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09"/>
  </p:notesMasterIdLst>
  <p:handoutMasterIdLst>
    <p:handoutMasterId r:id="rId310"/>
  </p:handoutMasterIdLst>
  <p:sldIdLst>
    <p:sldId id="2147475107" r:id="rId2"/>
    <p:sldId id="991" r:id="rId3"/>
    <p:sldId id="2520" r:id="rId4"/>
    <p:sldId id="1078" r:id="rId5"/>
    <p:sldId id="414" r:id="rId6"/>
    <p:sldId id="2646" r:id="rId7"/>
    <p:sldId id="2647" r:id="rId8"/>
    <p:sldId id="617" r:id="rId9"/>
    <p:sldId id="2644" r:id="rId10"/>
    <p:sldId id="404" r:id="rId11"/>
    <p:sldId id="2798" r:id="rId12"/>
    <p:sldId id="2715" r:id="rId13"/>
    <p:sldId id="2717" r:id="rId14"/>
    <p:sldId id="2716" r:id="rId15"/>
    <p:sldId id="408" r:id="rId16"/>
    <p:sldId id="1778" r:id="rId17"/>
    <p:sldId id="2721" r:id="rId18"/>
    <p:sldId id="2147475121" r:id="rId19"/>
    <p:sldId id="2147475122" r:id="rId20"/>
    <p:sldId id="2147475123" r:id="rId21"/>
    <p:sldId id="2147475124" r:id="rId22"/>
    <p:sldId id="2147475116" r:id="rId23"/>
    <p:sldId id="2147475117" r:id="rId24"/>
    <p:sldId id="2147475118" r:id="rId25"/>
    <p:sldId id="2147475119" r:id="rId26"/>
    <p:sldId id="2147475120" r:id="rId27"/>
    <p:sldId id="2648" r:id="rId28"/>
    <p:sldId id="2147475127" r:id="rId29"/>
    <p:sldId id="2147475128" r:id="rId30"/>
    <p:sldId id="2147475129" r:id="rId31"/>
    <p:sldId id="2147475130" r:id="rId32"/>
    <p:sldId id="2147475131" r:id="rId33"/>
    <p:sldId id="2147475132" r:id="rId34"/>
    <p:sldId id="2147475133" r:id="rId35"/>
    <p:sldId id="2147475134" r:id="rId36"/>
    <p:sldId id="2147475135" r:id="rId37"/>
    <p:sldId id="2147475136" r:id="rId38"/>
    <p:sldId id="2147475137" r:id="rId39"/>
    <p:sldId id="2147475144" r:id="rId40"/>
    <p:sldId id="2147475141" r:id="rId41"/>
    <p:sldId id="2147475142" r:id="rId42"/>
    <p:sldId id="2147475140" r:id="rId43"/>
    <p:sldId id="2147475143" r:id="rId44"/>
    <p:sldId id="2733" r:id="rId45"/>
    <p:sldId id="2147475145" r:id="rId46"/>
    <p:sldId id="2147475146" r:id="rId47"/>
    <p:sldId id="2147475147" r:id="rId48"/>
    <p:sldId id="2679" r:id="rId49"/>
    <p:sldId id="2680" r:id="rId50"/>
    <p:sldId id="2681" r:id="rId51"/>
    <p:sldId id="2682" r:id="rId52"/>
    <p:sldId id="2735" r:id="rId53"/>
    <p:sldId id="2147475148" r:id="rId54"/>
    <p:sldId id="2147475149" r:id="rId55"/>
    <p:sldId id="2147475150" r:id="rId56"/>
    <p:sldId id="2147475151" r:id="rId57"/>
    <p:sldId id="2147475152" r:id="rId58"/>
    <p:sldId id="2147475153" r:id="rId59"/>
    <p:sldId id="2147475154" r:id="rId60"/>
    <p:sldId id="2147475155" r:id="rId61"/>
    <p:sldId id="2746" r:id="rId62"/>
    <p:sldId id="2147475171" r:id="rId63"/>
    <p:sldId id="2147475156" r:id="rId64"/>
    <p:sldId id="2147475157" r:id="rId65"/>
    <p:sldId id="2147475158" r:id="rId66"/>
    <p:sldId id="2147475159" r:id="rId67"/>
    <p:sldId id="2147475183" r:id="rId68"/>
    <p:sldId id="2147475184" r:id="rId69"/>
    <p:sldId id="2147475160" r:id="rId70"/>
    <p:sldId id="2147475169" r:id="rId71"/>
    <p:sldId id="2147475170" r:id="rId72"/>
    <p:sldId id="2147475161" r:id="rId73"/>
    <p:sldId id="2147475162" r:id="rId74"/>
    <p:sldId id="2147475163" r:id="rId75"/>
    <p:sldId id="2147475164" r:id="rId76"/>
    <p:sldId id="2147475165" r:id="rId77"/>
    <p:sldId id="2147475166" r:id="rId78"/>
    <p:sldId id="2147475185" r:id="rId79"/>
    <p:sldId id="2147475186" r:id="rId80"/>
    <p:sldId id="2147475187" r:id="rId81"/>
    <p:sldId id="2147475189" r:id="rId82"/>
    <p:sldId id="2147475190" r:id="rId83"/>
    <p:sldId id="2147475192" r:id="rId84"/>
    <p:sldId id="2147475193" r:id="rId85"/>
    <p:sldId id="2147475167" r:id="rId86"/>
    <p:sldId id="2147475168" r:id="rId87"/>
    <p:sldId id="2147475173" r:id="rId88"/>
    <p:sldId id="2147475174" r:id="rId89"/>
    <p:sldId id="2147475175" r:id="rId90"/>
    <p:sldId id="2147475176" r:id="rId91"/>
    <p:sldId id="2147475177" r:id="rId92"/>
    <p:sldId id="2147475195" r:id="rId93"/>
    <p:sldId id="2762" r:id="rId94"/>
    <p:sldId id="2763" r:id="rId95"/>
    <p:sldId id="2147475198" r:id="rId96"/>
    <p:sldId id="2147475194" r:id="rId97"/>
    <p:sldId id="2766" r:id="rId98"/>
    <p:sldId id="2767" r:id="rId99"/>
    <p:sldId id="2147475196" r:id="rId100"/>
    <p:sldId id="2147475197" r:id="rId101"/>
    <p:sldId id="2147475178" r:id="rId102"/>
    <p:sldId id="2147475179" r:id="rId103"/>
    <p:sldId id="2147475180" r:id="rId104"/>
    <p:sldId id="2147475172" r:id="rId105"/>
    <p:sldId id="2147475199" r:id="rId106"/>
    <p:sldId id="2147475200" r:id="rId107"/>
    <p:sldId id="2147475201" r:id="rId108"/>
    <p:sldId id="2147475202" r:id="rId109"/>
    <p:sldId id="2147475203" r:id="rId110"/>
    <p:sldId id="2147475204" r:id="rId111"/>
    <p:sldId id="2147475216" r:id="rId112"/>
    <p:sldId id="2147475217" r:id="rId113"/>
    <p:sldId id="2147475218" r:id="rId114"/>
    <p:sldId id="2147475219" r:id="rId115"/>
    <p:sldId id="2147475220" r:id="rId116"/>
    <p:sldId id="2147475221" r:id="rId117"/>
    <p:sldId id="2147475222" r:id="rId118"/>
    <p:sldId id="2147475223" r:id="rId119"/>
    <p:sldId id="2147475224" r:id="rId120"/>
    <p:sldId id="2147475225" r:id="rId121"/>
    <p:sldId id="2147475226" r:id="rId122"/>
    <p:sldId id="2147475227" r:id="rId123"/>
    <p:sldId id="2147475228" r:id="rId124"/>
    <p:sldId id="2147475229" r:id="rId125"/>
    <p:sldId id="2147475230" r:id="rId126"/>
    <p:sldId id="2147475231" r:id="rId127"/>
    <p:sldId id="2147475232" r:id="rId128"/>
    <p:sldId id="2147475233" r:id="rId129"/>
    <p:sldId id="2147475234" r:id="rId130"/>
    <p:sldId id="2147475235" r:id="rId131"/>
    <p:sldId id="2147475236" r:id="rId132"/>
    <p:sldId id="2147475237" r:id="rId133"/>
    <p:sldId id="2147475205" r:id="rId134"/>
    <p:sldId id="1052" r:id="rId135"/>
    <p:sldId id="2858" r:id="rId136"/>
    <p:sldId id="465" r:id="rId137"/>
    <p:sldId id="2147475238" r:id="rId138"/>
    <p:sldId id="2147475239" r:id="rId139"/>
    <p:sldId id="2147475240" r:id="rId140"/>
    <p:sldId id="2147475241" r:id="rId141"/>
    <p:sldId id="452" r:id="rId142"/>
    <p:sldId id="466" r:id="rId143"/>
    <p:sldId id="2147475206" r:id="rId144"/>
    <p:sldId id="2861" r:id="rId145"/>
    <p:sldId id="2860" r:id="rId146"/>
    <p:sldId id="2862" r:id="rId147"/>
    <p:sldId id="2863" r:id="rId148"/>
    <p:sldId id="2867" r:id="rId149"/>
    <p:sldId id="2567" r:id="rId150"/>
    <p:sldId id="2864" r:id="rId151"/>
    <p:sldId id="2866" r:id="rId152"/>
    <p:sldId id="2147475207" r:id="rId153"/>
    <p:sldId id="2868" r:id="rId154"/>
    <p:sldId id="2869" r:id="rId155"/>
    <p:sldId id="2875" r:id="rId156"/>
    <p:sldId id="2870" r:id="rId157"/>
    <p:sldId id="2876" r:id="rId158"/>
    <p:sldId id="2147475208" r:id="rId159"/>
    <p:sldId id="2871" r:id="rId160"/>
    <p:sldId id="689" r:id="rId161"/>
    <p:sldId id="690" r:id="rId162"/>
    <p:sldId id="2564" r:id="rId163"/>
    <p:sldId id="488" r:id="rId164"/>
    <p:sldId id="274" r:id="rId165"/>
    <p:sldId id="489" r:id="rId166"/>
    <p:sldId id="493" r:id="rId167"/>
    <p:sldId id="494" r:id="rId168"/>
    <p:sldId id="495" r:id="rId169"/>
    <p:sldId id="496" r:id="rId170"/>
    <p:sldId id="2879" r:id="rId171"/>
    <p:sldId id="498" r:id="rId172"/>
    <p:sldId id="501" r:id="rId173"/>
    <p:sldId id="685" r:id="rId174"/>
    <p:sldId id="509" r:id="rId175"/>
    <p:sldId id="512" r:id="rId176"/>
    <p:sldId id="2881" r:id="rId177"/>
    <p:sldId id="2883" r:id="rId178"/>
    <p:sldId id="514" r:id="rId179"/>
    <p:sldId id="684" r:id="rId180"/>
    <p:sldId id="2880" r:id="rId181"/>
    <p:sldId id="486" r:id="rId182"/>
    <p:sldId id="2569" r:id="rId183"/>
    <p:sldId id="524" r:id="rId184"/>
    <p:sldId id="525" r:id="rId185"/>
    <p:sldId id="526" r:id="rId186"/>
    <p:sldId id="517" r:id="rId187"/>
    <p:sldId id="519" r:id="rId188"/>
    <p:sldId id="355" r:id="rId189"/>
    <p:sldId id="527" r:id="rId190"/>
    <p:sldId id="528" r:id="rId191"/>
    <p:sldId id="529" r:id="rId192"/>
    <p:sldId id="530" r:id="rId193"/>
    <p:sldId id="531" r:id="rId194"/>
    <p:sldId id="691" r:id="rId195"/>
    <p:sldId id="532" r:id="rId196"/>
    <p:sldId id="2147475209" r:id="rId197"/>
    <p:sldId id="2039378366" r:id="rId198"/>
    <p:sldId id="386" r:id="rId199"/>
    <p:sldId id="267" r:id="rId200"/>
    <p:sldId id="316" r:id="rId201"/>
    <p:sldId id="2147475108" r:id="rId202"/>
    <p:sldId id="511" r:id="rId203"/>
    <p:sldId id="305" r:id="rId204"/>
    <p:sldId id="313" r:id="rId205"/>
    <p:sldId id="2039378382" r:id="rId206"/>
    <p:sldId id="510" r:id="rId207"/>
    <p:sldId id="2039378385" r:id="rId208"/>
    <p:sldId id="516" r:id="rId209"/>
    <p:sldId id="2039378380" r:id="rId210"/>
    <p:sldId id="379" r:id="rId211"/>
    <p:sldId id="378" r:id="rId212"/>
    <p:sldId id="2039378383" r:id="rId213"/>
    <p:sldId id="2039378381" r:id="rId214"/>
    <p:sldId id="317" r:id="rId215"/>
    <p:sldId id="476" r:id="rId216"/>
    <p:sldId id="2039378375" r:id="rId217"/>
    <p:sldId id="2039378384" r:id="rId218"/>
    <p:sldId id="315" r:id="rId219"/>
    <p:sldId id="334" r:id="rId220"/>
    <p:sldId id="2039378367" r:id="rId221"/>
    <p:sldId id="490" r:id="rId222"/>
    <p:sldId id="2039378372" r:id="rId223"/>
    <p:sldId id="508" r:id="rId224"/>
    <p:sldId id="542" r:id="rId225"/>
    <p:sldId id="543" r:id="rId226"/>
    <p:sldId id="2147475109" r:id="rId227"/>
    <p:sldId id="497" r:id="rId228"/>
    <p:sldId id="504" r:id="rId229"/>
    <p:sldId id="503" r:id="rId230"/>
    <p:sldId id="505" r:id="rId231"/>
    <p:sldId id="2147475110" r:id="rId232"/>
    <p:sldId id="507" r:id="rId233"/>
    <p:sldId id="513" r:id="rId234"/>
    <p:sldId id="2147475111" r:id="rId235"/>
    <p:sldId id="2147475210" r:id="rId236"/>
    <p:sldId id="603" r:id="rId237"/>
    <p:sldId id="606" r:id="rId238"/>
    <p:sldId id="604" r:id="rId239"/>
    <p:sldId id="2886" r:id="rId240"/>
    <p:sldId id="2147475211" r:id="rId241"/>
    <p:sldId id="608" r:id="rId242"/>
    <p:sldId id="416" r:id="rId243"/>
    <p:sldId id="2888" r:id="rId244"/>
    <p:sldId id="2039378350" r:id="rId245"/>
    <p:sldId id="356" r:id="rId246"/>
    <p:sldId id="2147475112" r:id="rId247"/>
    <p:sldId id="358" r:id="rId248"/>
    <p:sldId id="359" r:id="rId249"/>
    <p:sldId id="360" r:id="rId250"/>
    <p:sldId id="361" r:id="rId251"/>
    <p:sldId id="622" r:id="rId252"/>
    <p:sldId id="613" r:id="rId253"/>
    <p:sldId id="2147475212" r:id="rId254"/>
    <p:sldId id="311" r:id="rId255"/>
    <p:sldId id="318" r:id="rId256"/>
    <p:sldId id="2039378351" r:id="rId257"/>
    <p:sldId id="337" r:id="rId258"/>
    <p:sldId id="629" r:id="rId259"/>
    <p:sldId id="2147475213" r:id="rId260"/>
    <p:sldId id="636" r:id="rId261"/>
    <p:sldId id="2887" r:id="rId262"/>
    <p:sldId id="639" r:id="rId263"/>
    <p:sldId id="365" r:id="rId264"/>
    <p:sldId id="651" r:id="rId265"/>
    <p:sldId id="652" r:id="rId266"/>
    <p:sldId id="653" r:id="rId267"/>
    <p:sldId id="654" r:id="rId268"/>
    <p:sldId id="655" r:id="rId269"/>
    <p:sldId id="657" r:id="rId270"/>
    <p:sldId id="659" r:id="rId271"/>
    <p:sldId id="641" r:id="rId272"/>
    <p:sldId id="643" r:id="rId273"/>
    <p:sldId id="644" r:id="rId274"/>
    <p:sldId id="645" r:id="rId275"/>
    <p:sldId id="646" r:id="rId276"/>
    <p:sldId id="647" r:id="rId277"/>
    <p:sldId id="2147475214" r:id="rId278"/>
    <p:sldId id="554" r:id="rId279"/>
    <p:sldId id="442" r:id="rId280"/>
    <p:sldId id="443" r:id="rId281"/>
    <p:sldId id="444" r:id="rId282"/>
    <p:sldId id="445" r:id="rId283"/>
    <p:sldId id="449" r:id="rId284"/>
    <p:sldId id="556" r:id="rId285"/>
    <p:sldId id="661" r:id="rId286"/>
    <p:sldId id="662" r:id="rId287"/>
    <p:sldId id="663" r:id="rId288"/>
    <p:sldId id="664" r:id="rId289"/>
    <p:sldId id="665" r:id="rId290"/>
    <p:sldId id="666" r:id="rId291"/>
    <p:sldId id="667" r:id="rId292"/>
    <p:sldId id="668" r:id="rId293"/>
    <p:sldId id="669" r:id="rId294"/>
    <p:sldId id="670" r:id="rId295"/>
    <p:sldId id="671" r:id="rId296"/>
    <p:sldId id="672" r:id="rId297"/>
    <p:sldId id="2147475215" r:id="rId298"/>
    <p:sldId id="2039378356" r:id="rId299"/>
    <p:sldId id="2039378363" r:id="rId300"/>
    <p:sldId id="2039378359" r:id="rId301"/>
    <p:sldId id="2039378358" r:id="rId302"/>
    <p:sldId id="2147475113" r:id="rId303"/>
    <p:sldId id="2039378364" r:id="rId304"/>
    <p:sldId id="2039378361" r:id="rId305"/>
    <p:sldId id="2039378362" r:id="rId306"/>
    <p:sldId id="2039378360" r:id="rId307"/>
    <p:sldId id="260" r:id="rId308"/>
  </p:sldIdLst>
  <p:sldSz cx="12192000" cy="6858000"/>
  <p:notesSz cx="6858000" cy="9144000"/>
  <p:custDataLst>
    <p:tags r:id="rId3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42" userDrawn="1">
          <p15:clr>
            <a:srgbClr val="A4A3A4"/>
          </p15:clr>
        </p15:guide>
        <p15:guide id="3" orient="horz" pos="618" userDrawn="1">
          <p15:clr>
            <a:srgbClr val="A4A3A4"/>
          </p15:clr>
        </p15:guide>
        <p15:guide id="4" orient="horz" pos="709"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7" autoAdjust="0"/>
    <p:restoredTop sz="80324" autoAdjust="0"/>
  </p:normalViewPr>
  <p:slideViewPr>
    <p:cSldViewPr snapToGrid="0" showGuides="1">
      <p:cViewPr varScale="1">
        <p:scale>
          <a:sx n="114" d="100"/>
          <a:sy n="114" d="100"/>
        </p:scale>
        <p:origin x="528" y="96"/>
      </p:cViewPr>
      <p:guideLst>
        <p:guide pos="7242"/>
        <p:guide orient="horz" pos="618"/>
        <p:guide orient="horz" pos="709"/>
        <p:guide orient="horz" pos="3929"/>
        <p:guide orient="horz" pos="3861"/>
      </p:guideLst>
    </p:cSldViewPr>
  </p:slideViewPr>
  <p:outlineViewPr>
    <p:cViewPr>
      <p:scale>
        <a:sx n="33" d="100"/>
        <a:sy n="33" d="100"/>
      </p:scale>
      <p:origin x="0" y="-47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handoutMaster" Target="handoutMasters/handout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gs" Target="tags/tag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commentAuthors" Target="commentAuthor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2023/10/7</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a:t>
            </a:fld>
            <a:endParaRPr lang="en-US"/>
          </a:p>
        </p:txBody>
      </p:sp>
    </p:spTree>
    <p:extLst>
      <p:ext uri="{BB962C8B-B14F-4D97-AF65-F5344CB8AC3E}">
        <p14:creationId xmlns:p14="http://schemas.microsoft.com/office/powerpoint/2010/main" val="194942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cs typeface="+mn-ea"/>
                <a:sym typeface="+mn-lt"/>
              </a:rPr>
              <a:t>帧首部和帧尾包含一些必要的控制信息，如同步、地址、差错控制等；数据部分则包含网络层传下来的数据，如</a:t>
            </a:r>
            <a:r>
              <a:rPr lang="en-US" altLang="zh-CN" sz="1200" dirty="0">
                <a:cs typeface="+mn-ea"/>
                <a:sym typeface="+mn-lt"/>
              </a:rPr>
              <a:t>IP</a:t>
            </a:r>
            <a:r>
              <a:rPr lang="zh-CN" altLang="en-US" sz="1200" dirty="0">
                <a:cs typeface="+mn-ea"/>
                <a:sym typeface="+mn-lt"/>
              </a:rPr>
              <a:t>数据包。</a:t>
            </a:r>
            <a:endParaRPr lang="en-US" altLang="zh-CN" sz="1200" dirty="0">
              <a:cs typeface="+mn-ea"/>
              <a:sym typeface="+mn-lt"/>
            </a:endParaRPr>
          </a:p>
          <a:p>
            <a:pPr marL="285750" indent="-285750">
              <a:lnSpc>
                <a:spcPct val="120000"/>
              </a:lnSpc>
              <a:buFont typeface="Wingdings" panose="05000000000000000000" pitchFamily="2" charset="2"/>
              <a:buChar char="Ø"/>
            </a:pPr>
            <a:r>
              <a:rPr lang="zh-CN" altLang="en-US" sz="1200" dirty="0">
                <a:cs typeface="+mn-ea"/>
                <a:sym typeface="+mn-lt"/>
              </a:rPr>
              <a:t>在发送端“</a:t>
            </a:r>
            <a:r>
              <a:rPr lang="zh-CN" altLang="en-US" sz="1200" dirty="0">
                <a:solidFill>
                  <a:srgbClr val="FF0000"/>
                </a:solidFill>
                <a:cs typeface="+mn-ea"/>
                <a:sym typeface="+mn-lt"/>
              </a:rPr>
              <a:t>组帧”</a:t>
            </a:r>
            <a:r>
              <a:rPr lang="zh-CN" altLang="en-US" sz="1200" dirty="0">
                <a:cs typeface="+mn-ea"/>
                <a:sym typeface="+mn-lt"/>
              </a:rPr>
              <a:t>。把网络层传下来的分组报文封装成帧，封装过程中加检错码，然后发送到链路上去。</a:t>
            </a:r>
            <a:endParaRPr lang="en-US" altLang="zh-CN" sz="1200" dirty="0">
              <a:cs typeface="+mn-ea"/>
              <a:sym typeface="+mn-lt"/>
            </a:endParaRPr>
          </a:p>
          <a:p>
            <a:pPr marL="285750" indent="-285750">
              <a:lnSpc>
                <a:spcPct val="120000"/>
              </a:lnSpc>
              <a:buFont typeface="Wingdings" panose="05000000000000000000" pitchFamily="2" charset="2"/>
              <a:buChar char="Ø"/>
            </a:pPr>
            <a:r>
              <a:rPr lang="zh-CN" altLang="en-US" sz="1200" dirty="0">
                <a:cs typeface="+mn-ea"/>
                <a:sym typeface="+mn-lt"/>
              </a:rPr>
              <a:t>在接收端“</a:t>
            </a:r>
            <a:r>
              <a:rPr lang="zh-CN" altLang="en-US" sz="1200" dirty="0">
                <a:solidFill>
                  <a:srgbClr val="FF0000"/>
                </a:solidFill>
                <a:cs typeface="+mn-ea"/>
                <a:sym typeface="+mn-lt"/>
              </a:rPr>
              <a:t>拆帧”</a:t>
            </a:r>
            <a:r>
              <a:rPr lang="zh-CN" altLang="en-US" sz="1200" dirty="0">
                <a:cs typeface="+mn-ea"/>
                <a:sym typeface="+mn-lt"/>
              </a:rPr>
              <a:t>。将收到的帧中的数据取出，还原出原来的分组报文，检测是否有错，如无错，交给网络层。</a:t>
            </a:r>
            <a:endParaRPr lang="en-US" altLang="zh-CN" sz="1200" dirty="0">
              <a:cs typeface="+mn-ea"/>
              <a:sym typeface="+mn-lt"/>
            </a:endParaRPr>
          </a:p>
          <a:p>
            <a:pPr marL="285750" indent="-285750">
              <a:lnSpc>
                <a:spcPct val="120000"/>
              </a:lnSpc>
              <a:buFont typeface="Wingdings" panose="05000000000000000000" pitchFamily="2" charset="2"/>
              <a:buChar char="Ø"/>
            </a:pPr>
            <a:r>
              <a:rPr lang="zh-CN" altLang="en-US" sz="1200" dirty="0">
                <a:cs typeface="+mn-ea"/>
                <a:sym typeface="+mn-lt"/>
              </a:rPr>
              <a:t>发送端的组帧和接收端的拆帧称之为</a:t>
            </a:r>
            <a:r>
              <a:rPr lang="zh-CN" altLang="en-US" sz="1200" dirty="0">
                <a:solidFill>
                  <a:srgbClr val="FF0000"/>
                </a:solidFill>
                <a:cs typeface="+mn-ea"/>
                <a:sym typeface="+mn-lt"/>
              </a:rPr>
              <a:t>“成帧”</a:t>
            </a:r>
            <a:r>
              <a:rPr lang="zh-CN" altLang="en-US" sz="1200" dirty="0">
                <a:cs typeface="+mn-ea"/>
                <a:sym typeface="+mn-lt"/>
              </a:rPr>
              <a:t>。分组 </a:t>
            </a:r>
            <a:r>
              <a:rPr lang="en-US" altLang="zh-CN" sz="1200" dirty="0">
                <a:cs typeface="+mn-ea"/>
                <a:sym typeface="+mn-lt"/>
              </a:rPr>
              <a:t>(packet)</a:t>
            </a:r>
            <a:r>
              <a:rPr lang="zh-CN" altLang="en-US" sz="1200" dirty="0">
                <a:cs typeface="+mn-ea"/>
                <a:sym typeface="+mn-lt"/>
              </a:rPr>
              <a:t> 与 帧</a:t>
            </a:r>
            <a:r>
              <a:rPr lang="en-US" altLang="zh-CN" sz="1200" dirty="0">
                <a:cs typeface="+mn-ea"/>
                <a:sym typeface="+mn-lt"/>
              </a:rPr>
              <a:t>(frame)</a:t>
            </a:r>
            <a:r>
              <a:rPr lang="zh-CN" altLang="en-US" sz="1200" dirty="0">
                <a:cs typeface="+mn-ea"/>
                <a:sym typeface="+mn-lt"/>
              </a:rPr>
              <a:t>的关系：</a:t>
            </a:r>
            <a:endParaRPr lang="en-US" altLang="zh-CN" sz="1200" dirty="0">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lang="zh-CN" altLang="en-US" sz="1200" dirty="0">
                <a:cs typeface="+mn-ea"/>
                <a:sym typeface="+mn-lt"/>
              </a:rPr>
              <a:t>数据链路层的功能，如成帧、差错控制需要借助“帧”的各个域来实现</a:t>
            </a:r>
            <a:endParaRPr lang="en-US" altLang="zh-CN" sz="1200" dirty="0">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28</a:t>
            </a:fld>
            <a:endParaRPr lang="en-US"/>
          </a:p>
        </p:txBody>
      </p:sp>
    </p:spTree>
    <p:extLst>
      <p:ext uri="{BB962C8B-B14F-4D97-AF65-F5344CB8AC3E}">
        <p14:creationId xmlns:p14="http://schemas.microsoft.com/office/powerpoint/2010/main" val="17933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74</a:t>
            </a:fld>
            <a:endParaRPr lang="en-US"/>
          </a:p>
        </p:txBody>
      </p:sp>
    </p:spTree>
    <p:extLst>
      <p:ext uri="{BB962C8B-B14F-4D97-AF65-F5344CB8AC3E}">
        <p14:creationId xmlns:p14="http://schemas.microsoft.com/office/powerpoint/2010/main" val="2830013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主设备</a:t>
            </a:r>
            <a:r>
              <a:rPr lang="en-US" altLang="zh-CN" dirty="0"/>
              <a:t>RNR</a:t>
            </a:r>
            <a:r>
              <a:rPr lang="zh-CN" altLang="en-US" dirty="0"/>
              <a:t>，请求发送数据，</a:t>
            </a:r>
            <a:r>
              <a:rPr lang="en-US" altLang="zh-CN" dirty="0"/>
              <a:t>Poll</a:t>
            </a:r>
          </a:p>
          <a:p>
            <a:pPr marL="228600" indent="-228600">
              <a:buAutoNum type="arabicPeriod"/>
            </a:pPr>
            <a:r>
              <a:rPr lang="zh-CN" altLang="en-US" dirty="0"/>
              <a:t>从设备接受就绪，第</a:t>
            </a:r>
            <a:r>
              <a:rPr lang="en-US" altLang="zh-CN" dirty="0"/>
              <a:t>0</a:t>
            </a:r>
            <a:r>
              <a:rPr lang="zh-CN" altLang="en-US" dirty="0"/>
              <a:t>帧开始，确认接受</a:t>
            </a:r>
            <a:r>
              <a:rPr lang="en-US" altLang="zh-CN" dirty="0"/>
              <a:t>Poll</a:t>
            </a:r>
          </a:p>
          <a:p>
            <a:pPr marL="228600" indent="-228600">
              <a:buAutoNum type="arabicPeriod"/>
            </a:pPr>
            <a:r>
              <a:rPr lang="zh-CN" altLang="en-US" dirty="0"/>
              <a:t>主设备发送数据，</a:t>
            </a:r>
            <a:r>
              <a:rPr lang="en-US" altLang="zh-CN" dirty="0"/>
              <a:t>NS=0</a:t>
            </a:r>
            <a:r>
              <a:rPr lang="zh-CN" altLang="en-US" dirty="0"/>
              <a:t>发送第</a:t>
            </a:r>
            <a:r>
              <a:rPr lang="en-US" altLang="zh-CN" dirty="0"/>
              <a:t>0</a:t>
            </a:r>
            <a:r>
              <a:rPr lang="zh-CN" altLang="en-US" dirty="0"/>
              <a:t>帧，发送完毕</a:t>
            </a:r>
            <a:r>
              <a:rPr lang="en-US" altLang="zh-CN" dirty="0"/>
              <a:t>Finish</a:t>
            </a:r>
          </a:p>
          <a:p>
            <a:pPr marL="228600" indent="-228600">
              <a:buAutoNum type="arabicPeriod"/>
            </a:pPr>
            <a:r>
              <a:rPr lang="zh-CN" altLang="en-US" dirty="0"/>
              <a:t>从设备接收完毕，确认完毕</a:t>
            </a:r>
            <a:r>
              <a:rPr lang="en-US" altLang="zh-CN" dirty="0"/>
              <a:t>Finish</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131</a:t>
            </a:fld>
            <a:endParaRPr lang="en-US"/>
          </a:p>
        </p:txBody>
      </p:sp>
    </p:spTree>
    <p:extLst>
      <p:ext uri="{BB962C8B-B14F-4D97-AF65-F5344CB8AC3E}">
        <p14:creationId xmlns:p14="http://schemas.microsoft.com/office/powerpoint/2010/main" val="344575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B</a:t>
            </a:r>
            <a:r>
              <a:rPr lang="zh-CN" altLang="en-US" dirty="0"/>
              <a:t>发向</a:t>
            </a:r>
            <a:r>
              <a:rPr lang="en-US" altLang="zh-CN" dirty="0"/>
              <a:t>A</a:t>
            </a:r>
            <a:r>
              <a:rPr lang="zh-CN" altLang="en-US" dirty="0"/>
              <a:t>，发送信息捎带应答，</a:t>
            </a:r>
            <a:r>
              <a:rPr lang="en-US" altLang="zh-CN" dirty="0"/>
              <a:t>NS=0</a:t>
            </a:r>
            <a:r>
              <a:rPr lang="zh-CN" altLang="en-US" dirty="0"/>
              <a:t>发送了</a:t>
            </a:r>
            <a:r>
              <a:rPr lang="en-US" altLang="zh-CN" dirty="0"/>
              <a:t>0</a:t>
            </a:r>
            <a:r>
              <a:rPr lang="zh-CN" altLang="en-US" dirty="0"/>
              <a:t>号帧，</a:t>
            </a:r>
            <a:r>
              <a:rPr lang="en-US" altLang="zh-CN" dirty="0"/>
              <a:t>NR=2</a:t>
            </a:r>
            <a:r>
              <a:rPr lang="zh-CN" altLang="en-US" dirty="0"/>
              <a:t>接受</a:t>
            </a:r>
            <a:r>
              <a:rPr lang="en-US" altLang="zh-CN" dirty="0"/>
              <a:t>2</a:t>
            </a:r>
            <a:r>
              <a:rPr lang="zh-CN" altLang="en-US" dirty="0"/>
              <a:t>号以前的帧</a:t>
            </a:r>
            <a:endParaRPr lang="en-US" altLang="zh-CN" dirty="0"/>
          </a:p>
          <a:p>
            <a:pPr marL="228600" indent="-228600">
              <a:buAutoNum type="arabicPeriod"/>
            </a:pPr>
            <a:r>
              <a:rPr lang="en-US" altLang="zh-CN" dirty="0"/>
              <a:t>A</a:t>
            </a:r>
            <a:r>
              <a:rPr lang="zh-CN" altLang="en-US" dirty="0"/>
              <a:t>还能收，用</a:t>
            </a:r>
            <a:r>
              <a:rPr lang="en-US" altLang="zh-CN" dirty="0"/>
              <a:t>RR</a:t>
            </a:r>
            <a:r>
              <a:rPr lang="zh-CN" altLang="en-US" dirty="0"/>
              <a:t>请求</a:t>
            </a:r>
          </a:p>
        </p:txBody>
      </p:sp>
      <p:sp>
        <p:nvSpPr>
          <p:cNvPr id="4" name="灯片编号占位符 3"/>
          <p:cNvSpPr>
            <a:spLocks noGrp="1"/>
          </p:cNvSpPr>
          <p:nvPr>
            <p:ph type="sldNum" sz="quarter" idx="5"/>
          </p:nvPr>
        </p:nvSpPr>
        <p:spPr/>
        <p:txBody>
          <a:bodyPr/>
          <a:lstStyle/>
          <a:p>
            <a:fld id="{D3BB845C-6718-4222-B43C-226B0389EACA}" type="slidenum">
              <a:rPr lang="en-US" smtClean="0"/>
              <a:t>132</a:t>
            </a:fld>
            <a:endParaRPr lang="en-US"/>
          </a:p>
        </p:txBody>
      </p:sp>
    </p:spTree>
    <p:extLst>
      <p:ext uri="{BB962C8B-B14F-4D97-AF65-F5344CB8AC3E}">
        <p14:creationId xmlns:p14="http://schemas.microsoft.com/office/powerpoint/2010/main" val="2352724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CE19D1C-2800-F1D2-E2C6-8E7D8CD133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79042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138</a:t>
            </a:fld>
            <a:endParaRPr lang="en-US"/>
          </a:p>
        </p:txBody>
      </p:sp>
    </p:spTree>
    <p:extLst>
      <p:ext uri="{BB962C8B-B14F-4D97-AF65-F5344CB8AC3E}">
        <p14:creationId xmlns:p14="http://schemas.microsoft.com/office/powerpoint/2010/main" val="3115995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异步传输</a:t>
            </a:r>
          </a:p>
        </p:txBody>
      </p:sp>
      <p:sp>
        <p:nvSpPr>
          <p:cNvPr id="4" name="灯片编号占位符 3"/>
          <p:cNvSpPr>
            <a:spLocks noGrp="1"/>
          </p:cNvSpPr>
          <p:nvPr>
            <p:ph type="sldNum" sz="quarter" idx="5"/>
          </p:nvPr>
        </p:nvSpPr>
        <p:spPr/>
        <p:txBody>
          <a:bodyPr/>
          <a:lstStyle/>
          <a:p>
            <a:fld id="{D3BB845C-6718-4222-B43C-226B0389EACA}" type="slidenum">
              <a:rPr lang="en-US" smtClean="0"/>
              <a:t>139</a:t>
            </a:fld>
            <a:endParaRPr lang="en-US"/>
          </a:p>
        </p:txBody>
      </p:sp>
    </p:spTree>
    <p:extLst>
      <p:ext uri="{BB962C8B-B14F-4D97-AF65-F5344CB8AC3E}">
        <p14:creationId xmlns:p14="http://schemas.microsoft.com/office/powerpoint/2010/main" val="242339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同步传输</a:t>
            </a:r>
          </a:p>
        </p:txBody>
      </p:sp>
      <p:sp>
        <p:nvSpPr>
          <p:cNvPr id="4" name="灯片编号占位符 3"/>
          <p:cNvSpPr>
            <a:spLocks noGrp="1"/>
          </p:cNvSpPr>
          <p:nvPr>
            <p:ph type="sldNum" sz="quarter" idx="5"/>
          </p:nvPr>
        </p:nvSpPr>
        <p:spPr/>
        <p:txBody>
          <a:bodyPr/>
          <a:lstStyle/>
          <a:p>
            <a:fld id="{D3BB845C-6718-4222-B43C-226B0389EACA}" type="slidenum">
              <a:rPr lang="en-US" smtClean="0"/>
              <a:t>140</a:t>
            </a:fld>
            <a:endParaRPr lang="en-US"/>
          </a:p>
        </p:txBody>
      </p:sp>
    </p:spTree>
    <p:extLst>
      <p:ext uri="{BB962C8B-B14F-4D97-AF65-F5344CB8AC3E}">
        <p14:creationId xmlns:p14="http://schemas.microsoft.com/office/powerpoint/2010/main" val="226597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80B282A-2AF7-4BAF-B8A6-5A2D209ABB47}"/>
              </a:ext>
            </a:extLst>
          </p:cNvPr>
          <p:cNvSpPr>
            <a:spLocks noGrp="1" noChangeArrowheads="1"/>
          </p:cNvSpPr>
          <p:nvPr>
            <p:ph type="sldNum" sz="quarter" idx="5"/>
          </p:nvPr>
        </p:nvSpPr>
        <p:spPr>
          <a:ln/>
        </p:spPr>
        <p:txBody>
          <a:bodyPr/>
          <a:lstStyle/>
          <a:p>
            <a:fld id="{532B255D-E723-43F5-8AF7-C71EDF050BAD}" type="slidenum">
              <a:rPr lang="zh-CN" altLang="en-US"/>
              <a:pPr/>
              <a:t>180</a:t>
            </a:fld>
            <a:endParaRPr lang="en-US" altLang="zh-CN"/>
          </a:p>
        </p:txBody>
      </p:sp>
      <p:sp>
        <p:nvSpPr>
          <p:cNvPr id="197634" name="Rectangle 2">
            <a:extLst>
              <a:ext uri="{FF2B5EF4-FFF2-40B4-BE49-F238E27FC236}">
                <a16:creationId xmlns:a16="http://schemas.microsoft.com/office/drawing/2014/main" id="{93E01E24-F64F-4950-A847-1F11F10B48AC}"/>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F856A0F1-793A-40CB-AED9-30791D00836B}"/>
              </a:ext>
            </a:extLst>
          </p:cNvPr>
          <p:cNvSpPr>
            <a:spLocks noGrp="1" noChangeArrowheads="1"/>
          </p:cNvSpPr>
          <p:nvPr>
            <p:ph type="body" idx="1"/>
          </p:nvPr>
        </p:nvSpPr>
        <p:spPr/>
        <p:txBody>
          <a:bodyPr/>
          <a:lstStyle/>
          <a:p>
            <a:endParaRPr lang="zh-CN" altLang="en-US"/>
          </a:p>
        </p:txBody>
      </p:sp>
      <p:sp>
        <p:nvSpPr>
          <p:cNvPr id="2" name="页脚占位符 1">
            <a:extLst>
              <a:ext uri="{FF2B5EF4-FFF2-40B4-BE49-F238E27FC236}">
                <a16:creationId xmlns:a16="http://schemas.microsoft.com/office/drawing/2014/main" id="{7715CFAC-8689-C6BD-2C1B-4820C85C3667}"/>
              </a:ext>
            </a:extLst>
          </p:cNvPr>
          <p:cNvSpPr>
            <a:spLocks noGrp="1"/>
          </p:cNvSpPr>
          <p:nvPr>
            <p:ph type="ftr" sz="quarter" idx="4"/>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DB3F7CE-6E49-49A3-873F-E2E23ADF843D}" type="slidenum">
              <a:rPr lang="zh-CN" altLang="en-US" smtClean="0">
                <a:solidFill>
                  <a:prstClr val="white"/>
                </a:solidFill>
              </a:rPr>
              <a:pPr/>
              <a:t>210</a:t>
            </a:fld>
            <a:endParaRPr lang="en-US" altLang="zh-CN">
              <a:solidFill>
                <a:prstClr val="white"/>
              </a:solidFill>
            </a:endParaRPr>
          </a:p>
        </p:txBody>
      </p:sp>
      <p:sp>
        <p:nvSpPr>
          <p:cNvPr id="5" name="页脚占位符 4">
            <a:extLst>
              <a:ext uri="{FF2B5EF4-FFF2-40B4-BE49-F238E27FC236}">
                <a16:creationId xmlns:a16="http://schemas.microsoft.com/office/drawing/2014/main" id="{0CA3D314-7453-5A67-AF30-5C4F2F6B502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2289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776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DB3F7CE-6E49-49A3-873F-E2E23ADF843D}" type="slidenum">
              <a:rPr lang="zh-CN" altLang="en-US" smtClean="0">
                <a:solidFill>
                  <a:prstClr val="white"/>
                </a:solidFill>
              </a:rPr>
              <a:pPr/>
              <a:t>211</a:t>
            </a:fld>
            <a:endParaRPr lang="en-US" altLang="zh-CN">
              <a:solidFill>
                <a:prstClr val="white"/>
              </a:solidFill>
            </a:endParaRPr>
          </a:p>
        </p:txBody>
      </p:sp>
      <p:sp>
        <p:nvSpPr>
          <p:cNvPr id="5" name="页脚占位符 4">
            <a:extLst>
              <a:ext uri="{FF2B5EF4-FFF2-40B4-BE49-F238E27FC236}">
                <a16:creationId xmlns:a16="http://schemas.microsoft.com/office/drawing/2014/main" id="{DB2479FB-432F-815D-679D-E039E119C84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56965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xfrm>
            <a:off x="915033" y="4572000"/>
            <a:ext cx="5027934" cy="274067"/>
          </a:xfrm>
        </p:spPr>
        <p:txBody>
          <a:bodyPr>
            <a:normAutofit lnSpcReduction="10000"/>
          </a:bodyPr>
          <a:lstStyle/>
          <a:p>
            <a:endParaRPr lang="zh-CN" altLang="en-US"/>
          </a:p>
        </p:txBody>
      </p:sp>
      <p:sp>
        <p:nvSpPr>
          <p:cNvPr id="2" name="页脚占位符 1">
            <a:extLst>
              <a:ext uri="{FF2B5EF4-FFF2-40B4-BE49-F238E27FC236}">
                <a16:creationId xmlns:a16="http://schemas.microsoft.com/office/drawing/2014/main" id="{B6C961A4-6982-BEC0-81D5-0D9B7C1F52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704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244</a:t>
            </a:fld>
            <a:endParaRPr lang="en-US" altLang="zh-CN"/>
          </a:p>
        </p:txBody>
      </p:sp>
      <p:sp>
        <p:nvSpPr>
          <p:cNvPr id="5" name="页脚占位符 4">
            <a:extLst>
              <a:ext uri="{FF2B5EF4-FFF2-40B4-BE49-F238E27FC236}">
                <a16:creationId xmlns:a16="http://schemas.microsoft.com/office/drawing/2014/main" id="{8DB361C1-CCE0-F795-CDB6-9A2FCE579C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81513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5D1907B-9A8E-45B4-82A8-CAEA1C5F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fld id="{91AD3A82-1997-4C58-9858-F558712F7ED6}" type="slidenum">
              <a:rPr lang="zh-CN" altLang="en-US" sz="1200"/>
              <a:pPr/>
              <a:t>261</a:t>
            </a:fld>
            <a:endParaRPr lang="en-US" altLang="zh-CN" sz="1200"/>
          </a:p>
        </p:txBody>
      </p:sp>
      <p:sp>
        <p:nvSpPr>
          <p:cNvPr id="52227" name="Rectangle 2">
            <a:extLst>
              <a:ext uri="{FF2B5EF4-FFF2-40B4-BE49-F238E27FC236}">
                <a16:creationId xmlns:a16="http://schemas.microsoft.com/office/drawing/2014/main" id="{60D502C3-E5B4-4C15-845A-DD45932AA9ED}"/>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71C572B1-133F-4F9F-AC9E-DDEC4366B4C1}"/>
              </a:ext>
            </a:extLst>
          </p:cNvPr>
          <p:cNvSpPr>
            <a:spLocks noGrp="1" noChangeArrowheads="1"/>
          </p:cNvSpPr>
          <p:nvPr>
            <p:ph type="body" idx="1"/>
          </p:nvPr>
        </p:nvSpPr>
        <p:spPr>
          <a:xfrm>
            <a:off x="990600" y="4267200"/>
            <a:ext cx="4648200" cy="419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页脚占位符 1">
            <a:extLst>
              <a:ext uri="{FF2B5EF4-FFF2-40B4-BE49-F238E27FC236}">
                <a16:creationId xmlns:a16="http://schemas.microsoft.com/office/drawing/2014/main" id="{729D11CE-C70A-F710-89D3-39E4AE4928B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9711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263</a:t>
            </a:fld>
            <a:endParaRPr lang="en-US" altLang="zh-CN"/>
          </a:p>
        </p:txBody>
      </p:sp>
      <p:sp>
        <p:nvSpPr>
          <p:cNvPr id="5" name="页脚占位符 4">
            <a:extLst>
              <a:ext uri="{FF2B5EF4-FFF2-40B4-BE49-F238E27FC236}">
                <a16:creationId xmlns:a16="http://schemas.microsoft.com/office/drawing/2014/main" id="{14CF7FF7-3FE3-65F4-766D-CEF0D17DD02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60321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304" rtl="0" eaLnBrk="1" fontAlgn="ctr" latinLnBrk="0" hangingPunct="1">
              <a:lnSpc>
                <a:spcPct val="125000"/>
              </a:lnSpc>
              <a:spcBef>
                <a:spcPts val="0"/>
              </a:spcBef>
              <a:spcAft>
                <a:spcPts val="600"/>
              </a:spcAft>
              <a:buClrTx/>
              <a:buSzTx/>
              <a:buFont typeface="Huawei Sans" panose="020C0503030203020204" pitchFamily="34" charset="0"/>
              <a:buNone/>
              <a:tabLst/>
              <a:defRPr/>
            </a:pPr>
            <a:endParaRPr lang="zh-CN" altLang="en-US" dirty="0"/>
          </a:p>
        </p:txBody>
      </p:sp>
      <p:sp>
        <p:nvSpPr>
          <p:cNvPr id="4" name="页脚占位符 3">
            <a:extLst>
              <a:ext uri="{FF2B5EF4-FFF2-40B4-BE49-F238E27FC236}">
                <a16:creationId xmlns:a16="http://schemas.microsoft.com/office/drawing/2014/main" id="{8EEEBC45-7202-3CF4-CA0D-8A9964964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55608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57FB54BB-728C-19D6-8A84-4BDB86852C3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303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页脚占位符 3">
            <a:extLst>
              <a:ext uri="{FF2B5EF4-FFF2-40B4-BE49-F238E27FC236}">
                <a16:creationId xmlns:a16="http://schemas.microsoft.com/office/drawing/2014/main" id="{4ED3E7C5-B4C5-3BF4-35A6-E64B075DDE6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82940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C1E89C0D-7FBF-0ADE-FBF2-C67180FFE0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7662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ED3D6671-8C8D-27B4-A4F2-C80921F6608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745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BB845C-6718-4222-B43C-226B0389EACA}" type="slidenum">
              <a:rPr lang="en-US" smtClean="0"/>
              <a:t>5</a:t>
            </a:fld>
            <a:endParaRPr lang="en-US"/>
          </a:p>
        </p:txBody>
      </p:sp>
      <p:sp>
        <p:nvSpPr>
          <p:cNvPr id="5" name="页脚占位符 4">
            <a:extLst>
              <a:ext uri="{FF2B5EF4-FFF2-40B4-BE49-F238E27FC236}">
                <a16:creationId xmlns:a16="http://schemas.microsoft.com/office/drawing/2014/main" id="{A0456E0E-F3E3-A263-C637-D3298459CF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1012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6</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a:extLst>
              <a:ext uri="{FF2B5EF4-FFF2-40B4-BE49-F238E27FC236}">
                <a16:creationId xmlns:a16="http://schemas.microsoft.com/office/drawing/2014/main" id="{62EC2A3A-B294-0ACC-2FC2-7A2BDA3965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9843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7</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a:extLst>
              <a:ext uri="{FF2B5EF4-FFF2-40B4-BE49-F238E27FC236}">
                <a16:creationId xmlns:a16="http://schemas.microsoft.com/office/drawing/2014/main" id="{94C8F735-A90B-A9B5-69BF-975C3AA4AA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84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8</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数据链路层不必考虑物理层如何实现比特传输的细节，可以认为好像是沿着两个数据链路层之间的水平方向把帧直接发送到对方。</a:t>
            </a:r>
            <a:endParaRPr lang="en-US" altLang="zh-CN" sz="1200" dirty="0">
              <a:cs typeface="+mn-ea"/>
              <a:sym typeface="+mn-lt"/>
            </a:endParaRPr>
          </a:p>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可以在两个对等的数据链路层之间想象有一个数字管道，在这条数字管道上传输的数据单位是帧。</a:t>
            </a:r>
          </a:p>
        </p:txBody>
      </p:sp>
      <p:sp>
        <p:nvSpPr>
          <p:cNvPr id="2" name="页脚占位符 1">
            <a:extLst>
              <a:ext uri="{FF2B5EF4-FFF2-40B4-BE49-F238E27FC236}">
                <a16:creationId xmlns:a16="http://schemas.microsoft.com/office/drawing/2014/main" id="{808DB64A-1D6D-F1C9-6965-FE089D4460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7844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9</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a:lnSpc>
                <a:spcPct val="120000"/>
              </a:lnSpc>
              <a:spcBef>
                <a:spcPct val="0"/>
              </a:spcBef>
              <a:buClr>
                <a:srgbClr val="0070C0"/>
              </a:buClr>
            </a:pPr>
            <a:r>
              <a:rPr lang="zh-CN" altLang="en-US" sz="1400" b="1" dirty="0">
                <a:cs typeface="+mn-ea"/>
                <a:sym typeface="+mn-lt"/>
              </a:rPr>
              <a:t>数据链路和物理链路是有区别的</a:t>
            </a:r>
            <a:endParaRPr lang="en-US" altLang="zh-CN" sz="1400" b="1"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物理链路 ：</a:t>
            </a:r>
            <a:r>
              <a:rPr lang="en-US" altLang="zh-CN" sz="1400" b="1" dirty="0">
                <a:solidFill>
                  <a:srgbClr val="0000FF"/>
                </a:solidFill>
                <a:cs typeface="+mn-ea"/>
                <a:sym typeface="+mn-lt"/>
              </a:rPr>
              <a:t>physical link</a:t>
            </a:r>
          </a:p>
          <a:p>
            <a:pPr marL="630238" indent="-177800">
              <a:lnSpc>
                <a:spcPct val="120000"/>
              </a:lnSpc>
              <a:spcBef>
                <a:spcPct val="0"/>
              </a:spcBef>
              <a:buClr>
                <a:srgbClr val="0070C0"/>
              </a:buClr>
              <a:buFont typeface="Arial" panose="020B0604020202020204" pitchFamily="34" charset="0"/>
              <a:buChar char="•"/>
            </a:pPr>
            <a:r>
              <a:rPr lang="en-US" altLang="zh-CN" sz="1600" b="1" dirty="0">
                <a:cs typeface="+mn-ea"/>
                <a:sym typeface="+mn-lt"/>
              </a:rPr>
              <a:t> </a:t>
            </a:r>
            <a:r>
              <a:rPr lang="zh-CN" altLang="en-US" sz="1200" dirty="0">
                <a:cs typeface="+mn-ea"/>
                <a:sym typeface="+mn-lt"/>
              </a:rPr>
              <a:t>是一条无源的点到点的物理线路，中间没有其它交换结点。</a:t>
            </a:r>
            <a:endParaRPr lang="en-US" altLang="zh-CN" sz="1200"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数据链路：</a:t>
            </a:r>
            <a:r>
              <a:rPr lang="en-US" altLang="zh-CN" sz="1400" b="1" dirty="0">
                <a:solidFill>
                  <a:srgbClr val="0000FF"/>
                </a:solidFill>
                <a:cs typeface="+mn-ea"/>
                <a:sym typeface="+mn-lt"/>
              </a:rPr>
              <a:t>data link</a:t>
            </a: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除了物理线路外，还必须有通信协议来控制数据的传输。若把实现这些协议的硬件和软件加到物理链路上后，就构成了数据链路。</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如：计算机的网络适配器（以太网卡）就是实现以太接口协议的硬件和软件，包括了 </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物理层和数据链路层的协议。</a:t>
            </a: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数据链路是逻辑链路，是物理链路加上了必要的通信协议。</a:t>
            </a: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不同物理链路所加载的协议可能不同，但加载协议后的逻辑链路（数据链路层）所起的作用和所承担的功能是相同的。</a:t>
            </a:r>
            <a:endParaRPr lang="zh-CN" altLang="en-US" sz="1200" dirty="0">
              <a:solidFill>
                <a:srgbClr val="0000FF"/>
              </a:solidFill>
              <a:cs typeface="+mn-ea"/>
              <a:sym typeface="+mn-lt"/>
            </a:endParaRPr>
          </a:p>
          <a:p>
            <a:endParaRPr lang="zh-CN" altLang="en-US" dirty="0"/>
          </a:p>
        </p:txBody>
      </p:sp>
      <p:sp>
        <p:nvSpPr>
          <p:cNvPr id="2" name="页脚占位符 1">
            <a:extLst>
              <a:ext uri="{FF2B5EF4-FFF2-40B4-BE49-F238E27FC236}">
                <a16:creationId xmlns:a16="http://schemas.microsoft.com/office/drawing/2014/main" id="{9AE7BF12-2D07-EFC0-3E8E-9027C06011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289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23</a:t>
            </a:fld>
            <a:endParaRPr lang="en-US"/>
          </a:p>
        </p:txBody>
      </p:sp>
    </p:spTree>
    <p:extLst>
      <p:ext uri="{BB962C8B-B14F-4D97-AF65-F5344CB8AC3E}">
        <p14:creationId xmlns:p14="http://schemas.microsoft.com/office/powerpoint/2010/main" val="1777492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website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D0F1A-5BA0-41C0-AF01-69D617324032}" type="datetime1">
              <a:rPr lang="en-US" altLang="zh-CN" smtClean="0"/>
              <a:t>10/7/2023</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extLst>
      <p:ext uri="{BB962C8B-B14F-4D97-AF65-F5344CB8AC3E}">
        <p14:creationId xmlns:p14="http://schemas.microsoft.com/office/powerpoint/2010/main" val="2963190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Date Placeholder 2"/>
          <p:cNvSpPr>
            <a:spLocks noGrp="1"/>
          </p:cNvSpPr>
          <p:nvPr>
            <p:ph type="dt" sz="half" idx="10"/>
          </p:nvPr>
        </p:nvSpPr>
        <p:spPr/>
        <p:txBody>
          <a:bodyPr/>
          <a:lstStyle/>
          <a:p>
            <a:fld id="{9ADF6339-C898-45F5-AD15-A9F7271554CD}" type="datetime1">
              <a:rPr lang="en-US" altLang="zh-CN" smtClean="0"/>
              <a:t>10/7/2023</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C8BB1146-E542-4D4E-B8E9-6919A11DDD48}" type="slidenum">
              <a:rPr lang="en-US" smtClean="0"/>
              <a:t>‹#›</a:t>
            </a:fld>
            <a:endParaRPr lang="en-US"/>
          </a:p>
        </p:txBody>
      </p:sp>
    </p:spTree>
    <p:extLst>
      <p:ext uri="{BB962C8B-B14F-4D97-AF65-F5344CB8AC3E}">
        <p14:creationId xmlns:p14="http://schemas.microsoft.com/office/powerpoint/2010/main" val="2341167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p:spPr>
        <p:txBody>
          <a:bodyPr/>
          <a:lstStyle/>
          <a:p>
            <a:r>
              <a:rPr lang="zh-CN" altLang="en-US"/>
              <a:t>单击此处编辑母版标题样式</a:t>
            </a:r>
          </a:p>
        </p:txBody>
      </p:sp>
      <p:sp>
        <p:nvSpPr>
          <p:cNvPr id="3" name="表格占位符 2"/>
          <p:cNvSpPr>
            <a:spLocks noGrp="1"/>
          </p:cNvSpPr>
          <p:nvPr>
            <p:ph type="tbl" idx="1"/>
          </p:nvPr>
        </p:nvSpPr>
        <p:spPr>
          <a:xfrm>
            <a:off x="334433" y="1052513"/>
            <a:ext cx="11523133" cy="5437187"/>
          </a:xfrm>
        </p:spPr>
        <p:txBody>
          <a:bodyPr/>
          <a:lstStyle/>
          <a:p>
            <a:endParaRPr lang="zh-CN" altLang="en-US"/>
          </a:p>
        </p:txBody>
      </p:sp>
      <p:sp>
        <p:nvSpPr>
          <p:cNvPr id="4" name="日期占位符 3"/>
          <p:cNvSpPr>
            <a:spLocks noGrp="1"/>
          </p:cNvSpPr>
          <p:nvPr>
            <p:ph type="dt" sz="half" idx="10"/>
          </p:nvPr>
        </p:nvSpPr>
        <p:spPr>
          <a:xfrm>
            <a:off x="154517" y="6578600"/>
            <a:ext cx="2844800" cy="206375"/>
          </a:xfrm>
        </p:spPr>
        <p:txBody>
          <a:bodyPr/>
          <a:lstStyle>
            <a:lvl1pPr>
              <a:defRPr/>
            </a:lvl1pPr>
          </a:lstStyle>
          <a:p>
            <a:fld id="{FA089F99-7BDF-445D-992D-3A906506F7FE}" type="datetime1">
              <a:rPr lang="en-US" altLang="zh-CN" smtClean="0"/>
              <a:t>10/7/2023</a:t>
            </a:fld>
            <a:endParaRPr lang="en-US" altLang="zh-CN"/>
          </a:p>
        </p:txBody>
      </p:sp>
      <p:sp>
        <p:nvSpPr>
          <p:cNvPr id="5" name="页脚占位符 4"/>
          <p:cNvSpPr>
            <a:spLocks noGrp="1"/>
          </p:cNvSpPr>
          <p:nvPr>
            <p:ph type="ftr" sz="quarter" idx="11"/>
          </p:nvPr>
        </p:nvSpPr>
        <p:spPr>
          <a:xfrm>
            <a:off x="4165600" y="6578600"/>
            <a:ext cx="3860800" cy="206375"/>
          </a:xfrm>
        </p:spPr>
        <p:txBody>
          <a:bodyPr/>
          <a:lstStyle>
            <a:lvl1pPr>
              <a:defRPr/>
            </a:lvl1pPr>
          </a:lstStyle>
          <a:p>
            <a:r>
              <a:rPr lang="en-US" altLang="zh-CN"/>
              <a:t>1</a:t>
            </a:r>
          </a:p>
        </p:txBody>
      </p:sp>
      <p:sp>
        <p:nvSpPr>
          <p:cNvPr id="6" name="灯片编号占位符 5"/>
          <p:cNvSpPr>
            <a:spLocks noGrp="1"/>
          </p:cNvSpPr>
          <p:nvPr>
            <p:ph type="sldNum" sz="quarter" idx="12"/>
          </p:nvPr>
        </p:nvSpPr>
        <p:spPr>
          <a:xfrm>
            <a:off x="9192684" y="6578600"/>
            <a:ext cx="2844800" cy="206375"/>
          </a:xfrm>
        </p:spPr>
        <p:txBody>
          <a:bodyPr/>
          <a:lstStyle>
            <a:lvl1pPr>
              <a:defRPr/>
            </a:lvl1pPr>
          </a:lstStyle>
          <a:p>
            <a:fld id="{36315610-6516-4303-9AED-FEBD998D0283}" type="slidenum">
              <a:rPr lang="en-US" altLang="zh-CN"/>
              <a:t>‹#›</a:t>
            </a:fld>
            <a:endParaRPr lang="en-US" altLang="zh-CN"/>
          </a:p>
        </p:txBody>
      </p:sp>
    </p:spTree>
    <p:extLst>
      <p:ext uri="{BB962C8B-B14F-4D97-AF65-F5344CB8AC3E}">
        <p14:creationId xmlns:p14="http://schemas.microsoft.com/office/powerpoint/2010/main" val="204250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70"/>
            <a:ext cx="11296649" cy="497095"/>
          </a:xfrm>
          <a:prstGeom prst="rect">
            <a:avLst/>
          </a:prstGeom>
        </p:spPr>
        <p:txBody>
          <a:bodyPr lIns="0" tIns="0" rIns="0" bIns="0" anchor="t">
            <a:normAutofit/>
          </a:bodyPr>
          <a:lstStyle>
            <a:lvl1pPr>
              <a:defRPr lang="zh-CN" altLang="en-US" baseline="0" dirty="0"/>
            </a:lvl1pPr>
          </a:lstStyle>
          <a:p>
            <a:pPr marL="0" lvl="0" indent="0" defTabSz="1187323">
              <a:lnSpc>
                <a:spcPts val="3429"/>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2239832"/>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losing">
  <p:cSld name="Closing">
    <p:bg>
      <p:bgRef idx="1001">
        <a:schemeClr val="bg1"/>
      </p:bgRef>
    </p:bg>
    <p:spTree>
      <p:nvGrpSpPr>
        <p:cNvPr id="1" name=""/>
        <p:cNvGrpSpPr/>
        <p:nvPr/>
      </p:nvGrpSpPr>
      <p:grpSpPr>
        <a:xfrm>
          <a:off x="0" y="0"/>
          <a:ext cx="0" cy="0"/>
          <a:chOff x="0" y="0"/>
          <a:chExt cx="0" cy="0"/>
        </a:xfrm>
      </p:grpSpPr>
      <p:sp>
        <p:nvSpPr>
          <p:cNvPr id="3" name="Rectangle 2"/>
          <p:cNvSpPr/>
          <p:nvPr/>
        </p:nvSpPr>
        <p:spPr>
          <a:xfrm flipH="1">
            <a:off x="0" y="0"/>
            <a:ext cx="12192000" cy="685800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866877" y="2134685"/>
            <a:ext cx="6711244" cy="2689548"/>
          </a:xfrm>
        </p:spPr>
        <p:txBody>
          <a:bodyPr anchor="ctr">
            <a:normAutofit/>
          </a:bodyPr>
          <a:lstStyle>
            <a:lvl1pPr>
              <a:defRPr sz="6000">
                <a:solidFill>
                  <a:schemeClr val="accent2"/>
                </a:solidFill>
              </a:defRPr>
            </a:lvl1pPr>
          </a:lstStyle>
          <a:p>
            <a:r>
              <a:rPr lang="en-US" altLang="zh-CN"/>
              <a:t>Click to add title</a:t>
            </a:r>
            <a:endParaRPr lang="en-US" dirty="0"/>
          </a:p>
        </p:txBody>
      </p:sp>
      <p:sp>
        <p:nvSpPr>
          <p:cNvPr id="4" name="Text Placeholder 3"/>
          <p:cNvSpPr>
            <a:spLocks noGrp="1"/>
          </p:cNvSpPr>
          <p:nvPr>
            <p:ph type="body" sz="quarter" idx="13" hasCustomPrompt="1"/>
          </p:nvPr>
        </p:nvSpPr>
        <p:spPr>
          <a:xfrm>
            <a:off x="7001013" y="557022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7001013" y="584454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extLst>
      <p:ext uri="{BB962C8B-B14F-4D97-AF65-F5344CB8AC3E}">
        <p14:creationId xmlns:p14="http://schemas.microsoft.com/office/powerpoint/2010/main" val="236008178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小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6750" y="0"/>
            <a:ext cx="10858500" cy="1028700"/>
          </a:xfrm>
        </p:spPr>
        <p:txBody>
          <a:bodyPr>
            <a:normAutofit/>
          </a:bodyPr>
          <a:lstStyle>
            <a:lvl1pPr>
              <a:defRPr sz="3200">
                <a:latin typeface="+mj-ea"/>
                <a:ea typeface="+mj-ea"/>
              </a:defRPr>
            </a:lvl1pPr>
          </a:lstStyle>
          <a:p>
            <a:r>
              <a:rPr lang="en-US" altLang="zh-CN" dirty="0"/>
              <a:t>Click to add title</a:t>
            </a:r>
            <a:endParaRPr lang="en-US" dirty="0"/>
          </a:p>
        </p:txBody>
      </p:sp>
      <p:sp>
        <p:nvSpPr>
          <p:cNvPr id="3" name="Content Placeholder 2"/>
          <p:cNvSpPr>
            <a:spLocks noGrp="1"/>
          </p:cNvSpPr>
          <p:nvPr>
            <p:ph idx="1" hasCustomPrompt="1"/>
          </p:nvPr>
        </p:nvSpPr>
        <p:spPr>
          <a:xfrm>
            <a:off x="660400" y="1130300"/>
            <a:ext cx="10858500" cy="5003800"/>
          </a:xfrm>
        </p:spPr>
        <p:txBody>
          <a:bodyPr>
            <a:normAutofit/>
          </a:bodyPr>
          <a:lstStyle>
            <a:lvl1pPr marL="228600" indent="-228600">
              <a:buFont typeface="Wingdings" panose="05000000000000000000" pitchFamily="2" charset="2"/>
              <a:buChar char="Ø"/>
              <a:defRPr sz="2000" b="0" i="0">
                <a:solidFill>
                  <a:schemeClr val="accent1"/>
                </a:solidFill>
                <a:latin typeface="+mn-ea"/>
                <a:ea typeface="+mn-ea"/>
              </a:defRPr>
            </a:lvl1pPr>
            <a:lvl2pPr marL="685800" indent="-228600">
              <a:buFont typeface="Wingdings" panose="05000000000000000000" pitchFamily="2" charset="2"/>
              <a:buChar char="ü"/>
              <a:defRPr>
                <a:solidFill>
                  <a:schemeClr val="accent1"/>
                </a:solidFill>
              </a:defRPr>
            </a:lvl2pPr>
          </a:lstStyle>
          <a:p>
            <a:pPr lvl="0"/>
            <a:r>
              <a:rPr lang="en-US" altLang="zh-CN" dirty="0"/>
              <a:t>Click to add text</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39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68350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441173" y="6409690"/>
            <a:ext cx="1080000" cy="274320"/>
          </a:xfrm>
        </p:spPr>
        <p:txBody>
          <a:bodyPr/>
          <a:lstStyle/>
          <a:p>
            <a:fld id="{C8BB1146-E542-4D4E-B8E9-6919A11DDD48}" type="slidenum">
              <a:rPr lang="en-US" smtClean="0"/>
              <a:t>‹#›</a:t>
            </a:fld>
            <a:endParaRPr lang="en-US"/>
          </a:p>
        </p:txBody>
      </p:sp>
      <p:sp>
        <p:nvSpPr>
          <p:cNvPr id="2" name="标题 1">
            <a:extLst>
              <a:ext uri="{FF2B5EF4-FFF2-40B4-BE49-F238E27FC236}">
                <a16:creationId xmlns:a16="http://schemas.microsoft.com/office/drawing/2014/main" id="{BB58E882-39A9-4A19-A88D-7814DFC2AFC3}"/>
              </a:ext>
            </a:extLst>
          </p:cNvPr>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a:t>Click to add text</a:t>
            </a:r>
            <a:endParaRPr lang="en-US" dirty="0"/>
          </a:p>
        </p:txBody>
      </p:sp>
      <p:sp>
        <p:nvSpPr>
          <p:cNvPr id="5" name="Date Placeholder 4"/>
          <p:cNvSpPr>
            <a:spLocks noGrp="1"/>
          </p:cNvSpPr>
          <p:nvPr>
            <p:ph type="dt" sz="half" idx="10"/>
          </p:nvPr>
        </p:nvSpPr>
        <p:spPr/>
        <p:txBody>
          <a:bodyPr/>
          <a:lstStyle/>
          <a:p>
            <a:fld id="{E3EF4A5B-BC22-4773-BAD1-AE3AA0BAB1AA}" type="datetime1">
              <a:rPr lang="en-US" altLang="zh-CN" smtClean="0"/>
              <a:t>10/7/2023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C8BB1146-E542-4D4E-B8E9-6919A11DDD48}" type="slidenum">
              <a:rPr lang="en-US" smtClean="0"/>
              <a:t>‹#›</a:t>
            </a:fld>
            <a:endParaRPr lang="en-US"/>
          </a:p>
        </p:txBody>
      </p:sp>
      <p:cxnSp>
        <p:nvCxnSpPr>
          <p:cNvPr id="8" name="Straight Connector 7"/>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513932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7E4E7E-A9A3-4EDA-B00C-6FB6CA8CD5E5}" type="datetime1">
              <a:rPr lang="en-US" altLang="zh-CN" smtClean="0"/>
              <a:t>10/7/2023</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67CBE2BA-217C-4668-9731-D33A8B8F2C49}" type="slidenum">
              <a:rPr lang="zh-CN" altLang="en-US" smtClean="0"/>
              <a:t>‹#›</a:t>
            </a:fld>
            <a:endParaRPr lang="zh-CN" altLang="en-US"/>
          </a:p>
        </p:txBody>
      </p:sp>
    </p:spTree>
    <p:extLst>
      <p:ext uri="{BB962C8B-B14F-4D97-AF65-F5344CB8AC3E}">
        <p14:creationId xmlns:p14="http://schemas.microsoft.com/office/powerpoint/2010/main" val="2907844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883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54" r:id="rId4"/>
    <p:sldLayoutId id="2147483703" r:id="rId5"/>
    <p:sldLayoutId id="214748365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11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package" Target="../embeddings/Microsoft_Visio_Drawing1.vsdx"/><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8.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wmf"/><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jpeg"/><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Visio_Drawing.vsdx"/><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wmf"/><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wmf"/><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4.png"/></Relationships>
</file>

<file path=ppt/slides/_rels/slide2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3.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wmf"/><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2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2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image" Target="../media/image3.svg"/><Relationship Id="rId26" Type="http://schemas.openxmlformats.org/officeDocument/2006/relationships/image" Target="../media/image11.svg"/><Relationship Id="rId3" Type="http://schemas.openxmlformats.org/officeDocument/2006/relationships/tags" Target="../tags/tag6.xml"/><Relationship Id="rId21" Type="http://schemas.openxmlformats.org/officeDocument/2006/relationships/image" Target="../media/image6.jpe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2.png"/><Relationship Id="rId25" Type="http://schemas.openxmlformats.org/officeDocument/2006/relationships/image" Target="../media/image10.png"/><Relationship Id="rId2" Type="http://schemas.openxmlformats.org/officeDocument/2006/relationships/tags" Target="../tags/tag5.xml"/><Relationship Id="rId16" Type="http://schemas.openxmlformats.org/officeDocument/2006/relationships/notesSlide" Target="../notesSlides/notesSlide4.xml"/><Relationship Id="rId20" Type="http://schemas.openxmlformats.org/officeDocument/2006/relationships/image" Target="../media/image5.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9.svg"/><Relationship Id="rId5" Type="http://schemas.openxmlformats.org/officeDocument/2006/relationships/tags" Target="../tags/tag8.xml"/><Relationship Id="rId15" Type="http://schemas.openxmlformats.org/officeDocument/2006/relationships/slideLayout" Target="../slideLayouts/slideLayout8.xml"/><Relationship Id="rId23" Type="http://schemas.openxmlformats.org/officeDocument/2006/relationships/image" Target="../media/image8.png"/><Relationship Id="rId28" Type="http://schemas.openxmlformats.org/officeDocument/2006/relationships/image" Target="../media/image13.svg"/><Relationship Id="rId10" Type="http://schemas.openxmlformats.org/officeDocument/2006/relationships/tags" Target="../tags/tag13.xml"/><Relationship Id="rId19" Type="http://schemas.openxmlformats.org/officeDocument/2006/relationships/image" Target="../media/image4.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image" Target="../media/image7.png"/><Relationship Id="rId27"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image" Target="../media/image7.png"/><Relationship Id="rId3" Type="http://schemas.openxmlformats.org/officeDocument/2006/relationships/tags" Target="../tags/tag20.xml"/><Relationship Id="rId21" Type="http://schemas.openxmlformats.org/officeDocument/2006/relationships/image" Target="../media/image2.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image" Target="../media/image6.jpeg"/><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5.xml"/><Relationship Id="rId29" Type="http://schemas.openxmlformats.org/officeDocument/2006/relationships/image" Target="../media/image10.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5.svg"/><Relationship Id="rId32" Type="http://schemas.openxmlformats.org/officeDocument/2006/relationships/image" Target="../media/image13.sv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image" Target="../media/image4.png"/><Relationship Id="rId28" Type="http://schemas.openxmlformats.org/officeDocument/2006/relationships/image" Target="../media/image9.svg"/><Relationship Id="rId10" Type="http://schemas.openxmlformats.org/officeDocument/2006/relationships/tags" Target="../tags/tag27.xml"/><Relationship Id="rId19" Type="http://schemas.openxmlformats.org/officeDocument/2006/relationships/slideLayout" Target="../slideLayouts/slideLayout2.xml"/><Relationship Id="rId31" Type="http://schemas.openxmlformats.org/officeDocument/2006/relationships/image" Target="../media/image12.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3.svg"/><Relationship Id="rId27" Type="http://schemas.openxmlformats.org/officeDocument/2006/relationships/image" Target="../media/image8.png"/><Relationship Id="rId30" Type="http://schemas.openxmlformats.org/officeDocument/2006/relationships/image" Target="../media/image11.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62296" y="1893736"/>
            <a:ext cx="7056120" cy="2370455"/>
          </a:xfrm>
        </p:spPr>
        <p:txBody>
          <a:bodyPr>
            <a:normAutofit/>
          </a:bodyPr>
          <a:lstStyle/>
          <a:p>
            <a:pPr>
              <a:lnSpc>
                <a:spcPct val="120000"/>
              </a:lnSpc>
            </a:pPr>
            <a:r>
              <a:rPr lang="zh-CN" altLang="en-US" dirty="0">
                <a:latin typeface="+mn-lt"/>
                <a:ea typeface="+mn-ea"/>
                <a:cs typeface="+mn-ea"/>
                <a:sym typeface="+mn-lt"/>
              </a:rPr>
              <a:t>计算机网络</a:t>
            </a:r>
            <a:br>
              <a:rPr lang="en-US" altLang="zh-CN" dirty="0">
                <a:latin typeface="+mn-lt"/>
                <a:ea typeface="+mn-ea"/>
                <a:cs typeface="+mn-ea"/>
                <a:sym typeface="+mn-lt"/>
              </a:rPr>
            </a:br>
            <a:r>
              <a:rPr lang="en-US" altLang="zh-CN" sz="4000" dirty="0">
                <a:latin typeface="+mn-lt"/>
                <a:ea typeface="+mn-ea"/>
                <a:cs typeface="+mn-ea"/>
                <a:sym typeface="+mn-lt"/>
              </a:rPr>
              <a:t>第4章 </a:t>
            </a:r>
            <a:r>
              <a:rPr lang="en-US" altLang="zh-CN" sz="4000" dirty="0" err="1">
                <a:latin typeface="+mn-lt"/>
                <a:ea typeface="+mn-ea"/>
                <a:cs typeface="+mn-ea"/>
                <a:sym typeface="+mn-lt"/>
              </a:rPr>
              <a:t>数据链路层</a:t>
            </a:r>
            <a:endParaRPr lang="en-US" dirty="0">
              <a:latin typeface="+mn-lt"/>
              <a:ea typeface="+mn-ea"/>
              <a:cs typeface="+mn-ea"/>
              <a:sym typeface="+mn-lt"/>
            </a:endParaRPr>
          </a:p>
        </p:txBody>
      </p:sp>
      <p:sp>
        <p:nvSpPr>
          <p:cNvPr id="5" name="Subtitle 4"/>
          <p:cNvSpPr>
            <a:spLocks noGrp="1"/>
          </p:cNvSpPr>
          <p:nvPr>
            <p:ph type="subTitle" idx="1"/>
          </p:nvPr>
        </p:nvSpPr>
        <p:spPr>
          <a:xfrm>
            <a:off x="6096000" y="4363582"/>
            <a:ext cx="5914513" cy="508703"/>
          </a:xfrm>
        </p:spPr>
        <p:txBody>
          <a:bodyPr>
            <a:normAutofit fontScale="92500" lnSpcReduction="20000"/>
          </a:bodyPr>
          <a:lstStyle/>
          <a:p>
            <a:pPr>
              <a:lnSpc>
                <a:spcPct val="130000"/>
              </a:lnSpc>
              <a:spcBef>
                <a:spcPts val="0"/>
              </a:spcBef>
            </a:pPr>
            <a:r>
              <a:rPr lang="en-US" sz="2800" dirty="0">
                <a:cs typeface="+mn-ea"/>
                <a:sym typeface="+mn-lt"/>
              </a:rPr>
              <a:t>2023</a:t>
            </a:r>
            <a:r>
              <a:rPr lang="zh-CN" altLang="en-US" sz="2800" dirty="0">
                <a:cs typeface="+mn-ea"/>
                <a:sym typeface="+mn-lt"/>
              </a:rPr>
              <a:t>年</a:t>
            </a:r>
            <a:r>
              <a:rPr lang="en-US" altLang="zh-CN" sz="2800" dirty="0">
                <a:cs typeface="+mn-ea"/>
                <a:sym typeface="+mn-lt"/>
              </a:rPr>
              <a:t>7</a:t>
            </a:r>
            <a:r>
              <a:rPr lang="zh-CN" altLang="en-US" sz="2800" dirty="0">
                <a:cs typeface="+mn-ea"/>
                <a:sym typeface="+mn-lt"/>
              </a:rPr>
              <a:t>月</a:t>
            </a:r>
            <a:endParaRPr lang="en-US" sz="2800" dirty="0">
              <a:cs typeface="+mn-ea"/>
              <a:sym typeface="+mn-l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644">
            <a:extLst>
              <a:ext uri="{FF2B5EF4-FFF2-40B4-BE49-F238E27FC236}">
                <a16:creationId xmlns:a16="http://schemas.microsoft.com/office/drawing/2014/main" id="{B88DE17A-DD15-18F5-7A69-69D6A32B60EC}"/>
              </a:ext>
            </a:extLst>
          </p:cNvPr>
          <p:cNvSpPr>
            <a:spLocks noChangeArrowheads="1"/>
          </p:cNvSpPr>
          <p:nvPr/>
        </p:nvSpPr>
        <p:spPr bwMode="auto">
          <a:xfrm>
            <a:off x="941294" y="4998759"/>
            <a:ext cx="10179421" cy="401899"/>
          </a:xfrm>
          <a:prstGeom prst="rect">
            <a:avLst/>
          </a:prstGeom>
          <a:solidFill>
            <a:schemeClr val="accent3">
              <a:alpha val="50000"/>
            </a:schemeClr>
          </a:solidFill>
          <a:ln w="9525">
            <a:solidFill>
              <a:srgbClr val="5F5F5F"/>
            </a:solidFill>
            <a:prstDash val="dash"/>
            <a:miter lim="800000"/>
            <a:headEnd/>
            <a:tailEnd/>
          </a:ln>
          <a:effectLst/>
        </p:spPr>
        <p:txBody>
          <a:bodyPr wrap="none" anchor="ctr"/>
          <a:lstStyle/>
          <a:p>
            <a:pPr>
              <a:lnSpc>
                <a:spcPct val="120000"/>
              </a:lnSpc>
            </a:pPr>
            <a:endParaRPr lang="zh-CN" altLang="en-US" sz="2400" b="1">
              <a:solidFill>
                <a:srgbClr val="333399"/>
              </a:solidFill>
              <a:cs typeface="+mn-ea"/>
              <a:sym typeface="+mn-lt"/>
            </a:endParaRPr>
          </a:p>
        </p:txBody>
      </p:sp>
      <p:sp>
        <p:nvSpPr>
          <p:cNvPr id="131" name="标题 1">
            <a:extLst>
              <a:ext uri="{FF2B5EF4-FFF2-40B4-BE49-F238E27FC236}">
                <a16:creationId xmlns:a16="http://schemas.microsoft.com/office/drawing/2014/main" id="{14D08E24-AC85-479A-BA40-3C7ABA7E4D0B}"/>
              </a:ext>
            </a:extLst>
          </p:cNvPr>
          <p:cNvSpPr txBox="1">
            <a:spLocks/>
          </p:cNvSpPr>
          <p:nvPr/>
        </p:nvSpPr>
        <p:spPr>
          <a:xfrm>
            <a:off x="660400" y="128587"/>
            <a:ext cx="10858500" cy="900112"/>
          </a:xfrm>
          <a:prstGeom prst="rect">
            <a:avLst/>
          </a:prstGeom>
        </p:spPr>
        <p:txBody>
          <a:bodyPr>
            <a:normAutofit fontScale="62500" lnSpcReduction="200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endParaRPr lang="en-US" altLang="zh-CN" sz="3200" dirty="0">
              <a:latin typeface="+mj-ea"/>
              <a:cs typeface="+mn-ea"/>
              <a:sym typeface="+mn-lt"/>
            </a:endParaRPr>
          </a:p>
          <a:p>
            <a:pPr>
              <a:lnSpc>
                <a:spcPct val="120000"/>
              </a:lnSpc>
            </a:pPr>
            <a:r>
              <a:rPr lang="zh-CN" altLang="en-US" sz="5100" dirty="0">
                <a:latin typeface="+mj-ea"/>
                <a:cs typeface="+mn-ea"/>
                <a:sym typeface="+mn-lt"/>
              </a:rPr>
              <a:t>数据链路层在网络中的地位</a:t>
            </a:r>
          </a:p>
        </p:txBody>
      </p:sp>
      <p:pic>
        <p:nvPicPr>
          <p:cNvPr id="43" name="table">
            <a:extLst>
              <a:ext uri="{FF2B5EF4-FFF2-40B4-BE49-F238E27FC236}">
                <a16:creationId xmlns:a16="http://schemas.microsoft.com/office/drawing/2014/main" id="{C302697F-C9C0-EEBD-2A4F-9CE2DC558514}"/>
              </a:ext>
            </a:extLst>
          </p:cNvPr>
          <p:cNvPicPr>
            <a:picLocks noChangeAspect="1"/>
          </p:cNvPicPr>
          <p:nvPr/>
        </p:nvPicPr>
        <p:blipFill>
          <a:blip r:embed="rId2"/>
          <a:stretch>
            <a:fillRect/>
          </a:stretch>
        </p:blipFill>
        <p:spPr>
          <a:xfrm>
            <a:off x="1136578" y="3750571"/>
            <a:ext cx="1221862" cy="2094275"/>
          </a:xfrm>
          <a:prstGeom prst="rect">
            <a:avLst/>
          </a:prstGeom>
        </p:spPr>
      </p:pic>
      <p:pic>
        <p:nvPicPr>
          <p:cNvPr id="44" name="table">
            <a:extLst>
              <a:ext uri="{FF2B5EF4-FFF2-40B4-BE49-F238E27FC236}">
                <a16:creationId xmlns:a16="http://schemas.microsoft.com/office/drawing/2014/main" id="{B741505A-B0A7-B62E-990D-403BD644AC2C}"/>
              </a:ext>
            </a:extLst>
          </p:cNvPr>
          <p:cNvPicPr>
            <a:picLocks noChangeAspect="1"/>
          </p:cNvPicPr>
          <p:nvPr/>
        </p:nvPicPr>
        <p:blipFill>
          <a:blip r:embed="rId3"/>
          <a:stretch>
            <a:fillRect/>
          </a:stretch>
        </p:blipFill>
        <p:spPr>
          <a:xfrm>
            <a:off x="7654498" y="4588281"/>
            <a:ext cx="1221862" cy="1256565"/>
          </a:xfrm>
          <a:prstGeom prst="rect">
            <a:avLst/>
          </a:prstGeom>
        </p:spPr>
      </p:pic>
      <p:pic>
        <p:nvPicPr>
          <p:cNvPr id="45" name="table">
            <a:extLst>
              <a:ext uri="{FF2B5EF4-FFF2-40B4-BE49-F238E27FC236}">
                <a16:creationId xmlns:a16="http://schemas.microsoft.com/office/drawing/2014/main" id="{B74F5CB9-93C4-85E4-5F45-9B30C2E29A76}"/>
              </a:ext>
            </a:extLst>
          </p:cNvPr>
          <p:cNvPicPr>
            <a:picLocks noChangeAspect="1"/>
          </p:cNvPicPr>
          <p:nvPr/>
        </p:nvPicPr>
        <p:blipFill>
          <a:blip r:embed="rId4"/>
          <a:stretch>
            <a:fillRect/>
          </a:stretch>
        </p:blipFill>
        <p:spPr>
          <a:xfrm>
            <a:off x="9827139" y="3750571"/>
            <a:ext cx="1221862" cy="2094275"/>
          </a:xfrm>
          <a:prstGeom prst="rect">
            <a:avLst/>
          </a:prstGeom>
        </p:spPr>
      </p:pic>
      <p:pic>
        <p:nvPicPr>
          <p:cNvPr id="46" name="table">
            <a:extLst>
              <a:ext uri="{FF2B5EF4-FFF2-40B4-BE49-F238E27FC236}">
                <a16:creationId xmlns:a16="http://schemas.microsoft.com/office/drawing/2014/main" id="{CC70707F-516C-FAD6-D4C0-08B7267A823E}"/>
              </a:ext>
            </a:extLst>
          </p:cNvPr>
          <p:cNvPicPr>
            <a:picLocks noChangeAspect="1"/>
          </p:cNvPicPr>
          <p:nvPr/>
        </p:nvPicPr>
        <p:blipFill>
          <a:blip r:embed="rId5"/>
          <a:stretch>
            <a:fillRect/>
          </a:stretch>
        </p:blipFill>
        <p:spPr>
          <a:xfrm>
            <a:off x="5481858" y="5007136"/>
            <a:ext cx="1221862" cy="837710"/>
          </a:xfrm>
          <a:prstGeom prst="rect">
            <a:avLst/>
          </a:prstGeom>
        </p:spPr>
      </p:pic>
      <p:pic>
        <p:nvPicPr>
          <p:cNvPr id="47" name="table">
            <a:extLst>
              <a:ext uri="{FF2B5EF4-FFF2-40B4-BE49-F238E27FC236}">
                <a16:creationId xmlns:a16="http://schemas.microsoft.com/office/drawing/2014/main" id="{AAF73737-E16E-412A-5976-28B40F36BB1C}"/>
              </a:ext>
            </a:extLst>
          </p:cNvPr>
          <p:cNvPicPr>
            <a:picLocks noChangeAspect="1"/>
          </p:cNvPicPr>
          <p:nvPr/>
        </p:nvPicPr>
        <p:blipFill>
          <a:blip r:embed="rId6"/>
          <a:stretch>
            <a:fillRect/>
          </a:stretch>
        </p:blipFill>
        <p:spPr>
          <a:xfrm>
            <a:off x="3309218" y="5358716"/>
            <a:ext cx="1221862" cy="520603"/>
          </a:xfrm>
          <a:prstGeom prst="rect">
            <a:avLst/>
          </a:prstGeom>
        </p:spPr>
      </p:pic>
      <p:grpSp>
        <p:nvGrpSpPr>
          <p:cNvPr id="48" name="组合 47">
            <a:extLst>
              <a:ext uri="{FF2B5EF4-FFF2-40B4-BE49-F238E27FC236}">
                <a16:creationId xmlns:a16="http://schemas.microsoft.com/office/drawing/2014/main" id="{05A882DD-1C4E-A8A1-A536-6F95BE4A7A32}"/>
              </a:ext>
            </a:extLst>
          </p:cNvPr>
          <p:cNvGrpSpPr/>
          <p:nvPr/>
        </p:nvGrpSpPr>
        <p:grpSpPr>
          <a:xfrm>
            <a:off x="1747509" y="5831572"/>
            <a:ext cx="8691892" cy="288032"/>
            <a:chOff x="1751741" y="5482589"/>
            <a:chExt cx="8691892" cy="288032"/>
          </a:xfrm>
        </p:grpSpPr>
        <p:cxnSp>
          <p:nvCxnSpPr>
            <p:cNvPr id="49" name="直接连接符 48">
              <a:extLst>
                <a:ext uri="{FF2B5EF4-FFF2-40B4-BE49-F238E27FC236}">
                  <a16:creationId xmlns:a16="http://schemas.microsoft.com/office/drawing/2014/main" id="{4B5709F9-2CD7-BE96-92CD-0B8F91F14A21}"/>
                </a:ext>
              </a:extLst>
            </p:cNvPr>
            <p:cNvCxnSpPr/>
            <p:nvPr/>
          </p:nvCxnSpPr>
          <p:spPr bwMode="auto">
            <a:xfrm>
              <a:off x="1751741" y="5770621"/>
              <a:ext cx="8691892" cy="0"/>
            </a:xfrm>
            <a:prstGeom prst="line">
              <a:avLst/>
            </a:prstGeom>
            <a:noFill/>
            <a:ln w="25400" cap="flat" cmpd="sng" algn="ctr">
              <a:solidFill>
                <a:schemeClr val="tx1"/>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DE256C0B-E36A-FE98-98B9-47D10215683A}"/>
                </a:ext>
              </a:extLst>
            </p:cNvPr>
            <p:cNvCxnSpPr/>
            <p:nvPr/>
          </p:nvCxnSpPr>
          <p:spPr bwMode="auto">
            <a:xfrm flipV="1">
              <a:off x="1751741"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7D148749-DBA6-D133-F49A-D0911AFBBA1F}"/>
                </a:ext>
              </a:extLst>
            </p:cNvPr>
            <p:cNvCxnSpPr/>
            <p:nvPr/>
          </p:nvCxnSpPr>
          <p:spPr bwMode="auto">
            <a:xfrm flipV="1">
              <a:off x="610914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39A004D6-B9F0-DA5D-C721-6261A6B59C17}"/>
                </a:ext>
              </a:extLst>
            </p:cNvPr>
            <p:cNvCxnSpPr/>
            <p:nvPr/>
          </p:nvCxnSpPr>
          <p:spPr bwMode="auto">
            <a:xfrm flipV="1">
              <a:off x="1044363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53" name="直接连接符 52">
              <a:extLst>
                <a:ext uri="{FF2B5EF4-FFF2-40B4-BE49-F238E27FC236}">
                  <a16:creationId xmlns:a16="http://schemas.microsoft.com/office/drawing/2014/main" id="{3FDFBF2A-7B7B-02B0-C52F-C08C4F55289A}"/>
                </a:ext>
              </a:extLst>
            </p:cNvPr>
            <p:cNvCxnSpPr/>
            <p:nvPr/>
          </p:nvCxnSpPr>
          <p:spPr bwMode="auto">
            <a:xfrm flipV="1">
              <a:off x="8272376"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54" name="直接连接符 53">
              <a:extLst>
                <a:ext uri="{FF2B5EF4-FFF2-40B4-BE49-F238E27FC236}">
                  <a16:creationId xmlns:a16="http://schemas.microsoft.com/office/drawing/2014/main" id="{8F9747BD-4B78-6EF7-F81E-16317B62056D}"/>
                </a:ext>
              </a:extLst>
            </p:cNvPr>
            <p:cNvCxnSpPr/>
            <p:nvPr/>
          </p:nvCxnSpPr>
          <p:spPr bwMode="auto">
            <a:xfrm flipV="1">
              <a:off x="3933209" y="5482589"/>
              <a:ext cx="0" cy="288032"/>
            </a:xfrm>
            <a:prstGeom prst="line">
              <a:avLst/>
            </a:prstGeom>
            <a:noFill/>
            <a:ln w="25400" cap="flat" cmpd="sng" algn="ctr">
              <a:solidFill>
                <a:schemeClr val="tx1"/>
              </a:solidFill>
              <a:prstDash val="solid"/>
              <a:round/>
              <a:headEnd type="none" w="med" len="med"/>
              <a:tailEnd type="none" w="med" len="med"/>
            </a:ln>
            <a:effectLst/>
          </p:spPr>
        </p:cxnSp>
      </p:grpSp>
      <p:grpSp>
        <p:nvGrpSpPr>
          <p:cNvPr id="55" name="组合 54">
            <a:extLst>
              <a:ext uri="{FF2B5EF4-FFF2-40B4-BE49-F238E27FC236}">
                <a16:creationId xmlns:a16="http://schemas.microsoft.com/office/drawing/2014/main" id="{CFCEF99D-E572-B04D-D48E-F57C9E586571}"/>
              </a:ext>
            </a:extLst>
          </p:cNvPr>
          <p:cNvGrpSpPr/>
          <p:nvPr/>
        </p:nvGrpSpPr>
        <p:grpSpPr>
          <a:xfrm>
            <a:off x="2442633" y="3972717"/>
            <a:ext cx="7306733" cy="1858855"/>
            <a:chOff x="2446865" y="3627967"/>
            <a:chExt cx="7306733" cy="1858855"/>
          </a:xfrm>
        </p:grpSpPr>
        <p:cxnSp>
          <p:nvCxnSpPr>
            <p:cNvPr id="56" name="直接连接符 55">
              <a:extLst>
                <a:ext uri="{FF2B5EF4-FFF2-40B4-BE49-F238E27FC236}">
                  <a16:creationId xmlns:a16="http://schemas.microsoft.com/office/drawing/2014/main" id="{FB5860C1-96C1-4371-8FB6-0C7220EA0C1F}"/>
                </a:ext>
              </a:extLst>
            </p:cNvPr>
            <p:cNvCxnSpPr>
              <a:cxnSpLocks/>
            </p:cNvCxnSpPr>
            <p:nvPr/>
          </p:nvCxnSpPr>
          <p:spPr>
            <a:xfrm>
              <a:off x="2446865" y="3657600"/>
              <a:ext cx="0" cy="1829222"/>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E1358C3-B2A2-3C47-36E9-DBA1BF15277B}"/>
                </a:ext>
              </a:extLst>
            </p:cNvPr>
            <p:cNvCxnSpPr>
              <a:cxnSpLocks/>
            </p:cNvCxnSpPr>
            <p:nvPr/>
          </p:nvCxnSpPr>
          <p:spPr>
            <a:xfrm>
              <a:off x="9753598" y="3627967"/>
              <a:ext cx="0" cy="1858855"/>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CAE190C-80C5-A444-F69A-7D49C0403DF4}"/>
                </a:ext>
              </a:extLst>
            </p:cNvPr>
            <p:cNvCxnSpPr>
              <a:cxnSpLocks/>
            </p:cNvCxnSpPr>
            <p:nvPr/>
          </p:nvCxnSpPr>
          <p:spPr>
            <a:xfrm>
              <a:off x="3242731"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42D2534-E8D4-FAA8-4A9C-9243FC31BFA9}"/>
                </a:ext>
              </a:extLst>
            </p:cNvPr>
            <p:cNvCxnSpPr>
              <a:cxnSpLocks/>
            </p:cNvCxnSpPr>
            <p:nvPr/>
          </p:nvCxnSpPr>
          <p:spPr>
            <a:xfrm>
              <a:off x="5414430"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EC74750-4165-E0AB-6D78-E2A3BE069856}"/>
                </a:ext>
              </a:extLst>
            </p:cNvPr>
            <p:cNvCxnSpPr>
              <a:cxnSpLocks/>
            </p:cNvCxnSpPr>
            <p:nvPr/>
          </p:nvCxnSpPr>
          <p:spPr>
            <a:xfrm>
              <a:off x="7586131"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F9A1B08-E93B-9A69-E660-A96976B26C82}"/>
                </a:ext>
              </a:extLst>
            </p:cNvPr>
            <p:cNvCxnSpPr>
              <a:cxnSpLocks/>
            </p:cNvCxnSpPr>
            <p:nvPr/>
          </p:nvCxnSpPr>
          <p:spPr>
            <a:xfrm>
              <a:off x="4605865"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FE1B44A-714E-2E8A-D02F-F7546FBC2997}"/>
                </a:ext>
              </a:extLst>
            </p:cNvPr>
            <p:cNvCxnSpPr>
              <a:cxnSpLocks/>
            </p:cNvCxnSpPr>
            <p:nvPr/>
          </p:nvCxnSpPr>
          <p:spPr>
            <a:xfrm>
              <a:off x="6777563"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4841401-7B7B-B583-675F-A8EAB421C4D1}"/>
                </a:ext>
              </a:extLst>
            </p:cNvPr>
            <p:cNvCxnSpPr>
              <a:cxnSpLocks/>
            </p:cNvCxnSpPr>
            <p:nvPr/>
          </p:nvCxnSpPr>
          <p:spPr>
            <a:xfrm>
              <a:off x="8953500"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CA0622CD-7E12-2125-76A4-FAC43B40630C}"/>
                </a:ext>
              </a:extLst>
            </p:cNvPr>
            <p:cNvCxnSpPr/>
            <p:nvPr/>
          </p:nvCxnSpPr>
          <p:spPr>
            <a:xfrm>
              <a:off x="24468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880AC685-CE9F-117E-E7A0-1C08C6D59DD2}"/>
                </a:ext>
              </a:extLst>
            </p:cNvPr>
            <p:cNvCxnSpPr/>
            <p:nvPr/>
          </p:nvCxnSpPr>
          <p:spPr>
            <a:xfrm>
              <a:off x="4618564"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06A34FFD-FA17-CCB9-BA23-1BE26F50D25B}"/>
                </a:ext>
              </a:extLst>
            </p:cNvPr>
            <p:cNvCxnSpPr/>
            <p:nvPr/>
          </p:nvCxnSpPr>
          <p:spPr>
            <a:xfrm>
              <a:off x="67902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E87F78E0-1BA5-2AFF-1DFE-958F529F4B56}"/>
                </a:ext>
              </a:extLst>
            </p:cNvPr>
            <p:cNvCxnSpPr/>
            <p:nvPr/>
          </p:nvCxnSpPr>
          <p:spPr>
            <a:xfrm>
              <a:off x="8953500"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402DACD3-C130-952E-86A9-54DF736B94E6}"/>
                </a:ext>
              </a:extLst>
            </p:cNvPr>
            <p:cNvCxnSpPr/>
            <p:nvPr/>
          </p:nvCxnSpPr>
          <p:spPr>
            <a:xfrm>
              <a:off x="3242731" y="50165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79855811-6377-2544-6394-05AADCB91D24}"/>
                </a:ext>
              </a:extLst>
            </p:cNvPr>
            <p:cNvCxnSpPr/>
            <p:nvPr/>
          </p:nvCxnSpPr>
          <p:spPr>
            <a:xfrm>
              <a:off x="5444507" y="46101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126F7F5-AFEE-B650-BFF3-039A265EA541}"/>
                </a:ext>
              </a:extLst>
            </p:cNvPr>
            <p:cNvCxnSpPr/>
            <p:nvPr/>
          </p:nvCxnSpPr>
          <p:spPr>
            <a:xfrm>
              <a:off x="7590366" y="41656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sp>
        <p:nvSpPr>
          <p:cNvPr id="139" name="文本框 64">
            <a:extLst>
              <a:ext uri="{FF2B5EF4-FFF2-40B4-BE49-F238E27FC236}">
                <a16:creationId xmlns:a16="http://schemas.microsoft.com/office/drawing/2014/main" id="{436553C1-C12D-0580-42E4-2062AD8A76F9}"/>
              </a:ext>
            </a:extLst>
          </p:cNvPr>
          <p:cNvSpPr txBox="1"/>
          <p:nvPr/>
        </p:nvSpPr>
        <p:spPr>
          <a:xfrm>
            <a:off x="3188097" y="4677919"/>
            <a:ext cx="1585690"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集线器（</a:t>
            </a:r>
            <a:r>
              <a:rPr lang="en-US" altLang="zh-CN" sz="1600" dirty="0">
                <a:cs typeface="+mn-ea"/>
                <a:sym typeface="+mn-lt"/>
              </a:rPr>
              <a:t>Hub</a:t>
            </a:r>
            <a:r>
              <a:rPr lang="zh-CN" altLang="en-US" sz="1600" dirty="0">
                <a:cs typeface="+mn-ea"/>
                <a:sym typeface="+mn-lt"/>
              </a:rPr>
              <a:t>）</a:t>
            </a:r>
          </a:p>
        </p:txBody>
      </p:sp>
      <p:sp>
        <p:nvSpPr>
          <p:cNvPr id="140" name="文本框 65">
            <a:extLst>
              <a:ext uri="{FF2B5EF4-FFF2-40B4-BE49-F238E27FC236}">
                <a16:creationId xmlns:a16="http://schemas.microsoft.com/office/drawing/2014/main" id="{EF67B62A-184A-45DB-F48C-69CAE295C6E0}"/>
              </a:ext>
            </a:extLst>
          </p:cNvPr>
          <p:cNvSpPr txBox="1"/>
          <p:nvPr/>
        </p:nvSpPr>
        <p:spPr>
          <a:xfrm>
            <a:off x="5266873" y="4536005"/>
            <a:ext cx="1813317"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交换机（</a:t>
            </a:r>
            <a:r>
              <a:rPr lang="en-US" altLang="zh-CN" sz="1600" dirty="0">
                <a:cs typeface="+mn-ea"/>
                <a:sym typeface="+mn-lt"/>
              </a:rPr>
              <a:t>Switch</a:t>
            </a:r>
            <a:r>
              <a:rPr lang="zh-CN" altLang="en-US" sz="1600" dirty="0">
                <a:cs typeface="+mn-ea"/>
                <a:sym typeface="+mn-lt"/>
              </a:rPr>
              <a:t>）</a:t>
            </a:r>
          </a:p>
        </p:txBody>
      </p:sp>
      <p:sp>
        <p:nvSpPr>
          <p:cNvPr id="141" name="文本框 66">
            <a:extLst>
              <a:ext uri="{FF2B5EF4-FFF2-40B4-BE49-F238E27FC236}">
                <a16:creationId xmlns:a16="http://schemas.microsoft.com/office/drawing/2014/main" id="{3FF54254-6583-916C-96CC-01B1FB01D114}"/>
              </a:ext>
            </a:extLst>
          </p:cNvPr>
          <p:cNvSpPr txBox="1"/>
          <p:nvPr/>
        </p:nvSpPr>
        <p:spPr>
          <a:xfrm>
            <a:off x="7397422" y="4074630"/>
            <a:ext cx="1826141"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路由器（</a:t>
            </a:r>
            <a:r>
              <a:rPr lang="en-US" altLang="zh-CN" sz="1600" dirty="0">
                <a:cs typeface="+mn-ea"/>
                <a:sym typeface="+mn-lt"/>
              </a:rPr>
              <a:t>Router</a:t>
            </a:r>
            <a:r>
              <a:rPr lang="zh-CN" altLang="en-US" sz="1600" dirty="0">
                <a:cs typeface="+mn-ea"/>
                <a:sym typeface="+mn-lt"/>
              </a:rPr>
              <a:t>）</a:t>
            </a:r>
          </a:p>
        </p:txBody>
      </p:sp>
      <p:sp>
        <p:nvSpPr>
          <p:cNvPr id="142" name="Line 630">
            <a:extLst>
              <a:ext uri="{FF2B5EF4-FFF2-40B4-BE49-F238E27FC236}">
                <a16:creationId xmlns:a16="http://schemas.microsoft.com/office/drawing/2014/main" id="{191546FD-2EE4-C87D-0D12-87E905FEDD17}"/>
              </a:ext>
            </a:extLst>
          </p:cNvPr>
          <p:cNvSpPr>
            <a:spLocks noChangeShapeType="1"/>
          </p:cNvSpPr>
          <p:nvPr/>
        </p:nvSpPr>
        <p:spPr bwMode="auto">
          <a:xfrm>
            <a:off x="2252581" y="5134963"/>
            <a:ext cx="3266474" cy="20955"/>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dirty="0">
              <a:solidFill>
                <a:srgbClr val="333399"/>
              </a:solidFill>
              <a:cs typeface="+mn-ea"/>
              <a:sym typeface="+mn-lt"/>
            </a:endParaRPr>
          </a:p>
        </p:txBody>
      </p:sp>
      <p:sp>
        <p:nvSpPr>
          <p:cNvPr id="143" name="Line 630">
            <a:extLst>
              <a:ext uri="{FF2B5EF4-FFF2-40B4-BE49-F238E27FC236}">
                <a16:creationId xmlns:a16="http://schemas.microsoft.com/office/drawing/2014/main" id="{B74C8AB7-E177-EA6D-5941-037167BB0445}"/>
              </a:ext>
            </a:extLst>
          </p:cNvPr>
          <p:cNvSpPr>
            <a:spLocks noChangeShapeType="1"/>
          </p:cNvSpPr>
          <p:nvPr/>
        </p:nvSpPr>
        <p:spPr bwMode="auto">
          <a:xfrm>
            <a:off x="6607171" y="5155918"/>
            <a:ext cx="1076228"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144" name="Line 630">
            <a:extLst>
              <a:ext uri="{FF2B5EF4-FFF2-40B4-BE49-F238E27FC236}">
                <a16:creationId xmlns:a16="http://schemas.microsoft.com/office/drawing/2014/main" id="{92A88576-8911-9F1C-8973-3C7525DBADEF}"/>
              </a:ext>
            </a:extLst>
          </p:cNvPr>
          <p:cNvSpPr>
            <a:spLocks noChangeShapeType="1"/>
          </p:cNvSpPr>
          <p:nvPr/>
        </p:nvSpPr>
        <p:spPr bwMode="auto">
          <a:xfrm>
            <a:off x="8789196" y="5134963"/>
            <a:ext cx="1079877"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146" name="矩形 145">
            <a:extLst>
              <a:ext uri="{FF2B5EF4-FFF2-40B4-BE49-F238E27FC236}">
                <a16:creationId xmlns:a16="http://schemas.microsoft.com/office/drawing/2014/main" id="{C0201328-E1BD-100E-D258-A561CB65CC80}"/>
              </a:ext>
            </a:extLst>
          </p:cNvPr>
          <p:cNvSpPr/>
          <p:nvPr/>
        </p:nvSpPr>
        <p:spPr>
          <a:xfrm>
            <a:off x="660400" y="1142705"/>
            <a:ext cx="10767823" cy="1907189"/>
          </a:xfrm>
          <a:prstGeom prst="rect">
            <a:avLst/>
          </a:prstGeom>
        </p:spPr>
        <p:txBody>
          <a:bodyPr wrap="square">
            <a:spAutoFit/>
          </a:bodyPr>
          <a:lstStyle/>
          <a:p>
            <a:pPr marL="358775" lvl="1" indent="-358775">
              <a:lnSpc>
                <a:spcPct val="120000"/>
              </a:lnSpc>
              <a:spcBef>
                <a:spcPct val="0"/>
              </a:spcBef>
              <a:buFont typeface="Wingdings" panose="05000000000000000000" pitchFamily="2" charset="2"/>
              <a:buChar char="Ø"/>
            </a:pPr>
            <a:r>
              <a:rPr lang="zh-CN" altLang="en-US" sz="2000" dirty="0">
                <a:latin typeface="+mn-ea"/>
                <a:cs typeface="+mn-ea"/>
                <a:sym typeface="+mn-lt"/>
              </a:rPr>
              <a:t>主机</a:t>
            </a:r>
            <a:r>
              <a:rPr lang="en-US" altLang="zh-CN" sz="2000" dirty="0">
                <a:latin typeface="+mn-ea"/>
                <a:cs typeface="+mn-ea"/>
                <a:sym typeface="+mn-lt"/>
              </a:rPr>
              <a:t>A </a:t>
            </a:r>
            <a:r>
              <a:rPr lang="zh-CN" altLang="en-US" sz="2000" dirty="0">
                <a:latin typeface="+mn-ea"/>
                <a:cs typeface="+mn-ea"/>
                <a:sym typeface="+mn-lt"/>
              </a:rPr>
              <a:t>到主机</a:t>
            </a:r>
            <a:r>
              <a:rPr lang="en-US" altLang="zh-CN" sz="2000" dirty="0">
                <a:latin typeface="+mn-ea"/>
                <a:cs typeface="+mn-ea"/>
                <a:sym typeface="+mn-lt"/>
              </a:rPr>
              <a:t>B</a:t>
            </a:r>
            <a:r>
              <a:rPr lang="zh-CN" altLang="zh-CN" sz="2000" dirty="0">
                <a:latin typeface="+mn-ea"/>
                <a:cs typeface="+mn-ea"/>
                <a:sym typeface="+mn-lt"/>
              </a:rPr>
              <a:t>所经过的网络</a:t>
            </a:r>
            <a:r>
              <a:rPr lang="zh-CN" altLang="en-US" sz="2000" dirty="0">
                <a:latin typeface="+mn-ea"/>
                <a:cs typeface="+mn-ea"/>
                <a:sym typeface="+mn-lt"/>
              </a:rPr>
              <a:t>链路</a:t>
            </a:r>
            <a:r>
              <a:rPr lang="zh-CN" altLang="zh-CN" sz="2000" dirty="0">
                <a:latin typeface="+mn-ea"/>
                <a:cs typeface="+mn-ea"/>
                <a:sym typeface="+mn-lt"/>
              </a:rPr>
              <a:t>可以是多种</a:t>
            </a:r>
            <a:r>
              <a:rPr lang="zh-CN" altLang="en-US" sz="2000" dirty="0">
                <a:latin typeface="+mn-ea"/>
                <a:cs typeface="+mn-ea"/>
                <a:sym typeface="+mn-lt"/>
              </a:rPr>
              <a:t>不同类型的</a:t>
            </a:r>
            <a:endParaRPr lang="en-US" altLang="zh-CN" sz="2000" dirty="0">
              <a:latin typeface="+mn-ea"/>
              <a:cs typeface="+mn-ea"/>
              <a:sym typeface="+mn-lt"/>
            </a:endParaRPr>
          </a:p>
          <a:p>
            <a:pPr marL="358775" lvl="1" indent="-358775">
              <a:lnSpc>
                <a:spcPct val="120000"/>
              </a:lnSpc>
              <a:spcBef>
                <a:spcPct val="0"/>
              </a:spcBef>
              <a:buFont typeface="Wingdings" panose="05000000000000000000" pitchFamily="2" charset="2"/>
              <a:buChar char="Ø"/>
            </a:pPr>
            <a:r>
              <a:rPr lang="zh-CN" altLang="en-US" sz="2000" dirty="0">
                <a:latin typeface="+mn-ea"/>
                <a:cs typeface="+mn-ea"/>
                <a:sym typeface="+mn-lt"/>
              </a:rPr>
              <a:t>数据链路层是网络相邻结点间通信非常重要、必须要有的一层</a:t>
            </a:r>
            <a:endParaRPr lang="en-US" altLang="zh-CN" sz="2000" dirty="0">
              <a:latin typeface="+mn-ea"/>
              <a:cs typeface="+mn-ea"/>
              <a:sym typeface="+mn-lt"/>
            </a:endParaRPr>
          </a:p>
          <a:p>
            <a:pPr marL="358775" lvl="1" indent="-358775">
              <a:lnSpc>
                <a:spcPct val="120000"/>
              </a:lnSpc>
              <a:spcBef>
                <a:spcPct val="0"/>
              </a:spcBef>
              <a:buFont typeface="Wingdings" panose="05000000000000000000" pitchFamily="2" charset="2"/>
              <a:buChar char="Ø"/>
            </a:pPr>
            <a:r>
              <a:rPr lang="zh-CN" altLang="en-US" sz="2000" dirty="0">
                <a:latin typeface="+mn-ea"/>
                <a:cs typeface="+mn-ea"/>
                <a:sym typeface="+mn-lt"/>
              </a:rPr>
              <a:t>网络中的主机、交换机、路由器等都必须实现数据链路层</a:t>
            </a:r>
            <a:endParaRPr lang="en-US" altLang="zh-CN" sz="2000" dirty="0">
              <a:latin typeface="+mn-ea"/>
              <a:cs typeface="+mn-ea"/>
              <a:sym typeface="+mn-lt"/>
            </a:endParaRPr>
          </a:p>
          <a:p>
            <a:pPr marL="358775" lvl="1" indent="-358775">
              <a:lnSpc>
                <a:spcPct val="120000"/>
              </a:lnSpc>
              <a:spcBef>
                <a:spcPct val="0"/>
              </a:spcBef>
              <a:buFont typeface="Wingdings" panose="05000000000000000000" pitchFamily="2" charset="2"/>
              <a:buChar char="Ø"/>
            </a:pPr>
            <a:r>
              <a:rPr lang="zh-CN" altLang="en-US" sz="2000" dirty="0">
                <a:latin typeface="+mn-ea"/>
                <a:cs typeface="+mn-ea"/>
                <a:sym typeface="+mn-lt"/>
              </a:rPr>
              <a:t>从整个网络层次上来看数据的流动</a:t>
            </a:r>
            <a:endParaRPr lang="en-US" altLang="zh-CN" sz="2000" dirty="0">
              <a:latin typeface="+mn-ea"/>
              <a:cs typeface="+mn-ea"/>
              <a:sym typeface="+mn-lt"/>
            </a:endParaRPr>
          </a:p>
          <a:p>
            <a:pPr marL="358775" lvl="1" indent="-358775">
              <a:lnSpc>
                <a:spcPct val="120000"/>
              </a:lnSpc>
              <a:spcBef>
                <a:spcPct val="0"/>
              </a:spcBef>
              <a:buFont typeface="Wingdings" panose="05000000000000000000" pitchFamily="2" charset="2"/>
              <a:buChar char="Ø"/>
            </a:pPr>
            <a:r>
              <a:rPr lang="zh-CN" altLang="en-US" sz="2000" dirty="0">
                <a:latin typeface="+mn-ea"/>
                <a:cs typeface="+mn-ea"/>
                <a:sym typeface="+mn-lt"/>
              </a:rPr>
              <a:t>仅从数据链路层观察帧的流动</a:t>
            </a:r>
            <a:endParaRPr lang="zh-CN" altLang="en-US" sz="1600" dirty="0">
              <a:cs typeface="+mn-ea"/>
              <a:sym typeface="+mn-lt"/>
            </a:endParaRPr>
          </a:p>
        </p:txBody>
      </p:sp>
      <p:sp>
        <p:nvSpPr>
          <p:cNvPr id="147" name="Rectangle 25">
            <a:extLst>
              <a:ext uri="{FF2B5EF4-FFF2-40B4-BE49-F238E27FC236}">
                <a16:creationId xmlns:a16="http://schemas.microsoft.com/office/drawing/2014/main" id="{553047D8-7F7D-67E4-0561-4C134BF981AD}"/>
              </a:ext>
            </a:extLst>
          </p:cNvPr>
          <p:cNvSpPr>
            <a:spLocks noChangeArrowheads="1"/>
          </p:cNvSpPr>
          <p:nvPr/>
        </p:nvSpPr>
        <p:spPr bwMode="auto">
          <a:xfrm>
            <a:off x="1262378" y="3365094"/>
            <a:ext cx="85158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A</a:t>
            </a:r>
          </a:p>
        </p:txBody>
      </p:sp>
      <p:sp>
        <p:nvSpPr>
          <p:cNvPr id="148" name="Rectangle 25">
            <a:extLst>
              <a:ext uri="{FF2B5EF4-FFF2-40B4-BE49-F238E27FC236}">
                <a16:creationId xmlns:a16="http://schemas.microsoft.com/office/drawing/2014/main" id="{A4C2DD6A-E9E1-E2F5-3347-D0A10FA6E9E0}"/>
              </a:ext>
            </a:extLst>
          </p:cNvPr>
          <p:cNvSpPr>
            <a:spLocks noChangeArrowheads="1"/>
          </p:cNvSpPr>
          <p:nvPr/>
        </p:nvSpPr>
        <p:spPr bwMode="auto">
          <a:xfrm>
            <a:off x="9945363" y="3340263"/>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B</a:t>
            </a:r>
          </a:p>
        </p:txBody>
      </p:sp>
    </p:spTree>
    <p:extLst>
      <p:ext uri="{BB962C8B-B14F-4D97-AF65-F5344CB8AC3E}">
        <p14:creationId xmlns:p14="http://schemas.microsoft.com/office/powerpoint/2010/main" val="114447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20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wipe(left)">
                                      <p:cBhvr>
                                        <p:cTn id="12" dur="20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wipe(left)">
                                      <p:cBhvr>
                                        <p:cTn id="17" dur="2000"/>
                                        <p:tgtEl>
                                          <p:spTgt spid="144"/>
                                        </p:tgtEl>
                                      </p:cBhvr>
                                    </p:animEffect>
                                  </p:childTnLst>
                                </p:cTn>
                              </p:par>
                            </p:childTnLst>
                          </p:cTn>
                        </p:par>
                        <p:par>
                          <p:cTn id="18" fill="hold">
                            <p:stCondLst>
                              <p:cond delay="2000"/>
                            </p:stCondLst>
                            <p:childTnLst>
                              <p:par>
                                <p:cTn id="19" presetID="22" presetClass="entr" presetSubtype="8" fill="hold" grpId="0" nodeType="afterEffect">
                                  <p:stCondLst>
                                    <p:cond delay="2000"/>
                                  </p:stCondLst>
                                  <p:childTnLst>
                                    <p:set>
                                      <p:cBhvr>
                                        <p:cTn id="20" dur="1" fill="hold">
                                          <p:stCondLst>
                                            <p:cond delay="0"/>
                                          </p:stCondLst>
                                        </p:cTn>
                                        <p:tgtEl>
                                          <p:spTgt spid="145"/>
                                        </p:tgtEl>
                                        <p:attrNameLst>
                                          <p:attrName>style.visibility</p:attrName>
                                        </p:attrNameLst>
                                      </p:cBhvr>
                                      <p:to>
                                        <p:strVal val="visible"/>
                                      </p:to>
                                    </p:set>
                                    <p:animEffect transition="in" filter="wipe(left)">
                                      <p:cBhvr>
                                        <p:cTn id="21" dur="3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2" grpId="0" animBg="1"/>
      <p:bldP spid="143" grpId="0" animBg="1"/>
      <p:bldP spid="14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E38D9-098C-B5C4-3CBE-D5CB25834C05}"/>
              </a:ext>
            </a:extLst>
          </p:cNvPr>
          <p:cNvSpPr>
            <a:spLocks noGrp="1"/>
          </p:cNvSpPr>
          <p:nvPr>
            <p:ph type="title"/>
          </p:nvPr>
        </p:nvSpPr>
        <p:spPr/>
        <p:txBody>
          <a:bodyPr>
            <a:normAutofit/>
          </a:bodyPr>
          <a:lstStyle/>
          <a:p>
            <a:r>
              <a:rPr lang="zh-CN" altLang="en-US" sz="3200" b="1" dirty="0">
                <a:solidFill>
                  <a:srgbClr val="000000"/>
                </a:solidFill>
                <a:latin typeface="+mn-lt"/>
                <a:ea typeface="+mn-ea"/>
                <a:cs typeface="+mn-ea"/>
                <a:sym typeface="+mn-lt"/>
              </a:rPr>
              <a:t>选择拒绝自动重传的</a:t>
            </a:r>
            <a:r>
              <a:rPr lang="zh-CN" altLang="en-US" sz="3200" b="1" dirty="0">
                <a:solidFill>
                  <a:prstClr val="black"/>
                </a:solidFill>
                <a:latin typeface="+mn-lt"/>
                <a:ea typeface="+mn-ea"/>
                <a:cs typeface="+mn-ea"/>
                <a:sym typeface="+mn-lt"/>
              </a:rPr>
              <a:t>窗口大小选择举例</a:t>
            </a:r>
            <a:endParaRPr lang="zh-CN" altLang="en-US" dirty="0"/>
          </a:p>
        </p:txBody>
      </p:sp>
      <p:sp>
        <p:nvSpPr>
          <p:cNvPr id="3" name="内容占位符 2">
            <a:extLst>
              <a:ext uri="{FF2B5EF4-FFF2-40B4-BE49-F238E27FC236}">
                <a16:creationId xmlns:a16="http://schemas.microsoft.com/office/drawing/2014/main" id="{1B186A5B-9708-48D6-375A-AF091A02AF83}"/>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在卫星通信中，设帧的长度为</a:t>
            </a:r>
            <a:r>
              <a:rPr lang="en-US" altLang="zh-CN" sz="2400" dirty="0">
                <a:latin typeface="+mn-lt"/>
                <a:ea typeface="+mn-ea"/>
                <a:cs typeface="+mn-ea"/>
                <a:sym typeface="+mn-lt"/>
              </a:rPr>
              <a:t>1200bit</a:t>
            </a:r>
            <a:r>
              <a:rPr lang="zh-CN" altLang="en-US" sz="2400" dirty="0">
                <a:latin typeface="+mn-lt"/>
                <a:ea typeface="+mn-ea"/>
                <a:cs typeface="+mn-ea"/>
                <a:sym typeface="+mn-lt"/>
              </a:rPr>
              <a:t>，信道速率为</a:t>
            </a:r>
            <a:r>
              <a:rPr lang="en-US" altLang="zh-CN" sz="2400" dirty="0">
                <a:latin typeface="+mn-lt"/>
                <a:ea typeface="+mn-ea"/>
                <a:cs typeface="+mn-ea"/>
                <a:sym typeface="+mn-lt"/>
              </a:rPr>
              <a:t>4.8kbit/s</a:t>
            </a:r>
            <a:r>
              <a:rPr lang="zh-CN" altLang="en-US" sz="2400" dirty="0">
                <a:latin typeface="+mn-lt"/>
                <a:ea typeface="+mn-ea"/>
                <a:cs typeface="+mn-ea"/>
                <a:sym typeface="+mn-lt"/>
              </a:rPr>
              <a:t>，传播延迟为</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P</a:t>
            </a:r>
            <a:r>
              <a:rPr lang="en-US" altLang="zh-CN" sz="2400" dirty="0">
                <a:latin typeface="+mn-lt"/>
                <a:ea typeface="+mn-ea"/>
                <a:cs typeface="+mn-ea"/>
                <a:sym typeface="+mn-lt"/>
              </a:rPr>
              <a:t>=250ms</a:t>
            </a:r>
            <a:r>
              <a:rPr lang="zh-CN" altLang="en-US" sz="2400" dirty="0">
                <a:latin typeface="+mn-lt"/>
                <a:ea typeface="+mn-ea"/>
                <a:cs typeface="+mn-ea"/>
                <a:sym typeface="+mn-lt"/>
              </a:rPr>
              <a:t>，在全双工的数据通信中，窗口至少应为多大？</a:t>
            </a: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解：</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en-US" altLang="zh-CN" sz="2400" dirty="0">
                <a:latin typeface="+mn-lt"/>
                <a:ea typeface="+mn-ea"/>
                <a:cs typeface="+mn-ea"/>
                <a:sym typeface="+mn-lt"/>
              </a:rPr>
              <a:t>=1200÷(4.8×10</a:t>
            </a:r>
            <a:r>
              <a:rPr lang="en-US" altLang="zh-CN" sz="2400" baseline="30000" dirty="0">
                <a:latin typeface="+mn-lt"/>
                <a:ea typeface="+mn-ea"/>
                <a:cs typeface="+mn-ea"/>
                <a:sym typeface="+mn-lt"/>
              </a:rPr>
              <a:t>3</a:t>
            </a:r>
            <a:r>
              <a:rPr lang="en-US" altLang="zh-CN" sz="2400" dirty="0">
                <a:latin typeface="+mn-lt"/>
                <a:ea typeface="+mn-ea"/>
                <a:cs typeface="+mn-ea"/>
                <a:sym typeface="+mn-lt"/>
              </a:rPr>
              <a:t>)=0.25s=250ms</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所以：</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n-US" altLang="zh-CN" sz="2400" i="1" dirty="0">
                <a:latin typeface="+mn-lt"/>
                <a:ea typeface="+mn-ea"/>
                <a:cs typeface="+mn-ea"/>
                <a:sym typeface="+mn-lt"/>
              </a:rPr>
              <a:t>n </a:t>
            </a:r>
            <a:r>
              <a:rPr lang="en-US" altLang="zh-CN" sz="2400" dirty="0">
                <a:latin typeface="+mn-lt"/>
                <a:ea typeface="+mn-ea"/>
                <a:cs typeface="+mn-ea"/>
                <a:sym typeface="+mn-lt"/>
              </a:rPr>
              <a:t>&gt; 2×(250 + 250)÷250</a:t>
            </a:r>
            <a:r>
              <a:rPr lang="zh-CN" altLang="en-US" sz="2400" dirty="0">
                <a:latin typeface="+mn-lt"/>
                <a:ea typeface="+mn-ea"/>
                <a:cs typeface="+mn-ea"/>
                <a:sym typeface="+mn-lt"/>
              </a:rPr>
              <a:t>，即 </a:t>
            </a:r>
            <a:r>
              <a:rPr lang="en-US" altLang="zh-CN" sz="2400" i="1" dirty="0">
                <a:latin typeface="+mn-lt"/>
                <a:ea typeface="+mn-ea"/>
                <a:cs typeface="+mn-ea"/>
                <a:sym typeface="+mn-lt"/>
              </a:rPr>
              <a:t>n </a:t>
            </a:r>
            <a:r>
              <a:rPr lang="en-US" altLang="zh-CN" sz="2400" dirty="0">
                <a:latin typeface="+mn-lt"/>
                <a:ea typeface="+mn-ea"/>
                <a:cs typeface="+mn-ea"/>
                <a:sym typeface="+mn-lt"/>
              </a:rPr>
              <a:t>&gt; 4</a:t>
            </a:r>
            <a:endParaRPr lang="zh-CN" altLang="en-US" dirty="0"/>
          </a:p>
        </p:txBody>
      </p:sp>
      <p:sp>
        <p:nvSpPr>
          <p:cNvPr id="4" name="灯片编号占位符 3">
            <a:extLst>
              <a:ext uri="{FF2B5EF4-FFF2-40B4-BE49-F238E27FC236}">
                <a16:creationId xmlns:a16="http://schemas.microsoft.com/office/drawing/2014/main" id="{2AC9C83D-6243-8CBC-16B7-D88A2282569E}"/>
              </a:ext>
            </a:extLst>
          </p:cNvPr>
          <p:cNvSpPr>
            <a:spLocks noGrp="1"/>
          </p:cNvSpPr>
          <p:nvPr>
            <p:ph type="sldNum" sz="quarter" idx="12"/>
          </p:nvPr>
        </p:nvSpPr>
        <p:spPr/>
        <p:txBody>
          <a:bodyPr/>
          <a:lstStyle/>
          <a:p>
            <a:fld id="{C8BB1146-E542-4D4E-B8E9-6919A11DDD48}" type="slidenum">
              <a:rPr lang="en-US" smtClean="0"/>
              <a:t>100</a:t>
            </a:fld>
            <a:endParaRPr lang="en-US"/>
          </a:p>
        </p:txBody>
      </p:sp>
    </p:spTree>
    <p:extLst>
      <p:ext uri="{BB962C8B-B14F-4D97-AF65-F5344CB8AC3E}">
        <p14:creationId xmlns:p14="http://schemas.microsoft.com/office/powerpoint/2010/main" val="29641481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BF3AB-596C-A504-61FC-DB511C4E08AF}"/>
              </a:ext>
            </a:extLst>
          </p:cNvPr>
          <p:cNvSpPr>
            <a:spLocks noGrp="1"/>
          </p:cNvSpPr>
          <p:nvPr>
            <p:ph type="title"/>
          </p:nvPr>
        </p:nvSpPr>
        <p:spPr/>
        <p:txBody>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协议实现分析</a:t>
            </a:r>
            <a:r>
              <a:rPr lang="en-US" altLang="zh-CN" sz="3200" b="0" dirty="0">
                <a:solidFill>
                  <a:schemeClr val="tx1"/>
                </a:solidFill>
                <a:latin typeface="+mn-lt"/>
                <a:ea typeface="+mn-ea"/>
                <a:cs typeface="+mn-ea"/>
                <a:sym typeface="+mn-lt"/>
              </a:rPr>
              <a:t>(1)</a:t>
            </a:r>
            <a:endParaRPr lang="zh-CN" altLang="en-US" dirty="0"/>
          </a:p>
        </p:txBody>
      </p:sp>
      <p:sp>
        <p:nvSpPr>
          <p:cNvPr id="3" name="内容占位符 2">
            <a:extLst>
              <a:ext uri="{FF2B5EF4-FFF2-40B4-BE49-F238E27FC236}">
                <a16:creationId xmlns:a16="http://schemas.microsoft.com/office/drawing/2014/main" id="{1B28025E-21DD-53A1-79CB-1589DD893345}"/>
              </a:ext>
            </a:extLst>
          </p:cNvPr>
          <p:cNvSpPr>
            <a:spLocks noGrp="1"/>
          </p:cNvSpPr>
          <p:nvPr>
            <p:ph idx="1"/>
          </p:nvPr>
        </p:nvSpPr>
        <p:spPr>
          <a:xfrm>
            <a:off x="638175" y="1125538"/>
            <a:ext cx="10858500" cy="5008562"/>
          </a:xfrm>
        </p:spPr>
        <p:txBody>
          <a:bodyPr>
            <a:normAutofit fontScale="92500"/>
          </a:bodyPr>
          <a:lstStyle/>
          <a:p>
            <a:pPr>
              <a:lnSpc>
                <a:spcPct val="140000"/>
              </a:lnSpc>
              <a:spcBef>
                <a:spcPts val="0"/>
              </a:spcBef>
            </a:pPr>
            <a:r>
              <a:rPr kumimoji="1" lang="zh-CN" altLang="en-US" sz="2600" dirty="0">
                <a:latin typeface="+mn-lt"/>
                <a:ea typeface="+mn-ea"/>
                <a:cs typeface="+mn-ea"/>
                <a:sym typeface="+mn-lt"/>
              </a:rPr>
              <a:t>实现要点</a:t>
            </a:r>
          </a:p>
          <a:p>
            <a:pPr lvl="1">
              <a:lnSpc>
                <a:spcPct val="140000"/>
              </a:lnSpc>
              <a:spcBef>
                <a:spcPts val="0"/>
              </a:spcBef>
            </a:pPr>
            <a:r>
              <a:rPr kumimoji="1" lang="zh-CN" altLang="en-US" sz="2200" dirty="0">
                <a:latin typeface="+mn-lt"/>
                <a:ea typeface="+mn-ea"/>
                <a:cs typeface="+mn-ea"/>
                <a:sym typeface="+mn-lt"/>
              </a:rPr>
              <a:t>在</a:t>
            </a:r>
            <a:r>
              <a:rPr kumimoji="1" lang="en-US" altLang="zh-CN" sz="2200" dirty="0">
                <a:latin typeface="+mn-lt"/>
                <a:ea typeface="+mn-ea"/>
                <a:cs typeface="+mn-ea"/>
                <a:sym typeface="+mn-lt"/>
              </a:rPr>
              <a:t>SR</a:t>
            </a:r>
            <a:r>
              <a:rPr kumimoji="1" lang="zh-CN" altLang="en-US" sz="2200" dirty="0">
                <a:latin typeface="+mn-lt"/>
                <a:ea typeface="+mn-ea"/>
                <a:cs typeface="+mn-ea"/>
                <a:sym typeface="+mn-lt"/>
              </a:rPr>
              <a:t>中，和</a:t>
            </a:r>
            <a:r>
              <a:rPr kumimoji="1" lang="en-US" altLang="zh-CN" sz="2200" dirty="0">
                <a:latin typeface="+mn-lt"/>
                <a:ea typeface="+mn-ea"/>
                <a:cs typeface="+mn-ea"/>
                <a:sym typeface="+mn-lt"/>
              </a:rPr>
              <a:t>GBN</a:t>
            </a:r>
            <a:r>
              <a:rPr kumimoji="1" lang="zh-CN" altLang="en-US" sz="2200" dirty="0">
                <a:latin typeface="+mn-lt"/>
                <a:ea typeface="+mn-ea"/>
                <a:cs typeface="+mn-ea"/>
                <a:sym typeface="+mn-lt"/>
              </a:rPr>
              <a:t>不同，</a:t>
            </a:r>
            <a:r>
              <a:rPr kumimoji="1" lang="en-US" altLang="zh-CN" sz="2200" dirty="0">
                <a:latin typeface="+mn-lt"/>
                <a:ea typeface="+mn-ea"/>
                <a:cs typeface="+mn-ea"/>
                <a:sym typeface="+mn-lt"/>
              </a:rPr>
              <a:t>SR</a:t>
            </a:r>
            <a:r>
              <a:rPr kumimoji="1" lang="zh-CN" altLang="en-US" sz="2200" dirty="0">
                <a:latin typeface="+mn-lt"/>
                <a:ea typeface="+mn-ea"/>
                <a:cs typeface="+mn-ea"/>
                <a:sym typeface="+mn-lt"/>
              </a:rPr>
              <a:t>是</a:t>
            </a:r>
            <a:r>
              <a:rPr kumimoji="1" lang="zh-CN" altLang="en-US" sz="2200" dirty="0">
                <a:solidFill>
                  <a:srgbClr val="C00000"/>
                </a:solidFill>
                <a:latin typeface="+mn-lt"/>
                <a:ea typeface="+mn-ea"/>
                <a:cs typeface="+mn-ea"/>
                <a:sym typeface="+mn-lt"/>
              </a:rPr>
              <a:t>给每一个</a:t>
            </a:r>
            <a:r>
              <a:rPr kumimoji="1" lang="en-US" altLang="zh-CN" sz="2200" dirty="0">
                <a:solidFill>
                  <a:srgbClr val="C00000"/>
                </a:solidFill>
                <a:latin typeface="+mn-lt"/>
                <a:ea typeface="+mn-ea"/>
                <a:cs typeface="+mn-ea"/>
                <a:sym typeface="+mn-lt"/>
              </a:rPr>
              <a:t>PDU</a:t>
            </a:r>
            <a:r>
              <a:rPr kumimoji="1" lang="zh-CN" altLang="en-US" sz="2200" dirty="0">
                <a:solidFill>
                  <a:srgbClr val="C00000"/>
                </a:solidFill>
                <a:latin typeface="+mn-lt"/>
                <a:ea typeface="+mn-ea"/>
                <a:cs typeface="+mn-ea"/>
                <a:sym typeface="+mn-lt"/>
              </a:rPr>
              <a:t>设置定时器</a:t>
            </a:r>
            <a:r>
              <a:rPr kumimoji="1" lang="zh-CN" altLang="en-US" sz="2200" dirty="0">
                <a:latin typeface="+mn-lt"/>
                <a:ea typeface="+mn-ea"/>
                <a:cs typeface="+mn-ea"/>
                <a:sym typeface="+mn-lt"/>
              </a:rPr>
              <a:t>，发送端</a:t>
            </a:r>
            <a:r>
              <a:rPr kumimoji="1" lang="zh-CN" altLang="en-US" sz="2200" dirty="0">
                <a:solidFill>
                  <a:srgbClr val="C00000"/>
                </a:solidFill>
                <a:latin typeface="+mn-lt"/>
                <a:ea typeface="+mn-ea"/>
                <a:cs typeface="+mn-ea"/>
                <a:sym typeface="+mn-lt"/>
              </a:rPr>
              <a:t>只重传出错</a:t>
            </a:r>
            <a:r>
              <a:rPr kumimoji="1" lang="en-US" altLang="zh-CN" sz="2200" dirty="0">
                <a:solidFill>
                  <a:srgbClr val="C00000"/>
                </a:solidFill>
                <a:latin typeface="+mn-lt"/>
                <a:ea typeface="+mn-ea"/>
                <a:cs typeface="+mn-ea"/>
                <a:sym typeface="+mn-lt"/>
              </a:rPr>
              <a:t>PDU</a:t>
            </a:r>
            <a:r>
              <a:rPr kumimoji="1" lang="zh-CN" altLang="en-US" sz="2200" dirty="0">
                <a:latin typeface="+mn-lt"/>
                <a:ea typeface="+mn-ea"/>
                <a:cs typeface="+mn-ea"/>
                <a:sym typeface="+mn-lt"/>
              </a:rPr>
              <a:t>。接收端在接收到乱序的</a:t>
            </a:r>
            <a:r>
              <a:rPr kumimoji="1" lang="en-US" altLang="zh-CN" sz="2200" dirty="0">
                <a:latin typeface="+mn-lt"/>
                <a:ea typeface="+mn-ea"/>
                <a:cs typeface="+mn-ea"/>
                <a:sym typeface="+mn-lt"/>
              </a:rPr>
              <a:t>PDU</a:t>
            </a:r>
            <a:r>
              <a:rPr kumimoji="1" lang="zh-CN" altLang="en-US" sz="2200" dirty="0">
                <a:latin typeface="+mn-lt"/>
                <a:ea typeface="+mn-ea"/>
                <a:cs typeface="+mn-ea"/>
                <a:sym typeface="+mn-lt"/>
              </a:rPr>
              <a:t>的时候会进行缓存，当前面的</a:t>
            </a:r>
            <a:r>
              <a:rPr kumimoji="1" lang="en-US" altLang="zh-CN" sz="2200" dirty="0">
                <a:latin typeface="+mn-lt"/>
                <a:ea typeface="+mn-ea"/>
                <a:cs typeface="+mn-ea"/>
                <a:sym typeface="+mn-lt"/>
              </a:rPr>
              <a:t>PDU</a:t>
            </a:r>
            <a:r>
              <a:rPr kumimoji="1" lang="zh-CN" altLang="en-US" sz="2200" dirty="0">
                <a:latin typeface="+mn-lt"/>
                <a:ea typeface="+mn-ea"/>
                <a:cs typeface="+mn-ea"/>
                <a:sym typeface="+mn-lt"/>
              </a:rPr>
              <a:t>到达以后一起提交给上层</a:t>
            </a:r>
            <a:endParaRPr kumimoji="1" lang="en-US" altLang="zh-CN" sz="2200" dirty="0">
              <a:latin typeface="+mn-lt"/>
              <a:ea typeface="+mn-ea"/>
              <a:cs typeface="+mn-ea"/>
              <a:sym typeface="+mn-lt"/>
            </a:endParaRPr>
          </a:p>
          <a:p>
            <a:pPr>
              <a:lnSpc>
                <a:spcPct val="140000"/>
              </a:lnSpc>
              <a:spcBef>
                <a:spcPts val="0"/>
              </a:spcBef>
            </a:pPr>
            <a:r>
              <a:rPr kumimoji="1" lang="zh-CN" altLang="en-US" sz="2600" dirty="0">
                <a:latin typeface="+mn-lt"/>
                <a:ea typeface="+mn-ea"/>
                <a:cs typeface="+mn-ea"/>
                <a:sym typeface="+mn-lt"/>
              </a:rPr>
              <a:t>两个窗口</a:t>
            </a:r>
          </a:p>
          <a:p>
            <a:pPr lvl="1">
              <a:lnSpc>
                <a:spcPct val="140000"/>
              </a:lnSpc>
              <a:spcBef>
                <a:spcPts val="0"/>
              </a:spcBef>
            </a:pPr>
            <a:r>
              <a:rPr kumimoji="1" lang="zh-CN" altLang="en-US" sz="2200" dirty="0">
                <a:latin typeface="+mn-lt"/>
                <a:ea typeface="+mn-ea"/>
                <a:cs typeface="+mn-ea"/>
                <a:sym typeface="+mn-lt"/>
              </a:rPr>
              <a:t>发送窗口：发送方维持一组连续允许发送的帧序号</a:t>
            </a:r>
            <a:endParaRPr kumimoji="1" lang="en-US" altLang="zh-CN" sz="2200" dirty="0">
              <a:latin typeface="+mn-lt"/>
              <a:ea typeface="+mn-ea"/>
              <a:cs typeface="+mn-ea"/>
              <a:sym typeface="+mn-lt"/>
            </a:endParaRPr>
          </a:p>
          <a:p>
            <a:pPr lvl="1">
              <a:lnSpc>
                <a:spcPct val="140000"/>
              </a:lnSpc>
              <a:spcBef>
                <a:spcPts val="0"/>
              </a:spcBef>
            </a:pPr>
            <a:r>
              <a:rPr kumimoji="1" lang="zh-CN" altLang="en-US" sz="2200" dirty="0">
                <a:latin typeface="+mn-lt"/>
                <a:ea typeface="+mn-ea"/>
                <a:cs typeface="+mn-ea"/>
                <a:sym typeface="+mn-lt"/>
              </a:rPr>
              <a:t>接收窗口：接收方维持一组连续的允许接收帧序号</a:t>
            </a:r>
            <a:endParaRPr kumimoji="1" lang="en-US" altLang="zh-CN" sz="2200" dirty="0">
              <a:latin typeface="+mn-lt"/>
              <a:ea typeface="+mn-ea"/>
              <a:cs typeface="+mn-ea"/>
              <a:sym typeface="+mn-lt"/>
            </a:endParaRPr>
          </a:p>
          <a:p>
            <a:pPr>
              <a:lnSpc>
                <a:spcPct val="140000"/>
              </a:lnSpc>
              <a:spcBef>
                <a:spcPts val="0"/>
              </a:spcBef>
            </a:pPr>
            <a:r>
              <a:rPr kumimoji="1" lang="zh-CN" altLang="en-US" sz="2600" dirty="0">
                <a:latin typeface="+mn-lt"/>
                <a:ea typeface="+mn-ea"/>
                <a:cs typeface="+mn-ea"/>
                <a:sym typeface="+mn-lt"/>
              </a:rPr>
              <a:t>发送方必须响应的三件事</a:t>
            </a:r>
          </a:p>
          <a:p>
            <a:pPr lvl="1">
              <a:lnSpc>
                <a:spcPct val="140000"/>
              </a:lnSpc>
              <a:spcBef>
                <a:spcPts val="0"/>
              </a:spcBef>
            </a:pPr>
            <a:r>
              <a:rPr kumimoji="1" lang="zh-CN" altLang="en-US" sz="2200" dirty="0">
                <a:solidFill>
                  <a:srgbClr val="C00000"/>
                </a:solidFill>
                <a:latin typeface="+mn-lt"/>
                <a:ea typeface="+mn-ea"/>
                <a:cs typeface="+mn-ea"/>
                <a:sym typeface="+mn-lt"/>
              </a:rPr>
              <a:t>上层的调用</a:t>
            </a:r>
            <a:r>
              <a:rPr kumimoji="1" lang="zh-CN" altLang="en-US" sz="2200" dirty="0">
                <a:latin typeface="+mn-lt"/>
                <a:ea typeface="+mn-ea"/>
                <a:cs typeface="+mn-ea"/>
                <a:sym typeface="+mn-lt"/>
              </a:rPr>
              <a:t>：检测有没有可以使用的序号，如果有就发送</a:t>
            </a:r>
            <a:endParaRPr kumimoji="1" lang="en-US" altLang="zh-CN" sz="2200" dirty="0">
              <a:latin typeface="+mn-lt"/>
              <a:ea typeface="+mn-ea"/>
              <a:cs typeface="+mn-ea"/>
              <a:sym typeface="+mn-lt"/>
            </a:endParaRPr>
          </a:p>
          <a:p>
            <a:pPr lvl="1">
              <a:lnSpc>
                <a:spcPct val="140000"/>
              </a:lnSpc>
              <a:spcBef>
                <a:spcPts val="0"/>
              </a:spcBef>
            </a:pPr>
            <a:r>
              <a:rPr kumimoji="1" lang="zh-CN" altLang="en-US" sz="2200" dirty="0">
                <a:solidFill>
                  <a:srgbClr val="C00000"/>
                </a:solidFill>
                <a:latin typeface="+mn-lt"/>
                <a:ea typeface="+mn-ea"/>
                <a:cs typeface="+mn-ea"/>
                <a:sym typeface="+mn-lt"/>
              </a:rPr>
              <a:t>收到</a:t>
            </a:r>
            <a:r>
              <a:rPr kumimoji="1" lang="en-US" altLang="zh-CN" sz="2200" dirty="0">
                <a:solidFill>
                  <a:srgbClr val="C00000"/>
                </a:solidFill>
                <a:latin typeface="+mn-lt"/>
                <a:ea typeface="+mn-ea"/>
                <a:cs typeface="+mn-ea"/>
                <a:sym typeface="+mn-lt"/>
              </a:rPr>
              <a:t>ACK</a:t>
            </a:r>
            <a:r>
              <a:rPr kumimoji="1" lang="zh-CN" altLang="en-US" sz="2200" dirty="0">
                <a:latin typeface="+mn-lt"/>
                <a:ea typeface="+mn-ea"/>
                <a:cs typeface="+mn-ea"/>
                <a:sym typeface="+mn-lt"/>
              </a:rPr>
              <a:t>：如果收到的是最小序号的</a:t>
            </a:r>
            <a:r>
              <a:rPr kumimoji="1" lang="en-US" altLang="zh-CN" sz="2200" dirty="0">
                <a:latin typeface="+mn-lt"/>
                <a:ea typeface="+mn-ea"/>
                <a:cs typeface="+mn-ea"/>
                <a:sym typeface="+mn-lt"/>
              </a:rPr>
              <a:t>ACK</a:t>
            </a:r>
            <a:r>
              <a:rPr kumimoji="1" lang="zh-CN" altLang="en-US" sz="2200" dirty="0">
                <a:latin typeface="+mn-lt"/>
                <a:ea typeface="+mn-ea"/>
                <a:cs typeface="+mn-ea"/>
                <a:sym typeface="+mn-lt"/>
              </a:rPr>
              <a:t>，窗口滑动。如果收到其他序号的</a:t>
            </a:r>
            <a:r>
              <a:rPr kumimoji="1" lang="en-US" altLang="zh-CN" sz="2200" dirty="0">
                <a:latin typeface="+mn-lt"/>
                <a:ea typeface="+mn-ea"/>
                <a:cs typeface="+mn-ea"/>
                <a:sym typeface="+mn-lt"/>
              </a:rPr>
              <a:t>ACK</a:t>
            </a:r>
            <a:r>
              <a:rPr kumimoji="1" lang="zh-CN" altLang="en-US" sz="2200" dirty="0">
                <a:latin typeface="+mn-lt"/>
                <a:ea typeface="+mn-ea"/>
                <a:cs typeface="+mn-ea"/>
                <a:sym typeface="+mn-lt"/>
              </a:rPr>
              <a:t>进行标记</a:t>
            </a:r>
            <a:endParaRPr kumimoji="1" lang="en-US" altLang="zh-CN" sz="2200" dirty="0">
              <a:latin typeface="+mn-lt"/>
              <a:ea typeface="+mn-ea"/>
              <a:cs typeface="+mn-ea"/>
              <a:sym typeface="+mn-lt"/>
            </a:endParaRPr>
          </a:p>
          <a:p>
            <a:pPr lvl="1">
              <a:lnSpc>
                <a:spcPct val="140000"/>
              </a:lnSpc>
              <a:spcBef>
                <a:spcPts val="0"/>
              </a:spcBef>
            </a:pPr>
            <a:r>
              <a:rPr kumimoji="1" lang="zh-CN" altLang="en-US" sz="2200" dirty="0">
                <a:solidFill>
                  <a:srgbClr val="C00000"/>
                </a:solidFill>
                <a:latin typeface="+mn-lt"/>
                <a:ea typeface="+mn-ea"/>
                <a:cs typeface="+mn-ea"/>
                <a:sym typeface="+mn-lt"/>
              </a:rPr>
              <a:t>超时事件</a:t>
            </a:r>
            <a:r>
              <a:rPr kumimoji="1" lang="zh-CN" altLang="en-US" sz="2200" dirty="0">
                <a:latin typeface="+mn-lt"/>
                <a:ea typeface="+mn-ea"/>
                <a:cs typeface="+mn-ea"/>
                <a:sym typeface="+mn-lt"/>
              </a:rPr>
              <a:t>：每个</a:t>
            </a:r>
            <a:r>
              <a:rPr kumimoji="1" lang="en-US" altLang="zh-CN" sz="2200" dirty="0">
                <a:latin typeface="+mn-lt"/>
                <a:ea typeface="+mn-ea"/>
                <a:cs typeface="+mn-ea"/>
                <a:sym typeface="+mn-lt"/>
              </a:rPr>
              <a:t>PDU</a:t>
            </a:r>
            <a:r>
              <a:rPr kumimoji="1" lang="zh-CN" altLang="en-US" sz="2200" dirty="0">
                <a:latin typeface="+mn-lt"/>
                <a:ea typeface="+mn-ea"/>
                <a:cs typeface="+mn-ea"/>
                <a:sym typeface="+mn-lt"/>
              </a:rPr>
              <a:t>都有定时器，哪个超时重传哪个</a:t>
            </a:r>
          </a:p>
          <a:p>
            <a:endParaRPr lang="zh-CN" altLang="en-US" dirty="0"/>
          </a:p>
        </p:txBody>
      </p:sp>
      <p:sp>
        <p:nvSpPr>
          <p:cNvPr id="4" name="灯片编号占位符 3">
            <a:extLst>
              <a:ext uri="{FF2B5EF4-FFF2-40B4-BE49-F238E27FC236}">
                <a16:creationId xmlns:a16="http://schemas.microsoft.com/office/drawing/2014/main" id="{18BB4EA9-E646-84AD-78EF-EABEDC526E07}"/>
              </a:ext>
            </a:extLst>
          </p:cNvPr>
          <p:cNvSpPr>
            <a:spLocks noGrp="1"/>
          </p:cNvSpPr>
          <p:nvPr>
            <p:ph type="sldNum" sz="quarter" idx="12"/>
          </p:nvPr>
        </p:nvSpPr>
        <p:spPr/>
        <p:txBody>
          <a:bodyPr/>
          <a:lstStyle/>
          <a:p>
            <a:fld id="{C8BB1146-E542-4D4E-B8E9-6919A11DDD48}" type="slidenum">
              <a:rPr lang="en-US" smtClean="0"/>
              <a:t>101</a:t>
            </a:fld>
            <a:endParaRPr lang="en-US"/>
          </a:p>
        </p:txBody>
      </p:sp>
    </p:spTree>
    <p:extLst>
      <p:ext uri="{BB962C8B-B14F-4D97-AF65-F5344CB8AC3E}">
        <p14:creationId xmlns:p14="http://schemas.microsoft.com/office/powerpoint/2010/main" val="1897271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B0856-E32C-7CB1-E056-6F1C1FF94E87}"/>
              </a:ext>
            </a:extLst>
          </p:cNvPr>
          <p:cNvSpPr>
            <a:spLocks noGrp="1"/>
          </p:cNvSpPr>
          <p:nvPr>
            <p:ph type="title"/>
          </p:nvPr>
        </p:nvSpPr>
        <p:spPr/>
        <p:txBody>
          <a:bodyPr>
            <a:normAutofit/>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协议实现分析</a:t>
            </a:r>
            <a:r>
              <a:rPr lang="en-US" altLang="zh-CN" sz="3200" b="0" dirty="0">
                <a:solidFill>
                  <a:schemeClr val="tx1"/>
                </a:solidFill>
                <a:latin typeface="+mn-lt"/>
                <a:ea typeface="+mn-ea"/>
                <a:cs typeface="+mn-ea"/>
                <a:sym typeface="+mn-lt"/>
              </a:rPr>
              <a:t>(2)</a:t>
            </a:r>
            <a:endParaRPr lang="zh-CN" altLang="en-US" b="0" dirty="0">
              <a:solidFill>
                <a:schemeClr val="tx1"/>
              </a:solidFill>
            </a:endParaRPr>
          </a:p>
        </p:txBody>
      </p:sp>
      <p:sp>
        <p:nvSpPr>
          <p:cNvPr id="3" name="内容占位符 2">
            <a:extLst>
              <a:ext uri="{FF2B5EF4-FFF2-40B4-BE49-F238E27FC236}">
                <a16:creationId xmlns:a16="http://schemas.microsoft.com/office/drawing/2014/main" id="{A392BBD4-05F5-5893-152C-750DA7E4C3ED}"/>
              </a:ext>
            </a:extLst>
          </p:cNvPr>
          <p:cNvSpPr>
            <a:spLocks noGrp="1"/>
          </p:cNvSpPr>
          <p:nvPr>
            <p:ph idx="1"/>
          </p:nvPr>
        </p:nvSpPr>
        <p:spPr/>
        <p:txBody>
          <a:bodyPr>
            <a:normAutofit/>
          </a:bodyPr>
          <a:lstStyle/>
          <a:p>
            <a:r>
              <a:rPr lang="zh-CN" altLang="en-US" dirty="0">
                <a:cs typeface="+mn-ea"/>
                <a:sym typeface="+mn-lt"/>
              </a:rPr>
              <a:t>实现基本过程与回退</a:t>
            </a:r>
            <a:r>
              <a:rPr lang="en-US" altLang="zh-CN" dirty="0">
                <a:cs typeface="+mn-ea"/>
                <a:sym typeface="+mn-lt"/>
              </a:rPr>
              <a:t>N</a:t>
            </a:r>
            <a:r>
              <a:rPr lang="zh-CN" altLang="en-US" dirty="0">
                <a:cs typeface="+mn-ea"/>
                <a:sym typeface="+mn-lt"/>
              </a:rPr>
              <a:t>协议基本类似，其中：</a:t>
            </a:r>
            <a:endParaRPr lang="en-US" altLang="zh-CN" dirty="0">
              <a:cs typeface="+mn-ea"/>
              <a:sym typeface="+mn-lt"/>
            </a:endParaRPr>
          </a:p>
          <a:p>
            <a:endParaRPr lang="en-US" altLang="zh-CN" dirty="0">
              <a:cs typeface="+mn-ea"/>
              <a:sym typeface="+mn-lt"/>
            </a:endParaRPr>
          </a:p>
          <a:p>
            <a:pPr>
              <a:lnSpc>
                <a:spcPct val="120000"/>
              </a:lnSpc>
            </a:pPr>
            <a:r>
              <a:rPr kumimoji="1" lang="zh-CN" altLang="en-US" b="1" dirty="0">
                <a:solidFill>
                  <a:schemeClr val="tx1"/>
                </a:solidFill>
                <a:latin typeface="+mn-ea"/>
                <a:cs typeface="+mn-ea"/>
                <a:sym typeface="+mn-lt"/>
              </a:rPr>
              <a:t>发送方：</a:t>
            </a:r>
            <a:endParaRPr kumimoji="1" lang="en-US" altLang="zh-CN" b="1" dirty="0">
              <a:solidFill>
                <a:schemeClr val="tx1"/>
              </a:solidFill>
              <a:latin typeface="+mn-ea"/>
              <a:cs typeface="+mn-ea"/>
              <a:sym typeface="+mn-lt"/>
            </a:endParaRP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窗口尺寸</a:t>
            </a:r>
            <a:r>
              <a:rPr kumimoji="1" lang="zh-CN" altLang="en-US" sz="2200" dirty="0">
                <a:cs typeface="+mn-ea"/>
                <a:sym typeface="+mn-lt"/>
              </a:rPr>
              <a:t>：</a:t>
            </a:r>
            <a:r>
              <a:rPr kumimoji="1" lang="en-US" altLang="zh-CN" sz="2200" dirty="0">
                <a:cs typeface="+mn-ea"/>
                <a:sym typeface="+mn-lt"/>
              </a:rPr>
              <a:t>1&lt;W</a:t>
            </a:r>
            <a:r>
              <a:rPr kumimoji="1" lang="en-US" altLang="zh-CN" sz="2200" baseline="-25000" dirty="0">
                <a:cs typeface="+mn-ea"/>
                <a:sym typeface="+mn-lt"/>
              </a:rPr>
              <a:t>T</a:t>
            </a:r>
            <a:r>
              <a:rPr kumimoji="1" lang="en-US" altLang="zh-CN" sz="2200" dirty="0">
                <a:cs typeface="+mn-ea"/>
                <a:sym typeface="+mn-lt"/>
              </a:rPr>
              <a:t>≤2</a:t>
            </a:r>
            <a:r>
              <a:rPr kumimoji="1" lang="en-US" altLang="zh-CN" sz="2200" baseline="30000" dirty="0">
                <a:cs typeface="+mn-ea"/>
                <a:sym typeface="+mn-lt"/>
              </a:rPr>
              <a:t>n-1</a:t>
            </a:r>
            <a:r>
              <a:rPr kumimoji="1" lang="zh-CN" altLang="en-US" sz="2200" dirty="0">
                <a:cs typeface="+mn-ea"/>
                <a:sym typeface="+mn-lt"/>
              </a:rPr>
              <a:t>，最多连续发送窗口中的</a:t>
            </a:r>
            <a:r>
              <a:rPr kumimoji="1" lang="en-US" altLang="zh-CN" sz="2200" dirty="0">
                <a:cs typeface="+mn-ea"/>
                <a:sym typeface="+mn-lt"/>
              </a:rPr>
              <a:t>W</a:t>
            </a:r>
            <a:r>
              <a:rPr kumimoji="1" lang="en-US" altLang="zh-CN" sz="2200" baseline="-25000" dirty="0">
                <a:cs typeface="+mn-ea"/>
                <a:sym typeface="+mn-lt"/>
              </a:rPr>
              <a:t>T</a:t>
            </a:r>
            <a:r>
              <a:rPr kumimoji="1" lang="zh-CN" altLang="en-US" sz="2200" dirty="0">
                <a:cs typeface="+mn-ea"/>
                <a:sym typeface="+mn-lt"/>
              </a:rPr>
              <a:t>个</a:t>
            </a:r>
            <a:r>
              <a:rPr kumimoji="1" lang="en-US" altLang="zh-CN" sz="2200" dirty="0">
                <a:cs typeface="+mn-ea"/>
                <a:sym typeface="+mn-lt"/>
              </a:rPr>
              <a:t>PDU</a:t>
            </a: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窗口滑动</a:t>
            </a:r>
            <a:r>
              <a:rPr kumimoji="1" lang="zh-CN" altLang="en-US" sz="2200" dirty="0">
                <a:cs typeface="+mn-ea"/>
                <a:sym typeface="+mn-lt"/>
              </a:rPr>
              <a:t>：与回退</a:t>
            </a:r>
            <a:r>
              <a:rPr kumimoji="1" lang="en-US" altLang="zh-CN" sz="2200" dirty="0">
                <a:cs typeface="+mn-ea"/>
                <a:sym typeface="+mn-lt"/>
              </a:rPr>
              <a:t>N</a:t>
            </a:r>
            <a:r>
              <a:rPr kumimoji="1" lang="zh-CN" altLang="en-US" sz="2200" dirty="0">
                <a:cs typeface="+mn-ea"/>
                <a:sym typeface="+mn-lt"/>
              </a:rPr>
              <a:t>帧协议相同</a:t>
            </a: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选择重发</a:t>
            </a:r>
            <a:r>
              <a:rPr kumimoji="1" lang="zh-CN" altLang="en-US" sz="2200" dirty="0">
                <a:cs typeface="+mn-ea"/>
                <a:sym typeface="+mn-lt"/>
              </a:rPr>
              <a:t>：收到</a:t>
            </a:r>
            <a:r>
              <a:rPr kumimoji="1" lang="en-US" altLang="zh-CN" sz="2200" dirty="0">
                <a:cs typeface="+mn-ea"/>
                <a:sym typeface="+mn-lt"/>
              </a:rPr>
              <a:t>NAK</a:t>
            </a:r>
            <a:r>
              <a:rPr kumimoji="1" lang="zh-CN" altLang="en-US" sz="2200" dirty="0">
                <a:cs typeface="+mn-ea"/>
                <a:sym typeface="+mn-lt"/>
              </a:rPr>
              <a:t> </a:t>
            </a:r>
            <a:r>
              <a:rPr kumimoji="1" lang="en-US" altLang="zh-CN" sz="2200" dirty="0">
                <a:cs typeface="+mn-ea"/>
                <a:sym typeface="+mn-lt"/>
              </a:rPr>
              <a:t>(k)</a:t>
            </a:r>
            <a:r>
              <a:rPr kumimoji="1" lang="zh-CN" altLang="en-US" sz="2200" dirty="0">
                <a:cs typeface="+mn-ea"/>
                <a:sym typeface="+mn-lt"/>
              </a:rPr>
              <a:t>，重发</a:t>
            </a:r>
            <a:r>
              <a:rPr kumimoji="1" lang="en-US" altLang="zh-CN" sz="2200" dirty="0">
                <a:cs typeface="+mn-ea"/>
                <a:sym typeface="+mn-lt"/>
              </a:rPr>
              <a:t>PDU (k)</a:t>
            </a:r>
            <a:endParaRPr kumimoji="1" lang="zh-CN" altLang="en-US" sz="2200" dirty="0">
              <a:cs typeface="+mn-ea"/>
              <a:sym typeface="+mn-lt"/>
            </a:endParaRP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超时重发</a:t>
            </a:r>
            <a:r>
              <a:rPr kumimoji="1" lang="zh-CN" altLang="en-US" sz="2200" dirty="0">
                <a:cs typeface="+mn-ea"/>
                <a:sym typeface="+mn-lt"/>
              </a:rPr>
              <a:t>：超过</a:t>
            </a:r>
            <a:r>
              <a:rPr kumimoji="1" lang="en-US" altLang="zh-CN" sz="2200" dirty="0">
                <a:cs typeface="+mn-ea"/>
                <a:sym typeface="+mn-lt"/>
              </a:rPr>
              <a:t>T</a:t>
            </a:r>
            <a:r>
              <a:rPr kumimoji="1" lang="zh-CN" altLang="en-US" sz="2200" dirty="0">
                <a:cs typeface="+mn-ea"/>
                <a:sym typeface="+mn-lt"/>
              </a:rPr>
              <a:t>未收到期望的</a:t>
            </a:r>
            <a:r>
              <a:rPr kumimoji="1" lang="en-US" altLang="zh-CN" sz="2200" dirty="0">
                <a:cs typeface="+mn-ea"/>
                <a:sym typeface="+mn-lt"/>
              </a:rPr>
              <a:t>ACK</a:t>
            </a:r>
            <a:r>
              <a:rPr kumimoji="1" lang="zh-CN" altLang="en-US" sz="2200" dirty="0">
                <a:cs typeface="+mn-ea"/>
                <a:sym typeface="+mn-lt"/>
              </a:rPr>
              <a:t>，重发当前超时未应答的</a:t>
            </a:r>
            <a:r>
              <a:rPr kumimoji="1" lang="en-US" altLang="zh-CN" sz="2200" dirty="0">
                <a:cs typeface="+mn-ea"/>
                <a:sym typeface="+mn-lt"/>
              </a:rPr>
              <a:t>PDU</a:t>
            </a: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超次数失败</a:t>
            </a:r>
            <a:r>
              <a:rPr kumimoji="1" lang="zh-CN" altLang="en-US" sz="2200" dirty="0">
                <a:cs typeface="+mn-ea"/>
                <a:sym typeface="+mn-lt"/>
              </a:rPr>
              <a:t>：超过最大重发次数</a:t>
            </a:r>
            <a:r>
              <a:rPr kumimoji="1" lang="en-US" altLang="zh-CN" sz="2200" dirty="0" err="1">
                <a:cs typeface="+mn-ea"/>
                <a:sym typeface="+mn-lt"/>
              </a:rPr>
              <a:t>N</a:t>
            </a:r>
            <a:r>
              <a:rPr kumimoji="1" lang="en-US" altLang="zh-CN" sz="2200" baseline="-25000" dirty="0" err="1">
                <a:cs typeface="+mn-ea"/>
                <a:sym typeface="+mn-lt"/>
              </a:rPr>
              <a:t>max</a:t>
            </a:r>
            <a:r>
              <a:rPr kumimoji="1" lang="zh-CN" altLang="en-US" sz="2200" dirty="0">
                <a:cs typeface="+mn-ea"/>
                <a:sym typeface="+mn-lt"/>
              </a:rPr>
              <a:t>仍无正确应答，报告上层失败</a:t>
            </a:r>
            <a:endParaRPr kumimoji="1" lang="en-US" altLang="zh-CN" sz="2200" dirty="0">
              <a:cs typeface="+mn-ea"/>
              <a:sym typeface="+mn-lt"/>
            </a:endParaRPr>
          </a:p>
          <a:p>
            <a:pPr marL="342900" indent="-342900" algn="just">
              <a:lnSpc>
                <a:spcPct val="120000"/>
              </a:lnSpc>
              <a:buAutoNum type="arabicPeriod"/>
            </a:pPr>
            <a:endParaRPr kumimoji="1" lang="zh-CN" altLang="en-US" sz="2200" dirty="0">
              <a:cs typeface="+mn-ea"/>
              <a:sym typeface="+mn-lt"/>
            </a:endParaRPr>
          </a:p>
          <a:p>
            <a:endParaRPr lang="zh-CN" altLang="en-US" sz="22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C5A6C0FB-1FEF-CA9D-E47E-E86336150DED}"/>
              </a:ext>
            </a:extLst>
          </p:cNvPr>
          <p:cNvSpPr>
            <a:spLocks noGrp="1"/>
          </p:cNvSpPr>
          <p:nvPr>
            <p:ph type="sldNum" sz="quarter" idx="12"/>
          </p:nvPr>
        </p:nvSpPr>
        <p:spPr/>
        <p:txBody>
          <a:bodyPr/>
          <a:lstStyle/>
          <a:p>
            <a:fld id="{C8BB1146-E542-4D4E-B8E9-6919A11DDD48}" type="slidenum">
              <a:rPr lang="en-US" smtClean="0"/>
              <a:t>102</a:t>
            </a:fld>
            <a:endParaRPr lang="en-US"/>
          </a:p>
        </p:txBody>
      </p:sp>
    </p:spTree>
    <p:extLst>
      <p:ext uri="{BB962C8B-B14F-4D97-AF65-F5344CB8AC3E}">
        <p14:creationId xmlns:p14="http://schemas.microsoft.com/office/powerpoint/2010/main" val="245054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B0856-E32C-7CB1-E056-6F1C1FF94E87}"/>
              </a:ext>
            </a:extLst>
          </p:cNvPr>
          <p:cNvSpPr>
            <a:spLocks noGrp="1"/>
          </p:cNvSpPr>
          <p:nvPr>
            <p:ph type="title"/>
          </p:nvPr>
        </p:nvSpPr>
        <p:spPr/>
        <p:txBody>
          <a:bodyPr>
            <a:normAutofit/>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协议实现分析</a:t>
            </a:r>
            <a:r>
              <a:rPr lang="en-US" altLang="zh-CN" sz="3200" b="0" dirty="0">
                <a:solidFill>
                  <a:schemeClr val="tx1"/>
                </a:solidFill>
                <a:latin typeface="+mn-lt"/>
                <a:ea typeface="+mn-ea"/>
                <a:cs typeface="+mn-ea"/>
                <a:sym typeface="+mn-lt"/>
              </a:rPr>
              <a:t>(3)</a:t>
            </a:r>
            <a:endParaRPr lang="zh-CN" altLang="en-US" b="0" dirty="0">
              <a:solidFill>
                <a:schemeClr val="tx1"/>
              </a:solidFill>
            </a:endParaRPr>
          </a:p>
        </p:txBody>
      </p:sp>
      <p:sp>
        <p:nvSpPr>
          <p:cNvPr id="3" name="内容占位符 2">
            <a:extLst>
              <a:ext uri="{FF2B5EF4-FFF2-40B4-BE49-F238E27FC236}">
                <a16:creationId xmlns:a16="http://schemas.microsoft.com/office/drawing/2014/main" id="{A392BBD4-05F5-5893-152C-750DA7E4C3ED}"/>
              </a:ext>
            </a:extLst>
          </p:cNvPr>
          <p:cNvSpPr>
            <a:spLocks noGrp="1"/>
          </p:cNvSpPr>
          <p:nvPr>
            <p:ph idx="1"/>
          </p:nvPr>
        </p:nvSpPr>
        <p:spPr/>
        <p:txBody>
          <a:bodyPr>
            <a:normAutofit/>
          </a:bodyPr>
          <a:lstStyle/>
          <a:p>
            <a:pPr>
              <a:lnSpc>
                <a:spcPct val="120000"/>
              </a:lnSpc>
            </a:pPr>
            <a:endParaRPr kumimoji="1" lang="en-US" altLang="zh-CN" b="1" dirty="0">
              <a:solidFill>
                <a:schemeClr val="tx1"/>
              </a:solidFill>
              <a:cs typeface="+mn-ea"/>
              <a:sym typeface="+mn-lt"/>
            </a:endParaRPr>
          </a:p>
          <a:p>
            <a:pPr>
              <a:lnSpc>
                <a:spcPct val="120000"/>
              </a:lnSpc>
            </a:pPr>
            <a:r>
              <a:rPr kumimoji="1" lang="zh-CN" altLang="en-US" b="1" dirty="0">
                <a:solidFill>
                  <a:schemeClr val="tx1"/>
                </a:solidFill>
                <a:cs typeface="+mn-ea"/>
                <a:sym typeface="+mn-lt"/>
              </a:rPr>
              <a:t>接收方</a:t>
            </a:r>
            <a:r>
              <a:rPr kumimoji="1" lang="zh-CN" altLang="en-US" dirty="0">
                <a:solidFill>
                  <a:schemeClr val="tx1"/>
                </a:solidFill>
                <a:cs typeface="+mn-ea"/>
                <a:sym typeface="+mn-lt"/>
              </a:rPr>
              <a:t>：</a:t>
            </a:r>
            <a:endParaRPr kumimoji="1" lang="en-US" altLang="zh-CN" dirty="0">
              <a:solidFill>
                <a:schemeClr val="tx1"/>
              </a:solidFill>
              <a:cs typeface="+mn-ea"/>
              <a:sym typeface="+mn-lt"/>
            </a:endParaRP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窗口尺寸</a:t>
            </a:r>
            <a:r>
              <a:rPr kumimoji="1" lang="zh-CN" altLang="en-US" sz="2200" dirty="0">
                <a:cs typeface="+mn-ea"/>
                <a:sym typeface="+mn-lt"/>
              </a:rPr>
              <a:t>：</a:t>
            </a:r>
            <a:r>
              <a:rPr kumimoji="1" lang="en-US" altLang="zh-CN" sz="2200" dirty="0">
                <a:cs typeface="+mn-ea"/>
                <a:sym typeface="+mn-lt"/>
              </a:rPr>
              <a:t>1&lt;W</a:t>
            </a:r>
            <a:r>
              <a:rPr kumimoji="1" lang="en-US" altLang="zh-CN" sz="2200" baseline="-25000" dirty="0">
                <a:cs typeface="+mn-ea"/>
                <a:sym typeface="+mn-lt"/>
              </a:rPr>
              <a:t>R</a:t>
            </a:r>
            <a:r>
              <a:rPr kumimoji="1" lang="en-US" altLang="zh-CN" sz="2200" dirty="0">
                <a:cs typeface="+mn-ea"/>
                <a:sym typeface="+mn-lt"/>
              </a:rPr>
              <a:t>≤2</a:t>
            </a:r>
            <a:r>
              <a:rPr kumimoji="1" lang="en-US" altLang="zh-CN" sz="2200" baseline="30000" dirty="0">
                <a:cs typeface="+mn-ea"/>
                <a:sym typeface="+mn-lt"/>
              </a:rPr>
              <a:t>n-1</a:t>
            </a:r>
            <a:endParaRPr kumimoji="1" lang="en-US" altLang="zh-CN" sz="2200" dirty="0">
              <a:cs typeface="+mn-ea"/>
              <a:sym typeface="+mn-lt"/>
            </a:endParaRP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窗口滑动</a:t>
            </a:r>
            <a:r>
              <a:rPr kumimoji="1" lang="zh-CN" altLang="en-US" sz="2200" dirty="0">
                <a:cs typeface="+mn-ea"/>
                <a:sym typeface="+mn-lt"/>
              </a:rPr>
              <a:t>：窗口底部数据上交，窗口向前滑动一步</a:t>
            </a: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窗口内接收</a:t>
            </a:r>
            <a:r>
              <a:rPr kumimoji="1" lang="zh-CN" altLang="en-US" sz="2200" dirty="0">
                <a:cs typeface="+mn-ea"/>
                <a:sym typeface="+mn-lt"/>
              </a:rPr>
              <a:t>：窗口内的</a:t>
            </a:r>
            <a:r>
              <a:rPr kumimoji="1" lang="en-US" altLang="zh-CN" sz="2200" dirty="0">
                <a:cs typeface="+mn-ea"/>
                <a:sym typeface="+mn-lt"/>
              </a:rPr>
              <a:t>PDU</a:t>
            </a:r>
            <a:r>
              <a:rPr kumimoji="1" lang="zh-CN" altLang="en-US" sz="2200" dirty="0">
                <a:cs typeface="+mn-ea"/>
                <a:sym typeface="+mn-lt"/>
              </a:rPr>
              <a:t>全部接收，存储出错的后续</a:t>
            </a:r>
            <a:r>
              <a:rPr kumimoji="1" lang="en-US" altLang="zh-CN" sz="2200" dirty="0">
                <a:cs typeface="+mn-ea"/>
                <a:sym typeface="+mn-lt"/>
              </a:rPr>
              <a:t>PDU</a:t>
            </a:r>
            <a:r>
              <a:rPr kumimoji="1" lang="zh-CN" altLang="en-US" sz="2200" dirty="0">
                <a:cs typeface="+mn-ea"/>
                <a:sym typeface="+mn-lt"/>
              </a:rPr>
              <a:t>，按序交付；窗口外的</a:t>
            </a:r>
            <a:r>
              <a:rPr kumimoji="1" lang="en-US" altLang="zh-CN" sz="2200" dirty="0">
                <a:cs typeface="+mn-ea"/>
                <a:sym typeface="+mn-lt"/>
              </a:rPr>
              <a:t>PDU</a:t>
            </a:r>
            <a:r>
              <a:rPr kumimoji="1" lang="zh-CN" altLang="en-US" sz="2200" dirty="0">
                <a:cs typeface="+mn-ea"/>
                <a:sym typeface="+mn-lt"/>
              </a:rPr>
              <a:t>一律丢弃</a:t>
            </a:r>
          </a:p>
          <a:p>
            <a:pPr marL="719138" indent="-360363" algn="just">
              <a:lnSpc>
                <a:spcPct val="120000"/>
              </a:lnSpc>
              <a:buFont typeface="Wingdings" panose="05000000000000000000" pitchFamily="2" charset="2"/>
              <a:buChar char="Ø"/>
            </a:pPr>
            <a:r>
              <a:rPr kumimoji="1" lang="zh-CN" altLang="en-US" sz="2200" dirty="0">
                <a:solidFill>
                  <a:srgbClr val="C00000"/>
                </a:solidFill>
                <a:cs typeface="+mn-ea"/>
                <a:sym typeface="+mn-lt"/>
              </a:rPr>
              <a:t>确认策略</a:t>
            </a:r>
            <a:r>
              <a:rPr kumimoji="1" lang="zh-CN" altLang="en-US" sz="2200" dirty="0">
                <a:cs typeface="+mn-ea"/>
                <a:sym typeface="+mn-lt"/>
              </a:rPr>
              <a:t>：按序到达的</a:t>
            </a:r>
            <a:r>
              <a:rPr kumimoji="1" lang="en-US" altLang="zh-CN" sz="2200" dirty="0">
                <a:cs typeface="+mn-ea"/>
                <a:sym typeface="+mn-lt"/>
              </a:rPr>
              <a:t>PDU</a:t>
            </a:r>
            <a:r>
              <a:rPr kumimoji="1" lang="zh-CN" altLang="en-US" sz="2200" dirty="0">
                <a:cs typeface="+mn-ea"/>
                <a:sym typeface="+mn-lt"/>
              </a:rPr>
              <a:t>可立即确认，也可延迟确认</a:t>
            </a:r>
            <a:r>
              <a:rPr kumimoji="1" lang="en-US" altLang="zh-CN" sz="2200" dirty="0">
                <a:cs typeface="+mn-ea"/>
                <a:sym typeface="+mn-lt"/>
              </a:rPr>
              <a:t>(</a:t>
            </a:r>
            <a:r>
              <a:rPr kumimoji="1" lang="zh-CN" altLang="en-US" sz="2200" dirty="0">
                <a:cs typeface="+mn-ea"/>
                <a:sym typeface="+mn-lt"/>
              </a:rPr>
              <a:t>收到多帧后一起确认</a:t>
            </a:r>
            <a:r>
              <a:rPr kumimoji="1" lang="en-US" altLang="zh-CN" sz="2200" dirty="0">
                <a:cs typeface="+mn-ea"/>
                <a:sym typeface="+mn-lt"/>
              </a:rPr>
              <a:t>)ACK (k)</a:t>
            </a:r>
            <a:r>
              <a:rPr kumimoji="1" lang="zh-CN" altLang="en-US" sz="2200" dirty="0">
                <a:cs typeface="+mn-ea"/>
                <a:sym typeface="+mn-lt"/>
              </a:rPr>
              <a:t>；出错用否定性确认</a:t>
            </a:r>
            <a:r>
              <a:rPr kumimoji="1" lang="en-US" altLang="zh-CN" sz="2200" dirty="0">
                <a:cs typeface="+mn-ea"/>
                <a:sym typeface="+mn-lt"/>
              </a:rPr>
              <a:t>NAK(k)</a:t>
            </a:r>
            <a:r>
              <a:rPr kumimoji="1" lang="zh-CN" altLang="en-US" sz="2200" dirty="0">
                <a:cs typeface="+mn-ea"/>
                <a:sym typeface="+mn-lt"/>
              </a:rPr>
              <a:t>（期望重发</a:t>
            </a:r>
            <a:r>
              <a:rPr kumimoji="1" lang="en-US" altLang="zh-CN" sz="2200" dirty="0">
                <a:cs typeface="+mn-ea"/>
                <a:sym typeface="+mn-lt"/>
              </a:rPr>
              <a:t>k</a:t>
            </a:r>
            <a:r>
              <a:rPr kumimoji="1" lang="zh-CN" altLang="en-US" sz="2200" dirty="0">
                <a:cs typeface="+mn-ea"/>
                <a:sym typeface="+mn-lt"/>
              </a:rPr>
              <a:t>号</a:t>
            </a:r>
            <a:r>
              <a:rPr kumimoji="1" lang="en-US" altLang="zh-CN" sz="2200" dirty="0">
                <a:cs typeface="+mn-ea"/>
                <a:sym typeface="+mn-lt"/>
              </a:rPr>
              <a:t>PDU</a:t>
            </a:r>
            <a:r>
              <a:rPr kumimoji="1" lang="zh-CN" altLang="en-US" sz="2200" dirty="0">
                <a:cs typeface="+mn-ea"/>
                <a:sym typeface="+mn-lt"/>
              </a:rPr>
              <a:t>）</a:t>
            </a:r>
            <a:endParaRPr kumimoji="1" lang="en-US" altLang="zh-CN" sz="2200" dirty="0">
              <a:cs typeface="+mn-ea"/>
              <a:sym typeface="+mn-lt"/>
            </a:endParaRPr>
          </a:p>
          <a:p>
            <a:pPr marL="342900" indent="-342900" algn="just">
              <a:lnSpc>
                <a:spcPct val="120000"/>
              </a:lnSpc>
              <a:buAutoNum type="arabicPeriod"/>
            </a:pPr>
            <a:endParaRPr kumimoji="1" lang="zh-CN" altLang="en-US" sz="2400" dirty="0">
              <a:cs typeface="+mn-ea"/>
              <a:sym typeface="+mn-lt"/>
            </a:endParaRP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C5A6C0FB-1FEF-CA9D-E47E-E86336150DED}"/>
              </a:ext>
            </a:extLst>
          </p:cNvPr>
          <p:cNvSpPr>
            <a:spLocks noGrp="1"/>
          </p:cNvSpPr>
          <p:nvPr>
            <p:ph type="sldNum" sz="quarter" idx="12"/>
          </p:nvPr>
        </p:nvSpPr>
        <p:spPr/>
        <p:txBody>
          <a:bodyPr/>
          <a:lstStyle/>
          <a:p>
            <a:fld id="{C8BB1146-E542-4D4E-B8E9-6919A11DDD48}" type="slidenum">
              <a:rPr lang="en-US" smtClean="0"/>
              <a:t>103</a:t>
            </a:fld>
            <a:endParaRPr lang="en-US"/>
          </a:p>
        </p:txBody>
      </p:sp>
    </p:spTree>
    <p:extLst>
      <p:ext uri="{BB962C8B-B14F-4D97-AF65-F5344CB8AC3E}">
        <p14:creationId xmlns:p14="http://schemas.microsoft.com/office/powerpoint/2010/main" val="624599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104</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fontScale="77500" lnSpcReduction="20000"/>
          </a:bodyPr>
          <a:lstStyle/>
          <a:p>
            <a:pPr marL="0" indent="0">
              <a:lnSpc>
                <a:spcPct val="120000"/>
              </a:lnSpc>
              <a:spcBef>
                <a:spcPts val="0"/>
              </a:spcBef>
              <a:buNone/>
            </a:pPr>
            <a:r>
              <a:rPr lang="en-US" altLang="zh-CN" sz="2800" dirty="0">
                <a:latin typeface="+mj-ea"/>
                <a:ea typeface="+mj-ea"/>
                <a:cs typeface="+mn-ea"/>
                <a:sym typeface="+mn-lt"/>
              </a:rPr>
              <a:t>4.1 </a:t>
            </a:r>
            <a:r>
              <a:rPr lang="zh-CN" altLang="en-US" sz="2800" dirty="0">
                <a:latin typeface="+mj-ea"/>
                <a:ea typeface="+mj-ea"/>
                <a:cs typeface="+mn-ea"/>
                <a:sym typeface="+mn-lt"/>
              </a:rPr>
              <a:t>数据链路层概述</a:t>
            </a:r>
          </a:p>
          <a:p>
            <a:pPr marL="0" indent="0">
              <a:lnSpc>
                <a:spcPct val="120000"/>
              </a:lnSpc>
              <a:spcBef>
                <a:spcPts val="0"/>
              </a:spcBef>
              <a:buNone/>
            </a:pPr>
            <a:r>
              <a:rPr lang="en-US" altLang="zh-CN" sz="2800" dirty="0">
                <a:latin typeface="+mj-ea"/>
                <a:ea typeface="+mj-ea"/>
                <a:cs typeface="+mn-ea"/>
                <a:sym typeface="+mn-lt"/>
              </a:rPr>
              <a:t>4.2 </a:t>
            </a:r>
            <a:r>
              <a:rPr lang="zh-CN" altLang="en-US" sz="2800" dirty="0">
                <a:latin typeface="+mj-ea"/>
                <a:ea typeface="+mj-ea"/>
                <a:cs typeface="+mn-ea"/>
                <a:sym typeface="+mn-lt"/>
              </a:rPr>
              <a:t>数据链路层基本原理</a:t>
            </a:r>
            <a:endParaRPr lang="en-US" altLang="zh-CN" sz="2800" dirty="0">
              <a:latin typeface="+mj-ea"/>
              <a:ea typeface="+mj-ea"/>
              <a:cs typeface="+mn-ea"/>
              <a:sym typeface="+mn-lt"/>
            </a:endParaRPr>
          </a:p>
          <a:p>
            <a:pPr marL="0" indent="0">
              <a:lnSpc>
                <a:spcPct val="120000"/>
              </a:lnSpc>
              <a:spcBef>
                <a:spcPts val="0"/>
              </a:spcBef>
              <a:buNone/>
            </a:pPr>
            <a:r>
              <a:rPr kumimoji="1" lang="zh-CN" altLang="en-US" sz="2800" dirty="0">
                <a:latin typeface="+mj-ea"/>
                <a:ea typeface="+mj-ea"/>
                <a:cs typeface="+mn-ea"/>
                <a:sym typeface="+mn-lt"/>
              </a:rPr>
              <a:t>   </a:t>
            </a:r>
            <a:r>
              <a:rPr kumimoji="1" lang="en-US" altLang="zh-CN" sz="2400" dirty="0">
                <a:latin typeface="+mj-ea"/>
                <a:ea typeface="+mj-ea"/>
                <a:cs typeface="+mn-ea"/>
                <a:sym typeface="+mn-lt"/>
              </a:rPr>
              <a:t>4.2.1 </a:t>
            </a:r>
            <a:r>
              <a:rPr kumimoji="1" lang="zh-CN" altLang="en-US" sz="2400" dirty="0">
                <a:latin typeface="+mj-ea"/>
                <a:ea typeface="+mj-ea"/>
                <a:cs typeface="+mn-ea"/>
                <a:sym typeface="+mn-lt"/>
              </a:rPr>
              <a:t>链路管理</a:t>
            </a:r>
            <a:endParaRPr kumimoji="1" lang="en-US" altLang="zh-CN" sz="2400" dirty="0">
              <a:latin typeface="+mj-ea"/>
              <a:ea typeface="+mj-ea"/>
              <a:cs typeface="+mn-ea"/>
              <a:sym typeface="+mn-lt"/>
            </a:endParaRPr>
          </a:p>
          <a:p>
            <a:pPr marL="0" indent="0">
              <a:lnSpc>
                <a:spcPct val="120000"/>
              </a:lnSpc>
              <a:spcBef>
                <a:spcPts val="0"/>
              </a:spcBef>
              <a:buNone/>
            </a:pPr>
            <a:r>
              <a:rPr kumimoji="1" lang="en-US" altLang="zh-CN" sz="2400" dirty="0">
                <a:solidFill>
                  <a:srgbClr val="FF0000"/>
                </a:solidFill>
                <a:latin typeface="+mj-ea"/>
                <a:ea typeface="+mj-ea"/>
                <a:cs typeface="+mn-ea"/>
                <a:sym typeface="+mn-lt"/>
              </a:rPr>
              <a:t>    </a:t>
            </a:r>
            <a:r>
              <a:rPr kumimoji="1" lang="en-US" altLang="zh-CN" sz="2400" dirty="0">
                <a:latin typeface="+mj-ea"/>
                <a:ea typeface="+mj-ea"/>
                <a:cs typeface="+mn-ea"/>
                <a:sym typeface="+mn-lt"/>
              </a:rPr>
              <a:t>4.2.2 </a:t>
            </a:r>
            <a:r>
              <a:rPr kumimoji="1" lang="zh-CN" altLang="en-US" sz="2400" dirty="0">
                <a:latin typeface="+mj-ea"/>
                <a:ea typeface="+mj-ea"/>
                <a:cs typeface="+mn-ea"/>
                <a:sym typeface="+mn-lt"/>
              </a:rPr>
              <a:t>成帧</a:t>
            </a:r>
            <a:endParaRPr kumimoji="1" lang="en-US" altLang="zh-CN" sz="2400" dirty="0">
              <a:latin typeface="+mj-ea"/>
              <a:ea typeface="+mj-ea"/>
              <a:cs typeface="+mn-ea"/>
              <a:sym typeface="+mn-lt"/>
            </a:endParaRPr>
          </a:p>
          <a:p>
            <a:pPr marL="0" indent="0">
              <a:lnSpc>
                <a:spcPct val="120000"/>
              </a:lnSpc>
              <a:spcBef>
                <a:spcPts val="0"/>
              </a:spcBef>
              <a:buNone/>
            </a:pPr>
            <a:r>
              <a:rPr kumimoji="1" lang="en-US" altLang="zh-CN" sz="2400" dirty="0">
                <a:latin typeface="+mj-ea"/>
                <a:ea typeface="+mj-ea"/>
                <a:cs typeface="+mn-ea"/>
                <a:sym typeface="+mn-lt"/>
              </a:rPr>
              <a:t>    </a:t>
            </a:r>
            <a:r>
              <a:rPr kumimoji="1" lang="en-US" altLang="zh-CN" sz="2400" b="1" dirty="0">
                <a:solidFill>
                  <a:srgbClr val="3333FF"/>
                </a:solidFill>
                <a:latin typeface="+mj-ea"/>
                <a:ea typeface="+mj-ea"/>
                <a:cs typeface="+mn-ea"/>
                <a:sym typeface="+mn-lt"/>
              </a:rPr>
              <a:t>4.2.3</a:t>
            </a:r>
            <a:r>
              <a:rPr kumimoji="1" lang="zh-CN" altLang="en-US" sz="2400" b="1" dirty="0">
                <a:solidFill>
                  <a:srgbClr val="3333FF"/>
                </a:solidFill>
                <a:latin typeface="+mj-ea"/>
                <a:ea typeface="+mj-ea"/>
                <a:cs typeface="+mn-ea"/>
                <a:sym typeface="+mn-lt"/>
              </a:rPr>
              <a:t>差错控制和流量控制</a:t>
            </a:r>
            <a:endParaRPr kumimoji="1" lang="en-US" altLang="zh-CN" sz="2400" b="1" dirty="0">
              <a:solidFill>
                <a:srgbClr val="3333FF"/>
              </a:solidFill>
              <a:latin typeface="+mj-ea"/>
              <a:ea typeface="+mj-ea"/>
              <a:cs typeface="+mn-ea"/>
              <a:sym typeface="+mn-lt"/>
            </a:endParaRPr>
          </a:p>
          <a:p>
            <a:pPr marL="0" indent="450850">
              <a:lnSpc>
                <a:spcPct val="120000"/>
              </a:lnSpc>
              <a:spcBef>
                <a:spcPts val="0"/>
              </a:spcBef>
              <a:buNone/>
            </a:pPr>
            <a:r>
              <a:rPr kumimoji="1" lang="en-US" altLang="zh-CN" sz="2500" dirty="0">
                <a:cs typeface="+mn-ea"/>
                <a:sym typeface="+mn-lt"/>
              </a:rPr>
              <a:t>4.2.3.1 </a:t>
            </a:r>
            <a:r>
              <a:rPr kumimoji="1" lang="zh-CN" altLang="en-US" sz="2500" dirty="0">
                <a:cs typeface="+mn-ea"/>
                <a:sym typeface="+mn-lt"/>
              </a:rPr>
              <a:t>流量控制和差错控制概述</a:t>
            </a:r>
            <a:endParaRPr kumimoji="1" lang="en-US" altLang="zh-CN" sz="2500" dirty="0">
              <a:cs typeface="+mn-ea"/>
              <a:sym typeface="+mn-lt"/>
            </a:endParaRPr>
          </a:p>
          <a:p>
            <a:pPr marL="0" indent="450850">
              <a:lnSpc>
                <a:spcPct val="120000"/>
              </a:lnSpc>
              <a:spcBef>
                <a:spcPts val="0"/>
              </a:spcBef>
              <a:buNone/>
            </a:pPr>
            <a:r>
              <a:rPr kumimoji="1" lang="en-US" altLang="zh-CN" sz="2400" dirty="0">
                <a:solidFill>
                  <a:schemeClr val="tx1"/>
                </a:solidFill>
                <a:cs typeface="+mn-ea"/>
                <a:sym typeface="+mn-lt"/>
              </a:rPr>
              <a:t>4.2.3.2 </a:t>
            </a:r>
            <a:r>
              <a:rPr kumimoji="1" lang="zh-CN" altLang="en-US" sz="2400" dirty="0">
                <a:solidFill>
                  <a:schemeClr val="tx1"/>
                </a:solidFill>
                <a:cs typeface="+mn-ea"/>
                <a:sym typeface="+mn-lt"/>
              </a:rPr>
              <a:t>基于停等协议的控制</a:t>
            </a:r>
            <a:endParaRPr kumimoji="1" lang="en-US" altLang="zh-CN" sz="2400" dirty="0">
              <a:solidFill>
                <a:schemeClr val="tx1"/>
              </a:solidFill>
              <a:cs typeface="+mn-ea"/>
              <a:sym typeface="+mn-lt"/>
            </a:endParaRPr>
          </a:p>
          <a:p>
            <a:pPr marL="0" indent="450850">
              <a:lnSpc>
                <a:spcPct val="120000"/>
              </a:lnSpc>
              <a:spcBef>
                <a:spcPts val="0"/>
              </a:spcBef>
              <a:buNone/>
            </a:pPr>
            <a:r>
              <a:rPr kumimoji="1" lang="en-US" altLang="zh-CN" sz="2400" dirty="0">
                <a:latin typeface="+mn-lt"/>
                <a:ea typeface="+mn-ea"/>
                <a:cs typeface="+mn-ea"/>
                <a:sym typeface="+mn-lt"/>
              </a:rPr>
              <a:t>4.2.3.3 </a:t>
            </a:r>
            <a:r>
              <a:rPr kumimoji="1" lang="zh-CN" altLang="en-US" sz="2400" dirty="0">
                <a:latin typeface="+mn-lt"/>
                <a:ea typeface="+mn-ea"/>
                <a:cs typeface="+mn-ea"/>
                <a:sym typeface="+mn-lt"/>
              </a:rPr>
              <a:t>基于滑窗协议的控制</a:t>
            </a:r>
            <a:endParaRPr kumimoji="1" lang="en-US" altLang="zh-CN" sz="2400" dirty="0">
              <a:latin typeface="+mn-lt"/>
              <a:ea typeface="+mn-ea"/>
              <a:cs typeface="+mn-ea"/>
              <a:sym typeface="+mn-lt"/>
            </a:endParaRPr>
          </a:p>
          <a:p>
            <a:pPr marL="0" indent="450850">
              <a:lnSpc>
                <a:spcPct val="120000"/>
              </a:lnSpc>
              <a:spcBef>
                <a:spcPts val="0"/>
              </a:spcBef>
              <a:buNone/>
            </a:pPr>
            <a:r>
              <a:rPr kumimoji="1" lang="en-US" altLang="zh-CN" sz="2400" dirty="0">
                <a:solidFill>
                  <a:srgbClr val="3333FF"/>
                </a:solidFill>
                <a:latin typeface="+mn-lt"/>
                <a:ea typeface="+mn-ea"/>
                <a:cs typeface="+mn-ea"/>
                <a:sym typeface="+mn-lt"/>
              </a:rPr>
              <a:t>4.2.3.4 </a:t>
            </a:r>
            <a:r>
              <a:rPr kumimoji="1" lang="zh-CN" altLang="en-US" sz="2400" dirty="0">
                <a:solidFill>
                  <a:srgbClr val="3333FF"/>
                </a:solidFill>
                <a:latin typeface="+mn-lt"/>
                <a:ea typeface="+mn-ea"/>
                <a:cs typeface="+mn-ea"/>
                <a:sym typeface="+mn-lt"/>
              </a:rPr>
              <a:t>停等协议和滑窗协议的技术对比</a:t>
            </a:r>
            <a:r>
              <a:rPr kumimoji="1" lang="en-US" altLang="zh-CN" sz="2400" dirty="0">
                <a:solidFill>
                  <a:srgbClr val="3333FF"/>
                </a:solidFill>
                <a:latin typeface="+mn-lt"/>
                <a:ea typeface="+mn-ea"/>
                <a:cs typeface="+mn-ea"/>
                <a:sym typeface="+mn-lt"/>
              </a:rPr>
              <a:t>         </a:t>
            </a:r>
            <a:r>
              <a:rPr kumimoji="1" lang="en-US" altLang="zh-CN" sz="2400" b="1" dirty="0">
                <a:solidFill>
                  <a:srgbClr val="3333FF"/>
                </a:solidFill>
                <a:latin typeface="+mn-lt"/>
                <a:ea typeface="+mn-ea"/>
                <a:cs typeface="+mn-ea"/>
                <a:sym typeface="+mn-lt"/>
              </a:rPr>
              <a:t>        </a:t>
            </a:r>
            <a:endParaRPr lang="en-US" altLang="zh-CN" sz="2400" b="1" dirty="0">
              <a:solidFill>
                <a:srgbClr val="3333FF"/>
              </a:solidFill>
              <a:latin typeface="+mn-lt"/>
              <a:ea typeface="+mn-ea"/>
              <a:cs typeface="+mn-ea"/>
              <a:sym typeface="+mn-lt"/>
            </a:endParaRPr>
          </a:p>
          <a:p>
            <a:pPr marL="0" indent="0">
              <a:lnSpc>
                <a:spcPct val="120000"/>
              </a:lnSpc>
              <a:spcBef>
                <a:spcPts val="0"/>
              </a:spcBef>
              <a:buNone/>
            </a:pPr>
            <a:r>
              <a:rPr lang="en-US" altLang="zh-CN" sz="2800" dirty="0">
                <a:cs typeface="+mn-ea"/>
                <a:sym typeface="+mn-lt"/>
              </a:rPr>
              <a:t>4.3 </a:t>
            </a:r>
            <a:r>
              <a:rPr lang="zh-CN" altLang="en-US" sz="2800" dirty="0">
                <a:cs typeface="+mn-ea"/>
                <a:sym typeface="+mn-lt"/>
              </a:rPr>
              <a:t>数据链路控制协议</a:t>
            </a:r>
            <a:endParaRPr lang="en-US" altLang="zh-CN" sz="2800" dirty="0">
              <a:cs typeface="+mn-ea"/>
              <a:sym typeface="+mn-lt"/>
            </a:endParaRPr>
          </a:p>
          <a:p>
            <a:pPr marL="0" indent="0">
              <a:lnSpc>
                <a:spcPct val="120000"/>
              </a:lnSpc>
              <a:spcBef>
                <a:spcPts val="0"/>
              </a:spcBef>
              <a:buNone/>
            </a:pPr>
            <a:r>
              <a:rPr lang="en-US" altLang="zh-CN" sz="2800" dirty="0">
                <a:latin typeface="+mj-ea"/>
                <a:ea typeface="+mj-ea"/>
                <a:cs typeface="+mn-ea"/>
                <a:sym typeface="+mn-lt"/>
              </a:rPr>
              <a:t>4.4 </a:t>
            </a:r>
            <a:r>
              <a:rPr lang="zh-CN" altLang="en-US" sz="2800" dirty="0">
                <a:latin typeface="+mj-ea"/>
                <a:ea typeface="+mj-ea"/>
                <a:cs typeface="+mn-ea"/>
                <a:sym typeface="+mn-lt"/>
              </a:rPr>
              <a:t>局域网的数据链路层</a:t>
            </a:r>
            <a:r>
              <a:rPr lang="zh-CN" altLang="en-US" sz="2800" dirty="0">
                <a:solidFill>
                  <a:schemeClr val="bg1"/>
                </a:solidFill>
                <a:latin typeface="+mj-ea"/>
                <a:ea typeface="+mj-ea"/>
                <a:cs typeface="+mn-ea"/>
                <a:sym typeface="+mn-lt"/>
              </a:rPr>
              <a:t>层</a:t>
            </a:r>
            <a:endParaRPr lang="zh-CN" altLang="en-US"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4.5 </a:t>
            </a:r>
            <a:r>
              <a:rPr lang="zh-CN" altLang="en-US" sz="2800" dirty="0">
                <a:latin typeface="+mj-ea"/>
                <a:ea typeface="+mj-ea"/>
                <a:cs typeface="+mn-ea"/>
                <a:sym typeface="+mn-lt"/>
              </a:rPr>
              <a:t>数据链路层网络互连</a:t>
            </a:r>
            <a:endParaRPr lang="en-US" altLang="zh-CN"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4.6 </a:t>
            </a:r>
            <a:r>
              <a:rPr lang="zh-CN" altLang="en-US" sz="2800" dirty="0">
                <a:latin typeface="+mj-ea"/>
                <a:ea typeface="+mj-ea"/>
                <a:cs typeface="+mn-ea"/>
                <a:sym typeface="+mn-lt"/>
              </a:rPr>
              <a:t>以太网的产业应用情况</a:t>
            </a:r>
          </a:p>
          <a:p>
            <a:pPr marL="0" indent="0">
              <a:lnSpc>
                <a:spcPct val="120000"/>
              </a:lnSpc>
              <a:spcBef>
                <a:spcPts val="0"/>
              </a:spcBef>
              <a:buNone/>
            </a:pPr>
            <a:r>
              <a:rPr lang="en-US" altLang="zh-CN" sz="2800" dirty="0">
                <a:latin typeface="+mj-ea"/>
                <a:ea typeface="+mj-ea"/>
                <a:cs typeface="+mn-ea"/>
                <a:sym typeface="+mn-lt"/>
              </a:rPr>
              <a:t>4.7</a:t>
            </a:r>
            <a:r>
              <a:rPr lang="zh-CN" altLang="en-US" sz="2800" dirty="0">
                <a:latin typeface="+mj-ea"/>
                <a:ea typeface="+mj-ea"/>
                <a:cs typeface="+mn-ea"/>
                <a:sym typeface="+mn-lt"/>
              </a:rPr>
              <a:t> 本章总结</a:t>
            </a:r>
            <a:endParaRPr lang="zh-CN" altLang="en-US" dirty="0"/>
          </a:p>
        </p:txBody>
      </p:sp>
    </p:spTree>
    <p:extLst>
      <p:ext uri="{BB962C8B-B14F-4D97-AF65-F5344CB8AC3E}">
        <p14:creationId xmlns:p14="http://schemas.microsoft.com/office/powerpoint/2010/main" val="3749515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1DC47-9E92-FC68-074D-4E87D530F713}"/>
              </a:ext>
            </a:extLst>
          </p:cNvPr>
          <p:cNvSpPr>
            <a:spLocks noGrp="1"/>
          </p:cNvSpPr>
          <p:nvPr>
            <p:ph type="title"/>
          </p:nvPr>
        </p:nvSpPr>
        <p:spPr/>
        <p:txBody>
          <a:bodyPr>
            <a:normAutofit/>
          </a:bodyPr>
          <a:lstStyle/>
          <a:p>
            <a:r>
              <a:rPr lang="zh-CN" altLang="en-US" sz="3200" b="1" dirty="0">
                <a:latin typeface="+mn-lt"/>
                <a:ea typeface="+mn-ea"/>
                <a:cs typeface="+mn-ea"/>
                <a:sym typeface="+mn-lt"/>
              </a:rPr>
              <a:t>滑动窗口协议回退</a:t>
            </a:r>
            <a:r>
              <a:rPr lang="en-US" altLang="zh-CN" sz="3200" b="1" dirty="0">
                <a:latin typeface="+mn-lt"/>
                <a:ea typeface="+mn-ea"/>
                <a:cs typeface="+mn-ea"/>
                <a:sym typeface="+mn-lt"/>
              </a:rPr>
              <a:t>N</a:t>
            </a:r>
            <a:r>
              <a:rPr lang="zh-CN" altLang="en-US" sz="3200" b="1" dirty="0">
                <a:latin typeface="+mn-lt"/>
                <a:ea typeface="+mn-ea"/>
                <a:cs typeface="+mn-ea"/>
                <a:sym typeface="+mn-lt"/>
              </a:rPr>
              <a:t>的传输效率</a:t>
            </a:r>
            <a:endParaRPr lang="zh-CN" altLang="en-US" dirty="0"/>
          </a:p>
        </p:txBody>
      </p:sp>
      <p:sp>
        <p:nvSpPr>
          <p:cNvPr id="3" name="内容占位符 2">
            <a:extLst>
              <a:ext uri="{FF2B5EF4-FFF2-40B4-BE49-F238E27FC236}">
                <a16:creationId xmlns:a16="http://schemas.microsoft.com/office/drawing/2014/main" id="{67DC7698-1C7D-E478-BAB2-A2A46EC1AE10}"/>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不考虑应答帧的丢失，正确传送一帧所需的平均时间为：     </a:t>
            </a:r>
          </a:p>
          <a:p>
            <a:pPr>
              <a:lnSpc>
                <a:spcPct val="120000"/>
              </a:lnSpc>
              <a:spcBef>
                <a:spcPts val="0"/>
              </a:spcBef>
              <a:buFont typeface="Wingdings" panose="05000000000000000000" pitchFamily="2" charset="2"/>
              <a:buNone/>
            </a:pPr>
            <a:r>
              <a:rPr lang="en-US" altLang="zh-CN" sz="2400" i="1" dirty="0">
                <a:latin typeface="+mn-lt"/>
                <a:ea typeface="+mn-ea"/>
                <a:cs typeface="+mn-ea"/>
                <a:sym typeface="+mn-lt"/>
              </a:rPr>
              <a:t>                                               </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V</a:t>
            </a:r>
            <a:r>
              <a:rPr lang="en-US" altLang="zh-CN" sz="2400" i="1" baseline="-25000" dirty="0">
                <a:latin typeface="+mn-lt"/>
                <a:ea typeface="+mn-ea"/>
                <a:cs typeface="+mn-ea"/>
                <a:sym typeface="+mn-lt"/>
              </a:rPr>
              <a:t>  </a:t>
            </a:r>
            <a:r>
              <a:rPr lang="en-US" altLang="zh-CN" sz="2400" dirty="0">
                <a:latin typeface="+mn-lt"/>
                <a:ea typeface="+mn-ea"/>
                <a:cs typeface="+mn-ea"/>
                <a:sym typeface="+mn-lt"/>
              </a:rPr>
              <a:t>= </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en-US" altLang="zh-CN" sz="2400" i="1" baseline="-25000" dirty="0">
                <a:latin typeface="+mn-lt"/>
                <a:ea typeface="+mn-ea"/>
                <a:cs typeface="+mn-ea"/>
                <a:sym typeface="+mn-lt"/>
              </a:rPr>
              <a:t>  </a:t>
            </a:r>
            <a:r>
              <a:rPr lang="en-US" altLang="zh-CN" sz="2400" dirty="0">
                <a:latin typeface="+mn-lt"/>
                <a:ea typeface="+mn-ea"/>
                <a:cs typeface="+mn-ea"/>
                <a:sym typeface="+mn-lt"/>
              </a:rPr>
              <a:t>+ </a:t>
            </a:r>
            <a:r>
              <a:rPr lang="en-US" altLang="zh-CN" sz="2400" i="1" dirty="0" err="1">
                <a:latin typeface="+mn-lt"/>
                <a:ea typeface="+mn-ea"/>
                <a:cs typeface="+mn-ea"/>
                <a:sym typeface="+mn-lt"/>
              </a:rPr>
              <a:t>pt</a:t>
            </a:r>
            <a:r>
              <a:rPr lang="en-US" altLang="zh-CN" sz="2400" i="1" baseline="-25000" dirty="0" err="1">
                <a:latin typeface="+mn-lt"/>
                <a:ea typeface="+mn-ea"/>
                <a:cs typeface="+mn-ea"/>
                <a:sym typeface="+mn-lt"/>
              </a:rPr>
              <a:t>W</a:t>
            </a:r>
            <a:r>
              <a:rPr lang="en-US" altLang="zh-CN" sz="2400" i="1" baseline="-250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a:t>
            </a: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系统最大吞吐量：</a:t>
            </a:r>
          </a:p>
          <a:p>
            <a:pPr algn="ct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baseline="-25000" dirty="0">
                <a:latin typeface="+mn-lt"/>
                <a:ea typeface="+mn-ea"/>
                <a:cs typeface="+mn-ea"/>
                <a:sym typeface="+mn-lt"/>
              </a:rPr>
              <a:t>max</a:t>
            </a:r>
            <a:r>
              <a:rPr lang="en-US" altLang="zh-CN" sz="2400" dirty="0">
                <a:latin typeface="+mn-lt"/>
                <a:ea typeface="+mn-ea"/>
                <a:cs typeface="+mn-ea"/>
                <a:sym typeface="+mn-lt"/>
              </a:rPr>
              <a:t>= 1/ </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V</a:t>
            </a:r>
            <a:r>
              <a:rPr lang="en-US" altLang="zh-CN" sz="2400" i="1" baseline="-250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en-US" altLang="zh-CN" sz="2400" i="1" baseline="-25000" dirty="0">
                <a:latin typeface="+mn-lt"/>
                <a:ea typeface="+mn-ea"/>
                <a:cs typeface="+mn-ea"/>
                <a:sym typeface="+mn-lt"/>
              </a:rPr>
              <a:t> </a:t>
            </a:r>
            <a:r>
              <a:rPr lang="en-US" altLang="zh-CN" sz="2400" dirty="0">
                <a:latin typeface="+mn-lt"/>
                <a:ea typeface="+mn-ea"/>
                <a:cs typeface="+mn-ea"/>
                <a:sym typeface="+mn-lt"/>
              </a:rPr>
              <a:t>(1+ </a:t>
            </a:r>
            <a:r>
              <a:rPr lang="en-US" altLang="zh-CN" sz="2400" i="1" dirty="0">
                <a:latin typeface="+mn-lt"/>
                <a:ea typeface="+mn-ea"/>
                <a:cs typeface="+mn-ea"/>
                <a:sym typeface="+mn-lt"/>
              </a:rPr>
              <a:t>p</a:t>
            </a:r>
            <a:r>
              <a:rPr lang="en-US" altLang="zh-CN" sz="2400" dirty="0">
                <a:latin typeface="+mn-lt"/>
                <a:ea typeface="+mn-ea"/>
                <a:cs typeface="+mn-ea"/>
                <a:sym typeface="+mn-lt"/>
              </a:rPr>
              <a:t> (</a:t>
            </a:r>
            <a:r>
              <a:rPr lang="en-US" altLang="zh-CN" sz="2400" i="1" dirty="0">
                <a:latin typeface="+mn-lt"/>
                <a:ea typeface="+mn-ea"/>
                <a:cs typeface="+mn-ea"/>
                <a:sym typeface="+mn-lt"/>
              </a:rPr>
              <a:t>a</a:t>
            </a:r>
            <a:r>
              <a:rPr lang="en-US" altLang="zh-CN" sz="2400" dirty="0">
                <a:latin typeface="+mn-lt"/>
                <a:ea typeface="+mn-ea"/>
                <a:cs typeface="+mn-ea"/>
                <a:sym typeface="+mn-lt"/>
              </a:rPr>
              <a:t>-1)))</a:t>
            </a: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系统的传输效率 ：最大吞吐量</a:t>
            </a:r>
            <a:r>
              <a:rPr lang="en-US" altLang="zh-CN" sz="2400" dirty="0">
                <a:latin typeface="+mn-lt"/>
                <a:ea typeface="+mn-ea"/>
                <a:cs typeface="+mn-ea"/>
                <a:sym typeface="+mn-lt"/>
              </a:rPr>
              <a:t>/</a:t>
            </a:r>
            <a:r>
              <a:rPr lang="zh-CN" altLang="en-US" sz="2400" dirty="0">
                <a:latin typeface="+mn-lt"/>
                <a:ea typeface="+mn-ea"/>
                <a:cs typeface="+mn-ea"/>
                <a:sym typeface="+mn-lt"/>
              </a:rPr>
              <a:t>极限吞吐量</a:t>
            </a:r>
          </a:p>
          <a:p>
            <a:pPr algn="ctr">
              <a:lnSpc>
                <a:spcPct val="120000"/>
              </a:lnSpc>
              <a:spcBef>
                <a:spcPts val="0"/>
              </a:spcBef>
              <a:buFont typeface="Wingdings" panose="05000000000000000000" pitchFamily="2" charset="2"/>
              <a:buNone/>
            </a:pPr>
            <a:r>
              <a:rPr lang="en-US" altLang="zh-CN" sz="2400" dirty="0">
                <a:latin typeface="+mn-lt"/>
                <a:ea typeface="+mn-ea"/>
                <a:cs typeface="+mn-ea"/>
                <a:sym typeface="+mn-lt"/>
              </a:rPr>
              <a:t>                       </a:t>
            </a:r>
            <a:r>
              <a:rPr lang="el-GR" altLang="zh-CN" sz="2400" dirty="0">
                <a:latin typeface="+mn-lt"/>
                <a:ea typeface="+mn-ea"/>
                <a:cs typeface="+mn-ea"/>
                <a:sym typeface="+mn-lt"/>
              </a:rPr>
              <a:t>η</a:t>
            </a:r>
            <a:r>
              <a:rPr lang="zh-CN" altLang="en-US" sz="24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)/(1+ </a:t>
            </a:r>
            <a:r>
              <a:rPr lang="en-US" altLang="zh-CN" sz="2400" i="1" dirty="0">
                <a:latin typeface="+mn-lt"/>
                <a:ea typeface="+mn-ea"/>
                <a:cs typeface="+mn-ea"/>
                <a:sym typeface="+mn-lt"/>
              </a:rPr>
              <a:t>p</a:t>
            </a:r>
            <a:r>
              <a:rPr lang="en-US" altLang="zh-CN" sz="2400" dirty="0">
                <a:latin typeface="+mn-lt"/>
                <a:ea typeface="+mn-ea"/>
                <a:cs typeface="+mn-ea"/>
                <a:sym typeface="+mn-lt"/>
              </a:rPr>
              <a:t> (</a:t>
            </a:r>
            <a:r>
              <a:rPr lang="en-US" altLang="zh-CN" sz="2400" i="1" dirty="0">
                <a:latin typeface="+mn-lt"/>
                <a:ea typeface="+mn-ea"/>
                <a:cs typeface="+mn-ea"/>
                <a:sym typeface="+mn-lt"/>
              </a:rPr>
              <a:t>a</a:t>
            </a:r>
            <a:r>
              <a:rPr lang="en-US" altLang="zh-CN" sz="2400" dirty="0">
                <a:latin typeface="+mn-lt"/>
                <a:ea typeface="+mn-ea"/>
                <a:cs typeface="+mn-ea"/>
                <a:sym typeface="+mn-lt"/>
              </a:rPr>
              <a:t>-1))  </a:t>
            </a:r>
            <a:r>
              <a:rPr lang="zh-CN" altLang="en-US" sz="2400" dirty="0">
                <a:latin typeface="+mn-lt"/>
                <a:ea typeface="+mn-ea"/>
                <a:cs typeface="+mn-ea"/>
                <a:sym typeface="+mn-lt"/>
              </a:rPr>
              <a:t>，其中 </a:t>
            </a:r>
            <a:r>
              <a:rPr lang="en-US" altLang="zh-CN" sz="2400" i="1" dirty="0">
                <a:latin typeface="+mn-lt"/>
                <a:ea typeface="+mn-ea"/>
                <a:cs typeface="+mn-ea"/>
                <a:sym typeface="+mn-lt"/>
              </a:rPr>
              <a:t>a </a:t>
            </a:r>
            <a:r>
              <a:rPr lang="en-US" altLang="zh-CN" sz="2400" dirty="0">
                <a:latin typeface="+mn-lt"/>
                <a:ea typeface="+mn-ea"/>
                <a:cs typeface="+mn-ea"/>
                <a:sym typeface="+mn-lt"/>
              </a:rPr>
              <a:t>= </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W</a:t>
            </a:r>
            <a:r>
              <a:rPr lang="en-US" altLang="zh-CN" sz="2400" i="1" baseline="-25000" dirty="0">
                <a:latin typeface="+mn-lt"/>
                <a:ea typeface="+mn-ea"/>
                <a:cs typeface="+mn-ea"/>
                <a:sym typeface="+mn-lt"/>
              </a:rPr>
              <a:t> </a:t>
            </a:r>
            <a:r>
              <a:rPr lang="en-US" altLang="zh-CN" sz="2400"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endParaRPr lang="en-US" altLang="zh-CN" sz="2400" i="1" baseline="-25000" dirty="0">
              <a:latin typeface="+mn-lt"/>
              <a:ea typeface="+mn-ea"/>
              <a:cs typeface="+mn-ea"/>
              <a:sym typeface="+mn-lt"/>
            </a:endParaRPr>
          </a:p>
          <a:p>
            <a:pPr>
              <a:lnSpc>
                <a:spcPct val="120000"/>
              </a:lnSpc>
            </a:pPr>
            <a:r>
              <a:rPr lang="zh-CN" altLang="en-US" sz="2400" dirty="0">
                <a:solidFill>
                  <a:srgbClr val="C00000"/>
                </a:solidFill>
                <a:cs typeface="+mn-ea"/>
                <a:sym typeface="+mn-lt"/>
              </a:rPr>
              <a:t>结论：</a:t>
            </a:r>
            <a:endParaRPr lang="en-US" altLang="zh-CN" sz="2400" dirty="0">
              <a:solidFill>
                <a:srgbClr val="C00000"/>
              </a:solidFill>
              <a:cs typeface="+mn-ea"/>
              <a:sym typeface="+mn-lt"/>
            </a:endParaRPr>
          </a:p>
          <a:p>
            <a:pPr marL="342900" indent="-342900">
              <a:lnSpc>
                <a:spcPct val="120000"/>
              </a:lnSpc>
              <a:buFont typeface="Wingdings" panose="05000000000000000000" pitchFamily="2" charset="2"/>
              <a:buChar char="Ø"/>
            </a:pPr>
            <a:r>
              <a:rPr lang="zh-CN" altLang="en-US" sz="2400" dirty="0">
                <a:solidFill>
                  <a:srgbClr val="C00000"/>
                </a:solidFill>
                <a:cs typeface="+mn-ea"/>
                <a:sym typeface="+mn-lt"/>
              </a:rPr>
              <a:t>传输效率与差错率有关，无差错时，</a:t>
            </a:r>
            <a:r>
              <a:rPr lang="en-US" altLang="zh-CN" sz="2400" i="1" dirty="0">
                <a:solidFill>
                  <a:srgbClr val="C00000"/>
                </a:solidFill>
                <a:cs typeface="+mn-ea"/>
                <a:sym typeface="+mn-lt"/>
              </a:rPr>
              <a:t> p=0</a:t>
            </a:r>
            <a:r>
              <a:rPr lang="zh-CN" altLang="en-US" sz="2400" i="1" dirty="0">
                <a:solidFill>
                  <a:srgbClr val="C00000"/>
                </a:solidFill>
                <a:cs typeface="+mn-ea"/>
                <a:sym typeface="+mn-lt"/>
              </a:rPr>
              <a:t>，则滑窗协议的传输效率 </a:t>
            </a:r>
            <a:r>
              <a:rPr lang="el-GR" altLang="zh-CN" sz="2400" dirty="0">
                <a:solidFill>
                  <a:srgbClr val="C00000"/>
                </a:solidFill>
                <a:cs typeface="+mn-ea"/>
                <a:sym typeface="+mn-lt"/>
              </a:rPr>
              <a:t>η</a:t>
            </a:r>
            <a:r>
              <a:rPr lang="en-US" altLang="zh-CN" sz="2400" dirty="0">
                <a:solidFill>
                  <a:srgbClr val="C00000"/>
                </a:solidFill>
                <a:cs typeface="+mn-ea"/>
                <a:sym typeface="+mn-lt"/>
              </a:rPr>
              <a:t>=100%</a:t>
            </a:r>
          </a:p>
          <a:p>
            <a:pPr marL="342900" indent="-342900">
              <a:lnSpc>
                <a:spcPct val="120000"/>
              </a:lnSpc>
              <a:buFont typeface="Wingdings" panose="05000000000000000000" pitchFamily="2" charset="2"/>
              <a:buChar char="Ø"/>
            </a:pPr>
            <a:r>
              <a:rPr lang="zh-CN" altLang="en-US" sz="2400" dirty="0">
                <a:solidFill>
                  <a:srgbClr val="C00000"/>
                </a:solidFill>
                <a:cs typeface="+mn-ea"/>
                <a:sym typeface="+mn-lt"/>
              </a:rPr>
              <a:t>有差错时，传输效率与传送一帧的总时间和发送端发送一帧的时间之比有关，如果线路传输延时、回应帧时间越长，则传输效率下降越多</a:t>
            </a:r>
          </a:p>
          <a:p>
            <a:pPr algn="ctr">
              <a:lnSpc>
                <a:spcPct val="120000"/>
              </a:lnSpc>
              <a:spcBef>
                <a:spcPts val="0"/>
              </a:spcBef>
              <a:buFont typeface="Wingdings" panose="05000000000000000000" pitchFamily="2" charset="2"/>
              <a:buNone/>
            </a:pPr>
            <a:endParaRPr lang="en-US" altLang="zh-CN" sz="2400" i="1" baseline="-25000"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05606E69-FF12-F153-66D8-A6C59FB60CCA}"/>
              </a:ext>
            </a:extLst>
          </p:cNvPr>
          <p:cNvSpPr>
            <a:spLocks noGrp="1"/>
          </p:cNvSpPr>
          <p:nvPr>
            <p:ph type="sldNum" sz="quarter" idx="12"/>
          </p:nvPr>
        </p:nvSpPr>
        <p:spPr/>
        <p:txBody>
          <a:bodyPr/>
          <a:lstStyle/>
          <a:p>
            <a:fld id="{C8BB1146-E542-4D4E-B8E9-6919A11DDD48}" type="slidenum">
              <a:rPr lang="en-US" smtClean="0"/>
              <a:t>105</a:t>
            </a:fld>
            <a:endParaRPr lang="en-US"/>
          </a:p>
        </p:txBody>
      </p:sp>
    </p:spTree>
    <p:extLst>
      <p:ext uri="{BB962C8B-B14F-4D97-AF65-F5344CB8AC3E}">
        <p14:creationId xmlns:p14="http://schemas.microsoft.com/office/powerpoint/2010/main" val="2530826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34FF8-7090-9A4D-E7D8-E5670930DB83}"/>
              </a:ext>
            </a:extLst>
          </p:cNvPr>
          <p:cNvSpPr>
            <a:spLocks noGrp="1"/>
          </p:cNvSpPr>
          <p:nvPr>
            <p:ph type="title"/>
          </p:nvPr>
        </p:nvSpPr>
        <p:spPr/>
        <p:txBody>
          <a:bodyPr>
            <a:normAutofit/>
          </a:bodyPr>
          <a:lstStyle/>
          <a:p>
            <a:r>
              <a:rPr lang="zh-CN" altLang="en-US" sz="3200" b="1" dirty="0">
                <a:latin typeface="+mn-lt"/>
                <a:ea typeface="+mn-ea"/>
                <a:cs typeface="+mn-ea"/>
                <a:sym typeface="+mn-lt"/>
              </a:rPr>
              <a:t>停等协议和滑窗协议传输效率计算举例（</a:t>
            </a:r>
            <a:r>
              <a:rPr lang="en-US" altLang="zh-CN" sz="3200" b="1" dirty="0">
                <a:latin typeface="+mn-lt"/>
                <a:ea typeface="+mn-ea"/>
                <a:cs typeface="+mn-ea"/>
                <a:sym typeface="+mn-lt"/>
              </a:rPr>
              <a:t>1</a:t>
            </a:r>
            <a:r>
              <a:rPr lang="zh-CN" altLang="en-US" sz="3200" b="1"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FE73953A-E3ED-1C8F-9E71-03733B09C69F}"/>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若数据帧的差错率为</a:t>
            </a:r>
            <a:r>
              <a:rPr lang="en-US" altLang="zh-CN" sz="2400" i="1" dirty="0">
                <a:latin typeface="+mn-lt"/>
                <a:ea typeface="+mn-ea"/>
                <a:cs typeface="+mn-ea"/>
                <a:sym typeface="+mn-lt"/>
              </a:rPr>
              <a:t>p</a:t>
            </a:r>
            <a:r>
              <a:rPr lang="en-US" altLang="zh-CN" sz="2400" dirty="0">
                <a:latin typeface="+mn-lt"/>
                <a:ea typeface="+mn-ea"/>
                <a:cs typeface="+mn-ea"/>
                <a:sym typeface="+mn-lt"/>
              </a:rPr>
              <a:t>=0.01</a:t>
            </a:r>
            <a:r>
              <a:rPr lang="zh-CN" altLang="en-US" sz="2400" dirty="0">
                <a:latin typeface="+mn-lt"/>
                <a:ea typeface="+mn-ea"/>
                <a:cs typeface="+mn-ea"/>
                <a:sym typeface="+mn-lt"/>
              </a:rPr>
              <a:t>，而</a:t>
            </a:r>
            <a:r>
              <a:rPr lang="en-US" altLang="zh-CN" sz="2400" i="1" dirty="0">
                <a:latin typeface="+mn-lt"/>
                <a:ea typeface="+mn-ea"/>
                <a:cs typeface="+mn-ea"/>
                <a:sym typeface="+mn-lt"/>
              </a:rPr>
              <a:t>a</a:t>
            </a:r>
            <a:r>
              <a:rPr lang="en-US" altLang="zh-CN" sz="2400" dirty="0">
                <a:latin typeface="+mn-lt"/>
                <a:ea typeface="+mn-ea"/>
                <a:cs typeface="+mn-ea"/>
                <a:sym typeface="+mn-lt"/>
              </a:rPr>
              <a:t>=4</a:t>
            </a:r>
            <a:r>
              <a:rPr lang="zh-CN" altLang="en-US" sz="2400" dirty="0">
                <a:latin typeface="+mn-lt"/>
                <a:ea typeface="+mn-ea"/>
                <a:cs typeface="+mn-ea"/>
                <a:sym typeface="+mn-lt"/>
              </a:rPr>
              <a:t>，则对于停止等待协议，传输效率：</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l-GR" altLang="zh-CN" sz="2400" dirty="0">
                <a:latin typeface="+mn-lt"/>
                <a:ea typeface="+mn-ea"/>
                <a:cs typeface="+mn-ea"/>
                <a:sym typeface="+mn-lt"/>
              </a:rPr>
              <a:t>η</a:t>
            </a:r>
            <a:r>
              <a:rPr lang="zh-CN" altLang="en-US" sz="24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a:t>
            </a:r>
            <a:r>
              <a:rPr lang="en-US" altLang="zh-CN" sz="2400" i="1" dirty="0">
                <a:latin typeface="+mn-lt"/>
                <a:ea typeface="+mn-ea"/>
                <a:cs typeface="+mn-ea"/>
                <a:sym typeface="+mn-lt"/>
              </a:rPr>
              <a:t>a </a:t>
            </a:r>
            <a:r>
              <a:rPr lang="en-US" altLang="zh-CN" sz="2400" dirty="0">
                <a:latin typeface="+mn-lt"/>
                <a:ea typeface="+mn-ea"/>
                <a:cs typeface="+mn-ea"/>
                <a:sym typeface="+mn-lt"/>
              </a:rPr>
              <a:t>= 0.99/4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0.25</a:t>
            </a:r>
            <a:r>
              <a:rPr lang="zh-CN" altLang="en-US" sz="2400" dirty="0">
                <a:latin typeface="+mn-lt"/>
                <a:ea typeface="+mn-ea"/>
                <a:cs typeface="+mn-ea"/>
                <a:sym typeface="+mn-lt"/>
              </a:rPr>
              <a:t> </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而对于滑动窗口协议，则传输效率</a:t>
            </a:r>
            <a:r>
              <a:rPr lang="en-US" altLang="zh-CN" sz="2400" dirty="0">
                <a:latin typeface="+mn-lt"/>
                <a:ea typeface="+mn-ea"/>
                <a:cs typeface="+mn-ea"/>
                <a:sym typeface="+mn-lt"/>
              </a:rPr>
              <a:t>:</a:t>
            </a:r>
          </a:p>
          <a:p>
            <a:pPr>
              <a:lnSpc>
                <a:spcPct val="120000"/>
              </a:lnSpc>
              <a:spcBef>
                <a:spcPts val="0"/>
              </a:spcBef>
              <a:buFont typeface="Wingdings" panose="05000000000000000000" pitchFamily="2" charset="2"/>
              <a:buNone/>
            </a:pPr>
            <a:r>
              <a:rPr lang="en-US" altLang="zh-CN" sz="2400" dirty="0">
                <a:latin typeface="+mn-lt"/>
                <a:ea typeface="+mn-ea"/>
                <a:cs typeface="+mn-ea"/>
                <a:sym typeface="+mn-lt"/>
              </a:rPr>
              <a:t>                                    </a:t>
            </a:r>
            <a:r>
              <a:rPr lang="el-GR" altLang="zh-CN" sz="2400" dirty="0">
                <a:latin typeface="+mn-lt"/>
                <a:ea typeface="+mn-ea"/>
                <a:cs typeface="+mn-ea"/>
                <a:sym typeface="+mn-lt"/>
              </a:rPr>
              <a:t>η</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 (</a:t>
            </a:r>
            <a:r>
              <a:rPr lang="en-US" altLang="zh-CN" sz="2400" i="1" dirty="0">
                <a:latin typeface="+mn-lt"/>
                <a:ea typeface="+mn-ea"/>
                <a:cs typeface="+mn-ea"/>
                <a:sym typeface="+mn-lt"/>
              </a:rPr>
              <a:t>a</a:t>
            </a:r>
            <a:r>
              <a:rPr lang="en-US" altLang="zh-CN" sz="2400" dirty="0">
                <a:latin typeface="+mn-lt"/>
                <a:ea typeface="+mn-ea"/>
                <a:cs typeface="+mn-ea"/>
                <a:sym typeface="+mn-lt"/>
              </a:rPr>
              <a:t>-1))=0.99/(1+0.01*3)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0.96</a:t>
            </a:r>
            <a:r>
              <a:rPr lang="zh-CN" altLang="en-US" sz="2400" dirty="0">
                <a:latin typeface="+mn-lt"/>
                <a:ea typeface="+mn-ea"/>
                <a:cs typeface="+mn-ea"/>
                <a:sym typeface="+mn-lt"/>
              </a:rPr>
              <a:t>。</a:t>
            </a:r>
          </a:p>
          <a:p>
            <a:pPr>
              <a:spcBef>
                <a:spcPts val="0"/>
              </a:spcBef>
            </a:pPr>
            <a:endParaRPr lang="en-US" altLang="zh-CN" sz="2400" dirty="0">
              <a:solidFill>
                <a:srgbClr val="FF0000"/>
              </a:solidFill>
              <a:latin typeface="+mn-lt"/>
              <a:ea typeface="+mn-ea"/>
              <a:cs typeface="+mn-ea"/>
              <a:sym typeface="+mn-lt"/>
            </a:endParaRPr>
          </a:p>
          <a:p>
            <a:pPr>
              <a:spcBef>
                <a:spcPts val="0"/>
              </a:spcBef>
            </a:pPr>
            <a:r>
              <a:rPr lang="zh-CN" altLang="en-US" sz="2400" dirty="0">
                <a:solidFill>
                  <a:srgbClr val="FF0000"/>
                </a:solidFill>
                <a:latin typeface="+mn-lt"/>
                <a:ea typeface="+mn-ea"/>
                <a:cs typeface="+mn-ea"/>
                <a:sym typeface="+mn-lt"/>
              </a:rPr>
              <a:t>结论：</a:t>
            </a:r>
            <a:endParaRPr lang="en-US" altLang="zh-CN" sz="2400" dirty="0">
              <a:solidFill>
                <a:srgbClr val="FF0000"/>
              </a:solidFill>
              <a:latin typeface="+mn-lt"/>
              <a:ea typeface="+mn-ea"/>
              <a:cs typeface="+mn-ea"/>
              <a:sym typeface="+mn-lt"/>
            </a:endParaRPr>
          </a:p>
          <a:p>
            <a:pPr marL="0" indent="0">
              <a:lnSpc>
                <a:spcPct val="120000"/>
              </a:lnSpc>
              <a:spcBef>
                <a:spcPts val="0"/>
              </a:spcBef>
              <a:buNone/>
            </a:pPr>
            <a:r>
              <a:rPr lang="en-US" altLang="zh-CN" sz="2400" dirty="0">
                <a:solidFill>
                  <a:srgbClr val="FF0000"/>
                </a:solidFill>
                <a:latin typeface="+mn-lt"/>
                <a:ea typeface="+mn-ea"/>
                <a:cs typeface="+mn-ea"/>
                <a:sym typeface="+mn-lt"/>
              </a:rPr>
              <a:t>       </a:t>
            </a:r>
            <a:r>
              <a:rPr lang="zh-CN" altLang="en-US" sz="2400" dirty="0">
                <a:solidFill>
                  <a:srgbClr val="FF0000"/>
                </a:solidFill>
                <a:latin typeface="+mn-lt"/>
                <a:ea typeface="+mn-ea"/>
                <a:cs typeface="+mn-ea"/>
                <a:sym typeface="+mn-lt"/>
              </a:rPr>
              <a:t>在</a:t>
            </a:r>
            <a:r>
              <a:rPr lang="en-US" altLang="zh-CN" sz="2400" i="1" dirty="0">
                <a:solidFill>
                  <a:srgbClr val="FF0000"/>
                </a:solidFill>
                <a:latin typeface="+mn-lt"/>
                <a:ea typeface="+mn-ea"/>
                <a:cs typeface="+mn-ea"/>
                <a:sym typeface="+mn-lt"/>
              </a:rPr>
              <a:t>a</a:t>
            </a:r>
            <a:r>
              <a:rPr lang="en-US" altLang="zh-CN" sz="2400" dirty="0">
                <a:solidFill>
                  <a:srgbClr val="FF0000"/>
                </a:solidFill>
                <a:latin typeface="+mn-lt"/>
                <a:ea typeface="+mn-ea"/>
                <a:cs typeface="+mn-ea"/>
                <a:sym typeface="+mn-lt"/>
              </a:rPr>
              <a:t>=4</a:t>
            </a:r>
            <a:r>
              <a:rPr lang="zh-CN" altLang="en-US" sz="2400" dirty="0">
                <a:solidFill>
                  <a:srgbClr val="FF0000"/>
                </a:solidFill>
                <a:latin typeface="+mn-lt"/>
                <a:ea typeface="+mn-ea"/>
                <a:cs typeface="+mn-ea"/>
                <a:sym typeface="+mn-lt"/>
              </a:rPr>
              <a:t>，也就是一帧总的传输时间远远大于发送端发送帧的时间，也就是相对发送端发送一帧的时间相比，线路传输延时时间很长、等待回应帧时间也很长时，即使差错率 </a:t>
            </a:r>
            <a:r>
              <a:rPr lang="en-US" altLang="zh-CN" sz="2400" i="1" dirty="0">
                <a:solidFill>
                  <a:srgbClr val="FF0000"/>
                </a:solidFill>
                <a:latin typeface="+mn-lt"/>
                <a:ea typeface="+mn-ea"/>
                <a:cs typeface="+mn-ea"/>
                <a:sym typeface="+mn-lt"/>
              </a:rPr>
              <a:t>p </a:t>
            </a:r>
            <a:r>
              <a:rPr lang="zh-CN" altLang="en-US" sz="2400" dirty="0">
                <a:solidFill>
                  <a:srgbClr val="FF0000"/>
                </a:solidFill>
                <a:latin typeface="+mn-lt"/>
                <a:ea typeface="+mn-ea"/>
                <a:cs typeface="+mn-ea"/>
                <a:sym typeface="+mn-lt"/>
              </a:rPr>
              <a:t>高达</a:t>
            </a:r>
            <a:r>
              <a:rPr lang="en-US" altLang="zh-CN" sz="2400" dirty="0">
                <a:solidFill>
                  <a:srgbClr val="FF0000"/>
                </a:solidFill>
                <a:latin typeface="+mn-lt"/>
                <a:ea typeface="+mn-ea"/>
                <a:cs typeface="+mn-ea"/>
                <a:sym typeface="+mn-lt"/>
              </a:rPr>
              <a:t>0.01</a:t>
            </a:r>
            <a:r>
              <a:rPr lang="zh-CN" altLang="en-US" sz="2400" dirty="0">
                <a:solidFill>
                  <a:srgbClr val="FF0000"/>
                </a:solidFill>
                <a:latin typeface="+mn-lt"/>
                <a:ea typeface="+mn-ea"/>
                <a:cs typeface="+mn-ea"/>
                <a:sym typeface="+mn-lt"/>
              </a:rPr>
              <a:t>，滑动窗口协议也比停止等待协议好很多。</a:t>
            </a:r>
          </a:p>
          <a:p>
            <a:endParaRPr lang="zh-CN" altLang="en-US" dirty="0"/>
          </a:p>
        </p:txBody>
      </p:sp>
      <p:sp>
        <p:nvSpPr>
          <p:cNvPr id="4" name="灯片编号占位符 3">
            <a:extLst>
              <a:ext uri="{FF2B5EF4-FFF2-40B4-BE49-F238E27FC236}">
                <a16:creationId xmlns:a16="http://schemas.microsoft.com/office/drawing/2014/main" id="{1E59F88D-23D5-3E8C-03A6-B02EFEA5DC31}"/>
              </a:ext>
            </a:extLst>
          </p:cNvPr>
          <p:cNvSpPr>
            <a:spLocks noGrp="1"/>
          </p:cNvSpPr>
          <p:nvPr>
            <p:ph type="sldNum" sz="quarter" idx="12"/>
          </p:nvPr>
        </p:nvSpPr>
        <p:spPr/>
        <p:txBody>
          <a:bodyPr/>
          <a:lstStyle/>
          <a:p>
            <a:fld id="{C8BB1146-E542-4D4E-B8E9-6919A11DDD48}" type="slidenum">
              <a:rPr lang="en-US" smtClean="0"/>
              <a:t>106</a:t>
            </a:fld>
            <a:endParaRPr lang="en-US"/>
          </a:p>
        </p:txBody>
      </p:sp>
    </p:spTree>
    <p:extLst>
      <p:ext uri="{BB962C8B-B14F-4D97-AF65-F5344CB8AC3E}">
        <p14:creationId xmlns:p14="http://schemas.microsoft.com/office/powerpoint/2010/main" val="469815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37584-7137-484F-7D3A-4151EA01985E}"/>
              </a:ext>
            </a:extLst>
          </p:cNvPr>
          <p:cNvSpPr>
            <a:spLocks noGrp="1"/>
          </p:cNvSpPr>
          <p:nvPr>
            <p:ph type="title"/>
          </p:nvPr>
        </p:nvSpPr>
        <p:spPr/>
        <p:txBody>
          <a:bodyPr>
            <a:normAutofit/>
          </a:bodyPr>
          <a:lstStyle/>
          <a:p>
            <a:r>
              <a:rPr lang="zh-CN" altLang="en-US" sz="3200" b="1" dirty="0">
                <a:latin typeface="+mn-lt"/>
                <a:ea typeface="+mn-ea"/>
                <a:cs typeface="+mn-ea"/>
                <a:sym typeface="+mn-lt"/>
              </a:rPr>
              <a:t>停等协议和滑窗协议传输效率计算举例（</a:t>
            </a:r>
            <a:r>
              <a:rPr lang="en-US" altLang="zh-CN" sz="3200" b="1" dirty="0">
                <a:latin typeface="+mn-lt"/>
                <a:ea typeface="+mn-ea"/>
                <a:cs typeface="+mn-ea"/>
                <a:sym typeface="+mn-lt"/>
              </a:rPr>
              <a:t>2</a:t>
            </a:r>
            <a:r>
              <a:rPr lang="zh-CN" altLang="en-US" sz="3200" b="1"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3903D646-DF48-0A02-D7B9-D1B9F55B85AB}"/>
              </a:ext>
            </a:extLst>
          </p:cNvPr>
          <p:cNvSpPr>
            <a:spLocks noGrp="1"/>
          </p:cNvSpPr>
          <p:nvPr>
            <p:ph idx="1"/>
          </p:nvPr>
        </p:nvSpPr>
        <p:spPr/>
        <p:txBody>
          <a:bodyPr>
            <a:normAutofit fontScale="92500" lnSpcReduction="10000"/>
          </a:bodyPr>
          <a:lstStyle/>
          <a:p>
            <a:pPr>
              <a:lnSpc>
                <a:spcPct val="120000"/>
              </a:lnSpc>
              <a:spcBef>
                <a:spcPct val="0"/>
              </a:spcBef>
              <a:buFont typeface="Wingdings" panose="05000000000000000000" pitchFamily="2" charset="2"/>
              <a:buChar char="Ø"/>
            </a:pPr>
            <a:r>
              <a:rPr lang="zh-CN" altLang="en-US" sz="2400" dirty="0">
                <a:latin typeface="+mn-lt"/>
                <a:ea typeface="+mn-ea"/>
                <a:cs typeface="+mn-ea"/>
                <a:sym typeface="+mn-lt"/>
              </a:rPr>
              <a:t>在一个广域网上，设</a:t>
            </a:r>
            <a:r>
              <a:rPr lang="en-US" altLang="zh-CN" sz="2400" i="1" dirty="0">
                <a:latin typeface="+mn-lt"/>
                <a:ea typeface="+mn-ea"/>
                <a:cs typeface="+mn-ea"/>
                <a:sym typeface="+mn-lt"/>
              </a:rPr>
              <a:t>p</a:t>
            </a:r>
            <a:r>
              <a:rPr lang="en-US" altLang="zh-CN" sz="2400" dirty="0">
                <a:latin typeface="+mn-lt"/>
                <a:ea typeface="+mn-ea"/>
                <a:cs typeface="+mn-ea"/>
                <a:sym typeface="+mn-lt"/>
              </a:rPr>
              <a:t>=0.01</a:t>
            </a:r>
            <a:r>
              <a:rPr lang="zh-CN" altLang="en-US" sz="2400" dirty="0">
                <a:latin typeface="+mn-lt"/>
                <a:ea typeface="+mn-ea"/>
                <a:cs typeface="+mn-ea"/>
                <a:sym typeface="+mn-lt"/>
              </a:rPr>
              <a:t>，数据帧长度为</a:t>
            </a:r>
            <a:r>
              <a:rPr lang="en-US" altLang="zh-CN" sz="2400" dirty="0">
                <a:latin typeface="+mn-lt"/>
                <a:ea typeface="+mn-ea"/>
                <a:cs typeface="+mn-ea"/>
                <a:sym typeface="+mn-lt"/>
              </a:rPr>
              <a:t>1200bit</a:t>
            </a:r>
            <a:r>
              <a:rPr lang="zh-CN" altLang="en-US" sz="2400" dirty="0">
                <a:latin typeface="+mn-lt"/>
                <a:ea typeface="+mn-ea"/>
                <a:cs typeface="+mn-ea"/>
                <a:sym typeface="+mn-lt"/>
              </a:rPr>
              <a:t>，线路速率为</a:t>
            </a:r>
            <a:r>
              <a:rPr lang="en-US" altLang="zh-CN" sz="2400" dirty="0">
                <a:latin typeface="+mn-lt"/>
                <a:ea typeface="+mn-ea"/>
                <a:cs typeface="+mn-ea"/>
                <a:sym typeface="+mn-lt"/>
              </a:rPr>
              <a:t>9.6kbps</a:t>
            </a:r>
            <a:r>
              <a:rPr lang="zh-CN" altLang="en-US" sz="2400" dirty="0">
                <a:latin typeface="+mn-lt"/>
                <a:ea typeface="+mn-ea"/>
                <a:cs typeface="+mn-ea"/>
                <a:sym typeface="+mn-lt"/>
              </a:rPr>
              <a:t>，线路长度为</a:t>
            </a:r>
            <a:r>
              <a:rPr lang="en-US" altLang="zh-CN" sz="2400" dirty="0">
                <a:latin typeface="+mn-lt"/>
                <a:ea typeface="+mn-ea"/>
                <a:cs typeface="+mn-ea"/>
                <a:sym typeface="+mn-lt"/>
              </a:rPr>
              <a:t>160km</a:t>
            </a:r>
            <a:r>
              <a:rPr lang="zh-CN" altLang="en-US" sz="2400" dirty="0">
                <a:latin typeface="+mn-lt"/>
                <a:ea typeface="+mn-ea"/>
                <a:cs typeface="+mn-ea"/>
                <a:sym typeface="+mn-lt"/>
              </a:rPr>
              <a:t>，应答帧长为</a:t>
            </a:r>
            <a:r>
              <a:rPr lang="en-US" altLang="zh-CN" sz="2400" dirty="0">
                <a:latin typeface="+mn-lt"/>
                <a:ea typeface="+mn-ea"/>
                <a:cs typeface="+mn-ea"/>
                <a:sym typeface="+mn-lt"/>
              </a:rPr>
              <a:t>120bit</a:t>
            </a:r>
            <a:r>
              <a:rPr lang="zh-CN" altLang="en-US" sz="2400" dirty="0">
                <a:latin typeface="+mn-lt"/>
                <a:ea typeface="+mn-ea"/>
                <a:cs typeface="+mn-ea"/>
                <a:sym typeface="+mn-lt"/>
              </a:rPr>
              <a:t>，则：</a:t>
            </a:r>
          </a:p>
          <a:p>
            <a:pPr algn="ctr">
              <a:lnSpc>
                <a:spcPct val="120000"/>
              </a:lnSpc>
              <a:spcBef>
                <a:spcPct val="0"/>
              </a:spcBef>
              <a:buFont typeface="Wingdings" panose="05000000000000000000" pitchFamily="2" charset="2"/>
              <a:buNone/>
            </a:pP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en-US" altLang="zh-CN" sz="2400" dirty="0">
                <a:latin typeface="+mn-lt"/>
                <a:ea typeface="+mn-ea"/>
                <a:cs typeface="+mn-ea"/>
                <a:sym typeface="+mn-lt"/>
              </a:rPr>
              <a:t>=125ms</a:t>
            </a:r>
            <a:r>
              <a:rPr lang="zh-CN" altLang="en-US" sz="2400"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P</a:t>
            </a:r>
            <a:r>
              <a:rPr lang="en-US" altLang="zh-CN" sz="2400" dirty="0">
                <a:latin typeface="+mn-lt"/>
                <a:ea typeface="+mn-ea"/>
                <a:cs typeface="+mn-ea"/>
                <a:sym typeface="+mn-lt"/>
              </a:rPr>
              <a:t>=1ms</a:t>
            </a:r>
            <a:r>
              <a:rPr lang="zh-CN" altLang="en-US" sz="2400"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S</a:t>
            </a:r>
            <a:r>
              <a:rPr lang="en-US" altLang="zh-CN" sz="2400" dirty="0">
                <a:latin typeface="+mn-lt"/>
                <a:ea typeface="+mn-ea"/>
                <a:cs typeface="+mn-ea"/>
                <a:sym typeface="+mn-lt"/>
              </a:rPr>
              <a:t>=12.5ms</a:t>
            </a:r>
          </a:p>
          <a:p>
            <a:pPr>
              <a:lnSpc>
                <a:spcPct val="120000"/>
              </a:lnSpc>
              <a:spcBef>
                <a:spcPct val="0"/>
              </a:spcBef>
              <a:buFont typeface="Wingdings" panose="05000000000000000000" pitchFamily="2" charset="2"/>
              <a:buNone/>
            </a:pPr>
            <a:r>
              <a:rPr lang="zh-CN" altLang="en-US" sz="2400" dirty="0">
                <a:latin typeface="+mn-lt"/>
                <a:ea typeface="+mn-ea"/>
                <a:cs typeface="+mn-ea"/>
                <a:sym typeface="+mn-lt"/>
              </a:rPr>
              <a:t>   所以：</a:t>
            </a:r>
          </a:p>
          <a:p>
            <a:pPr algn="ctr">
              <a:lnSpc>
                <a:spcPct val="120000"/>
              </a:lnSpc>
              <a:spcBef>
                <a:spcPct val="0"/>
              </a:spcBef>
              <a:buFont typeface="Wingdings" panose="05000000000000000000" pitchFamily="2" charset="2"/>
              <a:buNone/>
            </a:pPr>
            <a:r>
              <a:rPr lang="en-US" altLang="zh-CN" sz="2400" i="1" dirty="0">
                <a:latin typeface="+mn-lt"/>
                <a:ea typeface="+mn-ea"/>
                <a:cs typeface="+mn-ea"/>
                <a:sym typeface="+mn-lt"/>
              </a:rPr>
              <a:t>a</a:t>
            </a:r>
            <a:r>
              <a:rPr lang="en-US" altLang="zh-CN" sz="2400" dirty="0">
                <a:latin typeface="+mn-lt"/>
                <a:ea typeface="+mn-ea"/>
                <a:cs typeface="+mn-ea"/>
                <a:sym typeface="+mn-lt"/>
              </a:rPr>
              <a:t>=(</a:t>
            </a:r>
            <a:r>
              <a:rPr lang="en-US" altLang="zh-CN" sz="2400" i="1" dirty="0">
                <a:latin typeface="+mn-lt"/>
                <a:ea typeface="+mn-ea"/>
                <a:cs typeface="+mn-ea"/>
                <a:sym typeface="+mn-lt"/>
              </a:rPr>
              <a:t>t</a:t>
            </a:r>
            <a:r>
              <a:rPr lang="en-US" altLang="zh-CN" sz="2400" i="1" baseline="-25000" dirty="0">
                <a:latin typeface="+mn-lt"/>
                <a:ea typeface="+mn-ea"/>
                <a:cs typeface="+mn-ea"/>
                <a:sym typeface="+mn-lt"/>
              </a:rPr>
              <a:t>I</a:t>
            </a:r>
            <a:r>
              <a:rPr lang="en-US" altLang="zh-CN" sz="2400" dirty="0">
                <a:latin typeface="+mn-lt"/>
                <a:ea typeface="+mn-ea"/>
                <a:cs typeface="+mn-ea"/>
                <a:sym typeface="+mn-lt"/>
              </a:rPr>
              <a:t>+2</a:t>
            </a:r>
            <a:r>
              <a:rPr lang="en-US" altLang="zh-CN" sz="2400" i="1" dirty="0">
                <a:latin typeface="+mn-lt"/>
                <a:ea typeface="+mn-ea"/>
                <a:cs typeface="+mn-ea"/>
                <a:sym typeface="+mn-lt"/>
              </a:rPr>
              <a:t>t</a:t>
            </a:r>
            <a:r>
              <a:rPr lang="en-US" altLang="zh-CN" sz="2400" i="1" baseline="-25000" dirty="0">
                <a:latin typeface="+mn-lt"/>
                <a:ea typeface="+mn-ea"/>
                <a:cs typeface="+mn-ea"/>
                <a:sym typeface="+mn-lt"/>
              </a:rPr>
              <a:t>P</a:t>
            </a:r>
            <a:r>
              <a:rPr lang="en-US" altLang="zh-CN" sz="2400" dirty="0">
                <a:latin typeface="+mn-lt"/>
                <a:ea typeface="+mn-ea"/>
                <a:cs typeface="+mn-ea"/>
                <a:sym typeface="+mn-lt"/>
              </a:rPr>
              <a:t>+</a:t>
            </a:r>
            <a:r>
              <a:rPr lang="en-US" altLang="zh-CN" sz="2400" i="1" dirty="0">
                <a:latin typeface="+mn-lt"/>
                <a:ea typeface="+mn-ea"/>
                <a:cs typeface="+mn-ea"/>
                <a:sym typeface="+mn-lt"/>
              </a:rPr>
              <a:t>t</a:t>
            </a:r>
            <a:r>
              <a:rPr lang="en-US" altLang="zh-CN" sz="2400" i="1" baseline="-25000" dirty="0">
                <a:latin typeface="+mn-lt"/>
                <a:ea typeface="+mn-ea"/>
                <a:cs typeface="+mn-ea"/>
                <a:sym typeface="+mn-lt"/>
              </a:rPr>
              <a:t>S</a:t>
            </a:r>
            <a:r>
              <a:rPr lang="en-US" altLang="zh-CN" sz="2400"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en-US" altLang="zh-CN" sz="2400" dirty="0">
                <a:latin typeface="+mn-lt"/>
                <a:ea typeface="+mn-ea"/>
                <a:cs typeface="+mn-ea"/>
                <a:sym typeface="+mn-lt"/>
              </a:rPr>
              <a:t> =139.5/125=1.12</a:t>
            </a:r>
          </a:p>
          <a:p>
            <a:pPr>
              <a:lnSpc>
                <a:spcPct val="120000"/>
              </a:lnSpc>
              <a:spcBef>
                <a:spcPct val="0"/>
              </a:spcBef>
              <a:buFont typeface="Wingdings" panose="05000000000000000000" pitchFamily="2" charset="2"/>
              <a:buChar char="Ø"/>
            </a:pPr>
            <a:r>
              <a:rPr lang="zh-CN" altLang="en-US" sz="2400" dirty="0">
                <a:latin typeface="+mn-lt"/>
                <a:ea typeface="+mn-ea"/>
                <a:cs typeface="+mn-ea"/>
                <a:sym typeface="+mn-lt"/>
              </a:rPr>
              <a:t>对于停止等待协议，有：</a:t>
            </a:r>
          </a:p>
          <a:p>
            <a:pPr algn="ctr">
              <a:lnSpc>
                <a:spcPct val="120000"/>
              </a:lnSpc>
              <a:spcBef>
                <a:spcPct val="0"/>
              </a:spcBef>
              <a:buFont typeface="Wingdings" panose="05000000000000000000" pitchFamily="2" charset="2"/>
              <a:buNone/>
            </a:pPr>
            <a:r>
              <a:rPr lang="el-GR" altLang="zh-CN" sz="2400" dirty="0">
                <a:latin typeface="+mn-lt"/>
                <a:ea typeface="+mn-ea"/>
                <a:cs typeface="+mn-ea"/>
                <a:sym typeface="+mn-lt"/>
              </a:rPr>
              <a:t>η </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a:t>
            </a:r>
            <a:r>
              <a:rPr lang="en-US" altLang="zh-CN" sz="2400" i="1" dirty="0">
                <a:latin typeface="+mn-lt"/>
                <a:ea typeface="+mn-ea"/>
                <a:cs typeface="+mn-ea"/>
                <a:sym typeface="+mn-lt"/>
              </a:rPr>
              <a:t>a</a:t>
            </a:r>
            <a:r>
              <a:rPr lang="en-US" altLang="zh-CN" sz="2400" dirty="0">
                <a:latin typeface="+mn-lt"/>
                <a:ea typeface="+mn-ea"/>
                <a:cs typeface="+mn-ea"/>
                <a:sym typeface="+mn-lt"/>
              </a:rPr>
              <a:t>=0.99/1.12 =0.89</a:t>
            </a:r>
          </a:p>
          <a:p>
            <a:pPr>
              <a:lnSpc>
                <a:spcPct val="120000"/>
              </a:lnSpc>
              <a:spcBef>
                <a:spcPct val="0"/>
              </a:spcBef>
              <a:buFont typeface="Wingdings" panose="05000000000000000000" pitchFamily="2" charset="2"/>
              <a:buChar char="Ø"/>
            </a:pPr>
            <a:r>
              <a:rPr lang="zh-CN" altLang="en-US" sz="2400" dirty="0">
                <a:latin typeface="+mn-lt"/>
                <a:ea typeface="+mn-ea"/>
                <a:cs typeface="+mn-ea"/>
                <a:sym typeface="+mn-lt"/>
              </a:rPr>
              <a:t>而对于滑动窗口协议，则有：</a:t>
            </a:r>
          </a:p>
          <a:p>
            <a:pPr algn="ctr">
              <a:lnSpc>
                <a:spcPct val="120000"/>
              </a:lnSpc>
              <a:spcBef>
                <a:spcPct val="0"/>
              </a:spcBef>
              <a:buFont typeface="Wingdings" panose="05000000000000000000" pitchFamily="2" charset="2"/>
              <a:buNone/>
            </a:pPr>
            <a:r>
              <a:rPr lang="el-GR" altLang="zh-CN" sz="2400" dirty="0">
                <a:latin typeface="+mn-lt"/>
                <a:ea typeface="+mn-ea"/>
                <a:cs typeface="+mn-ea"/>
                <a:sym typeface="+mn-lt"/>
              </a:rPr>
              <a:t>η </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)/(1+(</a:t>
            </a:r>
            <a:r>
              <a:rPr lang="en-US" altLang="zh-CN" sz="2400" i="1" dirty="0">
                <a:latin typeface="+mn-lt"/>
                <a:ea typeface="+mn-ea"/>
                <a:cs typeface="+mn-ea"/>
                <a:sym typeface="+mn-lt"/>
              </a:rPr>
              <a:t>a</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)=0.989</a:t>
            </a:r>
          </a:p>
          <a:p>
            <a:pPr>
              <a:lnSpc>
                <a:spcPct val="120000"/>
              </a:lnSpc>
              <a:spcBef>
                <a:spcPct val="0"/>
              </a:spcBef>
            </a:pPr>
            <a:r>
              <a:rPr lang="zh-CN" altLang="en-US" sz="2400" dirty="0">
                <a:solidFill>
                  <a:srgbClr val="FF0000"/>
                </a:solidFill>
                <a:latin typeface="+mn-lt"/>
                <a:ea typeface="+mn-ea"/>
                <a:cs typeface="+mn-ea"/>
                <a:sym typeface="+mn-lt"/>
              </a:rPr>
              <a:t>结论：</a:t>
            </a:r>
            <a:endParaRPr lang="en-US" altLang="zh-CN" sz="2400" dirty="0">
              <a:solidFill>
                <a:srgbClr val="FF0000"/>
              </a:solidFill>
              <a:latin typeface="+mn-lt"/>
              <a:ea typeface="+mn-ea"/>
              <a:cs typeface="+mn-ea"/>
              <a:sym typeface="+mn-lt"/>
            </a:endParaRPr>
          </a:p>
          <a:p>
            <a:pPr>
              <a:lnSpc>
                <a:spcPct val="120000"/>
              </a:lnSpc>
              <a:spcBef>
                <a:spcPct val="0"/>
              </a:spcBef>
              <a:buFont typeface="Wingdings" panose="05000000000000000000" pitchFamily="2" charset="2"/>
              <a:buNone/>
            </a:pPr>
            <a:r>
              <a:rPr lang="en-US" altLang="zh-CN" sz="2400" dirty="0">
                <a:solidFill>
                  <a:srgbClr val="FF0000"/>
                </a:solidFill>
                <a:latin typeface="+mn-lt"/>
                <a:ea typeface="+mn-ea"/>
                <a:cs typeface="+mn-ea"/>
                <a:sym typeface="+mn-lt"/>
              </a:rPr>
              <a:t>        </a:t>
            </a:r>
            <a:r>
              <a:rPr lang="zh-CN" altLang="en-US" sz="2400" dirty="0">
                <a:solidFill>
                  <a:srgbClr val="FF0000"/>
                </a:solidFill>
                <a:latin typeface="+mn-lt"/>
                <a:ea typeface="+mn-ea"/>
                <a:cs typeface="+mn-ea"/>
                <a:sym typeface="+mn-lt"/>
              </a:rPr>
              <a:t>在</a:t>
            </a:r>
            <a:r>
              <a:rPr lang="en-US" altLang="zh-CN" sz="2400" i="1" dirty="0">
                <a:solidFill>
                  <a:srgbClr val="FF0000"/>
                </a:solidFill>
                <a:latin typeface="+mn-lt"/>
                <a:ea typeface="+mn-ea"/>
                <a:cs typeface="+mn-ea"/>
                <a:sym typeface="+mn-lt"/>
              </a:rPr>
              <a:t>a</a:t>
            </a:r>
            <a:r>
              <a:rPr lang="en-US" altLang="zh-CN" sz="2400" dirty="0">
                <a:solidFill>
                  <a:srgbClr val="FF0000"/>
                </a:solidFill>
                <a:latin typeface="+mn-lt"/>
                <a:ea typeface="+mn-ea"/>
                <a:cs typeface="+mn-ea"/>
                <a:sym typeface="+mn-lt"/>
              </a:rPr>
              <a:t>=1.12</a:t>
            </a:r>
            <a:r>
              <a:rPr lang="zh-CN" altLang="en-US" sz="2400" dirty="0">
                <a:solidFill>
                  <a:srgbClr val="FF0000"/>
                </a:solidFill>
                <a:latin typeface="+mn-lt"/>
                <a:ea typeface="+mn-ea"/>
                <a:cs typeface="+mn-ea"/>
                <a:sym typeface="+mn-lt"/>
              </a:rPr>
              <a:t>时，也就是一帧总的传输时间和发送端发送帧的时间差别不大，也就是相对发送端发送一帧的时间相比，线路传输延时时间很短、等待回应帧的时间很短，滑动窗口协议也比停止等待协议好很多。</a:t>
            </a:r>
          </a:p>
          <a:p>
            <a:endParaRPr lang="zh-CN" altLang="en-US" dirty="0"/>
          </a:p>
        </p:txBody>
      </p:sp>
      <p:sp>
        <p:nvSpPr>
          <p:cNvPr id="4" name="灯片编号占位符 3">
            <a:extLst>
              <a:ext uri="{FF2B5EF4-FFF2-40B4-BE49-F238E27FC236}">
                <a16:creationId xmlns:a16="http://schemas.microsoft.com/office/drawing/2014/main" id="{1F826867-2794-9FD7-7FB7-B65EA95BF4A6}"/>
              </a:ext>
            </a:extLst>
          </p:cNvPr>
          <p:cNvSpPr>
            <a:spLocks noGrp="1"/>
          </p:cNvSpPr>
          <p:nvPr>
            <p:ph type="sldNum" sz="quarter" idx="12"/>
          </p:nvPr>
        </p:nvSpPr>
        <p:spPr/>
        <p:txBody>
          <a:bodyPr/>
          <a:lstStyle/>
          <a:p>
            <a:fld id="{C8BB1146-E542-4D4E-B8E9-6919A11DDD48}" type="slidenum">
              <a:rPr lang="en-US" smtClean="0"/>
              <a:t>107</a:t>
            </a:fld>
            <a:endParaRPr lang="en-US"/>
          </a:p>
        </p:txBody>
      </p:sp>
    </p:spTree>
    <p:extLst>
      <p:ext uri="{BB962C8B-B14F-4D97-AF65-F5344CB8AC3E}">
        <p14:creationId xmlns:p14="http://schemas.microsoft.com/office/powerpoint/2010/main" val="338723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3E298-23EC-CFF9-2C7C-43AA38278604}"/>
              </a:ext>
            </a:extLst>
          </p:cNvPr>
          <p:cNvSpPr>
            <a:spLocks noGrp="1"/>
          </p:cNvSpPr>
          <p:nvPr>
            <p:ph type="title"/>
          </p:nvPr>
        </p:nvSpPr>
        <p:spPr/>
        <p:txBody>
          <a:bodyPr>
            <a:normAutofit/>
          </a:bodyPr>
          <a:lstStyle/>
          <a:p>
            <a:r>
              <a:rPr lang="en-US" altLang="zh-CN" sz="3200" b="1" dirty="0">
                <a:latin typeface="+mn-lt"/>
                <a:ea typeface="+mn-ea"/>
                <a:cs typeface="+mn-ea"/>
                <a:sym typeface="+mn-lt"/>
              </a:rPr>
              <a:t>3 </a:t>
            </a:r>
            <a:r>
              <a:rPr lang="zh-CN" altLang="en-US" sz="3200" b="1" dirty="0">
                <a:latin typeface="+mn-lt"/>
                <a:ea typeface="+mn-ea"/>
                <a:cs typeface="+mn-ea"/>
                <a:sym typeface="+mn-lt"/>
              </a:rPr>
              <a:t>种协议方法总结</a:t>
            </a:r>
            <a:endParaRPr lang="zh-CN" altLang="en-US" dirty="0"/>
          </a:p>
        </p:txBody>
      </p:sp>
      <p:sp>
        <p:nvSpPr>
          <p:cNvPr id="3" name="内容占位符 2">
            <a:extLst>
              <a:ext uri="{FF2B5EF4-FFF2-40B4-BE49-F238E27FC236}">
                <a16:creationId xmlns:a16="http://schemas.microsoft.com/office/drawing/2014/main" id="{FBBFEBE1-431F-45B0-83C0-8D0AC5FFEB57}"/>
              </a:ext>
            </a:extLst>
          </p:cNvPr>
          <p:cNvSpPr>
            <a:spLocks noGrp="1"/>
          </p:cNvSpPr>
          <p:nvPr>
            <p:ph idx="1"/>
          </p:nvPr>
        </p:nvSpPr>
        <p:spPr/>
        <p:txBody>
          <a:bodyPr>
            <a:normAutofit/>
          </a:bodyPr>
          <a:lstStyle/>
          <a:p>
            <a:pPr>
              <a:lnSpc>
                <a:spcPct val="120000"/>
              </a:lnSpc>
              <a:spcBef>
                <a:spcPct val="0"/>
              </a:spcBef>
              <a:buFont typeface="Wingdings" panose="05000000000000000000" pitchFamily="2" charset="2"/>
              <a:buChar char="Ø"/>
            </a:pPr>
            <a:r>
              <a:rPr lang="zh-CN" altLang="en-US" sz="2400" dirty="0">
                <a:latin typeface="+mn-lt"/>
                <a:ea typeface="+mn-ea"/>
                <a:cs typeface="+mn-ea"/>
                <a:sym typeface="+mn-lt"/>
              </a:rPr>
              <a:t>停止等待协议：</a:t>
            </a:r>
          </a:p>
          <a:p>
            <a:pPr lvl="1">
              <a:lnSpc>
                <a:spcPct val="120000"/>
              </a:lnSpc>
              <a:spcBef>
                <a:spcPct val="0"/>
              </a:spcBef>
            </a:pPr>
            <a:r>
              <a:rPr lang="zh-CN" altLang="en-US" sz="2000" dirty="0">
                <a:latin typeface="+mn-lt"/>
                <a:ea typeface="+mn-ea"/>
                <a:cs typeface="+mn-ea"/>
                <a:sym typeface="+mn-lt"/>
              </a:rPr>
              <a:t>发送窗口</a:t>
            </a:r>
            <a:r>
              <a:rPr lang="en-US" altLang="zh-CN" sz="2000" dirty="0">
                <a:latin typeface="+mn-lt"/>
                <a:ea typeface="+mn-ea"/>
                <a:cs typeface="+mn-ea"/>
                <a:sym typeface="+mn-lt"/>
              </a:rPr>
              <a:t>=1</a:t>
            </a:r>
            <a:r>
              <a:rPr lang="zh-CN" altLang="en-US" sz="2000" dirty="0">
                <a:latin typeface="+mn-lt"/>
                <a:ea typeface="+mn-ea"/>
                <a:cs typeface="+mn-ea"/>
                <a:sym typeface="+mn-lt"/>
              </a:rPr>
              <a:t>，接收窗口</a:t>
            </a:r>
            <a:r>
              <a:rPr lang="en-US" altLang="zh-CN" sz="2000" dirty="0">
                <a:latin typeface="+mn-lt"/>
                <a:ea typeface="+mn-ea"/>
                <a:cs typeface="+mn-ea"/>
                <a:sym typeface="+mn-lt"/>
              </a:rPr>
              <a:t>=1</a:t>
            </a:r>
          </a:p>
          <a:p>
            <a:pPr lvl="1">
              <a:lnSpc>
                <a:spcPct val="120000"/>
              </a:lnSpc>
              <a:spcBef>
                <a:spcPct val="0"/>
              </a:spcBef>
            </a:pPr>
            <a:r>
              <a:rPr lang="zh-CN" altLang="en-US" sz="2000" dirty="0">
                <a:latin typeface="+mn-lt"/>
                <a:ea typeface="+mn-ea"/>
                <a:cs typeface="+mn-ea"/>
                <a:sym typeface="+mn-lt"/>
              </a:rPr>
              <a:t>传输效率低，尤其是线路长传输时延大，等待确认回应时间长时，再有差错时，效率很低</a:t>
            </a:r>
            <a:endParaRPr lang="en-US" altLang="zh-CN" sz="2000" dirty="0">
              <a:latin typeface="+mn-lt"/>
              <a:ea typeface="+mn-ea"/>
              <a:cs typeface="+mn-ea"/>
              <a:sym typeface="+mn-lt"/>
            </a:endParaRPr>
          </a:p>
          <a:p>
            <a:pPr lvl="1">
              <a:lnSpc>
                <a:spcPct val="120000"/>
              </a:lnSpc>
              <a:spcBef>
                <a:spcPct val="0"/>
              </a:spcBef>
            </a:pPr>
            <a:r>
              <a:rPr lang="zh-CN" altLang="en-US" sz="2000" dirty="0">
                <a:latin typeface="+mn-lt"/>
                <a:ea typeface="+mn-ea"/>
                <a:cs typeface="+mn-ea"/>
                <a:sym typeface="+mn-lt"/>
              </a:rPr>
              <a:t>协议实现比较简单</a:t>
            </a:r>
            <a:endParaRPr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lang="zh-CN" altLang="en-US" sz="2400" dirty="0">
                <a:latin typeface="+mn-lt"/>
                <a:ea typeface="+mn-ea"/>
                <a:cs typeface="+mn-ea"/>
                <a:sym typeface="+mn-lt"/>
              </a:rPr>
              <a:t>滑动窗口中的回退</a:t>
            </a:r>
            <a:r>
              <a:rPr lang="en-US" altLang="zh-CN" sz="2400" dirty="0">
                <a:latin typeface="+mn-lt"/>
                <a:ea typeface="+mn-ea"/>
                <a:cs typeface="+mn-ea"/>
                <a:sym typeface="+mn-lt"/>
              </a:rPr>
              <a:t>N</a:t>
            </a:r>
            <a:r>
              <a:rPr lang="zh-CN" altLang="en-US" sz="2400" dirty="0">
                <a:latin typeface="+mn-lt"/>
                <a:ea typeface="+mn-ea"/>
                <a:cs typeface="+mn-ea"/>
                <a:sym typeface="+mn-lt"/>
              </a:rPr>
              <a:t>：</a:t>
            </a:r>
          </a:p>
          <a:p>
            <a:pPr lvl="1">
              <a:lnSpc>
                <a:spcPct val="120000"/>
              </a:lnSpc>
              <a:spcBef>
                <a:spcPct val="0"/>
              </a:spcBef>
            </a:pPr>
            <a:r>
              <a:rPr lang="zh-CN" altLang="en-US" sz="2000" dirty="0">
                <a:latin typeface="+mn-lt"/>
                <a:ea typeface="+mn-ea"/>
                <a:cs typeface="+mn-ea"/>
                <a:sym typeface="+mn-lt"/>
              </a:rPr>
              <a:t>发送窗口</a:t>
            </a:r>
            <a:r>
              <a:rPr lang="en-US" altLang="zh-CN" sz="2000" dirty="0">
                <a:latin typeface="+mn-lt"/>
                <a:ea typeface="+mn-ea"/>
                <a:cs typeface="+mn-ea"/>
                <a:sym typeface="+mn-lt"/>
              </a:rPr>
              <a:t>&gt;1</a:t>
            </a:r>
            <a:r>
              <a:rPr lang="zh-CN" altLang="en-US" sz="2000" dirty="0">
                <a:latin typeface="+mn-lt"/>
                <a:ea typeface="+mn-ea"/>
                <a:cs typeface="+mn-ea"/>
                <a:sym typeface="+mn-lt"/>
              </a:rPr>
              <a:t>，接收窗口</a:t>
            </a:r>
            <a:r>
              <a:rPr lang="en-US" altLang="zh-CN" sz="2000" dirty="0">
                <a:latin typeface="+mn-lt"/>
                <a:ea typeface="+mn-ea"/>
                <a:cs typeface="+mn-ea"/>
                <a:sym typeface="+mn-lt"/>
              </a:rPr>
              <a:t>=1</a:t>
            </a:r>
          </a:p>
          <a:p>
            <a:pPr lvl="1">
              <a:lnSpc>
                <a:spcPct val="120000"/>
              </a:lnSpc>
              <a:spcBef>
                <a:spcPct val="0"/>
              </a:spcBef>
            </a:pPr>
            <a:r>
              <a:rPr lang="zh-CN" altLang="en-US" sz="2000" dirty="0">
                <a:latin typeface="+mn-lt"/>
                <a:ea typeface="+mn-ea"/>
                <a:cs typeface="+mn-ea"/>
                <a:sym typeface="+mn-lt"/>
              </a:rPr>
              <a:t>传输效率高</a:t>
            </a:r>
            <a:endParaRPr lang="en-US" altLang="zh-CN" sz="2000" dirty="0">
              <a:latin typeface="+mn-lt"/>
              <a:ea typeface="+mn-ea"/>
              <a:cs typeface="+mn-ea"/>
              <a:sym typeface="+mn-lt"/>
            </a:endParaRPr>
          </a:p>
          <a:p>
            <a:pPr lvl="1">
              <a:lnSpc>
                <a:spcPct val="120000"/>
              </a:lnSpc>
              <a:spcBef>
                <a:spcPct val="0"/>
              </a:spcBef>
            </a:pPr>
            <a:r>
              <a:rPr lang="zh-CN" altLang="en-US" sz="2000" dirty="0">
                <a:latin typeface="+mn-lt"/>
                <a:ea typeface="+mn-ea"/>
                <a:cs typeface="+mn-ea"/>
                <a:sym typeface="+mn-lt"/>
              </a:rPr>
              <a:t>协议实现复杂</a:t>
            </a:r>
            <a:endParaRPr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lang="zh-CN" altLang="en-US" sz="2400" dirty="0">
                <a:latin typeface="+mn-lt"/>
                <a:ea typeface="+mn-ea"/>
                <a:cs typeface="+mn-ea"/>
                <a:sym typeface="+mn-lt"/>
              </a:rPr>
              <a:t>滑动窗口中的选择拒绝：</a:t>
            </a:r>
          </a:p>
          <a:p>
            <a:pPr lvl="1">
              <a:lnSpc>
                <a:spcPct val="120000"/>
              </a:lnSpc>
              <a:spcBef>
                <a:spcPct val="0"/>
              </a:spcBef>
            </a:pPr>
            <a:r>
              <a:rPr lang="zh-CN" altLang="en-US" sz="2000" dirty="0">
                <a:latin typeface="+mn-lt"/>
                <a:ea typeface="+mn-ea"/>
                <a:cs typeface="+mn-ea"/>
                <a:sym typeface="+mn-lt"/>
              </a:rPr>
              <a:t>发送窗口</a:t>
            </a:r>
            <a:r>
              <a:rPr lang="en-US" altLang="zh-CN" sz="2000" dirty="0">
                <a:latin typeface="+mn-lt"/>
                <a:ea typeface="+mn-ea"/>
                <a:cs typeface="+mn-ea"/>
                <a:sym typeface="+mn-lt"/>
              </a:rPr>
              <a:t>&gt;1</a:t>
            </a:r>
            <a:r>
              <a:rPr lang="zh-CN" altLang="en-US" sz="2000" dirty="0">
                <a:latin typeface="+mn-lt"/>
                <a:ea typeface="+mn-ea"/>
                <a:cs typeface="+mn-ea"/>
                <a:sym typeface="+mn-lt"/>
              </a:rPr>
              <a:t>，接收窗口</a:t>
            </a:r>
            <a:r>
              <a:rPr lang="en-US" altLang="zh-CN" sz="2000" dirty="0">
                <a:latin typeface="+mn-lt"/>
                <a:ea typeface="+mn-ea"/>
                <a:cs typeface="+mn-ea"/>
                <a:sym typeface="+mn-lt"/>
              </a:rPr>
              <a:t>&gt;1</a:t>
            </a:r>
          </a:p>
          <a:p>
            <a:pPr lvl="1">
              <a:lnSpc>
                <a:spcPct val="120000"/>
              </a:lnSpc>
              <a:spcBef>
                <a:spcPct val="0"/>
              </a:spcBef>
            </a:pPr>
            <a:r>
              <a:rPr lang="zh-CN" altLang="en-US" sz="2000" dirty="0">
                <a:latin typeface="+mn-lt"/>
                <a:ea typeface="+mn-ea"/>
                <a:cs typeface="+mn-ea"/>
                <a:sym typeface="+mn-lt"/>
              </a:rPr>
              <a:t>传输效率高</a:t>
            </a:r>
            <a:endParaRPr lang="en-US" altLang="zh-CN" sz="2000" dirty="0">
              <a:latin typeface="+mn-lt"/>
              <a:ea typeface="+mn-ea"/>
              <a:cs typeface="+mn-ea"/>
              <a:sym typeface="+mn-lt"/>
            </a:endParaRPr>
          </a:p>
          <a:p>
            <a:pPr lvl="1">
              <a:lnSpc>
                <a:spcPct val="120000"/>
              </a:lnSpc>
              <a:spcBef>
                <a:spcPct val="0"/>
              </a:spcBef>
            </a:pPr>
            <a:r>
              <a:rPr lang="zh-CN" altLang="en-US" sz="2000" dirty="0">
                <a:latin typeface="+mn-lt"/>
                <a:ea typeface="+mn-ea"/>
                <a:cs typeface="+mn-ea"/>
                <a:sym typeface="+mn-lt"/>
              </a:rPr>
              <a:t>协议实现更加复杂</a:t>
            </a:r>
            <a:endParaRPr lang="en-US" altLang="zh-CN" sz="2000"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BF36624E-BF18-ED32-1EB1-1707E5896329}"/>
              </a:ext>
            </a:extLst>
          </p:cNvPr>
          <p:cNvSpPr>
            <a:spLocks noGrp="1"/>
          </p:cNvSpPr>
          <p:nvPr>
            <p:ph type="sldNum" sz="quarter" idx="12"/>
          </p:nvPr>
        </p:nvSpPr>
        <p:spPr/>
        <p:txBody>
          <a:bodyPr/>
          <a:lstStyle/>
          <a:p>
            <a:fld id="{C8BB1146-E542-4D4E-B8E9-6919A11DDD48}" type="slidenum">
              <a:rPr lang="en-US" smtClean="0"/>
              <a:t>108</a:t>
            </a:fld>
            <a:endParaRPr lang="en-US"/>
          </a:p>
        </p:txBody>
      </p:sp>
    </p:spTree>
    <p:extLst>
      <p:ext uri="{BB962C8B-B14F-4D97-AF65-F5344CB8AC3E}">
        <p14:creationId xmlns:p14="http://schemas.microsoft.com/office/powerpoint/2010/main" val="616530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109</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rgbClr val="3333FF"/>
                </a:solidFill>
                <a:cs typeface="+mn-ea"/>
                <a:sym typeface="+mn-lt"/>
              </a:rPr>
              <a:t>4.3 </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268288" indent="0">
              <a:lnSpc>
                <a:spcPct val="120000"/>
              </a:lnSpc>
              <a:spcBef>
                <a:spcPts val="0"/>
              </a:spcBef>
              <a:buNone/>
            </a:pPr>
            <a:r>
              <a:rPr lang="en-US" altLang="zh-CN" sz="2000" dirty="0">
                <a:solidFill>
                  <a:srgbClr val="3333FF"/>
                </a:solidFill>
                <a:cs typeface="+mn-ea"/>
                <a:sym typeface="+mn-lt"/>
              </a:rPr>
              <a:t>4.3.1 HDLC</a:t>
            </a:r>
            <a:r>
              <a:rPr lang="zh-CN" altLang="en-US" sz="2000" dirty="0">
                <a:solidFill>
                  <a:srgbClr val="3333FF"/>
                </a:solidFill>
                <a:cs typeface="+mn-ea"/>
                <a:sym typeface="+mn-lt"/>
              </a:rPr>
              <a:t>协议</a:t>
            </a:r>
            <a:endParaRPr lang="en-US" altLang="zh-CN" sz="2000" dirty="0">
              <a:solidFill>
                <a:srgbClr val="3333FF"/>
              </a:solidFill>
              <a:cs typeface="+mn-ea"/>
              <a:sym typeface="+mn-lt"/>
            </a:endParaRPr>
          </a:p>
          <a:p>
            <a:pPr marL="268288" indent="0">
              <a:lnSpc>
                <a:spcPct val="120000"/>
              </a:lnSpc>
              <a:spcBef>
                <a:spcPts val="0"/>
              </a:spcBef>
              <a:buNone/>
            </a:pPr>
            <a:r>
              <a:rPr lang="en-US" altLang="zh-CN" sz="2000" dirty="0">
                <a:cs typeface="+mn-ea"/>
                <a:sym typeface="+mn-lt"/>
              </a:rPr>
              <a:t>4.3.2 PPP</a:t>
            </a:r>
            <a:r>
              <a:rPr lang="zh-CN" altLang="en-US" sz="2000" dirty="0">
                <a:cs typeface="+mn-ea"/>
                <a:sym typeface="+mn-lt"/>
              </a:rPr>
              <a:t>协议</a:t>
            </a:r>
            <a:endParaRPr lang="en-US" altLang="zh-CN" sz="2000" dirty="0">
              <a:cs typeface="+mn-ea"/>
              <a:sym typeface="+mn-lt"/>
            </a:endParaRPr>
          </a:p>
          <a:p>
            <a:pPr marL="0" indent="0">
              <a:lnSpc>
                <a:spcPct val="120000"/>
              </a:lnSpc>
              <a:spcBef>
                <a:spcPts val="0"/>
              </a:spcBef>
              <a:buNone/>
            </a:pPr>
            <a:r>
              <a:rPr lang="en-US" altLang="zh-CN" dirty="0">
                <a:cs typeface="+mn-ea"/>
                <a:sym typeface="+mn-lt"/>
              </a:rPr>
              <a:t>4.4 </a:t>
            </a:r>
            <a:r>
              <a:rPr lang="zh-CN" altLang="en-US" dirty="0">
                <a:cs typeface="+mn-ea"/>
                <a:sym typeface="+mn-lt"/>
              </a:rPr>
              <a:t>广播信道的数据链路层</a:t>
            </a:r>
            <a:r>
              <a:rPr lang="zh-CN" altLang="en-US" dirty="0">
                <a:solidFill>
                  <a:schemeClr val="bg1"/>
                </a:solidFill>
                <a:cs typeface="+mn-ea"/>
                <a:sym typeface="+mn-lt"/>
              </a:rPr>
              <a:t>层</a:t>
            </a:r>
            <a:endParaRPr lang="zh-CN" altLang="en-US" dirty="0">
              <a:cs typeface="+mn-ea"/>
              <a:sym typeface="+mn-lt"/>
            </a:endParaRPr>
          </a:p>
          <a:p>
            <a:pPr marL="0" indent="0">
              <a:lnSpc>
                <a:spcPct val="120000"/>
              </a:lnSpc>
              <a:spcBef>
                <a:spcPts val="0"/>
              </a:spcBef>
              <a:buNone/>
            </a:pPr>
            <a:r>
              <a:rPr lang="en-US" altLang="zh-CN" dirty="0">
                <a:cs typeface="+mn-ea"/>
                <a:sym typeface="+mn-lt"/>
              </a:rPr>
              <a:t>4.5 </a:t>
            </a:r>
            <a:r>
              <a:rPr lang="zh-CN" altLang="en-US" dirty="0">
                <a:cs typeface="+mn-ea"/>
                <a:sym typeface="+mn-lt"/>
              </a:rPr>
              <a:t>数据链路层网络互连</a:t>
            </a:r>
            <a:endParaRPr lang="en-US" altLang="zh-CN"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406069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nSpc>
                <a:spcPct val="120000"/>
              </a:lnSpc>
            </a:pPr>
            <a:r>
              <a:rPr lang="zh-CN" altLang="en-US" sz="3600" dirty="0">
                <a:latin typeface="+mn-lt"/>
                <a:ea typeface="+mn-ea"/>
                <a:cs typeface="+mn-ea"/>
                <a:sym typeface="+mn-lt"/>
              </a:rPr>
              <a:t>概要</a:t>
            </a:r>
            <a:endParaRPr lang="en-US" sz="3600" dirty="0">
              <a:latin typeface="+mn-lt"/>
              <a:ea typeface="+mn-ea"/>
              <a:cs typeface="+mn-ea"/>
              <a:sym typeface="+mn-lt"/>
            </a:endParaRPr>
          </a:p>
        </p:txBody>
      </p:sp>
      <p:sp>
        <p:nvSpPr>
          <p:cNvPr id="5" name="Text Placeholder 4"/>
          <p:cNvSpPr>
            <a:spLocks noGrp="1"/>
          </p:cNvSpPr>
          <p:nvPr>
            <p:ph sz="quarter" idx="1"/>
          </p:nvPr>
        </p:nvSpPr>
        <p:spPr>
          <a:xfrm>
            <a:off x="3757779" y="1500187"/>
            <a:ext cx="7761121" cy="4697989"/>
          </a:xfrm>
        </p:spPr>
        <p:txBody>
          <a:bodyPr>
            <a:noAutofit/>
          </a:bodyPr>
          <a:lstStyle/>
          <a:p>
            <a:pPr marL="0" indent="0">
              <a:lnSpc>
                <a:spcPct val="120000"/>
              </a:lnSpc>
              <a:spcBef>
                <a:spcPts val="0"/>
              </a:spcBef>
              <a:buNone/>
            </a:pPr>
            <a:r>
              <a:rPr lang="en-US" altLang="zh-CN" sz="2400" dirty="0">
                <a:latin typeface="+mj-ea"/>
                <a:ea typeface="+mj-ea"/>
                <a:cs typeface="+mn-ea"/>
                <a:sym typeface="+mn-lt"/>
              </a:rPr>
              <a:t>4.1 </a:t>
            </a:r>
            <a:r>
              <a:rPr lang="zh-CN" altLang="en-US" sz="2400" dirty="0">
                <a:latin typeface="+mj-ea"/>
                <a:ea typeface="+mj-ea"/>
                <a:cs typeface="+mn-ea"/>
                <a:sym typeface="+mn-lt"/>
              </a:rPr>
              <a:t>数据链路层概述</a:t>
            </a:r>
          </a:p>
          <a:p>
            <a:pPr marL="0" indent="0">
              <a:lnSpc>
                <a:spcPct val="120000"/>
              </a:lnSpc>
              <a:spcBef>
                <a:spcPts val="0"/>
              </a:spcBef>
              <a:buNone/>
            </a:pPr>
            <a:r>
              <a:rPr lang="en-US" altLang="zh-CN" sz="2400" dirty="0">
                <a:latin typeface="+mj-ea"/>
                <a:ea typeface="+mj-ea"/>
                <a:cs typeface="+mn-ea"/>
                <a:sym typeface="+mn-lt"/>
              </a:rPr>
              <a:t>4.2 </a:t>
            </a:r>
            <a:r>
              <a:rPr lang="zh-CN" altLang="en-US" sz="2400" dirty="0">
                <a:latin typeface="+mj-ea"/>
                <a:ea typeface="+mj-ea"/>
                <a:cs typeface="+mn-ea"/>
                <a:sym typeface="+mn-lt"/>
              </a:rPr>
              <a:t>数据链路层基本原理</a:t>
            </a:r>
            <a:endParaRPr lang="en-US" altLang="zh-CN" sz="2400" dirty="0">
              <a:latin typeface="+mj-ea"/>
              <a:ea typeface="+mj-ea"/>
              <a:cs typeface="+mn-ea"/>
              <a:sym typeface="+mn-lt"/>
            </a:endParaRPr>
          </a:p>
          <a:p>
            <a:pPr marL="0" indent="0">
              <a:lnSpc>
                <a:spcPct val="120000"/>
              </a:lnSpc>
              <a:spcBef>
                <a:spcPts val="0"/>
              </a:spcBef>
              <a:buNone/>
            </a:pPr>
            <a:r>
              <a:rPr kumimoji="1" lang="zh-CN" altLang="en-US" sz="2400" dirty="0">
                <a:latin typeface="+mj-ea"/>
                <a:ea typeface="+mj-ea"/>
                <a:cs typeface="+mn-ea"/>
                <a:sym typeface="+mn-lt"/>
              </a:rPr>
              <a:t>   </a:t>
            </a:r>
            <a:r>
              <a:rPr kumimoji="1" lang="en-US" altLang="zh-CN" sz="2000" b="1" dirty="0">
                <a:solidFill>
                  <a:srgbClr val="3333FF"/>
                </a:solidFill>
                <a:latin typeface="+mj-ea"/>
                <a:ea typeface="+mj-ea"/>
                <a:cs typeface="+mn-ea"/>
                <a:sym typeface="+mn-lt"/>
              </a:rPr>
              <a:t>4.2.1 </a:t>
            </a:r>
            <a:r>
              <a:rPr kumimoji="1" lang="zh-CN" altLang="en-US" sz="2000" b="1" dirty="0">
                <a:solidFill>
                  <a:srgbClr val="3333FF"/>
                </a:solidFill>
                <a:latin typeface="+mj-ea"/>
                <a:ea typeface="+mj-ea"/>
                <a:cs typeface="+mn-ea"/>
                <a:sym typeface="+mn-lt"/>
              </a:rPr>
              <a:t>链路管理</a:t>
            </a:r>
            <a:endParaRPr kumimoji="1" lang="en-US" altLang="zh-CN" sz="2000" b="1" dirty="0">
              <a:solidFill>
                <a:srgbClr val="3333FF"/>
              </a:solidFill>
              <a:latin typeface="+mj-ea"/>
              <a:ea typeface="+mj-ea"/>
              <a:cs typeface="+mn-ea"/>
              <a:sym typeface="+mn-lt"/>
            </a:endParaRPr>
          </a:p>
          <a:p>
            <a:pPr marL="0" indent="0">
              <a:lnSpc>
                <a:spcPct val="120000"/>
              </a:lnSpc>
              <a:spcBef>
                <a:spcPts val="0"/>
              </a:spcBef>
              <a:buNone/>
            </a:pPr>
            <a:r>
              <a:rPr kumimoji="1" lang="en-US" altLang="zh-CN" sz="2000" dirty="0">
                <a:solidFill>
                  <a:srgbClr val="FF0000"/>
                </a:solidFill>
                <a:latin typeface="+mj-ea"/>
                <a:ea typeface="+mj-ea"/>
                <a:cs typeface="+mn-ea"/>
                <a:sym typeface="+mn-lt"/>
              </a:rPr>
              <a:t>    </a:t>
            </a:r>
            <a:r>
              <a:rPr kumimoji="1" lang="en-US" altLang="zh-CN" sz="2000" dirty="0">
                <a:latin typeface="+mj-ea"/>
                <a:ea typeface="+mj-ea"/>
                <a:cs typeface="+mn-ea"/>
                <a:sym typeface="+mn-lt"/>
              </a:rPr>
              <a:t>4.2.2 </a:t>
            </a:r>
            <a:r>
              <a:rPr kumimoji="1" lang="zh-CN" altLang="en-US" sz="2000" dirty="0">
                <a:latin typeface="+mj-ea"/>
                <a:ea typeface="+mj-ea"/>
                <a:cs typeface="+mn-ea"/>
                <a:sym typeface="+mn-lt"/>
              </a:rPr>
              <a:t>成帧</a:t>
            </a:r>
            <a:endParaRPr kumimoji="1" lang="en-US" altLang="zh-CN" sz="2000" dirty="0">
              <a:latin typeface="+mj-ea"/>
              <a:ea typeface="+mj-ea"/>
              <a:cs typeface="+mn-ea"/>
              <a:sym typeface="+mn-lt"/>
            </a:endParaRPr>
          </a:p>
          <a:p>
            <a:pPr marL="0" indent="0">
              <a:lnSpc>
                <a:spcPct val="120000"/>
              </a:lnSpc>
              <a:spcBef>
                <a:spcPts val="0"/>
              </a:spcBef>
              <a:buNone/>
            </a:pPr>
            <a:r>
              <a:rPr kumimoji="1" lang="en-US" altLang="zh-CN" sz="2000" dirty="0">
                <a:latin typeface="+mj-ea"/>
                <a:ea typeface="+mj-ea"/>
                <a:cs typeface="+mn-ea"/>
                <a:sym typeface="+mn-lt"/>
              </a:rPr>
              <a:t>    4.2.3</a:t>
            </a:r>
            <a:r>
              <a:rPr kumimoji="1" lang="zh-CN" altLang="en-US" sz="2000" dirty="0">
                <a:latin typeface="+mj-ea"/>
                <a:ea typeface="+mj-ea"/>
                <a:cs typeface="+mn-ea"/>
                <a:sym typeface="+mn-lt"/>
              </a:rPr>
              <a:t>差错控制和流量控制</a:t>
            </a:r>
            <a:endParaRPr kumimoji="1" lang="en-US" altLang="zh-CN" sz="20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4.3 </a:t>
            </a:r>
            <a:r>
              <a:rPr lang="zh-CN" altLang="en-US" sz="2400" dirty="0">
                <a:cs typeface="+mn-ea"/>
                <a:sym typeface="+mn-lt"/>
              </a:rPr>
              <a:t>数据链路控制协议</a:t>
            </a:r>
            <a:endParaRPr lang="en-US" altLang="zh-CN" sz="24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4.4 </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4.5 </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4.6 </a:t>
            </a:r>
            <a:r>
              <a:rPr lang="zh-CN" altLang="en-US" sz="2400" dirty="0">
                <a:latin typeface="+mj-ea"/>
                <a:ea typeface="+mj-ea"/>
                <a:cs typeface="+mn-ea"/>
                <a:sym typeface="+mn-lt"/>
              </a:rPr>
              <a:t>以太网的产业应用情况</a:t>
            </a:r>
          </a:p>
          <a:p>
            <a:pPr marL="0" indent="0">
              <a:lnSpc>
                <a:spcPct val="120000"/>
              </a:lnSpc>
              <a:spcBef>
                <a:spcPts val="0"/>
              </a:spcBef>
              <a:buNone/>
            </a:pPr>
            <a:r>
              <a:rPr lang="en-US" altLang="zh-CN" sz="2400" dirty="0">
                <a:latin typeface="+mj-ea"/>
                <a:ea typeface="+mj-ea"/>
                <a:cs typeface="+mn-ea"/>
                <a:sym typeface="+mn-lt"/>
              </a:rPr>
              <a:t>4.7</a:t>
            </a:r>
            <a:r>
              <a:rPr lang="zh-CN" altLang="en-US" sz="2400" dirty="0">
                <a:latin typeface="+mj-ea"/>
                <a:ea typeface="+mj-ea"/>
                <a:cs typeface="+mn-ea"/>
                <a:sym typeface="+mn-lt"/>
              </a:rPr>
              <a:t> 本章总结</a:t>
            </a:r>
            <a:endParaRPr lang="en-US" sz="2400" b="1" dirty="0">
              <a:cs typeface="+mn-ea"/>
              <a:sym typeface="+mn-lt"/>
            </a:endParaRPr>
          </a:p>
        </p:txBody>
      </p:sp>
      <p:sp>
        <p:nvSpPr>
          <p:cNvPr id="6" name="灯片编号占位符 5">
            <a:extLst>
              <a:ext uri="{FF2B5EF4-FFF2-40B4-BE49-F238E27FC236}">
                <a16:creationId xmlns:a16="http://schemas.microsoft.com/office/drawing/2014/main" id="{8A84F619-3E7C-6AD3-8BA4-20B869249F5C}"/>
              </a:ext>
            </a:extLst>
          </p:cNvPr>
          <p:cNvSpPr>
            <a:spLocks noGrp="1"/>
          </p:cNvSpPr>
          <p:nvPr>
            <p:ph type="sldNum" sz="quarter" idx="12"/>
          </p:nvPr>
        </p:nvSpPr>
        <p:spPr/>
        <p:txBody>
          <a:bodyPr/>
          <a:lstStyle/>
          <a:p>
            <a:fld id="{C8BB1146-E542-4D4E-B8E9-6919A11DDD48}" type="slidenum">
              <a:rPr lang="en-US" smtClean="0"/>
              <a:t>11</a:t>
            </a:fld>
            <a:endParaRPr lang="en-US"/>
          </a:p>
        </p:txBody>
      </p:sp>
    </p:spTree>
    <p:custDataLst>
      <p:tags r:id="rId1"/>
    </p:custDataLst>
    <p:extLst>
      <p:ext uri="{BB962C8B-B14F-4D97-AF65-F5344CB8AC3E}">
        <p14:creationId xmlns:p14="http://schemas.microsoft.com/office/powerpoint/2010/main" val="28467482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8AFC3-013A-4F78-A253-80137D9E658D}"/>
              </a:ext>
            </a:extLst>
          </p:cNvPr>
          <p:cNvSpPr>
            <a:spLocks noGrp="1"/>
          </p:cNvSpPr>
          <p:nvPr>
            <p:ph type="title"/>
          </p:nvPr>
        </p:nvSpPr>
        <p:spPr/>
        <p:txBody>
          <a:bodyPr/>
          <a:lstStyle/>
          <a:p>
            <a:r>
              <a:rPr lang="en-US" altLang="zh-CN" sz="3200" dirty="0">
                <a:solidFill>
                  <a:srgbClr val="000000"/>
                </a:solidFill>
                <a:latin typeface="+mn-lt"/>
                <a:ea typeface="+mn-ea"/>
                <a:cs typeface="+mn-ea"/>
                <a:sym typeface="+mn-lt"/>
              </a:rPr>
              <a:t>HDLC </a:t>
            </a:r>
            <a:r>
              <a:rPr lang="zh-CN" altLang="en-US" sz="3200" dirty="0">
                <a:solidFill>
                  <a:srgbClr val="000000"/>
                </a:solidFill>
                <a:latin typeface="+mn-lt"/>
                <a:ea typeface="+mn-ea"/>
                <a:cs typeface="+mn-ea"/>
                <a:sym typeface="+mn-lt"/>
              </a:rPr>
              <a:t>协议概述（</a:t>
            </a:r>
            <a:r>
              <a:rPr lang="en-US" altLang="zh-CN" sz="3200" dirty="0">
                <a:solidFill>
                  <a:srgbClr val="000000"/>
                </a:solidFill>
                <a:latin typeface="+mn-lt"/>
                <a:ea typeface="+mn-ea"/>
                <a:cs typeface="+mn-ea"/>
                <a:sym typeface="+mn-lt"/>
              </a:rPr>
              <a:t>1</a:t>
            </a:r>
            <a:r>
              <a:rPr lang="zh-CN" altLang="en-US" sz="3200" dirty="0">
                <a:solidFill>
                  <a:srgbClr val="000000"/>
                </a:solidFill>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2F2A31EC-05A5-97AC-6D64-9A8F85876591}"/>
              </a:ext>
            </a:extLst>
          </p:cNvPr>
          <p:cNvSpPr>
            <a:spLocks noGrp="1"/>
          </p:cNvSpPr>
          <p:nvPr>
            <p:ph idx="1"/>
          </p:nvPr>
        </p:nvSpPr>
        <p:spPr/>
        <p:txBody>
          <a:bodyPr>
            <a:normAutofit/>
          </a:bodyPr>
          <a:lstStyle/>
          <a:p>
            <a:pPr>
              <a:spcBef>
                <a:spcPts val="0"/>
              </a:spcBef>
            </a:pPr>
            <a:r>
              <a:rPr lang="zh-CN" altLang="en-US" dirty="0">
                <a:cs typeface="+mn-ea"/>
                <a:sym typeface="+mn-lt"/>
              </a:rPr>
              <a:t> </a:t>
            </a:r>
            <a:r>
              <a:rPr lang="en-US" altLang="zh-CN" dirty="0">
                <a:cs typeface="+mn-ea"/>
                <a:sym typeface="+mn-lt"/>
              </a:rPr>
              <a:t>HDLC</a:t>
            </a:r>
            <a:r>
              <a:rPr lang="zh-CN" altLang="en-US" dirty="0">
                <a:cs typeface="+mn-ea"/>
                <a:sym typeface="+mn-lt"/>
              </a:rPr>
              <a:t>是</a:t>
            </a:r>
            <a:r>
              <a:rPr lang="zh-CN" altLang="en-US" dirty="0">
                <a:solidFill>
                  <a:srgbClr val="C00000"/>
                </a:solidFill>
                <a:cs typeface="+mn-ea"/>
                <a:sym typeface="+mn-lt"/>
              </a:rPr>
              <a:t>面向比特的通信协议</a:t>
            </a:r>
            <a:endParaRPr lang="en-US" altLang="zh-CN" dirty="0">
              <a:cs typeface="+mn-ea"/>
              <a:sym typeface="+mn-lt"/>
            </a:endParaRPr>
          </a:p>
          <a:p>
            <a:pPr>
              <a:spcBef>
                <a:spcPts val="0"/>
              </a:spcBef>
            </a:pPr>
            <a:r>
              <a:rPr lang="zh-CN" altLang="en-US" dirty="0">
                <a:solidFill>
                  <a:srgbClr val="C00000"/>
                </a:solidFill>
                <a:cs typeface="+mn-ea"/>
                <a:sym typeface="+mn-lt"/>
              </a:rPr>
              <a:t>面向比特的通信协议</a:t>
            </a:r>
            <a:r>
              <a:rPr lang="zh-CN" altLang="en-US" dirty="0">
                <a:cs typeface="+mn-ea"/>
                <a:sym typeface="+mn-lt"/>
              </a:rPr>
              <a:t>是将传输帧看作有帧分界符的连续比特流，通过一些比特位在帧中的位置以及与其它比特位的组合模式来表达帧的含义及协议。</a:t>
            </a:r>
          </a:p>
          <a:p>
            <a:pPr marL="719138" indent="-360363">
              <a:spcBef>
                <a:spcPts val="0"/>
              </a:spcBef>
              <a:buFont typeface="Wingdings" panose="05000000000000000000" pitchFamily="2" charset="2"/>
              <a:buChar char="Ø"/>
            </a:pPr>
            <a:r>
              <a:rPr lang="zh-CN" altLang="en-US" sz="2000" dirty="0">
                <a:cs typeface="+mn-ea"/>
                <a:sym typeface="+mn-lt"/>
              </a:rPr>
              <a:t>1975年，IBM开发了面向比特的协议—同步数据链路控制（SDLC）。</a:t>
            </a:r>
          </a:p>
          <a:p>
            <a:pPr marL="719138" indent="-360363">
              <a:spcBef>
                <a:spcPts val="0"/>
              </a:spcBef>
              <a:buFont typeface="Wingdings" panose="05000000000000000000" pitchFamily="2" charset="2"/>
              <a:buChar char="Ø"/>
            </a:pPr>
            <a:r>
              <a:rPr lang="zh-CN" altLang="en-US" sz="2000" dirty="0">
                <a:cs typeface="+mn-ea"/>
                <a:sym typeface="+mn-lt"/>
              </a:rPr>
              <a:t>1979年，ISO基于SDLC提出了高级数据链路控制（HDLC）协议。</a:t>
            </a:r>
          </a:p>
          <a:p>
            <a:pPr marL="719138" indent="-360363">
              <a:spcBef>
                <a:spcPts val="0"/>
              </a:spcBef>
              <a:buFont typeface="Wingdings" panose="05000000000000000000" pitchFamily="2" charset="2"/>
              <a:buChar char="Ø"/>
            </a:pPr>
            <a:r>
              <a:rPr lang="zh-CN" altLang="en-US" sz="2000" dirty="0">
                <a:cs typeface="+mn-ea"/>
                <a:sym typeface="+mn-lt"/>
              </a:rPr>
              <a:t>从1981年开始，ITU-T开发了一系列基于HDLC的链路访问协议（</a:t>
            </a:r>
            <a:r>
              <a:rPr lang="zh-CN" altLang="en-US" sz="1600" dirty="0">
                <a:cs typeface="+mn-ea"/>
                <a:sym typeface="+mn-lt"/>
              </a:rPr>
              <a:t>LAPB，LAPD，LAPM等</a:t>
            </a:r>
            <a:r>
              <a:rPr lang="zh-CN" altLang="en-US" sz="2000" dirty="0">
                <a:cs typeface="+mn-ea"/>
                <a:sym typeface="+mn-lt"/>
              </a:rPr>
              <a:t>）。</a:t>
            </a:r>
          </a:p>
          <a:p>
            <a:pPr marL="719138" indent="-360363">
              <a:spcBef>
                <a:spcPts val="0"/>
              </a:spcBef>
              <a:buFont typeface="Wingdings" panose="05000000000000000000" pitchFamily="2" charset="2"/>
              <a:buChar char="Ø"/>
            </a:pPr>
            <a:r>
              <a:rPr lang="zh-CN" altLang="en-US" sz="2000" dirty="0">
                <a:cs typeface="+mn-ea"/>
                <a:sym typeface="+mn-lt"/>
              </a:rPr>
              <a:t>ITU-T和ANSI研制的PPP协议也是从HDLC协议发展而来</a:t>
            </a:r>
            <a:endParaRPr lang="en-US" altLang="zh-CN" sz="2000" dirty="0">
              <a:cs typeface="+mn-ea"/>
              <a:sym typeface="+mn-lt"/>
            </a:endParaRPr>
          </a:p>
          <a:p>
            <a:pPr marL="719138" indent="-360363">
              <a:spcBef>
                <a:spcPts val="0"/>
              </a:spcBef>
              <a:buFont typeface="Wingdings" panose="05000000000000000000" pitchFamily="2" charset="2"/>
              <a:buChar char="Ø"/>
            </a:pPr>
            <a:r>
              <a:rPr lang="zh-CN" altLang="en-US" sz="2000" dirty="0">
                <a:cs typeface="+mn-ea"/>
                <a:sym typeface="+mn-lt"/>
              </a:rPr>
              <a:t>局域网逻辑链路控制协议LLC思想也源于</a:t>
            </a:r>
            <a:r>
              <a:rPr lang="en-US" altLang="zh-CN" sz="2000" dirty="0">
                <a:cs typeface="+mn-ea"/>
                <a:sym typeface="+mn-lt"/>
              </a:rPr>
              <a:t>HDLC</a:t>
            </a:r>
            <a:r>
              <a:rPr lang="zh-CN" altLang="en-US" sz="2000" dirty="0">
                <a:cs typeface="+mn-ea"/>
                <a:sym typeface="+mn-lt"/>
              </a:rPr>
              <a:t>协议。</a:t>
            </a:r>
            <a:endParaRPr lang="zh-CN" altLang="en-US" sz="2000" dirty="0"/>
          </a:p>
        </p:txBody>
      </p:sp>
      <p:sp>
        <p:nvSpPr>
          <p:cNvPr id="4" name="灯片编号占位符 3">
            <a:extLst>
              <a:ext uri="{FF2B5EF4-FFF2-40B4-BE49-F238E27FC236}">
                <a16:creationId xmlns:a16="http://schemas.microsoft.com/office/drawing/2014/main" id="{A10675D6-AEC7-D701-77CB-6745E9C39784}"/>
              </a:ext>
            </a:extLst>
          </p:cNvPr>
          <p:cNvSpPr>
            <a:spLocks noGrp="1"/>
          </p:cNvSpPr>
          <p:nvPr>
            <p:ph type="sldNum" sz="quarter" idx="12"/>
          </p:nvPr>
        </p:nvSpPr>
        <p:spPr/>
        <p:txBody>
          <a:bodyPr/>
          <a:lstStyle/>
          <a:p>
            <a:fld id="{C8BB1146-E542-4D4E-B8E9-6919A11DDD48}" type="slidenum">
              <a:rPr lang="en-US" smtClean="0"/>
              <a:t>110</a:t>
            </a:fld>
            <a:endParaRPr lang="en-US"/>
          </a:p>
        </p:txBody>
      </p:sp>
      <p:sp>
        <p:nvSpPr>
          <p:cNvPr id="5" name="Text Box 4">
            <a:extLst>
              <a:ext uri="{FF2B5EF4-FFF2-40B4-BE49-F238E27FC236}">
                <a16:creationId xmlns:a16="http://schemas.microsoft.com/office/drawing/2014/main" id="{FFA16F1D-B7BD-41F4-FF14-3CAE40E41280}"/>
              </a:ext>
            </a:extLst>
          </p:cNvPr>
          <p:cNvSpPr txBox="1">
            <a:spLocks noChangeArrowheads="1"/>
          </p:cNvSpPr>
          <p:nvPr>
            <p:custDataLst>
              <p:tags r:id="rId1"/>
            </p:custDataLst>
          </p:nvPr>
        </p:nvSpPr>
        <p:spPr bwMode="auto">
          <a:xfrm>
            <a:off x="1785988" y="5140287"/>
            <a:ext cx="2409634" cy="494751"/>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SDLC,IBM,1975</a:t>
            </a:r>
          </a:p>
        </p:txBody>
      </p:sp>
      <p:sp>
        <p:nvSpPr>
          <p:cNvPr id="6" name="Text Box 5">
            <a:extLst>
              <a:ext uri="{FF2B5EF4-FFF2-40B4-BE49-F238E27FC236}">
                <a16:creationId xmlns:a16="http://schemas.microsoft.com/office/drawing/2014/main" id="{D3D9F15C-CC31-A282-D360-BAD7B18D987A}"/>
              </a:ext>
            </a:extLst>
          </p:cNvPr>
          <p:cNvSpPr txBox="1">
            <a:spLocks noChangeArrowheads="1"/>
          </p:cNvSpPr>
          <p:nvPr>
            <p:custDataLst>
              <p:tags r:id="rId2"/>
            </p:custDataLst>
          </p:nvPr>
        </p:nvSpPr>
        <p:spPr bwMode="auto">
          <a:xfrm>
            <a:off x="5757817" y="4564024"/>
            <a:ext cx="1263487" cy="494751"/>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ADCCP</a:t>
            </a:r>
          </a:p>
        </p:txBody>
      </p:sp>
      <p:sp>
        <p:nvSpPr>
          <p:cNvPr id="7" name="Text Box 6">
            <a:extLst>
              <a:ext uri="{FF2B5EF4-FFF2-40B4-BE49-F238E27FC236}">
                <a16:creationId xmlns:a16="http://schemas.microsoft.com/office/drawing/2014/main" id="{893ED334-55D6-0186-75A9-26BE543DF3FD}"/>
              </a:ext>
            </a:extLst>
          </p:cNvPr>
          <p:cNvSpPr txBox="1">
            <a:spLocks noChangeArrowheads="1"/>
          </p:cNvSpPr>
          <p:nvPr>
            <p:custDataLst>
              <p:tags r:id="rId3"/>
            </p:custDataLst>
          </p:nvPr>
        </p:nvSpPr>
        <p:spPr bwMode="auto">
          <a:xfrm>
            <a:off x="5757817" y="5741949"/>
            <a:ext cx="1795684" cy="494751"/>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HDLC,1979</a:t>
            </a:r>
          </a:p>
        </p:txBody>
      </p:sp>
      <p:sp>
        <p:nvSpPr>
          <p:cNvPr id="8" name="AutoShape 7">
            <a:extLst>
              <a:ext uri="{FF2B5EF4-FFF2-40B4-BE49-F238E27FC236}">
                <a16:creationId xmlns:a16="http://schemas.microsoft.com/office/drawing/2014/main" id="{EBD3379E-A475-40E2-FE5E-42F59F447533}"/>
              </a:ext>
            </a:extLst>
          </p:cNvPr>
          <p:cNvSpPr>
            <a:spLocks noChangeArrowheads="1"/>
          </p:cNvSpPr>
          <p:nvPr>
            <p:custDataLst>
              <p:tags r:id="rId4"/>
            </p:custDataLst>
          </p:nvPr>
        </p:nvSpPr>
        <p:spPr bwMode="auto">
          <a:xfrm rot="-874416">
            <a:off x="4317955" y="4725949"/>
            <a:ext cx="1379537" cy="576263"/>
          </a:xfrm>
          <a:prstGeom prst="rightArrow">
            <a:avLst>
              <a:gd name="adj1" fmla="val 50000"/>
              <a:gd name="adj2" fmla="val 59848"/>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ANSI</a:t>
            </a:r>
          </a:p>
        </p:txBody>
      </p:sp>
      <p:sp>
        <p:nvSpPr>
          <p:cNvPr id="9" name="AutoShape 8">
            <a:extLst>
              <a:ext uri="{FF2B5EF4-FFF2-40B4-BE49-F238E27FC236}">
                <a16:creationId xmlns:a16="http://schemas.microsoft.com/office/drawing/2014/main" id="{FCCD741C-704E-128C-0B16-54F8E56850B6}"/>
              </a:ext>
            </a:extLst>
          </p:cNvPr>
          <p:cNvSpPr>
            <a:spLocks noChangeArrowheads="1"/>
          </p:cNvSpPr>
          <p:nvPr>
            <p:custDataLst>
              <p:tags r:id="rId5"/>
            </p:custDataLst>
          </p:nvPr>
        </p:nvSpPr>
        <p:spPr bwMode="auto">
          <a:xfrm rot="754699">
            <a:off x="4314780" y="5508587"/>
            <a:ext cx="1379537" cy="576262"/>
          </a:xfrm>
          <a:prstGeom prst="rightArrow">
            <a:avLst>
              <a:gd name="adj1" fmla="val 50000"/>
              <a:gd name="adj2" fmla="val 59849"/>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ISO</a:t>
            </a:r>
          </a:p>
        </p:txBody>
      </p:sp>
      <p:sp>
        <p:nvSpPr>
          <p:cNvPr id="10" name="AutoShape 9">
            <a:extLst>
              <a:ext uri="{FF2B5EF4-FFF2-40B4-BE49-F238E27FC236}">
                <a16:creationId xmlns:a16="http://schemas.microsoft.com/office/drawing/2014/main" id="{177A3ADF-61B1-A50A-AF34-0E133786C2E3}"/>
              </a:ext>
            </a:extLst>
          </p:cNvPr>
          <p:cNvSpPr>
            <a:spLocks noChangeArrowheads="1"/>
          </p:cNvSpPr>
          <p:nvPr>
            <p:custDataLst>
              <p:tags r:id="rId6"/>
            </p:custDataLst>
          </p:nvPr>
        </p:nvSpPr>
        <p:spPr bwMode="auto">
          <a:xfrm>
            <a:off x="7610430" y="5716549"/>
            <a:ext cx="1079500" cy="576263"/>
          </a:xfrm>
          <a:prstGeom prst="rightArrow">
            <a:avLst>
              <a:gd name="adj1" fmla="val 50000"/>
              <a:gd name="adj2" fmla="val 46832"/>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ITU-T</a:t>
            </a:r>
          </a:p>
        </p:txBody>
      </p:sp>
      <p:sp>
        <p:nvSpPr>
          <p:cNvPr id="11" name="Text Box 10">
            <a:extLst>
              <a:ext uri="{FF2B5EF4-FFF2-40B4-BE49-F238E27FC236}">
                <a16:creationId xmlns:a16="http://schemas.microsoft.com/office/drawing/2014/main" id="{A8F8E6D1-0182-837A-BA4C-329CC60967F4}"/>
              </a:ext>
            </a:extLst>
          </p:cNvPr>
          <p:cNvSpPr txBox="1">
            <a:spLocks noChangeArrowheads="1"/>
          </p:cNvSpPr>
          <p:nvPr>
            <p:custDataLst>
              <p:tags r:id="rId7"/>
            </p:custDataLst>
          </p:nvPr>
        </p:nvSpPr>
        <p:spPr bwMode="auto">
          <a:xfrm>
            <a:off x="8761367" y="5789574"/>
            <a:ext cx="1074333" cy="494751"/>
          </a:xfrm>
          <a:prstGeom prst="rect">
            <a:avLst/>
          </a:prstGeom>
          <a:solidFill>
            <a:schemeClr val="folHlink"/>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LAP…</a:t>
            </a:r>
          </a:p>
        </p:txBody>
      </p:sp>
    </p:spTree>
    <p:extLst>
      <p:ext uri="{BB962C8B-B14F-4D97-AF65-F5344CB8AC3E}">
        <p14:creationId xmlns:p14="http://schemas.microsoft.com/office/powerpoint/2010/main" val="7983605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466C7-9DA3-0363-6965-74F88E1485B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协议概述（</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2</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7BA0A66-490A-93F8-55B7-932FF156055B}"/>
              </a:ext>
            </a:extLst>
          </p:cNvPr>
          <p:cNvSpPr>
            <a:spLocks noGrp="1"/>
          </p:cNvSpPr>
          <p:nvPr>
            <p:ph idx="1"/>
          </p:nvPr>
        </p:nvSpPr>
        <p:spPr>
          <a:xfrm>
            <a:off x="660400" y="1125538"/>
            <a:ext cx="10556240" cy="883639"/>
          </a:xfrm>
        </p:spPr>
        <p:txBody>
          <a:bodyPr>
            <a:normAutofit fontScale="92500" lnSpcReduction="10000"/>
          </a:bodyPr>
          <a:lstStyle/>
          <a:p>
            <a:pPr marL="285750" marR="0" lvl="0" indent="-285750" algn="l" defTabSz="914400" rtl="0" eaLnBrk="1" fontAlgn="auto" latinLnBrk="0" hangingPunct="1">
              <a:lnSpc>
                <a:spcPct val="120000"/>
              </a:lnSpc>
              <a:spcBef>
                <a:spcPct val="0"/>
              </a:spcBef>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a:t>
            </a:r>
            <a:r>
              <a:rPr kumimoji="0" lang="en-US" altLang="zh-CN" sz="2400" b="0" i="0" u="none" strike="noStrike" kern="1200" cap="none" spc="0" normalizeH="0" baseline="0" noProof="0" dirty="0">
                <a:ln>
                  <a:noFill/>
                </a:ln>
                <a:solidFill>
                  <a:srgbClr val="000000"/>
                </a:solidFill>
                <a:effectLst/>
                <a:uLnTx/>
                <a:uFillTx/>
                <a:cs typeface="+mn-ea"/>
                <a:sym typeface="+mn-lt"/>
              </a:rPr>
              <a:t>High level Data Link Control    </a:t>
            </a:r>
            <a:r>
              <a:rPr kumimoji="0" lang="zh-CN" altLang="en-US" sz="2400" b="0" i="0" u="none" strike="noStrike" kern="1200" cap="none" spc="0" normalizeH="0" baseline="0" noProof="0" dirty="0">
                <a:ln>
                  <a:noFill/>
                </a:ln>
                <a:solidFill>
                  <a:srgbClr val="C00000"/>
                </a:solidFill>
                <a:effectLst/>
                <a:uLnTx/>
                <a:uFillTx/>
                <a:cs typeface="+mn-ea"/>
                <a:sym typeface="+mn-lt"/>
              </a:rPr>
              <a:t>高级数据链路控制</a:t>
            </a:r>
            <a:r>
              <a:rPr kumimoji="0" lang="zh-CN" altLang="en-US" sz="2400" b="0" i="0" u="none" strike="noStrike" kern="1200" cap="none" spc="0" normalizeH="0" baseline="0" noProof="0" dirty="0">
                <a:ln>
                  <a:noFill/>
                </a:ln>
                <a:solidFill>
                  <a:srgbClr val="000000"/>
                </a:solidFill>
                <a:effectLst/>
                <a:uLnTx/>
                <a:uFillTx/>
                <a:cs typeface="+mn-ea"/>
                <a:sym typeface="+mn-lt"/>
              </a:rPr>
              <a:t>，对应</a:t>
            </a:r>
            <a:r>
              <a:rPr kumimoji="0" lang="en-US" altLang="zh-CN" sz="2400" b="0" i="0" u="none" strike="noStrike" kern="1200" cap="none" spc="0" normalizeH="0" baseline="0" noProof="0" dirty="0">
                <a:ln>
                  <a:noFill/>
                </a:ln>
                <a:solidFill>
                  <a:srgbClr val="000000"/>
                </a:solidFill>
                <a:effectLst/>
                <a:uLnTx/>
                <a:uFillTx/>
                <a:cs typeface="+mn-ea"/>
                <a:sym typeface="+mn-lt"/>
              </a:rPr>
              <a:t>OSI</a:t>
            </a:r>
            <a:r>
              <a:rPr kumimoji="0" lang="zh-CN" altLang="en-US" sz="2400" b="0" i="0" u="none" strike="noStrike" kern="1200" cap="none" spc="0" normalizeH="0" baseline="0" noProof="0" dirty="0">
                <a:ln>
                  <a:noFill/>
                </a:ln>
                <a:solidFill>
                  <a:srgbClr val="000000"/>
                </a:solidFill>
                <a:effectLst/>
                <a:uLnTx/>
                <a:uFillTx/>
                <a:cs typeface="+mn-ea"/>
                <a:sym typeface="+mn-lt"/>
              </a:rPr>
              <a:t>参考模型的第二层数据链路层。</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endParaRPr lang="zh-CN" altLang="en-US" dirty="0"/>
          </a:p>
        </p:txBody>
      </p:sp>
      <p:sp>
        <p:nvSpPr>
          <p:cNvPr id="4" name="灯片编号占位符 3">
            <a:extLst>
              <a:ext uri="{FF2B5EF4-FFF2-40B4-BE49-F238E27FC236}">
                <a16:creationId xmlns:a16="http://schemas.microsoft.com/office/drawing/2014/main" id="{6F6B2ADA-0336-0951-9C14-E1020DEB7A19}"/>
              </a:ext>
            </a:extLst>
          </p:cNvPr>
          <p:cNvSpPr>
            <a:spLocks noGrp="1"/>
          </p:cNvSpPr>
          <p:nvPr>
            <p:ph type="sldNum" sz="quarter" idx="12"/>
          </p:nvPr>
        </p:nvSpPr>
        <p:spPr/>
        <p:txBody>
          <a:bodyPr/>
          <a:lstStyle/>
          <a:p>
            <a:fld id="{C8BB1146-E542-4D4E-B8E9-6919A11DDD48}" type="slidenum">
              <a:rPr lang="en-US" smtClean="0"/>
              <a:t>111</a:t>
            </a:fld>
            <a:endParaRPr lang="en-US"/>
          </a:p>
        </p:txBody>
      </p:sp>
      <p:grpSp>
        <p:nvGrpSpPr>
          <p:cNvPr id="15" name="Group 13">
            <a:extLst>
              <a:ext uri="{FF2B5EF4-FFF2-40B4-BE49-F238E27FC236}">
                <a16:creationId xmlns:a16="http://schemas.microsoft.com/office/drawing/2014/main" id="{D7694835-D6E4-6139-1875-29492EA539AC}"/>
              </a:ext>
            </a:extLst>
          </p:cNvPr>
          <p:cNvGrpSpPr>
            <a:grpSpLocks/>
          </p:cNvGrpSpPr>
          <p:nvPr/>
        </p:nvGrpSpPr>
        <p:grpSpPr bwMode="auto">
          <a:xfrm>
            <a:off x="3792858" y="2164367"/>
            <a:ext cx="2016125" cy="2449513"/>
            <a:chOff x="884" y="1797"/>
            <a:chExt cx="1270" cy="1543"/>
          </a:xfrm>
        </p:grpSpPr>
        <p:sp>
          <p:nvSpPr>
            <p:cNvPr id="16" name="Rectangle 6">
              <a:extLst>
                <a:ext uri="{FF2B5EF4-FFF2-40B4-BE49-F238E27FC236}">
                  <a16:creationId xmlns:a16="http://schemas.microsoft.com/office/drawing/2014/main" id="{B72D24D9-5CFF-D878-4923-FE8908EC6E84}"/>
                </a:ext>
              </a:extLst>
            </p:cNvPr>
            <p:cNvSpPr>
              <a:spLocks noChangeArrowheads="1"/>
            </p:cNvSpPr>
            <p:nvPr/>
          </p:nvSpPr>
          <p:spPr bwMode="auto">
            <a:xfrm>
              <a:off x="884" y="1797"/>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应用层</a:t>
              </a:r>
            </a:p>
          </p:txBody>
        </p:sp>
        <p:sp>
          <p:nvSpPr>
            <p:cNvPr id="17" name="Rectangle 7">
              <a:extLst>
                <a:ext uri="{FF2B5EF4-FFF2-40B4-BE49-F238E27FC236}">
                  <a16:creationId xmlns:a16="http://schemas.microsoft.com/office/drawing/2014/main" id="{7B3DA764-BD15-9B8E-F879-69324B147479}"/>
                </a:ext>
              </a:extLst>
            </p:cNvPr>
            <p:cNvSpPr>
              <a:spLocks noChangeArrowheads="1"/>
            </p:cNvSpPr>
            <p:nvPr/>
          </p:nvSpPr>
          <p:spPr bwMode="auto">
            <a:xfrm>
              <a:off x="884" y="202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表示层</a:t>
              </a:r>
            </a:p>
          </p:txBody>
        </p:sp>
        <p:sp>
          <p:nvSpPr>
            <p:cNvPr id="18" name="Rectangle 8">
              <a:extLst>
                <a:ext uri="{FF2B5EF4-FFF2-40B4-BE49-F238E27FC236}">
                  <a16:creationId xmlns:a16="http://schemas.microsoft.com/office/drawing/2014/main" id="{EFE9E507-04FE-C5E7-0F76-29B8FC44B416}"/>
                </a:ext>
              </a:extLst>
            </p:cNvPr>
            <p:cNvSpPr>
              <a:spLocks noChangeArrowheads="1"/>
            </p:cNvSpPr>
            <p:nvPr/>
          </p:nvSpPr>
          <p:spPr bwMode="auto">
            <a:xfrm>
              <a:off x="884" y="2251"/>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会话层</a:t>
              </a:r>
            </a:p>
          </p:txBody>
        </p:sp>
        <p:sp>
          <p:nvSpPr>
            <p:cNvPr id="19" name="Rectangle 9">
              <a:extLst>
                <a:ext uri="{FF2B5EF4-FFF2-40B4-BE49-F238E27FC236}">
                  <a16:creationId xmlns:a16="http://schemas.microsoft.com/office/drawing/2014/main" id="{8283DABB-0E2F-DC04-333F-6942022BDC65}"/>
                </a:ext>
              </a:extLst>
            </p:cNvPr>
            <p:cNvSpPr>
              <a:spLocks noChangeArrowheads="1"/>
            </p:cNvSpPr>
            <p:nvPr/>
          </p:nvSpPr>
          <p:spPr bwMode="auto">
            <a:xfrm>
              <a:off x="884" y="247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传输层</a:t>
              </a:r>
            </a:p>
          </p:txBody>
        </p:sp>
        <p:sp>
          <p:nvSpPr>
            <p:cNvPr id="20" name="Rectangle 10">
              <a:extLst>
                <a:ext uri="{FF2B5EF4-FFF2-40B4-BE49-F238E27FC236}">
                  <a16:creationId xmlns:a16="http://schemas.microsoft.com/office/drawing/2014/main" id="{0CDAE37A-74B0-390B-9E24-4A6B2C1385D2}"/>
                </a:ext>
              </a:extLst>
            </p:cNvPr>
            <p:cNvSpPr>
              <a:spLocks noChangeArrowheads="1"/>
            </p:cNvSpPr>
            <p:nvPr/>
          </p:nvSpPr>
          <p:spPr bwMode="auto">
            <a:xfrm>
              <a:off x="884" y="270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网络层</a:t>
              </a:r>
            </a:p>
          </p:txBody>
        </p:sp>
        <p:sp>
          <p:nvSpPr>
            <p:cNvPr id="21" name="Rectangle 11">
              <a:extLst>
                <a:ext uri="{FF2B5EF4-FFF2-40B4-BE49-F238E27FC236}">
                  <a16:creationId xmlns:a16="http://schemas.microsoft.com/office/drawing/2014/main" id="{7E126F1E-EE47-E85D-033A-DF99BDB08CB2}"/>
                </a:ext>
              </a:extLst>
            </p:cNvPr>
            <p:cNvSpPr>
              <a:spLocks noChangeArrowheads="1"/>
            </p:cNvSpPr>
            <p:nvPr/>
          </p:nvSpPr>
          <p:spPr bwMode="auto">
            <a:xfrm>
              <a:off x="884" y="2931"/>
              <a:ext cx="1270" cy="182"/>
            </a:xfrm>
            <a:prstGeom prst="rect">
              <a:avLst/>
            </a:prstGeom>
            <a:gradFill rotWithShape="1">
              <a:gsLst>
                <a:gs pos="0">
                  <a:srgbClr val="99CCFF">
                    <a:gamma/>
                    <a:shade val="75686"/>
                    <a:invGamma/>
                  </a:srgbClr>
                </a:gs>
                <a:gs pos="50000">
                  <a:srgbClr val="99CCFF"/>
                </a:gs>
                <a:gs pos="100000">
                  <a:srgbClr val="99CCFF">
                    <a:gamma/>
                    <a:shade val="75686"/>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数据链路层</a:t>
              </a:r>
            </a:p>
          </p:txBody>
        </p:sp>
        <p:sp>
          <p:nvSpPr>
            <p:cNvPr id="22" name="Rectangle 12">
              <a:extLst>
                <a:ext uri="{FF2B5EF4-FFF2-40B4-BE49-F238E27FC236}">
                  <a16:creationId xmlns:a16="http://schemas.microsoft.com/office/drawing/2014/main" id="{FB1A930B-8D67-CB49-9510-858E6A7E1EE7}"/>
                </a:ext>
              </a:extLst>
            </p:cNvPr>
            <p:cNvSpPr>
              <a:spLocks noChangeArrowheads="1"/>
            </p:cNvSpPr>
            <p:nvPr/>
          </p:nvSpPr>
          <p:spPr bwMode="auto">
            <a:xfrm>
              <a:off x="884" y="315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物理层</a:t>
              </a:r>
            </a:p>
          </p:txBody>
        </p:sp>
      </p:grpSp>
      <p:sp>
        <p:nvSpPr>
          <p:cNvPr id="23" name="Text Box 16">
            <a:extLst>
              <a:ext uri="{FF2B5EF4-FFF2-40B4-BE49-F238E27FC236}">
                <a16:creationId xmlns:a16="http://schemas.microsoft.com/office/drawing/2014/main" id="{833B6ADE-17D9-0E54-29DC-4E291640DEE7}"/>
              </a:ext>
            </a:extLst>
          </p:cNvPr>
          <p:cNvSpPr txBox="1">
            <a:spLocks noChangeArrowheads="1"/>
          </p:cNvSpPr>
          <p:nvPr/>
        </p:nvSpPr>
        <p:spPr bwMode="auto">
          <a:xfrm>
            <a:off x="7042885" y="3975405"/>
            <a:ext cx="1871663" cy="396134"/>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ct val="0"/>
              </a:spcBef>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HDLC</a:t>
            </a:r>
            <a:r>
              <a:rPr kumimoji="0" lang="zh-CN" altLang="en-US" sz="1800" b="0" i="0" u="none" strike="noStrike" kern="1200" cap="none" spc="0" normalizeH="0" baseline="0" noProof="0" dirty="0">
                <a:ln>
                  <a:noFill/>
                </a:ln>
                <a:solidFill>
                  <a:srgbClr val="000000"/>
                </a:solidFill>
                <a:effectLst/>
                <a:uLnTx/>
                <a:uFillTx/>
                <a:cs typeface="+mn-ea"/>
                <a:sym typeface="+mn-lt"/>
              </a:rPr>
              <a:t>协议</a:t>
            </a:r>
          </a:p>
        </p:txBody>
      </p:sp>
      <p:sp>
        <p:nvSpPr>
          <p:cNvPr id="24" name="AutoShape 17">
            <a:extLst>
              <a:ext uri="{FF2B5EF4-FFF2-40B4-BE49-F238E27FC236}">
                <a16:creationId xmlns:a16="http://schemas.microsoft.com/office/drawing/2014/main" id="{6D92E381-9F86-F2CE-B71A-D93E60E4B5AE}"/>
              </a:ext>
            </a:extLst>
          </p:cNvPr>
          <p:cNvSpPr>
            <a:spLocks noChangeArrowheads="1"/>
          </p:cNvSpPr>
          <p:nvPr/>
        </p:nvSpPr>
        <p:spPr bwMode="auto">
          <a:xfrm>
            <a:off x="5999192" y="4029103"/>
            <a:ext cx="936625" cy="215900"/>
          </a:xfrm>
          <a:prstGeom prst="leftArrow">
            <a:avLst>
              <a:gd name="adj1" fmla="val 50000"/>
              <a:gd name="adj2" fmla="val 108456"/>
            </a:avLst>
          </a:prstGeom>
          <a:solidFill>
            <a:srgbClr val="00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5" name="内容占位符 2">
            <a:extLst>
              <a:ext uri="{FF2B5EF4-FFF2-40B4-BE49-F238E27FC236}">
                <a16:creationId xmlns:a16="http://schemas.microsoft.com/office/drawing/2014/main" id="{60B2065C-2CBE-AF32-30EF-0D6A4D888203}"/>
              </a:ext>
            </a:extLst>
          </p:cNvPr>
          <p:cNvSpPr txBox="1">
            <a:spLocks/>
          </p:cNvSpPr>
          <p:nvPr/>
        </p:nvSpPr>
        <p:spPr>
          <a:xfrm>
            <a:off x="660400" y="5245699"/>
            <a:ext cx="10678605" cy="883639"/>
          </a:xfrm>
          <a:prstGeom prst="rect">
            <a:avLst/>
          </a:prstGeom>
        </p:spPr>
        <p:txBody>
          <a:bodyPr vert="horz" lIns="91440" tIns="45720" rIns="91440" bIns="45720" rtlCol="0">
            <a:normAutofit fontScale="92500" lnSpcReduction="100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ct val="0"/>
              </a:spcBef>
              <a:buFont typeface="Wingdings" panose="05000000000000000000" pitchFamily="2" charset="2"/>
              <a:buChar char="Ø"/>
              <a:defRPr/>
            </a:pPr>
            <a:r>
              <a:rPr lang="zh-CN" altLang="en-US" dirty="0">
                <a:solidFill>
                  <a:srgbClr val="000000"/>
                </a:solidFill>
                <a:cs typeface="+mn-ea"/>
                <a:sym typeface="+mn-lt"/>
              </a:rPr>
              <a:t>HDLC支持</a:t>
            </a:r>
            <a:r>
              <a:rPr lang="zh-CN" altLang="en-US" dirty="0">
                <a:solidFill>
                  <a:srgbClr val="C00000"/>
                </a:solidFill>
                <a:cs typeface="+mn-ea"/>
                <a:sym typeface="+mn-lt"/>
              </a:rPr>
              <a:t>点对点</a:t>
            </a:r>
            <a:r>
              <a:rPr lang="zh-CN" altLang="en-US" dirty="0">
                <a:solidFill>
                  <a:srgbClr val="000000"/>
                </a:solidFill>
                <a:cs typeface="+mn-ea"/>
                <a:sym typeface="+mn-lt"/>
              </a:rPr>
              <a:t>和</a:t>
            </a:r>
            <a:r>
              <a:rPr lang="zh-CN" altLang="en-US" dirty="0">
                <a:solidFill>
                  <a:srgbClr val="C00000"/>
                </a:solidFill>
                <a:cs typeface="+mn-ea"/>
                <a:sym typeface="+mn-lt"/>
              </a:rPr>
              <a:t>多点配置</a:t>
            </a:r>
            <a:r>
              <a:rPr lang="zh-CN" altLang="en-US" dirty="0">
                <a:solidFill>
                  <a:srgbClr val="000000"/>
                </a:solidFill>
                <a:cs typeface="+mn-ea"/>
                <a:sym typeface="+mn-lt"/>
              </a:rPr>
              <a:t>下的</a:t>
            </a:r>
            <a:r>
              <a:rPr lang="zh-CN" altLang="en-US" dirty="0">
                <a:solidFill>
                  <a:srgbClr val="C00000"/>
                </a:solidFill>
                <a:cs typeface="+mn-ea"/>
                <a:sym typeface="+mn-lt"/>
              </a:rPr>
              <a:t>半双工</a:t>
            </a:r>
            <a:r>
              <a:rPr lang="zh-CN" altLang="en-US" dirty="0">
                <a:solidFill>
                  <a:srgbClr val="000000"/>
                </a:solidFill>
                <a:cs typeface="+mn-ea"/>
                <a:sym typeface="+mn-lt"/>
              </a:rPr>
              <a:t>和</a:t>
            </a:r>
            <a:r>
              <a:rPr lang="zh-CN" altLang="en-US" dirty="0">
                <a:solidFill>
                  <a:srgbClr val="C00000"/>
                </a:solidFill>
                <a:cs typeface="+mn-ea"/>
                <a:sym typeface="+mn-lt"/>
              </a:rPr>
              <a:t>全双工</a:t>
            </a:r>
            <a:r>
              <a:rPr lang="zh-CN" altLang="en-US" dirty="0">
                <a:solidFill>
                  <a:srgbClr val="000000"/>
                </a:solidFill>
                <a:cs typeface="+mn-ea"/>
                <a:sym typeface="+mn-lt"/>
              </a:rPr>
              <a:t>模式，其协议内容主要通过站点类型、链路配置和请求</a:t>
            </a:r>
            <a:r>
              <a:rPr lang="en-US" altLang="zh-CN" dirty="0">
                <a:solidFill>
                  <a:srgbClr val="000000"/>
                </a:solidFill>
                <a:cs typeface="+mn-ea"/>
                <a:sym typeface="+mn-lt"/>
              </a:rPr>
              <a:t>/</a:t>
            </a:r>
            <a:r>
              <a:rPr lang="zh-CN" altLang="en-US" dirty="0">
                <a:solidFill>
                  <a:srgbClr val="000000"/>
                </a:solidFill>
                <a:cs typeface="+mn-ea"/>
                <a:sym typeface="+mn-lt"/>
              </a:rPr>
              <a:t>响应模式及相应的处理来描述。</a:t>
            </a:r>
          </a:p>
          <a:p>
            <a:pPr marL="285750" indent="-285750">
              <a:spcBef>
                <a:spcPct val="0"/>
              </a:spcBef>
              <a:buFont typeface="Wingdings" panose="05000000000000000000" pitchFamily="2" charset="2"/>
              <a:buChar char="Ø"/>
              <a:defRPr/>
            </a:pPr>
            <a:endParaRPr lang="en-US" altLang="zh-CN" dirty="0">
              <a:solidFill>
                <a:srgbClr val="000000"/>
              </a:solidFill>
              <a:cs typeface="+mn-ea"/>
              <a:sym typeface="+mn-lt"/>
            </a:endParaRPr>
          </a:p>
          <a:p>
            <a:endParaRPr lang="zh-CN" altLang="en-US" dirty="0"/>
          </a:p>
        </p:txBody>
      </p:sp>
    </p:spTree>
    <p:extLst>
      <p:ext uri="{BB962C8B-B14F-4D97-AF65-F5344CB8AC3E}">
        <p14:creationId xmlns:p14="http://schemas.microsoft.com/office/powerpoint/2010/main" val="1053320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FA8CC-3075-4AB6-6A01-52E32B6B153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协议中的站点类型</a:t>
            </a:r>
            <a:endParaRPr lang="zh-CN" altLang="en-US" dirty="0"/>
          </a:p>
        </p:txBody>
      </p:sp>
      <p:sp>
        <p:nvSpPr>
          <p:cNvPr id="3" name="内容占位符 2">
            <a:extLst>
              <a:ext uri="{FF2B5EF4-FFF2-40B4-BE49-F238E27FC236}">
                <a16:creationId xmlns:a16="http://schemas.microsoft.com/office/drawing/2014/main" id="{254532C3-A897-3113-AE4B-C576CC7EBEF7}"/>
              </a:ext>
            </a:extLst>
          </p:cNvPr>
          <p:cNvSpPr>
            <a:spLocks noGrp="1"/>
          </p:cNvSpPr>
          <p:nvPr>
            <p:ph idx="1"/>
          </p:nvPr>
        </p:nvSpPr>
        <p:spPr/>
        <p:txBody>
          <a:bodyPr/>
          <a:lstStyle/>
          <a:p>
            <a:pPr marR="0" lvl="0" algn="l" defTabSz="914400" rtl="0" eaLnBrk="1" fontAlgn="auto" latinLnBrk="0" hangingPunct="1">
              <a:lnSpc>
                <a:spcPct val="120000"/>
              </a:lnSpc>
              <a:buClrTx/>
              <a:buSzTx/>
              <a:tabLst/>
              <a:defRPr/>
            </a:pPr>
            <a:r>
              <a:rPr kumimoji="0" lang="en-US" altLang="zh-CN" b="0" i="0" u="none" strike="noStrike" kern="1200" cap="none" spc="0" normalizeH="0" baseline="0" noProof="0" dirty="0">
                <a:ln>
                  <a:noFill/>
                </a:ln>
                <a:solidFill>
                  <a:srgbClr val="000000"/>
                </a:solidFill>
                <a:effectLst/>
                <a:uLnTx/>
                <a:uFillTx/>
                <a:cs typeface="+mn-ea"/>
                <a:sym typeface="+mn-lt"/>
              </a:rPr>
              <a:t>HDLC</a:t>
            </a:r>
            <a:r>
              <a:rPr kumimoji="0" lang="zh-CN" altLang="en-US" b="0" i="0" u="none" strike="noStrike" kern="1200" cap="none" spc="0" normalizeH="0" baseline="0" noProof="0" dirty="0">
                <a:ln>
                  <a:noFill/>
                </a:ln>
                <a:solidFill>
                  <a:srgbClr val="000000"/>
                </a:solidFill>
                <a:effectLst/>
                <a:uLnTx/>
                <a:uFillTx/>
                <a:cs typeface="+mn-ea"/>
                <a:sym typeface="+mn-lt"/>
              </a:rPr>
              <a:t>协议中站点有三种类型：</a:t>
            </a:r>
            <a:endParaRPr kumimoji="0" lang="en-US" altLang="zh-CN" b="0" i="0" u="none" strike="noStrike" kern="1200" cap="none" spc="0" normalizeH="0" baseline="0" noProof="0" dirty="0">
              <a:ln>
                <a:noFill/>
              </a:ln>
              <a:solidFill>
                <a:srgbClr val="000000"/>
              </a:solidFill>
              <a:effectLst/>
              <a:uLnTx/>
              <a:uFillTx/>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endParaRPr kumimoji="0" lang="en-US" altLang="zh-CN" sz="1000" b="0" i="0" u="none" strike="noStrike" kern="1200" cap="none" spc="0" normalizeH="0" baseline="0" noProof="0" dirty="0">
              <a:ln>
                <a:noFill/>
              </a:ln>
              <a:solidFill>
                <a:srgbClr val="000000"/>
              </a:solidFill>
              <a:effectLst/>
              <a:uLnTx/>
              <a:uFillTx/>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C00000"/>
                </a:solidFill>
                <a:effectLst/>
                <a:uLnTx/>
                <a:uFillTx/>
                <a:cs typeface="+mn-ea"/>
                <a:sym typeface="+mn-lt"/>
              </a:rPr>
              <a:t>主站</a:t>
            </a:r>
            <a:r>
              <a:rPr kumimoji="0" lang="zh-CN" altLang="en-US" b="0" i="0" u="none" strike="noStrike" kern="1200" cap="none" spc="0" normalizeH="0" baseline="0" noProof="0" dirty="0">
                <a:ln>
                  <a:noFill/>
                </a:ln>
                <a:solidFill>
                  <a:srgbClr val="000000"/>
                </a:solidFill>
                <a:effectLst/>
                <a:uLnTx/>
                <a:uFillTx/>
                <a:cs typeface="+mn-ea"/>
                <a:sym typeface="+mn-lt"/>
              </a:rPr>
              <a:t>点：</a:t>
            </a:r>
            <a:r>
              <a:rPr kumimoji="0" lang="zh-CN" altLang="en-US" sz="2000" b="0" i="0" u="none" strike="noStrike" kern="1200" cap="none" spc="0" normalizeH="0" baseline="0" noProof="0" dirty="0">
                <a:ln>
                  <a:noFill/>
                </a:ln>
                <a:solidFill>
                  <a:srgbClr val="000000"/>
                </a:solidFill>
                <a:effectLst/>
                <a:uLnTx/>
                <a:uFillTx/>
                <a:cs typeface="+mn-ea"/>
                <a:sym typeface="+mn-lt"/>
              </a:rPr>
              <a:t>具有控制权的一方，主站发出命令</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C00000"/>
                </a:solidFill>
                <a:effectLst/>
                <a:uLnTx/>
                <a:uFillTx/>
                <a:cs typeface="+mn-ea"/>
                <a:sym typeface="+mn-lt"/>
              </a:rPr>
              <a:t>从站</a:t>
            </a:r>
            <a:r>
              <a:rPr kumimoji="0" lang="zh-CN" altLang="en-US" b="0" i="0" u="none" strike="noStrike" kern="1200" cap="none" spc="0" normalizeH="0" baseline="0" noProof="0" dirty="0">
                <a:ln>
                  <a:noFill/>
                </a:ln>
                <a:solidFill>
                  <a:srgbClr val="000000"/>
                </a:solidFill>
                <a:effectLst/>
                <a:uLnTx/>
                <a:uFillTx/>
                <a:cs typeface="+mn-ea"/>
                <a:sym typeface="+mn-lt"/>
              </a:rPr>
              <a:t>点：</a:t>
            </a:r>
            <a:r>
              <a:rPr kumimoji="0" lang="zh-CN" altLang="en-US" sz="2000" b="0" i="0" u="none" strike="noStrike" kern="1200" cap="none" spc="0" normalizeH="0" baseline="0" noProof="0" dirty="0">
                <a:ln>
                  <a:noFill/>
                </a:ln>
                <a:solidFill>
                  <a:srgbClr val="000000"/>
                </a:solidFill>
                <a:effectLst/>
                <a:uLnTx/>
                <a:uFillTx/>
                <a:cs typeface="+mn-ea"/>
                <a:sym typeface="+mn-lt"/>
              </a:rPr>
              <a:t>接受命令，发出响应，配合主站工作</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C00000"/>
                </a:solidFill>
                <a:effectLst/>
                <a:uLnTx/>
                <a:uFillTx/>
                <a:cs typeface="+mn-ea"/>
                <a:sym typeface="+mn-lt"/>
              </a:rPr>
              <a:t>复合站</a:t>
            </a:r>
            <a:r>
              <a:rPr kumimoji="0" lang="zh-CN" altLang="en-US" b="0" i="0" u="none" strike="noStrike" kern="1200" cap="none" spc="0" normalizeH="0" baseline="0" noProof="0" dirty="0">
                <a:ln>
                  <a:noFill/>
                </a:ln>
                <a:solidFill>
                  <a:srgbClr val="000000"/>
                </a:solidFill>
                <a:effectLst/>
                <a:uLnTx/>
                <a:uFillTx/>
                <a:cs typeface="+mn-ea"/>
                <a:sym typeface="+mn-lt"/>
              </a:rPr>
              <a:t>点：</a:t>
            </a:r>
            <a:r>
              <a:rPr kumimoji="0" lang="zh-CN" altLang="en-US" sz="2000" b="0" i="0" u="none" strike="noStrike" kern="1200" cap="none" spc="0" normalizeH="0" baseline="0" noProof="0" dirty="0">
                <a:ln>
                  <a:noFill/>
                </a:ln>
                <a:solidFill>
                  <a:srgbClr val="000000"/>
                </a:solidFill>
                <a:effectLst/>
                <a:uLnTx/>
                <a:uFillTx/>
                <a:cs typeface="+mn-ea"/>
                <a:sym typeface="+mn-lt"/>
              </a:rPr>
              <a:t>由传输的属性、方向决定工作方式</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077913" marR="0" lvl="0" indent="-358775" algn="l" defTabSz="914400" rtl="0" eaLnBrk="1" fontAlgn="auto" latinLnBrk="0" hangingPunct="1">
              <a:lnSpc>
                <a:spcPct val="120000"/>
              </a:lnSpc>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复合站同时具有主站与从站的功能</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077913" marR="0" lvl="0" indent="-358775" algn="l" defTabSz="914400" rtl="0" eaLnBrk="1" fontAlgn="auto" latinLnBrk="0" hangingPunct="1">
              <a:lnSpc>
                <a:spcPct val="120000"/>
              </a:lnSpc>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每个复合站都可以发出命令与响应</a:t>
            </a:r>
            <a:endParaRPr lang="zh-CN" altLang="en-US" dirty="0"/>
          </a:p>
        </p:txBody>
      </p:sp>
      <p:sp>
        <p:nvSpPr>
          <p:cNvPr id="4" name="灯片编号占位符 3">
            <a:extLst>
              <a:ext uri="{FF2B5EF4-FFF2-40B4-BE49-F238E27FC236}">
                <a16:creationId xmlns:a16="http://schemas.microsoft.com/office/drawing/2014/main" id="{B0A3D424-6817-BFA7-80DC-F4C79EC8C03E}"/>
              </a:ext>
            </a:extLst>
          </p:cNvPr>
          <p:cNvSpPr>
            <a:spLocks noGrp="1"/>
          </p:cNvSpPr>
          <p:nvPr>
            <p:ph type="sldNum" sz="quarter" idx="12"/>
          </p:nvPr>
        </p:nvSpPr>
        <p:spPr/>
        <p:txBody>
          <a:bodyPr/>
          <a:lstStyle/>
          <a:p>
            <a:fld id="{C8BB1146-E542-4D4E-B8E9-6919A11DDD48}" type="slidenum">
              <a:rPr lang="en-US" smtClean="0"/>
              <a:t>112</a:t>
            </a:fld>
            <a:endParaRPr lang="en-US"/>
          </a:p>
        </p:txBody>
      </p:sp>
    </p:spTree>
    <p:extLst>
      <p:ext uri="{BB962C8B-B14F-4D97-AF65-F5344CB8AC3E}">
        <p14:creationId xmlns:p14="http://schemas.microsoft.com/office/powerpoint/2010/main" val="4465764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96F2C-E33B-D282-3481-96A02B7D373C}"/>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链路配置</a:t>
            </a:r>
            <a:endParaRPr lang="zh-CN" altLang="en-US" dirty="0"/>
          </a:p>
        </p:txBody>
      </p:sp>
      <p:sp>
        <p:nvSpPr>
          <p:cNvPr id="3" name="内容占位符 2">
            <a:extLst>
              <a:ext uri="{FF2B5EF4-FFF2-40B4-BE49-F238E27FC236}">
                <a16:creationId xmlns:a16="http://schemas.microsoft.com/office/drawing/2014/main" id="{68E74FA1-75E9-B336-5EE1-D3AF7C4184A4}"/>
              </a:ext>
            </a:extLst>
          </p:cNvPr>
          <p:cNvSpPr>
            <a:spLocks noGrp="1"/>
          </p:cNvSpPr>
          <p:nvPr>
            <p:ph idx="1"/>
          </p:nvPr>
        </p:nvSpPr>
        <p:spPr>
          <a:xfrm>
            <a:off x="660400" y="1125539"/>
            <a:ext cx="10858500" cy="486227"/>
          </a:xfrm>
        </p:spPr>
        <p:txBody>
          <a:bodyPr>
            <a:normAutofit fontScale="47500" lnSpcReduction="20000"/>
          </a:bodyPr>
          <a:lstStyle/>
          <a:p>
            <a:r>
              <a:rPr kumimoji="0" lang="en-US" altLang="zh-CN" sz="4400" b="0" i="0" u="none" strike="noStrike" kern="1200" cap="none" spc="0" normalizeH="0" baseline="0" noProof="0" dirty="0">
                <a:ln>
                  <a:noFill/>
                </a:ln>
                <a:solidFill>
                  <a:srgbClr val="000000"/>
                </a:solidFill>
                <a:effectLst/>
                <a:uLnTx/>
                <a:uFillTx/>
                <a:cs typeface="+mn-ea"/>
                <a:sym typeface="+mn-lt"/>
              </a:rPr>
              <a:t>HDLC</a:t>
            </a:r>
            <a:r>
              <a:rPr kumimoji="0" lang="zh-CN" altLang="en-US" sz="4400" b="0" i="0" u="none" strike="noStrike" kern="1200" cap="none" spc="0" normalizeH="0" baseline="0" noProof="0" dirty="0">
                <a:ln>
                  <a:noFill/>
                </a:ln>
                <a:solidFill>
                  <a:srgbClr val="000000"/>
                </a:solidFill>
                <a:effectLst/>
                <a:uLnTx/>
                <a:uFillTx/>
                <a:cs typeface="+mn-ea"/>
                <a:sym typeface="+mn-lt"/>
              </a:rPr>
              <a:t>协议有</a:t>
            </a:r>
            <a:r>
              <a:rPr kumimoji="0" lang="en-US" altLang="zh-CN" sz="4400" b="0" i="0" u="none" strike="noStrike" kern="1200" cap="none" spc="0" normalizeH="0" baseline="0" noProof="0" dirty="0">
                <a:ln>
                  <a:noFill/>
                </a:ln>
                <a:solidFill>
                  <a:srgbClr val="000000"/>
                </a:solidFill>
                <a:effectLst/>
                <a:uLnTx/>
                <a:uFillTx/>
                <a:cs typeface="+mn-ea"/>
                <a:sym typeface="+mn-lt"/>
              </a:rPr>
              <a:t>3</a:t>
            </a:r>
            <a:r>
              <a:rPr kumimoji="0" lang="zh-CN" altLang="en-US" sz="4400" b="0" i="0" u="none" strike="noStrike" kern="1200" cap="none" spc="0" normalizeH="0" baseline="0" noProof="0" dirty="0">
                <a:ln>
                  <a:noFill/>
                </a:ln>
                <a:solidFill>
                  <a:srgbClr val="000000"/>
                </a:solidFill>
                <a:effectLst/>
                <a:uLnTx/>
                <a:uFillTx/>
                <a:cs typeface="+mn-ea"/>
                <a:sym typeface="+mn-lt"/>
              </a:rPr>
              <a:t>种配置方式：</a:t>
            </a:r>
            <a:r>
              <a:rPr kumimoji="0" lang="zh-CN" altLang="en-US" sz="4400" b="0" i="0" u="none" strike="noStrike" kern="1200" cap="none" spc="0" normalizeH="0" baseline="0" noProof="0" dirty="0">
                <a:ln>
                  <a:noFill/>
                </a:ln>
                <a:solidFill>
                  <a:srgbClr val="C00000"/>
                </a:solidFill>
                <a:effectLst/>
                <a:uLnTx/>
                <a:uFillTx/>
                <a:cs typeface="+mn-ea"/>
                <a:sym typeface="+mn-lt"/>
              </a:rPr>
              <a:t>非平衡式（多点）、对称式（点到点）、平衡式（点到点）</a:t>
            </a:r>
            <a:endParaRPr kumimoji="0" lang="zh-CN" altLang="en-US" sz="4400" b="0" i="0" u="none" strike="noStrike" kern="1200" cap="none" spc="0" normalizeH="0" baseline="0" noProof="0" dirty="0">
              <a:ln>
                <a:noFill/>
              </a:ln>
              <a:solidFill>
                <a:srgbClr val="000000"/>
              </a:solidFill>
              <a:effectLst/>
              <a:uLnTx/>
              <a:uFillTx/>
              <a:cs typeface="+mn-ea"/>
              <a:sym typeface="+mn-lt"/>
            </a:endParaRPr>
          </a:p>
          <a:p>
            <a:endParaRPr lang="zh-CN" altLang="en-US" dirty="0"/>
          </a:p>
        </p:txBody>
      </p:sp>
      <p:sp>
        <p:nvSpPr>
          <p:cNvPr id="4" name="灯片编号占位符 3">
            <a:extLst>
              <a:ext uri="{FF2B5EF4-FFF2-40B4-BE49-F238E27FC236}">
                <a16:creationId xmlns:a16="http://schemas.microsoft.com/office/drawing/2014/main" id="{43872555-173C-BE70-7DBB-91187F89BF84}"/>
              </a:ext>
            </a:extLst>
          </p:cNvPr>
          <p:cNvSpPr>
            <a:spLocks noGrp="1"/>
          </p:cNvSpPr>
          <p:nvPr>
            <p:ph type="sldNum" sz="quarter" idx="12"/>
          </p:nvPr>
        </p:nvSpPr>
        <p:spPr/>
        <p:txBody>
          <a:bodyPr/>
          <a:lstStyle/>
          <a:p>
            <a:fld id="{C8BB1146-E542-4D4E-B8E9-6919A11DDD48}" type="slidenum">
              <a:rPr lang="en-US" smtClean="0"/>
              <a:t>113</a:t>
            </a:fld>
            <a:endParaRPr lang="en-US"/>
          </a:p>
        </p:txBody>
      </p:sp>
      <p:grpSp>
        <p:nvGrpSpPr>
          <p:cNvPr id="5" name="Group 3">
            <a:extLst>
              <a:ext uri="{FF2B5EF4-FFF2-40B4-BE49-F238E27FC236}">
                <a16:creationId xmlns:a16="http://schemas.microsoft.com/office/drawing/2014/main" id="{A87318F5-1332-A02D-A250-75EEEAE17586}"/>
              </a:ext>
            </a:extLst>
          </p:cNvPr>
          <p:cNvGrpSpPr>
            <a:grpSpLocks/>
          </p:cNvGrpSpPr>
          <p:nvPr/>
        </p:nvGrpSpPr>
        <p:grpSpPr bwMode="auto">
          <a:xfrm>
            <a:off x="1267240" y="1807028"/>
            <a:ext cx="9015413" cy="1503363"/>
            <a:chOff x="-166" y="804"/>
            <a:chExt cx="5679" cy="947"/>
          </a:xfrm>
        </p:grpSpPr>
        <p:sp>
          <p:nvSpPr>
            <p:cNvPr id="6" name="Line 4">
              <a:extLst>
                <a:ext uri="{FF2B5EF4-FFF2-40B4-BE49-F238E27FC236}">
                  <a16:creationId xmlns:a16="http://schemas.microsoft.com/office/drawing/2014/main" id="{1B8CC513-505A-F252-E82F-A6009B7EE31A}"/>
                </a:ext>
              </a:extLst>
            </p:cNvPr>
            <p:cNvSpPr>
              <a:spLocks noChangeShapeType="1"/>
            </p:cNvSpPr>
            <p:nvPr/>
          </p:nvSpPr>
          <p:spPr bwMode="auto">
            <a:xfrm flipV="1">
              <a:off x="1157" y="1389"/>
              <a:ext cx="435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7" name="Line 5">
              <a:extLst>
                <a:ext uri="{FF2B5EF4-FFF2-40B4-BE49-F238E27FC236}">
                  <a16:creationId xmlns:a16="http://schemas.microsoft.com/office/drawing/2014/main" id="{FE6137A1-FFFB-DD74-1460-F734F02AE337}"/>
                </a:ext>
              </a:extLst>
            </p:cNvPr>
            <p:cNvSpPr>
              <a:spLocks noChangeShapeType="1"/>
            </p:cNvSpPr>
            <p:nvPr/>
          </p:nvSpPr>
          <p:spPr bwMode="auto">
            <a:xfrm flipV="1">
              <a:off x="2820"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8" name="Picture 34">
              <a:extLst>
                <a:ext uri="{FF2B5EF4-FFF2-40B4-BE49-F238E27FC236}">
                  <a16:creationId xmlns:a16="http://schemas.microsoft.com/office/drawing/2014/main" id="{786357A1-AF15-7A0B-2208-D9EC766A66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 y="849"/>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7">
              <a:extLst>
                <a:ext uri="{FF2B5EF4-FFF2-40B4-BE49-F238E27FC236}">
                  <a16:creationId xmlns:a16="http://schemas.microsoft.com/office/drawing/2014/main" id="{4B93BD07-EC40-30EB-A0AD-A6C125EA91E9}"/>
                </a:ext>
              </a:extLst>
            </p:cNvPr>
            <p:cNvSpPr>
              <a:spLocks noChangeShapeType="1"/>
            </p:cNvSpPr>
            <p:nvPr/>
          </p:nvSpPr>
          <p:spPr bwMode="auto">
            <a:xfrm flipV="1">
              <a:off x="4045"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10" name="Picture 34">
              <a:extLst>
                <a:ext uri="{FF2B5EF4-FFF2-40B4-BE49-F238E27FC236}">
                  <a16:creationId xmlns:a16="http://schemas.microsoft.com/office/drawing/2014/main" id="{BF46704A-87BC-BB7F-811B-896FF52B72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4" y="849"/>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9">
              <a:extLst>
                <a:ext uri="{FF2B5EF4-FFF2-40B4-BE49-F238E27FC236}">
                  <a16:creationId xmlns:a16="http://schemas.microsoft.com/office/drawing/2014/main" id="{ED5A0E9D-DAE6-C5CD-624E-9445F0C17DF9}"/>
                </a:ext>
              </a:extLst>
            </p:cNvPr>
            <p:cNvSpPr>
              <a:spLocks noChangeShapeType="1"/>
            </p:cNvSpPr>
            <p:nvPr/>
          </p:nvSpPr>
          <p:spPr bwMode="auto">
            <a:xfrm flipV="1">
              <a:off x="5279"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12" name="Picture 34">
              <a:extLst>
                <a:ext uri="{FF2B5EF4-FFF2-40B4-BE49-F238E27FC236}">
                  <a16:creationId xmlns:a16="http://schemas.microsoft.com/office/drawing/2014/main" id="{1CDF06DC-993F-B021-AD30-FF2AEE4FE3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8" y="849"/>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a:extLst>
                <a:ext uri="{FF2B5EF4-FFF2-40B4-BE49-F238E27FC236}">
                  <a16:creationId xmlns:a16="http://schemas.microsoft.com/office/drawing/2014/main" id="{91CF57D5-AE82-E924-38D6-16C04CA42BBA}"/>
                </a:ext>
              </a:extLst>
            </p:cNvPr>
            <p:cNvSpPr txBox="1">
              <a:spLocks noChangeArrowheads="1"/>
            </p:cNvSpPr>
            <p:nvPr/>
          </p:nvSpPr>
          <p:spPr bwMode="auto">
            <a:xfrm>
              <a:off x="1006" y="804"/>
              <a:ext cx="69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p>
          </p:txBody>
        </p:sp>
        <p:sp>
          <p:nvSpPr>
            <p:cNvPr id="14" name="Text Box 12">
              <a:extLst>
                <a:ext uri="{FF2B5EF4-FFF2-40B4-BE49-F238E27FC236}">
                  <a16:creationId xmlns:a16="http://schemas.microsoft.com/office/drawing/2014/main" id="{82D5ABBF-B9AD-CD33-DE5A-4CFAA45F6B2B}"/>
                </a:ext>
              </a:extLst>
            </p:cNvPr>
            <p:cNvSpPr txBox="1">
              <a:spLocks noChangeArrowheads="1"/>
            </p:cNvSpPr>
            <p:nvPr/>
          </p:nvSpPr>
          <p:spPr bwMode="auto">
            <a:xfrm>
              <a:off x="2006" y="822"/>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15" name="Text Box 13">
              <a:extLst>
                <a:ext uri="{FF2B5EF4-FFF2-40B4-BE49-F238E27FC236}">
                  <a16:creationId xmlns:a16="http://schemas.microsoft.com/office/drawing/2014/main" id="{BCFA93F2-0641-6162-8A48-D90BF1897389}"/>
                </a:ext>
              </a:extLst>
            </p:cNvPr>
            <p:cNvSpPr txBox="1">
              <a:spLocks noChangeArrowheads="1"/>
            </p:cNvSpPr>
            <p:nvPr/>
          </p:nvSpPr>
          <p:spPr bwMode="auto">
            <a:xfrm>
              <a:off x="3236" y="822"/>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16" name="Text Box 14">
              <a:extLst>
                <a:ext uri="{FF2B5EF4-FFF2-40B4-BE49-F238E27FC236}">
                  <a16:creationId xmlns:a16="http://schemas.microsoft.com/office/drawing/2014/main" id="{B0AF5A7A-3EAF-A7B6-3513-547E43B7386D}"/>
                </a:ext>
              </a:extLst>
            </p:cNvPr>
            <p:cNvSpPr txBox="1">
              <a:spLocks noChangeArrowheads="1"/>
            </p:cNvSpPr>
            <p:nvPr/>
          </p:nvSpPr>
          <p:spPr bwMode="auto">
            <a:xfrm>
              <a:off x="4466" y="833"/>
              <a:ext cx="71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C</a:t>
              </a:r>
            </a:p>
          </p:txBody>
        </p:sp>
        <p:pic>
          <p:nvPicPr>
            <p:cNvPr id="17" name="Picture 15" descr="MC900434845[1]">
              <a:extLst>
                <a:ext uri="{FF2B5EF4-FFF2-40B4-BE49-F238E27FC236}">
                  <a16:creationId xmlns:a16="http://schemas.microsoft.com/office/drawing/2014/main" id="{4CB4B430-670B-5EEB-6A1E-C8FFC5A20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 y="1071"/>
              <a:ext cx="540" cy="540"/>
            </a:xfrm>
            <a:prstGeom prst="rect">
              <a:avLst/>
            </a:prstGeom>
            <a:noFill/>
            <a:extLst>
              <a:ext uri="{909E8E84-426E-40DD-AFC4-6F175D3DCCD1}">
                <a14:hiddenFill xmlns:a14="http://schemas.microsoft.com/office/drawing/2010/main">
                  <a:solidFill>
                    <a:srgbClr val="FFFFFF"/>
                  </a:solidFill>
                </a14:hiddenFill>
              </a:ext>
            </a:extLst>
          </p:spPr>
        </p:pic>
        <p:sp>
          <p:nvSpPr>
            <p:cNvPr id="18" name="Line 16">
              <a:extLst>
                <a:ext uri="{FF2B5EF4-FFF2-40B4-BE49-F238E27FC236}">
                  <a16:creationId xmlns:a16="http://schemas.microsoft.com/office/drawing/2014/main" id="{E37984DC-B422-F41B-C442-74807FFE663D}"/>
                </a:ext>
              </a:extLst>
            </p:cNvPr>
            <p:cNvSpPr>
              <a:spLocks noChangeShapeType="1"/>
            </p:cNvSpPr>
            <p:nvPr/>
          </p:nvSpPr>
          <p:spPr bwMode="auto">
            <a:xfrm>
              <a:off x="1609"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7">
              <a:extLst>
                <a:ext uri="{FF2B5EF4-FFF2-40B4-BE49-F238E27FC236}">
                  <a16:creationId xmlns:a16="http://schemas.microsoft.com/office/drawing/2014/main" id="{28C6FF6F-6C59-F737-58D4-312B89471B16}"/>
                </a:ext>
              </a:extLst>
            </p:cNvPr>
            <p:cNvSpPr>
              <a:spLocks noChangeShapeType="1"/>
            </p:cNvSpPr>
            <p:nvPr/>
          </p:nvSpPr>
          <p:spPr bwMode="auto">
            <a:xfrm>
              <a:off x="2382"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Text Box 18">
              <a:extLst>
                <a:ext uri="{FF2B5EF4-FFF2-40B4-BE49-F238E27FC236}">
                  <a16:creationId xmlns:a16="http://schemas.microsoft.com/office/drawing/2014/main" id="{C17E187F-7F59-780E-19B5-F794547FCD6C}"/>
                </a:ext>
              </a:extLst>
            </p:cNvPr>
            <p:cNvSpPr txBox="1">
              <a:spLocks noChangeArrowheads="1"/>
            </p:cNvSpPr>
            <p:nvPr/>
          </p:nvSpPr>
          <p:spPr bwMode="auto">
            <a:xfrm>
              <a:off x="1785"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sp>
          <p:nvSpPr>
            <p:cNvPr id="21" name="Text Box 19">
              <a:extLst>
                <a:ext uri="{FF2B5EF4-FFF2-40B4-BE49-F238E27FC236}">
                  <a16:creationId xmlns:a16="http://schemas.microsoft.com/office/drawing/2014/main" id="{C2B7A41A-38F5-E747-1AC1-1439585B9B60}"/>
                </a:ext>
              </a:extLst>
            </p:cNvPr>
            <p:cNvSpPr txBox="1">
              <a:spLocks noChangeArrowheads="1"/>
            </p:cNvSpPr>
            <p:nvPr/>
          </p:nvSpPr>
          <p:spPr bwMode="auto">
            <a:xfrm>
              <a:off x="2606"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2" name="Line 20">
              <a:extLst>
                <a:ext uri="{FF2B5EF4-FFF2-40B4-BE49-F238E27FC236}">
                  <a16:creationId xmlns:a16="http://schemas.microsoft.com/office/drawing/2014/main" id="{C8F571CC-891D-9CF0-1327-E71E4AD8A53A}"/>
                </a:ext>
              </a:extLst>
            </p:cNvPr>
            <p:cNvSpPr>
              <a:spLocks noChangeShapeType="1"/>
            </p:cNvSpPr>
            <p:nvPr/>
          </p:nvSpPr>
          <p:spPr bwMode="auto">
            <a:xfrm>
              <a:off x="3607"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1">
              <a:extLst>
                <a:ext uri="{FF2B5EF4-FFF2-40B4-BE49-F238E27FC236}">
                  <a16:creationId xmlns:a16="http://schemas.microsoft.com/office/drawing/2014/main" id="{C4BE6753-7BE9-286B-20A1-236EEEEED28D}"/>
                </a:ext>
              </a:extLst>
            </p:cNvPr>
            <p:cNvSpPr txBox="1">
              <a:spLocks noChangeArrowheads="1"/>
            </p:cNvSpPr>
            <p:nvPr/>
          </p:nvSpPr>
          <p:spPr bwMode="auto">
            <a:xfrm>
              <a:off x="3831"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4" name="Line 22">
              <a:extLst>
                <a:ext uri="{FF2B5EF4-FFF2-40B4-BE49-F238E27FC236}">
                  <a16:creationId xmlns:a16="http://schemas.microsoft.com/office/drawing/2014/main" id="{D724BC51-AD34-94BB-4526-65326D584872}"/>
                </a:ext>
              </a:extLst>
            </p:cNvPr>
            <p:cNvSpPr>
              <a:spLocks noChangeShapeType="1"/>
            </p:cNvSpPr>
            <p:nvPr/>
          </p:nvSpPr>
          <p:spPr bwMode="auto">
            <a:xfrm>
              <a:off x="4696"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Text Box 23">
              <a:extLst>
                <a:ext uri="{FF2B5EF4-FFF2-40B4-BE49-F238E27FC236}">
                  <a16:creationId xmlns:a16="http://schemas.microsoft.com/office/drawing/2014/main" id="{524C8DB9-7589-68A9-346A-B8A6A878753B}"/>
                </a:ext>
              </a:extLst>
            </p:cNvPr>
            <p:cNvSpPr txBox="1">
              <a:spLocks noChangeArrowheads="1"/>
            </p:cNvSpPr>
            <p:nvPr/>
          </p:nvSpPr>
          <p:spPr bwMode="auto">
            <a:xfrm>
              <a:off x="4920"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6" name="Text Box 24">
              <a:extLst>
                <a:ext uri="{FF2B5EF4-FFF2-40B4-BE49-F238E27FC236}">
                  <a16:creationId xmlns:a16="http://schemas.microsoft.com/office/drawing/2014/main" id="{A4292D5E-A1E6-7ACF-2772-BE35C6660A05}"/>
                </a:ext>
              </a:extLst>
            </p:cNvPr>
            <p:cNvSpPr txBox="1">
              <a:spLocks noChangeArrowheads="1"/>
            </p:cNvSpPr>
            <p:nvPr/>
          </p:nvSpPr>
          <p:spPr bwMode="auto">
            <a:xfrm>
              <a:off x="-166" y="1153"/>
              <a:ext cx="119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）非平衡式</a:t>
              </a:r>
            </a:p>
          </p:txBody>
        </p:sp>
        <p:sp>
          <p:nvSpPr>
            <p:cNvPr id="27" name="Line 25">
              <a:extLst>
                <a:ext uri="{FF2B5EF4-FFF2-40B4-BE49-F238E27FC236}">
                  <a16:creationId xmlns:a16="http://schemas.microsoft.com/office/drawing/2014/main" id="{F44A386E-946B-C03F-4EFC-31B13A8E1030}"/>
                </a:ext>
              </a:extLst>
            </p:cNvPr>
            <p:cNvSpPr>
              <a:spLocks noChangeShapeType="1"/>
            </p:cNvSpPr>
            <p:nvPr/>
          </p:nvSpPr>
          <p:spPr bwMode="auto">
            <a:xfrm>
              <a:off x="1610"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Text Box 26">
              <a:extLst>
                <a:ext uri="{FF2B5EF4-FFF2-40B4-BE49-F238E27FC236}">
                  <a16:creationId xmlns:a16="http://schemas.microsoft.com/office/drawing/2014/main" id="{4EF61A4D-2443-ED3E-2D8D-21C0AE9FE96B}"/>
                </a:ext>
              </a:extLst>
            </p:cNvPr>
            <p:cNvSpPr txBox="1">
              <a:spLocks noChangeArrowheads="1"/>
            </p:cNvSpPr>
            <p:nvPr/>
          </p:nvSpPr>
          <p:spPr bwMode="auto">
            <a:xfrm>
              <a:off x="1786"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grpSp>
      <p:grpSp>
        <p:nvGrpSpPr>
          <p:cNvPr id="29" name="Group 27">
            <a:extLst>
              <a:ext uri="{FF2B5EF4-FFF2-40B4-BE49-F238E27FC236}">
                <a16:creationId xmlns:a16="http://schemas.microsoft.com/office/drawing/2014/main" id="{39478FAE-D488-B454-FB0D-0BF4413B1B6D}"/>
              </a:ext>
            </a:extLst>
          </p:cNvPr>
          <p:cNvGrpSpPr>
            <a:grpSpLocks/>
          </p:cNvGrpSpPr>
          <p:nvPr/>
        </p:nvGrpSpPr>
        <p:grpSpPr bwMode="auto">
          <a:xfrm>
            <a:off x="1375189" y="3664405"/>
            <a:ext cx="8948738" cy="1449388"/>
            <a:chOff x="-98" y="1973"/>
            <a:chExt cx="5637" cy="913"/>
          </a:xfrm>
        </p:grpSpPr>
        <p:sp>
          <p:nvSpPr>
            <p:cNvPr id="30" name="Text Box 28">
              <a:extLst>
                <a:ext uri="{FF2B5EF4-FFF2-40B4-BE49-F238E27FC236}">
                  <a16:creationId xmlns:a16="http://schemas.microsoft.com/office/drawing/2014/main" id="{0B0C2A76-E977-918F-8A77-CE17924CCA80}"/>
                </a:ext>
              </a:extLst>
            </p:cNvPr>
            <p:cNvSpPr txBox="1">
              <a:spLocks noChangeArrowheads="1"/>
            </p:cNvSpPr>
            <p:nvPr/>
          </p:nvSpPr>
          <p:spPr bwMode="auto">
            <a:xfrm>
              <a:off x="1110" y="1987"/>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31" name="Text Box 29">
              <a:extLst>
                <a:ext uri="{FF2B5EF4-FFF2-40B4-BE49-F238E27FC236}">
                  <a16:creationId xmlns:a16="http://schemas.microsoft.com/office/drawing/2014/main" id="{4CB3DE28-FBAE-2073-2A71-83037239D1FC}"/>
                </a:ext>
              </a:extLst>
            </p:cNvPr>
            <p:cNvSpPr txBox="1">
              <a:spLocks noChangeArrowheads="1"/>
            </p:cNvSpPr>
            <p:nvPr/>
          </p:nvSpPr>
          <p:spPr bwMode="auto">
            <a:xfrm>
              <a:off x="4992" y="1973"/>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32" name="Line 30">
              <a:extLst>
                <a:ext uri="{FF2B5EF4-FFF2-40B4-BE49-F238E27FC236}">
                  <a16:creationId xmlns:a16="http://schemas.microsoft.com/office/drawing/2014/main" id="{7BA7C9E4-66CE-5248-B5FF-BBB92A7D499F}"/>
                </a:ext>
              </a:extLst>
            </p:cNvPr>
            <p:cNvSpPr>
              <a:spLocks noChangeShapeType="1"/>
            </p:cNvSpPr>
            <p:nvPr/>
          </p:nvSpPr>
          <p:spPr bwMode="auto">
            <a:xfrm flipV="1">
              <a:off x="1406" y="243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33" name="Picture 34">
              <a:extLst>
                <a:ext uri="{FF2B5EF4-FFF2-40B4-BE49-F238E27FC236}">
                  <a16:creationId xmlns:a16="http://schemas.microsoft.com/office/drawing/2014/main" id="{CFECC6B3-01BE-DE8D-9E1D-77ECA80C6E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1" y="2251"/>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4">
              <a:extLst>
                <a:ext uri="{FF2B5EF4-FFF2-40B4-BE49-F238E27FC236}">
                  <a16:creationId xmlns:a16="http://schemas.microsoft.com/office/drawing/2014/main" id="{C22482D6-D8FD-025E-29A6-D7375C7DBE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6" y="2255"/>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3">
              <a:extLst>
                <a:ext uri="{FF2B5EF4-FFF2-40B4-BE49-F238E27FC236}">
                  <a16:creationId xmlns:a16="http://schemas.microsoft.com/office/drawing/2014/main" id="{97011643-1EEF-CB95-6107-4DB1C625743A}"/>
                </a:ext>
              </a:extLst>
            </p:cNvPr>
            <p:cNvSpPr txBox="1">
              <a:spLocks noChangeArrowheads="1"/>
            </p:cNvSpPr>
            <p:nvPr/>
          </p:nvSpPr>
          <p:spPr bwMode="auto">
            <a:xfrm>
              <a:off x="-98" y="2270"/>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2</a:t>
              </a:r>
              <a:r>
                <a:rPr kumimoji="0" lang="zh-CN" altLang="en-US" sz="2400" b="0" i="0" u="none" strike="noStrike" kern="1200" cap="none" spc="0" normalizeH="0" baseline="0" noProof="0" dirty="0">
                  <a:ln>
                    <a:noFill/>
                  </a:ln>
                  <a:solidFill>
                    <a:srgbClr val="000000"/>
                  </a:solidFill>
                  <a:effectLst/>
                  <a:uLnTx/>
                  <a:uFillTx/>
                  <a:cs typeface="+mn-ea"/>
                  <a:sym typeface="+mn-lt"/>
                </a:rPr>
                <a:t>）对称式</a:t>
              </a:r>
            </a:p>
          </p:txBody>
        </p:sp>
        <p:sp>
          <p:nvSpPr>
            <p:cNvPr id="36" name="Rectangle 34">
              <a:extLst>
                <a:ext uri="{FF2B5EF4-FFF2-40B4-BE49-F238E27FC236}">
                  <a16:creationId xmlns:a16="http://schemas.microsoft.com/office/drawing/2014/main" id="{5AFFF598-9C8D-4BCE-D7EF-AEAD0ADE7BC5}"/>
                </a:ext>
              </a:extLst>
            </p:cNvPr>
            <p:cNvSpPr>
              <a:spLocks noChangeArrowheads="1"/>
            </p:cNvSpPr>
            <p:nvPr/>
          </p:nvSpPr>
          <p:spPr bwMode="auto">
            <a:xfrm>
              <a:off x="1791" y="1978"/>
              <a:ext cx="3085" cy="409"/>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37" name="Text Box 35">
              <a:extLst>
                <a:ext uri="{FF2B5EF4-FFF2-40B4-BE49-F238E27FC236}">
                  <a16:creationId xmlns:a16="http://schemas.microsoft.com/office/drawing/2014/main" id="{5AFFB5B1-415B-E554-9A90-E57A9663DABB}"/>
                </a:ext>
              </a:extLst>
            </p:cNvPr>
            <p:cNvSpPr txBox="1">
              <a:spLocks noChangeArrowheads="1"/>
            </p:cNvSpPr>
            <p:nvPr/>
          </p:nvSpPr>
          <p:spPr bwMode="auto">
            <a:xfrm>
              <a:off x="2880" y="2115"/>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A</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38" name="Line 36">
              <a:extLst>
                <a:ext uri="{FF2B5EF4-FFF2-40B4-BE49-F238E27FC236}">
                  <a16:creationId xmlns:a16="http://schemas.microsoft.com/office/drawing/2014/main" id="{9A658878-9C96-34B0-FFF5-2607FF601C35}"/>
                </a:ext>
              </a:extLst>
            </p:cNvPr>
            <p:cNvSpPr>
              <a:spLocks noChangeShapeType="1"/>
            </p:cNvSpPr>
            <p:nvPr/>
          </p:nvSpPr>
          <p:spPr bwMode="auto">
            <a:xfrm>
              <a:off x="1882" y="229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Text Box 37">
              <a:extLst>
                <a:ext uri="{FF2B5EF4-FFF2-40B4-BE49-F238E27FC236}">
                  <a16:creationId xmlns:a16="http://schemas.microsoft.com/office/drawing/2014/main" id="{1056C0FE-D78D-AB00-52E3-1E62FEA985F0}"/>
                </a:ext>
              </a:extLst>
            </p:cNvPr>
            <p:cNvSpPr txBox="1">
              <a:spLocks noChangeArrowheads="1"/>
            </p:cNvSpPr>
            <p:nvPr/>
          </p:nvSpPr>
          <p:spPr bwMode="auto">
            <a:xfrm>
              <a:off x="2074" y="2031"/>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0" name="Line 38">
              <a:extLst>
                <a:ext uri="{FF2B5EF4-FFF2-40B4-BE49-F238E27FC236}">
                  <a16:creationId xmlns:a16="http://schemas.microsoft.com/office/drawing/2014/main" id="{CF0B8F31-8F93-FF71-B0E2-E5C6ADCCE1A8}"/>
                </a:ext>
              </a:extLst>
            </p:cNvPr>
            <p:cNvSpPr>
              <a:spLocks noChangeShapeType="1"/>
            </p:cNvSpPr>
            <p:nvPr/>
          </p:nvSpPr>
          <p:spPr bwMode="auto">
            <a:xfrm>
              <a:off x="3969" y="2069"/>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1" name="Text Box 39">
              <a:extLst>
                <a:ext uri="{FF2B5EF4-FFF2-40B4-BE49-F238E27FC236}">
                  <a16:creationId xmlns:a16="http://schemas.microsoft.com/office/drawing/2014/main" id="{DB83C31A-E75D-490D-6354-8B67537984B8}"/>
                </a:ext>
              </a:extLst>
            </p:cNvPr>
            <p:cNvSpPr txBox="1">
              <a:spLocks noChangeArrowheads="1"/>
            </p:cNvSpPr>
            <p:nvPr/>
          </p:nvSpPr>
          <p:spPr bwMode="auto">
            <a:xfrm>
              <a:off x="4209" y="2085"/>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42" name="Rectangle 40">
              <a:extLst>
                <a:ext uri="{FF2B5EF4-FFF2-40B4-BE49-F238E27FC236}">
                  <a16:creationId xmlns:a16="http://schemas.microsoft.com/office/drawing/2014/main" id="{D0CDE6C1-5A4E-3513-9CE4-740D67D42A84}"/>
                </a:ext>
              </a:extLst>
            </p:cNvPr>
            <p:cNvSpPr>
              <a:spLocks noChangeArrowheads="1"/>
            </p:cNvSpPr>
            <p:nvPr/>
          </p:nvSpPr>
          <p:spPr bwMode="auto">
            <a:xfrm>
              <a:off x="1791" y="2477"/>
              <a:ext cx="3085" cy="409"/>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43" name="Text Box 41">
              <a:extLst>
                <a:ext uri="{FF2B5EF4-FFF2-40B4-BE49-F238E27FC236}">
                  <a16:creationId xmlns:a16="http://schemas.microsoft.com/office/drawing/2014/main" id="{C4EB63F8-E286-81F7-6E19-0EACFB88A6A7}"/>
                </a:ext>
              </a:extLst>
            </p:cNvPr>
            <p:cNvSpPr txBox="1">
              <a:spLocks noChangeArrowheads="1"/>
            </p:cNvSpPr>
            <p:nvPr/>
          </p:nvSpPr>
          <p:spPr bwMode="auto">
            <a:xfrm>
              <a:off x="2880" y="2614"/>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B</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44" name="Line 42">
              <a:extLst>
                <a:ext uri="{FF2B5EF4-FFF2-40B4-BE49-F238E27FC236}">
                  <a16:creationId xmlns:a16="http://schemas.microsoft.com/office/drawing/2014/main" id="{35E12C5B-4542-A8FB-D7A1-9EAD4B4A6C29}"/>
                </a:ext>
              </a:extLst>
            </p:cNvPr>
            <p:cNvSpPr>
              <a:spLocks noChangeShapeType="1"/>
            </p:cNvSpPr>
            <p:nvPr/>
          </p:nvSpPr>
          <p:spPr bwMode="auto">
            <a:xfrm>
              <a:off x="3956" y="2788"/>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5" name="Text Box 43">
              <a:extLst>
                <a:ext uri="{FF2B5EF4-FFF2-40B4-BE49-F238E27FC236}">
                  <a16:creationId xmlns:a16="http://schemas.microsoft.com/office/drawing/2014/main" id="{12D2FB4D-6752-F7E6-A504-186F16178687}"/>
                </a:ext>
              </a:extLst>
            </p:cNvPr>
            <p:cNvSpPr txBox="1">
              <a:spLocks noChangeArrowheads="1"/>
            </p:cNvSpPr>
            <p:nvPr/>
          </p:nvSpPr>
          <p:spPr bwMode="auto">
            <a:xfrm>
              <a:off x="4148" y="2523"/>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6" name="Line 44">
              <a:extLst>
                <a:ext uri="{FF2B5EF4-FFF2-40B4-BE49-F238E27FC236}">
                  <a16:creationId xmlns:a16="http://schemas.microsoft.com/office/drawing/2014/main" id="{D8FD09BA-07C7-E8CB-FC5D-D372395CF0BB}"/>
                </a:ext>
              </a:extLst>
            </p:cNvPr>
            <p:cNvSpPr>
              <a:spLocks noChangeShapeType="1"/>
            </p:cNvSpPr>
            <p:nvPr/>
          </p:nvSpPr>
          <p:spPr bwMode="auto">
            <a:xfrm>
              <a:off x="1882" y="2523"/>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7" name="Text Box 45">
              <a:extLst>
                <a:ext uri="{FF2B5EF4-FFF2-40B4-BE49-F238E27FC236}">
                  <a16:creationId xmlns:a16="http://schemas.microsoft.com/office/drawing/2014/main" id="{F70378E9-66C7-899B-4E8A-8F366B4ADDD6}"/>
                </a:ext>
              </a:extLst>
            </p:cNvPr>
            <p:cNvSpPr txBox="1">
              <a:spLocks noChangeArrowheads="1"/>
            </p:cNvSpPr>
            <p:nvPr/>
          </p:nvSpPr>
          <p:spPr bwMode="auto">
            <a:xfrm>
              <a:off x="2122" y="2539"/>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grpSp>
        <p:nvGrpSpPr>
          <p:cNvPr id="48" name="Group 46">
            <a:extLst>
              <a:ext uri="{FF2B5EF4-FFF2-40B4-BE49-F238E27FC236}">
                <a16:creationId xmlns:a16="http://schemas.microsoft.com/office/drawing/2014/main" id="{D0AE8049-D08E-CD75-BC41-76CB798D3EE0}"/>
              </a:ext>
            </a:extLst>
          </p:cNvPr>
          <p:cNvGrpSpPr>
            <a:grpSpLocks/>
          </p:cNvGrpSpPr>
          <p:nvPr/>
        </p:nvGrpSpPr>
        <p:grpSpPr bwMode="auto">
          <a:xfrm>
            <a:off x="1487901" y="5517019"/>
            <a:ext cx="9093201" cy="1039813"/>
            <a:chOff x="-5" y="3141"/>
            <a:chExt cx="5728" cy="655"/>
          </a:xfrm>
        </p:grpSpPr>
        <p:sp>
          <p:nvSpPr>
            <p:cNvPr id="49" name="Text Box 47">
              <a:extLst>
                <a:ext uri="{FF2B5EF4-FFF2-40B4-BE49-F238E27FC236}">
                  <a16:creationId xmlns:a16="http://schemas.microsoft.com/office/drawing/2014/main" id="{A21D643F-9202-A5B6-F7F1-7F1360CEE4A2}"/>
                </a:ext>
              </a:extLst>
            </p:cNvPr>
            <p:cNvSpPr txBox="1">
              <a:spLocks noChangeArrowheads="1"/>
            </p:cNvSpPr>
            <p:nvPr/>
          </p:nvSpPr>
          <p:spPr bwMode="auto">
            <a:xfrm>
              <a:off x="965" y="315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50" name="Text Box 48">
              <a:extLst>
                <a:ext uri="{FF2B5EF4-FFF2-40B4-BE49-F238E27FC236}">
                  <a16:creationId xmlns:a16="http://schemas.microsoft.com/office/drawing/2014/main" id="{40E3517B-3FB8-1FA4-E43B-F8726A40253F}"/>
                </a:ext>
              </a:extLst>
            </p:cNvPr>
            <p:cNvSpPr txBox="1">
              <a:spLocks noChangeArrowheads="1"/>
            </p:cNvSpPr>
            <p:nvPr/>
          </p:nvSpPr>
          <p:spPr bwMode="auto">
            <a:xfrm>
              <a:off x="4852" y="314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51" name="Line 49">
              <a:extLst>
                <a:ext uri="{FF2B5EF4-FFF2-40B4-BE49-F238E27FC236}">
                  <a16:creationId xmlns:a16="http://schemas.microsoft.com/office/drawing/2014/main" id="{7C3B10F3-293E-438C-FFD7-8130EBDC5A4E}"/>
                </a:ext>
              </a:extLst>
            </p:cNvPr>
            <p:cNvSpPr>
              <a:spLocks noChangeShapeType="1"/>
            </p:cNvSpPr>
            <p:nvPr/>
          </p:nvSpPr>
          <p:spPr bwMode="auto">
            <a:xfrm flipV="1">
              <a:off x="1406" y="361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52" name="Picture 34">
              <a:extLst>
                <a:ext uri="{FF2B5EF4-FFF2-40B4-BE49-F238E27FC236}">
                  <a16:creationId xmlns:a16="http://schemas.microsoft.com/office/drawing/2014/main" id="{884F5C72-3EED-C599-9E0A-46E87DC7B2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1" y="3431"/>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4">
              <a:extLst>
                <a:ext uri="{FF2B5EF4-FFF2-40B4-BE49-F238E27FC236}">
                  <a16:creationId xmlns:a16="http://schemas.microsoft.com/office/drawing/2014/main" id="{D93C9E82-EC66-000E-47CC-A225EAB1E6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6" y="3435"/>
              <a:ext cx="39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52">
              <a:extLst>
                <a:ext uri="{FF2B5EF4-FFF2-40B4-BE49-F238E27FC236}">
                  <a16:creationId xmlns:a16="http://schemas.microsoft.com/office/drawing/2014/main" id="{28B0958B-842F-48E9-F101-99C1828B21B9}"/>
                </a:ext>
              </a:extLst>
            </p:cNvPr>
            <p:cNvSpPr txBox="1">
              <a:spLocks noChangeArrowheads="1"/>
            </p:cNvSpPr>
            <p:nvPr/>
          </p:nvSpPr>
          <p:spPr bwMode="auto">
            <a:xfrm>
              <a:off x="-5" y="3363"/>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3</a:t>
              </a:r>
              <a:r>
                <a:rPr kumimoji="0" lang="zh-CN" altLang="en-US" sz="2400" b="0" i="0" u="none" strike="noStrike" kern="1200" cap="none" spc="0" normalizeH="0" baseline="0" noProof="0" dirty="0">
                  <a:ln>
                    <a:noFill/>
                  </a:ln>
                  <a:solidFill>
                    <a:srgbClr val="000000"/>
                  </a:solidFill>
                  <a:effectLst/>
                  <a:uLnTx/>
                  <a:uFillTx/>
                  <a:cs typeface="+mn-ea"/>
                  <a:sym typeface="+mn-lt"/>
                </a:rPr>
                <a:t>）平衡式</a:t>
              </a:r>
            </a:p>
          </p:txBody>
        </p:sp>
        <p:sp>
          <p:nvSpPr>
            <p:cNvPr id="55" name="Rectangle 53">
              <a:extLst>
                <a:ext uri="{FF2B5EF4-FFF2-40B4-BE49-F238E27FC236}">
                  <a16:creationId xmlns:a16="http://schemas.microsoft.com/office/drawing/2014/main" id="{AB2BAAA7-18F1-F29F-BF9E-C10CDA5135E5}"/>
                </a:ext>
              </a:extLst>
            </p:cNvPr>
            <p:cNvSpPr>
              <a:spLocks noChangeArrowheads="1"/>
            </p:cNvSpPr>
            <p:nvPr/>
          </p:nvSpPr>
          <p:spPr bwMode="auto">
            <a:xfrm>
              <a:off x="1791" y="3158"/>
              <a:ext cx="3085" cy="409"/>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56" name="Line 54">
              <a:extLst>
                <a:ext uri="{FF2B5EF4-FFF2-40B4-BE49-F238E27FC236}">
                  <a16:creationId xmlns:a16="http://schemas.microsoft.com/office/drawing/2014/main" id="{CCF74EC9-5D01-8829-2531-58BB942B8DF4}"/>
                </a:ext>
              </a:extLst>
            </p:cNvPr>
            <p:cNvSpPr>
              <a:spLocks noChangeShapeType="1"/>
            </p:cNvSpPr>
            <p:nvPr/>
          </p:nvSpPr>
          <p:spPr bwMode="auto">
            <a:xfrm>
              <a:off x="1882" y="347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7" name="Text Box 55">
              <a:extLst>
                <a:ext uri="{FF2B5EF4-FFF2-40B4-BE49-F238E27FC236}">
                  <a16:creationId xmlns:a16="http://schemas.microsoft.com/office/drawing/2014/main" id="{A901BC59-CEC2-2626-5A57-BC96B1D8E40E}"/>
                </a:ext>
              </a:extLst>
            </p:cNvPr>
            <p:cNvSpPr txBox="1">
              <a:spLocks noChangeArrowheads="1"/>
            </p:cNvSpPr>
            <p:nvPr/>
          </p:nvSpPr>
          <p:spPr bwMode="auto">
            <a:xfrm>
              <a:off x="1909" y="3220"/>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58" name="Line 56">
              <a:extLst>
                <a:ext uri="{FF2B5EF4-FFF2-40B4-BE49-F238E27FC236}">
                  <a16:creationId xmlns:a16="http://schemas.microsoft.com/office/drawing/2014/main" id="{B1935506-D078-6EE7-DF46-4220049AD7E4}"/>
                </a:ext>
              </a:extLst>
            </p:cNvPr>
            <p:cNvSpPr>
              <a:spLocks noChangeShapeType="1"/>
            </p:cNvSpPr>
            <p:nvPr/>
          </p:nvSpPr>
          <p:spPr bwMode="auto">
            <a:xfrm>
              <a:off x="3969" y="3476"/>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9" name="Text Box 57">
              <a:extLst>
                <a:ext uri="{FF2B5EF4-FFF2-40B4-BE49-F238E27FC236}">
                  <a16:creationId xmlns:a16="http://schemas.microsoft.com/office/drawing/2014/main" id="{33D6146C-17CD-03F2-3490-72B111D9C460}"/>
                </a:ext>
              </a:extLst>
            </p:cNvPr>
            <p:cNvSpPr txBox="1">
              <a:spLocks noChangeArrowheads="1"/>
            </p:cNvSpPr>
            <p:nvPr/>
          </p:nvSpPr>
          <p:spPr bwMode="auto">
            <a:xfrm>
              <a:off x="4028" y="3258"/>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spTree>
    <p:extLst>
      <p:ext uri="{BB962C8B-B14F-4D97-AF65-F5344CB8AC3E}">
        <p14:creationId xmlns:p14="http://schemas.microsoft.com/office/powerpoint/2010/main" val="28840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60C-94E2-467E-58B3-598E5CD9A5D9}"/>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3659"/>
                </a:solidFill>
                <a:effectLst/>
                <a:uLnTx/>
                <a:uFillTx/>
                <a:latin typeface="+mn-lt"/>
                <a:ea typeface="+mn-ea"/>
                <a:cs typeface="+mn-ea"/>
                <a:sym typeface="+mn-lt"/>
              </a:rPr>
              <a:t>通信方式</a:t>
            </a:r>
            <a:endParaRPr lang="zh-CN" altLang="en-US" dirty="0"/>
          </a:p>
        </p:txBody>
      </p:sp>
      <p:sp>
        <p:nvSpPr>
          <p:cNvPr id="3" name="内容占位符 2">
            <a:extLst>
              <a:ext uri="{FF2B5EF4-FFF2-40B4-BE49-F238E27FC236}">
                <a16:creationId xmlns:a16="http://schemas.microsoft.com/office/drawing/2014/main" id="{6A953371-C1CB-AEC7-5147-256438CDD0F3}"/>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通信方式：在一次通信交互中所涉及到的两个设备之间的关系，这种方式描述了由谁控制链路。</a:t>
            </a: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协议支持 </a:t>
            </a:r>
            <a:r>
              <a:rPr kumimoji="0" lang="en-US" altLang="zh-CN" sz="2400" b="0" i="0" u="none" strike="noStrike" kern="1200" cap="none" spc="0" normalizeH="0" baseline="0" noProof="0" dirty="0">
                <a:ln>
                  <a:noFill/>
                </a:ln>
                <a:solidFill>
                  <a:srgbClr val="000000"/>
                </a:solidFill>
                <a:effectLst/>
                <a:uLnTx/>
                <a:uFillTx/>
                <a:cs typeface="+mn-ea"/>
                <a:sym typeface="+mn-lt"/>
              </a:rPr>
              <a:t>3 </a:t>
            </a:r>
            <a:r>
              <a:rPr kumimoji="0" lang="zh-CN" altLang="en-US" sz="2400" b="0" i="0" u="none" strike="noStrike" kern="1200" cap="none" spc="0" normalizeH="0" baseline="0" noProof="0" dirty="0">
                <a:ln>
                  <a:noFill/>
                </a:ln>
                <a:solidFill>
                  <a:srgbClr val="000000"/>
                </a:solidFill>
                <a:effectLst/>
                <a:uLnTx/>
                <a:uFillTx/>
                <a:cs typeface="+mn-ea"/>
                <a:sym typeface="+mn-lt"/>
              </a:rPr>
              <a:t>种工作方式：</a:t>
            </a:r>
          </a:p>
          <a:p>
            <a:pPr marL="179388" marR="0" lvl="1" indent="-179388"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 </a:t>
            </a:r>
            <a:r>
              <a:rPr kumimoji="0" lang="zh-CN" altLang="en-US" sz="2400" b="0" i="0" u="none" strike="noStrike" kern="1200" cap="none" spc="0" normalizeH="0" baseline="0" noProof="0" dirty="0">
                <a:ln>
                  <a:noFill/>
                </a:ln>
                <a:solidFill>
                  <a:srgbClr val="C00000"/>
                </a:solidFill>
                <a:effectLst/>
                <a:uLnTx/>
                <a:uFillTx/>
                <a:cs typeface="+mn-ea"/>
                <a:sym typeface="+mn-lt"/>
              </a:rPr>
              <a:t>正常应答</a:t>
            </a:r>
            <a:r>
              <a:rPr kumimoji="0" lang="zh-CN" altLang="en-US" sz="2400" b="0" i="0" u="none" strike="noStrike" kern="1200" cap="none" spc="0" normalizeH="0" baseline="0" noProof="0" dirty="0">
                <a:ln>
                  <a:noFill/>
                </a:ln>
                <a:solidFill>
                  <a:srgbClr val="000000"/>
                </a:solidFill>
                <a:effectLst/>
                <a:uLnTx/>
                <a:uFillTx/>
                <a:cs typeface="+mn-ea"/>
                <a:sym typeface="+mn-lt"/>
              </a:rPr>
              <a:t>方式</a:t>
            </a:r>
            <a:r>
              <a:rPr kumimoji="0" lang="en-US" altLang="zh-CN" sz="2400" b="0" i="0" u="none" strike="noStrike" kern="1200" cap="none" spc="0" normalizeH="0" baseline="0" noProof="0" dirty="0">
                <a:ln>
                  <a:noFill/>
                </a:ln>
                <a:solidFill>
                  <a:srgbClr val="000000"/>
                </a:solidFill>
                <a:effectLst/>
                <a:uLnTx/>
                <a:uFillTx/>
                <a:cs typeface="+mn-ea"/>
                <a:sym typeface="+mn-lt"/>
              </a:rPr>
              <a:t>NRM</a:t>
            </a:r>
            <a:r>
              <a:rPr kumimoji="0" lang="zh-CN" altLang="en-US" sz="2400" b="0" i="0" u="none" strike="noStrike" kern="1200" cap="none" spc="0" normalizeH="0" baseline="0" noProof="0" dirty="0">
                <a:ln>
                  <a:noFill/>
                </a:ln>
                <a:solidFill>
                  <a:srgbClr val="000000"/>
                </a:solidFill>
                <a:effectLst/>
                <a:uLnTx/>
                <a:uFillTx/>
                <a:cs typeface="+mn-ea"/>
                <a:sym typeface="+mn-lt"/>
              </a:rPr>
              <a:t>（非平衡式）</a:t>
            </a:r>
            <a:endParaRPr kumimoji="0" lang="zh-CN" altLang="en-US" sz="2000" b="0" i="0" u="none" strike="noStrike" kern="1200" cap="none" spc="0" normalizeH="0" baseline="0" noProof="0" dirty="0">
              <a:ln>
                <a:noFill/>
              </a:ln>
              <a:solidFill>
                <a:srgbClr val="000000"/>
              </a:solidFill>
              <a:effectLst/>
              <a:uLnTx/>
              <a:uFillTx/>
              <a:cs typeface="+mn-ea"/>
              <a:sym typeface="+mn-lt"/>
            </a:endParaRPr>
          </a:p>
          <a:p>
            <a:pPr marL="536575" marR="0" lvl="2" indent="-179388" algn="l" defTabSz="914400" rtl="0" eaLnBrk="1" fontAlgn="auto" latinLnBrk="0" hangingPunct="1">
              <a:spcBef>
                <a:spcPct val="0"/>
              </a:spcBef>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主站可以随时向从站传输数据帧；</a:t>
            </a:r>
          </a:p>
          <a:p>
            <a:pPr marL="536575" marR="0" lvl="2" indent="-179388" algn="l" defTabSz="914400" rtl="0" eaLnBrk="1" fontAlgn="auto" latinLnBrk="0" hangingPunct="1">
              <a:spcBef>
                <a:spcPct val="0"/>
              </a:spcBef>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从站只有在主站向它发送命令帧进行探询、响应后才可以向主站发送数据帧。</a:t>
            </a:r>
          </a:p>
          <a:p>
            <a:pPr marL="268288" marR="0" lvl="1" indent="-268288" algn="l" defTabSz="914400" rtl="0" eaLnBrk="1" fontAlgn="auto" latinLnBrk="0" hangingPunct="1">
              <a:spcBef>
                <a:spcPct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cs typeface="+mn-ea"/>
                <a:sym typeface="+mn-lt"/>
              </a:rPr>
              <a:t>异步应答</a:t>
            </a:r>
            <a:r>
              <a:rPr kumimoji="0" lang="zh-CN" altLang="en-US" sz="2400" b="0" i="0" u="none" strike="noStrike" kern="1200" cap="none" spc="0" normalizeH="0" baseline="0" noProof="0" dirty="0">
                <a:ln>
                  <a:noFill/>
                </a:ln>
                <a:solidFill>
                  <a:srgbClr val="000000"/>
                </a:solidFill>
                <a:effectLst/>
                <a:uLnTx/>
                <a:uFillTx/>
                <a:cs typeface="+mn-ea"/>
                <a:sym typeface="+mn-lt"/>
              </a:rPr>
              <a:t>方式</a:t>
            </a:r>
            <a:r>
              <a:rPr kumimoji="0" lang="en-US" altLang="zh-CN" sz="2400" b="0" i="0" u="none" strike="noStrike" kern="1200" cap="none" spc="0" normalizeH="0" baseline="0" noProof="0" dirty="0">
                <a:ln>
                  <a:noFill/>
                </a:ln>
                <a:solidFill>
                  <a:srgbClr val="000000"/>
                </a:solidFill>
                <a:effectLst/>
                <a:uLnTx/>
                <a:uFillTx/>
                <a:cs typeface="+mn-ea"/>
                <a:sym typeface="+mn-lt"/>
              </a:rPr>
              <a:t>ARM</a:t>
            </a:r>
            <a:r>
              <a:rPr kumimoji="0" lang="zh-CN" altLang="en-US" sz="2400" b="0" i="0" u="none" strike="noStrike" kern="1200" cap="none" spc="0" normalizeH="0" baseline="0" noProof="0" dirty="0">
                <a:ln>
                  <a:noFill/>
                </a:ln>
                <a:solidFill>
                  <a:srgbClr val="000000"/>
                </a:solidFill>
                <a:effectLst/>
                <a:uLnTx/>
                <a:uFillTx/>
                <a:cs typeface="+mn-ea"/>
                <a:sym typeface="+mn-lt"/>
              </a:rPr>
              <a:t>（非平衡式）</a:t>
            </a:r>
          </a:p>
          <a:p>
            <a:pPr marL="536575" marR="0" lvl="2" indent="-179388" algn="l" defTabSz="914400" rtl="0" eaLnBrk="1" fontAlgn="auto" latinLnBrk="0" hangingPunct="1">
              <a:spcBef>
                <a:spcPct val="0"/>
              </a:spcBef>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主站负责数据链路的初始化、链路的建立、释放与差错恢复等功能。</a:t>
            </a:r>
          </a:p>
          <a:p>
            <a:pPr marL="536575" marR="0" lvl="2" indent="-179388" algn="l" defTabSz="914400" rtl="0" eaLnBrk="1" fontAlgn="auto" latinLnBrk="0" hangingPunct="1">
              <a:spcBef>
                <a:spcPct val="0"/>
              </a:spcBef>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主站和从站可以随时相互传输数据帧；</a:t>
            </a:r>
          </a:p>
          <a:p>
            <a:pPr marL="536575" marR="0" lvl="2" indent="-179388" algn="l" defTabSz="914400" rtl="0" eaLnBrk="1" fontAlgn="auto" latinLnBrk="0" hangingPunct="1">
              <a:spcBef>
                <a:spcPct val="0"/>
              </a:spcBef>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从站可以不需要等待主站发出探询就可以发送数据。</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cs typeface="+mn-ea"/>
                <a:sym typeface="+mn-lt"/>
              </a:rPr>
              <a:t>异步平衡</a:t>
            </a:r>
            <a:r>
              <a:rPr kumimoji="0" lang="zh-CN" altLang="en-US" sz="2400" b="0" i="0" u="none" strike="noStrike" kern="1200" cap="none" spc="0" normalizeH="0" baseline="0" noProof="0" dirty="0">
                <a:ln>
                  <a:noFill/>
                </a:ln>
                <a:solidFill>
                  <a:srgbClr val="000000"/>
                </a:solidFill>
                <a:effectLst/>
                <a:uLnTx/>
                <a:uFillTx/>
                <a:cs typeface="+mn-ea"/>
                <a:sym typeface="+mn-lt"/>
              </a:rPr>
              <a:t>方式</a:t>
            </a:r>
            <a:r>
              <a:rPr kumimoji="0" lang="en-US" altLang="zh-CN" sz="2400" b="0" i="0" u="none" strike="noStrike" kern="1200" cap="none" spc="0" normalizeH="0" baseline="0" noProof="0" dirty="0">
                <a:ln>
                  <a:noFill/>
                </a:ln>
                <a:solidFill>
                  <a:srgbClr val="000000"/>
                </a:solidFill>
                <a:effectLst/>
                <a:uLnTx/>
                <a:uFillTx/>
                <a:cs typeface="+mn-ea"/>
                <a:sym typeface="+mn-lt"/>
              </a:rPr>
              <a:t>ABM</a:t>
            </a: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L="536575" marR="0" lvl="1" indent="-179388"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每个复合站都可以平等地发起数据传输，不需要得到对方复合站的许可。</a:t>
            </a:r>
          </a:p>
          <a:p>
            <a:endParaRPr lang="zh-CN" altLang="en-US" dirty="0"/>
          </a:p>
        </p:txBody>
      </p:sp>
      <p:sp>
        <p:nvSpPr>
          <p:cNvPr id="4" name="灯片编号占位符 3">
            <a:extLst>
              <a:ext uri="{FF2B5EF4-FFF2-40B4-BE49-F238E27FC236}">
                <a16:creationId xmlns:a16="http://schemas.microsoft.com/office/drawing/2014/main" id="{F3A379AC-A373-413A-0CB8-1CC8EF5E7150}"/>
              </a:ext>
            </a:extLst>
          </p:cNvPr>
          <p:cNvSpPr>
            <a:spLocks noGrp="1"/>
          </p:cNvSpPr>
          <p:nvPr>
            <p:ph type="sldNum" sz="quarter" idx="12"/>
          </p:nvPr>
        </p:nvSpPr>
        <p:spPr/>
        <p:txBody>
          <a:bodyPr/>
          <a:lstStyle/>
          <a:p>
            <a:fld id="{C8BB1146-E542-4D4E-B8E9-6919A11DDD48}" type="slidenum">
              <a:rPr lang="en-US" smtClean="0"/>
              <a:t>114</a:t>
            </a:fld>
            <a:endParaRPr lang="en-US"/>
          </a:p>
        </p:txBody>
      </p:sp>
    </p:spTree>
    <p:extLst>
      <p:ext uri="{BB962C8B-B14F-4D97-AF65-F5344CB8AC3E}">
        <p14:creationId xmlns:p14="http://schemas.microsoft.com/office/powerpoint/2010/main" val="3164649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70213-9E10-C063-690D-8384FA72742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endParaRPr lang="zh-CN" altLang="en-US" dirty="0"/>
          </a:p>
        </p:txBody>
      </p:sp>
      <p:sp>
        <p:nvSpPr>
          <p:cNvPr id="3" name="内容占位符 2">
            <a:extLst>
              <a:ext uri="{FF2B5EF4-FFF2-40B4-BE49-F238E27FC236}">
                <a16:creationId xmlns:a16="http://schemas.microsoft.com/office/drawing/2014/main" id="{9901A943-936E-CE1D-D4EF-1775F49738A6}"/>
              </a:ext>
            </a:extLst>
          </p:cNvPr>
          <p:cNvSpPr>
            <a:spLocks noGrp="1"/>
          </p:cNvSpPr>
          <p:nvPr>
            <p:ph idx="1"/>
          </p:nvPr>
        </p:nvSpPr>
        <p:spPr/>
        <p:txBody>
          <a:bodyPr/>
          <a:lstStyle/>
          <a:p>
            <a:pPr marL="0" marR="0" lvl="0" indent="0" algn="l" defTabSz="914400" rtl="0" eaLnBrk="1" fontAlgn="auto" latinLnBrk="0" hangingPunct="1">
              <a:spcBef>
                <a:spcPct val="0"/>
              </a:spcBef>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协议定义了三种类型的帧：</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信息帧（</a:t>
            </a:r>
            <a:r>
              <a:rPr kumimoji="0" lang="en-US" altLang="zh-CN" sz="2000" b="0" i="0" u="none" strike="noStrike" kern="1200" cap="none" spc="0" normalizeH="0" baseline="0" noProof="0" dirty="0">
                <a:ln>
                  <a:noFill/>
                </a:ln>
                <a:solidFill>
                  <a:srgbClr val="C00000"/>
                </a:solidFill>
                <a:effectLst/>
                <a:uLnTx/>
                <a:uFillTx/>
                <a:cs typeface="+mn-ea"/>
                <a:sym typeface="+mn-lt"/>
              </a:rPr>
              <a:t>I-</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：数据及与数据有关的控制信息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监控帧（</a:t>
            </a:r>
            <a:r>
              <a:rPr kumimoji="0" lang="en-US" altLang="zh-CN" sz="2000" b="0" i="0" u="none" strike="noStrike" kern="1200" cap="none" spc="0" normalizeH="0" baseline="0" noProof="0" dirty="0">
                <a:ln>
                  <a:noFill/>
                </a:ln>
                <a:solidFill>
                  <a:srgbClr val="C00000"/>
                </a:solidFill>
                <a:effectLst/>
                <a:uLnTx/>
                <a:uFillTx/>
                <a:cs typeface="+mn-ea"/>
                <a:sym typeface="+mn-lt"/>
              </a:rPr>
              <a:t>S-</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：流量和错误控制信息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无编号帧（</a:t>
            </a:r>
            <a:r>
              <a:rPr kumimoji="0" lang="en-US" altLang="zh-CN" sz="2000" b="0" i="0" u="none" strike="noStrike" kern="1200" cap="none" spc="0" normalizeH="0" baseline="0" noProof="0" dirty="0">
                <a:ln>
                  <a:noFill/>
                </a:ln>
                <a:solidFill>
                  <a:srgbClr val="C00000"/>
                </a:solidFill>
                <a:effectLst/>
                <a:uLnTx/>
                <a:uFillTx/>
                <a:cs typeface="+mn-ea"/>
                <a:sym typeface="+mn-lt"/>
              </a:rPr>
              <a:t>U-</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：链路管理服务</a:t>
            </a:r>
          </a:p>
          <a:p>
            <a:endParaRPr lang="zh-CN" altLang="en-US" dirty="0"/>
          </a:p>
        </p:txBody>
      </p:sp>
      <p:sp>
        <p:nvSpPr>
          <p:cNvPr id="4" name="灯片编号占位符 3">
            <a:extLst>
              <a:ext uri="{FF2B5EF4-FFF2-40B4-BE49-F238E27FC236}">
                <a16:creationId xmlns:a16="http://schemas.microsoft.com/office/drawing/2014/main" id="{50E2DCCC-D3A6-12B5-5D2C-AB7A27F9D510}"/>
              </a:ext>
            </a:extLst>
          </p:cNvPr>
          <p:cNvSpPr>
            <a:spLocks noGrp="1"/>
          </p:cNvSpPr>
          <p:nvPr>
            <p:ph type="sldNum" sz="quarter" idx="12"/>
          </p:nvPr>
        </p:nvSpPr>
        <p:spPr/>
        <p:txBody>
          <a:bodyPr/>
          <a:lstStyle/>
          <a:p>
            <a:fld id="{C8BB1146-E542-4D4E-B8E9-6919A11DDD48}" type="slidenum">
              <a:rPr lang="en-US" smtClean="0"/>
              <a:t>115</a:t>
            </a:fld>
            <a:endParaRPr lang="en-US"/>
          </a:p>
        </p:txBody>
      </p:sp>
      <p:grpSp>
        <p:nvGrpSpPr>
          <p:cNvPr id="5" name="Group 160">
            <a:extLst>
              <a:ext uri="{FF2B5EF4-FFF2-40B4-BE49-F238E27FC236}">
                <a16:creationId xmlns:a16="http://schemas.microsoft.com/office/drawing/2014/main" id="{2DC39907-7D46-7DE3-2C1D-34532D098427}"/>
              </a:ext>
            </a:extLst>
          </p:cNvPr>
          <p:cNvGrpSpPr>
            <a:grpSpLocks/>
          </p:cNvGrpSpPr>
          <p:nvPr/>
        </p:nvGrpSpPr>
        <p:grpSpPr bwMode="auto">
          <a:xfrm>
            <a:off x="975209" y="3435617"/>
            <a:ext cx="8347075" cy="585788"/>
            <a:chOff x="253" y="2296"/>
            <a:chExt cx="5258" cy="369"/>
          </a:xfrm>
        </p:grpSpPr>
        <p:sp>
          <p:nvSpPr>
            <p:cNvPr id="6" name="Rectangle 139">
              <a:extLst>
                <a:ext uri="{FF2B5EF4-FFF2-40B4-BE49-F238E27FC236}">
                  <a16:creationId xmlns:a16="http://schemas.microsoft.com/office/drawing/2014/main" id="{E9C6C8D3-5184-909C-F953-B657DE0E6784}"/>
                </a:ext>
              </a:extLst>
            </p:cNvPr>
            <p:cNvSpPr>
              <a:spLocks noChangeArrowheads="1"/>
            </p:cNvSpPr>
            <p:nvPr/>
          </p:nvSpPr>
          <p:spPr bwMode="auto">
            <a:xfrm>
              <a:off x="79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140">
              <a:extLst>
                <a:ext uri="{FF2B5EF4-FFF2-40B4-BE49-F238E27FC236}">
                  <a16:creationId xmlns:a16="http://schemas.microsoft.com/office/drawing/2014/main" id="{ACA74073-856C-01DA-925F-8A9D6001D491}"/>
                </a:ext>
              </a:extLst>
            </p:cNvPr>
            <p:cNvSpPr>
              <a:spLocks noChangeArrowheads="1"/>
            </p:cNvSpPr>
            <p:nvPr/>
          </p:nvSpPr>
          <p:spPr bwMode="auto">
            <a:xfrm>
              <a:off x="138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8" name="Rectangle 141">
              <a:extLst>
                <a:ext uri="{FF2B5EF4-FFF2-40B4-BE49-F238E27FC236}">
                  <a16:creationId xmlns:a16="http://schemas.microsoft.com/office/drawing/2014/main" id="{44EFF1AE-3100-9FB1-DB1E-940FE2B1C04D}"/>
                </a:ext>
              </a:extLst>
            </p:cNvPr>
            <p:cNvSpPr>
              <a:spLocks noChangeArrowheads="1"/>
            </p:cNvSpPr>
            <p:nvPr/>
          </p:nvSpPr>
          <p:spPr bwMode="auto">
            <a:xfrm>
              <a:off x="1972"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9" name="Rectangle 142">
              <a:extLst>
                <a:ext uri="{FF2B5EF4-FFF2-40B4-BE49-F238E27FC236}">
                  <a16:creationId xmlns:a16="http://schemas.microsoft.com/office/drawing/2014/main" id="{61DF51F2-5A65-A0F3-63EC-584CFC5DE2F1}"/>
                </a:ext>
              </a:extLst>
            </p:cNvPr>
            <p:cNvSpPr>
              <a:spLocks noChangeArrowheads="1"/>
            </p:cNvSpPr>
            <p:nvPr/>
          </p:nvSpPr>
          <p:spPr bwMode="auto">
            <a:xfrm>
              <a:off x="2562" y="2296"/>
              <a:ext cx="1179" cy="369"/>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数据信息</a:t>
              </a:r>
            </a:p>
          </p:txBody>
        </p:sp>
        <p:sp>
          <p:nvSpPr>
            <p:cNvPr id="10" name="Rectangle 143">
              <a:extLst>
                <a:ext uri="{FF2B5EF4-FFF2-40B4-BE49-F238E27FC236}">
                  <a16:creationId xmlns:a16="http://schemas.microsoft.com/office/drawing/2014/main" id="{D3D7A68B-705E-3EF2-EE68-651054F7CD22}"/>
                </a:ext>
              </a:extLst>
            </p:cNvPr>
            <p:cNvSpPr>
              <a:spLocks noChangeArrowheads="1"/>
            </p:cNvSpPr>
            <p:nvPr/>
          </p:nvSpPr>
          <p:spPr bwMode="auto">
            <a:xfrm>
              <a:off x="3741" y="2296"/>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1" name="Rectangle 144">
              <a:extLst>
                <a:ext uri="{FF2B5EF4-FFF2-40B4-BE49-F238E27FC236}">
                  <a16:creationId xmlns:a16="http://schemas.microsoft.com/office/drawing/2014/main" id="{317B8A3F-E659-FCD7-49CC-8434C2ECA14F}"/>
                </a:ext>
              </a:extLst>
            </p:cNvPr>
            <p:cNvSpPr>
              <a:spLocks noChangeArrowheads="1"/>
            </p:cNvSpPr>
            <p:nvPr/>
          </p:nvSpPr>
          <p:spPr bwMode="auto">
            <a:xfrm>
              <a:off x="4921"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2" name="Text Box 145">
              <a:extLst>
                <a:ext uri="{FF2B5EF4-FFF2-40B4-BE49-F238E27FC236}">
                  <a16:creationId xmlns:a16="http://schemas.microsoft.com/office/drawing/2014/main" id="{91341AD4-8FBA-38FC-D6BC-A308C000BE04}"/>
                </a:ext>
              </a:extLst>
            </p:cNvPr>
            <p:cNvSpPr txBox="1">
              <a:spLocks noChangeArrowheads="1"/>
            </p:cNvSpPr>
            <p:nvPr/>
          </p:nvSpPr>
          <p:spPr bwMode="auto">
            <a:xfrm>
              <a:off x="253" y="2341"/>
              <a:ext cx="42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I-</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13" name="Group 161">
            <a:extLst>
              <a:ext uri="{FF2B5EF4-FFF2-40B4-BE49-F238E27FC236}">
                <a16:creationId xmlns:a16="http://schemas.microsoft.com/office/drawing/2014/main" id="{AA3CD2DF-D4ED-500C-D64A-41984562A58F}"/>
              </a:ext>
            </a:extLst>
          </p:cNvPr>
          <p:cNvGrpSpPr>
            <a:grpSpLocks/>
          </p:cNvGrpSpPr>
          <p:nvPr/>
        </p:nvGrpSpPr>
        <p:grpSpPr bwMode="auto">
          <a:xfrm>
            <a:off x="914883" y="4299217"/>
            <a:ext cx="6535738" cy="585788"/>
            <a:chOff x="215" y="2840"/>
            <a:chExt cx="4117" cy="369"/>
          </a:xfrm>
        </p:grpSpPr>
        <p:sp>
          <p:nvSpPr>
            <p:cNvPr id="14" name="Rectangle 146">
              <a:extLst>
                <a:ext uri="{FF2B5EF4-FFF2-40B4-BE49-F238E27FC236}">
                  <a16:creationId xmlns:a16="http://schemas.microsoft.com/office/drawing/2014/main" id="{A55CF832-48C8-EA29-3C1E-17DD457B19CB}"/>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5" name="Rectangle 147">
              <a:extLst>
                <a:ext uri="{FF2B5EF4-FFF2-40B4-BE49-F238E27FC236}">
                  <a16:creationId xmlns:a16="http://schemas.microsoft.com/office/drawing/2014/main" id="{D2EA2828-456D-FDE3-C7F6-5D7E45A9E857}"/>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16" name="Rectangle 148">
              <a:extLst>
                <a:ext uri="{FF2B5EF4-FFF2-40B4-BE49-F238E27FC236}">
                  <a16:creationId xmlns:a16="http://schemas.microsoft.com/office/drawing/2014/main" id="{32BF1DBC-C2C9-EE01-1EE4-FEB8A5CF9EF4}"/>
                </a:ext>
              </a:extLst>
            </p:cNvPr>
            <p:cNvSpPr>
              <a:spLocks noChangeArrowheads="1"/>
            </p:cNvSpPr>
            <p:nvPr/>
          </p:nvSpPr>
          <p:spPr bwMode="auto">
            <a:xfrm>
              <a:off x="197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17" name="Rectangle 150">
              <a:extLst>
                <a:ext uri="{FF2B5EF4-FFF2-40B4-BE49-F238E27FC236}">
                  <a16:creationId xmlns:a16="http://schemas.microsoft.com/office/drawing/2014/main" id="{4C8CF47F-09FC-88B7-94F3-466865B0BAF5}"/>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8" name="Rectangle 151">
              <a:extLst>
                <a:ext uri="{FF2B5EF4-FFF2-40B4-BE49-F238E27FC236}">
                  <a16:creationId xmlns:a16="http://schemas.microsoft.com/office/drawing/2014/main" id="{1D1E67A7-AA52-3AC4-B022-C4EA46591ACF}"/>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9" name="Text Box 152">
              <a:extLst>
                <a:ext uri="{FF2B5EF4-FFF2-40B4-BE49-F238E27FC236}">
                  <a16:creationId xmlns:a16="http://schemas.microsoft.com/office/drawing/2014/main" id="{DAE6854A-5408-42CE-5496-B80C45E6C052}"/>
                </a:ext>
              </a:extLst>
            </p:cNvPr>
            <p:cNvSpPr txBox="1">
              <a:spLocks noChangeArrowheads="1"/>
            </p:cNvSpPr>
            <p:nvPr/>
          </p:nvSpPr>
          <p:spPr bwMode="auto">
            <a:xfrm>
              <a:off x="215" y="2885"/>
              <a:ext cx="50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20" name="Group 162">
            <a:extLst>
              <a:ext uri="{FF2B5EF4-FFF2-40B4-BE49-F238E27FC236}">
                <a16:creationId xmlns:a16="http://schemas.microsoft.com/office/drawing/2014/main" id="{CBABE222-7FCC-1A1F-C7B6-81A114F730B5}"/>
              </a:ext>
            </a:extLst>
          </p:cNvPr>
          <p:cNvGrpSpPr>
            <a:grpSpLocks/>
          </p:cNvGrpSpPr>
          <p:nvPr/>
        </p:nvGrpSpPr>
        <p:grpSpPr bwMode="auto">
          <a:xfrm>
            <a:off x="906946" y="5091381"/>
            <a:ext cx="8415338" cy="585787"/>
            <a:chOff x="210" y="3339"/>
            <a:chExt cx="5301" cy="369"/>
          </a:xfrm>
        </p:grpSpPr>
        <p:sp>
          <p:nvSpPr>
            <p:cNvPr id="21" name="Rectangle 153">
              <a:extLst>
                <a:ext uri="{FF2B5EF4-FFF2-40B4-BE49-F238E27FC236}">
                  <a16:creationId xmlns:a16="http://schemas.microsoft.com/office/drawing/2014/main" id="{A6D9C92E-D9F9-2121-F887-B18E0950293E}"/>
                </a:ext>
              </a:extLst>
            </p:cNvPr>
            <p:cNvSpPr>
              <a:spLocks noChangeArrowheads="1"/>
            </p:cNvSpPr>
            <p:nvPr/>
          </p:nvSpPr>
          <p:spPr bwMode="auto">
            <a:xfrm>
              <a:off x="79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2" name="Rectangle 154">
              <a:extLst>
                <a:ext uri="{FF2B5EF4-FFF2-40B4-BE49-F238E27FC236}">
                  <a16:creationId xmlns:a16="http://schemas.microsoft.com/office/drawing/2014/main" id="{49C9DF7B-6B9E-096D-03C7-FC9814C6A91C}"/>
                </a:ext>
              </a:extLst>
            </p:cNvPr>
            <p:cNvSpPr>
              <a:spLocks noChangeArrowheads="1"/>
            </p:cNvSpPr>
            <p:nvPr/>
          </p:nvSpPr>
          <p:spPr bwMode="auto">
            <a:xfrm>
              <a:off x="138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23" name="Rectangle 155">
              <a:extLst>
                <a:ext uri="{FF2B5EF4-FFF2-40B4-BE49-F238E27FC236}">
                  <a16:creationId xmlns:a16="http://schemas.microsoft.com/office/drawing/2014/main" id="{A3887233-4463-3F76-999B-50344F3F2F5B}"/>
                </a:ext>
              </a:extLst>
            </p:cNvPr>
            <p:cNvSpPr>
              <a:spLocks noChangeArrowheads="1"/>
            </p:cNvSpPr>
            <p:nvPr/>
          </p:nvSpPr>
          <p:spPr bwMode="auto">
            <a:xfrm>
              <a:off x="1972"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24" name="Rectangle 156">
              <a:extLst>
                <a:ext uri="{FF2B5EF4-FFF2-40B4-BE49-F238E27FC236}">
                  <a16:creationId xmlns:a16="http://schemas.microsoft.com/office/drawing/2014/main" id="{812DC488-17AD-DB21-2A15-1C1559EC9057}"/>
                </a:ext>
              </a:extLst>
            </p:cNvPr>
            <p:cNvSpPr>
              <a:spLocks noChangeArrowheads="1"/>
            </p:cNvSpPr>
            <p:nvPr/>
          </p:nvSpPr>
          <p:spPr bwMode="auto">
            <a:xfrm>
              <a:off x="2562" y="3339"/>
              <a:ext cx="1179" cy="369"/>
            </a:xfrm>
            <a:prstGeom prst="rect">
              <a:avLst/>
            </a:prstGeom>
            <a:solidFill>
              <a:srgbClr val="EAEAEA"/>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管理信息</a:t>
              </a:r>
            </a:p>
          </p:txBody>
        </p:sp>
        <p:sp>
          <p:nvSpPr>
            <p:cNvPr id="25" name="Rectangle 157">
              <a:extLst>
                <a:ext uri="{FF2B5EF4-FFF2-40B4-BE49-F238E27FC236}">
                  <a16:creationId xmlns:a16="http://schemas.microsoft.com/office/drawing/2014/main" id="{82FD53E0-E830-CB28-5C17-441A0E2622A0}"/>
                </a:ext>
              </a:extLst>
            </p:cNvPr>
            <p:cNvSpPr>
              <a:spLocks noChangeArrowheads="1"/>
            </p:cNvSpPr>
            <p:nvPr/>
          </p:nvSpPr>
          <p:spPr bwMode="auto">
            <a:xfrm>
              <a:off x="3741" y="3339"/>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26" name="Rectangle 158">
              <a:extLst>
                <a:ext uri="{FF2B5EF4-FFF2-40B4-BE49-F238E27FC236}">
                  <a16:creationId xmlns:a16="http://schemas.microsoft.com/office/drawing/2014/main" id="{F50D452D-964D-E089-6B7A-0521CF853130}"/>
                </a:ext>
              </a:extLst>
            </p:cNvPr>
            <p:cNvSpPr>
              <a:spLocks noChangeArrowheads="1"/>
            </p:cNvSpPr>
            <p:nvPr/>
          </p:nvSpPr>
          <p:spPr bwMode="auto">
            <a:xfrm>
              <a:off x="4921"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7" name="Text Box 159">
              <a:extLst>
                <a:ext uri="{FF2B5EF4-FFF2-40B4-BE49-F238E27FC236}">
                  <a16:creationId xmlns:a16="http://schemas.microsoft.com/office/drawing/2014/main" id="{5A698075-3CDC-2D07-C1E6-FB7E9BA4425C}"/>
                </a:ext>
              </a:extLst>
            </p:cNvPr>
            <p:cNvSpPr txBox="1">
              <a:spLocks noChangeArrowheads="1"/>
            </p:cNvSpPr>
            <p:nvPr/>
          </p:nvSpPr>
          <p:spPr bwMode="auto">
            <a:xfrm>
              <a:off x="210" y="3384"/>
              <a:ext cx="515"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U-</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spTree>
    <p:extLst>
      <p:ext uri="{BB962C8B-B14F-4D97-AF65-F5344CB8AC3E}">
        <p14:creationId xmlns:p14="http://schemas.microsoft.com/office/powerpoint/2010/main" val="248910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B3675-15AB-9CCC-2968-36AC4DF57F1C}"/>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帧格式：标志字段</a:t>
            </a:r>
            <a:endParaRPr lang="zh-CN" altLang="en-US" dirty="0"/>
          </a:p>
        </p:txBody>
      </p:sp>
      <p:sp>
        <p:nvSpPr>
          <p:cNvPr id="3" name="内容占位符 2">
            <a:extLst>
              <a:ext uri="{FF2B5EF4-FFF2-40B4-BE49-F238E27FC236}">
                <a16:creationId xmlns:a16="http://schemas.microsoft.com/office/drawing/2014/main" id="{724B81E3-D5AF-014F-D5CD-FDC761EE28D6}"/>
              </a:ext>
            </a:extLst>
          </p:cNvPr>
          <p:cNvSpPr>
            <a:spLocks noGrp="1"/>
          </p:cNvSpPr>
          <p:nvPr>
            <p:ph idx="1"/>
          </p:nvPr>
        </p:nvSpPr>
        <p:spPr>
          <a:xfrm>
            <a:off x="638175" y="2789058"/>
            <a:ext cx="10858500" cy="3620632"/>
          </a:xfrm>
        </p:spPr>
        <p:txBody>
          <a:bodyPr>
            <a:normAutofit/>
          </a:bodyPr>
          <a:lstStyle/>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一个字节</a:t>
            </a:r>
            <a:r>
              <a:rPr kumimoji="0" lang="en-US" altLang="zh-CN" sz="2400" b="0" i="0" u="none" strike="noStrike" kern="1200" cap="none" spc="0" normalizeH="0" baseline="0" noProof="0" dirty="0">
                <a:ln>
                  <a:noFill/>
                </a:ln>
                <a:solidFill>
                  <a:srgbClr val="000000"/>
                </a:solidFill>
                <a:effectLst/>
                <a:uLnTx/>
                <a:uFillTx/>
                <a:cs typeface="+mn-ea"/>
                <a:sym typeface="+mn-lt"/>
              </a:rPr>
              <a:t>(8</a:t>
            </a:r>
            <a:r>
              <a:rPr kumimoji="0" lang="zh-CN" altLang="en-US" sz="2400" b="0" i="0" u="none" strike="noStrike" kern="1200" cap="none" spc="0" normalizeH="0" baseline="0" noProof="0" dirty="0">
                <a:ln>
                  <a:noFill/>
                </a:ln>
                <a:solidFill>
                  <a:srgbClr val="000000"/>
                </a:solidFill>
                <a:effectLst/>
                <a:uLnTx/>
                <a:uFillTx/>
                <a:cs typeface="+mn-ea"/>
                <a:sym typeface="+mn-lt"/>
              </a:rPr>
              <a:t>位</a:t>
            </a:r>
            <a:r>
              <a:rPr kumimoji="0" lang="en-US" altLang="zh-CN" sz="2400" b="0" i="0" u="none" strike="noStrike" kern="1200" cap="none" spc="0" normalizeH="0" baseline="0" noProof="0" dirty="0">
                <a:ln>
                  <a:noFill/>
                </a:ln>
                <a:solidFill>
                  <a:srgbClr val="000000"/>
                </a:solidFill>
                <a:effectLst/>
                <a:uLnTx/>
                <a:uFillTx/>
                <a:cs typeface="+mn-ea"/>
                <a:sym typeface="+mn-lt"/>
              </a:rPr>
              <a:t>)</a:t>
            </a:r>
            <a:r>
              <a:rPr kumimoji="0" lang="zh-CN" altLang="en-US" sz="2400" b="0" i="0" u="none" strike="noStrike" kern="1200" cap="none" spc="0" normalizeH="0" baseline="0" noProof="0" dirty="0">
                <a:ln>
                  <a:noFill/>
                </a:ln>
                <a:solidFill>
                  <a:srgbClr val="000000"/>
                </a:solidFill>
                <a:effectLst/>
                <a:uLnTx/>
                <a:uFillTx/>
                <a:cs typeface="+mn-ea"/>
                <a:sym typeface="+mn-lt"/>
              </a:rPr>
              <a:t>，其比特模式为</a:t>
            </a:r>
            <a:r>
              <a:rPr kumimoji="0" lang="en-US" altLang="zh-CN" sz="2400" b="0" i="0" u="none" strike="noStrike" kern="1200" cap="none" spc="0" normalizeH="0" baseline="0" noProof="0" dirty="0">
                <a:ln>
                  <a:noFill/>
                </a:ln>
                <a:solidFill>
                  <a:srgbClr val="000000"/>
                </a:solidFill>
                <a:effectLst/>
                <a:uLnTx/>
                <a:uFillTx/>
                <a:cs typeface="+mn-ea"/>
                <a:sym typeface="+mn-lt"/>
              </a:rPr>
              <a:t>01111110</a:t>
            </a:r>
            <a:r>
              <a:rPr kumimoji="0" lang="zh-CN" altLang="en-US" sz="2400" b="0" i="0" u="none" strike="noStrike" kern="1200" cap="none" spc="0" normalizeH="0" baseline="0" noProof="0" dirty="0">
                <a:ln>
                  <a:noFill/>
                </a:ln>
                <a:solidFill>
                  <a:srgbClr val="000000"/>
                </a:solidFill>
                <a:effectLst/>
                <a:uLnTx/>
                <a:uFillTx/>
                <a:cs typeface="+mn-ea"/>
                <a:sym typeface="+mn-lt"/>
              </a:rPr>
              <a:t>；表示一个帧的开始和结束，并且为接收方提供同步手段。</a:t>
            </a:r>
          </a:p>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成帧方法：</a:t>
            </a:r>
            <a:r>
              <a:rPr kumimoji="0" lang="zh-CN" altLang="en-US" sz="2400" b="0" i="0" u="none" strike="noStrike" kern="1200" cap="none" spc="0" normalizeH="0" baseline="0" noProof="0" dirty="0">
                <a:ln>
                  <a:noFill/>
                </a:ln>
                <a:solidFill>
                  <a:srgbClr val="C00000"/>
                </a:solidFill>
                <a:effectLst/>
                <a:uLnTx/>
                <a:uFillTx/>
                <a:cs typeface="+mn-ea"/>
                <a:sym typeface="+mn-lt"/>
              </a:rPr>
              <a:t>比特填充法</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发送方发送一个含有五个以上连续</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的数据时，它总是在第五个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后面插入一个冗余的</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。不管第六个比特是</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还是</a:t>
            </a:r>
            <a:r>
              <a:rPr kumimoji="0" lang="en-US" altLang="zh-CN" sz="2000" b="0" i="0" u="none" strike="noStrike" kern="1200" cap="none" spc="0" normalizeH="0" baseline="0" noProof="0" dirty="0">
                <a:ln>
                  <a:noFill/>
                </a:ln>
                <a:solidFill>
                  <a:srgbClr val="000000"/>
                </a:solidFill>
                <a:effectLst/>
                <a:uLnTx/>
                <a:uFillTx/>
                <a:cs typeface="+mn-ea"/>
                <a:sym typeface="+mn-lt"/>
              </a:rPr>
              <a:t>1</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接收方接收时作相反的动作</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去掉</a:t>
            </a:r>
            <a:r>
              <a:rPr kumimoji="0" lang="en-US" altLang="zh-CN" sz="2000" b="0" i="0" u="none" strike="noStrike" kern="1200" cap="none" spc="0" normalizeH="0" baseline="0" noProof="0" dirty="0">
                <a:ln>
                  <a:noFill/>
                </a:ln>
                <a:solidFill>
                  <a:srgbClr val="000000"/>
                </a:solidFill>
                <a:effectLst/>
                <a:uLnTx/>
                <a:uFillTx/>
                <a:cs typeface="+mn-ea"/>
                <a:sym typeface="+mn-lt"/>
              </a:rPr>
              <a:t>5</a:t>
            </a:r>
            <a:r>
              <a:rPr kumimoji="0" lang="zh-CN" altLang="en-US" sz="2000" b="0" i="0" u="none" strike="noStrike" kern="1200" cap="none" spc="0" normalizeH="0" baseline="0" noProof="0" dirty="0">
                <a:ln>
                  <a:noFill/>
                </a:ln>
                <a:solidFill>
                  <a:srgbClr val="000000"/>
                </a:solidFill>
                <a:effectLst/>
                <a:uLnTx/>
                <a:uFillTx/>
                <a:cs typeface="+mn-ea"/>
                <a:sym typeface="+mn-lt"/>
              </a:rPr>
              <a:t>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后面的零</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例如：</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	要发送的序列是</a:t>
            </a:r>
            <a:r>
              <a:rPr kumimoji="0" lang="en-US" altLang="zh-CN" sz="2000" b="0" i="0" u="none" strike="noStrike" kern="1200" cap="none" spc="0" normalizeH="0" baseline="0" noProof="0" dirty="0">
                <a:ln>
                  <a:noFill/>
                </a:ln>
                <a:solidFill>
                  <a:srgbClr val="000000"/>
                </a:solidFill>
                <a:effectLst/>
                <a:uLnTx/>
                <a:uFillTx/>
                <a:cs typeface="+mn-ea"/>
                <a:sym typeface="+mn-lt"/>
              </a:rPr>
              <a:t>01111101111110</a:t>
            </a:r>
            <a:r>
              <a:rPr kumimoji="0" lang="zh-CN" altLang="en-US" sz="2000" b="0" i="0" u="none" strike="noStrike" kern="1200" cap="none" spc="0" normalizeH="0" baseline="0" noProof="0" dirty="0">
                <a:ln>
                  <a:noFill/>
                </a:ln>
                <a:solidFill>
                  <a:srgbClr val="000000"/>
                </a:solidFill>
                <a:effectLst/>
                <a:uLnTx/>
                <a:uFillTx/>
                <a:cs typeface="+mn-ea"/>
                <a:sym typeface="+mn-lt"/>
              </a:rPr>
              <a:t>，发送时变成</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10</a:t>
            </a:r>
          </a:p>
          <a:p>
            <a:endParaRPr lang="zh-CN" altLang="en-US" dirty="0"/>
          </a:p>
        </p:txBody>
      </p:sp>
      <p:sp>
        <p:nvSpPr>
          <p:cNvPr id="4" name="灯片编号占位符 3">
            <a:extLst>
              <a:ext uri="{FF2B5EF4-FFF2-40B4-BE49-F238E27FC236}">
                <a16:creationId xmlns:a16="http://schemas.microsoft.com/office/drawing/2014/main" id="{C49EEB88-43E5-EB6C-CD80-87FF8EEC39E7}"/>
              </a:ext>
            </a:extLst>
          </p:cNvPr>
          <p:cNvSpPr>
            <a:spLocks noGrp="1"/>
          </p:cNvSpPr>
          <p:nvPr>
            <p:ph type="sldNum" sz="quarter" idx="12"/>
          </p:nvPr>
        </p:nvSpPr>
        <p:spPr/>
        <p:txBody>
          <a:bodyPr/>
          <a:lstStyle/>
          <a:p>
            <a:fld id="{C8BB1146-E542-4D4E-B8E9-6919A11DDD48}" type="slidenum">
              <a:rPr lang="en-US" smtClean="0"/>
              <a:t>116</a:t>
            </a:fld>
            <a:endParaRPr lang="en-US"/>
          </a:p>
        </p:txBody>
      </p:sp>
      <p:grpSp>
        <p:nvGrpSpPr>
          <p:cNvPr id="5" name="Group 4">
            <a:extLst>
              <a:ext uri="{FF2B5EF4-FFF2-40B4-BE49-F238E27FC236}">
                <a16:creationId xmlns:a16="http://schemas.microsoft.com/office/drawing/2014/main" id="{7B51E0F3-7869-13C6-C77A-C3B564F10A98}"/>
              </a:ext>
            </a:extLst>
          </p:cNvPr>
          <p:cNvGrpSpPr>
            <a:grpSpLocks/>
          </p:cNvGrpSpPr>
          <p:nvPr/>
        </p:nvGrpSpPr>
        <p:grpSpPr bwMode="auto">
          <a:xfrm>
            <a:off x="2323164" y="1455078"/>
            <a:ext cx="7558371" cy="673375"/>
            <a:chOff x="657" y="799"/>
            <a:chExt cx="4717" cy="369"/>
          </a:xfrm>
        </p:grpSpPr>
        <p:sp>
          <p:nvSpPr>
            <p:cNvPr id="6" name="Rectangle 5">
              <a:extLst>
                <a:ext uri="{FF2B5EF4-FFF2-40B4-BE49-F238E27FC236}">
                  <a16:creationId xmlns:a16="http://schemas.microsoft.com/office/drawing/2014/main" id="{B8A4468A-2AC8-1FC9-BA5F-DB37A28EAB47}"/>
                </a:ext>
              </a:extLst>
            </p:cNvPr>
            <p:cNvSpPr>
              <a:spLocks noChangeArrowheads="1"/>
            </p:cNvSpPr>
            <p:nvPr/>
          </p:nvSpPr>
          <p:spPr bwMode="auto">
            <a:xfrm>
              <a:off x="657"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7" name="Rectangle 6">
              <a:extLst>
                <a:ext uri="{FF2B5EF4-FFF2-40B4-BE49-F238E27FC236}">
                  <a16:creationId xmlns:a16="http://schemas.microsoft.com/office/drawing/2014/main" id="{02C5EA0E-116C-6D13-7ACD-B20DE9CF699A}"/>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地址</a:t>
              </a:r>
            </a:p>
          </p:txBody>
        </p:sp>
        <p:sp>
          <p:nvSpPr>
            <p:cNvPr id="8" name="Rectangle 7">
              <a:extLst>
                <a:ext uri="{FF2B5EF4-FFF2-40B4-BE49-F238E27FC236}">
                  <a16:creationId xmlns:a16="http://schemas.microsoft.com/office/drawing/2014/main" id="{97211889-D04D-F60F-F9A1-0ED370F67261}"/>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控制</a:t>
              </a:r>
            </a:p>
          </p:txBody>
        </p:sp>
        <p:sp>
          <p:nvSpPr>
            <p:cNvPr id="9" name="Rectangle 8">
              <a:extLst>
                <a:ext uri="{FF2B5EF4-FFF2-40B4-BE49-F238E27FC236}">
                  <a16:creationId xmlns:a16="http://schemas.microsoft.com/office/drawing/2014/main" id="{7AA291E0-8F28-1BC5-09F2-3173A6016A55}"/>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9">
              <a:extLst>
                <a:ext uri="{FF2B5EF4-FFF2-40B4-BE49-F238E27FC236}">
                  <a16:creationId xmlns:a16="http://schemas.microsoft.com/office/drawing/2014/main" id="{1110976E-81CD-9F5F-1B45-760E582E57EE}"/>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1" name="Rectangle 10">
              <a:extLst>
                <a:ext uri="{FF2B5EF4-FFF2-40B4-BE49-F238E27FC236}">
                  <a16:creationId xmlns:a16="http://schemas.microsoft.com/office/drawing/2014/main" id="{80C20665-9001-188A-74E6-E8B4C681142D}"/>
                </a:ext>
              </a:extLst>
            </p:cNvPr>
            <p:cNvSpPr>
              <a:spLocks noChangeArrowheads="1"/>
            </p:cNvSpPr>
            <p:nvPr/>
          </p:nvSpPr>
          <p:spPr bwMode="auto">
            <a:xfrm>
              <a:off x="4784"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grpSp>
    </p:spTree>
    <p:extLst>
      <p:ext uri="{BB962C8B-B14F-4D97-AF65-F5344CB8AC3E}">
        <p14:creationId xmlns:p14="http://schemas.microsoft.com/office/powerpoint/2010/main" val="551677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52D0E-50BE-01A0-109B-C2CBDC83BAE0}"/>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帧格式：地址字段</a:t>
            </a:r>
            <a:endParaRPr lang="zh-CN" altLang="en-US" dirty="0"/>
          </a:p>
        </p:txBody>
      </p:sp>
      <p:sp>
        <p:nvSpPr>
          <p:cNvPr id="3" name="内容占位符 2">
            <a:extLst>
              <a:ext uri="{FF2B5EF4-FFF2-40B4-BE49-F238E27FC236}">
                <a16:creationId xmlns:a16="http://schemas.microsoft.com/office/drawing/2014/main" id="{169FF49A-5489-9FA6-81AF-340439A94A53}"/>
              </a:ext>
            </a:extLst>
          </p:cNvPr>
          <p:cNvSpPr>
            <a:spLocks noGrp="1"/>
          </p:cNvSpPr>
          <p:nvPr>
            <p:ph idx="1"/>
          </p:nvPr>
        </p:nvSpPr>
        <p:spPr>
          <a:xfrm>
            <a:off x="638175" y="2350912"/>
            <a:ext cx="10858500" cy="4110038"/>
          </a:xfrm>
        </p:spPr>
        <p:txBody>
          <a:bodyPr>
            <a:normAutofit fontScale="92500" lnSpcReduction="20000"/>
          </a:bodyPr>
          <a:lstStyle/>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该字段是指</a:t>
            </a:r>
            <a:r>
              <a:rPr kumimoji="0" lang="zh-CN" altLang="en-US" sz="2400" b="0" i="0" u="none" strike="noStrike" kern="1200" cap="none" spc="0" normalizeH="0" baseline="0" noProof="0" dirty="0">
                <a:ln>
                  <a:noFill/>
                </a:ln>
                <a:solidFill>
                  <a:srgbClr val="C00000"/>
                </a:solidFill>
                <a:effectLst/>
                <a:uLnTx/>
                <a:uFillTx/>
                <a:cs typeface="+mn-ea"/>
                <a:sym typeface="+mn-lt"/>
              </a:rPr>
              <a:t>从站地址</a:t>
            </a:r>
            <a:r>
              <a:rPr kumimoji="0" lang="zh-CN" altLang="en-US" sz="2400" b="0" i="0" u="none" strike="noStrike" kern="1200" cap="none" spc="0" normalizeH="0" baseline="0" noProof="0" dirty="0">
                <a:ln>
                  <a:noFill/>
                </a:ln>
                <a:solidFill>
                  <a:srgbClr val="000000"/>
                </a:solidFill>
                <a:effectLst/>
                <a:uLnTx/>
                <a:uFillTx/>
                <a:cs typeface="+mn-ea"/>
                <a:sym typeface="+mn-lt"/>
              </a:rPr>
              <a:t>，或者是</a:t>
            </a:r>
            <a:r>
              <a:rPr kumimoji="0" lang="zh-CN" altLang="en-US" sz="2400" b="0" i="0" u="none" strike="noStrike" kern="1200" cap="none" spc="0" normalizeH="0" baseline="0" noProof="0" dirty="0">
                <a:ln>
                  <a:noFill/>
                </a:ln>
                <a:solidFill>
                  <a:srgbClr val="C00000"/>
                </a:solidFill>
                <a:effectLst/>
                <a:uLnTx/>
                <a:uFillTx/>
                <a:cs typeface="+mn-ea"/>
                <a:sym typeface="+mn-lt"/>
              </a:rPr>
              <a:t>以从站方式运行的复合站地址</a:t>
            </a:r>
            <a:r>
              <a:rPr kumimoji="0" lang="zh-CN" altLang="en-US" sz="2400" b="0" i="0" u="none" strike="noStrike" kern="1200" cap="none" spc="0" normalizeH="0" baseline="0" noProof="0" dirty="0">
                <a:ln>
                  <a:noFill/>
                </a:ln>
                <a:solidFill>
                  <a:srgbClr val="000000"/>
                </a:solidFill>
                <a:effectLst/>
                <a:uLnTx/>
                <a:uFillTx/>
                <a:cs typeface="+mn-ea"/>
                <a:sym typeface="+mn-lt"/>
              </a:rPr>
              <a:t>。</a:t>
            </a:r>
          </a:p>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如果帧是由主站发送的，则地址表示接收该帧的从站地址。</a:t>
            </a:r>
          </a:p>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如果帧是由从站发送的，则地址表示发送该帧的从站地址。</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根据网络的规模，地址字段可以有</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个或几个字节的长度，如果地址字段只有一个字节，该字节最后一比特总是</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。如果地址字段有多个字节，除最后一个字节外其他所有字节都要以</a:t>
            </a:r>
            <a:r>
              <a:rPr kumimoji="0" lang="en-US" altLang="zh-CN" sz="2400" b="0" i="0" u="none" strike="noStrike" kern="1200" cap="none" spc="0" normalizeH="0" baseline="0" noProof="0" dirty="0">
                <a:ln>
                  <a:noFill/>
                </a:ln>
                <a:solidFill>
                  <a:srgbClr val="000000"/>
                </a:solidFill>
                <a:effectLst/>
                <a:uLnTx/>
                <a:uFillTx/>
                <a:cs typeface="+mn-ea"/>
                <a:sym typeface="+mn-lt"/>
              </a:rPr>
              <a:t>0</a:t>
            </a:r>
            <a:r>
              <a:rPr kumimoji="0" lang="zh-CN" altLang="en-US" sz="2400" b="0" i="0" u="none" strike="noStrike" kern="1200" cap="none" spc="0" normalizeH="0" baseline="0" noProof="0" dirty="0">
                <a:ln>
                  <a:noFill/>
                </a:ln>
                <a:solidFill>
                  <a:srgbClr val="000000"/>
                </a:solidFill>
                <a:effectLst/>
                <a:uLnTx/>
                <a:uFillTx/>
                <a:cs typeface="+mn-ea"/>
                <a:sym typeface="+mn-lt"/>
              </a:rPr>
              <a:t>结尾，最后一个字节要以</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结尾。</a:t>
            </a:r>
          </a:p>
          <a:p>
            <a:pPr marL="228600" marR="0" lvl="0" indent="-228600" algn="l" defTabSz="914400" rtl="0" eaLnBrk="1" fontAlgn="auto" latinLnBrk="0" hangingPunct="1">
              <a:spcBef>
                <a:spcPts val="0"/>
              </a:spcBef>
              <a:spcAft>
                <a:spcPct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L="228600" marR="0" lvl="0" indent="-228600" algn="l" defTabSz="914400" rtl="0" eaLnBrk="1" fontAlgn="auto" latinLnBrk="0" hangingPunct="1">
              <a:spcBef>
                <a:spcPts val="0"/>
              </a:spcBef>
              <a:spcAft>
                <a:spcPct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a:spcBef>
                <a:spcPts val="0"/>
              </a:spcBef>
              <a:spcAft>
                <a:spcPct val="0"/>
              </a:spcAft>
              <a:buFont typeface="Wingdings" panose="05000000000000000000" pitchFamily="2" charset="2"/>
              <a:buChar char="Ø"/>
            </a:pPr>
            <a:r>
              <a:rPr lang="zh-CN" altLang="en-US" sz="2400" dirty="0">
                <a:cs typeface="+mn-ea"/>
                <a:sym typeface="+mn-lt"/>
              </a:rPr>
              <a:t>每个从节点分配一个唯一的地址。某一地址也可分配给多个节点，这种地址称为组地址，利用组地址传输的帧可以被组内所有拥有该地址的节点接收。   全“</a:t>
            </a:r>
            <a:r>
              <a:rPr lang="en-US" altLang="zh-CN" sz="2400" dirty="0">
                <a:cs typeface="+mn-ea"/>
                <a:sym typeface="+mn-lt"/>
              </a:rPr>
              <a:t>1”</a:t>
            </a:r>
            <a:r>
              <a:rPr lang="zh-CN" altLang="en-US" sz="2400" dirty="0">
                <a:cs typeface="+mn-ea"/>
                <a:sym typeface="+mn-lt"/>
              </a:rPr>
              <a:t>地址来表示包含所有节点的地址，称为广播地址，含有广播地址的帧传送给链路上所有的节点。</a:t>
            </a:r>
          </a:p>
          <a:p>
            <a:endParaRPr lang="zh-CN" altLang="en-US" dirty="0"/>
          </a:p>
        </p:txBody>
      </p:sp>
      <p:sp>
        <p:nvSpPr>
          <p:cNvPr id="4" name="灯片编号占位符 3">
            <a:extLst>
              <a:ext uri="{FF2B5EF4-FFF2-40B4-BE49-F238E27FC236}">
                <a16:creationId xmlns:a16="http://schemas.microsoft.com/office/drawing/2014/main" id="{4C57BC61-0C7C-BF0F-AE1D-873F117A9ECA}"/>
              </a:ext>
            </a:extLst>
          </p:cNvPr>
          <p:cNvSpPr>
            <a:spLocks noGrp="1"/>
          </p:cNvSpPr>
          <p:nvPr>
            <p:ph type="sldNum" sz="quarter" idx="12"/>
          </p:nvPr>
        </p:nvSpPr>
        <p:spPr/>
        <p:txBody>
          <a:bodyPr/>
          <a:lstStyle/>
          <a:p>
            <a:fld id="{C8BB1146-E542-4D4E-B8E9-6919A11DDD48}" type="slidenum">
              <a:rPr lang="en-US" smtClean="0"/>
              <a:t>117</a:t>
            </a:fld>
            <a:endParaRPr lang="en-US"/>
          </a:p>
        </p:txBody>
      </p:sp>
      <p:graphicFrame>
        <p:nvGraphicFramePr>
          <p:cNvPr id="7" name="Group 42">
            <a:extLst>
              <a:ext uri="{FF2B5EF4-FFF2-40B4-BE49-F238E27FC236}">
                <a16:creationId xmlns:a16="http://schemas.microsoft.com/office/drawing/2014/main" id="{B98CA0EE-73CF-FA08-CCF6-73BD90A19D64}"/>
              </a:ext>
            </a:extLst>
          </p:cNvPr>
          <p:cNvGraphicFramePr>
            <a:graphicFrameLocks/>
          </p:cNvGraphicFramePr>
          <p:nvPr>
            <p:extLst>
              <p:ext uri="{D42A27DB-BD31-4B8C-83A1-F6EECF244321}">
                <p14:modId xmlns:p14="http://schemas.microsoft.com/office/powerpoint/2010/main" val="721286329"/>
              </p:ext>
            </p:extLst>
          </p:nvPr>
        </p:nvGraphicFramePr>
        <p:xfrm>
          <a:off x="1721912" y="4127706"/>
          <a:ext cx="7561262" cy="556451"/>
        </p:xfrm>
        <a:graphic>
          <a:graphicData uri="http://schemas.openxmlformats.org/drawingml/2006/table">
            <a:tbl>
              <a:tblPr/>
              <a:tblGrid>
                <a:gridCol w="477837">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477838">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gridCol w="515937">
                  <a:extLst>
                    <a:ext uri="{9D8B030D-6E8A-4147-A177-3AD203B41FA5}">
                      <a16:colId xmlns:a16="http://schemas.microsoft.com/office/drawing/2014/main" val="20005"/>
                    </a:ext>
                  </a:extLst>
                </a:gridCol>
                <a:gridCol w="519113">
                  <a:extLst>
                    <a:ext uri="{9D8B030D-6E8A-4147-A177-3AD203B41FA5}">
                      <a16:colId xmlns:a16="http://schemas.microsoft.com/office/drawing/2014/main" val="20006"/>
                    </a:ext>
                  </a:extLst>
                </a:gridCol>
                <a:gridCol w="436562">
                  <a:extLst>
                    <a:ext uri="{9D8B030D-6E8A-4147-A177-3AD203B41FA5}">
                      <a16:colId xmlns:a16="http://schemas.microsoft.com/office/drawing/2014/main" val="20007"/>
                    </a:ext>
                  </a:extLst>
                </a:gridCol>
                <a:gridCol w="519113">
                  <a:extLst>
                    <a:ext uri="{9D8B030D-6E8A-4147-A177-3AD203B41FA5}">
                      <a16:colId xmlns:a16="http://schemas.microsoft.com/office/drawing/2014/main" val="20008"/>
                    </a:ext>
                  </a:extLst>
                </a:gridCol>
                <a:gridCol w="477837">
                  <a:extLst>
                    <a:ext uri="{9D8B030D-6E8A-4147-A177-3AD203B41FA5}">
                      <a16:colId xmlns:a16="http://schemas.microsoft.com/office/drawing/2014/main" val="20009"/>
                    </a:ext>
                  </a:extLst>
                </a:gridCol>
                <a:gridCol w="436563">
                  <a:extLst>
                    <a:ext uri="{9D8B030D-6E8A-4147-A177-3AD203B41FA5}">
                      <a16:colId xmlns:a16="http://schemas.microsoft.com/office/drawing/2014/main" val="20010"/>
                    </a:ext>
                  </a:extLst>
                </a:gridCol>
                <a:gridCol w="438150">
                  <a:extLst>
                    <a:ext uri="{9D8B030D-6E8A-4147-A177-3AD203B41FA5}">
                      <a16:colId xmlns:a16="http://schemas.microsoft.com/office/drawing/2014/main" val="20011"/>
                    </a:ext>
                  </a:extLst>
                </a:gridCol>
                <a:gridCol w="477837">
                  <a:extLst>
                    <a:ext uri="{9D8B030D-6E8A-4147-A177-3AD203B41FA5}">
                      <a16:colId xmlns:a16="http://schemas.microsoft.com/office/drawing/2014/main" val="20012"/>
                    </a:ext>
                  </a:extLst>
                </a:gridCol>
                <a:gridCol w="477838">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gridCol w="392112">
                  <a:extLst>
                    <a:ext uri="{9D8B030D-6E8A-4147-A177-3AD203B41FA5}">
                      <a16:colId xmlns:a16="http://schemas.microsoft.com/office/drawing/2014/main" val="20015"/>
                    </a:ext>
                  </a:extLst>
                </a:gridCol>
              </a:tblGrid>
              <a:tr h="5048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8" name="Group 4">
            <a:extLst>
              <a:ext uri="{FF2B5EF4-FFF2-40B4-BE49-F238E27FC236}">
                <a16:creationId xmlns:a16="http://schemas.microsoft.com/office/drawing/2014/main" id="{08F059E7-1DE3-B827-B4C7-4C025B6E5C20}"/>
              </a:ext>
            </a:extLst>
          </p:cNvPr>
          <p:cNvGrpSpPr>
            <a:grpSpLocks/>
          </p:cNvGrpSpPr>
          <p:nvPr/>
        </p:nvGrpSpPr>
        <p:grpSpPr bwMode="auto">
          <a:xfrm>
            <a:off x="2287438" y="1353118"/>
            <a:ext cx="7559973" cy="673375"/>
            <a:chOff x="657" y="799"/>
            <a:chExt cx="4718" cy="369"/>
          </a:xfrm>
        </p:grpSpPr>
        <p:sp>
          <p:nvSpPr>
            <p:cNvPr id="9" name="Rectangle 5">
              <a:extLst>
                <a:ext uri="{FF2B5EF4-FFF2-40B4-BE49-F238E27FC236}">
                  <a16:creationId xmlns:a16="http://schemas.microsoft.com/office/drawing/2014/main" id="{D71B736C-12A9-0515-B478-E0C8CE3EEC56}"/>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10" name="Rectangle 6">
              <a:extLst>
                <a:ext uri="{FF2B5EF4-FFF2-40B4-BE49-F238E27FC236}">
                  <a16:creationId xmlns:a16="http://schemas.microsoft.com/office/drawing/2014/main" id="{50DDBDFE-32FE-63CC-267D-FFF241FBF2B8}"/>
                </a:ext>
              </a:extLst>
            </p:cNvPr>
            <p:cNvSpPr>
              <a:spLocks noChangeArrowheads="1"/>
            </p:cNvSpPr>
            <p:nvPr/>
          </p:nvSpPr>
          <p:spPr bwMode="auto">
            <a:xfrm>
              <a:off x="1247" y="799"/>
              <a:ext cx="590" cy="369"/>
            </a:xfrm>
            <a:prstGeom prst="rect">
              <a:avLst/>
            </a:prstGeom>
            <a:solidFill>
              <a:srgbClr val="C00000">
                <a:alpha val="59000"/>
              </a:srgbClr>
            </a:solidFill>
            <a:ln w="38100" algn="ctr">
              <a:solidFill>
                <a:srgbClr val="FF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地址</a:t>
              </a:r>
            </a:p>
          </p:txBody>
        </p:sp>
        <p:sp>
          <p:nvSpPr>
            <p:cNvPr id="11" name="Rectangle 7">
              <a:extLst>
                <a:ext uri="{FF2B5EF4-FFF2-40B4-BE49-F238E27FC236}">
                  <a16:creationId xmlns:a16="http://schemas.microsoft.com/office/drawing/2014/main" id="{B19BB5A4-AB1F-D7BC-F331-EEA3293CB8B6}"/>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控制</a:t>
              </a:r>
            </a:p>
          </p:txBody>
        </p:sp>
        <p:sp>
          <p:nvSpPr>
            <p:cNvPr id="12" name="Rectangle 8">
              <a:extLst>
                <a:ext uri="{FF2B5EF4-FFF2-40B4-BE49-F238E27FC236}">
                  <a16:creationId xmlns:a16="http://schemas.microsoft.com/office/drawing/2014/main" id="{29A8D989-3301-2386-E815-BF9CDBA20824}"/>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3" name="Rectangle 9">
              <a:extLst>
                <a:ext uri="{FF2B5EF4-FFF2-40B4-BE49-F238E27FC236}">
                  <a16:creationId xmlns:a16="http://schemas.microsoft.com/office/drawing/2014/main" id="{FFA187F5-1036-46A0-41BC-5FEE8A747F20}"/>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4" name="Rectangle 10">
              <a:extLst>
                <a:ext uri="{FF2B5EF4-FFF2-40B4-BE49-F238E27FC236}">
                  <a16:creationId xmlns:a16="http://schemas.microsoft.com/office/drawing/2014/main" id="{21F6E1F7-3831-FBA5-663B-FEA7C699C32D}"/>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grpSp>
    </p:spTree>
    <p:extLst>
      <p:ext uri="{BB962C8B-B14F-4D97-AF65-F5344CB8AC3E}">
        <p14:creationId xmlns:p14="http://schemas.microsoft.com/office/powerpoint/2010/main" val="302639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4181E-6BB2-86EF-6E8D-EF4494C2B2EA}"/>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帧格式：控制字段</a:t>
            </a:r>
            <a:endParaRPr lang="zh-CN" altLang="en-US" dirty="0"/>
          </a:p>
        </p:txBody>
      </p:sp>
      <p:sp>
        <p:nvSpPr>
          <p:cNvPr id="4" name="灯片编号占位符 3">
            <a:extLst>
              <a:ext uri="{FF2B5EF4-FFF2-40B4-BE49-F238E27FC236}">
                <a16:creationId xmlns:a16="http://schemas.microsoft.com/office/drawing/2014/main" id="{EEA8493F-EE8C-8ADE-250A-7F766C8B4304}"/>
              </a:ext>
            </a:extLst>
          </p:cNvPr>
          <p:cNvSpPr>
            <a:spLocks noGrp="1"/>
          </p:cNvSpPr>
          <p:nvPr>
            <p:ph type="sldNum" sz="quarter" idx="12"/>
          </p:nvPr>
        </p:nvSpPr>
        <p:spPr/>
        <p:txBody>
          <a:bodyPr/>
          <a:lstStyle/>
          <a:p>
            <a:fld id="{C8BB1146-E542-4D4E-B8E9-6919A11DDD48}" type="slidenum">
              <a:rPr lang="en-US" smtClean="0"/>
              <a:t>118</a:t>
            </a:fld>
            <a:endParaRPr lang="en-US"/>
          </a:p>
        </p:txBody>
      </p:sp>
      <p:grpSp>
        <p:nvGrpSpPr>
          <p:cNvPr id="5" name="Group 57">
            <a:extLst>
              <a:ext uri="{FF2B5EF4-FFF2-40B4-BE49-F238E27FC236}">
                <a16:creationId xmlns:a16="http://schemas.microsoft.com/office/drawing/2014/main" id="{38A93913-F06F-E7EF-2122-7C976BD6A5B4}"/>
              </a:ext>
            </a:extLst>
          </p:cNvPr>
          <p:cNvGrpSpPr>
            <a:grpSpLocks/>
          </p:cNvGrpSpPr>
          <p:nvPr/>
        </p:nvGrpSpPr>
        <p:grpSpPr bwMode="auto">
          <a:xfrm>
            <a:off x="827642" y="1405574"/>
            <a:ext cx="7489825" cy="585787"/>
            <a:chOff x="657" y="799"/>
            <a:chExt cx="4718" cy="369"/>
          </a:xfrm>
        </p:grpSpPr>
        <p:sp>
          <p:nvSpPr>
            <p:cNvPr id="6" name="Rectangle 6">
              <a:extLst>
                <a:ext uri="{FF2B5EF4-FFF2-40B4-BE49-F238E27FC236}">
                  <a16:creationId xmlns:a16="http://schemas.microsoft.com/office/drawing/2014/main" id="{BCC42E7A-F6DF-071D-3AC9-814EB478D8A3}"/>
                </a:ext>
              </a:extLst>
            </p:cNvPr>
            <p:cNvSpPr>
              <a:spLocks noChangeArrowheads="1"/>
            </p:cNvSpPr>
            <p:nvPr/>
          </p:nvSpPr>
          <p:spPr bwMode="auto">
            <a:xfrm>
              <a:off x="657" y="799"/>
              <a:ext cx="590"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7" name="Rectangle 7">
              <a:extLst>
                <a:ext uri="{FF2B5EF4-FFF2-40B4-BE49-F238E27FC236}">
                  <a16:creationId xmlns:a16="http://schemas.microsoft.com/office/drawing/2014/main" id="{D7EC0015-C925-D6A5-C61C-21F94FE83951}"/>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地址</a:t>
              </a:r>
            </a:p>
          </p:txBody>
        </p:sp>
        <p:sp>
          <p:nvSpPr>
            <p:cNvPr id="8" name="Rectangle 8">
              <a:extLst>
                <a:ext uri="{FF2B5EF4-FFF2-40B4-BE49-F238E27FC236}">
                  <a16:creationId xmlns:a16="http://schemas.microsoft.com/office/drawing/2014/main" id="{F752EA90-453C-6A6D-68BF-914989003E98}"/>
                </a:ext>
              </a:extLst>
            </p:cNvPr>
            <p:cNvSpPr>
              <a:spLocks noChangeArrowheads="1"/>
            </p:cNvSpPr>
            <p:nvPr/>
          </p:nvSpPr>
          <p:spPr bwMode="auto">
            <a:xfrm>
              <a:off x="1836" y="799"/>
              <a:ext cx="590" cy="36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控制</a:t>
              </a:r>
            </a:p>
          </p:txBody>
        </p:sp>
        <p:sp>
          <p:nvSpPr>
            <p:cNvPr id="9" name="Rectangle 9">
              <a:extLst>
                <a:ext uri="{FF2B5EF4-FFF2-40B4-BE49-F238E27FC236}">
                  <a16:creationId xmlns:a16="http://schemas.microsoft.com/office/drawing/2014/main" id="{B0A32774-804D-3158-AF4E-CDCBE0574206}"/>
                </a:ext>
              </a:extLst>
            </p:cNvPr>
            <p:cNvSpPr>
              <a:spLocks noChangeArrowheads="1"/>
            </p:cNvSpPr>
            <p:nvPr/>
          </p:nvSpPr>
          <p:spPr bwMode="auto">
            <a:xfrm>
              <a:off x="2426" y="799"/>
              <a:ext cx="1179"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10">
              <a:extLst>
                <a:ext uri="{FF2B5EF4-FFF2-40B4-BE49-F238E27FC236}">
                  <a16:creationId xmlns:a16="http://schemas.microsoft.com/office/drawing/2014/main" id="{CED9F811-ED35-4C92-CDFD-05CD5B3B17E2}"/>
                </a:ext>
              </a:extLst>
            </p:cNvPr>
            <p:cNvSpPr>
              <a:spLocks noChangeArrowheads="1"/>
            </p:cNvSpPr>
            <p:nvPr/>
          </p:nvSpPr>
          <p:spPr bwMode="auto">
            <a:xfrm>
              <a:off x="3605" y="799"/>
              <a:ext cx="1179"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1" name="Rectangle 12">
              <a:extLst>
                <a:ext uri="{FF2B5EF4-FFF2-40B4-BE49-F238E27FC236}">
                  <a16:creationId xmlns:a16="http://schemas.microsoft.com/office/drawing/2014/main" id="{70729067-2B41-6FFA-32C8-BB7863867B21}"/>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grpSp>
      <p:grpSp>
        <p:nvGrpSpPr>
          <p:cNvPr id="12" name="Group 61">
            <a:extLst>
              <a:ext uri="{FF2B5EF4-FFF2-40B4-BE49-F238E27FC236}">
                <a16:creationId xmlns:a16="http://schemas.microsoft.com/office/drawing/2014/main" id="{4A5DAE53-C7A6-8BCA-7513-099994F3EAB6}"/>
              </a:ext>
            </a:extLst>
          </p:cNvPr>
          <p:cNvGrpSpPr>
            <a:grpSpLocks/>
          </p:cNvGrpSpPr>
          <p:nvPr/>
        </p:nvGrpSpPr>
        <p:grpSpPr bwMode="auto">
          <a:xfrm>
            <a:off x="1764266" y="2620010"/>
            <a:ext cx="4679950" cy="585788"/>
            <a:chOff x="1247" y="1564"/>
            <a:chExt cx="2540" cy="369"/>
          </a:xfrm>
        </p:grpSpPr>
        <p:sp>
          <p:nvSpPr>
            <p:cNvPr id="13" name="Rectangle 13">
              <a:extLst>
                <a:ext uri="{FF2B5EF4-FFF2-40B4-BE49-F238E27FC236}">
                  <a16:creationId xmlns:a16="http://schemas.microsoft.com/office/drawing/2014/main" id="{C899A411-429A-9421-CE4B-701958B7B7F1}"/>
                </a:ext>
              </a:extLst>
            </p:cNvPr>
            <p:cNvSpPr>
              <a:spLocks noChangeArrowheads="1"/>
            </p:cNvSpPr>
            <p:nvPr/>
          </p:nvSpPr>
          <p:spPr bwMode="auto">
            <a:xfrm>
              <a:off x="1247"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1</a:t>
              </a:r>
            </a:p>
          </p:txBody>
        </p:sp>
        <p:sp>
          <p:nvSpPr>
            <p:cNvPr id="14" name="Rectangle 14">
              <a:extLst>
                <a:ext uri="{FF2B5EF4-FFF2-40B4-BE49-F238E27FC236}">
                  <a16:creationId xmlns:a16="http://schemas.microsoft.com/office/drawing/2014/main" id="{BD1F28B7-31B5-D8BB-95C8-5D113EA28EE1}"/>
                </a:ext>
              </a:extLst>
            </p:cNvPr>
            <p:cNvSpPr>
              <a:spLocks noChangeArrowheads="1"/>
            </p:cNvSpPr>
            <p:nvPr/>
          </p:nvSpPr>
          <p:spPr bwMode="auto">
            <a:xfrm>
              <a:off x="1564"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2</a:t>
              </a:r>
            </a:p>
          </p:txBody>
        </p:sp>
        <p:sp>
          <p:nvSpPr>
            <p:cNvPr id="15" name="Rectangle 15">
              <a:extLst>
                <a:ext uri="{FF2B5EF4-FFF2-40B4-BE49-F238E27FC236}">
                  <a16:creationId xmlns:a16="http://schemas.microsoft.com/office/drawing/2014/main" id="{7E672F5C-20BF-0765-EEC8-3FFEFE2BB339}"/>
                </a:ext>
              </a:extLst>
            </p:cNvPr>
            <p:cNvSpPr>
              <a:spLocks noChangeArrowheads="1"/>
            </p:cNvSpPr>
            <p:nvPr/>
          </p:nvSpPr>
          <p:spPr bwMode="auto">
            <a:xfrm>
              <a:off x="1882"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3</a:t>
              </a:r>
            </a:p>
          </p:txBody>
        </p:sp>
        <p:sp>
          <p:nvSpPr>
            <p:cNvPr id="16" name="Rectangle 16">
              <a:extLst>
                <a:ext uri="{FF2B5EF4-FFF2-40B4-BE49-F238E27FC236}">
                  <a16:creationId xmlns:a16="http://schemas.microsoft.com/office/drawing/2014/main" id="{0F53518A-E7ED-6AF3-A26E-79606670C3B4}"/>
                </a:ext>
              </a:extLst>
            </p:cNvPr>
            <p:cNvSpPr>
              <a:spLocks noChangeArrowheads="1"/>
            </p:cNvSpPr>
            <p:nvPr/>
          </p:nvSpPr>
          <p:spPr bwMode="auto">
            <a:xfrm>
              <a:off x="2199"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4</a:t>
              </a:r>
            </a:p>
          </p:txBody>
        </p:sp>
        <p:sp>
          <p:nvSpPr>
            <p:cNvPr id="17" name="Rectangle 17">
              <a:extLst>
                <a:ext uri="{FF2B5EF4-FFF2-40B4-BE49-F238E27FC236}">
                  <a16:creationId xmlns:a16="http://schemas.microsoft.com/office/drawing/2014/main" id="{E00942E5-3217-65AE-9B91-FB5A26158D7B}"/>
                </a:ext>
              </a:extLst>
            </p:cNvPr>
            <p:cNvSpPr>
              <a:spLocks noChangeArrowheads="1"/>
            </p:cNvSpPr>
            <p:nvPr/>
          </p:nvSpPr>
          <p:spPr bwMode="auto">
            <a:xfrm>
              <a:off x="2518"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5</a:t>
              </a:r>
            </a:p>
          </p:txBody>
        </p:sp>
        <p:sp>
          <p:nvSpPr>
            <p:cNvPr id="18" name="Rectangle 18">
              <a:extLst>
                <a:ext uri="{FF2B5EF4-FFF2-40B4-BE49-F238E27FC236}">
                  <a16:creationId xmlns:a16="http://schemas.microsoft.com/office/drawing/2014/main" id="{6EC01FA4-79BA-24AB-C690-1A3AFF2D0EAB}"/>
                </a:ext>
              </a:extLst>
            </p:cNvPr>
            <p:cNvSpPr>
              <a:spLocks noChangeArrowheads="1"/>
            </p:cNvSpPr>
            <p:nvPr/>
          </p:nvSpPr>
          <p:spPr bwMode="auto">
            <a:xfrm>
              <a:off x="2835"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6</a:t>
              </a:r>
            </a:p>
          </p:txBody>
        </p:sp>
        <p:sp>
          <p:nvSpPr>
            <p:cNvPr id="19" name="Rectangle 19">
              <a:extLst>
                <a:ext uri="{FF2B5EF4-FFF2-40B4-BE49-F238E27FC236}">
                  <a16:creationId xmlns:a16="http://schemas.microsoft.com/office/drawing/2014/main" id="{E1CF4CDC-20F4-884F-6C35-AC0CEA4788E9}"/>
                </a:ext>
              </a:extLst>
            </p:cNvPr>
            <p:cNvSpPr>
              <a:spLocks noChangeArrowheads="1"/>
            </p:cNvSpPr>
            <p:nvPr/>
          </p:nvSpPr>
          <p:spPr bwMode="auto">
            <a:xfrm>
              <a:off x="3153"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7</a:t>
              </a:r>
            </a:p>
          </p:txBody>
        </p:sp>
        <p:sp>
          <p:nvSpPr>
            <p:cNvPr id="20" name="Rectangle 20">
              <a:extLst>
                <a:ext uri="{FF2B5EF4-FFF2-40B4-BE49-F238E27FC236}">
                  <a16:creationId xmlns:a16="http://schemas.microsoft.com/office/drawing/2014/main" id="{DED179A4-D458-8624-DB4D-99B4C56CE04A}"/>
                </a:ext>
              </a:extLst>
            </p:cNvPr>
            <p:cNvSpPr>
              <a:spLocks noChangeArrowheads="1"/>
            </p:cNvSpPr>
            <p:nvPr/>
          </p:nvSpPr>
          <p:spPr bwMode="auto">
            <a:xfrm>
              <a:off x="3470"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8</a:t>
              </a:r>
            </a:p>
          </p:txBody>
        </p:sp>
      </p:grpSp>
      <p:sp>
        <p:nvSpPr>
          <p:cNvPr id="21" name="Line 21">
            <a:extLst>
              <a:ext uri="{FF2B5EF4-FFF2-40B4-BE49-F238E27FC236}">
                <a16:creationId xmlns:a16="http://schemas.microsoft.com/office/drawing/2014/main" id="{1D89849F-C250-DD0D-E665-0965838A5C67}"/>
              </a:ext>
            </a:extLst>
          </p:cNvPr>
          <p:cNvSpPr>
            <a:spLocks noChangeShapeType="1"/>
          </p:cNvSpPr>
          <p:nvPr/>
        </p:nvSpPr>
        <p:spPr bwMode="auto">
          <a:xfrm flipH="1">
            <a:off x="1764267" y="1981835"/>
            <a:ext cx="936625"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Line 22">
            <a:extLst>
              <a:ext uri="{FF2B5EF4-FFF2-40B4-BE49-F238E27FC236}">
                <a16:creationId xmlns:a16="http://schemas.microsoft.com/office/drawing/2014/main" id="{6A10FCAB-25F3-65BD-45F1-650F4112434C}"/>
              </a:ext>
            </a:extLst>
          </p:cNvPr>
          <p:cNvSpPr>
            <a:spLocks noChangeShapeType="1"/>
          </p:cNvSpPr>
          <p:nvPr/>
        </p:nvSpPr>
        <p:spPr bwMode="auto">
          <a:xfrm>
            <a:off x="3635928" y="1981835"/>
            <a:ext cx="2808288"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23" name="Group 63">
            <a:extLst>
              <a:ext uri="{FF2B5EF4-FFF2-40B4-BE49-F238E27FC236}">
                <a16:creationId xmlns:a16="http://schemas.microsoft.com/office/drawing/2014/main" id="{21A4047A-742C-F9CE-752C-75389D84E912}"/>
              </a:ext>
            </a:extLst>
          </p:cNvPr>
          <p:cNvGrpSpPr>
            <a:grpSpLocks/>
          </p:cNvGrpSpPr>
          <p:nvPr/>
        </p:nvGrpSpPr>
        <p:grpSpPr bwMode="auto">
          <a:xfrm>
            <a:off x="1764266" y="3566160"/>
            <a:ext cx="4679950" cy="585788"/>
            <a:chOff x="1247" y="2160"/>
            <a:chExt cx="2540" cy="369"/>
          </a:xfrm>
        </p:grpSpPr>
        <p:sp>
          <p:nvSpPr>
            <p:cNvPr id="24" name="Rectangle 23">
              <a:extLst>
                <a:ext uri="{FF2B5EF4-FFF2-40B4-BE49-F238E27FC236}">
                  <a16:creationId xmlns:a16="http://schemas.microsoft.com/office/drawing/2014/main" id="{DB579294-A0D0-36A1-33A5-08743D8EE6A6}"/>
                </a:ext>
              </a:extLst>
            </p:cNvPr>
            <p:cNvSpPr>
              <a:spLocks noChangeArrowheads="1"/>
            </p:cNvSpPr>
            <p:nvPr/>
          </p:nvSpPr>
          <p:spPr bwMode="auto">
            <a:xfrm>
              <a:off x="1247"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Rectangle 24">
              <a:extLst>
                <a:ext uri="{FF2B5EF4-FFF2-40B4-BE49-F238E27FC236}">
                  <a16:creationId xmlns:a16="http://schemas.microsoft.com/office/drawing/2014/main" id="{D345FD81-9E17-321E-7CAD-E29E3C6D1097}"/>
                </a:ext>
              </a:extLst>
            </p:cNvPr>
            <p:cNvSpPr>
              <a:spLocks noChangeArrowheads="1"/>
            </p:cNvSpPr>
            <p:nvPr/>
          </p:nvSpPr>
          <p:spPr bwMode="auto">
            <a:xfrm>
              <a:off x="1564" y="2160"/>
              <a:ext cx="953"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N(S)</a:t>
              </a:r>
            </a:p>
          </p:txBody>
        </p:sp>
        <p:sp>
          <p:nvSpPr>
            <p:cNvPr id="26" name="Rectangle 27">
              <a:extLst>
                <a:ext uri="{FF2B5EF4-FFF2-40B4-BE49-F238E27FC236}">
                  <a16:creationId xmlns:a16="http://schemas.microsoft.com/office/drawing/2014/main" id="{9DA20021-B3B7-779F-49A7-C3FE1086ED40}"/>
                </a:ext>
              </a:extLst>
            </p:cNvPr>
            <p:cNvSpPr>
              <a:spLocks noChangeArrowheads="1"/>
            </p:cNvSpPr>
            <p:nvPr/>
          </p:nvSpPr>
          <p:spPr bwMode="auto">
            <a:xfrm>
              <a:off x="2518"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27" name="Rectangle 30">
              <a:extLst>
                <a:ext uri="{FF2B5EF4-FFF2-40B4-BE49-F238E27FC236}">
                  <a16:creationId xmlns:a16="http://schemas.microsoft.com/office/drawing/2014/main" id="{87D33388-47D2-5CD1-46DB-3262786650A4}"/>
                </a:ext>
              </a:extLst>
            </p:cNvPr>
            <p:cNvSpPr>
              <a:spLocks noChangeArrowheads="1"/>
            </p:cNvSpPr>
            <p:nvPr/>
          </p:nvSpPr>
          <p:spPr bwMode="auto">
            <a:xfrm>
              <a:off x="2835" y="216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28" name="Text Box 53">
            <a:extLst>
              <a:ext uri="{FF2B5EF4-FFF2-40B4-BE49-F238E27FC236}">
                <a16:creationId xmlns:a16="http://schemas.microsoft.com/office/drawing/2014/main" id="{5C75C05B-314A-BBDF-32CA-60E311A53B69}"/>
              </a:ext>
            </a:extLst>
          </p:cNvPr>
          <p:cNvSpPr txBox="1">
            <a:spLocks noChangeArrowheads="1"/>
          </p:cNvSpPr>
          <p:nvPr/>
        </p:nvSpPr>
        <p:spPr bwMode="auto">
          <a:xfrm>
            <a:off x="6608505" y="3658999"/>
            <a:ext cx="341792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I-</a:t>
            </a:r>
            <a:r>
              <a:rPr kumimoji="0" lang="zh-CN" altLang="en-US" sz="2000" b="0" i="0" u="none" strike="noStrike" kern="1200" cap="none" spc="0" normalizeH="0" baseline="0" noProof="0" dirty="0">
                <a:ln>
                  <a:noFill/>
                </a:ln>
                <a:solidFill>
                  <a:srgbClr val="000000"/>
                </a:solidFill>
                <a:effectLst/>
                <a:uLnTx/>
                <a:uFillTx/>
                <a:cs typeface="+mn-ea"/>
                <a:sym typeface="+mn-lt"/>
              </a:rPr>
              <a:t>帧：信息帧，传送载荷数据</a:t>
            </a:r>
          </a:p>
        </p:txBody>
      </p:sp>
      <p:grpSp>
        <p:nvGrpSpPr>
          <p:cNvPr id="29" name="Group 64">
            <a:extLst>
              <a:ext uri="{FF2B5EF4-FFF2-40B4-BE49-F238E27FC236}">
                <a16:creationId xmlns:a16="http://schemas.microsoft.com/office/drawing/2014/main" id="{9AF1BBB1-F654-1FC3-D67E-D6F34EF59B7E}"/>
              </a:ext>
            </a:extLst>
          </p:cNvPr>
          <p:cNvGrpSpPr>
            <a:grpSpLocks/>
          </p:cNvGrpSpPr>
          <p:nvPr/>
        </p:nvGrpSpPr>
        <p:grpSpPr bwMode="auto">
          <a:xfrm>
            <a:off x="1764266" y="4502785"/>
            <a:ext cx="4679950" cy="585788"/>
            <a:chOff x="1247" y="2750"/>
            <a:chExt cx="2540" cy="369"/>
          </a:xfrm>
        </p:grpSpPr>
        <p:sp>
          <p:nvSpPr>
            <p:cNvPr id="30" name="Rectangle 31">
              <a:extLst>
                <a:ext uri="{FF2B5EF4-FFF2-40B4-BE49-F238E27FC236}">
                  <a16:creationId xmlns:a16="http://schemas.microsoft.com/office/drawing/2014/main" id="{0B244A67-E4AE-2D83-AFE5-8F1A9FF5F75A}"/>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1" name="Rectangle 32">
              <a:extLst>
                <a:ext uri="{FF2B5EF4-FFF2-40B4-BE49-F238E27FC236}">
                  <a16:creationId xmlns:a16="http://schemas.microsoft.com/office/drawing/2014/main" id="{E682BCE7-9C0B-AC65-130E-A9FF9F51EDEF}"/>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32" name="Rectangle 33">
              <a:extLst>
                <a:ext uri="{FF2B5EF4-FFF2-40B4-BE49-F238E27FC236}">
                  <a16:creationId xmlns:a16="http://schemas.microsoft.com/office/drawing/2014/main" id="{FB29A87B-FF5F-EB03-FE88-C5827D0968C3}"/>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33" name="Rectangle 47">
              <a:extLst>
                <a:ext uri="{FF2B5EF4-FFF2-40B4-BE49-F238E27FC236}">
                  <a16:creationId xmlns:a16="http://schemas.microsoft.com/office/drawing/2014/main" id="{A6BA0F44-4AE6-A1AE-5288-2E3CBB1C4454}"/>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34" name="Rectangle 48">
              <a:extLst>
                <a:ext uri="{FF2B5EF4-FFF2-40B4-BE49-F238E27FC236}">
                  <a16:creationId xmlns:a16="http://schemas.microsoft.com/office/drawing/2014/main" id="{EDE80AA1-0535-465C-B065-BC23576B79AC}"/>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35" name="Text Box 54">
            <a:extLst>
              <a:ext uri="{FF2B5EF4-FFF2-40B4-BE49-F238E27FC236}">
                <a16:creationId xmlns:a16="http://schemas.microsoft.com/office/drawing/2014/main" id="{6B66DBD6-3AB6-972E-7951-EE651967C712}"/>
              </a:ext>
            </a:extLst>
          </p:cNvPr>
          <p:cNvSpPr txBox="1">
            <a:spLocks noChangeArrowheads="1"/>
          </p:cNvSpPr>
          <p:nvPr/>
        </p:nvSpPr>
        <p:spPr bwMode="auto">
          <a:xfrm>
            <a:off x="6624977" y="4659328"/>
            <a:ext cx="428835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fontAlgn="base">
              <a:lnSpc>
                <a:spcPct val="120000"/>
              </a:lnSpc>
              <a:spcBef>
                <a:spcPct val="0"/>
              </a:spcBef>
              <a:spcAft>
                <a:spcPct val="0"/>
              </a:spcAft>
            </a:pPr>
            <a:r>
              <a:rPr kumimoji="0" lang="en-US" altLang="zh-CN" sz="2000" b="0" i="0" u="none" strike="noStrike" kern="1200" cap="none" spc="0" normalizeH="0" baseline="0" noProof="0" dirty="0">
                <a:ln>
                  <a:noFill/>
                </a:ln>
                <a:solidFill>
                  <a:srgbClr val="000000"/>
                </a:solidFill>
                <a:effectLst/>
                <a:uLnTx/>
                <a:uFillTx/>
                <a:cs typeface="+mn-ea"/>
                <a:sym typeface="+mn-lt"/>
              </a:rPr>
              <a:t>S-</a:t>
            </a:r>
            <a:r>
              <a:rPr kumimoji="0" lang="zh-CN" altLang="en-US" sz="2000" b="0" i="0" u="none" strike="noStrike" kern="1200" cap="none" spc="0" normalizeH="0" baseline="0" noProof="0" dirty="0">
                <a:ln>
                  <a:noFill/>
                </a:ln>
                <a:solidFill>
                  <a:srgbClr val="000000"/>
                </a:solidFill>
                <a:effectLst/>
                <a:uLnTx/>
                <a:uFillTx/>
                <a:cs typeface="+mn-ea"/>
                <a:sym typeface="+mn-lt"/>
              </a:rPr>
              <a:t>帧：监管帧，</a:t>
            </a:r>
            <a:r>
              <a:rPr lang="zh-CN" altLang="zh-CN" sz="2000" dirty="0">
                <a:solidFill>
                  <a:srgbClr val="000000"/>
                </a:solidFill>
                <a:cs typeface="+mn-ea"/>
                <a:sym typeface="+mn-lt"/>
              </a:rPr>
              <a:t>差错控制和流量控制</a:t>
            </a:r>
            <a:endParaRPr lang="zh-CN" altLang="en-US" sz="2000" dirty="0">
              <a:solidFill>
                <a:srgbClr val="000000"/>
              </a:solidFill>
              <a:cs typeface="+mn-ea"/>
              <a:sym typeface="+mn-lt"/>
            </a:endParaRPr>
          </a:p>
        </p:txBody>
      </p:sp>
      <p:grpSp>
        <p:nvGrpSpPr>
          <p:cNvPr id="36" name="Group 62">
            <a:extLst>
              <a:ext uri="{FF2B5EF4-FFF2-40B4-BE49-F238E27FC236}">
                <a16:creationId xmlns:a16="http://schemas.microsoft.com/office/drawing/2014/main" id="{CC8E9944-BCD8-120A-BACD-EFCCFC124AD5}"/>
              </a:ext>
            </a:extLst>
          </p:cNvPr>
          <p:cNvGrpSpPr>
            <a:grpSpLocks/>
          </p:cNvGrpSpPr>
          <p:nvPr/>
        </p:nvGrpSpPr>
        <p:grpSpPr bwMode="auto">
          <a:xfrm>
            <a:off x="1764266" y="5510849"/>
            <a:ext cx="4679950" cy="585787"/>
            <a:chOff x="1247" y="3385"/>
            <a:chExt cx="2540" cy="369"/>
          </a:xfrm>
        </p:grpSpPr>
        <p:sp>
          <p:nvSpPr>
            <p:cNvPr id="37" name="Rectangle 39">
              <a:extLst>
                <a:ext uri="{FF2B5EF4-FFF2-40B4-BE49-F238E27FC236}">
                  <a16:creationId xmlns:a16="http://schemas.microsoft.com/office/drawing/2014/main" id="{4516D065-FD03-4EEB-FBAB-6AA3D4F67C1F}"/>
                </a:ext>
              </a:extLst>
            </p:cNvPr>
            <p:cNvSpPr>
              <a:spLocks noChangeArrowheads="1"/>
            </p:cNvSpPr>
            <p:nvPr/>
          </p:nvSpPr>
          <p:spPr bwMode="auto">
            <a:xfrm>
              <a:off x="124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8" name="Rectangle 40">
              <a:extLst>
                <a:ext uri="{FF2B5EF4-FFF2-40B4-BE49-F238E27FC236}">
                  <a16:creationId xmlns:a16="http://schemas.microsoft.com/office/drawing/2014/main" id="{3217ED6C-D60D-0B61-3C10-8136E17F3D8C}"/>
                </a:ext>
              </a:extLst>
            </p:cNvPr>
            <p:cNvSpPr>
              <a:spLocks noChangeArrowheads="1"/>
            </p:cNvSpPr>
            <p:nvPr/>
          </p:nvSpPr>
          <p:spPr bwMode="auto">
            <a:xfrm>
              <a:off x="1564"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9" name="Rectangle 49">
              <a:extLst>
                <a:ext uri="{FF2B5EF4-FFF2-40B4-BE49-F238E27FC236}">
                  <a16:creationId xmlns:a16="http://schemas.microsoft.com/office/drawing/2014/main" id="{DF8F5024-B6FE-DA93-10D3-C93C4F95B054}"/>
                </a:ext>
              </a:extLst>
            </p:cNvPr>
            <p:cNvSpPr>
              <a:spLocks noChangeArrowheads="1"/>
            </p:cNvSpPr>
            <p:nvPr/>
          </p:nvSpPr>
          <p:spPr bwMode="auto">
            <a:xfrm>
              <a:off x="1882" y="3385"/>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40" name="Rectangle 50">
              <a:extLst>
                <a:ext uri="{FF2B5EF4-FFF2-40B4-BE49-F238E27FC236}">
                  <a16:creationId xmlns:a16="http://schemas.microsoft.com/office/drawing/2014/main" id="{FC9EA646-43CA-96DF-051B-2E03072387A7}"/>
                </a:ext>
              </a:extLst>
            </p:cNvPr>
            <p:cNvSpPr>
              <a:spLocks noChangeArrowheads="1"/>
            </p:cNvSpPr>
            <p:nvPr/>
          </p:nvSpPr>
          <p:spPr bwMode="auto">
            <a:xfrm>
              <a:off x="251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41" name="Rectangle 52">
              <a:extLst>
                <a:ext uri="{FF2B5EF4-FFF2-40B4-BE49-F238E27FC236}">
                  <a16:creationId xmlns:a16="http://schemas.microsoft.com/office/drawing/2014/main" id="{D97A0AE7-F03A-63D6-0EE9-8CBB6F1C7EC9}"/>
                </a:ext>
              </a:extLst>
            </p:cNvPr>
            <p:cNvSpPr>
              <a:spLocks noChangeArrowheads="1"/>
            </p:cNvSpPr>
            <p:nvPr/>
          </p:nvSpPr>
          <p:spPr bwMode="auto">
            <a:xfrm>
              <a:off x="2835" y="3385"/>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grpSp>
      <p:sp>
        <p:nvSpPr>
          <p:cNvPr id="42" name="Text Box 55">
            <a:extLst>
              <a:ext uri="{FF2B5EF4-FFF2-40B4-BE49-F238E27FC236}">
                <a16:creationId xmlns:a16="http://schemas.microsoft.com/office/drawing/2014/main" id="{D39F1CA2-65A6-249C-0AD8-5E4B3DC353E5}"/>
              </a:ext>
            </a:extLst>
          </p:cNvPr>
          <p:cNvSpPr txBox="1">
            <a:spLocks noChangeArrowheads="1"/>
          </p:cNvSpPr>
          <p:nvPr/>
        </p:nvSpPr>
        <p:spPr bwMode="auto">
          <a:xfrm>
            <a:off x="6639404" y="5603687"/>
            <a:ext cx="327685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U-</a:t>
            </a:r>
            <a:r>
              <a:rPr kumimoji="0" lang="zh-CN" altLang="en-US" sz="2000" b="0" i="0" u="none" strike="noStrike" kern="1200" cap="none" spc="0" normalizeH="0" baseline="0" noProof="0" dirty="0">
                <a:ln>
                  <a:noFill/>
                </a:ln>
                <a:solidFill>
                  <a:srgbClr val="000000"/>
                </a:solidFill>
                <a:effectLst/>
                <a:uLnTx/>
                <a:uFillTx/>
                <a:cs typeface="+mn-ea"/>
                <a:sym typeface="+mn-lt"/>
              </a:rPr>
              <a:t>帧：无编号帧，链路管理</a:t>
            </a:r>
          </a:p>
        </p:txBody>
      </p:sp>
      <p:sp>
        <p:nvSpPr>
          <p:cNvPr id="43" name="矩形 42">
            <a:extLst>
              <a:ext uri="{FF2B5EF4-FFF2-40B4-BE49-F238E27FC236}">
                <a16:creationId xmlns:a16="http://schemas.microsoft.com/office/drawing/2014/main" id="{F4B4E705-BA0F-881C-A612-6EA8FA0F0CBF}"/>
              </a:ext>
            </a:extLst>
          </p:cNvPr>
          <p:cNvSpPr/>
          <p:nvPr/>
        </p:nvSpPr>
        <p:spPr>
          <a:xfrm>
            <a:off x="1539430" y="3429000"/>
            <a:ext cx="1528354" cy="28607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Tree>
    <p:extLst>
      <p:ext uri="{BB962C8B-B14F-4D97-AF65-F5344CB8AC3E}">
        <p14:creationId xmlns:p14="http://schemas.microsoft.com/office/powerpoint/2010/main" val="20971397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1B038-5342-6A18-DE06-134036F457C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I-</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42755D01-1ED3-DC67-2BFF-7550D29BC574}"/>
              </a:ext>
            </a:extLst>
          </p:cNvPr>
          <p:cNvSpPr>
            <a:spLocks noGrp="1"/>
          </p:cNvSpPr>
          <p:nvPr>
            <p:ph idx="1"/>
          </p:nvPr>
        </p:nvSpPr>
        <p:spPr>
          <a:xfrm>
            <a:off x="673100" y="2747401"/>
            <a:ext cx="10858500" cy="3381937"/>
          </a:xfrm>
        </p:spPr>
        <p:txBody>
          <a:bodyPr/>
          <a:lstStyle/>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第一位为</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，它是</a:t>
            </a:r>
            <a:r>
              <a:rPr kumimoji="0" lang="en-US" altLang="zh-CN" sz="2000" b="0" i="0" u="none" strike="noStrike" kern="1200" cap="none" spc="0" normalizeH="0" baseline="0" noProof="0" dirty="0">
                <a:ln>
                  <a:noFill/>
                </a:ln>
                <a:solidFill>
                  <a:srgbClr val="000000"/>
                </a:solidFill>
                <a:effectLst/>
                <a:uLnTx/>
                <a:uFillTx/>
                <a:cs typeface="+mn-ea"/>
                <a:sym typeface="+mn-lt"/>
              </a:rPr>
              <a:t>I</a:t>
            </a:r>
            <a:r>
              <a:rPr kumimoji="0" lang="zh-CN" altLang="en-US" sz="2000" b="0" i="0" u="none" strike="noStrike" kern="1200" cap="none" spc="0" normalizeH="0" baseline="0" noProof="0" dirty="0">
                <a:ln>
                  <a:noFill/>
                </a:ln>
                <a:solidFill>
                  <a:srgbClr val="000000"/>
                </a:solidFill>
                <a:effectLst/>
                <a:uLnTx/>
                <a:uFillTx/>
                <a:cs typeface="+mn-ea"/>
                <a:sym typeface="+mn-lt"/>
              </a:rPr>
              <a:t>帧的标志</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第</a:t>
            </a:r>
            <a:r>
              <a:rPr kumimoji="0" lang="en-US" altLang="zh-CN" sz="2000" b="0" i="0" u="none" strike="noStrike" kern="1200" cap="none" spc="0" normalizeH="0" baseline="0" noProof="0" dirty="0">
                <a:ln>
                  <a:noFill/>
                </a:ln>
                <a:solidFill>
                  <a:srgbClr val="000000"/>
                </a:solidFill>
                <a:effectLst/>
                <a:uLnTx/>
                <a:uFillTx/>
                <a:cs typeface="+mn-ea"/>
                <a:sym typeface="+mn-lt"/>
              </a:rPr>
              <a:t>2</a:t>
            </a:r>
            <a:r>
              <a:rPr kumimoji="0" lang="zh-CN" altLang="en-US" sz="2000" b="0" i="0" u="none" strike="noStrike" kern="1200" cap="none" spc="0" normalizeH="0" baseline="0" noProof="0" dirty="0">
                <a:ln>
                  <a:noFill/>
                </a:ln>
                <a:solidFill>
                  <a:srgbClr val="000000"/>
                </a:solidFill>
                <a:effectLst/>
                <a:uLnTx/>
                <a:uFillTx/>
                <a:cs typeface="+mn-ea"/>
                <a:sym typeface="+mn-lt"/>
              </a:rPr>
              <a:t>、</a:t>
            </a:r>
            <a:r>
              <a:rPr kumimoji="0" lang="en-US" altLang="zh-CN" sz="2000" b="0" i="0" u="none" strike="noStrike" kern="1200" cap="none" spc="0" normalizeH="0" baseline="0" noProof="0" dirty="0">
                <a:ln>
                  <a:noFill/>
                </a:ln>
                <a:solidFill>
                  <a:srgbClr val="000000"/>
                </a:solidFill>
                <a:effectLst/>
                <a:uLnTx/>
                <a:uFillTx/>
                <a:cs typeface="+mn-ea"/>
                <a:sym typeface="+mn-lt"/>
              </a:rPr>
              <a:t>3</a:t>
            </a:r>
            <a:r>
              <a:rPr kumimoji="0" lang="zh-CN" altLang="en-US" sz="2000" b="0" i="0" u="none" strike="noStrike" kern="1200" cap="none" spc="0" normalizeH="0" baseline="0" noProof="0" dirty="0">
                <a:ln>
                  <a:noFill/>
                </a:ln>
                <a:solidFill>
                  <a:srgbClr val="000000"/>
                </a:solidFill>
                <a:effectLst/>
                <a:uLnTx/>
                <a:uFillTx/>
                <a:cs typeface="+mn-ea"/>
                <a:sym typeface="+mn-lt"/>
              </a:rPr>
              <a:t>、</a:t>
            </a:r>
            <a:r>
              <a:rPr kumimoji="0" lang="en-US" altLang="zh-CN" sz="2000" b="0" i="0" u="none" strike="noStrike" kern="1200" cap="none" spc="0" normalizeH="0" baseline="0" noProof="0" dirty="0">
                <a:ln>
                  <a:noFill/>
                </a:ln>
                <a:solidFill>
                  <a:srgbClr val="000000"/>
                </a:solidFill>
                <a:effectLst/>
                <a:uLnTx/>
                <a:uFillTx/>
                <a:cs typeface="+mn-ea"/>
                <a:sym typeface="+mn-lt"/>
              </a:rPr>
              <a:t>4</a:t>
            </a:r>
            <a:r>
              <a:rPr kumimoji="0" lang="zh-CN" altLang="en-US" sz="2000" b="0" i="0" u="none" strike="noStrike" kern="1200" cap="none" spc="0" normalizeH="0" baseline="0" noProof="0" dirty="0">
                <a:ln>
                  <a:noFill/>
                </a:ln>
                <a:solidFill>
                  <a:srgbClr val="000000"/>
                </a:solidFill>
                <a:effectLst/>
                <a:uLnTx/>
                <a:uFillTx/>
                <a:cs typeface="+mn-ea"/>
                <a:sym typeface="+mn-lt"/>
              </a:rPr>
              <a:t>位：</a:t>
            </a:r>
            <a:r>
              <a:rPr kumimoji="0" lang="en-US" altLang="zh-CN" sz="2000" b="0" i="0" u="none" strike="noStrike" kern="1200" cap="none" spc="0" normalizeH="0" baseline="0" noProof="0" dirty="0">
                <a:ln>
                  <a:noFill/>
                </a:ln>
                <a:solidFill>
                  <a:srgbClr val="000000"/>
                </a:solidFill>
                <a:effectLst/>
                <a:uLnTx/>
                <a:uFillTx/>
                <a:cs typeface="+mn-ea"/>
                <a:sym typeface="+mn-lt"/>
              </a:rPr>
              <a:t>N(S)</a:t>
            </a:r>
            <a:r>
              <a:rPr kumimoji="0" lang="zh-CN" altLang="en-US" sz="2000" b="0" i="0" u="none" strike="noStrike" kern="1200" cap="none" spc="0" normalizeH="0" baseline="0" noProof="0" dirty="0">
                <a:ln>
                  <a:noFill/>
                </a:ln>
                <a:solidFill>
                  <a:srgbClr val="000000"/>
                </a:solidFill>
                <a:effectLst/>
                <a:uLnTx/>
                <a:uFillTx/>
                <a:cs typeface="+mn-ea"/>
                <a:sym typeface="+mn-lt"/>
              </a:rPr>
              <a:t>位，当前发送帧的编号，取值</a:t>
            </a:r>
            <a:r>
              <a:rPr kumimoji="0" lang="en-US" altLang="zh-CN" sz="2000" b="0" i="0" u="none" strike="noStrike" kern="1200" cap="none" spc="0" normalizeH="0" baseline="0" noProof="0" dirty="0">
                <a:ln>
                  <a:noFill/>
                </a:ln>
                <a:solidFill>
                  <a:srgbClr val="000000"/>
                </a:solidFill>
                <a:effectLst/>
                <a:uLnTx/>
                <a:uFillTx/>
                <a:cs typeface="+mn-ea"/>
                <a:sym typeface="+mn-lt"/>
              </a:rPr>
              <a:t>0~7</a:t>
            </a:r>
            <a:r>
              <a:rPr kumimoji="0" lang="zh-CN" altLang="en-US" sz="2000" b="0" i="0" u="none" strike="noStrike" kern="1200" cap="none" spc="0" normalizeH="0" baseline="0" noProof="0" dirty="0">
                <a:ln>
                  <a:noFill/>
                </a:ln>
                <a:solidFill>
                  <a:srgbClr val="000000"/>
                </a:solidFill>
                <a:effectLst/>
                <a:uLnTx/>
                <a:uFillTx/>
                <a:cs typeface="+mn-ea"/>
                <a:sym typeface="+mn-lt"/>
              </a:rPr>
              <a:t>，可以以滑窗协议方式连续发送多帧，多帧一起应答确认</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第</a:t>
            </a:r>
            <a:r>
              <a:rPr kumimoji="0" lang="en-US" altLang="zh-CN" sz="2000" b="0" i="0" u="none" strike="noStrike" kern="1200" cap="none" spc="0" normalizeH="0" baseline="0" noProof="0" dirty="0">
                <a:ln>
                  <a:noFill/>
                </a:ln>
                <a:solidFill>
                  <a:srgbClr val="000000"/>
                </a:solidFill>
                <a:effectLst/>
                <a:uLnTx/>
                <a:uFillTx/>
                <a:cs typeface="+mn-ea"/>
                <a:sym typeface="+mn-lt"/>
              </a:rPr>
              <a:t>5</a:t>
            </a:r>
            <a:r>
              <a:rPr kumimoji="0" lang="zh-CN" altLang="en-US" sz="2000" b="0" i="0" u="none" strike="noStrike" kern="1200" cap="none" spc="0" normalizeH="0" baseline="0" noProof="0" dirty="0">
                <a:ln>
                  <a:noFill/>
                </a:ln>
                <a:solidFill>
                  <a:srgbClr val="000000"/>
                </a:solidFill>
                <a:effectLst/>
                <a:uLnTx/>
                <a:uFillTx/>
                <a:cs typeface="+mn-ea"/>
                <a:sym typeface="+mn-lt"/>
              </a:rPr>
              <a:t>位：</a:t>
            </a:r>
            <a:r>
              <a:rPr kumimoji="0" lang="en-US" altLang="zh-CN" sz="2000" b="0" i="0" u="none" strike="noStrike" kern="1200" cap="none" spc="0" normalizeH="0" baseline="0" noProof="0" dirty="0">
                <a:ln>
                  <a:noFill/>
                </a:ln>
                <a:solidFill>
                  <a:srgbClr val="000000"/>
                </a:solidFill>
                <a:effectLst/>
                <a:uLnTx/>
                <a:uFillTx/>
                <a:cs typeface="+mn-ea"/>
                <a:sym typeface="+mn-lt"/>
              </a:rPr>
              <a:t>P/F</a:t>
            </a:r>
            <a:r>
              <a:rPr kumimoji="0" lang="zh-CN" altLang="en-US" sz="2000" b="0" i="0" u="none" strike="noStrike" kern="1200" cap="none" spc="0" normalizeH="0" baseline="0" noProof="0" dirty="0">
                <a:ln>
                  <a:noFill/>
                </a:ln>
                <a:solidFill>
                  <a:srgbClr val="000000"/>
                </a:solidFill>
                <a:effectLst/>
                <a:uLnTx/>
                <a:uFillTx/>
                <a:cs typeface="+mn-ea"/>
                <a:sym typeface="+mn-lt"/>
              </a:rPr>
              <a:t>位，表示是否还有要发送的帧</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P/F=0</a:t>
            </a:r>
            <a:r>
              <a:rPr kumimoji="0" lang="zh-CN" altLang="en-US" sz="1800" b="0" i="0" u="none" strike="noStrike" kern="1200" cap="none" spc="0" normalizeH="0" baseline="0" noProof="0" dirty="0">
                <a:ln>
                  <a:noFill/>
                </a:ln>
                <a:solidFill>
                  <a:srgbClr val="000000"/>
                </a:solidFill>
                <a:effectLst/>
                <a:uLnTx/>
                <a:uFillTx/>
                <a:cs typeface="+mn-ea"/>
                <a:sym typeface="+mn-lt"/>
              </a:rPr>
              <a:t>，表示还有要发送的帧</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P/F=1</a:t>
            </a:r>
            <a:r>
              <a:rPr kumimoji="0" lang="zh-CN" altLang="en-US" sz="1800" b="0" i="0" u="none" strike="noStrike" kern="1200" cap="none" spc="0" normalizeH="0" baseline="0" noProof="0" dirty="0">
                <a:ln>
                  <a:noFill/>
                </a:ln>
                <a:solidFill>
                  <a:srgbClr val="000000"/>
                </a:solidFill>
                <a:effectLst/>
                <a:uLnTx/>
                <a:uFillTx/>
                <a:cs typeface="+mn-ea"/>
                <a:sym typeface="+mn-lt"/>
              </a:rPr>
              <a:t>，表示没有要发送的帧，发送结束</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第</a:t>
            </a:r>
            <a:r>
              <a:rPr kumimoji="0" lang="en-US" altLang="zh-CN" sz="2000" b="0" i="0" u="none" strike="noStrike" kern="1200" cap="none" spc="0" normalizeH="0" baseline="0" noProof="0" dirty="0">
                <a:ln>
                  <a:noFill/>
                </a:ln>
                <a:solidFill>
                  <a:srgbClr val="000000"/>
                </a:solidFill>
                <a:effectLst/>
                <a:uLnTx/>
                <a:uFillTx/>
                <a:cs typeface="+mn-ea"/>
                <a:sym typeface="+mn-lt"/>
              </a:rPr>
              <a:t>6</a:t>
            </a:r>
            <a:r>
              <a:rPr kumimoji="0" lang="zh-CN" altLang="en-US" sz="2000" b="0" i="0" u="none" strike="noStrike" kern="1200" cap="none" spc="0" normalizeH="0" baseline="0" noProof="0" dirty="0">
                <a:ln>
                  <a:noFill/>
                </a:ln>
                <a:solidFill>
                  <a:srgbClr val="000000"/>
                </a:solidFill>
                <a:effectLst/>
                <a:uLnTx/>
                <a:uFillTx/>
                <a:cs typeface="+mn-ea"/>
                <a:sym typeface="+mn-lt"/>
              </a:rPr>
              <a:t>、</a:t>
            </a:r>
            <a:r>
              <a:rPr kumimoji="0" lang="en-US" altLang="zh-CN" sz="2000" b="0" i="0" u="none" strike="noStrike" kern="1200" cap="none" spc="0" normalizeH="0" baseline="0" noProof="0" dirty="0">
                <a:ln>
                  <a:noFill/>
                </a:ln>
                <a:solidFill>
                  <a:srgbClr val="000000"/>
                </a:solidFill>
                <a:effectLst/>
                <a:uLnTx/>
                <a:uFillTx/>
                <a:cs typeface="+mn-ea"/>
                <a:sym typeface="+mn-lt"/>
              </a:rPr>
              <a:t>7</a:t>
            </a:r>
            <a:r>
              <a:rPr kumimoji="0" lang="zh-CN" altLang="en-US" sz="2000" b="0" i="0" u="none" strike="noStrike" kern="1200" cap="none" spc="0" normalizeH="0" baseline="0" noProof="0" dirty="0">
                <a:ln>
                  <a:noFill/>
                </a:ln>
                <a:solidFill>
                  <a:srgbClr val="000000"/>
                </a:solidFill>
                <a:effectLst/>
                <a:uLnTx/>
                <a:uFillTx/>
                <a:cs typeface="+mn-ea"/>
                <a:sym typeface="+mn-lt"/>
              </a:rPr>
              <a:t>、</a:t>
            </a:r>
            <a:r>
              <a:rPr kumimoji="0" lang="en-US" altLang="zh-CN" sz="2000" b="0" i="0" u="none" strike="noStrike" kern="1200" cap="none" spc="0" normalizeH="0" baseline="0" noProof="0" dirty="0">
                <a:ln>
                  <a:noFill/>
                </a:ln>
                <a:solidFill>
                  <a:srgbClr val="000000"/>
                </a:solidFill>
                <a:effectLst/>
                <a:uLnTx/>
                <a:uFillTx/>
                <a:cs typeface="+mn-ea"/>
                <a:sym typeface="+mn-lt"/>
              </a:rPr>
              <a:t>8</a:t>
            </a:r>
            <a:r>
              <a:rPr kumimoji="0" lang="zh-CN" altLang="en-US" sz="2000" b="0" i="0" u="none" strike="noStrike" kern="1200" cap="none" spc="0" normalizeH="0" baseline="0" noProof="0" dirty="0">
                <a:ln>
                  <a:noFill/>
                </a:ln>
                <a:solidFill>
                  <a:srgbClr val="000000"/>
                </a:solidFill>
                <a:effectLst/>
                <a:uLnTx/>
                <a:uFillTx/>
                <a:cs typeface="+mn-ea"/>
                <a:sym typeface="+mn-lt"/>
              </a:rPr>
              <a:t>位：</a:t>
            </a:r>
            <a:r>
              <a:rPr kumimoji="0" lang="en-US" altLang="zh-CN" sz="2000" b="0" i="0" u="none" strike="noStrike" kern="1200" cap="none" spc="0" normalizeH="0" baseline="0" noProof="0" dirty="0">
                <a:ln>
                  <a:noFill/>
                </a:ln>
                <a:solidFill>
                  <a:srgbClr val="000000"/>
                </a:solidFill>
                <a:effectLst/>
                <a:uLnTx/>
                <a:uFillTx/>
                <a:cs typeface="+mn-ea"/>
                <a:sym typeface="+mn-lt"/>
              </a:rPr>
              <a:t>N(R)</a:t>
            </a:r>
            <a:r>
              <a:rPr kumimoji="0" lang="zh-CN" altLang="en-US" sz="2000" b="0" i="0" u="none" strike="noStrike" kern="1200" cap="none" spc="0" normalizeH="0" baseline="0" noProof="0" dirty="0">
                <a:ln>
                  <a:noFill/>
                </a:ln>
                <a:solidFill>
                  <a:srgbClr val="000000"/>
                </a:solidFill>
                <a:effectLst/>
                <a:uLnTx/>
                <a:uFillTx/>
                <a:cs typeface="+mn-ea"/>
                <a:sym typeface="+mn-lt"/>
              </a:rPr>
              <a:t>位，用于接收方以滑窗协议方式接收时，给发送方回应确认消息时期望收到的帧序号，取值</a:t>
            </a:r>
            <a:r>
              <a:rPr kumimoji="0" lang="en-US" altLang="zh-CN" sz="2000" b="0" i="0" u="none" strike="noStrike" kern="1200" cap="none" spc="0" normalizeH="0" baseline="0" noProof="0" dirty="0">
                <a:ln>
                  <a:noFill/>
                </a:ln>
                <a:solidFill>
                  <a:srgbClr val="000000"/>
                </a:solidFill>
                <a:effectLst/>
                <a:uLnTx/>
                <a:uFillTx/>
                <a:cs typeface="+mn-ea"/>
                <a:sym typeface="+mn-lt"/>
              </a:rPr>
              <a:t>0~7</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控制字段用途：用于流量管理</a:t>
            </a:r>
            <a:endParaRPr lang="zh-CN" altLang="en-US" dirty="0"/>
          </a:p>
        </p:txBody>
      </p:sp>
      <p:sp>
        <p:nvSpPr>
          <p:cNvPr id="4" name="灯片编号占位符 3">
            <a:extLst>
              <a:ext uri="{FF2B5EF4-FFF2-40B4-BE49-F238E27FC236}">
                <a16:creationId xmlns:a16="http://schemas.microsoft.com/office/drawing/2014/main" id="{56936585-476F-22BB-362A-1F8F41CB241E}"/>
              </a:ext>
            </a:extLst>
          </p:cNvPr>
          <p:cNvSpPr>
            <a:spLocks noGrp="1"/>
          </p:cNvSpPr>
          <p:nvPr>
            <p:ph type="sldNum" sz="quarter" idx="12"/>
          </p:nvPr>
        </p:nvSpPr>
        <p:spPr/>
        <p:txBody>
          <a:bodyPr/>
          <a:lstStyle/>
          <a:p>
            <a:fld id="{C8BB1146-E542-4D4E-B8E9-6919A11DDD48}" type="slidenum">
              <a:rPr lang="en-US" smtClean="0"/>
              <a:t>119</a:t>
            </a:fld>
            <a:endParaRPr lang="en-US"/>
          </a:p>
        </p:txBody>
      </p:sp>
      <p:sp>
        <p:nvSpPr>
          <p:cNvPr id="5" name="Text Box 8">
            <a:extLst>
              <a:ext uri="{FF2B5EF4-FFF2-40B4-BE49-F238E27FC236}">
                <a16:creationId xmlns:a16="http://schemas.microsoft.com/office/drawing/2014/main" id="{031EE58E-3019-6630-8441-18903D05FA53}"/>
              </a:ext>
            </a:extLst>
          </p:cNvPr>
          <p:cNvSpPr txBox="1">
            <a:spLocks noChangeArrowheads="1"/>
          </p:cNvSpPr>
          <p:nvPr/>
        </p:nvSpPr>
        <p:spPr bwMode="auto">
          <a:xfrm>
            <a:off x="912400" y="1727333"/>
            <a:ext cx="2526653"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帧的控制字段：</a:t>
            </a:r>
          </a:p>
        </p:txBody>
      </p:sp>
      <p:sp>
        <p:nvSpPr>
          <p:cNvPr id="6" name="Rectangle 4">
            <a:extLst>
              <a:ext uri="{FF2B5EF4-FFF2-40B4-BE49-F238E27FC236}">
                <a16:creationId xmlns:a16="http://schemas.microsoft.com/office/drawing/2014/main" id="{9F724081-C473-C9D7-6B48-4F8C963BF7D3}"/>
              </a:ext>
            </a:extLst>
          </p:cNvPr>
          <p:cNvSpPr>
            <a:spLocks noChangeArrowheads="1"/>
          </p:cNvSpPr>
          <p:nvPr/>
        </p:nvSpPr>
        <p:spPr bwMode="auto">
          <a:xfrm>
            <a:off x="3442229" y="1685539"/>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a:t>
            </a:r>
          </a:p>
        </p:txBody>
      </p:sp>
      <p:sp>
        <p:nvSpPr>
          <p:cNvPr id="7" name="Rectangle 5">
            <a:extLst>
              <a:ext uri="{FF2B5EF4-FFF2-40B4-BE49-F238E27FC236}">
                <a16:creationId xmlns:a16="http://schemas.microsoft.com/office/drawing/2014/main" id="{CDD173E4-9A2B-5139-EE0B-11CB355EE682}"/>
              </a:ext>
            </a:extLst>
          </p:cNvPr>
          <p:cNvSpPr>
            <a:spLocks noChangeArrowheads="1"/>
          </p:cNvSpPr>
          <p:nvPr/>
        </p:nvSpPr>
        <p:spPr bwMode="auto">
          <a:xfrm>
            <a:off x="4088341" y="1685539"/>
            <a:ext cx="1874838"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N(S)</a:t>
            </a:r>
          </a:p>
        </p:txBody>
      </p:sp>
      <p:sp>
        <p:nvSpPr>
          <p:cNvPr id="8" name="Rectangle 6">
            <a:extLst>
              <a:ext uri="{FF2B5EF4-FFF2-40B4-BE49-F238E27FC236}">
                <a16:creationId xmlns:a16="http://schemas.microsoft.com/office/drawing/2014/main" id="{67E43F9C-6B8C-C54D-8027-F61E6AFDDBDD}"/>
              </a:ext>
            </a:extLst>
          </p:cNvPr>
          <p:cNvSpPr>
            <a:spLocks noChangeArrowheads="1"/>
          </p:cNvSpPr>
          <p:nvPr/>
        </p:nvSpPr>
        <p:spPr bwMode="auto">
          <a:xfrm>
            <a:off x="5963180" y="1685539"/>
            <a:ext cx="719137"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9" name="Rectangle 7">
            <a:extLst>
              <a:ext uri="{FF2B5EF4-FFF2-40B4-BE49-F238E27FC236}">
                <a16:creationId xmlns:a16="http://schemas.microsoft.com/office/drawing/2014/main" id="{02069740-EC37-E255-F2EC-CEC4D97E4971}"/>
              </a:ext>
            </a:extLst>
          </p:cNvPr>
          <p:cNvSpPr>
            <a:spLocks noChangeArrowheads="1"/>
          </p:cNvSpPr>
          <p:nvPr/>
        </p:nvSpPr>
        <p:spPr bwMode="auto">
          <a:xfrm>
            <a:off x="6682316" y="1685539"/>
            <a:ext cx="1873250"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10" name="Rectangle 9">
            <a:extLst>
              <a:ext uri="{FF2B5EF4-FFF2-40B4-BE49-F238E27FC236}">
                <a16:creationId xmlns:a16="http://schemas.microsoft.com/office/drawing/2014/main" id="{2A78F9EC-CA59-9902-0007-E8E921E676AF}"/>
              </a:ext>
            </a:extLst>
          </p:cNvPr>
          <p:cNvSpPr>
            <a:spLocks noChangeArrowheads="1"/>
          </p:cNvSpPr>
          <p:nvPr/>
        </p:nvSpPr>
        <p:spPr bwMode="auto">
          <a:xfrm>
            <a:off x="34422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17AF515-CB0C-13F0-66C2-556425BD6ADF}"/>
              </a:ext>
            </a:extLst>
          </p:cNvPr>
          <p:cNvSpPr>
            <a:spLocks noChangeArrowheads="1"/>
          </p:cNvSpPr>
          <p:nvPr/>
        </p:nvSpPr>
        <p:spPr bwMode="auto">
          <a:xfrm>
            <a:off x="40899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AF26A133-F4A4-DAB4-A68D-87EE36BA5744}"/>
              </a:ext>
            </a:extLst>
          </p:cNvPr>
          <p:cNvSpPr>
            <a:spLocks noChangeArrowheads="1"/>
          </p:cNvSpPr>
          <p:nvPr/>
        </p:nvSpPr>
        <p:spPr bwMode="auto">
          <a:xfrm>
            <a:off x="4737630" y="1152817"/>
            <a:ext cx="64928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0A1FB3F5-9694-A87A-DCC5-AF15BB77760D}"/>
              </a:ext>
            </a:extLst>
          </p:cNvPr>
          <p:cNvSpPr>
            <a:spLocks noChangeArrowheads="1"/>
          </p:cNvSpPr>
          <p:nvPr/>
        </p:nvSpPr>
        <p:spPr bwMode="auto">
          <a:xfrm>
            <a:off x="5386917" y="1152817"/>
            <a:ext cx="57626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2F59C963-1FF0-01BE-F0F2-883A1B680792}"/>
              </a:ext>
            </a:extLst>
          </p:cNvPr>
          <p:cNvSpPr>
            <a:spLocks noChangeArrowheads="1"/>
          </p:cNvSpPr>
          <p:nvPr/>
        </p:nvSpPr>
        <p:spPr bwMode="auto">
          <a:xfrm>
            <a:off x="5963180" y="1152817"/>
            <a:ext cx="7191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7">
            <a:extLst>
              <a:ext uri="{FF2B5EF4-FFF2-40B4-BE49-F238E27FC236}">
                <a16:creationId xmlns:a16="http://schemas.microsoft.com/office/drawing/2014/main" id="{1451C091-EC4D-8C2E-A7F0-102221F8F730}"/>
              </a:ext>
            </a:extLst>
          </p:cNvPr>
          <p:cNvSpPr>
            <a:spLocks noChangeArrowheads="1"/>
          </p:cNvSpPr>
          <p:nvPr/>
        </p:nvSpPr>
        <p:spPr bwMode="auto">
          <a:xfrm>
            <a:off x="6682316"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8">
            <a:extLst>
              <a:ext uri="{FF2B5EF4-FFF2-40B4-BE49-F238E27FC236}">
                <a16:creationId xmlns:a16="http://schemas.microsoft.com/office/drawing/2014/main" id="{F49AD72B-46C4-61C1-B99B-89F0DC4A0E29}"/>
              </a:ext>
            </a:extLst>
          </p:cNvPr>
          <p:cNvSpPr>
            <a:spLocks noChangeArrowheads="1"/>
          </p:cNvSpPr>
          <p:nvPr/>
        </p:nvSpPr>
        <p:spPr bwMode="auto">
          <a:xfrm>
            <a:off x="7330016" y="1152817"/>
            <a:ext cx="6492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9">
            <a:extLst>
              <a:ext uri="{FF2B5EF4-FFF2-40B4-BE49-F238E27FC236}">
                <a16:creationId xmlns:a16="http://schemas.microsoft.com/office/drawing/2014/main" id="{FB2A77C1-13A6-7872-2AA7-6FC8C076C5F5}"/>
              </a:ext>
            </a:extLst>
          </p:cNvPr>
          <p:cNvSpPr>
            <a:spLocks noChangeArrowheads="1"/>
          </p:cNvSpPr>
          <p:nvPr/>
        </p:nvSpPr>
        <p:spPr bwMode="auto">
          <a:xfrm>
            <a:off x="7979304" y="1152817"/>
            <a:ext cx="57626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Tree>
    <p:extLst>
      <p:ext uri="{BB962C8B-B14F-4D97-AF65-F5344CB8AC3E}">
        <p14:creationId xmlns:p14="http://schemas.microsoft.com/office/powerpoint/2010/main" val="3511590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900835-DE71-4AB4-97CD-C2DF2EBE8E8D}"/>
              </a:ext>
            </a:extLst>
          </p:cNvPr>
          <p:cNvSpPr txBox="1">
            <a:spLocks/>
          </p:cNvSpPr>
          <p:nvPr/>
        </p:nvSpPr>
        <p:spPr>
          <a:xfrm>
            <a:off x="664932" y="148027"/>
            <a:ext cx="10868256" cy="879086"/>
          </a:xfrm>
          <a:prstGeom prst="rect">
            <a:avLst/>
          </a:prstGeom>
        </p:spPr>
        <p:txBody>
          <a:bodyP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endParaRPr lang="en-US" altLang="zh-CN" sz="3200" b="1" dirty="0">
              <a:latin typeface="+mn-lt"/>
              <a:ea typeface="+mn-ea"/>
              <a:cs typeface="+mn-ea"/>
              <a:sym typeface="+mn-lt"/>
            </a:endParaRPr>
          </a:p>
          <a:p>
            <a:pPr>
              <a:lnSpc>
                <a:spcPct val="120000"/>
              </a:lnSpc>
            </a:pPr>
            <a:r>
              <a:rPr lang="zh-CN" altLang="en-US" sz="5800" b="1" dirty="0">
                <a:latin typeface="+mj-ea"/>
                <a:ea typeface="+mj-ea"/>
                <a:cs typeface="+mn-ea"/>
                <a:sym typeface="+mn-lt"/>
              </a:rPr>
              <a:t>数据链路层提供的服务（</a:t>
            </a:r>
            <a:r>
              <a:rPr lang="en-US" altLang="zh-CN" sz="5800" b="1" dirty="0">
                <a:latin typeface="+mj-ea"/>
                <a:ea typeface="+mj-ea"/>
                <a:cs typeface="+mn-ea"/>
                <a:sym typeface="+mn-lt"/>
              </a:rPr>
              <a:t>1</a:t>
            </a:r>
            <a:r>
              <a:rPr lang="zh-CN" altLang="en-US" sz="5800" b="1" dirty="0">
                <a:latin typeface="+mj-ea"/>
                <a:ea typeface="+mj-ea"/>
                <a:cs typeface="+mn-ea"/>
                <a:sym typeface="+mn-lt"/>
              </a:rPr>
              <a:t>）</a:t>
            </a:r>
          </a:p>
        </p:txBody>
      </p:sp>
      <p:sp>
        <p:nvSpPr>
          <p:cNvPr id="3" name="矩形 2">
            <a:extLst>
              <a:ext uri="{FF2B5EF4-FFF2-40B4-BE49-F238E27FC236}">
                <a16:creationId xmlns:a16="http://schemas.microsoft.com/office/drawing/2014/main" id="{EA0F46EF-0AA8-567E-014E-D39AD8A2BEF0}"/>
              </a:ext>
            </a:extLst>
          </p:cNvPr>
          <p:cNvSpPr/>
          <p:nvPr/>
        </p:nvSpPr>
        <p:spPr>
          <a:xfrm>
            <a:off x="552156" y="1238321"/>
            <a:ext cx="8081058" cy="4384918"/>
          </a:xfrm>
          <a:prstGeom prst="rect">
            <a:avLst/>
          </a:prstGeom>
        </p:spPr>
        <p:txBody>
          <a:bodyPr wrap="none">
            <a:spAutoFit/>
          </a:bodyPr>
          <a:lstStyle/>
          <a:p>
            <a:pPr>
              <a:lnSpc>
                <a:spcPct val="120000"/>
              </a:lnSpc>
            </a:pPr>
            <a:r>
              <a:rPr lang="zh-CN" altLang="en-US" sz="2400" dirty="0">
                <a:cs typeface="+mn-ea"/>
                <a:sym typeface="+mn-lt"/>
              </a:rPr>
              <a:t> 相邻结点在链路上进行通信时，需要考虑以下两点：</a:t>
            </a:r>
            <a:endParaRPr lang="en-US" altLang="zh-CN" sz="2400" dirty="0">
              <a:cs typeface="+mn-ea"/>
              <a:sym typeface="+mn-lt"/>
            </a:endParaRPr>
          </a:p>
          <a:p>
            <a:pPr marL="342900" indent="-342900">
              <a:lnSpc>
                <a:spcPct val="120000"/>
              </a:lnSpc>
              <a:buFont typeface="Wingdings" panose="05000000000000000000" pitchFamily="2" charset="2"/>
              <a:buChar char="Ø"/>
            </a:pPr>
            <a:endParaRPr lang="en-US" altLang="zh-CN" sz="2400" dirty="0">
              <a:cs typeface="+mn-ea"/>
              <a:sym typeface="+mn-lt"/>
            </a:endParaRPr>
          </a:p>
          <a:p>
            <a:pPr marL="342900" indent="-342900">
              <a:lnSpc>
                <a:spcPct val="120000"/>
              </a:lnSpc>
              <a:buFont typeface="Wingdings" panose="05000000000000000000" pitchFamily="2" charset="2"/>
              <a:buChar char="n"/>
            </a:pPr>
            <a:r>
              <a:rPr lang="zh-CN" altLang="en-US" sz="2400" dirty="0">
                <a:cs typeface="+mn-ea"/>
                <a:sym typeface="+mn-lt"/>
              </a:rPr>
              <a:t>收发数据前，双方是否需要建立连接？</a:t>
            </a:r>
            <a:endParaRPr lang="en-US" altLang="zh-CN" sz="2400" dirty="0">
              <a:cs typeface="+mn-ea"/>
              <a:sym typeface="+mn-lt"/>
            </a:endParaRPr>
          </a:p>
          <a:p>
            <a:pPr marL="625475" indent="-177800">
              <a:lnSpc>
                <a:spcPct val="120000"/>
              </a:lnSpc>
              <a:buFont typeface="Arial" panose="020B0604020202020204" pitchFamily="34" charset="0"/>
              <a:buChar char="•"/>
            </a:pPr>
            <a:endParaRPr lang="en-US" altLang="zh-CN" sz="2000" dirty="0">
              <a:cs typeface="+mn-ea"/>
              <a:sym typeface="+mn-lt"/>
            </a:endParaRPr>
          </a:p>
          <a:p>
            <a:pPr marL="717550" indent="-358775">
              <a:lnSpc>
                <a:spcPct val="120000"/>
              </a:lnSpc>
              <a:buFont typeface="Wingdings" panose="05000000000000000000" pitchFamily="2" charset="2"/>
              <a:buChar char="Ø"/>
            </a:pPr>
            <a:r>
              <a:rPr lang="zh-CN" altLang="en-US" dirty="0">
                <a:latin typeface="+mn-ea"/>
                <a:cs typeface="+mn-ea"/>
                <a:sym typeface="+mn-lt"/>
              </a:rPr>
              <a:t>双方协商好参数</a:t>
            </a:r>
            <a:endParaRPr lang="en-US" altLang="zh-CN" dirty="0">
              <a:latin typeface="+mn-ea"/>
              <a:cs typeface="+mn-ea"/>
              <a:sym typeface="+mn-lt"/>
            </a:endParaRPr>
          </a:p>
          <a:p>
            <a:pPr marL="717550" indent="-358775">
              <a:lnSpc>
                <a:spcPct val="120000"/>
              </a:lnSpc>
              <a:buFont typeface="Wingdings" panose="05000000000000000000" pitchFamily="2" charset="2"/>
              <a:buChar char="Ø"/>
            </a:pPr>
            <a:r>
              <a:rPr lang="zh-CN" altLang="en-US" dirty="0">
                <a:latin typeface="+mn-ea"/>
                <a:cs typeface="+mn-ea"/>
                <a:sym typeface="+mn-lt"/>
              </a:rPr>
              <a:t>发送方做好发送数据的准备，接收方做好接收数据的准备</a:t>
            </a:r>
            <a:endParaRPr lang="en-US" altLang="zh-CN" dirty="0">
              <a:latin typeface="+mn-ea"/>
              <a:cs typeface="+mn-ea"/>
              <a:sym typeface="+mn-lt"/>
            </a:endParaRPr>
          </a:p>
          <a:p>
            <a:pPr marL="342900" indent="-342900">
              <a:lnSpc>
                <a:spcPct val="120000"/>
              </a:lnSpc>
              <a:buFont typeface="Wingdings" panose="05000000000000000000" pitchFamily="2" charset="2"/>
              <a:buChar char="Ø"/>
            </a:pPr>
            <a:endParaRPr lang="en-US" altLang="zh-CN" sz="2400" dirty="0">
              <a:cs typeface="+mn-ea"/>
              <a:sym typeface="+mn-lt"/>
            </a:endParaRPr>
          </a:p>
          <a:p>
            <a:pPr marL="342900" indent="-342900">
              <a:lnSpc>
                <a:spcPct val="120000"/>
              </a:lnSpc>
              <a:buFont typeface="Wingdings" panose="05000000000000000000" pitchFamily="2" charset="2"/>
              <a:buChar char="n"/>
            </a:pPr>
            <a:r>
              <a:rPr lang="zh-CN" altLang="en-US" sz="2400" dirty="0">
                <a:cs typeface="+mn-ea"/>
                <a:sym typeface="+mn-lt"/>
              </a:rPr>
              <a:t>对收发的数据帧，是否需要确认？</a:t>
            </a:r>
            <a:endParaRPr lang="en-US" altLang="zh-CN" sz="2400" dirty="0">
              <a:cs typeface="+mn-ea"/>
              <a:sym typeface="+mn-lt"/>
            </a:endParaRPr>
          </a:p>
          <a:p>
            <a:pPr marL="625475" indent="-177800">
              <a:lnSpc>
                <a:spcPct val="120000"/>
              </a:lnSpc>
              <a:buFont typeface="Arial" panose="020B0604020202020204" pitchFamily="34" charset="0"/>
              <a:buChar char="•"/>
            </a:pPr>
            <a:endParaRPr lang="en-US" altLang="zh-CN" dirty="0">
              <a:cs typeface="+mn-ea"/>
              <a:sym typeface="+mn-lt"/>
            </a:endParaRPr>
          </a:p>
          <a:p>
            <a:pPr marL="717550" indent="-358775">
              <a:lnSpc>
                <a:spcPct val="120000"/>
              </a:lnSpc>
              <a:buFont typeface="Wingdings" panose="05000000000000000000" pitchFamily="2" charset="2"/>
              <a:buChar char="Ø"/>
            </a:pPr>
            <a:r>
              <a:rPr lang="zh-CN" altLang="en-US" dirty="0">
                <a:latin typeface="+mn-ea"/>
                <a:cs typeface="+mn-ea"/>
                <a:sym typeface="+mn-lt"/>
              </a:rPr>
              <a:t>接收方收到数据后要给发送方发一个数据收到的确认消息</a:t>
            </a:r>
            <a:endParaRPr lang="en-US" altLang="zh-CN" dirty="0">
              <a:latin typeface="+mn-ea"/>
              <a:cs typeface="+mn-ea"/>
              <a:sym typeface="+mn-lt"/>
            </a:endParaRPr>
          </a:p>
          <a:p>
            <a:pPr marL="717550" indent="-358775">
              <a:lnSpc>
                <a:spcPct val="120000"/>
              </a:lnSpc>
              <a:buFont typeface="Wingdings" panose="05000000000000000000" pitchFamily="2" charset="2"/>
              <a:buChar char="Ø"/>
            </a:pPr>
            <a:r>
              <a:rPr lang="zh-CN" altLang="en-US" dirty="0">
                <a:latin typeface="+mn-ea"/>
                <a:cs typeface="+mn-ea"/>
                <a:sym typeface="+mn-lt"/>
              </a:rPr>
              <a:t>发送方通过确认消息确保接收方已经收到数据，否则要将数据重新发送</a:t>
            </a:r>
          </a:p>
        </p:txBody>
      </p:sp>
      <p:sp>
        <p:nvSpPr>
          <p:cNvPr id="5" name="右大括号 4">
            <a:extLst>
              <a:ext uri="{FF2B5EF4-FFF2-40B4-BE49-F238E27FC236}">
                <a16:creationId xmlns:a16="http://schemas.microsoft.com/office/drawing/2014/main" id="{CE8366B7-F1B1-3ECF-BBFF-CFE74B3D9EEB}"/>
              </a:ext>
            </a:extLst>
          </p:cNvPr>
          <p:cNvSpPr/>
          <p:nvPr/>
        </p:nvSpPr>
        <p:spPr>
          <a:xfrm>
            <a:off x="8418599" y="2219698"/>
            <a:ext cx="467146" cy="13028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8000" b="1" dirty="0">
              <a:solidFill>
                <a:srgbClr val="FF0000"/>
              </a:solidFill>
              <a:cs typeface="+mn-ea"/>
              <a:sym typeface="+mn-lt"/>
            </a:endParaRPr>
          </a:p>
        </p:txBody>
      </p:sp>
      <p:sp>
        <p:nvSpPr>
          <p:cNvPr id="9" name="右大括号 8">
            <a:extLst>
              <a:ext uri="{FF2B5EF4-FFF2-40B4-BE49-F238E27FC236}">
                <a16:creationId xmlns:a16="http://schemas.microsoft.com/office/drawing/2014/main" id="{591567F9-9B8F-F50F-9DCC-377F2494161A}"/>
              </a:ext>
            </a:extLst>
          </p:cNvPr>
          <p:cNvSpPr/>
          <p:nvPr/>
        </p:nvSpPr>
        <p:spPr>
          <a:xfrm>
            <a:off x="8418599" y="4125191"/>
            <a:ext cx="467145" cy="12261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11" name="文本框 10">
            <a:extLst>
              <a:ext uri="{FF2B5EF4-FFF2-40B4-BE49-F238E27FC236}">
                <a16:creationId xmlns:a16="http://schemas.microsoft.com/office/drawing/2014/main" id="{79A31576-630E-A19D-1759-40C65EFE78F9}"/>
              </a:ext>
            </a:extLst>
          </p:cNvPr>
          <p:cNvSpPr txBox="1"/>
          <p:nvPr/>
        </p:nvSpPr>
        <p:spPr>
          <a:xfrm>
            <a:off x="9032198" y="2619389"/>
            <a:ext cx="2031325"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信道是否要管理？</a:t>
            </a:r>
          </a:p>
        </p:txBody>
      </p:sp>
      <p:sp>
        <p:nvSpPr>
          <p:cNvPr id="12" name="文本框 11">
            <a:extLst>
              <a:ext uri="{FF2B5EF4-FFF2-40B4-BE49-F238E27FC236}">
                <a16:creationId xmlns:a16="http://schemas.microsoft.com/office/drawing/2014/main" id="{C7D4FC9F-365F-2F28-793D-0D3145F62245}"/>
              </a:ext>
            </a:extLst>
          </p:cNvPr>
          <p:cNvSpPr txBox="1"/>
          <p:nvPr/>
        </p:nvSpPr>
        <p:spPr>
          <a:xfrm>
            <a:off x="8963821" y="4615053"/>
            <a:ext cx="2954649" cy="396134"/>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数据收发可靠性是否保证？</a:t>
            </a:r>
          </a:p>
        </p:txBody>
      </p:sp>
    </p:spTree>
    <p:extLst>
      <p:ext uri="{BB962C8B-B14F-4D97-AF65-F5344CB8AC3E}">
        <p14:creationId xmlns:p14="http://schemas.microsoft.com/office/powerpoint/2010/main" val="7898598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068B0-99A2-0208-20A6-872B60C136E9}"/>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793B081E-2ABB-80B4-FD33-CAF92F94E203}"/>
              </a:ext>
            </a:extLst>
          </p:cNvPr>
          <p:cNvSpPr>
            <a:spLocks noGrp="1"/>
          </p:cNvSpPr>
          <p:nvPr>
            <p:ph idx="1"/>
          </p:nvPr>
        </p:nvSpPr>
        <p:spPr>
          <a:xfrm>
            <a:off x="660400" y="4348595"/>
            <a:ext cx="10858500" cy="2095501"/>
          </a:xfrm>
        </p:spPr>
        <p:txBody>
          <a:bodyPr/>
          <a:lstStyle/>
          <a:p>
            <a:pPr marL="228600" marR="0" lvl="0" indent="-228600" algn="l" defTabSz="914400" rtl="0" eaLnBrk="1" fontAlgn="auto" latinLnBrk="0" hangingPunct="1">
              <a:spcBef>
                <a:spcPts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当不能在一个</a:t>
            </a: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帧上捎带确认信息时，例如它没有数据信息可发时，用</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帧来对收到的数据帧进行应答。</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就是期望收到的帧的编号，它是一个应答域</a:t>
            </a:r>
          </a:p>
          <a:p>
            <a:pPr marL="228600" marR="0" lvl="0" indent="-228600" algn="l" defTabSz="914400" rtl="0" eaLnBrk="1" fontAlgn="auto" latinLnBrk="0" hangingPunct="1">
              <a:spcBef>
                <a:spcPts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如果最近一帧是正确的，</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域将是序列中下一帧的序号；如果最近一帧是错误的，</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域是这个损坏帧的序号</a:t>
            </a:r>
          </a:p>
          <a:p>
            <a:endParaRPr lang="zh-CN" altLang="en-US" dirty="0"/>
          </a:p>
        </p:txBody>
      </p:sp>
      <p:sp>
        <p:nvSpPr>
          <p:cNvPr id="4" name="灯片编号占位符 3">
            <a:extLst>
              <a:ext uri="{FF2B5EF4-FFF2-40B4-BE49-F238E27FC236}">
                <a16:creationId xmlns:a16="http://schemas.microsoft.com/office/drawing/2014/main" id="{FEB54266-E17C-77D3-F643-9DA5D9947491}"/>
              </a:ext>
            </a:extLst>
          </p:cNvPr>
          <p:cNvSpPr>
            <a:spLocks noGrp="1"/>
          </p:cNvSpPr>
          <p:nvPr>
            <p:ph type="sldNum" sz="quarter" idx="12"/>
          </p:nvPr>
        </p:nvSpPr>
        <p:spPr/>
        <p:txBody>
          <a:bodyPr/>
          <a:lstStyle/>
          <a:p>
            <a:fld id="{C8BB1146-E542-4D4E-B8E9-6919A11DDD48}" type="slidenum">
              <a:rPr lang="en-US" smtClean="0"/>
              <a:t>120</a:t>
            </a:fld>
            <a:endParaRPr lang="en-US"/>
          </a:p>
        </p:txBody>
      </p:sp>
      <p:sp>
        <p:nvSpPr>
          <p:cNvPr id="5" name="Rectangle 4">
            <a:extLst>
              <a:ext uri="{FF2B5EF4-FFF2-40B4-BE49-F238E27FC236}">
                <a16:creationId xmlns:a16="http://schemas.microsoft.com/office/drawing/2014/main" id="{C8BBADD8-A9DE-605B-68BB-7057582B17CF}"/>
              </a:ext>
            </a:extLst>
          </p:cNvPr>
          <p:cNvSpPr>
            <a:spLocks noChangeArrowheads="1"/>
          </p:cNvSpPr>
          <p:nvPr/>
        </p:nvSpPr>
        <p:spPr bwMode="auto">
          <a:xfrm>
            <a:off x="37394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6" name="Rectangle 5">
            <a:extLst>
              <a:ext uri="{FF2B5EF4-FFF2-40B4-BE49-F238E27FC236}">
                <a16:creationId xmlns:a16="http://schemas.microsoft.com/office/drawing/2014/main" id="{273ACB0C-639E-7A4A-9AE8-47AF26B2B9CC}"/>
              </a:ext>
            </a:extLst>
          </p:cNvPr>
          <p:cNvSpPr>
            <a:spLocks noChangeArrowheads="1"/>
          </p:cNvSpPr>
          <p:nvPr/>
        </p:nvSpPr>
        <p:spPr bwMode="auto">
          <a:xfrm>
            <a:off x="5034870" y="1695453"/>
            <a:ext cx="1225550"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CODE</a:t>
            </a:r>
          </a:p>
        </p:txBody>
      </p:sp>
      <p:sp>
        <p:nvSpPr>
          <p:cNvPr id="7" name="Rectangle 6">
            <a:extLst>
              <a:ext uri="{FF2B5EF4-FFF2-40B4-BE49-F238E27FC236}">
                <a16:creationId xmlns:a16="http://schemas.microsoft.com/office/drawing/2014/main" id="{89581273-0A4B-3E2D-1AAA-42245E956283}"/>
              </a:ext>
            </a:extLst>
          </p:cNvPr>
          <p:cNvSpPr>
            <a:spLocks noChangeArrowheads="1"/>
          </p:cNvSpPr>
          <p:nvPr/>
        </p:nvSpPr>
        <p:spPr bwMode="auto">
          <a:xfrm>
            <a:off x="6260421" y="1695453"/>
            <a:ext cx="719137"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8" name="Rectangle 7">
            <a:extLst>
              <a:ext uri="{FF2B5EF4-FFF2-40B4-BE49-F238E27FC236}">
                <a16:creationId xmlns:a16="http://schemas.microsoft.com/office/drawing/2014/main" id="{F415B48E-A572-D0F5-0ECA-8226E4286C6E}"/>
              </a:ext>
            </a:extLst>
          </p:cNvPr>
          <p:cNvSpPr>
            <a:spLocks noChangeArrowheads="1"/>
          </p:cNvSpPr>
          <p:nvPr/>
        </p:nvSpPr>
        <p:spPr bwMode="auto">
          <a:xfrm>
            <a:off x="6979557" y="1695453"/>
            <a:ext cx="1873250"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9" name="Text Box 8">
            <a:extLst>
              <a:ext uri="{FF2B5EF4-FFF2-40B4-BE49-F238E27FC236}">
                <a16:creationId xmlns:a16="http://schemas.microsoft.com/office/drawing/2014/main" id="{72623BCB-DEF4-65A2-3780-513887740D9B}"/>
              </a:ext>
            </a:extLst>
          </p:cNvPr>
          <p:cNvSpPr txBox="1">
            <a:spLocks noChangeArrowheads="1"/>
          </p:cNvSpPr>
          <p:nvPr/>
        </p:nvSpPr>
        <p:spPr bwMode="auto">
          <a:xfrm>
            <a:off x="819133" y="1715295"/>
            <a:ext cx="3057247"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cs typeface="+mn-ea"/>
                <a:sym typeface="+mn-lt"/>
              </a:rPr>
              <a:t>S-</a:t>
            </a:r>
            <a:r>
              <a:rPr kumimoji="0" lang="zh-CN" altLang="en-US" sz="2800" b="0" i="0" u="none" strike="noStrike" kern="1200" cap="none" spc="0" normalizeH="0" baseline="0" noProof="0" dirty="0">
                <a:ln>
                  <a:noFill/>
                </a:ln>
                <a:solidFill>
                  <a:srgbClr val="000000"/>
                </a:solidFill>
                <a:effectLst/>
                <a:uLnTx/>
                <a:uFillTx/>
                <a:cs typeface="+mn-ea"/>
                <a:sym typeface="+mn-lt"/>
              </a:rPr>
              <a:t>帧的控制字段：</a:t>
            </a:r>
          </a:p>
        </p:txBody>
      </p:sp>
      <p:sp>
        <p:nvSpPr>
          <p:cNvPr id="10" name="Rectangle 9">
            <a:extLst>
              <a:ext uri="{FF2B5EF4-FFF2-40B4-BE49-F238E27FC236}">
                <a16:creationId xmlns:a16="http://schemas.microsoft.com/office/drawing/2014/main" id="{B5588734-D33E-F474-1B82-7338246AF4F8}"/>
              </a:ext>
            </a:extLst>
          </p:cNvPr>
          <p:cNvSpPr>
            <a:spLocks noChangeArrowheads="1"/>
          </p:cNvSpPr>
          <p:nvPr/>
        </p:nvSpPr>
        <p:spPr bwMode="auto">
          <a:xfrm>
            <a:off x="37394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F14B32F-732A-8DAA-4C11-B49BDD6E5C40}"/>
              </a:ext>
            </a:extLst>
          </p:cNvPr>
          <p:cNvSpPr>
            <a:spLocks noChangeArrowheads="1"/>
          </p:cNvSpPr>
          <p:nvPr/>
        </p:nvSpPr>
        <p:spPr bwMode="auto">
          <a:xfrm>
            <a:off x="43871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42BB20C7-37C1-F940-1A33-F160B1A08D86}"/>
              </a:ext>
            </a:extLst>
          </p:cNvPr>
          <p:cNvSpPr>
            <a:spLocks noChangeArrowheads="1"/>
          </p:cNvSpPr>
          <p:nvPr/>
        </p:nvSpPr>
        <p:spPr bwMode="auto">
          <a:xfrm>
            <a:off x="5034871" y="1287465"/>
            <a:ext cx="6492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377EEED1-AFFE-3903-458B-E4627AFA32C2}"/>
              </a:ext>
            </a:extLst>
          </p:cNvPr>
          <p:cNvSpPr>
            <a:spLocks noChangeArrowheads="1"/>
          </p:cNvSpPr>
          <p:nvPr/>
        </p:nvSpPr>
        <p:spPr bwMode="auto">
          <a:xfrm>
            <a:off x="5684158" y="1287465"/>
            <a:ext cx="5762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709F30E4-A0DC-09AF-3D38-1D59FFB11B30}"/>
              </a:ext>
            </a:extLst>
          </p:cNvPr>
          <p:cNvSpPr>
            <a:spLocks noChangeArrowheads="1"/>
          </p:cNvSpPr>
          <p:nvPr/>
        </p:nvSpPr>
        <p:spPr bwMode="auto">
          <a:xfrm>
            <a:off x="6260421" y="1287465"/>
            <a:ext cx="7191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4">
            <a:extLst>
              <a:ext uri="{FF2B5EF4-FFF2-40B4-BE49-F238E27FC236}">
                <a16:creationId xmlns:a16="http://schemas.microsoft.com/office/drawing/2014/main" id="{9631A526-9CC0-5328-0E8B-F1468872798D}"/>
              </a:ext>
            </a:extLst>
          </p:cNvPr>
          <p:cNvSpPr>
            <a:spLocks noChangeArrowheads="1"/>
          </p:cNvSpPr>
          <p:nvPr/>
        </p:nvSpPr>
        <p:spPr bwMode="auto">
          <a:xfrm>
            <a:off x="6979557"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5">
            <a:extLst>
              <a:ext uri="{FF2B5EF4-FFF2-40B4-BE49-F238E27FC236}">
                <a16:creationId xmlns:a16="http://schemas.microsoft.com/office/drawing/2014/main" id="{DD0B1C34-9385-AB41-1187-766F00655566}"/>
              </a:ext>
            </a:extLst>
          </p:cNvPr>
          <p:cNvSpPr>
            <a:spLocks noChangeArrowheads="1"/>
          </p:cNvSpPr>
          <p:nvPr/>
        </p:nvSpPr>
        <p:spPr bwMode="auto">
          <a:xfrm>
            <a:off x="7627257" y="1287465"/>
            <a:ext cx="6492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6">
            <a:extLst>
              <a:ext uri="{FF2B5EF4-FFF2-40B4-BE49-F238E27FC236}">
                <a16:creationId xmlns:a16="http://schemas.microsoft.com/office/drawing/2014/main" id="{6733B035-419E-3D31-3F85-E6E306E78201}"/>
              </a:ext>
            </a:extLst>
          </p:cNvPr>
          <p:cNvSpPr>
            <a:spLocks noChangeArrowheads="1"/>
          </p:cNvSpPr>
          <p:nvPr/>
        </p:nvSpPr>
        <p:spPr bwMode="auto">
          <a:xfrm>
            <a:off x="8276545" y="1287465"/>
            <a:ext cx="5762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8">
            <a:extLst>
              <a:ext uri="{FF2B5EF4-FFF2-40B4-BE49-F238E27FC236}">
                <a16:creationId xmlns:a16="http://schemas.microsoft.com/office/drawing/2014/main" id="{E03111D5-B582-8D2B-9707-7172FB6FE2BF}"/>
              </a:ext>
            </a:extLst>
          </p:cNvPr>
          <p:cNvSpPr>
            <a:spLocks noChangeArrowheads="1"/>
          </p:cNvSpPr>
          <p:nvPr/>
        </p:nvSpPr>
        <p:spPr bwMode="auto">
          <a:xfrm>
            <a:off x="43871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a:t>
            </a:r>
          </a:p>
        </p:txBody>
      </p:sp>
      <p:sp>
        <p:nvSpPr>
          <p:cNvPr id="19" name="Freeform 19">
            <a:extLst>
              <a:ext uri="{FF2B5EF4-FFF2-40B4-BE49-F238E27FC236}">
                <a16:creationId xmlns:a16="http://schemas.microsoft.com/office/drawing/2014/main" id="{ECCE0A8A-BBFC-3783-32DF-5E0E035B0F31}"/>
              </a:ext>
            </a:extLst>
          </p:cNvPr>
          <p:cNvSpPr>
            <a:spLocks/>
          </p:cNvSpPr>
          <p:nvPr/>
        </p:nvSpPr>
        <p:spPr bwMode="auto">
          <a:xfrm>
            <a:off x="5827032" y="2271714"/>
            <a:ext cx="2159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Freeform 20">
            <a:extLst>
              <a:ext uri="{FF2B5EF4-FFF2-40B4-BE49-F238E27FC236}">
                <a16:creationId xmlns:a16="http://schemas.microsoft.com/office/drawing/2014/main" id="{4E9C8D8C-A1C8-D839-2A11-EBD4125DEB77}"/>
              </a:ext>
            </a:extLst>
          </p:cNvPr>
          <p:cNvSpPr>
            <a:spLocks/>
          </p:cNvSpPr>
          <p:nvPr/>
        </p:nvSpPr>
        <p:spPr bwMode="auto">
          <a:xfrm>
            <a:off x="5682570" y="2271714"/>
            <a:ext cx="360362"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Freeform 21">
            <a:extLst>
              <a:ext uri="{FF2B5EF4-FFF2-40B4-BE49-F238E27FC236}">
                <a16:creationId xmlns:a16="http://schemas.microsoft.com/office/drawing/2014/main" id="{D8325E50-3A4B-2EDB-B827-0DC8A67ED74C}"/>
              </a:ext>
            </a:extLst>
          </p:cNvPr>
          <p:cNvSpPr>
            <a:spLocks/>
          </p:cNvSpPr>
          <p:nvPr/>
        </p:nvSpPr>
        <p:spPr bwMode="auto">
          <a:xfrm>
            <a:off x="5538108" y="2271714"/>
            <a:ext cx="504825"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Freeform 22">
            <a:extLst>
              <a:ext uri="{FF2B5EF4-FFF2-40B4-BE49-F238E27FC236}">
                <a16:creationId xmlns:a16="http://schemas.microsoft.com/office/drawing/2014/main" id="{BDEF184A-4B35-6C5D-00DB-BBCD3618B564}"/>
              </a:ext>
            </a:extLst>
          </p:cNvPr>
          <p:cNvSpPr>
            <a:spLocks/>
          </p:cNvSpPr>
          <p:nvPr/>
        </p:nvSpPr>
        <p:spPr bwMode="auto">
          <a:xfrm>
            <a:off x="5395232" y="2271714"/>
            <a:ext cx="6477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3">
            <a:extLst>
              <a:ext uri="{FF2B5EF4-FFF2-40B4-BE49-F238E27FC236}">
                <a16:creationId xmlns:a16="http://schemas.microsoft.com/office/drawing/2014/main" id="{A166230D-B852-E680-3C4B-46A6A62318FC}"/>
              </a:ext>
            </a:extLst>
          </p:cNvPr>
          <p:cNvSpPr txBox="1">
            <a:spLocks noChangeArrowheads="1"/>
          </p:cNvSpPr>
          <p:nvPr/>
        </p:nvSpPr>
        <p:spPr bwMode="auto">
          <a:xfrm>
            <a:off x="6042932" y="2439989"/>
            <a:ext cx="3025187"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00</a:t>
            </a:r>
            <a:r>
              <a:rPr kumimoji="0" lang="zh-CN" altLang="en-US" sz="2400" b="0" i="0" u="none" strike="noStrike" kern="1200" cap="none" spc="0" normalizeH="0" baseline="0" noProof="0">
                <a:ln>
                  <a:noFill/>
                </a:ln>
                <a:solidFill>
                  <a:srgbClr val="000000"/>
                </a:solidFill>
                <a:effectLst/>
                <a:uLnTx/>
                <a:uFillTx/>
                <a:cs typeface="+mn-ea"/>
                <a:sym typeface="+mn-lt"/>
              </a:rPr>
              <a:t>，接收就绪帧</a:t>
            </a:r>
            <a:r>
              <a:rPr kumimoji="0" lang="en-US" altLang="zh-CN" sz="2400" b="0" i="0" u="none" strike="noStrike" kern="1200" cap="none" spc="0" normalizeH="0" baseline="0" noProof="0">
                <a:ln>
                  <a:noFill/>
                </a:ln>
                <a:solidFill>
                  <a:srgbClr val="000000"/>
                </a:solidFill>
                <a:effectLst/>
                <a:uLnTx/>
                <a:uFillTx/>
                <a:cs typeface="+mn-ea"/>
                <a:sym typeface="+mn-lt"/>
              </a:rPr>
              <a:t>(RR)</a:t>
            </a:r>
          </a:p>
        </p:txBody>
      </p:sp>
      <p:sp>
        <p:nvSpPr>
          <p:cNvPr id="24" name="Text Box 25">
            <a:extLst>
              <a:ext uri="{FF2B5EF4-FFF2-40B4-BE49-F238E27FC236}">
                <a16:creationId xmlns:a16="http://schemas.microsoft.com/office/drawing/2014/main" id="{D89AA12F-B7E2-4F64-A7E2-BB6782329741}"/>
              </a:ext>
            </a:extLst>
          </p:cNvPr>
          <p:cNvSpPr txBox="1">
            <a:spLocks noChangeArrowheads="1"/>
          </p:cNvSpPr>
          <p:nvPr/>
        </p:nvSpPr>
        <p:spPr bwMode="auto">
          <a:xfrm>
            <a:off x="6042933" y="2825752"/>
            <a:ext cx="355578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01</a:t>
            </a:r>
            <a:r>
              <a:rPr kumimoji="0" lang="zh-CN" altLang="en-US" sz="2400" b="0" i="0" u="none" strike="noStrike" kern="1200" cap="none" spc="0" normalizeH="0" baseline="0" noProof="0">
                <a:ln>
                  <a:noFill/>
                </a:ln>
                <a:solidFill>
                  <a:srgbClr val="000000"/>
                </a:solidFill>
                <a:effectLst/>
                <a:uLnTx/>
                <a:uFillTx/>
                <a:cs typeface="+mn-ea"/>
                <a:sym typeface="+mn-lt"/>
              </a:rPr>
              <a:t>，接收未就绪帧</a:t>
            </a:r>
            <a:r>
              <a:rPr kumimoji="0" lang="en-US" altLang="zh-CN" sz="2400" b="0" i="0" u="none" strike="noStrike" kern="1200" cap="none" spc="0" normalizeH="0" baseline="0" noProof="0">
                <a:ln>
                  <a:noFill/>
                </a:ln>
                <a:solidFill>
                  <a:srgbClr val="000000"/>
                </a:solidFill>
                <a:effectLst/>
                <a:uLnTx/>
                <a:uFillTx/>
                <a:cs typeface="+mn-ea"/>
                <a:sym typeface="+mn-lt"/>
              </a:rPr>
              <a:t>(RNR)</a:t>
            </a:r>
          </a:p>
        </p:txBody>
      </p:sp>
      <p:sp>
        <p:nvSpPr>
          <p:cNvPr id="25" name="Text Box 26">
            <a:extLst>
              <a:ext uri="{FF2B5EF4-FFF2-40B4-BE49-F238E27FC236}">
                <a16:creationId xmlns:a16="http://schemas.microsoft.com/office/drawing/2014/main" id="{682A0274-0007-BE2E-CE2F-2BB71272A1EB}"/>
              </a:ext>
            </a:extLst>
          </p:cNvPr>
          <p:cNvSpPr txBox="1">
            <a:spLocks noChangeArrowheads="1"/>
          </p:cNvSpPr>
          <p:nvPr/>
        </p:nvSpPr>
        <p:spPr bwMode="auto">
          <a:xfrm>
            <a:off x="6042932" y="3257552"/>
            <a:ext cx="254589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10</a:t>
            </a:r>
            <a:r>
              <a:rPr kumimoji="0" lang="zh-CN" altLang="en-US" sz="2400" b="0" i="0" u="none" strike="noStrike" kern="1200" cap="none" spc="0" normalizeH="0" baseline="0" noProof="0" dirty="0">
                <a:ln>
                  <a:noFill/>
                </a:ln>
                <a:solidFill>
                  <a:srgbClr val="000000"/>
                </a:solidFill>
                <a:effectLst/>
                <a:uLnTx/>
                <a:uFillTx/>
                <a:cs typeface="+mn-ea"/>
                <a:sym typeface="+mn-lt"/>
              </a:rPr>
              <a:t>，拒绝帧</a:t>
            </a:r>
            <a:r>
              <a:rPr kumimoji="0" lang="en-US" altLang="zh-CN" sz="2400" b="0" i="0" u="none" strike="noStrike" kern="1200" cap="none" spc="0" normalizeH="0" baseline="0" noProof="0" dirty="0">
                <a:ln>
                  <a:noFill/>
                </a:ln>
                <a:solidFill>
                  <a:srgbClr val="000000"/>
                </a:solidFill>
                <a:effectLst/>
                <a:uLnTx/>
                <a:uFillTx/>
                <a:cs typeface="+mn-ea"/>
                <a:sym typeface="+mn-lt"/>
              </a:rPr>
              <a:t>(REJ)</a:t>
            </a:r>
          </a:p>
        </p:txBody>
      </p:sp>
      <p:sp>
        <p:nvSpPr>
          <p:cNvPr id="26" name="Text Box 27">
            <a:extLst>
              <a:ext uri="{FF2B5EF4-FFF2-40B4-BE49-F238E27FC236}">
                <a16:creationId xmlns:a16="http://schemas.microsoft.com/office/drawing/2014/main" id="{BBCB66B7-4016-8C9D-3EA0-E1D3D3552CB5}"/>
              </a:ext>
            </a:extLst>
          </p:cNvPr>
          <p:cNvSpPr txBox="1">
            <a:spLocks noChangeArrowheads="1"/>
          </p:cNvSpPr>
          <p:nvPr/>
        </p:nvSpPr>
        <p:spPr bwMode="auto">
          <a:xfrm>
            <a:off x="6042933" y="3617914"/>
            <a:ext cx="334380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11</a:t>
            </a:r>
            <a:r>
              <a:rPr kumimoji="0" lang="zh-CN" altLang="en-US" sz="2400" b="0" i="0" u="none" strike="noStrike" kern="1200" cap="none" spc="0" normalizeH="0" baseline="0" noProof="0">
                <a:ln>
                  <a:noFill/>
                </a:ln>
                <a:solidFill>
                  <a:srgbClr val="000000"/>
                </a:solidFill>
                <a:effectLst/>
                <a:uLnTx/>
                <a:uFillTx/>
                <a:cs typeface="+mn-ea"/>
                <a:sym typeface="+mn-lt"/>
              </a:rPr>
              <a:t>，选择拒绝帧</a:t>
            </a:r>
            <a:r>
              <a:rPr kumimoji="0" lang="en-US" altLang="zh-CN" sz="2400" b="0" i="0" u="none" strike="noStrike" kern="1200" cap="none" spc="0" normalizeH="0" baseline="0" noProof="0">
                <a:ln>
                  <a:noFill/>
                </a:ln>
                <a:solidFill>
                  <a:srgbClr val="000000"/>
                </a:solidFill>
                <a:effectLst/>
                <a:uLnTx/>
                <a:uFillTx/>
                <a:cs typeface="+mn-ea"/>
                <a:sym typeface="+mn-lt"/>
              </a:rPr>
              <a:t>(SREJ)</a:t>
            </a:r>
          </a:p>
        </p:txBody>
      </p:sp>
    </p:spTree>
    <p:extLst>
      <p:ext uri="{BB962C8B-B14F-4D97-AF65-F5344CB8AC3E}">
        <p14:creationId xmlns:p14="http://schemas.microsoft.com/office/powerpoint/2010/main" val="11049614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79EBA-0273-4F8E-38D0-2689387339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00EFE218-8204-60B3-377F-5D316CDC48CA}"/>
              </a:ext>
            </a:extLst>
          </p:cNvPr>
          <p:cNvSpPr>
            <a:spLocks noGrp="1"/>
          </p:cNvSpPr>
          <p:nvPr>
            <p:ph idx="1"/>
          </p:nvPr>
        </p:nvSpPr>
        <p:spPr>
          <a:xfrm>
            <a:off x="638175" y="4397205"/>
            <a:ext cx="10858500" cy="1103346"/>
          </a:xfrm>
        </p:spPr>
        <p:txBody>
          <a:bodyPr/>
          <a:lstStyle/>
          <a:p>
            <a:pPr marR="0" lvl="0" algn="l" defTabSz="914400" rtl="0" eaLnBrk="1" fontAlgn="base" latinLnBrk="0" hangingPunct="1">
              <a:lnSpc>
                <a:spcPct val="120000"/>
              </a:lnSpc>
              <a:spcBef>
                <a:spcPct val="0"/>
              </a:spcBef>
              <a:buSzPct val="80000"/>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帧中的</a:t>
            </a:r>
            <a:r>
              <a:rPr kumimoji="0" lang="en-US" altLang="zh-CN" sz="2400" b="0" i="0" u="none" strike="noStrike" kern="1200" cap="none" spc="0" normalizeH="0" baseline="0" noProof="0" dirty="0">
                <a:ln>
                  <a:noFill/>
                </a:ln>
                <a:solidFill>
                  <a:srgbClr val="000000"/>
                </a:solidFill>
                <a:effectLst/>
                <a:uLnTx/>
                <a:uFillTx/>
                <a:cs typeface="+mn-ea"/>
                <a:sym typeface="+mn-lt"/>
              </a:rPr>
              <a:t>P/F</a:t>
            </a:r>
            <a:r>
              <a:rPr kumimoji="0" lang="zh-CN" altLang="en-US" sz="2400" b="0" i="0" u="none" strike="noStrike" kern="1200" cap="none" spc="0" normalizeH="0" baseline="0" noProof="0" dirty="0">
                <a:ln>
                  <a:noFill/>
                </a:ln>
                <a:solidFill>
                  <a:srgbClr val="000000"/>
                </a:solidFill>
                <a:effectLst/>
                <a:uLnTx/>
                <a:uFillTx/>
                <a:cs typeface="+mn-ea"/>
                <a:sym typeface="+mn-lt"/>
              </a:rPr>
              <a:t>位一般都应置</a:t>
            </a:r>
            <a:r>
              <a:rPr kumimoji="0" lang="en-US" altLang="zh-CN" sz="2400" b="0" i="0" u="none" strike="noStrike" kern="1200" cap="none" spc="0" normalizeH="0" baseline="0" noProof="0" dirty="0">
                <a:ln>
                  <a:noFill/>
                </a:ln>
                <a:solidFill>
                  <a:srgbClr val="000000"/>
                </a:solidFill>
                <a:effectLst/>
                <a:uLnTx/>
                <a:uFillTx/>
                <a:cs typeface="+mn-ea"/>
                <a:sym typeface="+mn-lt"/>
              </a:rPr>
              <a:t>1</a:t>
            </a: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base" latinLnBrk="0" hangingPunct="1">
              <a:lnSpc>
                <a:spcPct val="120000"/>
              </a:lnSpc>
              <a:spcBef>
                <a:spcPct val="0"/>
              </a:spcBef>
              <a:buSzPct val="80000"/>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a:t>
            </a: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a:t>
            </a:r>
            <a:r>
              <a:rPr kumimoji="0" lang="en-US" altLang="zh-CN" sz="2400" b="0" i="0" u="none" strike="noStrike" kern="1200" cap="none" spc="0" normalizeH="0" baseline="0" noProof="0" dirty="0">
                <a:ln>
                  <a:noFill/>
                </a:ln>
                <a:solidFill>
                  <a:srgbClr val="C00000"/>
                </a:solidFill>
                <a:effectLst/>
                <a:uLnTx/>
                <a:uFillTx/>
                <a:cs typeface="+mn-ea"/>
                <a:sym typeface="+mn-lt"/>
              </a:rPr>
              <a:t>P/F</a:t>
            </a:r>
            <a:r>
              <a:rPr kumimoji="0" lang="zh-CN" altLang="en-US" sz="2400" b="0" i="0" u="none" strike="noStrike" kern="1200" cap="none" spc="0" normalizeH="0" baseline="0" noProof="0" dirty="0">
                <a:ln>
                  <a:noFill/>
                </a:ln>
                <a:solidFill>
                  <a:srgbClr val="C00000"/>
                </a:solidFill>
                <a:effectLst/>
                <a:uLnTx/>
                <a:uFillTx/>
                <a:cs typeface="+mn-ea"/>
                <a:sym typeface="+mn-lt"/>
              </a:rPr>
              <a:t>位置</a:t>
            </a:r>
            <a:r>
              <a:rPr kumimoji="0" lang="en-US" altLang="zh-CN" sz="2400" b="0" i="0" u="none" strike="noStrike" kern="1200" cap="none" spc="0" normalizeH="0" baseline="0" noProof="0" dirty="0">
                <a:ln>
                  <a:noFill/>
                </a:ln>
                <a:solidFill>
                  <a:srgbClr val="C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的数据帧和命令帧都是要</a:t>
            </a:r>
            <a:r>
              <a:rPr kumimoji="0" lang="zh-CN" altLang="en-US" sz="2400" b="0" i="0" u="none" strike="noStrike" kern="1200" cap="none" spc="0" normalizeH="0" baseline="0" noProof="0" dirty="0">
                <a:ln>
                  <a:noFill/>
                </a:ln>
                <a:solidFill>
                  <a:srgbClr val="C00000"/>
                </a:solidFill>
                <a:effectLst/>
                <a:uLnTx/>
                <a:uFillTx/>
                <a:cs typeface="+mn-ea"/>
                <a:sym typeface="+mn-lt"/>
              </a:rPr>
              <a:t>立即进行响应</a:t>
            </a:r>
            <a:r>
              <a:rPr kumimoji="0" lang="zh-CN" altLang="en-US" sz="2400" b="0" i="0" u="none" strike="noStrike" kern="1200" cap="none" spc="0" normalizeH="0" baseline="0" noProof="0" dirty="0">
                <a:ln>
                  <a:noFill/>
                </a:ln>
                <a:solidFill>
                  <a:srgbClr val="000000"/>
                </a:solidFill>
                <a:effectLst/>
                <a:uLnTx/>
                <a:uFillTx/>
                <a:cs typeface="+mn-ea"/>
                <a:sym typeface="+mn-lt"/>
              </a:rPr>
              <a:t>的帧</a:t>
            </a:r>
          </a:p>
          <a:p>
            <a:endParaRPr lang="zh-CN" altLang="en-US" dirty="0"/>
          </a:p>
        </p:txBody>
      </p:sp>
      <p:sp>
        <p:nvSpPr>
          <p:cNvPr id="4" name="灯片编号占位符 3">
            <a:extLst>
              <a:ext uri="{FF2B5EF4-FFF2-40B4-BE49-F238E27FC236}">
                <a16:creationId xmlns:a16="http://schemas.microsoft.com/office/drawing/2014/main" id="{63E3739D-1501-B744-6ABF-115773977DAC}"/>
              </a:ext>
            </a:extLst>
          </p:cNvPr>
          <p:cNvSpPr>
            <a:spLocks noGrp="1"/>
          </p:cNvSpPr>
          <p:nvPr>
            <p:ph type="sldNum" sz="quarter" idx="12"/>
          </p:nvPr>
        </p:nvSpPr>
        <p:spPr/>
        <p:txBody>
          <a:bodyPr/>
          <a:lstStyle/>
          <a:p>
            <a:fld id="{C8BB1146-E542-4D4E-B8E9-6919A11DDD48}" type="slidenum">
              <a:rPr lang="en-US" smtClean="0"/>
              <a:t>121</a:t>
            </a:fld>
            <a:endParaRPr lang="en-US"/>
          </a:p>
        </p:txBody>
      </p:sp>
      <p:sp>
        <p:nvSpPr>
          <p:cNvPr id="5" name="Rectangle 3">
            <a:extLst>
              <a:ext uri="{FF2B5EF4-FFF2-40B4-BE49-F238E27FC236}">
                <a16:creationId xmlns:a16="http://schemas.microsoft.com/office/drawing/2014/main" id="{D382D3B9-528E-BD56-34AF-F46E4F187619}"/>
              </a:ext>
            </a:extLst>
          </p:cNvPr>
          <p:cNvSpPr>
            <a:spLocks noChangeArrowheads="1"/>
          </p:cNvSpPr>
          <p:nvPr/>
        </p:nvSpPr>
        <p:spPr bwMode="auto">
          <a:xfrm>
            <a:off x="3552938" y="1949031"/>
            <a:ext cx="646112" cy="586666"/>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1</a:t>
            </a:r>
          </a:p>
        </p:txBody>
      </p:sp>
      <p:sp>
        <p:nvSpPr>
          <p:cNvPr id="6" name="Rectangle 4">
            <a:extLst>
              <a:ext uri="{FF2B5EF4-FFF2-40B4-BE49-F238E27FC236}">
                <a16:creationId xmlns:a16="http://schemas.microsoft.com/office/drawing/2014/main" id="{E6067350-1B4D-2D46-4C60-63726C900DFE}"/>
              </a:ext>
            </a:extLst>
          </p:cNvPr>
          <p:cNvSpPr>
            <a:spLocks noChangeArrowheads="1"/>
          </p:cNvSpPr>
          <p:nvPr/>
        </p:nvSpPr>
        <p:spPr bwMode="auto">
          <a:xfrm>
            <a:off x="4848338" y="1949031"/>
            <a:ext cx="1225550" cy="586666"/>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7" name="Rectangle 5">
            <a:extLst>
              <a:ext uri="{FF2B5EF4-FFF2-40B4-BE49-F238E27FC236}">
                <a16:creationId xmlns:a16="http://schemas.microsoft.com/office/drawing/2014/main" id="{32CA8576-28CF-52D8-6918-DA6ED7F0D4A5}"/>
              </a:ext>
            </a:extLst>
          </p:cNvPr>
          <p:cNvSpPr>
            <a:spLocks noChangeArrowheads="1"/>
          </p:cNvSpPr>
          <p:nvPr/>
        </p:nvSpPr>
        <p:spPr bwMode="auto">
          <a:xfrm>
            <a:off x="6073889" y="1949031"/>
            <a:ext cx="719137" cy="586666"/>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P/F</a:t>
            </a:r>
          </a:p>
        </p:txBody>
      </p:sp>
      <p:sp>
        <p:nvSpPr>
          <p:cNvPr id="8" name="Rectangle 6">
            <a:extLst>
              <a:ext uri="{FF2B5EF4-FFF2-40B4-BE49-F238E27FC236}">
                <a16:creationId xmlns:a16="http://schemas.microsoft.com/office/drawing/2014/main" id="{1ED2425A-9A9E-1FD6-525E-70242B4D2B6A}"/>
              </a:ext>
            </a:extLst>
          </p:cNvPr>
          <p:cNvSpPr>
            <a:spLocks noChangeArrowheads="1"/>
          </p:cNvSpPr>
          <p:nvPr/>
        </p:nvSpPr>
        <p:spPr bwMode="auto">
          <a:xfrm>
            <a:off x="6793025" y="1949031"/>
            <a:ext cx="1873250" cy="586666"/>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9" name="Text Box 7">
            <a:extLst>
              <a:ext uri="{FF2B5EF4-FFF2-40B4-BE49-F238E27FC236}">
                <a16:creationId xmlns:a16="http://schemas.microsoft.com/office/drawing/2014/main" id="{6545BCC9-A2BC-C714-1E4B-001766F0DEF8}"/>
              </a:ext>
            </a:extLst>
          </p:cNvPr>
          <p:cNvSpPr txBox="1">
            <a:spLocks noChangeArrowheads="1"/>
          </p:cNvSpPr>
          <p:nvPr/>
        </p:nvSpPr>
        <p:spPr bwMode="auto">
          <a:xfrm>
            <a:off x="950927" y="2048774"/>
            <a:ext cx="2356734"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帧控制字段：</a:t>
            </a:r>
          </a:p>
        </p:txBody>
      </p:sp>
      <p:sp>
        <p:nvSpPr>
          <p:cNvPr id="10" name="Rectangle 8">
            <a:extLst>
              <a:ext uri="{FF2B5EF4-FFF2-40B4-BE49-F238E27FC236}">
                <a16:creationId xmlns:a16="http://schemas.microsoft.com/office/drawing/2014/main" id="{6C0511A3-D9A5-18BE-7D97-306F2F2F2824}"/>
              </a:ext>
            </a:extLst>
          </p:cNvPr>
          <p:cNvSpPr>
            <a:spLocks noChangeArrowheads="1"/>
          </p:cNvSpPr>
          <p:nvPr/>
        </p:nvSpPr>
        <p:spPr bwMode="auto">
          <a:xfrm>
            <a:off x="35529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9">
            <a:extLst>
              <a:ext uri="{FF2B5EF4-FFF2-40B4-BE49-F238E27FC236}">
                <a16:creationId xmlns:a16="http://schemas.microsoft.com/office/drawing/2014/main" id="{147D31E0-3405-31A4-5943-9CC57EBB007B}"/>
              </a:ext>
            </a:extLst>
          </p:cNvPr>
          <p:cNvSpPr>
            <a:spLocks noChangeArrowheads="1"/>
          </p:cNvSpPr>
          <p:nvPr/>
        </p:nvSpPr>
        <p:spPr bwMode="auto">
          <a:xfrm>
            <a:off x="42006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0">
            <a:extLst>
              <a:ext uri="{FF2B5EF4-FFF2-40B4-BE49-F238E27FC236}">
                <a16:creationId xmlns:a16="http://schemas.microsoft.com/office/drawing/2014/main" id="{25153AB2-C96A-13E8-BC30-1DC62D132A08}"/>
              </a:ext>
            </a:extLst>
          </p:cNvPr>
          <p:cNvSpPr>
            <a:spLocks noChangeArrowheads="1"/>
          </p:cNvSpPr>
          <p:nvPr/>
        </p:nvSpPr>
        <p:spPr bwMode="auto">
          <a:xfrm>
            <a:off x="4848339" y="1541044"/>
            <a:ext cx="64928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1">
            <a:extLst>
              <a:ext uri="{FF2B5EF4-FFF2-40B4-BE49-F238E27FC236}">
                <a16:creationId xmlns:a16="http://schemas.microsoft.com/office/drawing/2014/main" id="{8A3994C2-C059-5441-4616-9D1CAA017081}"/>
              </a:ext>
            </a:extLst>
          </p:cNvPr>
          <p:cNvSpPr>
            <a:spLocks noChangeArrowheads="1"/>
          </p:cNvSpPr>
          <p:nvPr/>
        </p:nvSpPr>
        <p:spPr bwMode="auto">
          <a:xfrm>
            <a:off x="5497626" y="1541044"/>
            <a:ext cx="576263"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2">
            <a:extLst>
              <a:ext uri="{FF2B5EF4-FFF2-40B4-BE49-F238E27FC236}">
                <a16:creationId xmlns:a16="http://schemas.microsoft.com/office/drawing/2014/main" id="{32BCE8D9-2FDE-48DE-ED2B-EC9CFC86F658}"/>
              </a:ext>
            </a:extLst>
          </p:cNvPr>
          <p:cNvSpPr>
            <a:spLocks noChangeArrowheads="1"/>
          </p:cNvSpPr>
          <p:nvPr/>
        </p:nvSpPr>
        <p:spPr bwMode="auto">
          <a:xfrm>
            <a:off x="6073889" y="1541044"/>
            <a:ext cx="71913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3">
            <a:extLst>
              <a:ext uri="{FF2B5EF4-FFF2-40B4-BE49-F238E27FC236}">
                <a16:creationId xmlns:a16="http://schemas.microsoft.com/office/drawing/2014/main" id="{C3E28326-0962-6F2D-ACAE-E5932C133FA4}"/>
              </a:ext>
            </a:extLst>
          </p:cNvPr>
          <p:cNvSpPr>
            <a:spLocks noChangeArrowheads="1"/>
          </p:cNvSpPr>
          <p:nvPr/>
        </p:nvSpPr>
        <p:spPr bwMode="auto">
          <a:xfrm>
            <a:off x="6793025"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4">
            <a:extLst>
              <a:ext uri="{FF2B5EF4-FFF2-40B4-BE49-F238E27FC236}">
                <a16:creationId xmlns:a16="http://schemas.microsoft.com/office/drawing/2014/main" id="{D039B0D9-D28F-B031-D57B-6281FA596314}"/>
              </a:ext>
            </a:extLst>
          </p:cNvPr>
          <p:cNvSpPr>
            <a:spLocks noChangeArrowheads="1"/>
          </p:cNvSpPr>
          <p:nvPr/>
        </p:nvSpPr>
        <p:spPr bwMode="auto">
          <a:xfrm>
            <a:off x="7440725" y="1541044"/>
            <a:ext cx="649288"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5">
            <a:extLst>
              <a:ext uri="{FF2B5EF4-FFF2-40B4-BE49-F238E27FC236}">
                <a16:creationId xmlns:a16="http://schemas.microsoft.com/office/drawing/2014/main" id="{2A0A60A8-8956-EB7C-6EA1-95BE9318D0F1}"/>
              </a:ext>
            </a:extLst>
          </p:cNvPr>
          <p:cNvSpPr>
            <a:spLocks noChangeArrowheads="1"/>
          </p:cNvSpPr>
          <p:nvPr/>
        </p:nvSpPr>
        <p:spPr bwMode="auto">
          <a:xfrm>
            <a:off x="8090013" y="1541044"/>
            <a:ext cx="576262"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6">
            <a:extLst>
              <a:ext uri="{FF2B5EF4-FFF2-40B4-BE49-F238E27FC236}">
                <a16:creationId xmlns:a16="http://schemas.microsoft.com/office/drawing/2014/main" id="{9128AE24-8562-66AD-8253-2E816A44E015}"/>
              </a:ext>
            </a:extLst>
          </p:cNvPr>
          <p:cNvSpPr>
            <a:spLocks noChangeArrowheads="1"/>
          </p:cNvSpPr>
          <p:nvPr/>
        </p:nvSpPr>
        <p:spPr bwMode="auto">
          <a:xfrm>
            <a:off x="4200638" y="1949031"/>
            <a:ext cx="646112" cy="586666"/>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1</a:t>
            </a:r>
          </a:p>
        </p:txBody>
      </p:sp>
      <p:sp>
        <p:nvSpPr>
          <p:cNvPr id="19" name="AutoShape 26">
            <a:extLst>
              <a:ext uri="{FF2B5EF4-FFF2-40B4-BE49-F238E27FC236}">
                <a16:creationId xmlns:a16="http://schemas.microsoft.com/office/drawing/2014/main" id="{7F08AF06-6A49-4ED4-39BD-A9035DAE4897}"/>
              </a:ext>
            </a:extLst>
          </p:cNvPr>
          <p:cNvSpPr>
            <a:spLocks/>
          </p:cNvSpPr>
          <p:nvPr/>
        </p:nvSpPr>
        <p:spPr bwMode="auto">
          <a:xfrm rot="16200000" flipV="1">
            <a:off x="6504624" y="1397645"/>
            <a:ext cx="360903" cy="2663825"/>
          </a:xfrm>
          <a:prstGeom prst="leftBrace">
            <a:avLst>
              <a:gd name="adj1" fmla="val 61601"/>
              <a:gd name="adj2" fmla="val 49097"/>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20" name="Text Box 27">
            <a:extLst>
              <a:ext uri="{FF2B5EF4-FFF2-40B4-BE49-F238E27FC236}">
                <a16:creationId xmlns:a16="http://schemas.microsoft.com/office/drawing/2014/main" id="{2735E6B0-DD02-171D-0BA4-EF076B8C741B}"/>
              </a:ext>
            </a:extLst>
          </p:cNvPr>
          <p:cNvSpPr txBox="1">
            <a:spLocks noChangeArrowheads="1"/>
          </p:cNvSpPr>
          <p:nvPr/>
        </p:nvSpPr>
        <p:spPr bwMode="auto">
          <a:xfrm>
            <a:off x="6059605" y="2980906"/>
            <a:ext cx="127951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r>
              <a:rPr kumimoji="0" lang="zh-CN" altLang="en-US" sz="2400" b="0" i="0" u="none" strike="noStrike" kern="1200" cap="none" spc="0" normalizeH="0" baseline="0" noProof="0">
                <a:ln>
                  <a:noFill/>
                </a:ln>
                <a:solidFill>
                  <a:srgbClr val="000000"/>
                </a:solidFill>
                <a:effectLst/>
                <a:uLnTx/>
                <a:uFillTx/>
                <a:cs typeface="+mn-ea"/>
                <a:sym typeface="+mn-lt"/>
              </a:rPr>
              <a:t>位编码</a:t>
            </a:r>
          </a:p>
        </p:txBody>
      </p:sp>
    </p:spTree>
    <p:extLst>
      <p:ext uri="{BB962C8B-B14F-4D97-AF65-F5344CB8AC3E}">
        <p14:creationId xmlns:p14="http://schemas.microsoft.com/office/powerpoint/2010/main" val="2524717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7597B-2823-D51F-57F6-C61423D5759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帧格式：信息字段</a:t>
            </a:r>
            <a:endParaRPr lang="zh-CN" altLang="en-US" dirty="0"/>
          </a:p>
        </p:txBody>
      </p:sp>
      <p:sp>
        <p:nvSpPr>
          <p:cNvPr id="3" name="内容占位符 2">
            <a:extLst>
              <a:ext uri="{FF2B5EF4-FFF2-40B4-BE49-F238E27FC236}">
                <a16:creationId xmlns:a16="http://schemas.microsoft.com/office/drawing/2014/main" id="{AF221FD7-2993-4668-3161-8DADB6582DDF}"/>
              </a:ext>
            </a:extLst>
          </p:cNvPr>
          <p:cNvSpPr>
            <a:spLocks noGrp="1"/>
          </p:cNvSpPr>
          <p:nvPr>
            <p:ph idx="1"/>
          </p:nvPr>
        </p:nvSpPr>
        <p:spPr>
          <a:xfrm>
            <a:off x="673100" y="3352801"/>
            <a:ext cx="10858500" cy="2008414"/>
          </a:xfrm>
        </p:spPr>
        <p:txBody>
          <a:bodyPr/>
          <a:lstStyle/>
          <a:p>
            <a:pPr marL="342900" marR="0" lvl="0" indent="-342900" algn="l" defTabSz="914400" rtl="0" eaLnBrk="1" fontAlgn="base" latinLnBrk="0" hangingPunct="1">
              <a:lnSpc>
                <a:spcPct val="120000"/>
              </a:lnSpc>
              <a:spcBef>
                <a:spcPct val="0"/>
              </a:spcBef>
              <a:buSzPct val="80000"/>
              <a:buFont typeface="Wingdings" panose="05000000000000000000" pitchFamily="2" charset="2"/>
              <a:buChar char="Ø"/>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S-</a:t>
            </a:r>
            <a:r>
              <a:rPr kumimoji="0" lang="zh-CN" altLang="en-US" sz="2400" b="0" i="0" u="none" strike="noStrike" kern="1200" cap="none" spc="0" normalizeH="0" baseline="0" noProof="0" dirty="0">
                <a:ln>
                  <a:noFill/>
                </a:ln>
                <a:solidFill>
                  <a:schemeClr val="tx1"/>
                </a:solidFill>
                <a:effectLst/>
                <a:uLnTx/>
                <a:uFillTx/>
                <a:cs typeface="+mn-ea"/>
                <a:sym typeface="+mn-lt"/>
              </a:rPr>
              <a:t>帧中没有信息字段</a:t>
            </a:r>
          </a:p>
          <a:p>
            <a:pPr marL="342900" marR="0" lvl="0" indent="-342900" algn="l" defTabSz="914400" rtl="0" eaLnBrk="1" fontAlgn="base" latinLnBrk="0" hangingPunct="1">
              <a:lnSpc>
                <a:spcPct val="120000"/>
              </a:lnSpc>
              <a:spcBef>
                <a:spcPct val="0"/>
              </a:spcBef>
              <a:buSzPct val="80000"/>
              <a:buFont typeface="Wingdings" panose="05000000000000000000" pitchFamily="2" charset="2"/>
              <a:buChar char="Ø"/>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I-</a:t>
            </a:r>
            <a:r>
              <a:rPr kumimoji="0" lang="zh-CN" altLang="en-US" sz="2400" b="0" i="0" u="none" strike="noStrike" kern="1200" cap="none" spc="0" normalizeH="0" baseline="0" noProof="0" dirty="0">
                <a:ln>
                  <a:noFill/>
                </a:ln>
                <a:solidFill>
                  <a:schemeClr val="tx1"/>
                </a:solidFill>
                <a:effectLst/>
                <a:uLnTx/>
                <a:uFillTx/>
                <a:cs typeface="+mn-ea"/>
                <a:sym typeface="+mn-lt"/>
              </a:rPr>
              <a:t>帧的信息字段是用户数据信息</a:t>
            </a:r>
          </a:p>
          <a:p>
            <a:pPr marL="342900" marR="0" lvl="0" indent="-342900" algn="l" defTabSz="914400" rtl="0" eaLnBrk="1" fontAlgn="base" latinLnBrk="0" hangingPunct="1">
              <a:lnSpc>
                <a:spcPct val="120000"/>
              </a:lnSpc>
              <a:spcBef>
                <a:spcPct val="0"/>
              </a:spcBef>
              <a:buSzPct val="80000"/>
              <a:buFont typeface="Wingdings" panose="05000000000000000000" pitchFamily="2" charset="2"/>
              <a:buChar char="Ø"/>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U-</a:t>
            </a:r>
            <a:r>
              <a:rPr kumimoji="0" lang="zh-CN" altLang="en-US" sz="2400" b="0" i="0" u="none" strike="noStrike" kern="1200" cap="none" spc="0" normalizeH="0" baseline="0" noProof="0" dirty="0">
                <a:ln>
                  <a:noFill/>
                </a:ln>
                <a:solidFill>
                  <a:schemeClr val="tx1"/>
                </a:solidFill>
                <a:effectLst/>
                <a:uLnTx/>
                <a:uFillTx/>
                <a:cs typeface="+mn-ea"/>
                <a:sym typeface="+mn-lt"/>
              </a:rPr>
              <a:t>帧中的信息字段是链路管理信息</a:t>
            </a:r>
          </a:p>
          <a:p>
            <a:pPr marL="342900" marR="0" lvl="0" indent="-342900" algn="l" defTabSz="914400" rtl="0" eaLnBrk="1" fontAlgn="base" latinLnBrk="0" hangingPunct="1">
              <a:lnSpc>
                <a:spcPct val="120000"/>
              </a:lnSpc>
              <a:spcBef>
                <a:spcPct val="0"/>
              </a:spcBef>
              <a:buSzPct val="80000"/>
              <a:buFont typeface="Wingdings" panose="05000000000000000000" pitchFamily="2" charset="2"/>
              <a:buChar char="Ø"/>
              <a:tabLst/>
              <a:defRPr/>
            </a:pPr>
            <a:r>
              <a:rPr kumimoji="0" lang="zh-CN" altLang="en-US" sz="2400" b="0" i="0" u="none" strike="noStrike" kern="1200" cap="none" spc="0" normalizeH="0" baseline="0" noProof="0" dirty="0">
                <a:ln>
                  <a:noFill/>
                </a:ln>
                <a:solidFill>
                  <a:schemeClr val="tx1"/>
                </a:solidFill>
                <a:effectLst/>
                <a:uLnTx/>
                <a:uFillTx/>
                <a:cs typeface="+mn-ea"/>
                <a:sym typeface="+mn-lt"/>
              </a:rPr>
              <a:t>把发送信息和控制信息结合到一帧中的技术称为</a:t>
            </a:r>
            <a:r>
              <a:rPr kumimoji="0" lang="zh-CN" altLang="en-US" sz="2400" b="0" i="0" u="none" strike="noStrike" kern="1200" cap="none" spc="0" normalizeH="0" baseline="0" noProof="0" dirty="0">
                <a:ln>
                  <a:noFill/>
                </a:ln>
                <a:solidFill>
                  <a:srgbClr val="C00000"/>
                </a:solidFill>
                <a:effectLst/>
                <a:uLnTx/>
                <a:uFillTx/>
                <a:cs typeface="+mn-ea"/>
                <a:sym typeface="+mn-lt"/>
              </a:rPr>
              <a:t>捎带确认</a:t>
            </a:r>
            <a:endParaRPr kumimoji="0" lang="en-US" altLang="zh-CN" sz="2400" b="0" i="0" u="none" strike="noStrike" kern="1200" cap="none" spc="0" normalizeH="0" baseline="0" noProof="0" dirty="0">
              <a:ln>
                <a:noFill/>
              </a:ln>
              <a:solidFill>
                <a:schemeClr val="tx1"/>
              </a:solidFill>
              <a:effectLst/>
              <a:uLnTx/>
              <a:uFillTx/>
              <a:cs typeface="+mn-ea"/>
              <a:sym typeface="+mn-lt"/>
            </a:endParaRPr>
          </a:p>
          <a:p>
            <a:endParaRPr lang="zh-CN" altLang="en-US" dirty="0"/>
          </a:p>
        </p:txBody>
      </p:sp>
      <p:sp>
        <p:nvSpPr>
          <p:cNvPr id="4" name="灯片编号占位符 3">
            <a:extLst>
              <a:ext uri="{FF2B5EF4-FFF2-40B4-BE49-F238E27FC236}">
                <a16:creationId xmlns:a16="http://schemas.microsoft.com/office/drawing/2014/main" id="{1450C439-6069-14C5-4819-B3932FB9CBAD}"/>
              </a:ext>
            </a:extLst>
          </p:cNvPr>
          <p:cNvSpPr>
            <a:spLocks noGrp="1"/>
          </p:cNvSpPr>
          <p:nvPr>
            <p:ph type="sldNum" sz="quarter" idx="12"/>
          </p:nvPr>
        </p:nvSpPr>
        <p:spPr/>
        <p:txBody>
          <a:bodyPr/>
          <a:lstStyle/>
          <a:p>
            <a:fld id="{C8BB1146-E542-4D4E-B8E9-6919A11DDD48}" type="slidenum">
              <a:rPr lang="en-US" smtClean="0"/>
              <a:t>122</a:t>
            </a:fld>
            <a:endParaRPr lang="en-US"/>
          </a:p>
        </p:txBody>
      </p:sp>
      <p:sp>
        <p:nvSpPr>
          <p:cNvPr id="6" name="Rectangle 5">
            <a:extLst>
              <a:ext uri="{FF2B5EF4-FFF2-40B4-BE49-F238E27FC236}">
                <a16:creationId xmlns:a16="http://schemas.microsoft.com/office/drawing/2014/main" id="{C58C67AB-87BC-C6EA-1303-FD0746E9E144}"/>
              </a:ext>
            </a:extLst>
          </p:cNvPr>
          <p:cNvSpPr>
            <a:spLocks noChangeArrowheads="1"/>
          </p:cNvSpPr>
          <p:nvPr/>
        </p:nvSpPr>
        <p:spPr bwMode="auto">
          <a:xfrm>
            <a:off x="2205737"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7" name="Rectangle 6">
            <a:extLst>
              <a:ext uri="{FF2B5EF4-FFF2-40B4-BE49-F238E27FC236}">
                <a16:creationId xmlns:a16="http://schemas.microsoft.com/office/drawing/2014/main" id="{2D700B06-8A5C-EE4A-4F21-535721EFA02C}"/>
              </a:ext>
            </a:extLst>
          </p:cNvPr>
          <p:cNvSpPr>
            <a:spLocks noChangeArrowheads="1"/>
          </p:cNvSpPr>
          <p:nvPr/>
        </p:nvSpPr>
        <p:spPr bwMode="auto">
          <a:xfrm>
            <a:off x="3151134"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地址</a:t>
            </a:r>
          </a:p>
        </p:txBody>
      </p:sp>
      <p:sp>
        <p:nvSpPr>
          <p:cNvPr id="8" name="Rectangle 7">
            <a:extLst>
              <a:ext uri="{FF2B5EF4-FFF2-40B4-BE49-F238E27FC236}">
                <a16:creationId xmlns:a16="http://schemas.microsoft.com/office/drawing/2014/main" id="{BA2A6E72-64C5-3A7A-A9CC-05EC470C1F74}"/>
              </a:ext>
            </a:extLst>
          </p:cNvPr>
          <p:cNvSpPr>
            <a:spLocks noChangeArrowheads="1"/>
          </p:cNvSpPr>
          <p:nvPr/>
        </p:nvSpPr>
        <p:spPr bwMode="auto">
          <a:xfrm>
            <a:off x="4094929" y="1717221"/>
            <a:ext cx="945397" cy="673375"/>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控制</a:t>
            </a:r>
          </a:p>
        </p:txBody>
      </p:sp>
      <p:sp>
        <p:nvSpPr>
          <p:cNvPr id="9" name="Rectangle 8">
            <a:extLst>
              <a:ext uri="{FF2B5EF4-FFF2-40B4-BE49-F238E27FC236}">
                <a16:creationId xmlns:a16="http://schemas.microsoft.com/office/drawing/2014/main" id="{53348CDF-A7DB-A978-9F9B-627C585B99D4}"/>
              </a:ext>
            </a:extLst>
          </p:cNvPr>
          <p:cNvSpPr>
            <a:spLocks noChangeArrowheads="1"/>
          </p:cNvSpPr>
          <p:nvPr/>
        </p:nvSpPr>
        <p:spPr bwMode="auto">
          <a:xfrm>
            <a:off x="5040326" y="1717221"/>
            <a:ext cx="1889192" cy="673375"/>
          </a:xfrm>
          <a:prstGeom prst="rect">
            <a:avLst/>
          </a:prstGeom>
          <a:noFill/>
          <a:ln w="38100" algn="ctr">
            <a:solidFill>
              <a:srgbClr val="C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9">
            <a:extLst>
              <a:ext uri="{FF2B5EF4-FFF2-40B4-BE49-F238E27FC236}">
                <a16:creationId xmlns:a16="http://schemas.microsoft.com/office/drawing/2014/main" id="{65EE4E7D-7E73-557A-59B0-78070B1F25D9}"/>
              </a:ext>
            </a:extLst>
          </p:cNvPr>
          <p:cNvSpPr>
            <a:spLocks noChangeArrowheads="1"/>
          </p:cNvSpPr>
          <p:nvPr/>
        </p:nvSpPr>
        <p:spPr bwMode="auto">
          <a:xfrm>
            <a:off x="6929518" y="1717221"/>
            <a:ext cx="1889192"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
        <p:nvSpPr>
          <p:cNvPr id="11" name="Rectangle 10">
            <a:extLst>
              <a:ext uri="{FF2B5EF4-FFF2-40B4-BE49-F238E27FC236}">
                <a16:creationId xmlns:a16="http://schemas.microsoft.com/office/drawing/2014/main" id="{416ACA69-7229-D7E4-C99B-252E5ABE550F}"/>
              </a:ext>
            </a:extLst>
          </p:cNvPr>
          <p:cNvSpPr>
            <a:spLocks noChangeArrowheads="1"/>
          </p:cNvSpPr>
          <p:nvPr/>
        </p:nvSpPr>
        <p:spPr bwMode="auto">
          <a:xfrm>
            <a:off x="8820313"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Tree>
    <p:extLst>
      <p:ext uri="{BB962C8B-B14F-4D97-AF65-F5344CB8AC3E}">
        <p14:creationId xmlns:p14="http://schemas.microsoft.com/office/powerpoint/2010/main" val="13094962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A8570-BAD0-6DA8-68D0-629269647CF3}"/>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帧格式：帧校验序列字段</a:t>
            </a:r>
            <a:endParaRPr lang="zh-CN" altLang="en-US" dirty="0"/>
          </a:p>
        </p:txBody>
      </p:sp>
      <p:sp>
        <p:nvSpPr>
          <p:cNvPr id="3" name="内容占位符 2">
            <a:extLst>
              <a:ext uri="{FF2B5EF4-FFF2-40B4-BE49-F238E27FC236}">
                <a16:creationId xmlns:a16="http://schemas.microsoft.com/office/drawing/2014/main" id="{B3FE5E00-924E-9F73-DD63-66EC6DA8D265}"/>
              </a:ext>
            </a:extLst>
          </p:cNvPr>
          <p:cNvSpPr>
            <a:spLocks noGrp="1"/>
          </p:cNvSpPr>
          <p:nvPr>
            <p:ph idx="1"/>
          </p:nvPr>
        </p:nvSpPr>
        <p:spPr>
          <a:xfrm>
            <a:off x="769257" y="3624943"/>
            <a:ext cx="10858500" cy="1534886"/>
          </a:xfrm>
        </p:spPr>
        <p:txBody>
          <a:bodyPr/>
          <a:lstStyle/>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帧校验序列是</a:t>
            </a: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协议的错误检测字段</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它含有一个两字节或一个四字节的</a:t>
            </a:r>
            <a:r>
              <a:rPr kumimoji="0" lang="zh-CN" altLang="en-US" sz="2400" b="0" i="0" u="none" strike="noStrike" kern="1200" cap="none" spc="0" normalizeH="0" baseline="0" noProof="0" dirty="0">
                <a:ln>
                  <a:noFill/>
                </a:ln>
                <a:solidFill>
                  <a:srgbClr val="C00000"/>
                </a:solidFill>
                <a:effectLst/>
                <a:uLnTx/>
                <a:uFillTx/>
                <a:cs typeface="+mn-ea"/>
                <a:sym typeface="+mn-lt"/>
              </a:rPr>
              <a:t>循环冗余校验</a:t>
            </a:r>
            <a:r>
              <a:rPr kumimoji="0" lang="en-US" altLang="zh-CN" sz="2400" b="0" i="0" u="none" strike="noStrike" kern="1200" cap="none" spc="0" normalizeH="0" baseline="0" noProof="0" dirty="0">
                <a:ln>
                  <a:noFill/>
                </a:ln>
                <a:solidFill>
                  <a:srgbClr val="C00000"/>
                </a:solidFill>
                <a:effectLst/>
                <a:uLnTx/>
                <a:uFillTx/>
                <a:cs typeface="+mn-ea"/>
                <a:sym typeface="+mn-lt"/>
              </a:rPr>
              <a:t>(CRC)</a:t>
            </a:r>
            <a:r>
              <a:rPr kumimoji="0" lang="zh-CN" altLang="en-US" sz="2400" b="0" i="0" u="none" strike="noStrike" kern="1200" cap="none" spc="0" normalizeH="0" baseline="0" noProof="0" dirty="0">
                <a:ln>
                  <a:noFill/>
                </a:ln>
                <a:solidFill>
                  <a:srgbClr val="C00000"/>
                </a:solidFill>
                <a:effectLst/>
                <a:uLnTx/>
                <a:uFillTx/>
                <a:cs typeface="+mn-ea"/>
                <a:sym typeface="+mn-lt"/>
              </a:rPr>
              <a:t>码</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常用</a:t>
            </a:r>
            <a:r>
              <a:rPr kumimoji="0" lang="en-US" altLang="zh-CN" sz="2400" b="0" i="0" u="none" strike="noStrike" kern="1200" cap="none" spc="0" normalizeH="0" baseline="0" noProof="0" dirty="0">
                <a:ln>
                  <a:noFill/>
                </a:ln>
                <a:solidFill>
                  <a:srgbClr val="000000"/>
                </a:solidFill>
                <a:effectLst/>
                <a:uLnTx/>
                <a:uFillTx/>
                <a:cs typeface="+mn-ea"/>
                <a:sym typeface="+mn-lt"/>
              </a:rPr>
              <a:t>CRC-CCITT</a:t>
            </a:r>
            <a:r>
              <a:rPr kumimoji="0" lang="zh-CN" altLang="en-US" sz="2400" b="0" i="0" u="none" strike="noStrike" kern="1200" cap="none" spc="0" normalizeH="0" baseline="0" noProof="0" dirty="0">
                <a:ln>
                  <a:noFill/>
                </a:ln>
                <a:solidFill>
                  <a:srgbClr val="000000"/>
                </a:solidFill>
                <a:effectLst/>
                <a:uLnTx/>
                <a:uFillTx/>
                <a:cs typeface="+mn-ea"/>
                <a:sym typeface="+mn-lt"/>
              </a:rPr>
              <a:t>：</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16</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12</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5</a:t>
            </a:r>
            <a:r>
              <a:rPr kumimoji="0" lang="en-US" altLang="zh-CN" sz="2400" b="0" i="0" u="none" strike="noStrike" kern="1200" cap="none" spc="0" normalizeH="0" baseline="0" noProof="0" dirty="0">
                <a:ln>
                  <a:noFill/>
                </a:ln>
                <a:solidFill>
                  <a:srgbClr val="000000"/>
                </a:solidFill>
                <a:effectLst/>
                <a:uLnTx/>
                <a:uFillTx/>
                <a:cs typeface="+mn-ea"/>
                <a:sym typeface="+mn-lt"/>
              </a:rPr>
              <a:t>+1</a:t>
            </a:r>
          </a:p>
          <a:p>
            <a:endParaRPr lang="zh-CN" altLang="en-US" dirty="0"/>
          </a:p>
        </p:txBody>
      </p:sp>
      <p:sp>
        <p:nvSpPr>
          <p:cNvPr id="4" name="灯片编号占位符 3">
            <a:extLst>
              <a:ext uri="{FF2B5EF4-FFF2-40B4-BE49-F238E27FC236}">
                <a16:creationId xmlns:a16="http://schemas.microsoft.com/office/drawing/2014/main" id="{C53E5ADE-7161-F6B9-C058-42E3D45708DD}"/>
              </a:ext>
            </a:extLst>
          </p:cNvPr>
          <p:cNvSpPr>
            <a:spLocks noGrp="1"/>
          </p:cNvSpPr>
          <p:nvPr>
            <p:ph type="sldNum" sz="quarter" idx="12"/>
          </p:nvPr>
        </p:nvSpPr>
        <p:spPr/>
        <p:txBody>
          <a:bodyPr/>
          <a:lstStyle/>
          <a:p>
            <a:fld id="{C8BB1146-E542-4D4E-B8E9-6919A11DDD48}" type="slidenum">
              <a:rPr lang="en-US" smtClean="0"/>
              <a:t>123</a:t>
            </a:fld>
            <a:endParaRPr lang="en-US"/>
          </a:p>
        </p:txBody>
      </p:sp>
      <p:grpSp>
        <p:nvGrpSpPr>
          <p:cNvPr id="5" name="Group 4">
            <a:extLst>
              <a:ext uri="{FF2B5EF4-FFF2-40B4-BE49-F238E27FC236}">
                <a16:creationId xmlns:a16="http://schemas.microsoft.com/office/drawing/2014/main" id="{D56AAD36-A229-3AFE-BA78-638AD03A7832}"/>
              </a:ext>
            </a:extLst>
          </p:cNvPr>
          <p:cNvGrpSpPr>
            <a:grpSpLocks/>
          </p:cNvGrpSpPr>
          <p:nvPr/>
        </p:nvGrpSpPr>
        <p:grpSpPr bwMode="auto">
          <a:xfrm>
            <a:off x="2418520" y="1653445"/>
            <a:ext cx="7559973" cy="673375"/>
            <a:chOff x="657" y="799"/>
            <a:chExt cx="4718" cy="369"/>
          </a:xfrm>
        </p:grpSpPr>
        <p:sp>
          <p:nvSpPr>
            <p:cNvPr id="6" name="Rectangle 5">
              <a:extLst>
                <a:ext uri="{FF2B5EF4-FFF2-40B4-BE49-F238E27FC236}">
                  <a16:creationId xmlns:a16="http://schemas.microsoft.com/office/drawing/2014/main" id="{F3A28177-8A60-2114-29CA-21670CFC6FFA}"/>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7" name="Rectangle 6">
              <a:extLst>
                <a:ext uri="{FF2B5EF4-FFF2-40B4-BE49-F238E27FC236}">
                  <a16:creationId xmlns:a16="http://schemas.microsoft.com/office/drawing/2014/main" id="{399A5FF7-9AEE-A726-D64F-1B441FA59AFE}"/>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地址</a:t>
              </a:r>
            </a:p>
          </p:txBody>
        </p:sp>
        <p:sp>
          <p:nvSpPr>
            <p:cNvPr id="8" name="Rectangle 7">
              <a:extLst>
                <a:ext uri="{FF2B5EF4-FFF2-40B4-BE49-F238E27FC236}">
                  <a16:creationId xmlns:a16="http://schemas.microsoft.com/office/drawing/2014/main" id="{6E2DFDC5-AEB4-D892-FAC0-58D9ED12675A}"/>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FFFFFF"/>
                  </a:solidFill>
                  <a:effectLst/>
                  <a:uLnTx/>
                  <a:uFillTx/>
                  <a:cs typeface="+mn-ea"/>
                  <a:sym typeface="+mn-lt"/>
                </a:rPr>
                <a:t>控制</a:t>
              </a:r>
            </a:p>
          </p:txBody>
        </p:sp>
        <p:sp>
          <p:nvSpPr>
            <p:cNvPr id="9" name="Rectangle 8">
              <a:extLst>
                <a:ext uri="{FF2B5EF4-FFF2-40B4-BE49-F238E27FC236}">
                  <a16:creationId xmlns:a16="http://schemas.microsoft.com/office/drawing/2014/main" id="{4FFAACAD-E46D-EA1A-06AB-D8B179677F49}"/>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9">
              <a:extLst>
                <a:ext uri="{FF2B5EF4-FFF2-40B4-BE49-F238E27FC236}">
                  <a16:creationId xmlns:a16="http://schemas.microsoft.com/office/drawing/2014/main" id="{4F01A256-5837-32C4-1DC3-3D73C3E28413}"/>
                </a:ext>
              </a:extLst>
            </p:cNvPr>
            <p:cNvSpPr>
              <a:spLocks noChangeArrowheads="1"/>
            </p:cNvSpPr>
            <p:nvPr/>
          </p:nvSpPr>
          <p:spPr bwMode="auto">
            <a:xfrm>
              <a:off x="3605" y="799"/>
              <a:ext cx="1179" cy="369"/>
            </a:xfrm>
            <a:prstGeom prst="rect">
              <a:avLst/>
            </a:prstGeom>
            <a:solidFill>
              <a:srgbClr val="80808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
          <p:nvSpPr>
            <p:cNvPr id="11" name="Rectangle 10">
              <a:extLst>
                <a:ext uri="{FF2B5EF4-FFF2-40B4-BE49-F238E27FC236}">
                  <a16:creationId xmlns:a16="http://schemas.microsoft.com/office/drawing/2014/main" id="{8BB245B1-6188-C507-8F0A-40C3230C5123}"/>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grpSp>
    </p:spTree>
    <p:extLst>
      <p:ext uri="{BB962C8B-B14F-4D97-AF65-F5344CB8AC3E}">
        <p14:creationId xmlns:p14="http://schemas.microsoft.com/office/powerpoint/2010/main" val="11601952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F0CCA-11F1-F4E4-7DA0-FEA9862CC08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监控帧的使用方式</a:t>
            </a:r>
            <a:endParaRPr lang="zh-CN" altLang="en-US" dirty="0"/>
          </a:p>
        </p:txBody>
      </p:sp>
      <p:sp>
        <p:nvSpPr>
          <p:cNvPr id="3" name="内容占位符 2">
            <a:extLst>
              <a:ext uri="{FF2B5EF4-FFF2-40B4-BE49-F238E27FC236}">
                <a16:creationId xmlns:a16="http://schemas.microsoft.com/office/drawing/2014/main" id="{100EE25F-55EC-06B3-1BF2-65DD559B367E}"/>
              </a:ext>
            </a:extLst>
          </p:cNvPr>
          <p:cNvSpPr>
            <a:spLocks noGrp="1"/>
          </p:cNvSpPr>
          <p:nvPr>
            <p:ph idx="1"/>
          </p:nvPr>
        </p:nvSpPr>
        <p:spPr>
          <a:xfrm>
            <a:off x="779670" y="3538330"/>
            <a:ext cx="10858500" cy="2410240"/>
          </a:xfrm>
        </p:spPr>
        <p:txBody>
          <a:bodyPr/>
          <a:lstStyle/>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帧没有信息字段，但通过控制字段给接收方带去了某种信息</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信息的含义需要通过</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帧的类别码和传输上下文来获得。 有</a:t>
            </a:r>
            <a:r>
              <a:rPr kumimoji="0" lang="en-US" altLang="zh-CN" sz="2400" b="0" i="0" u="none" strike="noStrike" kern="1200" cap="none" spc="0" normalizeH="0" baseline="0" noProof="0" dirty="0">
                <a:ln>
                  <a:noFill/>
                </a:ln>
                <a:solidFill>
                  <a:srgbClr val="000000"/>
                </a:solidFill>
                <a:effectLst/>
                <a:uLnTx/>
                <a:uFillTx/>
                <a:cs typeface="+mn-ea"/>
                <a:sym typeface="+mn-lt"/>
              </a:rPr>
              <a:t>4</a:t>
            </a:r>
            <a:r>
              <a:rPr kumimoji="0" lang="zh-CN" altLang="en-US" sz="2400" b="0" i="0" u="none" strike="noStrike" kern="1200" cap="none" spc="0" normalizeH="0" baseline="0" noProof="0" dirty="0">
                <a:ln>
                  <a:noFill/>
                </a:ln>
                <a:solidFill>
                  <a:srgbClr val="000000"/>
                </a:solidFill>
                <a:effectLst/>
                <a:uLnTx/>
                <a:uFillTx/>
                <a:cs typeface="+mn-ea"/>
                <a:sym typeface="+mn-lt"/>
              </a:rPr>
              <a:t>种控制信息：</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接收就绪</a:t>
            </a:r>
            <a:r>
              <a:rPr kumimoji="0" lang="en-US" altLang="zh-CN" sz="2000" b="0" i="0" u="none" strike="noStrike" kern="1200" cap="none" spc="0" normalizeH="0" baseline="0" noProof="0" dirty="0">
                <a:ln>
                  <a:noFill/>
                </a:ln>
                <a:solidFill>
                  <a:srgbClr val="000000"/>
                </a:solidFill>
                <a:effectLst/>
                <a:uLnTx/>
                <a:uFillTx/>
                <a:cs typeface="+mn-ea"/>
                <a:sym typeface="+mn-lt"/>
              </a:rPr>
              <a:t>(RR)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接收未就绪</a:t>
            </a:r>
            <a:r>
              <a:rPr kumimoji="0" lang="en-US" altLang="zh-CN" sz="2000" b="0" i="0" u="none" strike="noStrike" kern="1200" cap="none" spc="0" normalizeH="0" baseline="0" noProof="0" dirty="0">
                <a:ln>
                  <a:noFill/>
                </a:ln>
                <a:solidFill>
                  <a:srgbClr val="000000"/>
                </a:solidFill>
                <a:effectLst/>
                <a:uLnTx/>
                <a:uFillTx/>
                <a:cs typeface="+mn-ea"/>
                <a:sym typeface="+mn-lt"/>
              </a:rPr>
              <a:t>(RNR)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拒绝</a:t>
            </a:r>
            <a:r>
              <a:rPr kumimoji="0" lang="en-US" altLang="zh-CN" sz="2000" b="0" i="0" u="none" strike="noStrike" kern="1200" cap="none" spc="0" normalizeH="0" baseline="0" noProof="0" dirty="0">
                <a:ln>
                  <a:noFill/>
                </a:ln>
                <a:solidFill>
                  <a:srgbClr val="000000"/>
                </a:solidFill>
                <a:effectLst/>
                <a:uLnTx/>
                <a:uFillTx/>
                <a:cs typeface="+mn-ea"/>
                <a:sym typeface="+mn-lt"/>
              </a:rPr>
              <a:t>(REJ)</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选择拒绝</a:t>
            </a:r>
            <a:r>
              <a:rPr kumimoji="0" lang="en-US" altLang="zh-CN" sz="2000" b="0" i="0" u="none" strike="noStrike" kern="1200" cap="none" spc="0" normalizeH="0" baseline="0" noProof="0" dirty="0">
                <a:ln>
                  <a:noFill/>
                </a:ln>
                <a:solidFill>
                  <a:srgbClr val="000000"/>
                </a:solidFill>
                <a:effectLst/>
                <a:uLnTx/>
                <a:uFillTx/>
                <a:cs typeface="+mn-ea"/>
                <a:sym typeface="+mn-lt"/>
              </a:rPr>
              <a:t>(SREJ)</a:t>
            </a:r>
            <a:r>
              <a:rPr kumimoji="0" lang="zh-CN" altLang="en-US" sz="2000" b="0" i="0" u="none" strike="noStrike" kern="1200" cap="none" spc="0" normalizeH="0" baseline="0" noProof="0" dirty="0">
                <a:ln>
                  <a:noFill/>
                </a:ln>
                <a:solidFill>
                  <a:srgbClr val="000000"/>
                </a:solidFill>
                <a:effectLst/>
                <a:uLnTx/>
                <a:uFillTx/>
                <a:cs typeface="+mn-ea"/>
                <a:sym typeface="+mn-lt"/>
              </a:rPr>
              <a:t>帧</a:t>
            </a:r>
            <a:endParaRPr lang="zh-CN" altLang="en-US" dirty="0"/>
          </a:p>
        </p:txBody>
      </p:sp>
      <p:sp>
        <p:nvSpPr>
          <p:cNvPr id="4" name="灯片编号占位符 3">
            <a:extLst>
              <a:ext uri="{FF2B5EF4-FFF2-40B4-BE49-F238E27FC236}">
                <a16:creationId xmlns:a16="http://schemas.microsoft.com/office/drawing/2014/main" id="{C47C1F67-4AD3-3078-D9C1-1821990B03A5}"/>
              </a:ext>
            </a:extLst>
          </p:cNvPr>
          <p:cNvSpPr>
            <a:spLocks noGrp="1"/>
          </p:cNvSpPr>
          <p:nvPr>
            <p:ph type="sldNum" sz="quarter" idx="12"/>
          </p:nvPr>
        </p:nvSpPr>
        <p:spPr/>
        <p:txBody>
          <a:bodyPr/>
          <a:lstStyle/>
          <a:p>
            <a:fld id="{C8BB1146-E542-4D4E-B8E9-6919A11DDD48}" type="slidenum">
              <a:rPr lang="en-US" smtClean="0"/>
              <a:t>124</a:t>
            </a:fld>
            <a:endParaRPr lang="en-US"/>
          </a:p>
        </p:txBody>
      </p:sp>
      <p:grpSp>
        <p:nvGrpSpPr>
          <p:cNvPr id="5" name="Group 4">
            <a:extLst>
              <a:ext uri="{FF2B5EF4-FFF2-40B4-BE49-F238E27FC236}">
                <a16:creationId xmlns:a16="http://schemas.microsoft.com/office/drawing/2014/main" id="{E13210F4-411A-D32A-7DCD-47CE98465424}"/>
              </a:ext>
            </a:extLst>
          </p:cNvPr>
          <p:cNvGrpSpPr>
            <a:grpSpLocks/>
          </p:cNvGrpSpPr>
          <p:nvPr/>
        </p:nvGrpSpPr>
        <p:grpSpPr bwMode="auto">
          <a:xfrm>
            <a:off x="1636918" y="1316245"/>
            <a:ext cx="7937501" cy="585788"/>
            <a:chOff x="-668" y="2840"/>
            <a:chExt cx="5000" cy="369"/>
          </a:xfrm>
        </p:grpSpPr>
        <p:sp>
          <p:nvSpPr>
            <p:cNvPr id="6" name="Rectangle 5">
              <a:extLst>
                <a:ext uri="{FF2B5EF4-FFF2-40B4-BE49-F238E27FC236}">
                  <a16:creationId xmlns:a16="http://schemas.microsoft.com/office/drawing/2014/main" id="{90198AEE-ECB9-F6F1-0540-6E18051E6668}"/>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6">
              <a:extLst>
                <a:ext uri="{FF2B5EF4-FFF2-40B4-BE49-F238E27FC236}">
                  <a16:creationId xmlns:a16="http://schemas.microsoft.com/office/drawing/2014/main" id="{C3D06F0C-6913-BAAA-A0F9-00CE9030A0F9}"/>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8" name="Rectangle 7">
              <a:extLst>
                <a:ext uri="{FF2B5EF4-FFF2-40B4-BE49-F238E27FC236}">
                  <a16:creationId xmlns:a16="http://schemas.microsoft.com/office/drawing/2014/main" id="{6A3C87D0-AA6A-491C-6ECB-2CAFD033D360}"/>
                </a:ext>
              </a:extLst>
            </p:cNvPr>
            <p:cNvSpPr>
              <a:spLocks noChangeArrowheads="1"/>
            </p:cNvSpPr>
            <p:nvPr/>
          </p:nvSpPr>
          <p:spPr bwMode="auto">
            <a:xfrm>
              <a:off x="197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9" name="Rectangle 8">
              <a:extLst>
                <a:ext uri="{FF2B5EF4-FFF2-40B4-BE49-F238E27FC236}">
                  <a16:creationId xmlns:a16="http://schemas.microsoft.com/office/drawing/2014/main" id="{D639D9AC-EFFF-F758-998B-2D880DD8C0BB}"/>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0" name="Rectangle 9">
              <a:extLst>
                <a:ext uri="{FF2B5EF4-FFF2-40B4-BE49-F238E27FC236}">
                  <a16:creationId xmlns:a16="http://schemas.microsoft.com/office/drawing/2014/main" id="{BA6613C6-3723-7CC7-3255-A24B1C128287}"/>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1" name="Text Box 10">
              <a:extLst>
                <a:ext uri="{FF2B5EF4-FFF2-40B4-BE49-F238E27FC236}">
                  <a16:creationId xmlns:a16="http://schemas.microsoft.com/office/drawing/2014/main" id="{BEEDF316-AA7F-C3D3-D141-B4A12AE99383}"/>
                </a:ext>
              </a:extLst>
            </p:cNvPr>
            <p:cNvSpPr txBox="1">
              <a:spLocks noChangeArrowheads="1"/>
            </p:cNvSpPr>
            <p:nvPr/>
          </p:nvSpPr>
          <p:spPr bwMode="auto">
            <a:xfrm>
              <a:off x="-668" y="2879"/>
              <a:ext cx="1473"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监控帧（</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a:t>
              </a:r>
            </a:p>
          </p:txBody>
        </p:sp>
      </p:grpSp>
      <p:grpSp>
        <p:nvGrpSpPr>
          <p:cNvPr id="12" name="Group 64">
            <a:extLst>
              <a:ext uri="{FF2B5EF4-FFF2-40B4-BE49-F238E27FC236}">
                <a16:creationId xmlns:a16="http://schemas.microsoft.com/office/drawing/2014/main" id="{4FECCC59-647E-179D-9EA7-1AD3FC80A2C4}"/>
              </a:ext>
            </a:extLst>
          </p:cNvPr>
          <p:cNvGrpSpPr>
            <a:grpSpLocks/>
          </p:cNvGrpSpPr>
          <p:nvPr/>
        </p:nvGrpSpPr>
        <p:grpSpPr bwMode="auto">
          <a:xfrm>
            <a:off x="4626735" y="2455655"/>
            <a:ext cx="4679950" cy="585788"/>
            <a:chOff x="1247" y="2750"/>
            <a:chExt cx="2540" cy="369"/>
          </a:xfrm>
        </p:grpSpPr>
        <p:sp>
          <p:nvSpPr>
            <p:cNvPr id="13" name="Rectangle 31">
              <a:extLst>
                <a:ext uri="{FF2B5EF4-FFF2-40B4-BE49-F238E27FC236}">
                  <a16:creationId xmlns:a16="http://schemas.microsoft.com/office/drawing/2014/main" id="{CEE29DA1-BC1D-EA3F-4B4E-69292614CC35}"/>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4" name="Rectangle 32">
              <a:extLst>
                <a:ext uri="{FF2B5EF4-FFF2-40B4-BE49-F238E27FC236}">
                  <a16:creationId xmlns:a16="http://schemas.microsoft.com/office/drawing/2014/main" id="{93F39CCB-6E4F-CC17-19DB-DFCF521CEE13}"/>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5" name="Rectangle 33">
              <a:extLst>
                <a:ext uri="{FF2B5EF4-FFF2-40B4-BE49-F238E27FC236}">
                  <a16:creationId xmlns:a16="http://schemas.microsoft.com/office/drawing/2014/main" id="{A273C9C7-7C9D-C8F5-8F6F-A4A10AD69874}"/>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16" name="Rectangle 47">
              <a:extLst>
                <a:ext uri="{FF2B5EF4-FFF2-40B4-BE49-F238E27FC236}">
                  <a16:creationId xmlns:a16="http://schemas.microsoft.com/office/drawing/2014/main" id="{F0884579-DB65-FF99-8555-3CB5738CA152}"/>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17" name="Rectangle 48">
              <a:extLst>
                <a:ext uri="{FF2B5EF4-FFF2-40B4-BE49-F238E27FC236}">
                  <a16:creationId xmlns:a16="http://schemas.microsoft.com/office/drawing/2014/main" id="{E0E5206E-546A-7875-DE2E-C846D2DBDB6B}"/>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18" name="Line 21">
            <a:extLst>
              <a:ext uri="{FF2B5EF4-FFF2-40B4-BE49-F238E27FC236}">
                <a16:creationId xmlns:a16="http://schemas.microsoft.com/office/drawing/2014/main" id="{0FEC0EF5-8B3D-B6AD-7817-23ECEA03DF94}"/>
              </a:ext>
            </a:extLst>
          </p:cNvPr>
          <p:cNvSpPr>
            <a:spLocks noChangeShapeType="1"/>
          </p:cNvSpPr>
          <p:nvPr/>
        </p:nvSpPr>
        <p:spPr bwMode="auto">
          <a:xfrm flipH="1">
            <a:off x="4625812" y="1902033"/>
            <a:ext cx="1169989"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1">
            <a:extLst>
              <a:ext uri="{FF2B5EF4-FFF2-40B4-BE49-F238E27FC236}">
                <a16:creationId xmlns:a16="http://schemas.microsoft.com/office/drawing/2014/main" id="{EB4FE4B2-AFEA-9517-EBDE-8D995E79A54F}"/>
              </a:ext>
            </a:extLst>
          </p:cNvPr>
          <p:cNvSpPr>
            <a:spLocks noChangeShapeType="1"/>
          </p:cNvSpPr>
          <p:nvPr/>
        </p:nvSpPr>
        <p:spPr bwMode="auto">
          <a:xfrm>
            <a:off x="6796662" y="1902034"/>
            <a:ext cx="2510024"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Tree>
    <p:extLst>
      <p:ext uri="{BB962C8B-B14F-4D97-AF65-F5344CB8AC3E}">
        <p14:creationId xmlns:p14="http://schemas.microsoft.com/office/powerpoint/2010/main" val="31136376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BB42-2173-12EE-BF81-6F2C85066DBD}"/>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B763AE8C-FF0F-F575-B4EE-285BC1DD46EB}"/>
              </a:ext>
            </a:extLst>
          </p:cNvPr>
          <p:cNvSpPr>
            <a:spLocks noGrp="1"/>
          </p:cNvSpPr>
          <p:nvPr>
            <p:ph idx="1"/>
          </p:nvPr>
        </p:nvSpPr>
        <p:spPr/>
        <p:txBody>
          <a:bodyPr/>
          <a:lstStyle/>
          <a:p>
            <a:pPr marL="0" marR="0" lvl="0" indent="0" algn="l" defTabSz="914400" rtl="0" eaLnBrk="1" fontAlgn="auto" latinLnBrk="0" hangingPunct="1">
              <a:spcBef>
                <a:spcPts val="0"/>
              </a:spcBef>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接收就绪帧有四种使用方式，各有不同意义：</a:t>
            </a:r>
          </a:p>
          <a:p>
            <a:pPr marL="715963" marR="0" lvl="1" indent="-358775" algn="l" defTabSz="914400" rtl="0" eaLnBrk="1" fontAlgn="auto" latinLnBrk="0" hangingPunct="1">
              <a:spcBef>
                <a:spcPts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应答</a:t>
            </a:r>
            <a:r>
              <a:rPr kumimoji="0" lang="en-US" altLang="zh-CN" sz="2200" b="0" i="0" u="none" strike="noStrike" kern="1200" cap="none" spc="0" normalizeH="0" baseline="0" noProof="0" dirty="0">
                <a:ln>
                  <a:noFill/>
                </a:ln>
                <a:solidFill>
                  <a:srgbClr val="000000"/>
                </a:solidFill>
                <a:effectLst/>
                <a:uLnTx/>
                <a:uFillTx/>
                <a:cs typeface="+mn-ea"/>
                <a:sym typeface="+mn-lt"/>
              </a:rPr>
              <a:t>(ACK)</a:t>
            </a:r>
            <a:r>
              <a:rPr kumimoji="0" lang="zh-CN" altLang="en-US" sz="2200" b="0" i="0" u="none" strike="noStrike" kern="1200" cap="none" spc="0" normalizeH="0" baseline="0" noProof="0" dirty="0">
                <a:ln>
                  <a:noFill/>
                </a:ln>
                <a:solidFill>
                  <a:srgbClr val="000000"/>
                </a:solidFill>
                <a:effectLst/>
                <a:uLnTx/>
                <a:uFillTx/>
                <a:cs typeface="+mn-ea"/>
                <a:sym typeface="+mn-lt"/>
              </a:rPr>
              <a:t>：接收站本身没有数据信息发送时，用一个接收就绪帧作为应答帧来对所接收的数据帧进行应答。</a:t>
            </a:r>
          </a:p>
          <a:p>
            <a:pPr marL="715963" marR="0" lvl="1" indent="-358775" algn="l" defTabSz="914400" rtl="0" eaLnBrk="1" fontAlgn="auto" latinLnBrk="0" hangingPunct="1">
              <a:spcBef>
                <a:spcPts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查询</a:t>
            </a:r>
            <a:r>
              <a:rPr kumimoji="0" lang="en-US" altLang="zh-CN" sz="2200" b="0" i="0" u="none" strike="noStrike" kern="1200" cap="none" spc="0" normalizeH="0" baseline="0" noProof="0" dirty="0">
                <a:ln>
                  <a:noFill/>
                </a:ln>
                <a:solidFill>
                  <a:srgbClr val="000000"/>
                </a:solidFill>
                <a:effectLst/>
                <a:uLnTx/>
                <a:uFillTx/>
                <a:cs typeface="+mn-ea"/>
                <a:sym typeface="+mn-lt"/>
              </a:rPr>
              <a:t>(POLL) </a:t>
            </a:r>
            <a:r>
              <a:rPr kumimoji="0" lang="zh-CN" altLang="en-US" sz="2200" b="0" i="0" u="none" strike="noStrike" kern="1200" cap="none" spc="0" normalizeH="0" baseline="0" noProof="0" dirty="0">
                <a:ln>
                  <a:noFill/>
                </a:ln>
                <a:solidFill>
                  <a:srgbClr val="000000"/>
                </a:solidFill>
                <a:effectLst/>
                <a:uLnTx/>
                <a:uFillTx/>
                <a:cs typeface="+mn-ea"/>
                <a:sym typeface="+mn-lt"/>
              </a:rPr>
              <a:t>：当主站点询问从站点是否有数据发送时，它向从站点发送一个</a:t>
            </a:r>
            <a:r>
              <a:rPr kumimoji="0" lang="en-US" altLang="zh-CN" sz="2200" b="0" i="0" u="none" strike="noStrike" kern="1200" cap="none" spc="0" normalizeH="0" baseline="0" noProof="0" dirty="0">
                <a:ln>
                  <a:noFill/>
                </a:ln>
                <a:solidFill>
                  <a:srgbClr val="000000"/>
                </a:solidFill>
                <a:effectLst/>
                <a:uLnTx/>
                <a:uFillTx/>
                <a:cs typeface="+mn-ea"/>
                <a:sym typeface="+mn-lt"/>
              </a:rPr>
              <a:t>P/F</a:t>
            </a:r>
            <a:r>
              <a:rPr kumimoji="0" lang="zh-CN" altLang="en-US" sz="2200" b="0" i="0" u="none" strike="noStrike" kern="1200" cap="none" spc="0" normalizeH="0" baseline="0" noProof="0" dirty="0">
                <a:ln>
                  <a:noFill/>
                </a:ln>
                <a:solidFill>
                  <a:srgbClr val="000000"/>
                </a:solidFill>
                <a:effectLst/>
                <a:uLnTx/>
                <a:uFillTx/>
                <a:cs typeface="+mn-ea"/>
                <a:sym typeface="+mn-lt"/>
              </a:rPr>
              <a:t>位置</a:t>
            </a:r>
            <a:r>
              <a:rPr kumimoji="0" lang="en-US" altLang="zh-CN" sz="2200" b="0" i="0" u="none" strike="noStrike" kern="1200" cap="none" spc="0" normalizeH="0" baseline="0" noProof="0" dirty="0">
                <a:ln>
                  <a:noFill/>
                </a:ln>
                <a:solidFill>
                  <a:srgbClr val="000000"/>
                </a:solidFill>
                <a:effectLst/>
                <a:uLnTx/>
                <a:uFillTx/>
                <a:cs typeface="+mn-ea"/>
                <a:sym typeface="+mn-lt"/>
              </a:rPr>
              <a:t>1</a:t>
            </a:r>
            <a:r>
              <a:rPr kumimoji="0" lang="zh-CN" altLang="en-US" sz="2200" b="0" i="0" u="none" strike="noStrike" kern="1200" cap="none" spc="0" normalizeH="0" baseline="0" noProof="0" dirty="0">
                <a:ln>
                  <a:noFill/>
                </a:ln>
                <a:solidFill>
                  <a:srgbClr val="000000"/>
                </a:solidFill>
                <a:effectLst/>
                <a:uLnTx/>
                <a:uFillTx/>
                <a:cs typeface="+mn-ea"/>
                <a:sym typeface="+mn-lt"/>
              </a:rPr>
              <a:t>的</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a:t>
            </a:r>
          </a:p>
          <a:p>
            <a:pPr marL="715963" marR="0" lvl="1" indent="-358775" algn="l" defTabSz="914400" rtl="0" eaLnBrk="1" fontAlgn="auto" latinLnBrk="0" hangingPunct="1">
              <a:spcBef>
                <a:spcPts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对查询的否定应答</a:t>
            </a:r>
            <a:r>
              <a:rPr kumimoji="0" lang="en-US" altLang="zh-CN" sz="2200" b="0" i="0" u="none" strike="noStrike" kern="1200" cap="none" spc="0" normalizeH="0" baseline="0" noProof="0" dirty="0">
                <a:ln>
                  <a:noFill/>
                </a:ln>
                <a:solidFill>
                  <a:srgbClr val="000000"/>
                </a:solidFill>
                <a:effectLst/>
                <a:uLnTx/>
                <a:uFillTx/>
                <a:cs typeface="+mn-ea"/>
                <a:sym typeface="+mn-lt"/>
              </a:rPr>
              <a:t>(POLL.NAK) </a:t>
            </a:r>
            <a:r>
              <a:rPr kumimoji="0" lang="zh-CN" altLang="en-US" sz="2200" b="0" i="0" u="none" strike="noStrike" kern="1200" cap="none" spc="0" normalizeH="0" baseline="0" noProof="0" dirty="0">
                <a:ln>
                  <a:noFill/>
                </a:ln>
                <a:solidFill>
                  <a:srgbClr val="000000"/>
                </a:solidFill>
                <a:effectLst/>
                <a:uLnTx/>
                <a:uFillTx/>
                <a:cs typeface="+mn-ea"/>
                <a:sym typeface="+mn-lt"/>
              </a:rPr>
              <a:t>：从站点用一个</a:t>
            </a:r>
            <a:r>
              <a:rPr kumimoji="0" lang="en-US" altLang="zh-CN" sz="2200" b="0" i="0" u="none" strike="noStrike" kern="1200" cap="none" spc="0" normalizeH="0" baseline="0" noProof="0" dirty="0">
                <a:ln>
                  <a:noFill/>
                </a:ln>
                <a:solidFill>
                  <a:srgbClr val="000000"/>
                </a:solidFill>
                <a:effectLst/>
                <a:uLnTx/>
                <a:uFillTx/>
                <a:cs typeface="+mn-ea"/>
                <a:sym typeface="+mn-lt"/>
              </a:rPr>
              <a:t>P/F</a:t>
            </a:r>
            <a:r>
              <a:rPr kumimoji="0" lang="zh-CN" altLang="en-US" sz="2200" b="0" i="0" u="none" strike="noStrike" kern="1200" cap="none" spc="0" normalizeH="0" baseline="0" noProof="0" dirty="0">
                <a:ln>
                  <a:noFill/>
                </a:ln>
                <a:solidFill>
                  <a:srgbClr val="000000"/>
                </a:solidFill>
                <a:effectLst/>
                <a:uLnTx/>
                <a:uFillTx/>
                <a:cs typeface="+mn-ea"/>
                <a:sym typeface="+mn-lt"/>
              </a:rPr>
              <a:t>位置</a:t>
            </a:r>
            <a:r>
              <a:rPr kumimoji="0" lang="en-US" altLang="zh-CN" sz="2200" b="0" i="0" u="none" strike="noStrike" kern="1200" cap="none" spc="0" normalizeH="0" baseline="0" noProof="0" dirty="0">
                <a:ln>
                  <a:noFill/>
                </a:ln>
                <a:solidFill>
                  <a:srgbClr val="000000"/>
                </a:solidFill>
                <a:effectLst/>
                <a:uLnTx/>
                <a:uFillTx/>
                <a:cs typeface="+mn-ea"/>
                <a:sym typeface="+mn-lt"/>
              </a:rPr>
              <a:t>1</a:t>
            </a:r>
            <a:r>
              <a:rPr kumimoji="0" lang="zh-CN" altLang="en-US" sz="2200" b="0" i="0" u="none" strike="noStrike" kern="1200" cap="none" spc="0" normalizeH="0" baseline="0" noProof="0" dirty="0">
                <a:ln>
                  <a:noFill/>
                </a:ln>
                <a:solidFill>
                  <a:srgbClr val="000000"/>
                </a:solidFill>
                <a:effectLst/>
                <a:uLnTx/>
                <a:uFillTx/>
                <a:cs typeface="+mn-ea"/>
                <a:sym typeface="+mn-lt"/>
              </a:rPr>
              <a:t>的</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帧回答主站点的查询，通知主站点它没有数据发送。如果从站点有数据发送，从站点用 </a:t>
            </a:r>
            <a:r>
              <a:rPr kumimoji="0" lang="en-US" altLang="zh-CN" sz="2200" b="0" i="0" u="none" strike="noStrike" kern="1200" cap="none" spc="0" normalizeH="0" baseline="0" noProof="0" dirty="0">
                <a:ln>
                  <a:noFill/>
                </a:ln>
                <a:solidFill>
                  <a:srgbClr val="000000"/>
                </a:solidFill>
                <a:effectLst/>
                <a:uLnTx/>
                <a:uFillTx/>
                <a:cs typeface="+mn-ea"/>
                <a:sym typeface="+mn-lt"/>
              </a:rPr>
              <a:t>I-</a:t>
            </a:r>
            <a:r>
              <a:rPr kumimoji="0" lang="zh-CN" altLang="en-US" sz="2200" b="0" i="0" u="none" strike="noStrike" kern="1200" cap="none" spc="0" normalizeH="0" baseline="0" noProof="0" dirty="0">
                <a:ln>
                  <a:noFill/>
                </a:ln>
                <a:solidFill>
                  <a:srgbClr val="000000"/>
                </a:solidFill>
                <a:effectLst/>
                <a:uLnTx/>
                <a:uFillTx/>
                <a:cs typeface="+mn-ea"/>
                <a:sym typeface="+mn-lt"/>
              </a:rPr>
              <a:t>帧来响应查询。</a:t>
            </a:r>
          </a:p>
          <a:p>
            <a:pPr marL="715963" marR="0" lvl="1" indent="-358775" algn="l" defTabSz="914400" rtl="0" eaLnBrk="1" fontAlgn="auto" latinLnBrk="0" hangingPunct="1">
              <a:spcBef>
                <a:spcPts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对选择的肯定应答</a:t>
            </a:r>
            <a:r>
              <a:rPr kumimoji="0" lang="en-US" altLang="zh-CN" sz="2200" b="0" i="0" u="none" strike="noStrike" kern="1200" cap="none" spc="0" normalizeH="0" baseline="0" noProof="0" dirty="0">
                <a:ln>
                  <a:noFill/>
                </a:ln>
                <a:solidFill>
                  <a:srgbClr val="000000"/>
                </a:solidFill>
                <a:effectLst/>
                <a:uLnTx/>
                <a:uFillTx/>
                <a:cs typeface="+mn-ea"/>
                <a:sym typeface="+mn-lt"/>
              </a:rPr>
              <a:t>(SEL.ACK) </a:t>
            </a:r>
            <a:r>
              <a:rPr kumimoji="0" lang="zh-CN" altLang="en-US" sz="2200" b="0" i="0" u="none" strike="noStrike" kern="1200" cap="none" spc="0" normalizeH="0" baseline="0" noProof="0" dirty="0">
                <a:ln>
                  <a:noFill/>
                </a:ln>
                <a:solidFill>
                  <a:srgbClr val="000000"/>
                </a:solidFill>
                <a:effectLst/>
                <a:uLnTx/>
                <a:uFillTx/>
                <a:cs typeface="+mn-ea"/>
                <a:sym typeface="+mn-lt"/>
              </a:rPr>
              <a:t>：如果从站点收到了主站点的选择帧，并且从站点准备好从主站接收数据，它用一个</a:t>
            </a:r>
            <a:r>
              <a:rPr kumimoji="0" lang="en-US" altLang="zh-CN" sz="2200" b="0" i="0" u="none" strike="noStrike" kern="1200" cap="none" spc="0" normalizeH="0" baseline="0" noProof="0" dirty="0">
                <a:ln>
                  <a:noFill/>
                </a:ln>
                <a:solidFill>
                  <a:srgbClr val="000000"/>
                </a:solidFill>
                <a:effectLst/>
                <a:uLnTx/>
                <a:uFillTx/>
                <a:cs typeface="+mn-ea"/>
                <a:sym typeface="+mn-lt"/>
              </a:rPr>
              <a:t>P/F</a:t>
            </a:r>
            <a:r>
              <a:rPr kumimoji="0" lang="zh-CN" altLang="en-US" sz="2200" b="0" i="0" u="none" strike="noStrike" kern="1200" cap="none" spc="0" normalizeH="0" baseline="0" noProof="0" dirty="0">
                <a:ln>
                  <a:noFill/>
                </a:ln>
                <a:solidFill>
                  <a:srgbClr val="000000"/>
                </a:solidFill>
                <a:effectLst/>
                <a:uLnTx/>
                <a:uFillTx/>
                <a:cs typeface="+mn-ea"/>
                <a:sym typeface="+mn-lt"/>
              </a:rPr>
              <a:t>位置</a:t>
            </a:r>
            <a:r>
              <a:rPr kumimoji="0" lang="en-US" altLang="zh-CN" sz="2200" b="0" i="0" u="none" strike="noStrike" kern="1200" cap="none" spc="0" normalizeH="0" baseline="0" noProof="0" dirty="0">
                <a:ln>
                  <a:noFill/>
                </a:ln>
                <a:solidFill>
                  <a:srgbClr val="000000"/>
                </a:solidFill>
                <a:effectLst/>
                <a:uLnTx/>
                <a:uFillTx/>
                <a:cs typeface="+mn-ea"/>
                <a:sym typeface="+mn-lt"/>
              </a:rPr>
              <a:t>1</a:t>
            </a:r>
            <a:r>
              <a:rPr kumimoji="0" lang="zh-CN" altLang="en-US" sz="2200" b="0" i="0" u="none" strike="noStrike" kern="1200" cap="none" spc="0" normalizeH="0" baseline="0" noProof="0" dirty="0">
                <a:ln>
                  <a:noFill/>
                </a:ln>
                <a:solidFill>
                  <a:srgbClr val="000000"/>
                </a:solidFill>
                <a:effectLst/>
                <a:uLnTx/>
                <a:uFillTx/>
                <a:cs typeface="+mn-ea"/>
                <a:sym typeface="+mn-lt"/>
              </a:rPr>
              <a:t>的</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帧回答主站点的选择。</a:t>
            </a:r>
          </a:p>
          <a:p>
            <a:endParaRPr lang="zh-CN" altLang="en-US" dirty="0"/>
          </a:p>
        </p:txBody>
      </p:sp>
      <p:sp>
        <p:nvSpPr>
          <p:cNvPr id="4" name="灯片编号占位符 3">
            <a:extLst>
              <a:ext uri="{FF2B5EF4-FFF2-40B4-BE49-F238E27FC236}">
                <a16:creationId xmlns:a16="http://schemas.microsoft.com/office/drawing/2014/main" id="{906D9A39-4846-440D-D084-135B0EE042FC}"/>
              </a:ext>
            </a:extLst>
          </p:cNvPr>
          <p:cNvSpPr>
            <a:spLocks noGrp="1"/>
          </p:cNvSpPr>
          <p:nvPr>
            <p:ph type="sldNum" sz="quarter" idx="12"/>
          </p:nvPr>
        </p:nvSpPr>
        <p:spPr/>
        <p:txBody>
          <a:bodyPr/>
          <a:lstStyle/>
          <a:p>
            <a:fld id="{C8BB1146-E542-4D4E-B8E9-6919A11DDD48}" type="slidenum">
              <a:rPr lang="en-US" smtClean="0"/>
              <a:t>125</a:t>
            </a:fld>
            <a:endParaRPr lang="en-US"/>
          </a:p>
        </p:txBody>
      </p:sp>
    </p:spTree>
    <p:extLst>
      <p:ext uri="{BB962C8B-B14F-4D97-AF65-F5344CB8AC3E}">
        <p14:creationId xmlns:p14="http://schemas.microsoft.com/office/powerpoint/2010/main" val="1740322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DB3C4-7C9F-A302-7706-0A59FFFBA69C}"/>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监控帧：接收未就绪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(RNR)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949DFB56-1479-BF1B-0413-9948B5CDB376}"/>
              </a:ext>
            </a:extLst>
          </p:cNvPr>
          <p:cNvSpPr>
            <a:spLocks noGrp="1"/>
          </p:cNvSpPr>
          <p:nvPr>
            <p:ph idx="1"/>
          </p:nvPr>
        </p:nvSpPr>
        <p:spPr/>
        <p:txBody>
          <a:bodyPr/>
          <a:lstStyle/>
          <a:p>
            <a:pPr marL="0" marR="0" lvl="0" indent="0" algn="l" defTabSz="914400" rtl="0" eaLnBrk="1" fontAlgn="auto" latinLnBrk="0" hangingPunct="1">
              <a:spcBef>
                <a:spcPct val="0"/>
              </a:spcBef>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接收未就绪帧有三种使用方式：</a:t>
            </a:r>
          </a:p>
          <a:p>
            <a:pPr marL="715963" marR="0" lvl="1" indent="-358775" algn="l" defTabSz="914400" rtl="0" eaLnBrk="1" fontAlgn="auto" latinLnBrk="0" hangingPunct="1">
              <a:spcBef>
                <a:spcPct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应答</a:t>
            </a:r>
            <a:r>
              <a:rPr kumimoji="0" lang="en-US" altLang="zh-CN" sz="2200" b="0" i="0" u="none" strike="noStrike" kern="1200" cap="none" spc="0" normalizeH="0" baseline="0" noProof="0" dirty="0">
                <a:ln>
                  <a:noFill/>
                </a:ln>
                <a:solidFill>
                  <a:srgbClr val="000000"/>
                </a:solidFill>
                <a:effectLst/>
                <a:uLnTx/>
                <a:uFillTx/>
                <a:cs typeface="+mn-ea"/>
                <a:sym typeface="+mn-lt"/>
              </a:rPr>
              <a:t>(ACK)</a:t>
            </a:r>
            <a:r>
              <a:rPr kumimoji="0" lang="zh-CN" altLang="en-US" sz="2200" b="0" i="0" u="none" strike="noStrike" kern="1200" cap="none" spc="0" normalizeH="0" baseline="0" noProof="0" dirty="0">
                <a:ln>
                  <a:noFill/>
                </a:ln>
                <a:solidFill>
                  <a:srgbClr val="000000"/>
                </a:solidFill>
                <a:effectLst/>
                <a:uLnTx/>
                <a:uFillTx/>
                <a:cs typeface="+mn-ea"/>
                <a:sym typeface="+mn-lt"/>
              </a:rPr>
              <a:t>：接收方向发送方返回的</a:t>
            </a:r>
            <a:r>
              <a:rPr kumimoji="0" lang="en-US" altLang="zh-CN" sz="2200" b="0" i="0" u="none" strike="noStrike" kern="1200" cap="none" spc="0" normalizeH="0" baseline="0" noProof="0" dirty="0">
                <a:ln>
                  <a:noFill/>
                </a:ln>
                <a:solidFill>
                  <a:srgbClr val="000000"/>
                </a:solidFill>
                <a:effectLst/>
                <a:uLnTx/>
                <a:uFillTx/>
                <a:cs typeface="+mn-ea"/>
                <a:sym typeface="+mn-lt"/>
              </a:rPr>
              <a:t>RNR</a:t>
            </a:r>
            <a:r>
              <a:rPr kumimoji="0" lang="zh-CN" altLang="en-US" sz="2200" b="0" i="0" u="none" strike="noStrike" kern="1200" cap="none" spc="0" normalizeH="0" baseline="0" noProof="0" dirty="0">
                <a:ln>
                  <a:noFill/>
                </a:ln>
                <a:solidFill>
                  <a:srgbClr val="000000"/>
                </a:solidFill>
                <a:effectLst/>
                <a:uLnTx/>
                <a:uFillTx/>
                <a:cs typeface="+mn-ea"/>
                <a:sym typeface="+mn-lt"/>
              </a:rPr>
              <a:t>帧有两个意思。</a:t>
            </a:r>
          </a:p>
          <a:p>
            <a:pPr marL="1073150" marR="0" lvl="2" indent="-357188" algn="l" defTabSz="914400" rtl="0" eaLnBrk="1" fontAlgn="auto" latinLnBrk="0" hangingPunct="1">
              <a:spcBef>
                <a:spcPct val="0"/>
              </a:spcBef>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应答，表示接收方收到了编号在</a:t>
            </a:r>
            <a:r>
              <a:rPr kumimoji="0" lang="en-US" altLang="zh-CN" sz="2200" b="0" i="0" u="none" strike="noStrike" kern="1200" cap="none" spc="0" normalizeH="0" baseline="0" noProof="0" dirty="0">
                <a:ln>
                  <a:noFill/>
                </a:ln>
                <a:solidFill>
                  <a:srgbClr val="000000"/>
                </a:solidFill>
                <a:effectLst/>
                <a:uLnTx/>
                <a:uFillTx/>
                <a:cs typeface="+mn-ea"/>
                <a:sym typeface="+mn-lt"/>
              </a:rPr>
              <a:t>N(R)</a:t>
            </a:r>
            <a:r>
              <a:rPr kumimoji="0" lang="zh-CN" altLang="en-US" sz="2200" b="0" i="0" u="none" strike="noStrike" kern="1200" cap="none" spc="0" normalizeH="0" baseline="0" noProof="0" dirty="0">
                <a:ln>
                  <a:noFill/>
                </a:ln>
                <a:solidFill>
                  <a:srgbClr val="000000"/>
                </a:solidFill>
                <a:effectLst/>
                <a:uLnTx/>
                <a:uFillTx/>
                <a:cs typeface="+mn-ea"/>
                <a:sym typeface="+mn-lt"/>
              </a:rPr>
              <a:t>以前的所有帧。</a:t>
            </a:r>
          </a:p>
          <a:p>
            <a:pPr marL="1073150" marR="0" lvl="2" indent="-357188" algn="l" defTabSz="914400" rtl="0" eaLnBrk="1" fontAlgn="auto" latinLnBrk="0" hangingPunct="1">
              <a:spcBef>
                <a:spcPct val="0"/>
              </a:spcBef>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要求发送方暂停发送，直到发送方收到一个</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帧为止。</a:t>
            </a:r>
          </a:p>
          <a:p>
            <a:pPr marL="715963" marR="0" lvl="1" indent="-358775" algn="l" defTabSz="914400" rtl="0" eaLnBrk="1" fontAlgn="auto" latinLnBrk="0" hangingPunct="1">
              <a:spcBef>
                <a:spcPct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选择</a:t>
            </a:r>
            <a:r>
              <a:rPr kumimoji="0" lang="en-US" altLang="zh-CN" sz="2200" b="0" i="0" u="none" strike="noStrike" kern="1200" cap="none" spc="0" normalizeH="0" baseline="0" noProof="0" dirty="0">
                <a:ln>
                  <a:noFill/>
                </a:ln>
                <a:solidFill>
                  <a:srgbClr val="000000"/>
                </a:solidFill>
                <a:effectLst/>
                <a:uLnTx/>
                <a:uFillTx/>
                <a:cs typeface="+mn-ea"/>
                <a:sym typeface="+mn-lt"/>
              </a:rPr>
              <a:t>(SEL) </a:t>
            </a:r>
            <a:r>
              <a:rPr kumimoji="0" lang="zh-CN" altLang="en-US" sz="2200" b="0" i="0" u="none" strike="noStrike" kern="1200" cap="none" spc="0" normalizeH="0" baseline="0" noProof="0" dirty="0">
                <a:ln>
                  <a:noFill/>
                </a:ln>
                <a:solidFill>
                  <a:srgbClr val="000000"/>
                </a:solidFill>
                <a:effectLst/>
                <a:uLnTx/>
                <a:uFillTx/>
                <a:cs typeface="+mn-ea"/>
                <a:sym typeface="+mn-lt"/>
              </a:rPr>
              <a:t>：当主站点想要向某个从站点发送数据时，它通过发送一个</a:t>
            </a:r>
            <a:r>
              <a:rPr kumimoji="0" lang="en-US" altLang="zh-CN" sz="2200" b="0" i="0" u="none" strike="noStrike" kern="1200" cap="none" spc="0" normalizeH="0" baseline="0" noProof="0" dirty="0">
                <a:ln>
                  <a:noFill/>
                </a:ln>
                <a:solidFill>
                  <a:srgbClr val="000000"/>
                </a:solidFill>
                <a:effectLst/>
                <a:uLnTx/>
                <a:uFillTx/>
                <a:cs typeface="+mn-ea"/>
                <a:sym typeface="+mn-lt"/>
              </a:rPr>
              <a:t>P/F</a:t>
            </a:r>
            <a:r>
              <a:rPr kumimoji="0" lang="zh-CN" altLang="en-US" sz="2200" b="0" i="0" u="none" strike="noStrike" kern="1200" cap="none" spc="0" normalizeH="0" baseline="0" noProof="0" dirty="0">
                <a:ln>
                  <a:noFill/>
                </a:ln>
                <a:solidFill>
                  <a:srgbClr val="000000"/>
                </a:solidFill>
                <a:effectLst/>
                <a:uLnTx/>
                <a:uFillTx/>
                <a:cs typeface="+mn-ea"/>
                <a:sym typeface="+mn-lt"/>
              </a:rPr>
              <a:t>位置</a:t>
            </a:r>
            <a:r>
              <a:rPr kumimoji="0" lang="en-US" altLang="zh-CN" sz="2200" b="0" i="0" u="none" strike="noStrike" kern="1200" cap="none" spc="0" normalizeH="0" baseline="0" noProof="0" dirty="0">
                <a:ln>
                  <a:noFill/>
                </a:ln>
                <a:solidFill>
                  <a:srgbClr val="000000"/>
                </a:solidFill>
                <a:effectLst/>
                <a:uLnTx/>
                <a:uFillTx/>
                <a:cs typeface="+mn-ea"/>
                <a:sym typeface="+mn-lt"/>
              </a:rPr>
              <a:t>1</a:t>
            </a:r>
            <a:r>
              <a:rPr kumimoji="0" lang="zh-CN" altLang="en-US" sz="2200" b="0" i="0" u="none" strike="noStrike" kern="1200" cap="none" spc="0" normalizeH="0" baseline="0" noProof="0" dirty="0">
                <a:ln>
                  <a:noFill/>
                </a:ln>
                <a:solidFill>
                  <a:srgbClr val="000000"/>
                </a:solidFill>
                <a:effectLst/>
                <a:uLnTx/>
                <a:uFillTx/>
                <a:cs typeface="+mn-ea"/>
                <a:sym typeface="+mn-lt"/>
              </a:rPr>
              <a:t>的</a:t>
            </a:r>
            <a:r>
              <a:rPr kumimoji="0" lang="en-US" altLang="zh-CN" sz="2200" b="0" i="0" u="none" strike="noStrike" kern="1200" cap="none" spc="0" normalizeH="0" baseline="0" noProof="0" dirty="0">
                <a:ln>
                  <a:noFill/>
                </a:ln>
                <a:solidFill>
                  <a:srgbClr val="000000"/>
                </a:solidFill>
                <a:effectLst/>
                <a:uLnTx/>
                <a:uFillTx/>
                <a:cs typeface="+mn-ea"/>
                <a:sym typeface="+mn-lt"/>
              </a:rPr>
              <a:t>RNR</a:t>
            </a:r>
            <a:r>
              <a:rPr kumimoji="0" lang="zh-CN" altLang="en-US" sz="2200" b="0" i="0" u="none" strike="noStrike" kern="1200" cap="none" spc="0" normalizeH="0" baseline="0" noProof="0" dirty="0">
                <a:ln>
                  <a:noFill/>
                </a:ln>
                <a:solidFill>
                  <a:srgbClr val="000000"/>
                </a:solidFill>
                <a:effectLst/>
                <a:uLnTx/>
                <a:uFillTx/>
                <a:cs typeface="+mn-ea"/>
                <a:sym typeface="+mn-lt"/>
              </a:rPr>
              <a:t>帧来通知从站点。</a:t>
            </a:r>
          </a:p>
          <a:p>
            <a:pPr marL="715963" marR="0" lvl="1" indent="-358775" algn="l" defTabSz="914400" rtl="0" eaLnBrk="1" fontAlgn="auto" latinLnBrk="0" hangingPunct="1">
              <a:spcBef>
                <a:spcPct val="0"/>
              </a:spcBef>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对选择的否定应答</a:t>
            </a:r>
            <a:r>
              <a:rPr kumimoji="0" lang="en-US" altLang="zh-CN" sz="2200" b="0" i="0" u="none" strike="noStrike" kern="1200" cap="none" spc="0" normalizeH="0" baseline="0" noProof="0" dirty="0">
                <a:ln>
                  <a:noFill/>
                </a:ln>
                <a:solidFill>
                  <a:srgbClr val="000000"/>
                </a:solidFill>
                <a:effectLst/>
                <a:uLnTx/>
                <a:uFillTx/>
                <a:cs typeface="+mn-ea"/>
                <a:sym typeface="+mn-lt"/>
              </a:rPr>
              <a:t>(SEL.NAK) </a:t>
            </a:r>
            <a:r>
              <a:rPr kumimoji="0" lang="zh-CN" altLang="en-US" sz="2200" b="0" i="0" u="none" strike="noStrike" kern="1200" cap="none" spc="0" normalizeH="0" baseline="0" noProof="0" dirty="0">
                <a:ln>
                  <a:noFill/>
                </a:ln>
                <a:solidFill>
                  <a:srgbClr val="000000"/>
                </a:solidFill>
                <a:effectLst/>
                <a:uLnTx/>
                <a:uFillTx/>
                <a:cs typeface="+mn-ea"/>
                <a:sym typeface="+mn-lt"/>
              </a:rPr>
              <a:t>：当选择的从设备不能接收数据时，它回答一个</a:t>
            </a:r>
            <a:r>
              <a:rPr kumimoji="0" lang="en-US" altLang="zh-CN" sz="2200" b="0" i="0" u="none" strike="noStrike" kern="1200" cap="none" spc="0" normalizeH="0" baseline="0" noProof="0" dirty="0">
                <a:ln>
                  <a:noFill/>
                </a:ln>
                <a:solidFill>
                  <a:srgbClr val="000000"/>
                </a:solidFill>
                <a:effectLst/>
                <a:uLnTx/>
                <a:uFillTx/>
                <a:cs typeface="+mn-ea"/>
                <a:sym typeface="+mn-lt"/>
              </a:rPr>
              <a:t>P/F</a:t>
            </a:r>
            <a:r>
              <a:rPr kumimoji="0" lang="zh-CN" altLang="en-US" sz="2200" b="0" i="0" u="none" strike="noStrike" kern="1200" cap="none" spc="0" normalizeH="0" baseline="0" noProof="0" dirty="0">
                <a:ln>
                  <a:noFill/>
                </a:ln>
                <a:solidFill>
                  <a:srgbClr val="000000"/>
                </a:solidFill>
                <a:effectLst/>
                <a:uLnTx/>
                <a:uFillTx/>
                <a:cs typeface="+mn-ea"/>
                <a:sym typeface="+mn-lt"/>
              </a:rPr>
              <a:t>置</a:t>
            </a:r>
            <a:r>
              <a:rPr kumimoji="0" lang="en-US" altLang="zh-CN" sz="2200" b="0" i="0" u="none" strike="noStrike" kern="1200" cap="none" spc="0" normalizeH="0" baseline="0" noProof="0" dirty="0">
                <a:ln>
                  <a:noFill/>
                </a:ln>
                <a:solidFill>
                  <a:srgbClr val="000000"/>
                </a:solidFill>
                <a:effectLst/>
                <a:uLnTx/>
                <a:uFillTx/>
                <a:cs typeface="+mn-ea"/>
                <a:sym typeface="+mn-lt"/>
              </a:rPr>
              <a:t>1</a:t>
            </a:r>
            <a:r>
              <a:rPr kumimoji="0" lang="zh-CN" altLang="en-US" sz="2200" b="0" i="0" u="none" strike="noStrike" kern="1200" cap="none" spc="0" normalizeH="0" baseline="0" noProof="0" dirty="0">
                <a:ln>
                  <a:noFill/>
                </a:ln>
                <a:solidFill>
                  <a:srgbClr val="000000"/>
                </a:solidFill>
                <a:effectLst/>
                <a:uLnTx/>
                <a:uFillTx/>
                <a:cs typeface="+mn-ea"/>
                <a:sym typeface="+mn-lt"/>
              </a:rPr>
              <a:t>的</a:t>
            </a:r>
            <a:r>
              <a:rPr kumimoji="0" lang="en-US" altLang="zh-CN" sz="2200" b="0" i="0" u="none" strike="noStrike" kern="1200" cap="none" spc="0" normalizeH="0" baseline="0" noProof="0" dirty="0">
                <a:ln>
                  <a:noFill/>
                </a:ln>
                <a:solidFill>
                  <a:srgbClr val="000000"/>
                </a:solidFill>
                <a:effectLst/>
                <a:uLnTx/>
                <a:uFillTx/>
                <a:cs typeface="+mn-ea"/>
                <a:sym typeface="+mn-lt"/>
              </a:rPr>
              <a:t>RNR</a:t>
            </a:r>
            <a:r>
              <a:rPr kumimoji="0" lang="zh-CN" altLang="en-US" sz="2200" b="0" i="0" u="none" strike="noStrike" kern="1200" cap="none" spc="0" normalizeH="0" baseline="0" noProof="0" dirty="0">
                <a:ln>
                  <a:noFill/>
                </a:ln>
                <a:solidFill>
                  <a:srgbClr val="000000"/>
                </a:solidFill>
                <a:effectLst/>
                <a:uLnTx/>
                <a:uFillTx/>
                <a:cs typeface="+mn-ea"/>
                <a:sym typeface="+mn-lt"/>
              </a:rPr>
              <a:t>帧。</a:t>
            </a:r>
          </a:p>
          <a:p>
            <a:endParaRPr lang="zh-CN" altLang="en-US" dirty="0"/>
          </a:p>
        </p:txBody>
      </p:sp>
      <p:sp>
        <p:nvSpPr>
          <p:cNvPr id="4" name="灯片编号占位符 3">
            <a:extLst>
              <a:ext uri="{FF2B5EF4-FFF2-40B4-BE49-F238E27FC236}">
                <a16:creationId xmlns:a16="http://schemas.microsoft.com/office/drawing/2014/main" id="{646B507A-FF49-2ADC-0B19-A80D2F59940B}"/>
              </a:ext>
            </a:extLst>
          </p:cNvPr>
          <p:cNvSpPr>
            <a:spLocks noGrp="1"/>
          </p:cNvSpPr>
          <p:nvPr>
            <p:ph type="sldNum" sz="quarter" idx="12"/>
          </p:nvPr>
        </p:nvSpPr>
        <p:spPr/>
        <p:txBody>
          <a:bodyPr/>
          <a:lstStyle/>
          <a:p>
            <a:fld id="{C8BB1146-E542-4D4E-B8E9-6919A11DDD48}" type="slidenum">
              <a:rPr lang="en-US" smtClean="0"/>
              <a:t>126</a:t>
            </a:fld>
            <a:endParaRPr lang="en-US"/>
          </a:p>
        </p:txBody>
      </p:sp>
    </p:spTree>
    <p:extLst>
      <p:ext uri="{BB962C8B-B14F-4D97-AF65-F5344CB8AC3E}">
        <p14:creationId xmlns:p14="http://schemas.microsoft.com/office/powerpoint/2010/main" val="21699732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0F3D4-CB16-0B8B-4122-2D2F4931716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帧和</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3A00C3CC-91B6-8937-6470-8A6D33234E31}"/>
              </a:ext>
            </a:extLst>
          </p:cNvPr>
          <p:cNvSpPr>
            <a:spLocks noGrp="1"/>
          </p:cNvSpPr>
          <p:nvPr>
            <p:ph idx="1"/>
          </p:nvPr>
        </p:nvSpPr>
        <p:spPr/>
        <p:txBody>
          <a:bodyPr/>
          <a:lstStyle/>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srgbClr val="000000"/>
                </a:solidFill>
                <a:effectLst/>
                <a:uLnTx/>
                <a:uFillTx/>
                <a:cs typeface="+mn-ea"/>
                <a:sym typeface="+mn-lt"/>
              </a:rPr>
              <a:t>拒绝 </a:t>
            </a:r>
            <a:r>
              <a:rPr kumimoji="0" lang="en-US" altLang="zh-CN" sz="2800" b="0" i="0" u="none" strike="noStrike" kern="1200" cap="none" spc="0" normalizeH="0" baseline="0" noProof="0" dirty="0">
                <a:ln>
                  <a:noFill/>
                </a:ln>
                <a:solidFill>
                  <a:srgbClr val="000000"/>
                </a:solidFill>
                <a:effectLst/>
                <a:uLnTx/>
                <a:uFillTx/>
                <a:cs typeface="+mn-ea"/>
                <a:sym typeface="+mn-lt"/>
              </a:rPr>
              <a:t>REJ</a:t>
            </a:r>
            <a:r>
              <a:rPr kumimoji="0" lang="zh-CN" altLang="en-US" sz="2800" b="0" i="0" u="none" strike="noStrike" kern="1200" cap="none" spc="0" normalizeH="0" baseline="0" noProof="0" dirty="0">
                <a:ln>
                  <a:noFill/>
                </a:ln>
                <a:solidFill>
                  <a:srgbClr val="000000"/>
                </a:solidFill>
                <a:effectLst/>
                <a:uLnTx/>
                <a:uFillTx/>
                <a:cs typeface="+mn-ea"/>
                <a:sym typeface="+mn-lt"/>
              </a:rPr>
              <a:t>帧</a:t>
            </a:r>
            <a:endParaRPr kumimoji="0" lang="en-US" altLang="zh-CN" sz="2800" b="0" i="0" u="none" strike="noStrike" kern="1200" cap="none" spc="0" normalizeH="0" baseline="0" noProof="0" dirty="0">
              <a:ln>
                <a:noFill/>
              </a:ln>
              <a:solidFill>
                <a:srgbClr val="000000"/>
              </a:solidFill>
              <a:effectLst/>
              <a:uLnTx/>
              <a:uFillTx/>
              <a:cs typeface="+mn-ea"/>
              <a:sym typeface="+mn-lt"/>
            </a:endParaRPr>
          </a:p>
          <a:p>
            <a:pPr marL="536575" marR="0" lvl="0" indent="-268288" algn="l" defTabSz="914400" rtl="0" eaLnBrk="1" fontAlgn="auto" latinLnBrk="0" hangingPunct="1">
              <a:spcBef>
                <a:spcPct val="0"/>
              </a:spcBef>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在回退</a:t>
            </a:r>
            <a:r>
              <a:rPr kumimoji="0" lang="en-US" altLang="zh-CN" sz="2400" b="0" i="0" u="none" strike="noStrike" kern="1200" cap="none" spc="0" normalizeH="0" baseline="0" noProof="0" dirty="0">
                <a:ln>
                  <a:noFill/>
                </a:ln>
                <a:solidFill>
                  <a:srgbClr val="000000"/>
                </a:solidFill>
                <a:effectLst/>
                <a:uLnTx/>
                <a:uFillTx/>
                <a:cs typeface="+mn-ea"/>
                <a:sym typeface="+mn-lt"/>
              </a:rPr>
              <a:t>N</a:t>
            </a:r>
            <a:r>
              <a:rPr kumimoji="0" lang="zh-CN" altLang="en-US" sz="2400" b="0" i="0" u="none" strike="noStrike" kern="1200" cap="none" spc="0" normalizeH="0" baseline="0" noProof="0" dirty="0">
                <a:ln>
                  <a:noFill/>
                </a:ln>
                <a:solidFill>
                  <a:srgbClr val="000000"/>
                </a:solidFill>
                <a:effectLst/>
                <a:uLnTx/>
                <a:uFillTx/>
                <a:cs typeface="+mn-ea"/>
                <a:sym typeface="+mn-lt"/>
              </a:rPr>
              <a:t>自动重传请求中，当接收方没有要发送的数据用来捎带应答信息时，返回的一个否定应答帧。</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L="536575" marR="0" lvl="0" indent="-268288" algn="l" defTabSz="914400" rtl="0" eaLnBrk="1" fontAlgn="auto" latinLnBrk="0" hangingPunct="1">
              <a:spcBef>
                <a:spcPct val="0"/>
              </a:spcBef>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在</a:t>
            </a:r>
            <a:r>
              <a:rPr kumimoji="0" lang="en-US" altLang="zh-CN" sz="2400" b="0" i="0" u="none" strike="noStrike" kern="1200" cap="none" spc="0" normalizeH="0" baseline="0" noProof="0" dirty="0">
                <a:ln>
                  <a:noFill/>
                </a:ln>
                <a:solidFill>
                  <a:srgbClr val="000000"/>
                </a:solidFill>
                <a:effectLst/>
                <a:uLnTx/>
                <a:uFillTx/>
                <a:cs typeface="+mn-ea"/>
                <a:sym typeface="+mn-lt"/>
              </a:rPr>
              <a:t>REJ</a:t>
            </a:r>
            <a:r>
              <a:rPr kumimoji="0" lang="zh-CN" altLang="en-US" sz="2400" b="0" i="0" u="none" strike="noStrike" kern="1200" cap="none" spc="0" normalizeH="0" baseline="0" noProof="0" dirty="0">
                <a:ln>
                  <a:noFill/>
                </a:ln>
                <a:solidFill>
                  <a:srgbClr val="000000"/>
                </a:solidFill>
                <a:effectLst/>
                <a:uLnTx/>
                <a:uFillTx/>
                <a:cs typeface="+mn-ea"/>
                <a:sym typeface="+mn-lt"/>
              </a:rPr>
              <a:t>帧中，</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域指明了损坏帧的序号，损坏帧及其以后所有帧必须重发。</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srgbClr val="000000"/>
                </a:solidFill>
                <a:effectLst/>
                <a:uLnTx/>
                <a:uFillTx/>
                <a:cs typeface="+mn-ea"/>
                <a:sym typeface="+mn-lt"/>
              </a:rPr>
              <a:t>选择拒绝 </a:t>
            </a:r>
            <a:r>
              <a:rPr kumimoji="0" lang="en-US" altLang="zh-CN" sz="2800" b="0" i="0" u="none" strike="noStrike" kern="1200" cap="none" spc="0" normalizeH="0" baseline="0" noProof="0" dirty="0">
                <a:ln>
                  <a:noFill/>
                </a:ln>
                <a:solidFill>
                  <a:srgbClr val="000000"/>
                </a:solidFill>
                <a:effectLst/>
                <a:uLnTx/>
                <a:uFillTx/>
                <a:cs typeface="+mn-ea"/>
                <a:sym typeface="+mn-lt"/>
              </a:rPr>
              <a:t>SREJ </a:t>
            </a:r>
            <a:r>
              <a:rPr kumimoji="0" lang="zh-CN" altLang="en-US" sz="2800" b="0" i="0" u="none" strike="noStrike" kern="1200" cap="none" spc="0" normalizeH="0" baseline="0" noProof="0" dirty="0">
                <a:ln>
                  <a:noFill/>
                </a:ln>
                <a:solidFill>
                  <a:srgbClr val="000000"/>
                </a:solidFill>
                <a:effectLst/>
                <a:uLnTx/>
                <a:uFillTx/>
                <a:cs typeface="+mn-ea"/>
                <a:sym typeface="+mn-lt"/>
              </a:rPr>
              <a:t>帧</a:t>
            </a:r>
            <a:endParaRPr kumimoji="0" lang="en-US" altLang="zh-CN" sz="2800" b="0" i="0" u="none" strike="noStrike" kern="1200" cap="none" spc="0" normalizeH="0" baseline="0" noProof="0" dirty="0">
              <a:ln>
                <a:noFill/>
              </a:ln>
              <a:solidFill>
                <a:srgbClr val="000000"/>
              </a:solidFill>
              <a:effectLst/>
              <a:uLnTx/>
              <a:uFillTx/>
              <a:cs typeface="+mn-ea"/>
              <a:sym typeface="+mn-lt"/>
            </a:endParaRPr>
          </a:p>
          <a:p>
            <a:pPr marL="536575" marR="0" lvl="0"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在选择拒绝自动重传请求中，当接收方收到一个损坏帧时，它用一个选择拒绝帧告诉发送方哪一帧被损坏。</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L="536575" marR="0" lvl="0" indent="-228600" algn="l" defTabSz="914400" rtl="0" eaLnBrk="1" fontAlgn="auto" latinLnBrk="0" hangingPunct="1">
              <a:spcBef>
                <a:spcPct val="0"/>
              </a:spcBef>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指明了被损坏帧的编号。被损坏的帧需要重发。</a:t>
            </a:r>
          </a:p>
          <a:p>
            <a:endParaRPr lang="zh-CN" altLang="en-US" dirty="0"/>
          </a:p>
        </p:txBody>
      </p:sp>
      <p:sp>
        <p:nvSpPr>
          <p:cNvPr id="4" name="灯片编号占位符 3">
            <a:extLst>
              <a:ext uri="{FF2B5EF4-FFF2-40B4-BE49-F238E27FC236}">
                <a16:creationId xmlns:a16="http://schemas.microsoft.com/office/drawing/2014/main" id="{94B67FCB-3813-EF39-C512-AFEBD5EC6D54}"/>
              </a:ext>
            </a:extLst>
          </p:cNvPr>
          <p:cNvSpPr>
            <a:spLocks noGrp="1"/>
          </p:cNvSpPr>
          <p:nvPr>
            <p:ph type="sldNum" sz="quarter" idx="12"/>
          </p:nvPr>
        </p:nvSpPr>
        <p:spPr/>
        <p:txBody>
          <a:bodyPr/>
          <a:lstStyle/>
          <a:p>
            <a:fld id="{C8BB1146-E542-4D4E-B8E9-6919A11DDD48}" type="slidenum">
              <a:rPr lang="en-US" smtClean="0"/>
              <a:t>127</a:t>
            </a:fld>
            <a:endParaRPr lang="en-US"/>
          </a:p>
        </p:txBody>
      </p:sp>
    </p:spTree>
    <p:extLst>
      <p:ext uri="{BB962C8B-B14F-4D97-AF65-F5344CB8AC3E}">
        <p14:creationId xmlns:p14="http://schemas.microsoft.com/office/powerpoint/2010/main" val="1975715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6026D-1F57-AD0C-D277-D0F5E25598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无编号帧的种类及意义</a:t>
            </a:r>
            <a:endParaRPr lang="zh-CN" altLang="en-US" dirty="0"/>
          </a:p>
        </p:txBody>
      </p:sp>
      <p:sp>
        <p:nvSpPr>
          <p:cNvPr id="3" name="内容占位符 2">
            <a:extLst>
              <a:ext uri="{FF2B5EF4-FFF2-40B4-BE49-F238E27FC236}">
                <a16:creationId xmlns:a16="http://schemas.microsoft.com/office/drawing/2014/main" id="{3B07FE0C-AE72-D945-30FC-0C03961F303D}"/>
              </a:ext>
            </a:extLst>
          </p:cNvPr>
          <p:cNvSpPr>
            <a:spLocks noGrp="1"/>
          </p:cNvSpPr>
          <p:nvPr>
            <p:ph idx="1"/>
          </p:nvPr>
        </p:nvSpPr>
        <p:spPr/>
        <p:txBody>
          <a:bodyPr/>
          <a:lstStyle/>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无编号帧是用来在互连设备之间交换会话管理信息和控制信息的。</a:t>
            </a:r>
          </a:p>
          <a:p>
            <a:pPr marL="228600" marR="0" lvl="0" indent="-228600" algn="l" defTabSz="914400" rtl="0" eaLnBrk="1" fontAlgn="auto" latinLnBrk="0" hangingPunct="1">
              <a:spcBef>
                <a:spcPct val="0"/>
              </a:spcBef>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无编号帧的控制字段中有</a:t>
            </a:r>
            <a:r>
              <a:rPr kumimoji="0" lang="en-US" altLang="zh-CN" sz="2400" b="0" i="0" u="none" strike="noStrike" kern="1200" cap="none" spc="0" normalizeH="0" baseline="0" noProof="0" dirty="0">
                <a:ln>
                  <a:noFill/>
                </a:ln>
                <a:solidFill>
                  <a:srgbClr val="000000"/>
                </a:solidFill>
                <a:effectLst/>
                <a:uLnTx/>
                <a:uFillTx/>
                <a:cs typeface="+mn-ea"/>
                <a:sym typeface="+mn-lt"/>
              </a:rPr>
              <a:t>5</a:t>
            </a:r>
            <a:r>
              <a:rPr kumimoji="0" lang="zh-CN" altLang="en-US" sz="2400" b="0" i="0" u="none" strike="noStrike" kern="1200" cap="none" spc="0" normalizeH="0" baseline="0" noProof="0" dirty="0">
                <a:ln>
                  <a:noFill/>
                </a:ln>
                <a:solidFill>
                  <a:srgbClr val="000000"/>
                </a:solidFill>
                <a:effectLst/>
                <a:uLnTx/>
                <a:uFillTx/>
                <a:cs typeface="+mn-ea"/>
                <a:sym typeface="+mn-lt"/>
              </a:rPr>
              <a:t>位编码位，这</a:t>
            </a:r>
            <a:r>
              <a:rPr kumimoji="0" lang="en-US" altLang="zh-CN" sz="2400" b="0" i="0" u="none" strike="noStrike" kern="1200" cap="none" spc="0" normalizeH="0" baseline="0" noProof="0" dirty="0">
                <a:ln>
                  <a:noFill/>
                </a:ln>
                <a:solidFill>
                  <a:srgbClr val="000000"/>
                </a:solidFill>
                <a:effectLst/>
                <a:uLnTx/>
                <a:uFillTx/>
                <a:cs typeface="+mn-ea"/>
                <a:sym typeface="+mn-lt"/>
              </a:rPr>
              <a:t>5</a:t>
            </a:r>
            <a:r>
              <a:rPr kumimoji="0" lang="zh-CN" altLang="en-US" sz="2400" b="0" i="0" u="none" strike="noStrike" kern="1200" cap="none" spc="0" normalizeH="0" baseline="0" noProof="0" dirty="0">
                <a:ln>
                  <a:noFill/>
                </a:ln>
                <a:solidFill>
                  <a:srgbClr val="000000"/>
                </a:solidFill>
                <a:effectLst/>
                <a:uLnTx/>
                <a:uFillTx/>
                <a:cs typeface="+mn-ea"/>
                <a:sym typeface="+mn-lt"/>
              </a:rPr>
              <a:t>个编码位可用来表示</a:t>
            </a:r>
            <a:r>
              <a:rPr kumimoji="0" lang="en-US" altLang="zh-CN" sz="2400" b="0" i="0" u="none" strike="noStrike" kern="1200" cap="none" spc="0" normalizeH="0" baseline="0" noProof="0" dirty="0">
                <a:ln>
                  <a:noFill/>
                </a:ln>
                <a:solidFill>
                  <a:srgbClr val="000000"/>
                </a:solidFill>
                <a:effectLst/>
                <a:uLnTx/>
                <a:uFillTx/>
                <a:cs typeface="+mn-ea"/>
                <a:sym typeface="+mn-lt"/>
              </a:rPr>
              <a:t>32</a:t>
            </a:r>
            <a:r>
              <a:rPr kumimoji="0" lang="zh-CN" altLang="en-US" sz="2400" b="0" i="0" u="none" strike="noStrike" kern="1200" cap="none" spc="0" normalizeH="0" baseline="0" noProof="0" dirty="0">
                <a:ln>
                  <a:noFill/>
                </a:ln>
                <a:solidFill>
                  <a:srgbClr val="000000"/>
                </a:solidFill>
                <a:effectLst/>
                <a:uLnTx/>
                <a:uFillTx/>
                <a:cs typeface="+mn-ea"/>
                <a:sym typeface="+mn-lt"/>
              </a:rPr>
              <a:t>种不同类型的无编号帧。包含</a:t>
            </a:r>
            <a:r>
              <a:rPr kumimoji="0" lang="en-US" altLang="zh-CN" sz="2400" b="0" i="0" u="none" strike="noStrike" kern="1200" cap="none" spc="0" normalizeH="0" baseline="0" noProof="0" dirty="0">
                <a:ln>
                  <a:noFill/>
                </a:ln>
                <a:solidFill>
                  <a:srgbClr val="000000"/>
                </a:solidFill>
                <a:effectLst/>
                <a:uLnTx/>
                <a:uFillTx/>
                <a:cs typeface="+mn-ea"/>
                <a:sym typeface="+mn-lt"/>
              </a:rPr>
              <a:t>5</a:t>
            </a:r>
            <a:r>
              <a:rPr kumimoji="0" lang="zh-CN" altLang="en-US" sz="2400" b="0" i="0" u="none" strike="noStrike" kern="1200" cap="none" spc="0" normalizeH="0" baseline="0" noProof="0" dirty="0">
                <a:ln>
                  <a:noFill/>
                </a:ln>
                <a:solidFill>
                  <a:srgbClr val="000000"/>
                </a:solidFill>
                <a:effectLst/>
                <a:uLnTx/>
                <a:uFillTx/>
                <a:cs typeface="+mn-ea"/>
                <a:sym typeface="+mn-lt"/>
              </a:rPr>
              <a:t>个基本功能类：</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方式设置</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无序号交互</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启动模式</a:t>
            </a:r>
          </a:p>
          <a:p>
            <a:pPr marL="685800" marR="0" lvl="1" indent="-228600" algn="l" defTabSz="914400" rtl="0" eaLnBrk="1" fontAlgn="auto" latinLnBrk="0" hangingPunct="1">
              <a:spcBef>
                <a:spcPct val="0"/>
              </a:spcBef>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混杂形式</a:t>
            </a:r>
            <a:endParaRPr lang="zh-CN" altLang="en-US" dirty="0"/>
          </a:p>
        </p:txBody>
      </p:sp>
      <p:sp>
        <p:nvSpPr>
          <p:cNvPr id="4" name="灯片编号占位符 3">
            <a:extLst>
              <a:ext uri="{FF2B5EF4-FFF2-40B4-BE49-F238E27FC236}">
                <a16:creationId xmlns:a16="http://schemas.microsoft.com/office/drawing/2014/main" id="{B55E18E5-515D-596B-12C4-4D9BABC21F37}"/>
              </a:ext>
            </a:extLst>
          </p:cNvPr>
          <p:cNvSpPr>
            <a:spLocks noGrp="1"/>
          </p:cNvSpPr>
          <p:nvPr>
            <p:ph type="sldNum" sz="quarter" idx="12"/>
          </p:nvPr>
        </p:nvSpPr>
        <p:spPr/>
        <p:txBody>
          <a:bodyPr/>
          <a:lstStyle/>
          <a:p>
            <a:fld id="{C8BB1146-E542-4D4E-B8E9-6919A11DDD48}" type="slidenum">
              <a:rPr lang="en-US" smtClean="0"/>
              <a:t>128</a:t>
            </a:fld>
            <a:endParaRPr lang="en-US"/>
          </a:p>
        </p:txBody>
      </p:sp>
    </p:spTree>
    <p:extLst>
      <p:ext uri="{BB962C8B-B14F-4D97-AF65-F5344CB8AC3E}">
        <p14:creationId xmlns:p14="http://schemas.microsoft.com/office/powerpoint/2010/main" val="9263653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64D57-A365-EC52-87E7-F32DD518EA36}"/>
              </a:ext>
            </a:extLst>
          </p:cNvPr>
          <p:cNvSpPr>
            <a:spLocks noGrp="1"/>
          </p:cNvSpPr>
          <p:nvPr>
            <p:ph type="title"/>
          </p:nvPr>
        </p:nvSpPr>
        <p:spPr>
          <a:xfrm>
            <a:off x="673100" y="4680709"/>
            <a:ext cx="644939" cy="900112"/>
          </a:xfrm>
        </p:spPr>
        <p:txBody>
          <a:bodyPr>
            <a:normAutofit fontScale="90000"/>
          </a:bodyPr>
          <a:lstStyle/>
          <a:p>
            <a:r>
              <a:rPr kumimoji="0" lang="zh-CN" altLang="en-US" sz="3200" b="1" i="0" u="none" strike="noStrike" kern="1200" cap="none" spc="0" normalizeH="0" baseline="0" noProof="0" dirty="0">
                <a:ln>
                  <a:noFill/>
                </a:ln>
                <a:solidFill>
                  <a:srgbClr val="003659"/>
                </a:solidFill>
                <a:effectLst/>
                <a:uLnTx/>
                <a:uFillTx/>
                <a:latin typeface="+mn-lt"/>
                <a:ea typeface="+mn-ea"/>
                <a:cs typeface="+mn-ea"/>
                <a:sym typeface="+mn-lt"/>
              </a:rPr>
              <a:t>各种类型的无编号帧</a:t>
            </a:r>
            <a:endParaRPr lang="zh-CN" altLang="en-US" dirty="0"/>
          </a:p>
        </p:txBody>
      </p:sp>
      <p:sp>
        <p:nvSpPr>
          <p:cNvPr id="4" name="灯片编号占位符 3">
            <a:extLst>
              <a:ext uri="{FF2B5EF4-FFF2-40B4-BE49-F238E27FC236}">
                <a16:creationId xmlns:a16="http://schemas.microsoft.com/office/drawing/2014/main" id="{AFC4F7CA-E761-AA96-CEB2-607FD9534839}"/>
              </a:ext>
            </a:extLst>
          </p:cNvPr>
          <p:cNvSpPr>
            <a:spLocks noGrp="1"/>
          </p:cNvSpPr>
          <p:nvPr>
            <p:ph type="sldNum" sz="quarter" idx="12"/>
          </p:nvPr>
        </p:nvSpPr>
        <p:spPr/>
        <p:txBody>
          <a:bodyPr/>
          <a:lstStyle/>
          <a:p>
            <a:fld id="{C8BB1146-E542-4D4E-B8E9-6919A11DDD48}" type="slidenum">
              <a:rPr lang="en-US" smtClean="0"/>
              <a:t>129</a:t>
            </a:fld>
            <a:endParaRPr lang="en-US"/>
          </a:p>
        </p:txBody>
      </p:sp>
      <p:graphicFrame>
        <p:nvGraphicFramePr>
          <p:cNvPr id="5" name="Group 115">
            <a:extLst>
              <a:ext uri="{FF2B5EF4-FFF2-40B4-BE49-F238E27FC236}">
                <a16:creationId xmlns:a16="http://schemas.microsoft.com/office/drawing/2014/main" id="{8B9F13A2-F42B-FD1C-EDAD-00077F66109F}"/>
              </a:ext>
            </a:extLst>
          </p:cNvPr>
          <p:cNvGraphicFramePr>
            <a:graphicFrameLocks/>
          </p:cNvGraphicFramePr>
          <p:nvPr>
            <p:extLst>
              <p:ext uri="{D42A27DB-BD31-4B8C-83A1-F6EECF244321}">
                <p14:modId xmlns:p14="http://schemas.microsoft.com/office/powerpoint/2010/main" val="4185103208"/>
              </p:ext>
            </p:extLst>
          </p:nvPr>
        </p:nvGraphicFramePr>
        <p:xfrm>
          <a:off x="1678745" y="372618"/>
          <a:ext cx="8642350" cy="6112764"/>
        </p:xfrm>
        <a:graphic>
          <a:graphicData uri="http://schemas.openxmlformats.org/drawingml/2006/table">
            <a:tbl>
              <a:tblPr/>
              <a:tblGrid>
                <a:gridCol w="936625">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5761037">
                  <a:extLst>
                    <a:ext uri="{9D8B030D-6E8A-4147-A177-3AD203B41FA5}">
                      <a16:colId xmlns:a16="http://schemas.microsoft.com/office/drawing/2014/main" val="20003"/>
                    </a:ext>
                  </a:extLst>
                </a:gridCol>
              </a:tblGrid>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编码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性质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意义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mn-lt"/>
                          <a:ea typeface="+mn-ea"/>
                          <a:cs typeface="+mn-ea"/>
                          <a:sym typeface="+mn-lt"/>
                        </a:rPr>
                        <a:t>00 001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SNRM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设置正常响应模式。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SNRME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设置扩展正常响应模式。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SARM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设置异步响应模式。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mn-lt"/>
                          <a:ea typeface="+mn-ea"/>
                          <a:cs typeface="+mn-ea"/>
                          <a:sym typeface="+mn-lt"/>
                        </a:rPr>
                        <a:t>11 010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SARME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设置扩展异步响应模式。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SABM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设置异步平衡模式。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SABME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设置扩展异步平衡模式。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00 100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无序号轮询。从指定站发来的关于对状态信息的轮询。</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00 000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UI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r>
                        <a:rPr kumimoji="0" lang="en-US" altLang="zh-CN" sz="1400" b="0" i="0" u="none" strike="noStrike" cap="none" normalizeH="0" baseline="0">
                          <a:ln>
                            <a:noFill/>
                          </a:ln>
                          <a:solidFill>
                            <a:schemeClr val="tx1"/>
                          </a:solidFill>
                          <a:effectLst/>
                          <a:latin typeface="+mn-lt"/>
                          <a:ea typeface="+mn-ea"/>
                          <a:cs typeface="+mn-ea"/>
                          <a:sym typeface="+mn-lt"/>
                        </a:rPr>
                        <a:t>/</a:t>
                      </a: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无序号信息。通常用来发送状态信息，一般是在</a:t>
                      </a:r>
                      <a:r>
                        <a:rPr kumimoji="0" lang="en-US" altLang="zh-CN" sz="1400" b="0" i="0" u="none" strike="noStrike" cap="none" normalizeH="0" baseline="0">
                          <a:ln>
                            <a:noFill/>
                          </a:ln>
                          <a:solidFill>
                            <a:schemeClr val="tx1"/>
                          </a:solidFill>
                          <a:effectLst/>
                          <a:latin typeface="+mn-lt"/>
                          <a:ea typeface="+mn-ea"/>
                          <a:cs typeface="+mn-ea"/>
                          <a:sym typeface="+mn-lt"/>
                        </a:rPr>
                        <a:t>UP</a:t>
                      </a:r>
                      <a:r>
                        <a:rPr kumimoji="0" lang="zh-CN" altLang="en-US" sz="1400" b="0" i="0" u="none" strike="noStrike" cap="none" normalizeH="0" baseline="0">
                          <a:ln>
                            <a:noFill/>
                          </a:ln>
                          <a:solidFill>
                            <a:schemeClr val="tx1"/>
                          </a:solidFill>
                          <a:effectLst/>
                          <a:latin typeface="+mn-lt"/>
                          <a:ea typeface="+mn-ea"/>
                          <a:cs typeface="+mn-ea"/>
                          <a:sym typeface="+mn-lt"/>
                        </a:rPr>
                        <a:t>或</a:t>
                      </a:r>
                      <a:r>
                        <a:rPr kumimoji="0" lang="en-US" altLang="zh-CN" sz="1400" b="0" i="0" u="none" strike="noStrike" cap="none" normalizeH="0" baseline="0">
                          <a:ln>
                            <a:noFill/>
                          </a:ln>
                          <a:solidFill>
                            <a:schemeClr val="tx1"/>
                          </a:solidFill>
                          <a:effectLst/>
                          <a:latin typeface="+mn-lt"/>
                          <a:ea typeface="+mn-ea"/>
                          <a:cs typeface="+mn-ea"/>
                          <a:sym typeface="+mn-lt"/>
                        </a:rPr>
                        <a:t>SIM</a:t>
                      </a:r>
                      <a:r>
                        <a:rPr kumimoji="0" lang="zh-CN" altLang="en-US" sz="1400" b="0" i="0" u="none" strike="noStrike" cap="none" normalizeH="0" baseline="0">
                          <a:ln>
                            <a:noFill/>
                          </a:ln>
                          <a:solidFill>
                            <a:schemeClr val="tx1"/>
                          </a:solidFill>
                          <a:effectLst/>
                          <a:latin typeface="+mn-lt"/>
                          <a:ea typeface="+mn-ea"/>
                          <a:cs typeface="+mn-ea"/>
                          <a:sym typeface="+mn-lt"/>
                        </a:rPr>
                        <a:t>信号后发送。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00 110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UA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无序号确认。通常用来确认刚才发送的命令，如设置模式和断开连接。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00 010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RD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请求断开连接。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00 011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DISC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断开连接。初始化两个站之间的断连。当另外一个站用一个</a:t>
                      </a:r>
                      <a:r>
                        <a:rPr kumimoji="0" lang="en-US" altLang="zh-CN" sz="1400" b="0" i="0" u="none" strike="noStrike" cap="none" normalizeH="0" baseline="0">
                          <a:ln>
                            <a:noFill/>
                          </a:ln>
                          <a:solidFill>
                            <a:schemeClr val="tx1"/>
                          </a:solidFill>
                          <a:effectLst/>
                          <a:latin typeface="+mn-lt"/>
                          <a:ea typeface="+mn-ea"/>
                          <a:cs typeface="+mn-ea"/>
                          <a:sym typeface="+mn-lt"/>
                        </a:rPr>
                        <a:t>UA</a:t>
                      </a:r>
                      <a:r>
                        <a:rPr kumimoji="0" lang="zh-CN" altLang="en-US" sz="1400" b="0" i="0" u="none" strike="noStrike" cap="none" normalizeH="0" baseline="0">
                          <a:ln>
                            <a:noFill/>
                          </a:ln>
                          <a:solidFill>
                            <a:schemeClr val="tx1"/>
                          </a:solidFill>
                          <a:effectLst/>
                          <a:latin typeface="+mn-lt"/>
                          <a:ea typeface="+mn-ea"/>
                          <a:cs typeface="+mn-ea"/>
                          <a:sym typeface="+mn-lt"/>
                        </a:rPr>
                        <a:t>响应时，断连结束。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DM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断开连接方式。告诉主站，从站处于断连状态。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10 000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RIM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请求初始化模式。从站请求主站发送一个</a:t>
                      </a:r>
                      <a:r>
                        <a:rPr kumimoji="0" lang="en-US" altLang="zh-CN" sz="1400" b="0" i="0" u="none" strike="noStrike" cap="none" normalizeH="0" baseline="0">
                          <a:ln>
                            <a:noFill/>
                          </a:ln>
                          <a:solidFill>
                            <a:schemeClr val="tx1"/>
                          </a:solidFill>
                          <a:effectLst/>
                          <a:latin typeface="+mn-lt"/>
                          <a:ea typeface="+mn-ea"/>
                          <a:cs typeface="+mn-ea"/>
                          <a:sym typeface="+mn-lt"/>
                        </a:rPr>
                        <a:t>SIM</a:t>
                      </a:r>
                      <a:r>
                        <a:rPr kumimoji="0" lang="zh-CN" altLang="en-US" sz="1400" b="0" i="0" u="none" strike="noStrike" cap="none" normalizeH="0" baseline="0">
                          <a:ln>
                            <a:noFill/>
                          </a:ln>
                          <a:solidFill>
                            <a:schemeClr val="tx1"/>
                          </a:solidFill>
                          <a:effectLst/>
                          <a:latin typeface="+mn-lt"/>
                          <a:ea typeface="+mn-ea"/>
                          <a:cs typeface="+mn-ea"/>
                          <a:sym typeface="+mn-lt"/>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10 000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SIM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设置初始化模式。命令其它的站初始化它们的数据链路控制功能。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RSET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重启动。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11 101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XID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命令</a:t>
                      </a:r>
                      <a:r>
                        <a:rPr kumimoji="0" lang="en-US" altLang="zh-CN" sz="1400" b="0" i="0" u="none" strike="noStrike" cap="none" normalizeH="0" baseline="0">
                          <a:ln>
                            <a:noFill/>
                          </a:ln>
                          <a:solidFill>
                            <a:schemeClr val="tx1"/>
                          </a:solidFill>
                          <a:effectLst/>
                          <a:latin typeface="+mn-lt"/>
                          <a:ea typeface="+mn-ea"/>
                          <a:cs typeface="+mn-ea"/>
                          <a:sym typeface="+mn-lt"/>
                        </a:rPr>
                        <a:t>/</a:t>
                      </a: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交换标示。允许两个站交换它们的标示和状态信息。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mn-lt"/>
                          <a:ea typeface="+mn-ea"/>
                          <a:cs typeface="+mn-ea"/>
                          <a:sym typeface="+mn-lt"/>
                        </a:rPr>
                        <a:t>10 001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FRMR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响应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帧拒绝。通常被用于一个</a:t>
                      </a:r>
                      <a:r>
                        <a:rPr kumimoji="0" lang="en-US" altLang="zh-CN" sz="1400" b="0" i="0" u="none" strike="noStrike" cap="none" normalizeH="0" baseline="0" dirty="0">
                          <a:ln>
                            <a:noFill/>
                          </a:ln>
                          <a:solidFill>
                            <a:schemeClr val="tx1"/>
                          </a:solidFill>
                          <a:effectLst/>
                          <a:latin typeface="+mn-lt"/>
                          <a:ea typeface="+mn-ea"/>
                          <a:cs typeface="+mn-ea"/>
                          <a:sym typeface="+mn-lt"/>
                        </a:rPr>
                        <a:t>U-</a:t>
                      </a:r>
                      <a:r>
                        <a:rPr kumimoji="0" lang="zh-CN" altLang="en-US" sz="1400" b="0" i="0" u="none" strike="noStrike" cap="none" normalizeH="0" baseline="0" dirty="0">
                          <a:ln>
                            <a:noFill/>
                          </a:ln>
                          <a:solidFill>
                            <a:schemeClr val="tx1"/>
                          </a:solidFill>
                          <a:effectLst/>
                          <a:latin typeface="+mn-lt"/>
                          <a:ea typeface="+mn-ea"/>
                          <a:cs typeface="+mn-ea"/>
                          <a:sym typeface="+mn-lt"/>
                        </a:rPr>
                        <a:t>帧出现了同步错误。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408619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369CC8-BB1A-4D2D-A3FD-EA45FBA46D0B}"/>
              </a:ext>
            </a:extLst>
          </p:cNvPr>
          <p:cNvSpPr txBox="1">
            <a:spLocks/>
          </p:cNvSpPr>
          <p:nvPr/>
        </p:nvSpPr>
        <p:spPr>
          <a:xfrm>
            <a:off x="676898" y="1890593"/>
            <a:ext cx="10515600" cy="4586694"/>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n"/>
            </a:pPr>
            <a:r>
              <a:rPr lang="zh-CN" altLang="en-US" sz="2400" dirty="0">
                <a:solidFill>
                  <a:srgbClr val="5B307E"/>
                </a:solidFill>
                <a:latin typeface="+mn-lt"/>
                <a:ea typeface="+mn-ea"/>
                <a:cs typeface="+mn-ea"/>
                <a:sym typeface="+mn-lt"/>
              </a:rPr>
              <a:t>无确认 无连接 </a:t>
            </a:r>
            <a:r>
              <a:rPr lang="zh-CN" altLang="en-US" sz="2400" dirty="0">
                <a:latin typeface="+mn-lt"/>
                <a:ea typeface="+mn-ea"/>
                <a:cs typeface="+mn-ea"/>
                <a:sym typeface="+mn-lt"/>
              </a:rPr>
              <a:t>服务（</a:t>
            </a:r>
            <a:r>
              <a:rPr lang="en-US" altLang="zh-CN" sz="2400" dirty="0">
                <a:solidFill>
                  <a:srgbClr val="00B0F0"/>
                </a:solidFill>
                <a:latin typeface="+mn-lt"/>
                <a:ea typeface="+mn-ea"/>
                <a:cs typeface="+mn-ea"/>
                <a:sym typeface="+mn-lt"/>
              </a:rPr>
              <a:t> </a:t>
            </a:r>
            <a:r>
              <a:rPr lang="en-US" altLang="zh-CN" sz="2400" dirty="0">
                <a:solidFill>
                  <a:srgbClr val="7030A0"/>
                </a:solidFill>
                <a:latin typeface="+mn-lt"/>
                <a:ea typeface="+mn-ea"/>
                <a:cs typeface="+mn-ea"/>
                <a:sym typeface="+mn-lt"/>
              </a:rPr>
              <a:t>Unack</a:t>
            </a:r>
            <a:r>
              <a:rPr lang="en-US" altLang="zh-CN" sz="2400" dirty="0">
                <a:latin typeface="+mn-lt"/>
                <a:ea typeface="+mn-ea"/>
                <a:cs typeface="+mn-ea"/>
                <a:sym typeface="+mn-lt"/>
              </a:rPr>
              <a:t>nowledged connection</a:t>
            </a:r>
            <a:r>
              <a:rPr lang="en-US" altLang="zh-CN" sz="2400" dirty="0">
                <a:solidFill>
                  <a:srgbClr val="7030A0"/>
                </a:solidFill>
                <a:latin typeface="+mn-lt"/>
                <a:ea typeface="+mn-ea"/>
                <a:cs typeface="+mn-ea"/>
                <a:sym typeface="+mn-lt"/>
              </a:rPr>
              <a:t>less</a:t>
            </a:r>
            <a:r>
              <a:rPr lang="en-US" altLang="zh-CN" sz="2400" dirty="0">
                <a:latin typeface="+mn-lt"/>
                <a:ea typeface="+mn-ea"/>
                <a:cs typeface="+mn-ea"/>
                <a:sym typeface="+mn-lt"/>
              </a:rPr>
              <a:t> </a:t>
            </a:r>
            <a:r>
              <a:rPr lang="zh-CN" altLang="en-US" sz="2400" dirty="0">
                <a:latin typeface="+mn-lt"/>
                <a:ea typeface="+mn-ea"/>
                <a:cs typeface="+mn-ea"/>
                <a:sym typeface="+mn-lt"/>
              </a:rPr>
              <a:t>）</a:t>
            </a:r>
            <a:endParaRPr lang="en-US" altLang="zh-CN" sz="24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接收方不对收到的帧进行确认</a:t>
            </a:r>
            <a:endParaRPr lang="en-US" altLang="zh-CN" sz="20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适用场景：误码率低的可靠信道；实时通信；</a:t>
            </a:r>
            <a:endParaRPr lang="en-US" altLang="zh-CN" sz="20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网络实例：以太网</a:t>
            </a:r>
            <a:endParaRPr lang="en-US" altLang="zh-CN" sz="2000" dirty="0">
              <a:latin typeface="+mn-lt"/>
              <a:ea typeface="+mn-ea"/>
              <a:cs typeface="+mn-ea"/>
              <a:sym typeface="+mn-lt"/>
            </a:endParaRPr>
          </a:p>
          <a:p>
            <a:pPr>
              <a:lnSpc>
                <a:spcPct val="120000"/>
              </a:lnSpc>
              <a:spcBef>
                <a:spcPct val="0"/>
              </a:spcBef>
              <a:buFont typeface="Wingdings" panose="05000000000000000000" pitchFamily="2" charset="2"/>
              <a:buChar char="n"/>
            </a:pPr>
            <a:r>
              <a:rPr lang="zh-CN" altLang="en-US" sz="2400" dirty="0">
                <a:solidFill>
                  <a:srgbClr val="C00000"/>
                </a:solidFill>
                <a:latin typeface="+mn-lt"/>
                <a:ea typeface="+mn-ea"/>
                <a:cs typeface="+mn-ea"/>
                <a:sym typeface="+mn-lt"/>
              </a:rPr>
              <a:t>有确认 </a:t>
            </a:r>
            <a:r>
              <a:rPr lang="zh-CN" altLang="en-US" sz="2400" dirty="0">
                <a:solidFill>
                  <a:srgbClr val="7030A0"/>
                </a:solidFill>
                <a:latin typeface="+mn-lt"/>
                <a:ea typeface="+mn-ea"/>
                <a:cs typeface="+mn-ea"/>
                <a:sym typeface="+mn-lt"/>
              </a:rPr>
              <a:t>无连接 </a:t>
            </a:r>
            <a:r>
              <a:rPr lang="zh-CN" altLang="en-US" sz="2400" dirty="0">
                <a:latin typeface="+mn-lt"/>
                <a:ea typeface="+mn-ea"/>
                <a:cs typeface="+mn-ea"/>
                <a:sym typeface="+mn-lt"/>
              </a:rPr>
              <a:t>服务（</a:t>
            </a:r>
            <a:r>
              <a:rPr lang="en-US" altLang="zh-CN" sz="2400" dirty="0">
                <a:solidFill>
                  <a:srgbClr val="00B0F0"/>
                </a:solidFill>
                <a:latin typeface="+mn-lt"/>
                <a:ea typeface="+mn-ea"/>
                <a:cs typeface="+mn-ea"/>
                <a:sym typeface="+mn-lt"/>
              </a:rPr>
              <a:t> </a:t>
            </a:r>
            <a:r>
              <a:rPr lang="en-US" altLang="zh-CN" sz="2400" dirty="0">
                <a:solidFill>
                  <a:srgbClr val="C00000"/>
                </a:solidFill>
                <a:latin typeface="+mn-lt"/>
                <a:ea typeface="+mn-ea"/>
                <a:cs typeface="+mn-ea"/>
                <a:sym typeface="+mn-lt"/>
              </a:rPr>
              <a:t>Ack</a:t>
            </a:r>
            <a:r>
              <a:rPr lang="en-US" altLang="zh-CN" sz="2400" dirty="0">
                <a:latin typeface="+mn-lt"/>
                <a:ea typeface="+mn-ea"/>
                <a:cs typeface="+mn-ea"/>
                <a:sym typeface="+mn-lt"/>
              </a:rPr>
              <a:t>nowledged connection</a:t>
            </a:r>
            <a:r>
              <a:rPr lang="en-US" altLang="zh-CN" sz="2400" dirty="0">
                <a:solidFill>
                  <a:srgbClr val="7030A0"/>
                </a:solidFill>
                <a:latin typeface="+mn-lt"/>
                <a:ea typeface="+mn-ea"/>
                <a:cs typeface="+mn-ea"/>
                <a:sym typeface="+mn-lt"/>
              </a:rPr>
              <a:t>less</a:t>
            </a:r>
            <a:r>
              <a:rPr lang="en-US" altLang="zh-CN" sz="2400" dirty="0">
                <a:latin typeface="+mn-lt"/>
                <a:ea typeface="+mn-ea"/>
                <a:cs typeface="+mn-ea"/>
                <a:sym typeface="+mn-lt"/>
              </a:rPr>
              <a:t> </a:t>
            </a:r>
            <a:r>
              <a:rPr lang="zh-CN" altLang="en-US" sz="2400" dirty="0">
                <a:latin typeface="+mn-lt"/>
                <a:ea typeface="+mn-ea"/>
                <a:cs typeface="+mn-ea"/>
                <a:sym typeface="+mn-lt"/>
              </a:rPr>
              <a:t>）</a:t>
            </a:r>
            <a:endParaRPr lang="en-US" altLang="zh-CN" sz="24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每一帧都得到单独的确认</a:t>
            </a:r>
            <a:endParaRPr lang="en-US" altLang="zh-CN" sz="20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适用场景：不可靠的信道（无线信道）</a:t>
            </a:r>
            <a:endParaRPr lang="en-US" altLang="zh-CN" sz="20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网络实例：</a:t>
            </a:r>
            <a:r>
              <a:rPr lang="en-US" altLang="zh-CN" sz="2000" dirty="0">
                <a:latin typeface="+mn-lt"/>
                <a:ea typeface="+mn-ea"/>
                <a:cs typeface="+mn-ea"/>
                <a:sym typeface="+mn-lt"/>
              </a:rPr>
              <a:t>802.11</a:t>
            </a:r>
          </a:p>
          <a:p>
            <a:pPr>
              <a:lnSpc>
                <a:spcPct val="120000"/>
              </a:lnSpc>
              <a:spcBef>
                <a:spcPct val="0"/>
              </a:spcBef>
              <a:buFont typeface="Wingdings" panose="05000000000000000000" pitchFamily="2" charset="2"/>
              <a:buChar char="n"/>
            </a:pPr>
            <a:r>
              <a:rPr lang="zh-CN" altLang="en-US" sz="2400" dirty="0">
                <a:solidFill>
                  <a:srgbClr val="C00000"/>
                </a:solidFill>
                <a:latin typeface="+mn-lt"/>
                <a:ea typeface="+mn-ea"/>
                <a:cs typeface="+mn-ea"/>
                <a:sym typeface="+mn-lt"/>
              </a:rPr>
              <a:t>有确认 有连接 </a:t>
            </a:r>
            <a:r>
              <a:rPr lang="zh-CN" altLang="en-US" sz="2400" dirty="0">
                <a:latin typeface="+mn-lt"/>
                <a:ea typeface="+mn-ea"/>
                <a:cs typeface="+mn-ea"/>
                <a:sym typeface="+mn-lt"/>
              </a:rPr>
              <a:t>服务（</a:t>
            </a:r>
            <a:r>
              <a:rPr lang="en-US" altLang="zh-CN" sz="2400" dirty="0">
                <a:solidFill>
                  <a:srgbClr val="00B0F0"/>
                </a:solidFill>
                <a:latin typeface="+mn-lt"/>
                <a:ea typeface="+mn-ea"/>
                <a:cs typeface="+mn-ea"/>
                <a:sym typeface="+mn-lt"/>
              </a:rPr>
              <a:t> </a:t>
            </a:r>
            <a:r>
              <a:rPr lang="en-US" altLang="zh-CN" sz="2400" dirty="0">
                <a:solidFill>
                  <a:srgbClr val="C00000"/>
                </a:solidFill>
                <a:latin typeface="+mn-lt"/>
                <a:ea typeface="+mn-ea"/>
                <a:cs typeface="+mn-ea"/>
                <a:sym typeface="+mn-lt"/>
              </a:rPr>
              <a:t>Ack</a:t>
            </a:r>
            <a:r>
              <a:rPr lang="en-US" altLang="zh-CN" sz="2400" dirty="0">
                <a:latin typeface="+mn-lt"/>
                <a:ea typeface="+mn-ea"/>
                <a:cs typeface="+mn-ea"/>
                <a:sym typeface="+mn-lt"/>
              </a:rPr>
              <a:t>nowledged connection-</a:t>
            </a:r>
            <a:r>
              <a:rPr lang="en-US" altLang="zh-CN" sz="2400" dirty="0">
                <a:solidFill>
                  <a:srgbClr val="C00000"/>
                </a:solidFill>
                <a:latin typeface="+mn-lt"/>
                <a:ea typeface="+mn-ea"/>
                <a:cs typeface="+mn-ea"/>
                <a:sym typeface="+mn-lt"/>
              </a:rPr>
              <a:t>oriented</a:t>
            </a:r>
            <a:r>
              <a:rPr lang="en-US" altLang="zh-CN" sz="2400" dirty="0">
                <a:latin typeface="+mn-lt"/>
                <a:ea typeface="+mn-ea"/>
                <a:cs typeface="+mn-ea"/>
                <a:sym typeface="+mn-lt"/>
              </a:rPr>
              <a:t> </a:t>
            </a:r>
            <a:r>
              <a:rPr lang="zh-CN" altLang="en-US" sz="2400" dirty="0">
                <a:latin typeface="+mn-lt"/>
                <a:ea typeface="+mn-ea"/>
                <a:cs typeface="+mn-ea"/>
                <a:sym typeface="+mn-lt"/>
              </a:rPr>
              <a:t>）</a:t>
            </a:r>
            <a:endParaRPr lang="en-US" altLang="zh-CN" sz="2400" dirty="0">
              <a:latin typeface="+mn-lt"/>
              <a:ea typeface="+mn-ea"/>
              <a:cs typeface="+mn-ea"/>
              <a:sym typeface="+mn-lt"/>
            </a:endParaRPr>
          </a:p>
          <a:p>
            <a:pPr marL="717550" lvl="1" indent="-358775">
              <a:lnSpc>
                <a:spcPct val="120000"/>
              </a:lnSpc>
              <a:spcBef>
                <a:spcPct val="0"/>
              </a:spcBef>
              <a:buFont typeface="Wingdings" panose="05000000000000000000" pitchFamily="2" charset="2"/>
              <a:buChar char="Ø"/>
            </a:pPr>
            <a:r>
              <a:rPr lang="zh-CN" altLang="en-US" sz="2000" dirty="0">
                <a:latin typeface="+mn-lt"/>
                <a:ea typeface="+mn-ea"/>
                <a:cs typeface="+mn-ea"/>
                <a:sym typeface="+mn-lt"/>
              </a:rPr>
              <a:t>适用场景：长延迟的不可靠信道</a:t>
            </a:r>
          </a:p>
        </p:txBody>
      </p:sp>
      <p:sp>
        <p:nvSpPr>
          <p:cNvPr id="4" name="标题 1">
            <a:extLst>
              <a:ext uri="{FF2B5EF4-FFF2-40B4-BE49-F238E27FC236}">
                <a16:creationId xmlns:a16="http://schemas.microsoft.com/office/drawing/2014/main" id="{53900835-DE71-4AB4-97CD-C2DF2EBE8E8D}"/>
              </a:ext>
            </a:extLst>
          </p:cNvPr>
          <p:cNvSpPr txBox="1">
            <a:spLocks/>
          </p:cNvSpPr>
          <p:nvPr/>
        </p:nvSpPr>
        <p:spPr>
          <a:xfrm>
            <a:off x="676898" y="148027"/>
            <a:ext cx="10798822" cy="879086"/>
          </a:xfrm>
          <a:prstGeom prst="rect">
            <a:avLst/>
          </a:prstGeom>
        </p:spPr>
        <p:txBody>
          <a:bodyP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endParaRPr lang="en-US" altLang="zh-CN" sz="3200" b="1" dirty="0">
              <a:latin typeface="+mn-lt"/>
              <a:ea typeface="+mn-ea"/>
              <a:cs typeface="+mn-ea"/>
              <a:sym typeface="+mn-lt"/>
            </a:endParaRPr>
          </a:p>
          <a:p>
            <a:pPr>
              <a:lnSpc>
                <a:spcPct val="120000"/>
              </a:lnSpc>
            </a:pPr>
            <a:r>
              <a:rPr lang="zh-CN" altLang="en-US" sz="5800" b="1" dirty="0">
                <a:latin typeface="+mj-ea"/>
                <a:ea typeface="+mj-ea"/>
                <a:cs typeface="+mn-ea"/>
                <a:sym typeface="+mn-lt"/>
              </a:rPr>
              <a:t>数据链路层提供的服务（</a:t>
            </a:r>
            <a:r>
              <a:rPr lang="en-US" altLang="zh-CN" sz="5800" b="1" dirty="0">
                <a:latin typeface="+mj-ea"/>
                <a:ea typeface="+mj-ea"/>
                <a:cs typeface="+mn-ea"/>
                <a:sym typeface="+mn-lt"/>
              </a:rPr>
              <a:t>2</a:t>
            </a:r>
            <a:r>
              <a:rPr lang="zh-CN" altLang="en-US" sz="5800" b="1" dirty="0">
                <a:latin typeface="+mj-ea"/>
                <a:ea typeface="+mj-ea"/>
                <a:cs typeface="+mn-ea"/>
                <a:sym typeface="+mn-lt"/>
              </a:rPr>
              <a:t>）</a:t>
            </a:r>
          </a:p>
        </p:txBody>
      </p:sp>
      <p:sp>
        <p:nvSpPr>
          <p:cNvPr id="5" name="矩形 4">
            <a:extLst>
              <a:ext uri="{FF2B5EF4-FFF2-40B4-BE49-F238E27FC236}">
                <a16:creationId xmlns:a16="http://schemas.microsoft.com/office/drawing/2014/main" id="{29E41E9B-20C8-41C6-B45E-3AF507C00FBF}"/>
              </a:ext>
            </a:extLst>
          </p:cNvPr>
          <p:cNvSpPr/>
          <p:nvPr/>
        </p:nvSpPr>
        <p:spPr>
          <a:xfrm>
            <a:off x="676898" y="1244212"/>
            <a:ext cx="6186309" cy="531107"/>
          </a:xfrm>
          <a:prstGeom prst="rect">
            <a:avLst/>
          </a:prstGeom>
        </p:spPr>
        <p:txBody>
          <a:bodyPr wrap="none">
            <a:spAutoFit/>
          </a:bodyPr>
          <a:lstStyle/>
          <a:p>
            <a:pPr>
              <a:lnSpc>
                <a:spcPct val="120000"/>
              </a:lnSpc>
            </a:pPr>
            <a:r>
              <a:rPr lang="zh-CN" altLang="en-US" sz="2600" dirty="0">
                <a:cs typeface="+mn-ea"/>
                <a:sym typeface="+mn-lt"/>
              </a:rPr>
              <a:t>数据链路层提供的服务，可以分为三类：</a:t>
            </a:r>
          </a:p>
        </p:txBody>
      </p:sp>
    </p:spTree>
    <p:extLst>
      <p:ext uri="{BB962C8B-B14F-4D97-AF65-F5344CB8AC3E}">
        <p14:creationId xmlns:p14="http://schemas.microsoft.com/office/powerpoint/2010/main" val="2576416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1D8D9-5158-7077-A50F-E509953C2EC8}"/>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协议的通信实例：查询</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响应</a:t>
            </a:r>
            <a:endParaRPr lang="zh-CN" altLang="en-US" dirty="0"/>
          </a:p>
        </p:txBody>
      </p:sp>
      <p:sp>
        <p:nvSpPr>
          <p:cNvPr id="4" name="灯片编号占位符 3">
            <a:extLst>
              <a:ext uri="{FF2B5EF4-FFF2-40B4-BE49-F238E27FC236}">
                <a16:creationId xmlns:a16="http://schemas.microsoft.com/office/drawing/2014/main" id="{20816ADF-C173-6377-3983-D2E5032EC55E}"/>
              </a:ext>
            </a:extLst>
          </p:cNvPr>
          <p:cNvSpPr>
            <a:spLocks noGrp="1"/>
          </p:cNvSpPr>
          <p:nvPr>
            <p:ph type="sldNum" sz="quarter" idx="12"/>
          </p:nvPr>
        </p:nvSpPr>
        <p:spPr/>
        <p:txBody>
          <a:bodyPr/>
          <a:lstStyle/>
          <a:p>
            <a:fld id="{C8BB1146-E542-4D4E-B8E9-6919A11DDD48}" type="slidenum">
              <a:rPr lang="en-US" smtClean="0"/>
              <a:t>130</a:t>
            </a:fld>
            <a:endParaRPr lang="en-US"/>
          </a:p>
        </p:txBody>
      </p:sp>
      <p:sp>
        <p:nvSpPr>
          <p:cNvPr id="5" name="Line 6">
            <a:extLst>
              <a:ext uri="{FF2B5EF4-FFF2-40B4-BE49-F238E27FC236}">
                <a16:creationId xmlns:a16="http://schemas.microsoft.com/office/drawing/2014/main" id="{92A61E5F-B071-AE7E-E16B-BB1008DB4694}"/>
              </a:ext>
            </a:extLst>
          </p:cNvPr>
          <p:cNvSpPr>
            <a:spLocks noChangeShapeType="1"/>
          </p:cNvSpPr>
          <p:nvPr/>
        </p:nvSpPr>
        <p:spPr bwMode="auto">
          <a:xfrm>
            <a:off x="2253630" y="2425355"/>
            <a:ext cx="741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7">
            <a:extLst>
              <a:ext uri="{FF2B5EF4-FFF2-40B4-BE49-F238E27FC236}">
                <a16:creationId xmlns:a16="http://schemas.microsoft.com/office/drawing/2014/main" id="{CBE3E5C1-A3BE-849F-B9AF-C38F27FA6BC9}"/>
              </a:ext>
            </a:extLst>
          </p:cNvPr>
          <p:cNvSpPr>
            <a:spLocks noChangeShapeType="1"/>
          </p:cNvSpPr>
          <p:nvPr/>
        </p:nvSpPr>
        <p:spPr bwMode="auto">
          <a:xfrm flipV="1">
            <a:off x="5231780"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7" name="Picture 34">
            <a:extLst>
              <a:ext uri="{FF2B5EF4-FFF2-40B4-BE49-F238E27FC236}">
                <a16:creationId xmlns:a16="http://schemas.microsoft.com/office/drawing/2014/main" id="{6860E323-2039-79CB-99AF-6BEA75D3A4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4443" y="1560167"/>
            <a:ext cx="6334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9">
            <a:extLst>
              <a:ext uri="{FF2B5EF4-FFF2-40B4-BE49-F238E27FC236}">
                <a16:creationId xmlns:a16="http://schemas.microsoft.com/office/drawing/2014/main" id="{59C307B7-C8ED-8192-84DD-3D911A6013B5}"/>
              </a:ext>
            </a:extLst>
          </p:cNvPr>
          <p:cNvSpPr>
            <a:spLocks noChangeShapeType="1"/>
          </p:cNvSpPr>
          <p:nvPr/>
        </p:nvSpPr>
        <p:spPr bwMode="auto">
          <a:xfrm flipV="1">
            <a:off x="7222505"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9" name="Picture 34">
            <a:extLst>
              <a:ext uri="{FF2B5EF4-FFF2-40B4-BE49-F238E27FC236}">
                <a16:creationId xmlns:a16="http://schemas.microsoft.com/office/drawing/2014/main" id="{7A99C7ED-ECA3-D4FB-F252-A7FF498E14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9130" y="1560167"/>
            <a:ext cx="6334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1">
            <a:extLst>
              <a:ext uri="{FF2B5EF4-FFF2-40B4-BE49-F238E27FC236}">
                <a16:creationId xmlns:a16="http://schemas.microsoft.com/office/drawing/2014/main" id="{EC4621C9-01DA-45B0-A870-5F7434B12670}"/>
              </a:ext>
            </a:extLst>
          </p:cNvPr>
          <p:cNvSpPr>
            <a:spLocks noChangeShapeType="1"/>
          </p:cNvSpPr>
          <p:nvPr/>
        </p:nvSpPr>
        <p:spPr bwMode="auto">
          <a:xfrm flipV="1">
            <a:off x="9135442"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11" name="Picture 34">
            <a:extLst>
              <a:ext uri="{FF2B5EF4-FFF2-40B4-BE49-F238E27FC236}">
                <a16:creationId xmlns:a16="http://schemas.microsoft.com/office/drawing/2014/main" id="{1D8A125F-17B6-2454-57C9-F121E89880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48105" y="1560167"/>
            <a:ext cx="6334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3">
            <a:extLst>
              <a:ext uri="{FF2B5EF4-FFF2-40B4-BE49-F238E27FC236}">
                <a16:creationId xmlns:a16="http://schemas.microsoft.com/office/drawing/2014/main" id="{302CC3AA-3224-D048-C75C-A448521D98A0}"/>
              </a:ext>
            </a:extLst>
          </p:cNvPr>
          <p:cNvSpPr txBox="1">
            <a:spLocks noChangeArrowheads="1"/>
          </p:cNvSpPr>
          <p:nvPr/>
        </p:nvSpPr>
        <p:spPr bwMode="auto">
          <a:xfrm>
            <a:off x="1988557" y="1488730"/>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p>
        </p:txBody>
      </p:sp>
      <p:sp>
        <p:nvSpPr>
          <p:cNvPr id="13" name="Text Box 14">
            <a:extLst>
              <a:ext uri="{FF2B5EF4-FFF2-40B4-BE49-F238E27FC236}">
                <a16:creationId xmlns:a16="http://schemas.microsoft.com/office/drawing/2014/main" id="{5D560CED-5CAC-3DB5-D7B2-73265B6D8389}"/>
              </a:ext>
            </a:extLst>
          </p:cNvPr>
          <p:cNvSpPr txBox="1">
            <a:spLocks noChangeArrowheads="1"/>
          </p:cNvSpPr>
          <p:nvPr/>
        </p:nvSpPr>
        <p:spPr bwMode="auto">
          <a:xfrm>
            <a:off x="3860135"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5">
            <a:extLst>
              <a:ext uri="{FF2B5EF4-FFF2-40B4-BE49-F238E27FC236}">
                <a16:creationId xmlns:a16="http://schemas.microsoft.com/office/drawing/2014/main" id="{921B6830-2E8F-F551-346F-E07FAEB083E3}"/>
              </a:ext>
            </a:extLst>
          </p:cNvPr>
          <p:cNvSpPr txBox="1">
            <a:spLocks noChangeArrowheads="1"/>
          </p:cNvSpPr>
          <p:nvPr/>
        </p:nvSpPr>
        <p:spPr bwMode="auto">
          <a:xfrm>
            <a:off x="5839747"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6">
            <a:extLst>
              <a:ext uri="{FF2B5EF4-FFF2-40B4-BE49-F238E27FC236}">
                <a16:creationId xmlns:a16="http://schemas.microsoft.com/office/drawing/2014/main" id="{CB163E7E-DC5A-A9AD-C485-7B8517E998BD}"/>
              </a:ext>
            </a:extLst>
          </p:cNvPr>
          <p:cNvSpPr txBox="1">
            <a:spLocks noChangeArrowheads="1"/>
          </p:cNvSpPr>
          <p:nvPr/>
        </p:nvSpPr>
        <p:spPr bwMode="auto">
          <a:xfrm>
            <a:off x="7770077" y="170463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34">
            <a:extLst>
              <a:ext uri="{FF2B5EF4-FFF2-40B4-BE49-F238E27FC236}">
                <a16:creationId xmlns:a16="http://schemas.microsoft.com/office/drawing/2014/main" id="{D26BDFEE-36C4-036B-42D5-CE2B94DE731F}"/>
              </a:ext>
            </a:extLst>
          </p:cNvPr>
          <p:cNvSpPr>
            <a:spLocks noChangeShapeType="1"/>
          </p:cNvSpPr>
          <p:nvPr/>
        </p:nvSpPr>
        <p:spPr bwMode="auto">
          <a:xfrm>
            <a:off x="2540967" y="264125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36">
            <a:extLst>
              <a:ext uri="{FF2B5EF4-FFF2-40B4-BE49-F238E27FC236}">
                <a16:creationId xmlns:a16="http://schemas.microsoft.com/office/drawing/2014/main" id="{4EC8802D-F654-92C1-FAA6-21868FC33AF9}"/>
              </a:ext>
            </a:extLst>
          </p:cNvPr>
          <p:cNvSpPr>
            <a:spLocks noChangeShapeType="1"/>
          </p:cNvSpPr>
          <p:nvPr/>
        </p:nvSpPr>
        <p:spPr bwMode="auto">
          <a:xfrm>
            <a:off x="7222505" y="249679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42">
            <a:extLst>
              <a:ext uri="{FF2B5EF4-FFF2-40B4-BE49-F238E27FC236}">
                <a16:creationId xmlns:a16="http://schemas.microsoft.com/office/drawing/2014/main" id="{9EF65612-9CEF-853C-D599-4B18ECFF5F72}"/>
              </a:ext>
            </a:extLst>
          </p:cNvPr>
          <p:cNvSpPr>
            <a:spLocks noChangeShapeType="1"/>
          </p:cNvSpPr>
          <p:nvPr/>
        </p:nvSpPr>
        <p:spPr bwMode="auto">
          <a:xfrm>
            <a:off x="2540967" y="264125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43">
            <a:extLst>
              <a:ext uri="{FF2B5EF4-FFF2-40B4-BE49-F238E27FC236}">
                <a16:creationId xmlns:a16="http://schemas.microsoft.com/office/drawing/2014/main" id="{09F84476-B2A8-3DAC-07A8-6A2FACE38ADD}"/>
              </a:ext>
            </a:extLst>
          </p:cNvPr>
          <p:cNvSpPr>
            <a:spLocks noChangeShapeType="1"/>
          </p:cNvSpPr>
          <p:nvPr/>
        </p:nvSpPr>
        <p:spPr bwMode="auto">
          <a:xfrm>
            <a:off x="7222505" y="249679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20" name="Picture 41" descr="MC900434845[1]">
            <a:extLst>
              <a:ext uri="{FF2B5EF4-FFF2-40B4-BE49-F238E27FC236}">
                <a16:creationId xmlns:a16="http://schemas.microsoft.com/office/drawing/2014/main" id="{64DECBD5-F6AB-9FA9-7D6E-F87DD2F5F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167" y="1922117"/>
            <a:ext cx="857250" cy="857250"/>
          </a:xfrm>
          <a:prstGeom prst="rect">
            <a:avLst/>
          </a:prstGeom>
          <a:noFill/>
          <a:extLst>
            <a:ext uri="{909E8E84-426E-40DD-AFC4-6F175D3DCCD1}">
              <a14:hiddenFill xmlns:a14="http://schemas.microsoft.com/office/drawing/2010/main">
                <a:solidFill>
                  <a:srgbClr val="FFFFFF"/>
                </a:solidFill>
              </a14:hiddenFill>
            </a:ext>
          </a:extLst>
        </p:spPr>
      </p:pic>
      <p:sp>
        <p:nvSpPr>
          <p:cNvPr id="21" name="Line 44">
            <a:extLst>
              <a:ext uri="{FF2B5EF4-FFF2-40B4-BE49-F238E27FC236}">
                <a16:creationId xmlns:a16="http://schemas.microsoft.com/office/drawing/2014/main" id="{24DC61FD-E6CB-A1E9-BE19-F606E17DB59A}"/>
              </a:ext>
            </a:extLst>
          </p:cNvPr>
          <p:cNvSpPr>
            <a:spLocks noChangeShapeType="1"/>
          </p:cNvSpPr>
          <p:nvPr/>
        </p:nvSpPr>
        <p:spPr bwMode="auto">
          <a:xfrm>
            <a:off x="2540967" y="321751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45">
            <a:extLst>
              <a:ext uri="{FF2B5EF4-FFF2-40B4-BE49-F238E27FC236}">
                <a16:creationId xmlns:a16="http://schemas.microsoft.com/office/drawing/2014/main" id="{CF620CD0-9B4B-8382-1BE4-9DF3BD18225A}"/>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46">
            <a:extLst>
              <a:ext uri="{FF2B5EF4-FFF2-40B4-BE49-F238E27FC236}">
                <a16:creationId xmlns:a16="http://schemas.microsoft.com/office/drawing/2014/main" id="{A21EC569-E546-7DC8-B881-3F1308BDEFD7}"/>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47">
            <a:extLst>
              <a:ext uri="{FF2B5EF4-FFF2-40B4-BE49-F238E27FC236}">
                <a16:creationId xmlns:a16="http://schemas.microsoft.com/office/drawing/2014/main" id="{1B57A67F-61A9-CDF2-92A8-D819568D85D4}"/>
              </a:ext>
            </a:extLst>
          </p:cNvPr>
          <p:cNvSpPr>
            <a:spLocks noChangeShapeType="1"/>
          </p:cNvSpPr>
          <p:nvPr/>
        </p:nvSpPr>
        <p:spPr bwMode="auto">
          <a:xfrm>
            <a:off x="2540967" y="4946305"/>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48">
            <a:extLst>
              <a:ext uri="{FF2B5EF4-FFF2-40B4-BE49-F238E27FC236}">
                <a16:creationId xmlns:a16="http://schemas.microsoft.com/office/drawing/2014/main" id="{CB3C6BA1-43C6-97C8-E656-00D52B619E86}"/>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49">
            <a:extLst>
              <a:ext uri="{FF2B5EF4-FFF2-40B4-BE49-F238E27FC236}">
                <a16:creationId xmlns:a16="http://schemas.microsoft.com/office/drawing/2014/main" id="{186A7A07-0AAC-4798-6AC6-4D536718468D}"/>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51">
            <a:extLst>
              <a:ext uri="{FF2B5EF4-FFF2-40B4-BE49-F238E27FC236}">
                <a16:creationId xmlns:a16="http://schemas.microsoft.com/office/drawing/2014/main" id="{FD6BA68B-1327-8B98-9FD7-A00FE1726FFC}"/>
              </a:ext>
            </a:extLst>
          </p:cNvPr>
          <p:cNvSpPr>
            <a:spLocks noChangeArrowheads="1"/>
          </p:cNvSpPr>
          <p:nvPr/>
        </p:nvSpPr>
        <p:spPr bwMode="auto">
          <a:xfrm>
            <a:off x="3649042" y="3331818"/>
            <a:ext cx="25034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Rectangle 52">
            <a:extLst>
              <a:ext uri="{FF2B5EF4-FFF2-40B4-BE49-F238E27FC236}">
                <a16:creationId xmlns:a16="http://schemas.microsoft.com/office/drawing/2014/main" id="{AFC3FFA0-9550-79E5-A99D-8E4F829E8201}"/>
              </a:ext>
            </a:extLst>
          </p:cNvPr>
          <p:cNvSpPr>
            <a:spLocks noChangeArrowheads="1"/>
          </p:cNvSpPr>
          <p:nvPr/>
        </p:nvSpPr>
        <p:spPr bwMode="auto">
          <a:xfrm>
            <a:off x="3691314" y="2857155"/>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9" name="Rectangle 53">
            <a:extLst>
              <a:ext uri="{FF2B5EF4-FFF2-40B4-BE49-F238E27FC236}">
                <a16:creationId xmlns:a16="http://schemas.microsoft.com/office/drawing/2014/main" id="{79F11368-20A9-6D62-B68B-58BAD3DFB919}"/>
              </a:ext>
            </a:extLst>
          </p:cNvPr>
          <p:cNvSpPr>
            <a:spLocks noChangeArrowheads="1"/>
          </p:cNvSpPr>
          <p:nvPr/>
        </p:nvSpPr>
        <p:spPr bwMode="auto">
          <a:xfrm>
            <a:off x="3469655" y="3796956"/>
            <a:ext cx="28622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Rectangle 54">
            <a:extLst>
              <a:ext uri="{FF2B5EF4-FFF2-40B4-BE49-F238E27FC236}">
                <a16:creationId xmlns:a16="http://schemas.microsoft.com/office/drawing/2014/main" id="{470BB0C6-4DD1-E7C8-DD53-500FB92BABFB}"/>
              </a:ext>
            </a:extLst>
          </p:cNvPr>
          <p:cNvSpPr>
            <a:spLocks noChangeArrowheads="1"/>
          </p:cNvSpPr>
          <p:nvPr/>
        </p:nvSpPr>
        <p:spPr bwMode="auto">
          <a:xfrm>
            <a:off x="3397162" y="343341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1" name="Rectangle 55">
            <a:extLst>
              <a:ext uri="{FF2B5EF4-FFF2-40B4-BE49-F238E27FC236}">
                <a16:creationId xmlns:a16="http://schemas.microsoft.com/office/drawing/2014/main" id="{6A131970-5EB3-9D45-0E7B-625A91390413}"/>
              </a:ext>
            </a:extLst>
          </p:cNvPr>
          <p:cNvSpPr>
            <a:spLocks noChangeArrowheads="1"/>
          </p:cNvSpPr>
          <p:nvPr/>
        </p:nvSpPr>
        <p:spPr bwMode="auto">
          <a:xfrm>
            <a:off x="3469655" y="4262093"/>
            <a:ext cx="28622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Rectangle 56">
            <a:extLst>
              <a:ext uri="{FF2B5EF4-FFF2-40B4-BE49-F238E27FC236}">
                <a16:creationId xmlns:a16="http://schemas.microsoft.com/office/drawing/2014/main" id="{4F4CBF3F-B684-A2C5-16B3-A5CC0AB86CD2}"/>
              </a:ext>
            </a:extLst>
          </p:cNvPr>
          <p:cNvSpPr>
            <a:spLocks noChangeArrowheads="1"/>
          </p:cNvSpPr>
          <p:nvPr/>
        </p:nvSpPr>
        <p:spPr bwMode="auto">
          <a:xfrm>
            <a:off x="3397162" y="4009680"/>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[B,I,N(R)=0,N(S)=1,P/F=1]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3" name="Rectangle 57">
            <a:extLst>
              <a:ext uri="{FF2B5EF4-FFF2-40B4-BE49-F238E27FC236}">
                <a16:creationId xmlns:a16="http://schemas.microsoft.com/office/drawing/2014/main" id="{4A872496-4134-69FA-953D-755370CDD9AE}"/>
              </a:ext>
            </a:extLst>
          </p:cNvPr>
          <p:cNvSpPr>
            <a:spLocks noChangeArrowheads="1"/>
          </p:cNvSpPr>
          <p:nvPr/>
        </p:nvSpPr>
        <p:spPr bwMode="auto">
          <a:xfrm>
            <a:off x="3603006" y="4728818"/>
            <a:ext cx="2593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Rectangle 58">
            <a:extLst>
              <a:ext uri="{FF2B5EF4-FFF2-40B4-BE49-F238E27FC236}">
                <a16:creationId xmlns:a16="http://schemas.microsoft.com/office/drawing/2014/main" id="{93760347-7243-6E14-7437-19C1DCD01348}"/>
              </a:ext>
            </a:extLst>
          </p:cNvPr>
          <p:cNvSpPr>
            <a:spLocks noChangeArrowheads="1"/>
          </p:cNvSpPr>
          <p:nvPr/>
        </p:nvSpPr>
        <p:spPr bwMode="auto">
          <a:xfrm>
            <a:off x="3598339" y="4585942"/>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[B,RNR,N(R)=2,P/F=0]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Tree>
    <p:extLst>
      <p:ext uri="{BB962C8B-B14F-4D97-AF65-F5344CB8AC3E}">
        <p14:creationId xmlns:p14="http://schemas.microsoft.com/office/powerpoint/2010/main" val="25586611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FAD13-139A-C9DB-BB56-58BA1942ED8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协议的通信实例：选择</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应答</a:t>
            </a:r>
            <a:endParaRPr lang="zh-CN" altLang="en-US" dirty="0"/>
          </a:p>
        </p:txBody>
      </p:sp>
      <p:sp>
        <p:nvSpPr>
          <p:cNvPr id="4" name="灯片编号占位符 3">
            <a:extLst>
              <a:ext uri="{FF2B5EF4-FFF2-40B4-BE49-F238E27FC236}">
                <a16:creationId xmlns:a16="http://schemas.microsoft.com/office/drawing/2014/main" id="{B778611A-BEF4-6599-709C-977324666B6A}"/>
              </a:ext>
            </a:extLst>
          </p:cNvPr>
          <p:cNvSpPr>
            <a:spLocks noGrp="1"/>
          </p:cNvSpPr>
          <p:nvPr>
            <p:ph type="sldNum" sz="quarter" idx="12"/>
          </p:nvPr>
        </p:nvSpPr>
        <p:spPr/>
        <p:txBody>
          <a:bodyPr/>
          <a:lstStyle/>
          <a:p>
            <a:fld id="{C8BB1146-E542-4D4E-B8E9-6919A11DDD48}" type="slidenum">
              <a:rPr lang="en-US" smtClean="0"/>
              <a:t>131</a:t>
            </a:fld>
            <a:endParaRPr lang="en-US"/>
          </a:p>
        </p:txBody>
      </p:sp>
      <p:sp>
        <p:nvSpPr>
          <p:cNvPr id="5" name="Line 4">
            <a:extLst>
              <a:ext uri="{FF2B5EF4-FFF2-40B4-BE49-F238E27FC236}">
                <a16:creationId xmlns:a16="http://schemas.microsoft.com/office/drawing/2014/main" id="{09FBE1AA-7DF6-54C0-9D14-05480B3EDEB1}"/>
              </a:ext>
            </a:extLst>
          </p:cNvPr>
          <p:cNvSpPr>
            <a:spLocks noChangeShapeType="1"/>
          </p:cNvSpPr>
          <p:nvPr/>
        </p:nvSpPr>
        <p:spPr bwMode="auto">
          <a:xfrm>
            <a:off x="2064785" y="2545385"/>
            <a:ext cx="741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5">
            <a:extLst>
              <a:ext uri="{FF2B5EF4-FFF2-40B4-BE49-F238E27FC236}">
                <a16:creationId xmlns:a16="http://schemas.microsoft.com/office/drawing/2014/main" id="{A9B91B20-3510-0FBD-A82D-FD4923D25F5D}"/>
              </a:ext>
            </a:extLst>
          </p:cNvPr>
          <p:cNvSpPr>
            <a:spLocks noChangeShapeType="1"/>
          </p:cNvSpPr>
          <p:nvPr/>
        </p:nvSpPr>
        <p:spPr bwMode="auto">
          <a:xfrm flipV="1">
            <a:off x="5042935"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7" name="Picture 34">
            <a:extLst>
              <a:ext uri="{FF2B5EF4-FFF2-40B4-BE49-F238E27FC236}">
                <a16:creationId xmlns:a16="http://schemas.microsoft.com/office/drawing/2014/main" id="{120E2BD7-B645-3ACB-5972-0CAC71531C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5598" y="1680197"/>
            <a:ext cx="6334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F0011E28-1894-F89C-3ED3-1158709BDF45}"/>
              </a:ext>
            </a:extLst>
          </p:cNvPr>
          <p:cNvSpPr>
            <a:spLocks noChangeShapeType="1"/>
          </p:cNvSpPr>
          <p:nvPr/>
        </p:nvSpPr>
        <p:spPr bwMode="auto">
          <a:xfrm flipV="1">
            <a:off x="7033660"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9" name="Picture 34">
            <a:extLst>
              <a:ext uri="{FF2B5EF4-FFF2-40B4-BE49-F238E27FC236}">
                <a16:creationId xmlns:a16="http://schemas.microsoft.com/office/drawing/2014/main" id="{2A4F1994-7E43-845B-32E8-389EC492B1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285" y="1680197"/>
            <a:ext cx="6334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9">
            <a:extLst>
              <a:ext uri="{FF2B5EF4-FFF2-40B4-BE49-F238E27FC236}">
                <a16:creationId xmlns:a16="http://schemas.microsoft.com/office/drawing/2014/main" id="{84C385A8-1488-CEDE-97F4-CFDED6152413}"/>
              </a:ext>
            </a:extLst>
          </p:cNvPr>
          <p:cNvSpPr>
            <a:spLocks noChangeShapeType="1"/>
          </p:cNvSpPr>
          <p:nvPr/>
        </p:nvSpPr>
        <p:spPr bwMode="auto">
          <a:xfrm flipV="1">
            <a:off x="8946597"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11" name="Picture 34">
            <a:extLst>
              <a:ext uri="{FF2B5EF4-FFF2-40B4-BE49-F238E27FC236}">
                <a16:creationId xmlns:a16="http://schemas.microsoft.com/office/drawing/2014/main" id="{B5FB0D5E-3783-941F-AE7D-282BCFA8B6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260" y="1680197"/>
            <a:ext cx="6334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a:extLst>
              <a:ext uri="{FF2B5EF4-FFF2-40B4-BE49-F238E27FC236}">
                <a16:creationId xmlns:a16="http://schemas.microsoft.com/office/drawing/2014/main" id="{C8F0559C-D545-4B31-63F8-5DBF988F5C91}"/>
              </a:ext>
            </a:extLst>
          </p:cNvPr>
          <p:cNvSpPr txBox="1">
            <a:spLocks noChangeArrowheads="1"/>
          </p:cNvSpPr>
          <p:nvPr/>
        </p:nvSpPr>
        <p:spPr bwMode="auto">
          <a:xfrm>
            <a:off x="1799712" y="1608760"/>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p>
        </p:txBody>
      </p:sp>
      <p:sp>
        <p:nvSpPr>
          <p:cNvPr id="13" name="Text Box 12">
            <a:extLst>
              <a:ext uri="{FF2B5EF4-FFF2-40B4-BE49-F238E27FC236}">
                <a16:creationId xmlns:a16="http://schemas.microsoft.com/office/drawing/2014/main" id="{CD360807-1AF2-7A63-683F-FAEF741D5F43}"/>
              </a:ext>
            </a:extLst>
          </p:cNvPr>
          <p:cNvSpPr txBox="1">
            <a:spLocks noChangeArrowheads="1"/>
          </p:cNvSpPr>
          <p:nvPr/>
        </p:nvSpPr>
        <p:spPr bwMode="auto">
          <a:xfrm>
            <a:off x="3671290"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3">
            <a:extLst>
              <a:ext uri="{FF2B5EF4-FFF2-40B4-BE49-F238E27FC236}">
                <a16:creationId xmlns:a16="http://schemas.microsoft.com/office/drawing/2014/main" id="{21DFA679-C69A-0D76-9A54-17AE48E67D91}"/>
              </a:ext>
            </a:extLst>
          </p:cNvPr>
          <p:cNvSpPr txBox="1">
            <a:spLocks noChangeArrowheads="1"/>
          </p:cNvSpPr>
          <p:nvPr/>
        </p:nvSpPr>
        <p:spPr bwMode="auto">
          <a:xfrm>
            <a:off x="5650902"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4">
            <a:extLst>
              <a:ext uri="{FF2B5EF4-FFF2-40B4-BE49-F238E27FC236}">
                <a16:creationId xmlns:a16="http://schemas.microsoft.com/office/drawing/2014/main" id="{3E3E21D9-0322-2671-B651-0181A3AE8AD0}"/>
              </a:ext>
            </a:extLst>
          </p:cNvPr>
          <p:cNvSpPr txBox="1">
            <a:spLocks noChangeArrowheads="1"/>
          </p:cNvSpPr>
          <p:nvPr/>
        </p:nvSpPr>
        <p:spPr bwMode="auto">
          <a:xfrm>
            <a:off x="7581232" y="182466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15">
            <a:extLst>
              <a:ext uri="{FF2B5EF4-FFF2-40B4-BE49-F238E27FC236}">
                <a16:creationId xmlns:a16="http://schemas.microsoft.com/office/drawing/2014/main" id="{CB20F987-E68E-DBDD-F051-BB34FC87494F}"/>
              </a:ext>
            </a:extLst>
          </p:cNvPr>
          <p:cNvSpPr>
            <a:spLocks noChangeShapeType="1"/>
          </p:cNvSpPr>
          <p:nvPr/>
        </p:nvSpPr>
        <p:spPr bwMode="auto">
          <a:xfrm>
            <a:off x="2352122" y="276128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16">
            <a:extLst>
              <a:ext uri="{FF2B5EF4-FFF2-40B4-BE49-F238E27FC236}">
                <a16:creationId xmlns:a16="http://schemas.microsoft.com/office/drawing/2014/main" id="{0D34C020-FB82-D839-5FA5-893A6E3EFB19}"/>
              </a:ext>
            </a:extLst>
          </p:cNvPr>
          <p:cNvSpPr>
            <a:spLocks noChangeShapeType="1"/>
          </p:cNvSpPr>
          <p:nvPr/>
        </p:nvSpPr>
        <p:spPr bwMode="auto">
          <a:xfrm>
            <a:off x="7033660" y="261682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17">
            <a:extLst>
              <a:ext uri="{FF2B5EF4-FFF2-40B4-BE49-F238E27FC236}">
                <a16:creationId xmlns:a16="http://schemas.microsoft.com/office/drawing/2014/main" id="{24E1E7CC-ED4F-A409-8658-4E5E27277AB0}"/>
              </a:ext>
            </a:extLst>
          </p:cNvPr>
          <p:cNvSpPr>
            <a:spLocks noChangeShapeType="1"/>
          </p:cNvSpPr>
          <p:nvPr/>
        </p:nvSpPr>
        <p:spPr bwMode="auto">
          <a:xfrm>
            <a:off x="2352122" y="276128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8">
            <a:extLst>
              <a:ext uri="{FF2B5EF4-FFF2-40B4-BE49-F238E27FC236}">
                <a16:creationId xmlns:a16="http://schemas.microsoft.com/office/drawing/2014/main" id="{54A04455-AEB9-D9DB-D98B-E41E078ED87C}"/>
              </a:ext>
            </a:extLst>
          </p:cNvPr>
          <p:cNvSpPr>
            <a:spLocks noChangeShapeType="1"/>
          </p:cNvSpPr>
          <p:nvPr/>
        </p:nvSpPr>
        <p:spPr bwMode="auto">
          <a:xfrm>
            <a:off x="7033660" y="261682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20" name="Picture 19" descr="MC900434845[1]">
            <a:extLst>
              <a:ext uri="{FF2B5EF4-FFF2-40B4-BE49-F238E27FC236}">
                <a16:creationId xmlns:a16="http://schemas.microsoft.com/office/drawing/2014/main" id="{07140374-17BE-C98D-0E94-2DE30AFA8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322" y="2042147"/>
            <a:ext cx="857250" cy="857250"/>
          </a:xfrm>
          <a:prstGeom prst="rect">
            <a:avLst/>
          </a:prstGeom>
          <a:noFill/>
          <a:extLst>
            <a:ext uri="{909E8E84-426E-40DD-AFC4-6F175D3DCCD1}">
              <a14:hiddenFill xmlns:a14="http://schemas.microsoft.com/office/drawing/2010/main">
                <a:solidFill>
                  <a:srgbClr val="FFFFFF"/>
                </a:solidFill>
              </a14:hiddenFill>
            </a:ext>
          </a:extLst>
        </p:spPr>
      </p:pic>
      <p:sp>
        <p:nvSpPr>
          <p:cNvPr id="21" name="Line 20">
            <a:extLst>
              <a:ext uri="{FF2B5EF4-FFF2-40B4-BE49-F238E27FC236}">
                <a16:creationId xmlns:a16="http://schemas.microsoft.com/office/drawing/2014/main" id="{F0EAA5B4-71E3-1D05-AAF9-F8BA76E93889}"/>
              </a:ext>
            </a:extLst>
          </p:cNvPr>
          <p:cNvSpPr>
            <a:spLocks noChangeShapeType="1"/>
          </p:cNvSpPr>
          <p:nvPr/>
        </p:nvSpPr>
        <p:spPr bwMode="auto">
          <a:xfrm>
            <a:off x="2352122" y="333754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21">
            <a:extLst>
              <a:ext uri="{FF2B5EF4-FFF2-40B4-BE49-F238E27FC236}">
                <a16:creationId xmlns:a16="http://schemas.microsoft.com/office/drawing/2014/main" id="{6270494C-C59C-26D8-E40F-2C021AEEE048}"/>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22">
            <a:extLst>
              <a:ext uri="{FF2B5EF4-FFF2-40B4-BE49-F238E27FC236}">
                <a16:creationId xmlns:a16="http://schemas.microsoft.com/office/drawing/2014/main" id="{E3E847EF-A855-0EA5-F00E-54AF96E73813}"/>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23">
            <a:extLst>
              <a:ext uri="{FF2B5EF4-FFF2-40B4-BE49-F238E27FC236}">
                <a16:creationId xmlns:a16="http://schemas.microsoft.com/office/drawing/2014/main" id="{16331D94-C0D6-2159-54D4-AA0017BF3516}"/>
              </a:ext>
            </a:extLst>
          </p:cNvPr>
          <p:cNvSpPr>
            <a:spLocks noChangeShapeType="1"/>
          </p:cNvSpPr>
          <p:nvPr/>
        </p:nvSpPr>
        <p:spPr bwMode="auto">
          <a:xfrm>
            <a:off x="2352122" y="5066335"/>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24">
            <a:extLst>
              <a:ext uri="{FF2B5EF4-FFF2-40B4-BE49-F238E27FC236}">
                <a16:creationId xmlns:a16="http://schemas.microsoft.com/office/drawing/2014/main" id="{79C51843-AE8B-FC5B-97C8-A38218EA1B7D}"/>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BE6879A1-3FAA-EDAE-225D-7206F8842B4D}"/>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34">
            <a:extLst>
              <a:ext uri="{FF2B5EF4-FFF2-40B4-BE49-F238E27FC236}">
                <a16:creationId xmlns:a16="http://schemas.microsoft.com/office/drawing/2014/main" id="{072B9512-5120-4C5B-47B3-BBE5CEE29FC7}"/>
              </a:ext>
            </a:extLst>
          </p:cNvPr>
          <p:cNvSpPr>
            <a:spLocks noChangeArrowheads="1"/>
          </p:cNvSpPr>
          <p:nvPr/>
        </p:nvSpPr>
        <p:spPr bwMode="auto">
          <a:xfrm>
            <a:off x="3560307" y="2977185"/>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[B,RNR,N(R)=0,P/F=1]</a:t>
            </a:r>
          </a:p>
        </p:txBody>
      </p:sp>
      <p:sp>
        <p:nvSpPr>
          <p:cNvPr id="28" name="Rectangle 35">
            <a:extLst>
              <a:ext uri="{FF2B5EF4-FFF2-40B4-BE49-F238E27FC236}">
                <a16:creationId xmlns:a16="http://schemas.microsoft.com/office/drawing/2014/main" id="{8A6E820E-8F12-31D1-E22A-E77A5F248F09}"/>
              </a:ext>
            </a:extLst>
          </p:cNvPr>
          <p:cNvSpPr>
            <a:spLocks noChangeArrowheads="1"/>
          </p:cNvSpPr>
          <p:nvPr/>
        </p:nvSpPr>
        <p:spPr bwMode="auto">
          <a:xfrm>
            <a:off x="3653282" y="3553447"/>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p>
        </p:txBody>
      </p:sp>
      <p:sp>
        <p:nvSpPr>
          <p:cNvPr id="29" name="Rectangle 36">
            <a:extLst>
              <a:ext uri="{FF2B5EF4-FFF2-40B4-BE49-F238E27FC236}">
                <a16:creationId xmlns:a16="http://schemas.microsoft.com/office/drawing/2014/main" id="{B0643126-C92F-6FE9-0B69-E8E610059B3E}"/>
              </a:ext>
            </a:extLst>
          </p:cNvPr>
          <p:cNvSpPr>
            <a:spLocks noChangeArrowheads="1"/>
          </p:cNvSpPr>
          <p:nvPr/>
        </p:nvSpPr>
        <p:spPr bwMode="auto">
          <a:xfrm>
            <a:off x="3359130" y="413764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[B,I,N(R)=0,N(S)=0,P/F=1]</a:t>
            </a:r>
          </a:p>
        </p:txBody>
      </p:sp>
      <p:sp>
        <p:nvSpPr>
          <p:cNvPr id="30" name="Rectangle 37">
            <a:extLst>
              <a:ext uri="{FF2B5EF4-FFF2-40B4-BE49-F238E27FC236}">
                <a16:creationId xmlns:a16="http://schemas.microsoft.com/office/drawing/2014/main" id="{0E84E04D-02C6-A314-0B67-5E638A32D152}"/>
              </a:ext>
            </a:extLst>
          </p:cNvPr>
          <p:cNvSpPr>
            <a:spLocks noChangeArrowheads="1"/>
          </p:cNvSpPr>
          <p:nvPr/>
        </p:nvSpPr>
        <p:spPr bwMode="auto">
          <a:xfrm>
            <a:off x="3653282" y="4732960"/>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[B,RR,N(R)=1,P/F=1]</a:t>
            </a:r>
          </a:p>
        </p:txBody>
      </p:sp>
    </p:spTree>
    <p:extLst>
      <p:ext uri="{BB962C8B-B14F-4D97-AF65-F5344CB8AC3E}">
        <p14:creationId xmlns:p14="http://schemas.microsoft.com/office/powerpoint/2010/main" val="15597647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9C00D-40B3-3B5C-2DD5-3781B7DFA96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协议的通信实例：对等通信</a:t>
            </a:r>
            <a:endParaRPr lang="zh-CN" altLang="en-US" dirty="0"/>
          </a:p>
        </p:txBody>
      </p:sp>
      <p:sp>
        <p:nvSpPr>
          <p:cNvPr id="4" name="灯片编号占位符 3">
            <a:extLst>
              <a:ext uri="{FF2B5EF4-FFF2-40B4-BE49-F238E27FC236}">
                <a16:creationId xmlns:a16="http://schemas.microsoft.com/office/drawing/2014/main" id="{52416FB7-96AB-B2D4-3B71-A871C9793330}"/>
              </a:ext>
            </a:extLst>
          </p:cNvPr>
          <p:cNvSpPr>
            <a:spLocks noGrp="1"/>
          </p:cNvSpPr>
          <p:nvPr>
            <p:ph type="sldNum" sz="quarter" idx="12"/>
          </p:nvPr>
        </p:nvSpPr>
        <p:spPr/>
        <p:txBody>
          <a:bodyPr/>
          <a:lstStyle/>
          <a:p>
            <a:fld id="{C8BB1146-E542-4D4E-B8E9-6919A11DDD48}" type="slidenum">
              <a:rPr lang="en-US" smtClean="0"/>
              <a:t>132</a:t>
            </a:fld>
            <a:endParaRPr lang="en-US"/>
          </a:p>
        </p:txBody>
      </p:sp>
      <p:sp>
        <p:nvSpPr>
          <p:cNvPr id="5" name="Line 3">
            <a:extLst>
              <a:ext uri="{FF2B5EF4-FFF2-40B4-BE49-F238E27FC236}">
                <a16:creationId xmlns:a16="http://schemas.microsoft.com/office/drawing/2014/main" id="{EB0D6D4E-8D73-96B7-9CDC-392F579E3354}"/>
              </a:ext>
            </a:extLst>
          </p:cNvPr>
          <p:cNvSpPr>
            <a:spLocks noChangeShapeType="1"/>
          </p:cNvSpPr>
          <p:nvPr/>
        </p:nvSpPr>
        <p:spPr bwMode="auto">
          <a:xfrm>
            <a:off x="2429150" y="1916113"/>
            <a:ext cx="46815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Text Box 11">
            <a:extLst>
              <a:ext uri="{FF2B5EF4-FFF2-40B4-BE49-F238E27FC236}">
                <a16:creationId xmlns:a16="http://schemas.microsoft.com/office/drawing/2014/main" id="{E348E3D2-6CAE-DF2B-A491-D4B11073D658}"/>
              </a:ext>
            </a:extLst>
          </p:cNvPr>
          <p:cNvSpPr txBox="1">
            <a:spLocks noChangeArrowheads="1"/>
          </p:cNvSpPr>
          <p:nvPr/>
        </p:nvSpPr>
        <p:spPr bwMode="auto">
          <a:xfrm>
            <a:off x="199378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7" name="Text Box 12">
            <a:extLst>
              <a:ext uri="{FF2B5EF4-FFF2-40B4-BE49-F238E27FC236}">
                <a16:creationId xmlns:a16="http://schemas.microsoft.com/office/drawing/2014/main" id="{2C8D505E-E1ED-52E6-E8D9-1CFCAE9FF625}"/>
              </a:ext>
            </a:extLst>
          </p:cNvPr>
          <p:cNvSpPr txBox="1">
            <a:spLocks noChangeArrowheads="1"/>
          </p:cNvSpPr>
          <p:nvPr/>
        </p:nvSpPr>
        <p:spPr bwMode="auto">
          <a:xfrm>
            <a:off x="667373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8" name="Line 16">
            <a:extLst>
              <a:ext uri="{FF2B5EF4-FFF2-40B4-BE49-F238E27FC236}">
                <a16:creationId xmlns:a16="http://schemas.microsoft.com/office/drawing/2014/main" id="{499A93F8-32DF-1109-4DE9-8B58C088C874}"/>
              </a:ext>
            </a:extLst>
          </p:cNvPr>
          <p:cNvSpPr>
            <a:spLocks noChangeShapeType="1"/>
          </p:cNvSpPr>
          <p:nvPr/>
        </p:nvSpPr>
        <p:spPr bwMode="auto">
          <a:xfrm>
            <a:off x="2427563" y="2278063"/>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17">
            <a:extLst>
              <a:ext uri="{FF2B5EF4-FFF2-40B4-BE49-F238E27FC236}">
                <a16:creationId xmlns:a16="http://schemas.microsoft.com/office/drawing/2014/main" id="{E50D085E-CB9F-B07A-1BFB-EE40FC5823FC}"/>
              </a:ext>
            </a:extLst>
          </p:cNvPr>
          <p:cNvSpPr>
            <a:spLocks noChangeShapeType="1"/>
          </p:cNvSpPr>
          <p:nvPr/>
        </p:nvSpPr>
        <p:spPr bwMode="auto">
          <a:xfrm>
            <a:off x="7107513" y="2203451"/>
            <a:ext cx="0" cy="4321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9">
            <a:extLst>
              <a:ext uri="{FF2B5EF4-FFF2-40B4-BE49-F238E27FC236}">
                <a16:creationId xmlns:a16="http://schemas.microsoft.com/office/drawing/2014/main" id="{C593C8FA-EC9A-9A55-3AA5-E2EBC90169C8}"/>
              </a:ext>
            </a:extLst>
          </p:cNvPr>
          <p:cNvSpPr>
            <a:spLocks noChangeShapeType="1"/>
          </p:cNvSpPr>
          <p:nvPr/>
        </p:nvSpPr>
        <p:spPr bwMode="auto">
          <a:xfrm>
            <a:off x="2427564" y="25638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20">
            <a:extLst>
              <a:ext uri="{FF2B5EF4-FFF2-40B4-BE49-F238E27FC236}">
                <a16:creationId xmlns:a16="http://schemas.microsoft.com/office/drawing/2014/main" id="{EA1525CD-F76F-F0EE-6A8C-5B6004CF83B0}"/>
              </a:ext>
            </a:extLst>
          </p:cNvPr>
          <p:cNvSpPr>
            <a:spLocks noChangeShapeType="1"/>
          </p:cNvSpPr>
          <p:nvPr/>
        </p:nvSpPr>
        <p:spPr bwMode="auto">
          <a:xfrm>
            <a:off x="2427564" y="335756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Line 21">
            <a:extLst>
              <a:ext uri="{FF2B5EF4-FFF2-40B4-BE49-F238E27FC236}">
                <a16:creationId xmlns:a16="http://schemas.microsoft.com/office/drawing/2014/main" id="{DBCE1EB0-CD33-A111-E114-FEDFC5AEA562}"/>
              </a:ext>
            </a:extLst>
          </p:cNvPr>
          <p:cNvSpPr>
            <a:spLocks noChangeShapeType="1"/>
          </p:cNvSpPr>
          <p:nvPr/>
        </p:nvSpPr>
        <p:spPr bwMode="auto">
          <a:xfrm>
            <a:off x="2427564" y="4076700"/>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Line 22">
            <a:extLst>
              <a:ext uri="{FF2B5EF4-FFF2-40B4-BE49-F238E27FC236}">
                <a16:creationId xmlns:a16="http://schemas.microsoft.com/office/drawing/2014/main" id="{3CADFD42-D25F-25D9-0C36-3228DCC6B7E9}"/>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4" name="Line 23">
            <a:extLst>
              <a:ext uri="{FF2B5EF4-FFF2-40B4-BE49-F238E27FC236}">
                <a16:creationId xmlns:a16="http://schemas.microsoft.com/office/drawing/2014/main" id="{516EE271-DA4B-A5D7-5B1D-03A87E6DD404}"/>
              </a:ext>
            </a:extLst>
          </p:cNvPr>
          <p:cNvSpPr>
            <a:spLocks noChangeShapeType="1"/>
          </p:cNvSpPr>
          <p:nvPr/>
        </p:nvSpPr>
        <p:spPr bwMode="auto">
          <a:xfrm>
            <a:off x="2427564" y="371792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5" name="Line 24">
            <a:extLst>
              <a:ext uri="{FF2B5EF4-FFF2-40B4-BE49-F238E27FC236}">
                <a16:creationId xmlns:a16="http://schemas.microsoft.com/office/drawing/2014/main" id="{8BAE3279-3633-5588-0742-F553CD2BFA24}"/>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pic>
        <p:nvPicPr>
          <p:cNvPr id="16" name="Picture 34">
            <a:extLst>
              <a:ext uri="{FF2B5EF4-FFF2-40B4-BE49-F238E27FC236}">
                <a16:creationId xmlns:a16="http://schemas.microsoft.com/office/drawing/2014/main" id="{72BDC4BA-7B28-2FD0-B4DE-7C95529A39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8788" y="1557339"/>
            <a:ext cx="6334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4">
            <a:extLst>
              <a:ext uri="{FF2B5EF4-FFF2-40B4-BE49-F238E27FC236}">
                <a16:creationId xmlns:a16="http://schemas.microsoft.com/office/drawing/2014/main" id="{38BCDAA2-B218-710F-F47A-ADC3F0C66F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0326" y="1557339"/>
            <a:ext cx="6334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1">
            <a:extLst>
              <a:ext uri="{FF2B5EF4-FFF2-40B4-BE49-F238E27FC236}">
                <a16:creationId xmlns:a16="http://schemas.microsoft.com/office/drawing/2014/main" id="{3F929CD8-BFB4-A0DF-0907-1CC7198B894F}"/>
              </a:ext>
            </a:extLst>
          </p:cNvPr>
          <p:cNvSpPr>
            <a:spLocks noChangeArrowheads="1"/>
          </p:cNvSpPr>
          <p:nvPr/>
        </p:nvSpPr>
        <p:spPr bwMode="auto">
          <a:xfrm>
            <a:off x="3910177" y="2276476"/>
            <a:ext cx="1500411"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[B,SABM,P/F=1]</a:t>
            </a:r>
          </a:p>
        </p:txBody>
      </p:sp>
      <p:sp>
        <p:nvSpPr>
          <p:cNvPr id="19" name="Rectangle 32">
            <a:extLst>
              <a:ext uri="{FF2B5EF4-FFF2-40B4-BE49-F238E27FC236}">
                <a16:creationId xmlns:a16="http://schemas.microsoft.com/office/drawing/2014/main" id="{C414244E-D304-47CD-8A46-A2066D0BA198}"/>
              </a:ext>
            </a:extLst>
          </p:cNvPr>
          <p:cNvSpPr>
            <a:spLocks noChangeArrowheads="1"/>
          </p:cNvSpPr>
          <p:nvPr/>
        </p:nvSpPr>
        <p:spPr bwMode="auto">
          <a:xfrm>
            <a:off x="4057660" y="2636839"/>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[A,UA,P/F=1]</a:t>
            </a:r>
          </a:p>
        </p:txBody>
      </p:sp>
      <p:sp>
        <p:nvSpPr>
          <p:cNvPr id="20" name="Rectangle 33">
            <a:extLst>
              <a:ext uri="{FF2B5EF4-FFF2-40B4-BE49-F238E27FC236}">
                <a16:creationId xmlns:a16="http://schemas.microsoft.com/office/drawing/2014/main" id="{A0CA84D1-D614-FF81-D3C1-0C8392EB77EA}"/>
              </a:ext>
            </a:extLst>
          </p:cNvPr>
          <p:cNvSpPr>
            <a:spLocks noChangeArrowheads="1"/>
          </p:cNvSpPr>
          <p:nvPr/>
        </p:nvSpPr>
        <p:spPr bwMode="auto">
          <a:xfrm>
            <a:off x="3450137" y="30559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[B,I,N(S)=0,N(R)=0,P/F=0]</a:t>
            </a:r>
          </a:p>
        </p:txBody>
      </p:sp>
      <p:sp>
        <p:nvSpPr>
          <p:cNvPr id="21" name="Rectangle 34">
            <a:extLst>
              <a:ext uri="{FF2B5EF4-FFF2-40B4-BE49-F238E27FC236}">
                <a16:creationId xmlns:a16="http://schemas.microsoft.com/office/drawing/2014/main" id="{A470A78A-0C85-0512-F421-3CBEE6B60914}"/>
              </a:ext>
            </a:extLst>
          </p:cNvPr>
          <p:cNvSpPr>
            <a:spLocks noChangeArrowheads="1"/>
          </p:cNvSpPr>
          <p:nvPr/>
        </p:nvSpPr>
        <p:spPr bwMode="auto">
          <a:xfrm>
            <a:off x="3442200" y="3427414"/>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[B,I,N(S)=1,N(R)=0,P/F=1]</a:t>
            </a:r>
          </a:p>
        </p:txBody>
      </p:sp>
      <p:sp>
        <p:nvSpPr>
          <p:cNvPr id="22" name="Rectangle 35">
            <a:extLst>
              <a:ext uri="{FF2B5EF4-FFF2-40B4-BE49-F238E27FC236}">
                <a16:creationId xmlns:a16="http://schemas.microsoft.com/office/drawing/2014/main" id="{D28865EC-695D-E661-A766-FA6EC01DE502}"/>
              </a:ext>
            </a:extLst>
          </p:cNvPr>
          <p:cNvSpPr>
            <a:spLocks noChangeArrowheads="1"/>
          </p:cNvSpPr>
          <p:nvPr/>
        </p:nvSpPr>
        <p:spPr bwMode="auto">
          <a:xfrm>
            <a:off x="3449345" y="3787776"/>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[A,I,N(S)=0,N(R)=2,P/F=0]</a:t>
            </a:r>
          </a:p>
        </p:txBody>
      </p:sp>
      <p:sp>
        <p:nvSpPr>
          <p:cNvPr id="23" name="Rectangle 36">
            <a:extLst>
              <a:ext uri="{FF2B5EF4-FFF2-40B4-BE49-F238E27FC236}">
                <a16:creationId xmlns:a16="http://schemas.microsoft.com/office/drawing/2014/main" id="{695364D6-61C0-A44C-1271-6DFCE134F3BD}"/>
              </a:ext>
            </a:extLst>
          </p:cNvPr>
          <p:cNvSpPr>
            <a:spLocks noChangeArrowheads="1"/>
          </p:cNvSpPr>
          <p:nvPr/>
        </p:nvSpPr>
        <p:spPr bwMode="auto">
          <a:xfrm>
            <a:off x="3449345" y="41481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[A,I,N(S)=1,N(R)=2,P/F=0]</a:t>
            </a:r>
          </a:p>
        </p:txBody>
      </p:sp>
      <p:sp>
        <p:nvSpPr>
          <p:cNvPr id="24" name="Rectangle 37">
            <a:extLst>
              <a:ext uri="{FF2B5EF4-FFF2-40B4-BE49-F238E27FC236}">
                <a16:creationId xmlns:a16="http://schemas.microsoft.com/office/drawing/2014/main" id="{29F90E0A-77D8-FCE4-9549-F22BDEF5D319}"/>
              </a:ext>
            </a:extLst>
          </p:cNvPr>
          <p:cNvSpPr>
            <a:spLocks noChangeArrowheads="1"/>
          </p:cNvSpPr>
          <p:nvPr/>
        </p:nvSpPr>
        <p:spPr bwMode="auto">
          <a:xfrm>
            <a:off x="3449345" y="4508501"/>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[A,I,N(S)=2,N(R)=2,P/F=1]</a:t>
            </a:r>
          </a:p>
        </p:txBody>
      </p:sp>
      <p:sp>
        <p:nvSpPr>
          <p:cNvPr id="25" name="Rectangle 38">
            <a:extLst>
              <a:ext uri="{FF2B5EF4-FFF2-40B4-BE49-F238E27FC236}">
                <a16:creationId xmlns:a16="http://schemas.microsoft.com/office/drawing/2014/main" id="{7ADF7B38-A0E3-8BD6-241B-4D5451D54595}"/>
              </a:ext>
            </a:extLst>
          </p:cNvPr>
          <p:cNvSpPr>
            <a:spLocks noChangeArrowheads="1"/>
          </p:cNvSpPr>
          <p:nvPr/>
        </p:nvSpPr>
        <p:spPr bwMode="auto">
          <a:xfrm>
            <a:off x="3995143" y="4856164"/>
            <a:ext cx="132889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[B,RR,N(R)=3]</a:t>
            </a:r>
          </a:p>
        </p:txBody>
      </p:sp>
      <p:sp>
        <p:nvSpPr>
          <p:cNvPr id="26" name="Rectangle 39">
            <a:extLst>
              <a:ext uri="{FF2B5EF4-FFF2-40B4-BE49-F238E27FC236}">
                <a16:creationId xmlns:a16="http://schemas.microsoft.com/office/drawing/2014/main" id="{E2B33082-705A-A809-E1A6-B60431701D84}"/>
              </a:ext>
            </a:extLst>
          </p:cNvPr>
          <p:cNvSpPr>
            <a:spLocks noChangeArrowheads="1"/>
          </p:cNvSpPr>
          <p:nvPr/>
        </p:nvSpPr>
        <p:spPr bwMode="auto">
          <a:xfrm>
            <a:off x="3957449" y="5210176"/>
            <a:ext cx="14090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[A,DISC,P/F=1]</a:t>
            </a:r>
          </a:p>
        </p:txBody>
      </p:sp>
      <p:sp>
        <p:nvSpPr>
          <p:cNvPr id="27" name="Rectangle 40">
            <a:extLst>
              <a:ext uri="{FF2B5EF4-FFF2-40B4-BE49-F238E27FC236}">
                <a16:creationId xmlns:a16="http://schemas.microsoft.com/office/drawing/2014/main" id="{4D706FE8-C4B9-E7D2-9F03-3D89B9E03AEC}"/>
              </a:ext>
            </a:extLst>
          </p:cNvPr>
          <p:cNvSpPr>
            <a:spLocks noChangeArrowheads="1"/>
          </p:cNvSpPr>
          <p:nvPr/>
        </p:nvSpPr>
        <p:spPr bwMode="auto">
          <a:xfrm>
            <a:off x="4058454" y="5624514"/>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[B,UA,P/F=1]</a:t>
            </a:r>
          </a:p>
        </p:txBody>
      </p:sp>
      <p:sp>
        <p:nvSpPr>
          <p:cNvPr id="28" name="Line 41">
            <a:extLst>
              <a:ext uri="{FF2B5EF4-FFF2-40B4-BE49-F238E27FC236}">
                <a16:creationId xmlns:a16="http://schemas.microsoft.com/office/drawing/2014/main" id="{71B04933-0837-7CEC-6CD0-07A193415F70}"/>
              </a:ext>
            </a:extLst>
          </p:cNvPr>
          <p:cNvSpPr>
            <a:spLocks noChangeShapeType="1"/>
          </p:cNvSpPr>
          <p:nvPr/>
        </p:nvSpPr>
        <p:spPr bwMode="auto">
          <a:xfrm>
            <a:off x="2427564" y="2924175"/>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9" name="Line 42">
            <a:extLst>
              <a:ext uri="{FF2B5EF4-FFF2-40B4-BE49-F238E27FC236}">
                <a16:creationId xmlns:a16="http://schemas.microsoft.com/office/drawing/2014/main" id="{5D7E83FE-DBEA-853D-F290-3424C79ACA48}"/>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Line 43">
            <a:extLst>
              <a:ext uri="{FF2B5EF4-FFF2-40B4-BE49-F238E27FC236}">
                <a16:creationId xmlns:a16="http://schemas.microsoft.com/office/drawing/2014/main" id="{EF3A6F3A-BE21-97F3-201C-0004B6175036}"/>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1" name="Line 44">
            <a:extLst>
              <a:ext uri="{FF2B5EF4-FFF2-40B4-BE49-F238E27FC236}">
                <a16:creationId xmlns:a16="http://schemas.microsoft.com/office/drawing/2014/main" id="{A3B35919-1662-075C-2D93-9A19A1E316A1}"/>
              </a:ext>
            </a:extLst>
          </p:cNvPr>
          <p:cNvSpPr>
            <a:spLocks noChangeShapeType="1"/>
          </p:cNvSpPr>
          <p:nvPr/>
        </p:nvSpPr>
        <p:spPr bwMode="auto">
          <a:xfrm>
            <a:off x="2427564" y="407828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Line 45">
            <a:extLst>
              <a:ext uri="{FF2B5EF4-FFF2-40B4-BE49-F238E27FC236}">
                <a16:creationId xmlns:a16="http://schemas.microsoft.com/office/drawing/2014/main" id="{39852AE9-9297-AE90-8F73-F848F2F0D6AC}"/>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3" name="Line 46">
            <a:extLst>
              <a:ext uri="{FF2B5EF4-FFF2-40B4-BE49-F238E27FC236}">
                <a16:creationId xmlns:a16="http://schemas.microsoft.com/office/drawing/2014/main" id="{671757C5-0AF0-5F77-A3D0-9988756D36DC}"/>
              </a:ext>
            </a:extLst>
          </p:cNvPr>
          <p:cNvSpPr>
            <a:spLocks noChangeShapeType="1"/>
          </p:cNvSpPr>
          <p:nvPr/>
        </p:nvSpPr>
        <p:spPr bwMode="auto">
          <a:xfrm>
            <a:off x="2427564" y="4437063"/>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Line 47">
            <a:extLst>
              <a:ext uri="{FF2B5EF4-FFF2-40B4-BE49-F238E27FC236}">
                <a16:creationId xmlns:a16="http://schemas.microsoft.com/office/drawing/2014/main" id="{35453241-DFBC-BDC9-F5AE-A99B9EED2DC6}"/>
              </a:ext>
            </a:extLst>
          </p:cNvPr>
          <p:cNvSpPr>
            <a:spLocks noChangeShapeType="1"/>
          </p:cNvSpPr>
          <p:nvPr/>
        </p:nvSpPr>
        <p:spPr bwMode="auto">
          <a:xfrm>
            <a:off x="2427564" y="5157788"/>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Line 48">
            <a:extLst>
              <a:ext uri="{FF2B5EF4-FFF2-40B4-BE49-F238E27FC236}">
                <a16:creationId xmlns:a16="http://schemas.microsoft.com/office/drawing/2014/main" id="{DF97787F-096E-640B-82D4-3BA98C16C4B3}"/>
              </a:ext>
            </a:extLst>
          </p:cNvPr>
          <p:cNvSpPr>
            <a:spLocks noChangeShapeType="1"/>
          </p:cNvSpPr>
          <p:nvPr/>
        </p:nvSpPr>
        <p:spPr bwMode="auto">
          <a:xfrm>
            <a:off x="2427564" y="58785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6" name="Line 49">
            <a:extLst>
              <a:ext uri="{FF2B5EF4-FFF2-40B4-BE49-F238E27FC236}">
                <a16:creationId xmlns:a16="http://schemas.microsoft.com/office/drawing/2014/main" id="{63CD3E61-F327-BAE1-751B-00DA02E673A7}"/>
              </a:ext>
            </a:extLst>
          </p:cNvPr>
          <p:cNvSpPr>
            <a:spLocks noChangeShapeType="1"/>
          </p:cNvSpPr>
          <p:nvPr/>
        </p:nvSpPr>
        <p:spPr bwMode="auto">
          <a:xfrm>
            <a:off x="2427564" y="5518150"/>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7" name="AutoShape 50">
            <a:extLst>
              <a:ext uri="{FF2B5EF4-FFF2-40B4-BE49-F238E27FC236}">
                <a16:creationId xmlns:a16="http://schemas.microsoft.com/office/drawing/2014/main" id="{2F3F494A-1926-F940-EBE5-25DE4AEBEDE8}"/>
              </a:ext>
            </a:extLst>
          </p:cNvPr>
          <p:cNvSpPr>
            <a:spLocks/>
          </p:cNvSpPr>
          <p:nvPr/>
        </p:nvSpPr>
        <p:spPr bwMode="auto">
          <a:xfrm>
            <a:off x="7284579" y="2437293"/>
            <a:ext cx="383445" cy="605659"/>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8" name="AutoShape 51">
            <a:extLst>
              <a:ext uri="{FF2B5EF4-FFF2-40B4-BE49-F238E27FC236}">
                <a16:creationId xmlns:a16="http://schemas.microsoft.com/office/drawing/2014/main" id="{20A97E0B-17F5-14D6-8711-C2F7B4DDC402}"/>
              </a:ext>
            </a:extLst>
          </p:cNvPr>
          <p:cNvSpPr>
            <a:spLocks/>
          </p:cNvSpPr>
          <p:nvPr/>
        </p:nvSpPr>
        <p:spPr bwMode="auto">
          <a:xfrm>
            <a:off x="7279384" y="5356794"/>
            <a:ext cx="456326" cy="663831"/>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AutoShape 52">
            <a:extLst>
              <a:ext uri="{FF2B5EF4-FFF2-40B4-BE49-F238E27FC236}">
                <a16:creationId xmlns:a16="http://schemas.microsoft.com/office/drawing/2014/main" id="{D4771012-9806-7714-E528-B761E552D251}"/>
              </a:ext>
            </a:extLst>
          </p:cNvPr>
          <p:cNvSpPr>
            <a:spLocks/>
          </p:cNvSpPr>
          <p:nvPr/>
        </p:nvSpPr>
        <p:spPr bwMode="auto">
          <a:xfrm>
            <a:off x="7218226" y="3357564"/>
            <a:ext cx="633412" cy="1800224"/>
          </a:xfrm>
          <a:prstGeom prst="rightBrace">
            <a:avLst>
              <a:gd name="adj1" fmla="val 121759"/>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0" name="Rectangle 53">
            <a:extLst>
              <a:ext uri="{FF2B5EF4-FFF2-40B4-BE49-F238E27FC236}">
                <a16:creationId xmlns:a16="http://schemas.microsoft.com/office/drawing/2014/main" id="{25EBE8B9-EFDB-9D58-2C9B-98A624F024D4}"/>
              </a:ext>
            </a:extLst>
          </p:cNvPr>
          <p:cNvSpPr>
            <a:spLocks noChangeArrowheads="1"/>
          </p:cNvSpPr>
          <p:nvPr/>
        </p:nvSpPr>
        <p:spPr bwMode="auto">
          <a:xfrm>
            <a:off x="7926796" y="255410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建立连接</a:t>
            </a:r>
          </a:p>
        </p:txBody>
      </p:sp>
      <p:sp>
        <p:nvSpPr>
          <p:cNvPr id="41" name="Rectangle 56">
            <a:extLst>
              <a:ext uri="{FF2B5EF4-FFF2-40B4-BE49-F238E27FC236}">
                <a16:creationId xmlns:a16="http://schemas.microsoft.com/office/drawing/2014/main" id="{5DA626EE-02D3-7D2B-52DF-1EACE1ACFD6B}"/>
              </a:ext>
            </a:extLst>
          </p:cNvPr>
          <p:cNvSpPr>
            <a:spLocks noChangeArrowheads="1"/>
          </p:cNvSpPr>
          <p:nvPr/>
        </p:nvSpPr>
        <p:spPr bwMode="auto">
          <a:xfrm>
            <a:off x="7926796" y="4034026"/>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数据交换</a:t>
            </a:r>
          </a:p>
        </p:txBody>
      </p:sp>
      <p:sp>
        <p:nvSpPr>
          <p:cNvPr id="42" name="Rectangle 57">
            <a:extLst>
              <a:ext uri="{FF2B5EF4-FFF2-40B4-BE49-F238E27FC236}">
                <a16:creationId xmlns:a16="http://schemas.microsoft.com/office/drawing/2014/main" id="{4152775E-A7D6-DAE8-3ED4-AB0DCDE158D5}"/>
              </a:ext>
            </a:extLst>
          </p:cNvPr>
          <p:cNvSpPr>
            <a:spLocks noChangeArrowheads="1"/>
          </p:cNvSpPr>
          <p:nvPr/>
        </p:nvSpPr>
        <p:spPr bwMode="auto">
          <a:xfrm>
            <a:off x="7926796" y="550938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p:txBody>
      </p:sp>
    </p:spTree>
    <p:extLst>
      <p:ext uri="{BB962C8B-B14F-4D97-AF65-F5344CB8AC3E}">
        <p14:creationId xmlns:p14="http://schemas.microsoft.com/office/powerpoint/2010/main" val="3265607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133</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rgbClr val="3333FF"/>
                </a:solidFill>
                <a:cs typeface="+mn-ea"/>
                <a:sym typeface="+mn-lt"/>
              </a:rPr>
              <a:t>4.3 </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268288" indent="0">
              <a:lnSpc>
                <a:spcPct val="120000"/>
              </a:lnSpc>
              <a:spcBef>
                <a:spcPts val="0"/>
              </a:spcBef>
              <a:buNone/>
            </a:pPr>
            <a:r>
              <a:rPr lang="en-US" altLang="zh-CN" sz="2000" dirty="0">
                <a:solidFill>
                  <a:schemeClr val="tx1"/>
                </a:solidFill>
                <a:cs typeface="+mn-ea"/>
                <a:sym typeface="+mn-lt"/>
              </a:rPr>
              <a:t>4.3.1 HDLC</a:t>
            </a:r>
            <a:r>
              <a:rPr lang="zh-CN" altLang="en-US" sz="2000" dirty="0">
                <a:solidFill>
                  <a:schemeClr val="tx1"/>
                </a:solidFill>
                <a:cs typeface="+mn-ea"/>
                <a:sym typeface="+mn-lt"/>
              </a:rPr>
              <a:t>协议</a:t>
            </a:r>
            <a:endParaRPr lang="en-US" altLang="zh-CN" sz="2000" dirty="0">
              <a:solidFill>
                <a:schemeClr val="tx1"/>
              </a:solidFill>
              <a:cs typeface="+mn-ea"/>
              <a:sym typeface="+mn-lt"/>
            </a:endParaRPr>
          </a:p>
          <a:p>
            <a:pPr marL="268288" indent="0">
              <a:lnSpc>
                <a:spcPct val="120000"/>
              </a:lnSpc>
              <a:spcBef>
                <a:spcPts val="0"/>
              </a:spcBef>
              <a:buNone/>
            </a:pPr>
            <a:r>
              <a:rPr lang="en-US" altLang="zh-CN" sz="2000" dirty="0">
                <a:solidFill>
                  <a:srgbClr val="3333FF"/>
                </a:solidFill>
                <a:cs typeface="+mn-ea"/>
                <a:sym typeface="+mn-lt"/>
              </a:rPr>
              <a:t>4.3.2 PPP</a:t>
            </a:r>
            <a:r>
              <a:rPr lang="zh-CN" altLang="en-US" sz="2000" dirty="0">
                <a:solidFill>
                  <a:srgbClr val="3333FF"/>
                </a:solidFill>
                <a:cs typeface="+mn-ea"/>
                <a:sym typeface="+mn-lt"/>
              </a:rPr>
              <a:t>协议</a:t>
            </a:r>
            <a:endParaRPr lang="en-US" altLang="zh-CN" sz="2000" dirty="0">
              <a:solidFill>
                <a:srgbClr val="3333FF"/>
              </a:solidFill>
              <a:cs typeface="+mn-ea"/>
              <a:sym typeface="+mn-lt"/>
            </a:endParaRPr>
          </a:p>
          <a:p>
            <a:pPr marL="0" indent="0">
              <a:lnSpc>
                <a:spcPct val="120000"/>
              </a:lnSpc>
              <a:spcBef>
                <a:spcPts val="0"/>
              </a:spcBef>
              <a:buNone/>
            </a:pPr>
            <a:r>
              <a:rPr lang="en-US" altLang="zh-CN" dirty="0">
                <a:cs typeface="+mn-ea"/>
                <a:sym typeface="+mn-lt"/>
              </a:rPr>
              <a:t>4.4 </a:t>
            </a:r>
            <a:r>
              <a:rPr lang="zh-CN" altLang="en-US" dirty="0">
                <a:cs typeface="+mn-ea"/>
                <a:sym typeface="+mn-lt"/>
              </a:rPr>
              <a:t>广播信道的数据链路层</a:t>
            </a:r>
            <a:r>
              <a:rPr lang="zh-CN" altLang="en-US" dirty="0">
                <a:solidFill>
                  <a:schemeClr val="bg1"/>
                </a:solidFill>
                <a:cs typeface="+mn-ea"/>
                <a:sym typeface="+mn-lt"/>
              </a:rPr>
              <a:t>层</a:t>
            </a:r>
            <a:endParaRPr lang="zh-CN" altLang="en-US" dirty="0">
              <a:cs typeface="+mn-ea"/>
              <a:sym typeface="+mn-lt"/>
            </a:endParaRPr>
          </a:p>
          <a:p>
            <a:pPr marL="0" indent="0">
              <a:lnSpc>
                <a:spcPct val="120000"/>
              </a:lnSpc>
              <a:spcBef>
                <a:spcPts val="0"/>
              </a:spcBef>
              <a:buNone/>
            </a:pPr>
            <a:r>
              <a:rPr lang="en-US" altLang="zh-CN" dirty="0">
                <a:cs typeface="+mn-ea"/>
                <a:sym typeface="+mn-lt"/>
              </a:rPr>
              <a:t>4.5 </a:t>
            </a:r>
            <a:r>
              <a:rPr lang="zh-CN" altLang="en-US" dirty="0">
                <a:cs typeface="+mn-ea"/>
                <a:sym typeface="+mn-lt"/>
              </a:rPr>
              <a:t>数据链路层网络互连</a:t>
            </a:r>
            <a:endParaRPr lang="en-US" altLang="zh-CN"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31322753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1</a:t>
            </a:r>
            <a:r>
              <a:rPr lang="zh-CN" altLang="en-US" sz="3200" dirty="0">
                <a:latin typeface="+mn-lt"/>
                <a:ea typeface="+mn-ea"/>
                <a:cs typeface="+mn-ea"/>
                <a:sym typeface="+mn-lt"/>
              </a:rPr>
              <a:t>）</a:t>
            </a:r>
          </a:p>
        </p:txBody>
      </p:sp>
      <p:sp>
        <p:nvSpPr>
          <p:cNvPr id="3" name="内容占位符 2"/>
          <p:cNvSpPr>
            <a:spLocks noGrp="1"/>
          </p:cNvSpPr>
          <p:nvPr>
            <p:ph idx="1"/>
          </p:nvPr>
        </p:nvSpPr>
        <p:spPr>
          <a:xfrm>
            <a:off x="838200" y="1397000"/>
            <a:ext cx="10515600" cy="4446064"/>
          </a:xfrm>
        </p:spPr>
        <p:txBody>
          <a:bodyPr>
            <a:normAutofit/>
          </a:bodyPr>
          <a:lstStyle/>
          <a:p>
            <a:pPr marL="357188" indent="-357188">
              <a:lnSpc>
                <a:spcPct val="150000"/>
              </a:lnSpc>
              <a:spcBef>
                <a:spcPts val="0"/>
              </a:spcBef>
              <a:buFont typeface="Wingdings" panose="05000000000000000000" pitchFamily="2" charset="2"/>
              <a:buChar char="Ø"/>
            </a:pPr>
            <a:r>
              <a:rPr lang="en-US" altLang="zh-CN" sz="2400" dirty="0">
                <a:cs typeface="+mn-ea"/>
                <a:sym typeface="+mn-lt"/>
              </a:rPr>
              <a:t>PPP (Point-to-Point Protocol)</a:t>
            </a:r>
            <a:r>
              <a:rPr lang="zh-CN" altLang="en-US" sz="2400" dirty="0">
                <a:cs typeface="+mn-ea"/>
                <a:sym typeface="+mn-lt"/>
              </a:rPr>
              <a:t>是使用点对点链路来传输数据包的协议</a:t>
            </a:r>
            <a:endParaRPr lang="en-US" altLang="zh-CN" sz="2400" dirty="0">
              <a:cs typeface="+mn-ea"/>
              <a:sym typeface="+mn-lt"/>
            </a:endParaRPr>
          </a:p>
          <a:p>
            <a:pPr marL="357188" indent="-357188">
              <a:lnSpc>
                <a:spcPct val="150000"/>
              </a:lnSpc>
              <a:spcBef>
                <a:spcPts val="0"/>
              </a:spcBef>
              <a:buFont typeface="Wingdings" panose="05000000000000000000" pitchFamily="2" charset="2"/>
              <a:buChar char="Ø"/>
            </a:pPr>
            <a:r>
              <a:rPr lang="en-US" altLang="zh-CN" sz="2400" dirty="0">
                <a:cs typeface="+mn-ea"/>
                <a:sym typeface="+mn-lt"/>
              </a:rPr>
              <a:t>PPP</a:t>
            </a:r>
            <a:r>
              <a:rPr lang="zh-CN" altLang="en-US" sz="2400" dirty="0">
                <a:cs typeface="+mn-ea"/>
                <a:sym typeface="+mn-lt"/>
              </a:rPr>
              <a:t>协议是在串行线路因特网协议（Serial Line Internet Protocol ，SLIP）基础上发展起来的，由</a:t>
            </a:r>
            <a:r>
              <a:rPr lang="en-US" altLang="zh-CN" sz="2400" dirty="0">
                <a:cs typeface="+mn-ea"/>
                <a:sym typeface="+mn-lt"/>
              </a:rPr>
              <a:t>IETF</a:t>
            </a:r>
            <a:r>
              <a:rPr lang="zh-CN" altLang="en-US" sz="2400" dirty="0">
                <a:cs typeface="+mn-ea"/>
                <a:sym typeface="+mn-lt"/>
              </a:rPr>
              <a:t>制定的、在</a:t>
            </a:r>
            <a:r>
              <a:rPr lang="en-US" altLang="zh-CN" sz="2400" dirty="0">
                <a:cs typeface="+mn-ea"/>
                <a:sym typeface="+mn-lt"/>
              </a:rPr>
              <a:t>1994</a:t>
            </a:r>
            <a:r>
              <a:rPr lang="zh-CN" altLang="en-US" sz="2400" dirty="0">
                <a:cs typeface="+mn-ea"/>
                <a:sym typeface="+mn-lt"/>
              </a:rPr>
              <a:t>年成为正式标准（</a:t>
            </a:r>
            <a:r>
              <a:rPr lang="en-US" altLang="zh-CN" sz="2400" dirty="0">
                <a:cs typeface="+mn-ea"/>
                <a:sym typeface="+mn-lt"/>
              </a:rPr>
              <a:t>RFC1661</a:t>
            </a:r>
            <a:r>
              <a:rPr lang="zh-CN" altLang="en-US" sz="2400" dirty="0">
                <a:cs typeface="+mn-ea"/>
                <a:sym typeface="+mn-lt"/>
              </a:rPr>
              <a:t>）</a:t>
            </a:r>
            <a:endParaRPr lang="en-US" altLang="zh-CN" sz="2400" dirty="0">
              <a:cs typeface="+mn-ea"/>
              <a:sym typeface="+mn-lt"/>
            </a:endParaRPr>
          </a:p>
          <a:p>
            <a:pPr marL="357188" indent="-357188">
              <a:lnSpc>
                <a:spcPct val="150000"/>
              </a:lnSpc>
              <a:spcBef>
                <a:spcPts val="0"/>
              </a:spcBef>
              <a:buFont typeface="Wingdings" panose="05000000000000000000" pitchFamily="2" charset="2"/>
              <a:buChar char="Ø"/>
            </a:pPr>
            <a:r>
              <a:rPr lang="zh-CN" altLang="en-US" sz="2400" dirty="0">
                <a:cs typeface="+mn-ea"/>
                <a:sym typeface="+mn-lt"/>
              </a:rPr>
              <a:t>能够承载不同的网络层分组，且能够运行在不同的链路上</a:t>
            </a:r>
            <a:endParaRPr lang="en-US" altLang="zh-CN" sz="2400" dirty="0">
              <a:cs typeface="+mn-ea"/>
              <a:sym typeface="+mn-lt"/>
            </a:endParaRPr>
          </a:p>
          <a:p>
            <a:pPr marL="357188" indent="-357188">
              <a:lnSpc>
                <a:spcPct val="150000"/>
              </a:lnSpc>
              <a:spcBef>
                <a:spcPts val="0"/>
              </a:spcBef>
              <a:buFont typeface="Wingdings" panose="05000000000000000000" pitchFamily="2" charset="2"/>
              <a:buChar char="Ø"/>
            </a:pPr>
            <a:r>
              <a:rPr lang="en-US" altLang="zh-CN" sz="2400" dirty="0">
                <a:cs typeface="+mn-ea"/>
                <a:sym typeface="+mn-lt"/>
              </a:rPr>
              <a:t>PPP</a:t>
            </a:r>
            <a:r>
              <a:rPr lang="zh-CN" altLang="en-US" sz="2400" dirty="0">
                <a:cs typeface="+mn-ea"/>
                <a:sym typeface="+mn-lt"/>
              </a:rPr>
              <a:t>协议是目前使用最多的</a:t>
            </a:r>
            <a:r>
              <a:rPr lang="zh-CN" altLang="en-US" sz="2400" dirty="0">
                <a:solidFill>
                  <a:srgbClr val="C00000"/>
                </a:solidFill>
                <a:cs typeface="+mn-ea"/>
                <a:sym typeface="+mn-lt"/>
              </a:rPr>
              <a:t>数据链路层协议</a:t>
            </a:r>
            <a:r>
              <a:rPr lang="zh-CN" altLang="en-US" sz="2400" dirty="0">
                <a:cs typeface="+mn-ea"/>
                <a:sym typeface="+mn-lt"/>
              </a:rPr>
              <a:t>之一</a:t>
            </a:r>
            <a:endParaRPr lang="en-US" altLang="zh-CN" sz="2400" dirty="0">
              <a:cs typeface="+mn-ea"/>
              <a:sym typeface="+mn-lt"/>
            </a:endParaRPr>
          </a:p>
          <a:p>
            <a:pPr marL="357188" indent="-357188">
              <a:lnSpc>
                <a:spcPct val="150000"/>
              </a:lnSpc>
              <a:spcBef>
                <a:spcPts val="0"/>
              </a:spcBef>
              <a:buFont typeface="Wingdings" panose="05000000000000000000" pitchFamily="2" charset="2"/>
              <a:buChar char="Ø"/>
            </a:pPr>
            <a:r>
              <a:rPr lang="en-US" altLang="zh-CN" sz="2400" dirty="0">
                <a:cs typeface="+mn-ea"/>
                <a:sym typeface="+mn-lt"/>
              </a:rPr>
              <a:t>PPP</a:t>
            </a:r>
            <a:r>
              <a:rPr lang="zh-CN" altLang="en-US" sz="2400" dirty="0">
                <a:cs typeface="+mn-ea"/>
                <a:sym typeface="+mn-lt"/>
              </a:rPr>
              <a:t>协议</a:t>
            </a:r>
            <a:r>
              <a:rPr lang="zh-CN" altLang="zh-CN" sz="2400" dirty="0">
                <a:cs typeface="+mn-ea"/>
              </a:rPr>
              <a:t>使用</a:t>
            </a:r>
            <a:r>
              <a:rPr lang="zh-CN" altLang="zh-CN" sz="2400" dirty="0">
                <a:solidFill>
                  <a:srgbClr val="C00000"/>
                </a:solidFill>
                <a:cs typeface="+mn-ea"/>
              </a:rPr>
              <a:t>点对点链路</a:t>
            </a:r>
            <a:r>
              <a:rPr lang="zh-CN" altLang="zh-CN" sz="2400" dirty="0">
                <a:cs typeface="+mn-ea"/>
              </a:rPr>
              <a:t>来传输数据包的协议</a:t>
            </a:r>
            <a:endParaRPr lang="en-US" altLang="zh-CN" sz="2400" dirty="0">
              <a:cs typeface="+mn-ea"/>
              <a:sym typeface="+mn-lt"/>
            </a:endParaRPr>
          </a:p>
          <a:p>
            <a:pPr marL="357188" indent="-357188">
              <a:lnSpc>
                <a:spcPct val="150000"/>
              </a:lnSpc>
              <a:spcBef>
                <a:spcPts val="0"/>
              </a:spcBef>
            </a:pPr>
            <a:r>
              <a:rPr lang="en-US" altLang="zh-CN" sz="2400" dirty="0">
                <a:cs typeface="+mn-ea"/>
                <a:sym typeface="+mn-lt"/>
              </a:rPr>
              <a:t>PPP</a:t>
            </a:r>
            <a:r>
              <a:rPr lang="zh-CN" altLang="en-US" sz="2400" dirty="0">
                <a:cs typeface="+mn-ea"/>
                <a:sym typeface="+mn-lt"/>
              </a:rPr>
              <a:t>协议</a:t>
            </a:r>
            <a:r>
              <a:rPr lang="zh-CN" altLang="en-US" sz="2400" dirty="0">
                <a:solidFill>
                  <a:srgbClr val="C00000"/>
                </a:solidFill>
                <a:latin typeface="+mn-lt"/>
                <a:ea typeface="+mn-ea"/>
                <a:cs typeface="+mn-ea"/>
                <a:sym typeface="+mn-lt"/>
              </a:rPr>
              <a:t>面向字节的通信协议</a:t>
            </a:r>
            <a:r>
              <a:rPr lang="zh-CN" altLang="en-US" sz="2400" dirty="0">
                <a:latin typeface="+mn-lt"/>
                <a:ea typeface="+mn-ea"/>
                <a:cs typeface="+mn-ea"/>
                <a:sym typeface="+mn-lt"/>
              </a:rPr>
              <a:t>，</a:t>
            </a:r>
            <a:r>
              <a:rPr lang="zh-CN" altLang="zh-CN" sz="2400" dirty="0">
                <a:latin typeface="+mn-lt"/>
                <a:cs typeface="+mn-ea"/>
              </a:rPr>
              <a:t>使用</a:t>
            </a:r>
            <a:r>
              <a:rPr lang="zh-CN" altLang="zh-CN" sz="2400" dirty="0">
                <a:solidFill>
                  <a:srgbClr val="C00000"/>
                </a:solidFill>
                <a:latin typeface="+mn-lt"/>
                <a:cs typeface="+mn-ea"/>
              </a:rPr>
              <a:t>字节填充技术</a:t>
            </a:r>
            <a:r>
              <a:rPr lang="zh-CN" altLang="en-US" sz="2400" dirty="0">
                <a:latin typeface="+mn-lt"/>
                <a:cs typeface="+mn-ea"/>
              </a:rPr>
              <a:t>，</a:t>
            </a:r>
            <a:r>
              <a:rPr lang="zh-CN" altLang="en-US" sz="2400" dirty="0">
                <a:solidFill>
                  <a:srgbClr val="C00000"/>
                </a:solidFill>
                <a:latin typeface="+mn-lt"/>
                <a:cs typeface="+mn-ea"/>
                <a:sym typeface="+mn-lt"/>
              </a:rPr>
              <a:t>帧长度</a:t>
            </a:r>
            <a:r>
              <a:rPr lang="zh-CN" altLang="en-US" sz="2400" dirty="0">
                <a:latin typeface="+mn-lt"/>
                <a:ea typeface="+mn-ea"/>
                <a:cs typeface="+mn-ea"/>
                <a:sym typeface="+mn-lt"/>
              </a:rPr>
              <a:t>是</a:t>
            </a:r>
            <a:r>
              <a:rPr lang="zh-CN" altLang="en-US" sz="2400" dirty="0">
                <a:solidFill>
                  <a:srgbClr val="C00000"/>
                </a:solidFill>
                <a:latin typeface="+mn-lt"/>
                <a:ea typeface="+mn-ea"/>
                <a:cs typeface="+mn-ea"/>
                <a:sym typeface="+mn-lt"/>
              </a:rPr>
              <a:t>字节整数倍</a:t>
            </a:r>
          </a:p>
          <a:p>
            <a:pPr>
              <a:spcBef>
                <a:spcPts val="0"/>
              </a:spcBef>
              <a:buFont typeface="Wingdings" panose="05000000000000000000" pitchFamily="2" charset="2"/>
              <a:buChar char="Ø"/>
            </a:pPr>
            <a:endParaRPr lang="en-US" altLang="zh-CN" sz="2400" dirty="0">
              <a:cs typeface="+mn-ea"/>
              <a:sym typeface="+mn-lt"/>
            </a:endParaRPr>
          </a:p>
        </p:txBody>
      </p:sp>
      <p:sp>
        <p:nvSpPr>
          <p:cNvPr id="6" name="灯片编号占位符 5">
            <a:extLst>
              <a:ext uri="{FF2B5EF4-FFF2-40B4-BE49-F238E27FC236}">
                <a16:creationId xmlns:a16="http://schemas.microsoft.com/office/drawing/2014/main" id="{606B9554-9F43-D0BA-6CEE-6F137BF68387}"/>
              </a:ext>
            </a:extLst>
          </p:cNvPr>
          <p:cNvSpPr>
            <a:spLocks noGrp="1"/>
          </p:cNvSpPr>
          <p:nvPr>
            <p:ph type="sldNum" sz="quarter" idx="12"/>
          </p:nvPr>
        </p:nvSpPr>
        <p:spPr/>
        <p:txBody>
          <a:bodyPr/>
          <a:lstStyle/>
          <a:p>
            <a:fld id="{C8BB1146-E542-4D4E-B8E9-6919A11DDD48}" type="slidenum">
              <a:rPr lang="en-US" smtClean="0"/>
              <a:t>134</a:t>
            </a:fld>
            <a:endParaRPr lang="en-US"/>
          </a:p>
        </p:txBody>
      </p:sp>
    </p:spTree>
    <p:extLst>
      <p:ext uri="{BB962C8B-B14F-4D97-AF65-F5344CB8AC3E}">
        <p14:creationId xmlns:p14="http://schemas.microsoft.com/office/powerpoint/2010/main" val="42473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60400" y="1074186"/>
            <a:ext cx="10709965" cy="708439"/>
          </a:xfrm>
        </p:spPr>
        <p:txBody>
          <a:bodyPr>
            <a:noAutofit/>
          </a:bodyPr>
          <a:lstStyle/>
          <a:p>
            <a:pPr>
              <a:spcBef>
                <a:spcPts val="0"/>
              </a:spcBef>
              <a:buFont typeface="Wingdings" panose="05000000000000000000" pitchFamily="2" charset="2"/>
              <a:buChar char="n"/>
            </a:pPr>
            <a:r>
              <a:rPr lang="zh-CN" altLang="en-US" sz="2400" dirty="0">
                <a:cs typeface="+mn-ea"/>
                <a:sym typeface="+mn-lt"/>
              </a:rPr>
              <a:t> PPP 协议提供 3 个服务：</a:t>
            </a:r>
          </a:p>
        </p:txBody>
      </p:sp>
      <p:sp>
        <p:nvSpPr>
          <p:cNvPr id="6" name="标题 1">
            <a:extLst>
              <a:ext uri="{FF2B5EF4-FFF2-40B4-BE49-F238E27FC236}">
                <a16:creationId xmlns:a16="http://schemas.microsoft.com/office/drawing/2014/main" id="{8AAE6E61-CFDF-4507-B612-33BE29C5FDB8}"/>
              </a:ext>
            </a:extLst>
          </p:cNvPr>
          <p:cNvSpPr>
            <a:spLocks noGrp="1"/>
          </p:cNvSpPr>
          <p:nvPr>
            <p:ph type="title"/>
          </p:nvPr>
        </p:nvSpPr>
        <p:spPr>
          <a:xfrm>
            <a:off x="666750" y="80963"/>
            <a:ext cx="10858500" cy="900112"/>
          </a:xfrm>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2</a:t>
            </a:r>
            <a:r>
              <a:rPr lang="zh-CN" altLang="en-US" sz="3200" dirty="0">
                <a:latin typeface="+mn-lt"/>
                <a:ea typeface="+mn-ea"/>
                <a:cs typeface="+mn-ea"/>
                <a:sym typeface="+mn-lt"/>
              </a:rPr>
              <a:t>）</a:t>
            </a:r>
          </a:p>
        </p:txBody>
      </p:sp>
      <p:sp>
        <p:nvSpPr>
          <p:cNvPr id="4" name="内容占位符 2">
            <a:extLst>
              <a:ext uri="{FF2B5EF4-FFF2-40B4-BE49-F238E27FC236}">
                <a16:creationId xmlns:a16="http://schemas.microsoft.com/office/drawing/2014/main" id="{CD087EAB-843C-4E3A-8C2B-065604E7B85F}"/>
              </a:ext>
            </a:extLst>
          </p:cNvPr>
          <p:cNvSpPr txBox="1">
            <a:spLocks/>
          </p:cNvSpPr>
          <p:nvPr/>
        </p:nvSpPr>
        <p:spPr>
          <a:xfrm>
            <a:off x="673100" y="1724660"/>
            <a:ext cx="10756900" cy="43249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5963" indent="-358775">
              <a:spcBef>
                <a:spcPct val="0"/>
              </a:spcBef>
              <a:buFont typeface="Wingdings" panose="05000000000000000000" pitchFamily="2" charset="2"/>
              <a:buChar char="Ø"/>
            </a:pPr>
            <a:r>
              <a:rPr lang="zh-CN" altLang="en-US" sz="2400" dirty="0">
                <a:solidFill>
                  <a:srgbClr val="C00000"/>
                </a:solidFill>
                <a:cs typeface="+mn-ea"/>
                <a:sym typeface="+mn-lt"/>
              </a:rPr>
              <a:t>封装 </a:t>
            </a:r>
            <a:r>
              <a:rPr lang="en-US" altLang="zh-CN" sz="2400" dirty="0">
                <a:solidFill>
                  <a:srgbClr val="C00000"/>
                </a:solidFill>
                <a:cs typeface="+mn-ea"/>
                <a:sym typeface="+mn-lt"/>
              </a:rPr>
              <a:t>(Encapsulation)</a:t>
            </a:r>
          </a:p>
          <a:p>
            <a:pPr lvl="1">
              <a:spcBef>
                <a:spcPct val="0"/>
              </a:spcBef>
            </a:pPr>
            <a:r>
              <a:rPr lang="zh-CN" altLang="en-US" sz="2000" dirty="0">
                <a:cs typeface="+mn-ea"/>
                <a:sym typeface="+mn-lt"/>
              </a:rPr>
              <a:t>提供在同一链路上支持不同的网络层协议</a:t>
            </a:r>
          </a:p>
          <a:p>
            <a:pPr lvl="1">
              <a:spcBef>
                <a:spcPct val="0"/>
              </a:spcBef>
            </a:pPr>
            <a:r>
              <a:rPr lang="en-US" altLang="zh-CN" sz="2000" dirty="0">
                <a:cs typeface="+mn-ea"/>
                <a:sym typeface="+mn-lt"/>
              </a:rPr>
              <a:t>PPP</a:t>
            </a:r>
            <a:r>
              <a:rPr lang="zh-CN" altLang="en-US" sz="2000" dirty="0">
                <a:cs typeface="+mn-ea"/>
                <a:sym typeface="+mn-lt"/>
              </a:rPr>
              <a:t>既支持异步链路（无奇偶检验的</a:t>
            </a:r>
            <a:r>
              <a:rPr lang="en-US" altLang="zh-CN" sz="2000" dirty="0">
                <a:cs typeface="+mn-ea"/>
                <a:sym typeface="+mn-lt"/>
              </a:rPr>
              <a:t>8</a:t>
            </a:r>
            <a:r>
              <a:rPr lang="zh-CN" altLang="en-US" sz="2000" dirty="0">
                <a:cs typeface="+mn-ea"/>
                <a:sym typeface="+mn-lt"/>
              </a:rPr>
              <a:t>比特数据），也支持面向比特的同步链路</a:t>
            </a:r>
          </a:p>
          <a:p>
            <a:pPr lvl="1">
              <a:spcBef>
                <a:spcPct val="0"/>
              </a:spcBef>
            </a:pPr>
            <a:r>
              <a:rPr lang="en-US" altLang="zh-CN" sz="2000" dirty="0">
                <a:cs typeface="+mn-ea"/>
                <a:sym typeface="+mn-lt"/>
              </a:rPr>
              <a:t>IP</a:t>
            </a:r>
            <a:r>
              <a:rPr lang="zh-CN" altLang="en-US" sz="2000" dirty="0">
                <a:cs typeface="+mn-ea"/>
                <a:sym typeface="+mn-lt"/>
              </a:rPr>
              <a:t>数据包在</a:t>
            </a:r>
            <a:r>
              <a:rPr lang="en-US" altLang="zh-CN" sz="2000" dirty="0">
                <a:cs typeface="+mn-ea"/>
                <a:sym typeface="+mn-lt"/>
              </a:rPr>
              <a:t>PPP</a:t>
            </a:r>
            <a:r>
              <a:rPr lang="zh-CN" altLang="en-US" sz="2000" dirty="0">
                <a:cs typeface="+mn-ea"/>
                <a:sym typeface="+mn-lt"/>
              </a:rPr>
              <a:t>帧中是其信息部分，其长度受到</a:t>
            </a:r>
            <a:r>
              <a:rPr lang="en-US" altLang="zh-CN" sz="2000" dirty="0">
                <a:cs typeface="+mn-ea"/>
                <a:sym typeface="+mn-lt"/>
              </a:rPr>
              <a:t>MTU</a:t>
            </a:r>
            <a:r>
              <a:rPr lang="zh-CN" altLang="en-US" sz="2000" dirty="0">
                <a:cs typeface="+mn-ea"/>
                <a:sym typeface="+mn-lt"/>
              </a:rPr>
              <a:t>的限制</a:t>
            </a:r>
          </a:p>
          <a:p>
            <a:pPr marL="715963" indent="-358775">
              <a:spcBef>
                <a:spcPct val="0"/>
              </a:spcBef>
              <a:buFont typeface="Wingdings" panose="05000000000000000000" pitchFamily="2" charset="2"/>
              <a:buChar char="Ø"/>
            </a:pPr>
            <a:r>
              <a:rPr lang="zh-CN" altLang="en-US" sz="2400" dirty="0">
                <a:solidFill>
                  <a:srgbClr val="C00000"/>
                </a:solidFill>
                <a:cs typeface="+mn-ea"/>
                <a:sym typeface="+mn-lt"/>
              </a:rPr>
              <a:t>链路控制协议 </a:t>
            </a:r>
            <a:r>
              <a:rPr lang="en-US" altLang="zh-CN" sz="2400" dirty="0">
                <a:solidFill>
                  <a:srgbClr val="C00000"/>
                </a:solidFill>
                <a:cs typeface="+mn-ea"/>
                <a:sym typeface="+mn-lt"/>
              </a:rPr>
              <a:t>LCP (Link Control Protocol)</a:t>
            </a:r>
            <a:endParaRPr lang="zh-CN" altLang="en-US" sz="2400" dirty="0">
              <a:solidFill>
                <a:srgbClr val="C00000"/>
              </a:solidFill>
              <a:cs typeface="+mn-ea"/>
              <a:sym typeface="+mn-lt"/>
            </a:endParaRPr>
          </a:p>
          <a:p>
            <a:pPr lvl="1">
              <a:spcBef>
                <a:spcPct val="0"/>
              </a:spcBef>
            </a:pPr>
            <a:r>
              <a:rPr lang="zh-CN" altLang="en-US" sz="2000" dirty="0">
                <a:cs typeface="+mn-ea"/>
                <a:sym typeface="+mn-lt"/>
              </a:rPr>
              <a:t>用来建立、配置和测试数据链路的链路控制协议，通信双方可协商一些选项</a:t>
            </a:r>
          </a:p>
          <a:p>
            <a:pPr marL="715963" indent="-358775">
              <a:spcBef>
                <a:spcPct val="0"/>
              </a:spcBef>
              <a:buFont typeface="Wingdings" panose="05000000000000000000" pitchFamily="2" charset="2"/>
              <a:buChar char="Ø"/>
            </a:pPr>
            <a:r>
              <a:rPr lang="zh-CN" altLang="en-US" sz="2400" dirty="0">
                <a:solidFill>
                  <a:srgbClr val="C00000"/>
                </a:solidFill>
                <a:cs typeface="+mn-ea"/>
                <a:sym typeface="+mn-lt"/>
              </a:rPr>
              <a:t>网络控制协议 </a:t>
            </a:r>
            <a:r>
              <a:rPr lang="en-US" altLang="zh-CN" sz="2400" dirty="0">
                <a:solidFill>
                  <a:srgbClr val="C00000"/>
                </a:solidFill>
                <a:cs typeface="+mn-ea"/>
                <a:sym typeface="+mn-lt"/>
              </a:rPr>
              <a:t>NCP (Network Control Protocol)</a:t>
            </a:r>
            <a:endParaRPr lang="zh-CN" altLang="en-US" sz="2400" dirty="0">
              <a:solidFill>
                <a:srgbClr val="C00000"/>
              </a:solidFill>
              <a:cs typeface="+mn-ea"/>
              <a:sym typeface="+mn-lt"/>
            </a:endParaRPr>
          </a:p>
          <a:p>
            <a:pPr lvl="1">
              <a:spcBef>
                <a:spcPct val="0"/>
              </a:spcBef>
            </a:pPr>
            <a:r>
              <a:rPr lang="zh-CN" altLang="en-US" sz="2000" dirty="0">
                <a:cs typeface="+mn-ea"/>
                <a:sym typeface="+mn-lt"/>
              </a:rPr>
              <a:t>其中每个协议支持一种不同的网络层协议，如</a:t>
            </a:r>
            <a:r>
              <a:rPr lang="en-US" altLang="zh-CN" sz="2000" dirty="0">
                <a:cs typeface="+mn-ea"/>
                <a:sym typeface="+mn-lt"/>
              </a:rPr>
              <a:t>IP</a:t>
            </a:r>
            <a:r>
              <a:rPr lang="zh-CN" altLang="en-US" sz="2000" dirty="0">
                <a:cs typeface="+mn-ea"/>
                <a:sym typeface="+mn-lt"/>
              </a:rPr>
              <a:t>、</a:t>
            </a:r>
            <a:r>
              <a:rPr lang="en-US" altLang="zh-CN" sz="2000" dirty="0">
                <a:cs typeface="+mn-ea"/>
                <a:sym typeface="+mn-lt"/>
              </a:rPr>
              <a:t>OSI</a:t>
            </a:r>
            <a:r>
              <a:rPr lang="zh-CN" altLang="en-US" sz="2000" dirty="0">
                <a:cs typeface="+mn-ea"/>
                <a:sym typeface="+mn-lt"/>
              </a:rPr>
              <a:t>的网络层、</a:t>
            </a:r>
            <a:r>
              <a:rPr lang="en-US" altLang="zh-CN" sz="2000" dirty="0" err="1">
                <a:cs typeface="+mn-ea"/>
                <a:sym typeface="+mn-lt"/>
              </a:rPr>
              <a:t>DECnet</a:t>
            </a:r>
            <a:r>
              <a:rPr lang="zh-CN" altLang="en-US" sz="2000" dirty="0">
                <a:cs typeface="+mn-ea"/>
                <a:sym typeface="+mn-lt"/>
              </a:rPr>
              <a:t>、</a:t>
            </a:r>
            <a:r>
              <a:rPr lang="en-US" altLang="zh-CN" sz="2000" dirty="0">
                <a:cs typeface="+mn-ea"/>
                <a:sym typeface="+mn-lt"/>
              </a:rPr>
              <a:t>AppleTalk</a:t>
            </a:r>
            <a:r>
              <a:rPr lang="zh-CN" altLang="en-US" sz="2000" dirty="0">
                <a:cs typeface="+mn-ea"/>
                <a:sym typeface="+mn-lt"/>
              </a:rPr>
              <a:t>等</a:t>
            </a:r>
          </a:p>
        </p:txBody>
      </p:sp>
      <p:sp>
        <p:nvSpPr>
          <p:cNvPr id="7" name="灯片编号占位符 6">
            <a:extLst>
              <a:ext uri="{FF2B5EF4-FFF2-40B4-BE49-F238E27FC236}">
                <a16:creationId xmlns:a16="http://schemas.microsoft.com/office/drawing/2014/main" id="{21F00400-756C-AA8A-8AD4-E4EDA5F4F160}"/>
              </a:ext>
            </a:extLst>
          </p:cNvPr>
          <p:cNvSpPr>
            <a:spLocks noGrp="1"/>
          </p:cNvSpPr>
          <p:nvPr>
            <p:ph type="sldNum" sz="quarter" idx="12"/>
          </p:nvPr>
        </p:nvSpPr>
        <p:spPr/>
        <p:txBody>
          <a:bodyPr/>
          <a:lstStyle/>
          <a:p>
            <a:fld id="{67CBE2BA-217C-4668-9731-D33A8B8F2C49}" type="slidenum">
              <a:rPr lang="zh-CN" altLang="en-US" smtClean="0"/>
              <a:t>135</a:t>
            </a:fld>
            <a:endParaRPr lang="zh-CN" altLang="en-US"/>
          </a:p>
        </p:txBody>
      </p:sp>
    </p:spTree>
    <p:extLst>
      <p:ext uri="{BB962C8B-B14F-4D97-AF65-F5344CB8AC3E}">
        <p14:creationId xmlns:p14="http://schemas.microsoft.com/office/powerpoint/2010/main" val="1818307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Autofit/>
          </a:bodyPr>
          <a:lstStyle/>
          <a:p>
            <a:pPr marL="0" lvl="1" indent="0">
              <a:spcBef>
                <a:spcPct val="0"/>
              </a:spcBef>
              <a:buNone/>
            </a:pPr>
            <a:r>
              <a:rPr lang="zh-CN" altLang="en-US" sz="2400" dirty="0">
                <a:cs typeface="+mn-ea"/>
                <a:sym typeface="+mn-lt"/>
              </a:rPr>
              <a:t>PPP协议作为数据链路层协议，支持以下功能：</a:t>
            </a:r>
            <a:endParaRPr lang="en-US" altLang="zh-CN" sz="2400" dirty="0">
              <a:cs typeface="+mn-ea"/>
              <a:sym typeface="+mn-lt"/>
            </a:endParaRPr>
          </a:p>
          <a:p>
            <a:pPr marL="893763" indent="-446088">
              <a:spcBef>
                <a:spcPct val="0"/>
              </a:spcBef>
              <a:buFont typeface="Wingdings" panose="05000000000000000000" pitchFamily="2" charset="2"/>
              <a:buChar char="Ø"/>
            </a:pPr>
            <a:r>
              <a:rPr lang="zh-CN" altLang="en-US" sz="2400" dirty="0">
                <a:cs typeface="+mn-ea"/>
                <a:sym typeface="+mn-lt"/>
              </a:rPr>
              <a:t>利用帧定界符封装成帧</a:t>
            </a:r>
          </a:p>
          <a:p>
            <a:pPr marL="893763" indent="-446088">
              <a:spcBef>
                <a:spcPct val="0"/>
              </a:spcBef>
              <a:buFont typeface="Wingdings" panose="05000000000000000000" pitchFamily="2" charset="2"/>
              <a:buChar char="Ø"/>
            </a:pPr>
            <a:r>
              <a:rPr lang="zh-CN" altLang="en-US" sz="2400" dirty="0">
                <a:cs typeface="+mn-ea"/>
                <a:sym typeface="+mn-lt"/>
              </a:rPr>
              <a:t>填充技术实现透明数据传输</a:t>
            </a:r>
          </a:p>
          <a:p>
            <a:pPr marL="893763" indent="-446088">
              <a:spcBef>
                <a:spcPct val="0"/>
              </a:spcBef>
              <a:buFont typeface="Wingdings" panose="05000000000000000000" pitchFamily="2" charset="2"/>
              <a:buChar char="Ø"/>
            </a:pPr>
            <a:r>
              <a:rPr lang="zh-CN" altLang="en-US" sz="2400" dirty="0">
                <a:cs typeface="+mn-ea"/>
                <a:sym typeface="+mn-lt"/>
              </a:rPr>
              <a:t>帧的差错检测</a:t>
            </a:r>
          </a:p>
          <a:p>
            <a:pPr marL="893763" indent="-446088">
              <a:spcBef>
                <a:spcPct val="0"/>
              </a:spcBef>
              <a:buFont typeface="Wingdings" panose="05000000000000000000" pitchFamily="2" charset="2"/>
              <a:buChar char="Ø"/>
            </a:pPr>
            <a:r>
              <a:rPr lang="zh-CN" altLang="en-US" sz="2400" dirty="0">
                <a:cs typeface="+mn-ea"/>
                <a:sym typeface="+mn-lt"/>
              </a:rPr>
              <a:t>链路配置</a:t>
            </a:r>
            <a:endParaRPr lang="en-US" altLang="zh-CN" sz="2400" dirty="0">
              <a:cs typeface="+mn-ea"/>
              <a:sym typeface="+mn-lt"/>
            </a:endParaRPr>
          </a:p>
          <a:p>
            <a:pPr marL="893763" indent="-446088">
              <a:spcBef>
                <a:spcPct val="0"/>
              </a:spcBef>
              <a:buFont typeface="Wingdings" panose="05000000000000000000" pitchFamily="2" charset="2"/>
              <a:buChar char="Ø"/>
            </a:pPr>
            <a:r>
              <a:rPr lang="zh-CN" altLang="en-US" sz="2400" dirty="0">
                <a:cs typeface="+mn-ea"/>
                <a:sym typeface="+mn-lt"/>
              </a:rPr>
              <a:t>实时监测链路工作状态</a:t>
            </a:r>
          </a:p>
          <a:p>
            <a:pPr marL="893763" indent="-446088">
              <a:spcBef>
                <a:spcPct val="0"/>
              </a:spcBef>
              <a:buFont typeface="Wingdings" panose="05000000000000000000" pitchFamily="2" charset="2"/>
              <a:buChar char="Ø"/>
            </a:pPr>
            <a:r>
              <a:rPr lang="zh-CN" altLang="en-US" sz="2400" dirty="0">
                <a:cs typeface="+mn-ea"/>
                <a:sym typeface="+mn-lt"/>
              </a:rPr>
              <a:t>设置链路最大传输单元（</a:t>
            </a:r>
            <a:r>
              <a:rPr lang="en-US" altLang="zh-CN" sz="2400" dirty="0">
                <a:cs typeface="+mn-ea"/>
                <a:sym typeface="+mn-lt"/>
              </a:rPr>
              <a:t>MTU</a:t>
            </a:r>
            <a:r>
              <a:rPr lang="zh-CN" altLang="en-US" sz="2400" dirty="0">
                <a:cs typeface="+mn-ea"/>
                <a:sym typeface="+mn-lt"/>
              </a:rPr>
              <a:t>）</a:t>
            </a:r>
          </a:p>
          <a:p>
            <a:pPr marL="893763" indent="-446088">
              <a:spcBef>
                <a:spcPct val="0"/>
              </a:spcBef>
              <a:buFont typeface="Wingdings" panose="05000000000000000000" pitchFamily="2" charset="2"/>
              <a:buChar char="Ø"/>
            </a:pPr>
            <a:r>
              <a:rPr lang="zh-CN" altLang="en-US" sz="2400" dirty="0">
                <a:cs typeface="+mn-ea"/>
                <a:sym typeface="+mn-lt"/>
              </a:rPr>
              <a:t>网络层地址协商机制</a:t>
            </a:r>
          </a:p>
          <a:p>
            <a:pPr marL="893763" indent="-446088">
              <a:spcBef>
                <a:spcPct val="0"/>
              </a:spcBef>
              <a:buFont typeface="Wingdings" panose="05000000000000000000" pitchFamily="2" charset="2"/>
              <a:buChar char="Ø"/>
            </a:pPr>
            <a:r>
              <a:rPr lang="zh-CN" altLang="en-US" sz="2400" dirty="0">
                <a:cs typeface="+mn-ea"/>
                <a:sym typeface="+mn-lt"/>
              </a:rPr>
              <a:t>数据压缩协商机制</a:t>
            </a:r>
            <a:endParaRPr lang="en-US" altLang="zh-CN" sz="2400" dirty="0">
              <a:cs typeface="+mn-ea"/>
              <a:sym typeface="+mn-lt"/>
            </a:endParaRPr>
          </a:p>
          <a:p>
            <a:pPr marL="893763" indent="-446088">
              <a:spcBef>
                <a:spcPct val="0"/>
              </a:spcBef>
              <a:buFont typeface="Wingdings" panose="05000000000000000000" pitchFamily="2" charset="2"/>
              <a:buChar char="Ø"/>
            </a:pPr>
            <a:r>
              <a:rPr lang="zh-CN" altLang="en-US" sz="2400" dirty="0">
                <a:cs typeface="+mn-ea"/>
                <a:sym typeface="+mn-lt"/>
              </a:rPr>
              <a:t>允许身份认证</a:t>
            </a:r>
            <a:endParaRPr lang="en-US" altLang="zh-CN" sz="2400" dirty="0">
              <a:cs typeface="+mn-ea"/>
              <a:sym typeface="+mn-lt"/>
            </a:endParaRPr>
          </a:p>
          <a:p>
            <a:pPr marL="179388" lvl="1" indent="-179388">
              <a:spcBef>
                <a:spcPct val="0"/>
              </a:spcBef>
            </a:pPr>
            <a:endParaRPr lang="zh-CN" altLang="en-US" sz="2400" dirty="0">
              <a:cs typeface="+mn-ea"/>
              <a:sym typeface="+mn-lt"/>
            </a:endParaRPr>
          </a:p>
          <a:p>
            <a:pPr lvl="1">
              <a:spcBef>
                <a:spcPct val="0"/>
              </a:spcBef>
            </a:pPr>
            <a:endParaRPr lang="zh-CN" altLang="en-US" sz="2400" dirty="0">
              <a:cs typeface="+mn-ea"/>
              <a:sym typeface="+mn-lt"/>
            </a:endParaRPr>
          </a:p>
          <a:p>
            <a:pPr>
              <a:spcBef>
                <a:spcPct val="0"/>
              </a:spcBef>
            </a:pPr>
            <a:endParaRPr lang="zh-CN" altLang="en-US" sz="2400" dirty="0">
              <a:cs typeface="+mn-ea"/>
              <a:sym typeface="+mn-lt"/>
            </a:endParaRPr>
          </a:p>
        </p:txBody>
      </p:sp>
      <p:sp>
        <p:nvSpPr>
          <p:cNvPr id="6" name="标题 1">
            <a:extLst>
              <a:ext uri="{FF2B5EF4-FFF2-40B4-BE49-F238E27FC236}">
                <a16:creationId xmlns:a16="http://schemas.microsoft.com/office/drawing/2014/main" id="{8AAE6E61-CFDF-4507-B612-33BE29C5FDB8}"/>
              </a:ext>
            </a:extLst>
          </p:cNvPr>
          <p:cNvSpPr>
            <a:spLocks noGrp="1"/>
          </p:cNvSpPr>
          <p:nvPr>
            <p:ph type="title"/>
          </p:nvPr>
        </p:nvSpPr>
        <p:spPr>
          <a:xfrm>
            <a:off x="666750" y="0"/>
            <a:ext cx="10858500" cy="900112"/>
          </a:xfrm>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3</a:t>
            </a:r>
            <a:r>
              <a:rPr lang="zh-CN" altLang="en-US" sz="3200" dirty="0">
                <a:latin typeface="+mn-lt"/>
                <a:ea typeface="+mn-ea"/>
                <a:cs typeface="+mn-ea"/>
                <a:sym typeface="+mn-lt"/>
              </a:rPr>
              <a:t>）</a:t>
            </a:r>
          </a:p>
        </p:txBody>
      </p:sp>
      <p:sp>
        <p:nvSpPr>
          <p:cNvPr id="5" name="灯片编号占位符 4">
            <a:extLst>
              <a:ext uri="{FF2B5EF4-FFF2-40B4-BE49-F238E27FC236}">
                <a16:creationId xmlns:a16="http://schemas.microsoft.com/office/drawing/2014/main" id="{2D367471-B5B4-B931-AE4A-2811F6A709B8}"/>
              </a:ext>
            </a:extLst>
          </p:cNvPr>
          <p:cNvSpPr>
            <a:spLocks noGrp="1"/>
          </p:cNvSpPr>
          <p:nvPr>
            <p:ph type="sldNum" sz="quarter" idx="12"/>
          </p:nvPr>
        </p:nvSpPr>
        <p:spPr/>
        <p:txBody>
          <a:bodyPr/>
          <a:lstStyle/>
          <a:p>
            <a:fld id="{67CBE2BA-217C-4668-9731-D33A8B8F2C49}" type="slidenum">
              <a:rPr lang="zh-CN" altLang="en-US" smtClean="0"/>
              <a:t>136</a:t>
            </a:fld>
            <a:endParaRPr lang="zh-CN" altLang="en-US"/>
          </a:p>
        </p:txBody>
      </p:sp>
    </p:spTree>
    <p:extLst>
      <p:ext uri="{BB962C8B-B14F-4D97-AF65-F5344CB8AC3E}">
        <p14:creationId xmlns:p14="http://schemas.microsoft.com/office/powerpoint/2010/main" val="28323357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6D1DA-15A0-C969-DA19-E4DEAA2D8E0B}"/>
              </a:ext>
            </a:extLst>
          </p:cNvPr>
          <p:cNvSpPr>
            <a:spLocks noGrp="1"/>
          </p:cNvSpPr>
          <p:nvPr>
            <p:ph type="title"/>
          </p:nvPr>
        </p:nvSpPr>
        <p:spPr/>
        <p:txBody>
          <a:bodyPr>
            <a:normAutofit/>
          </a:bodyPr>
          <a:lstStyle/>
          <a:p>
            <a:r>
              <a:rPr lang="en-US" altLang="zh-CN" sz="2800" dirty="0">
                <a:latin typeface="+mn-lt"/>
                <a:ea typeface="+mn-ea"/>
                <a:cs typeface="+mn-ea"/>
                <a:sym typeface="+mn-lt"/>
              </a:rPr>
              <a:t>PPP</a:t>
            </a:r>
            <a:r>
              <a:rPr lang="zh-CN" altLang="en-US" sz="2800" dirty="0">
                <a:latin typeface="+mn-lt"/>
                <a:ea typeface="+mn-ea"/>
                <a:cs typeface="+mn-ea"/>
                <a:sym typeface="+mn-lt"/>
              </a:rPr>
              <a:t>协议帧格式</a:t>
            </a:r>
            <a:endParaRPr lang="zh-CN" altLang="en-US" dirty="0"/>
          </a:p>
        </p:txBody>
      </p:sp>
      <p:sp>
        <p:nvSpPr>
          <p:cNvPr id="4" name="灯片编号占位符 3">
            <a:extLst>
              <a:ext uri="{FF2B5EF4-FFF2-40B4-BE49-F238E27FC236}">
                <a16:creationId xmlns:a16="http://schemas.microsoft.com/office/drawing/2014/main" id="{A8CB6D88-4818-BC4F-D486-CB2D4931A885}"/>
              </a:ext>
            </a:extLst>
          </p:cNvPr>
          <p:cNvSpPr>
            <a:spLocks noGrp="1"/>
          </p:cNvSpPr>
          <p:nvPr>
            <p:ph type="sldNum" sz="quarter" idx="12"/>
          </p:nvPr>
        </p:nvSpPr>
        <p:spPr/>
        <p:txBody>
          <a:bodyPr/>
          <a:lstStyle/>
          <a:p>
            <a:fld id="{67CBE2BA-217C-4668-9731-D33A8B8F2C49}" type="slidenum">
              <a:rPr lang="zh-CN" altLang="en-US" smtClean="0"/>
              <a:t>137</a:t>
            </a:fld>
            <a:endParaRPr lang="zh-CN" altLang="en-US"/>
          </a:p>
        </p:txBody>
      </p:sp>
      <p:sp>
        <p:nvSpPr>
          <p:cNvPr id="43" name="Rectangle 6">
            <a:extLst>
              <a:ext uri="{FF2B5EF4-FFF2-40B4-BE49-F238E27FC236}">
                <a16:creationId xmlns:a16="http://schemas.microsoft.com/office/drawing/2014/main" id="{0277F63E-A48E-7988-8049-EB7AF7430542}"/>
              </a:ext>
            </a:extLst>
          </p:cNvPr>
          <p:cNvSpPr>
            <a:spLocks noChangeArrowheads="1"/>
          </p:cNvSpPr>
          <p:nvPr/>
        </p:nvSpPr>
        <p:spPr bwMode="auto">
          <a:xfrm>
            <a:off x="4755775" y="1112101"/>
            <a:ext cx="2726259"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2400" b="1" dirty="0">
                <a:solidFill>
                  <a:schemeClr val="bg1"/>
                </a:solidFill>
                <a:cs typeface="+mn-ea"/>
                <a:sym typeface="+mn-lt"/>
              </a:rPr>
              <a:t>PPP </a:t>
            </a:r>
            <a:r>
              <a:rPr lang="zh-CN" altLang="en-US" sz="2400" b="1" dirty="0">
                <a:solidFill>
                  <a:schemeClr val="bg1"/>
                </a:solidFill>
                <a:cs typeface="+mn-ea"/>
                <a:sym typeface="+mn-lt"/>
              </a:rPr>
              <a:t>协议的帧格式</a:t>
            </a:r>
            <a:endParaRPr lang="fr-FR" altLang="zh-CN" sz="2400" b="1" dirty="0">
              <a:solidFill>
                <a:schemeClr val="bg1"/>
              </a:solidFill>
              <a:cs typeface="+mn-ea"/>
              <a:sym typeface="+mn-lt"/>
            </a:endParaRPr>
          </a:p>
        </p:txBody>
      </p:sp>
      <p:sp>
        <p:nvSpPr>
          <p:cNvPr id="44" name="Rectangle 4">
            <a:extLst>
              <a:ext uri="{FF2B5EF4-FFF2-40B4-BE49-F238E27FC236}">
                <a16:creationId xmlns:a16="http://schemas.microsoft.com/office/drawing/2014/main" id="{FE079069-19EB-8777-E518-03BDAC5D1147}"/>
              </a:ext>
            </a:extLst>
          </p:cNvPr>
          <p:cNvSpPr>
            <a:spLocks noChangeArrowheads="1"/>
          </p:cNvSpPr>
          <p:nvPr/>
        </p:nvSpPr>
        <p:spPr bwMode="auto">
          <a:xfrm>
            <a:off x="5059421" y="1125038"/>
            <a:ext cx="3199041" cy="473832"/>
          </a:xfrm>
          <a:prstGeom prst="rect">
            <a:avLst/>
          </a:prstGeom>
          <a:solidFill>
            <a:schemeClr val="bg2">
              <a:lumMod val="90000"/>
            </a:schemeClr>
          </a:solidFill>
          <a:ln w="12700">
            <a:solidFill>
              <a:schemeClr val="tx1"/>
            </a:solidFill>
            <a:miter lim="800000"/>
            <a:headEnd/>
            <a:tailEnd/>
          </a:ln>
          <a:effectLst/>
        </p:spPr>
        <p:txBody>
          <a:bodyPr wrap="none" anchor="ctr"/>
          <a:lstStyle/>
          <a:p>
            <a:pPr algn="ctr">
              <a:lnSpc>
                <a:spcPct val="120000"/>
              </a:lnSpc>
            </a:pPr>
            <a:r>
              <a:rPr kumimoji="1" lang="zh-CN" altLang="en-US" sz="1867" b="1" dirty="0">
                <a:cs typeface="+mn-ea"/>
                <a:sym typeface="+mn-lt"/>
              </a:rPr>
              <a:t>网络层分组</a:t>
            </a:r>
          </a:p>
        </p:txBody>
      </p:sp>
      <p:sp>
        <p:nvSpPr>
          <p:cNvPr id="45" name="Text Box 9">
            <a:extLst>
              <a:ext uri="{FF2B5EF4-FFF2-40B4-BE49-F238E27FC236}">
                <a16:creationId xmlns:a16="http://schemas.microsoft.com/office/drawing/2014/main" id="{2CA29B85-7C27-4400-0156-8976226A06EE}"/>
              </a:ext>
            </a:extLst>
          </p:cNvPr>
          <p:cNvSpPr txBox="1">
            <a:spLocks noChangeArrowheads="1"/>
          </p:cNvSpPr>
          <p:nvPr/>
        </p:nvSpPr>
        <p:spPr bwMode="auto">
          <a:xfrm>
            <a:off x="2159961"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cs typeface="+mn-ea"/>
                <a:sym typeface="+mn-lt"/>
              </a:rPr>
              <a:t>1</a:t>
            </a:r>
          </a:p>
        </p:txBody>
      </p:sp>
      <p:sp>
        <p:nvSpPr>
          <p:cNvPr id="46" name="Text Box 10">
            <a:extLst>
              <a:ext uri="{FF2B5EF4-FFF2-40B4-BE49-F238E27FC236}">
                <a16:creationId xmlns:a16="http://schemas.microsoft.com/office/drawing/2014/main" id="{E8D8ECF6-0828-4D59-9B09-ABAD4340C400}"/>
              </a:ext>
            </a:extLst>
          </p:cNvPr>
          <p:cNvSpPr txBox="1">
            <a:spLocks noChangeArrowheads="1"/>
          </p:cNvSpPr>
          <p:nvPr/>
        </p:nvSpPr>
        <p:spPr bwMode="auto">
          <a:xfrm>
            <a:off x="4262861"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cs typeface="+mn-ea"/>
                <a:sym typeface="+mn-lt"/>
              </a:rPr>
              <a:t>2</a:t>
            </a:r>
          </a:p>
        </p:txBody>
      </p:sp>
      <p:sp>
        <p:nvSpPr>
          <p:cNvPr id="47" name="Text Box 11">
            <a:extLst>
              <a:ext uri="{FF2B5EF4-FFF2-40B4-BE49-F238E27FC236}">
                <a16:creationId xmlns:a16="http://schemas.microsoft.com/office/drawing/2014/main" id="{36BC2CC8-3FBF-B6FD-0FE9-9AB3C74E6DF8}"/>
              </a:ext>
            </a:extLst>
          </p:cNvPr>
          <p:cNvSpPr txBox="1">
            <a:spLocks noChangeArrowheads="1"/>
          </p:cNvSpPr>
          <p:nvPr/>
        </p:nvSpPr>
        <p:spPr bwMode="auto">
          <a:xfrm>
            <a:off x="2760876"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1</a:t>
            </a:r>
          </a:p>
        </p:txBody>
      </p:sp>
      <p:sp>
        <p:nvSpPr>
          <p:cNvPr id="48" name="Text Box 12">
            <a:extLst>
              <a:ext uri="{FF2B5EF4-FFF2-40B4-BE49-F238E27FC236}">
                <a16:creationId xmlns:a16="http://schemas.microsoft.com/office/drawing/2014/main" id="{5560BF7E-1273-793B-609B-B4596AD1906D}"/>
              </a:ext>
            </a:extLst>
          </p:cNvPr>
          <p:cNvSpPr txBox="1">
            <a:spLocks noChangeArrowheads="1"/>
          </p:cNvSpPr>
          <p:nvPr/>
        </p:nvSpPr>
        <p:spPr bwMode="auto">
          <a:xfrm>
            <a:off x="9656508"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1</a:t>
            </a:r>
          </a:p>
        </p:txBody>
      </p:sp>
      <p:sp>
        <p:nvSpPr>
          <p:cNvPr id="49" name="Text Box 13">
            <a:extLst>
              <a:ext uri="{FF2B5EF4-FFF2-40B4-BE49-F238E27FC236}">
                <a16:creationId xmlns:a16="http://schemas.microsoft.com/office/drawing/2014/main" id="{2AD66636-DA62-CD53-0FC2-5C0493B64793}"/>
              </a:ext>
            </a:extLst>
          </p:cNvPr>
          <p:cNvSpPr txBox="1">
            <a:spLocks noChangeArrowheads="1"/>
          </p:cNvSpPr>
          <p:nvPr/>
        </p:nvSpPr>
        <p:spPr bwMode="auto">
          <a:xfrm>
            <a:off x="1383136" y="2562578"/>
            <a:ext cx="66236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字节</a:t>
            </a:r>
          </a:p>
        </p:txBody>
      </p:sp>
      <p:sp>
        <p:nvSpPr>
          <p:cNvPr id="50" name="Text Box 18">
            <a:extLst>
              <a:ext uri="{FF2B5EF4-FFF2-40B4-BE49-F238E27FC236}">
                <a16:creationId xmlns:a16="http://schemas.microsoft.com/office/drawing/2014/main" id="{00CDDABB-B056-0ACE-DAE2-F8F7B5A15173}"/>
              </a:ext>
            </a:extLst>
          </p:cNvPr>
          <p:cNvSpPr txBox="1">
            <a:spLocks noChangeArrowheads="1"/>
          </p:cNvSpPr>
          <p:nvPr/>
        </p:nvSpPr>
        <p:spPr bwMode="auto">
          <a:xfrm>
            <a:off x="3360038"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1</a:t>
            </a:r>
          </a:p>
        </p:txBody>
      </p:sp>
      <p:sp>
        <p:nvSpPr>
          <p:cNvPr id="51" name="Text Box 23">
            <a:extLst>
              <a:ext uri="{FF2B5EF4-FFF2-40B4-BE49-F238E27FC236}">
                <a16:creationId xmlns:a16="http://schemas.microsoft.com/office/drawing/2014/main" id="{FEB83C15-D634-A7E2-8973-4767F238CBFC}"/>
              </a:ext>
            </a:extLst>
          </p:cNvPr>
          <p:cNvSpPr txBox="1">
            <a:spLocks noChangeArrowheads="1"/>
          </p:cNvSpPr>
          <p:nvPr/>
        </p:nvSpPr>
        <p:spPr bwMode="auto">
          <a:xfrm>
            <a:off x="8657902"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2</a:t>
            </a:r>
          </a:p>
        </p:txBody>
      </p:sp>
      <p:sp>
        <p:nvSpPr>
          <p:cNvPr id="52" name="Line 26">
            <a:extLst>
              <a:ext uri="{FF2B5EF4-FFF2-40B4-BE49-F238E27FC236}">
                <a16:creationId xmlns:a16="http://schemas.microsoft.com/office/drawing/2014/main" id="{8BC28C1E-2F62-032A-231E-6CB0D5A159A6}"/>
              </a:ext>
            </a:extLst>
          </p:cNvPr>
          <p:cNvSpPr>
            <a:spLocks noChangeShapeType="1"/>
          </p:cNvSpPr>
          <p:nvPr/>
        </p:nvSpPr>
        <p:spPr bwMode="auto">
          <a:xfrm>
            <a:off x="5059420" y="1112101"/>
            <a:ext cx="19272" cy="94119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3" name="Line 27">
            <a:extLst>
              <a:ext uri="{FF2B5EF4-FFF2-40B4-BE49-F238E27FC236}">
                <a16:creationId xmlns:a16="http://schemas.microsoft.com/office/drawing/2014/main" id="{50FDEC9B-89AF-87ED-7F61-08247C13FA05}"/>
              </a:ext>
            </a:extLst>
          </p:cNvPr>
          <p:cNvSpPr>
            <a:spLocks noChangeShapeType="1"/>
          </p:cNvSpPr>
          <p:nvPr/>
        </p:nvSpPr>
        <p:spPr bwMode="auto">
          <a:xfrm>
            <a:off x="8258460" y="1112100"/>
            <a:ext cx="0" cy="90561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4" name="Text Box 31">
            <a:extLst>
              <a:ext uri="{FF2B5EF4-FFF2-40B4-BE49-F238E27FC236}">
                <a16:creationId xmlns:a16="http://schemas.microsoft.com/office/drawing/2014/main" id="{9DA1CCEA-16DE-230C-2D63-138CF9BCF89F}"/>
              </a:ext>
            </a:extLst>
          </p:cNvPr>
          <p:cNvSpPr txBox="1">
            <a:spLocks noChangeArrowheads="1"/>
          </p:cNvSpPr>
          <p:nvPr/>
        </p:nvSpPr>
        <p:spPr bwMode="auto">
          <a:xfrm>
            <a:off x="5458863" y="2586962"/>
            <a:ext cx="2042547"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a:solidFill>
                  <a:srgbClr val="0000FF"/>
                </a:solidFill>
                <a:cs typeface="+mn-ea"/>
                <a:sym typeface="+mn-lt"/>
              </a:rPr>
              <a:t>不超过 </a:t>
            </a:r>
            <a:r>
              <a:rPr kumimoji="1" lang="en-US" altLang="zh-CN" sz="1867" b="1">
                <a:solidFill>
                  <a:srgbClr val="0000FF"/>
                </a:solidFill>
                <a:cs typeface="+mn-ea"/>
                <a:sym typeface="+mn-lt"/>
              </a:rPr>
              <a:t>1500 </a:t>
            </a:r>
            <a:r>
              <a:rPr kumimoji="1" lang="zh-CN" altLang="en-US" sz="1867" b="1">
                <a:solidFill>
                  <a:srgbClr val="0000FF"/>
                </a:solidFill>
                <a:cs typeface="+mn-ea"/>
                <a:sym typeface="+mn-lt"/>
              </a:rPr>
              <a:t>字节</a:t>
            </a:r>
          </a:p>
        </p:txBody>
      </p:sp>
      <p:sp>
        <p:nvSpPr>
          <p:cNvPr id="55" name="Line 32">
            <a:extLst>
              <a:ext uri="{FF2B5EF4-FFF2-40B4-BE49-F238E27FC236}">
                <a16:creationId xmlns:a16="http://schemas.microsoft.com/office/drawing/2014/main" id="{2DC5F991-8C0A-9FBE-F3F1-D32E2B67E8FA}"/>
              </a:ext>
            </a:extLst>
          </p:cNvPr>
          <p:cNvSpPr>
            <a:spLocks noChangeShapeType="1"/>
          </p:cNvSpPr>
          <p:nvPr/>
        </p:nvSpPr>
        <p:spPr bwMode="auto">
          <a:xfrm>
            <a:off x="2077620" y="3219859"/>
            <a:ext cx="8095711"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56" name="Text Box 33">
            <a:extLst>
              <a:ext uri="{FF2B5EF4-FFF2-40B4-BE49-F238E27FC236}">
                <a16:creationId xmlns:a16="http://schemas.microsoft.com/office/drawing/2014/main" id="{29218ABB-412B-061C-C257-CC0B74F11728}"/>
              </a:ext>
            </a:extLst>
          </p:cNvPr>
          <p:cNvSpPr txBox="1">
            <a:spLocks noChangeArrowheads="1"/>
          </p:cNvSpPr>
          <p:nvPr/>
        </p:nvSpPr>
        <p:spPr bwMode="auto">
          <a:xfrm>
            <a:off x="5536629" y="3027252"/>
            <a:ext cx="965842" cy="4074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FF"/>
                </a:solidFill>
                <a:cs typeface="+mn-ea"/>
                <a:sym typeface="+mn-lt"/>
              </a:rPr>
              <a:t>PPP </a:t>
            </a:r>
            <a:r>
              <a:rPr kumimoji="1" lang="zh-CN" altLang="en-US" sz="1867" b="1" dirty="0">
                <a:solidFill>
                  <a:srgbClr val="0000FF"/>
                </a:solidFill>
                <a:cs typeface="+mn-ea"/>
                <a:sym typeface="+mn-lt"/>
              </a:rPr>
              <a:t>帧</a:t>
            </a:r>
          </a:p>
        </p:txBody>
      </p:sp>
      <p:sp>
        <p:nvSpPr>
          <p:cNvPr id="57" name="Rectangle 5">
            <a:extLst>
              <a:ext uri="{FF2B5EF4-FFF2-40B4-BE49-F238E27FC236}">
                <a16:creationId xmlns:a16="http://schemas.microsoft.com/office/drawing/2014/main" id="{24AEED51-319A-ED05-BEA7-E042CE014BF2}"/>
              </a:ext>
            </a:extLst>
          </p:cNvPr>
          <p:cNvSpPr>
            <a:spLocks noChangeArrowheads="1"/>
          </p:cNvSpPr>
          <p:nvPr/>
        </p:nvSpPr>
        <p:spPr bwMode="auto">
          <a:xfrm>
            <a:off x="2060100" y="1975671"/>
            <a:ext cx="8095711" cy="577331"/>
          </a:xfrm>
          <a:prstGeom prst="rect">
            <a:avLst/>
          </a:prstGeom>
          <a:solidFill>
            <a:srgbClr val="92D050"/>
          </a:solidFill>
          <a:ln w="12700">
            <a:solidFill>
              <a:schemeClr val="tx1"/>
            </a:solidFill>
            <a:miter lim="800000"/>
            <a:headEnd/>
            <a:tailEnd/>
          </a:ln>
          <a:effectLst/>
        </p:spPr>
        <p:txBody>
          <a:bodyPr wrap="none" anchor="ctr"/>
          <a:lstStyle/>
          <a:p>
            <a:pPr algn="ctr">
              <a:lnSpc>
                <a:spcPct val="120000"/>
              </a:lnSpc>
            </a:pPr>
            <a:endParaRPr kumimoji="1" lang="zh-CN" altLang="zh-CN" sz="1600" b="1">
              <a:solidFill>
                <a:schemeClr val="bg1"/>
              </a:solidFill>
              <a:cs typeface="+mn-ea"/>
              <a:sym typeface="+mn-lt"/>
            </a:endParaRPr>
          </a:p>
        </p:txBody>
      </p:sp>
      <p:sp>
        <p:nvSpPr>
          <p:cNvPr id="58" name="Line 6">
            <a:extLst>
              <a:ext uri="{FF2B5EF4-FFF2-40B4-BE49-F238E27FC236}">
                <a16:creationId xmlns:a16="http://schemas.microsoft.com/office/drawing/2014/main" id="{3F5FD193-5903-8770-995A-F40B18F9258F}"/>
              </a:ext>
            </a:extLst>
          </p:cNvPr>
          <p:cNvSpPr>
            <a:spLocks noChangeShapeType="1"/>
          </p:cNvSpPr>
          <p:nvPr/>
        </p:nvSpPr>
        <p:spPr bwMode="auto">
          <a:xfrm>
            <a:off x="2661016" y="1975671"/>
            <a:ext cx="0" cy="5773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9" name="Line 7">
            <a:extLst>
              <a:ext uri="{FF2B5EF4-FFF2-40B4-BE49-F238E27FC236}">
                <a16:creationId xmlns:a16="http://schemas.microsoft.com/office/drawing/2014/main" id="{E8AC71DC-DFFB-1376-FC54-91C365D7BB7F}"/>
              </a:ext>
            </a:extLst>
          </p:cNvPr>
          <p:cNvSpPr>
            <a:spLocks noChangeShapeType="1"/>
          </p:cNvSpPr>
          <p:nvPr/>
        </p:nvSpPr>
        <p:spPr bwMode="auto">
          <a:xfrm>
            <a:off x="9456786" y="1986991"/>
            <a:ext cx="0" cy="5660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0" name="Text Box 8">
            <a:extLst>
              <a:ext uri="{FF2B5EF4-FFF2-40B4-BE49-F238E27FC236}">
                <a16:creationId xmlns:a16="http://schemas.microsoft.com/office/drawing/2014/main" id="{0D03CE67-D23E-7DB7-AFBA-A9E571EF2E99}"/>
              </a:ext>
            </a:extLst>
          </p:cNvPr>
          <p:cNvSpPr txBox="1">
            <a:spLocks noChangeArrowheads="1"/>
          </p:cNvSpPr>
          <p:nvPr/>
        </p:nvSpPr>
        <p:spPr bwMode="auto">
          <a:xfrm>
            <a:off x="2056596" y="2182670"/>
            <a:ext cx="478016"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7E</a:t>
            </a:r>
          </a:p>
        </p:txBody>
      </p:sp>
      <p:sp>
        <p:nvSpPr>
          <p:cNvPr id="61" name="Line 14">
            <a:extLst>
              <a:ext uri="{FF2B5EF4-FFF2-40B4-BE49-F238E27FC236}">
                <a16:creationId xmlns:a16="http://schemas.microsoft.com/office/drawing/2014/main" id="{3EAA8A42-E94B-E62F-48EB-B16925628A50}"/>
              </a:ext>
            </a:extLst>
          </p:cNvPr>
          <p:cNvSpPr>
            <a:spLocks noChangeShapeType="1"/>
          </p:cNvSpPr>
          <p:nvPr/>
        </p:nvSpPr>
        <p:spPr bwMode="auto">
          <a:xfrm>
            <a:off x="3260178" y="1986991"/>
            <a:ext cx="0" cy="5660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2" name="Line 15">
            <a:extLst>
              <a:ext uri="{FF2B5EF4-FFF2-40B4-BE49-F238E27FC236}">
                <a16:creationId xmlns:a16="http://schemas.microsoft.com/office/drawing/2014/main" id="{00BFC359-B16E-FD6D-C8E3-7B47B404793F}"/>
              </a:ext>
            </a:extLst>
          </p:cNvPr>
          <p:cNvSpPr>
            <a:spLocks noChangeShapeType="1"/>
          </p:cNvSpPr>
          <p:nvPr/>
        </p:nvSpPr>
        <p:spPr bwMode="auto">
          <a:xfrm>
            <a:off x="3859342" y="1975671"/>
            <a:ext cx="0" cy="5773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3" name="Text Box 16">
            <a:extLst>
              <a:ext uri="{FF2B5EF4-FFF2-40B4-BE49-F238E27FC236}">
                <a16:creationId xmlns:a16="http://schemas.microsoft.com/office/drawing/2014/main" id="{3EFABDFC-FF70-56F3-DAB1-22233127063E}"/>
              </a:ext>
            </a:extLst>
          </p:cNvPr>
          <p:cNvSpPr txBox="1">
            <a:spLocks noChangeArrowheads="1"/>
          </p:cNvSpPr>
          <p:nvPr/>
        </p:nvSpPr>
        <p:spPr bwMode="auto">
          <a:xfrm>
            <a:off x="2655760" y="2182670"/>
            <a:ext cx="476412" cy="405432"/>
          </a:xfrm>
          <a:prstGeom prst="rect">
            <a:avLst/>
          </a:prstGeom>
          <a:noFill/>
          <a:ln>
            <a:noFill/>
          </a:ln>
          <a:effectLst/>
        </p:spPr>
        <p:txBody>
          <a:bodyPr wrap="none">
            <a:spAutoFit/>
          </a:bodyPr>
          <a:lstStyle/>
          <a:p>
            <a:pPr>
              <a:lnSpc>
                <a:spcPct val="120000"/>
              </a:lnSpc>
            </a:pPr>
            <a:r>
              <a:rPr kumimoji="1" lang="en-US" altLang="zh-CN" sz="1867" b="1">
                <a:solidFill>
                  <a:srgbClr val="0000CC"/>
                </a:solidFill>
                <a:cs typeface="+mn-ea"/>
                <a:sym typeface="+mn-lt"/>
              </a:rPr>
              <a:t>FF</a:t>
            </a:r>
          </a:p>
        </p:txBody>
      </p:sp>
      <p:sp>
        <p:nvSpPr>
          <p:cNvPr id="64" name="Text Box 17">
            <a:extLst>
              <a:ext uri="{FF2B5EF4-FFF2-40B4-BE49-F238E27FC236}">
                <a16:creationId xmlns:a16="http://schemas.microsoft.com/office/drawing/2014/main" id="{F0B430DC-0F06-9F66-500C-222ACF00F4C6}"/>
              </a:ext>
            </a:extLst>
          </p:cNvPr>
          <p:cNvSpPr txBox="1">
            <a:spLocks noChangeArrowheads="1"/>
          </p:cNvSpPr>
          <p:nvPr/>
        </p:nvSpPr>
        <p:spPr bwMode="auto">
          <a:xfrm>
            <a:off x="3296682" y="2182670"/>
            <a:ext cx="450764"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03</a:t>
            </a:r>
          </a:p>
        </p:txBody>
      </p:sp>
      <p:sp>
        <p:nvSpPr>
          <p:cNvPr id="65" name="Text Box 19">
            <a:extLst>
              <a:ext uri="{FF2B5EF4-FFF2-40B4-BE49-F238E27FC236}">
                <a16:creationId xmlns:a16="http://schemas.microsoft.com/office/drawing/2014/main" id="{CDEAC5B4-D5E3-A800-BB79-34633239DB00}"/>
              </a:ext>
            </a:extLst>
          </p:cNvPr>
          <p:cNvSpPr txBox="1">
            <a:spLocks noChangeArrowheads="1"/>
          </p:cNvSpPr>
          <p:nvPr/>
        </p:nvSpPr>
        <p:spPr bwMode="auto">
          <a:xfrm>
            <a:off x="2140691" y="1941710"/>
            <a:ext cx="33054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F</a:t>
            </a:r>
          </a:p>
        </p:txBody>
      </p:sp>
      <p:sp>
        <p:nvSpPr>
          <p:cNvPr id="66" name="Text Box 20">
            <a:extLst>
              <a:ext uri="{FF2B5EF4-FFF2-40B4-BE49-F238E27FC236}">
                <a16:creationId xmlns:a16="http://schemas.microsoft.com/office/drawing/2014/main" id="{0E8680C1-BE08-89D4-DC07-A06A5D4EDD14}"/>
              </a:ext>
            </a:extLst>
          </p:cNvPr>
          <p:cNvSpPr txBox="1">
            <a:spLocks noChangeArrowheads="1"/>
          </p:cNvSpPr>
          <p:nvPr/>
        </p:nvSpPr>
        <p:spPr bwMode="auto">
          <a:xfrm>
            <a:off x="2701310" y="1940094"/>
            <a:ext cx="35779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A</a:t>
            </a:r>
          </a:p>
        </p:txBody>
      </p:sp>
      <p:sp>
        <p:nvSpPr>
          <p:cNvPr id="67" name="Text Box 21">
            <a:extLst>
              <a:ext uri="{FF2B5EF4-FFF2-40B4-BE49-F238E27FC236}">
                <a16:creationId xmlns:a16="http://schemas.microsoft.com/office/drawing/2014/main" id="{2D79280F-B775-4A64-1E89-138EC350F0D1}"/>
              </a:ext>
            </a:extLst>
          </p:cNvPr>
          <p:cNvSpPr txBox="1">
            <a:spLocks noChangeArrowheads="1"/>
          </p:cNvSpPr>
          <p:nvPr/>
        </p:nvSpPr>
        <p:spPr bwMode="auto">
          <a:xfrm>
            <a:off x="3349027" y="1941710"/>
            <a:ext cx="35779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C</a:t>
            </a:r>
          </a:p>
        </p:txBody>
      </p:sp>
      <p:sp>
        <p:nvSpPr>
          <p:cNvPr id="68" name="Text Box 22">
            <a:extLst>
              <a:ext uri="{FF2B5EF4-FFF2-40B4-BE49-F238E27FC236}">
                <a16:creationId xmlns:a16="http://schemas.microsoft.com/office/drawing/2014/main" id="{1642755D-C8D9-6065-516E-FFE1955ED884}"/>
              </a:ext>
            </a:extLst>
          </p:cNvPr>
          <p:cNvSpPr txBox="1">
            <a:spLocks noChangeArrowheads="1"/>
          </p:cNvSpPr>
          <p:nvPr/>
        </p:nvSpPr>
        <p:spPr bwMode="auto">
          <a:xfrm>
            <a:off x="8561316" y="2080822"/>
            <a:ext cx="663964"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FCS</a:t>
            </a:r>
          </a:p>
        </p:txBody>
      </p:sp>
      <p:sp>
        <p:nvSpPr>
          <p:cNvPr id="69" name="Text Box 24">
            <a:extLst>
              <a:ext uri="{FF2B5EF4-FFF2-40B4-BE49-F238E27FC236}">
                <a16:creationId xmlns:a16="http://schemas.microsoft.com/office/drawing/2014/main" id="{B55DC348-2EB3-621C-1667-B41792618F04}"/>
              </a:ext>
            </a:extLst>
          </p:cNvPr>
          <p:cNvSpPr txBox="1">
            <a:spLocks noChangeArrowheads="1"/>
          </p:cNvSpPr>
          <p:nvPr/>
        </p:nvSpPr>
        <p:spPr bwMode="auto">
          <a:xfrm>
            <a:off x="9586431" y="1938350"/>
            <a:ext cx="33054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F</a:t>
            </a:r>
          </a:p>
        </p:txBody>
      </p:sp>
      <p:sp>
        <p:nvSpPr>
          <p:cNvPr id="70" name="Text Box 25">
            <a:extLst>
              <a:ext uri="{FF2B5EF4-FFF2-40B4-BE49-F238E27FC236}">
                <a16:creationId xmlns:a16="http://schemas.microsoft.com/office/drawing/2014/main" id="{45DF1BF7-2560-426D-6F07-D110B261C8F8}"/>
              </a:ext>
            </a:extLst>
          </p:cNvPr>
          <p:cNvSpPr txBox="1">
            <a:spLocks noChangeArrowheads="1"/>
          </p:cNvSpPr>
          <p:nvPr/>
        </p:nvSpPr>
        <p:spPr bwMode="auto">
          <a:xfrm>
            <a:off x="9519857" y="2182670"/>
            <a:ext cx="478016" cy="405432"/>
          </a:xfrm>
          <a:prstGeom prst="rect">
            <a:avLst/>
          </a:prstGeom>
          <a:noFill/>
          <a:ln>
            <a:noFill/>
          </a:ln>
          <a:effectLst/>
        </p:spPr>
        <p:txBody>
          <a:bodyPr wrap="none">
            <a:spAutoFit/>
          </a:bodyPr>
          <a:lstStyle/>
          <a:p>
            <a:pPr>
              <a:lnSpc>
                <a:spcPct val="120000"/>
              </a:lnSpc>
            </a:pPr>
            <a:r>
              <a:rPr kumimoji="1" lang="en-US" altLang="zh-CN" sz="1867" b="1">
                <a:solidFill>
                  <a:srgbClr val="0000CC"/>
                </a:solidFill>
                <a:cs typeface="+mn-ea"/>
                <a:sym typeface="+mn-lt"/>
              </a:rPr>
              <a:t>7E</a:t>
            </a:r>
          </a:p>
        </p:txBody>
      </p:sp>
      <p:sp>
        <p:nvSpPr>
          <p:cNvPr id="71" name="Rectangle 28">
            <a:extLst>
              <a:ext uri="{FF2B5EF4-FFF2-40B4-BE49-F238E27FC236}">
                <a16:creationId xmlns:a16="http://schemas.microsoft.com/office/drawing/2014/main" id="{D02E4EE5-51A0-F925-1C4B-D00EB549A615}"/>
              </a:ext>
            </a:extLst>
          </p:cNvPr>
          <p:cNvSpPr>
            <a:spLocks noChangeArrowheads="1"/>
          </p:cNvSpPr>
          <p:nvPr/>
        </p:nvSpPr>
        <p:spPr bwMode="auto">
          <a:xfrm>
            <a:off x="5082196" y="1999928"/>
            <a:ext cx="3199041" cy="528816"/>
          </a:xfrm>
          <a:prstGeom prst="rect">
            <a:avLst/>
          </a:prstGeom>
          <a:solidFill>
            <a:schemeClr val="bg2">
              <a:lumMod val="90000"/>
            </a:schemeClr>
          </a:solidFill>
          <a:ln w="12700">
            <a:solidFill>
              <a:schemeClr val="tx1"/>
            </a:solidFill>
            <a:miter lim="800000"/>
            <a:headEnd/>
            <a:tailEnd/>
          </a:ln>
          <a:effectLst/>
        </p:spPr>
        <p:txBody>
          <a:bodyPr wrap="none" anchor="ctr"/>
          <a:lstStyle/>
          <a:p>
            <a:pPr algn="ctr">
              <a:lnSpc>
                <a:spcPct val="120000"/>
              </a:lnSpc>
            </a:pPr>
            <a:endParaRPr kumimoji="1" lang="zh-CN" altLang="en-US" sz="1867" b="1">
              <a:solidFill>
                <a:srgbClr val="000099"/>
              </a:solidFill>
              <a:cs typeface="+mn-ea"/>
              <a:sym typeface="+mn-lt"/>
            </a:endParaRPr>
          </a:p>
        </p:txBody>
      </p:sp>
      <p:sp>
        <p:nvSpPr>
          <p:cNvPr id="72" name="Text Box 29">
            <a:extLst>
              <a:ext uri="{FF2B5EF4-FFF2-40B4-BE49-F238E27FC236}">
                <a16:creationId xmlns:a16="http://schemas.microsoft.com/office/drawing/2014/main" id="{0A7BAF3D-0165-FAAD-6EA6-BA5F12E00293}"/>
              </a:ext>
            </a:extLst>
          </p:cNvPr>
          <p:cNvSpPr txBox="1">
            <a:spLocks noChangeArrowheads="1"/>
          </p:cNvSpPr>
          <p:nvPr/>
        </p:nvSpPr>
        <p:spPr bwMode="auto">
          <a:xfrm>
            <a:off x="4104384" y="2113418"/>
            <a:ext cx="662361" cy="407419"/>
          </a:xfrm>
          <a:prstGeom prst="rect">
            <a:avLst/>
          </a:prstGeom>
          <a:noFill/>
          <a:ln>
            <a:noFill/>
          </a:ln>
          <a:effectLst/>
        </p:spPr>
        <p:txBody>
          <a:bodyPr wrap="none">
            <a:spAutoFit/>
          </a:bodyPr>
          <a:lstStyle/>
          <a:p>
            <a:pPr>
              <a:lnSpc>
                <a:spcPct val="120000"/>
              </a:lnSpc>
            </a:pPr>
            <a:r>
              <a:rPr kumimoji="1" lang="zh-CN" altLang="en-US" sz="1867" b="1" dirty="0">
                <a:solidFill>
                  <a:srgbClr val="0000CC"/>
                </a:solidFill>
                <a:cs typeface="+mn-ea"/>
                <a:sym typeface="+mn-lt"/>
              </a:rPr>
              <a:t>协议</a:t>
            </a:r>
          </a:p>
        </p:txBody>
      </p:sp>
      <p:sp>
        <p:nvSpPr>
          <p:cNvPr id="73" name="Text Box 30">
            <a:extLst>
              <a:ext uri="{FF2B5EF4-FFF2-40B4-BE49-F238E27FC236}">
                <a16:creationId xmlns:a16="http://schemas.microsoft.com/office/drawing/2014/main" id="{027AFF8F-4F99-3FBA-EAC2-FB7C512CE9E4}"/>
              </a:ext>
            </a:extLst>
          </p:cNvPr>
          <p:cNvSpPr txBox="1">
            <a:spLocks noChangeArrowheads="1"/>
          </p:cNvSpPr>
          <p:nvPr/>
        </p:nvSpPr>
        <p:spPr bwMode="auto">
          <a:xfrm>
            <a:off x="6048285" y="2068215"/>
            <a:ext cx="1140056"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zh-CN" sz="1867" b="1" dirty="0">
                <a:solidFill>
                  <a:srgbClr val="0000CC"/>
                </a:solidFill>
                <a:cs typeface="+mn-ea"/>
              </a:rPr>
              <a:t>数据负载</a:t>
            </a:r>
            <a:endParaRPr kumimoji="1" lang="zh-CN" altLang="en-US" sz="1867" b="1" dirty="0">
              <a:solidFill>
                <a:srgbClr val="0000CC"/>
              </a:solidFill>
              <a:cs typeface="+mn-ea"/>
              <a:sym typeface="+mn-lt"/>
            </a:endParaRPr>
          </a:p>
        </p:txBody>
      </p:sp>
      <p:sp>
        <p:nvSpPr>
          <p:cNvPr id="74" name="AutoShape 34">
            <a:extLst>
              <a:ext uri="{FF2B5EF4-FFF2-40B4-BE49-F238E27FC236}">
                <a16:creationId xmlns:a16="http://schemas.microsoft.com/office/drawing/2014/main" id="{19B91487-AD03-BB9B-2A27-1203284CF1C2}"/>
              </a:ext>
            </a:extLst>
          </p:cNvPr>
          <p:cNvSpPr>
            <a:spLocks/>
          </p:cNvSpPr>
          <p:nvPr/>
        </p:nvSpPr>
        <p:spPr bwMode="auto">
          <a:xfrm rot="5400000">
            <a:off x="3470006" y="386258"/>
            <a:ext cx="179507" cy="2999319"/>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5" name="AutoShape 35">
            <a:extLst>
              <a:ext uri="{FF2B5EF4-FFF2-40B4-BE49-F238E27FC236}">
                <a16:creationId xmlns:a16="http://schemas.microsoft.com/office/drawing/2014/main" id="{F02387DB-8246-0F9F-F617-1D13D6F7F1AF}"/>
              </a:ext>
            </a:extLst>
          </p:cNvPr>
          <p:cNvSpPr>
            <a:spLocks/>
          </p:cNvSpPr>
          <p:nvPr/>
        </p:nvSpPr>
        <p:spPr bwMode="auto">
          <a:xfrm rot="5400000">
            <a:off x="9124660" y="944521"/>
            <a:ext cx="164952" cy="1897351"/>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6" name="Text Box 36">
            <a:extLst>
              <a:ext uri="{FF2B5EF4-FFF2-40B4-BE49-F238E27FC236}">
                <a16:creationId xmlns:a16="http://schemas.microsoft.com/office/drawing/2014/main" id="{B6140D1C-A431-0B20-323C-B66AE614D5D4}"/>
              </a:ext>
            </a:extLst>
          </p:cNvPr>
          <p:cNvSpPr txBox="1">
            <a:spLocks noChangeArrowheads="1"/>
          </p:cNvSpPr>
          <p:nvPr/>
        </p:nvSpPr>
        <p:spPr bwMode="auto">
          <a:xfrm>
            <a:off x="3199472" y="1405515"/>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帧首部</a:t>
            </a:r>
          </a:p>
        </p:txBody>
      </p:sp>
      <p:sp>
        <p:nvSpPr>
          <p:cNvPr id="77" name="Text Box 37">
            <a:extLst>
              <a:ext uri="{FF2B5EF4-FFF2-40B4-BE49-F238E27FC236}">
                <a16:creationId xmlns:a16="http://schemas.microsoft.com/office/drawing/2014/main" id="{1DB6DDAF-FA55-7FFF-8785-86AB6BC6292F}"/>
              </a:ext>
            </a:extLst>
          </p:cNvPr>
          <p:cNvSpPr txBox="1">
            <a:spLocks noChangeArrowheads="1"/>
          </p:cNvSpPr>
          <p:nvPr/>
        </p:nvSpPr>
        <p:spPr bwMode="auto">
          <a:xfrm>
            <a:off x="8854732" y="1405515"/>
            <a:ext cx="66236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帧尾</a:t>
            </a:r>
          </a:p>
        </p:txBody>
      </p:sp>
      <p:sp>
        <p:nvSpPr>
          <p:cNvPr id="78" name="Line 40">
            <a:extLst>
              <a:ext uri="{FF2B5EF4-FFF2-40B4-BE49-F238E27FC236}">
                <a16:creationId xmlns:a16="http://schemas.microsoft.com/office/drawing/2014/main" id="{ABEEC30D-4615-6E3C-3487-BF17CA6E0EC0}"/>
              </a:ext>
            </a:extLst>
          </p:cNvPr>
          <p:cNvSpPr>
            <a:spLocks noChangeShapeType="1"/>
          </p:cNvSpPr>
          <p:nvPr/>
        </p:nvSpPr>
        <p:spPr bwMode="auto">
          <a:xfrm>
            <a:off x="8258460" y="1946562"/>
            <a:ext cx="0" cy="606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9" name="Line 41">
            <a:extLst>
              <a:ext uri="{FF2B5EF4-FFF2-40B4-BE49-F238E27FC236}">
                <a16:creationId xmlns:a16="http://schemas.microsoft.com/office/drawing/2014/main" id="{8E5BFFA7-4DE2-6BFA-158A-0AC35EBE247C}"/>
              </a:ext>
            </a:extLst>
          </p:cNvPr>
          <p:cNvSpPr>
            <a:spLocks noChangeShapeType="1"/>
          </p:cNvSpPr>
          <p:nvPr/>
        </p:nvSpPr>
        <p:spPr bwMode="auto">
          <a:xfrm>
            <a:off x="5059420" y="1986991"/>
            <a:ext cx="0" cy="5660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0" name="AutoShape 42">
            <a:extLst>
              <a:ext uri="{FF2B5EF4-FFF2-40B4-BE49-F238E27FC236}">
                <a16:creationId xmlns:a16="http://schemas.microsoft.com/office/drawing/2014/main" id="{227C5F50-994C-5B1E-EAA6-723CBE0DAE39}"/>
              </a:ext>
            </a:extLst>
          </p:cNvPr>
          <p:cNvSpPr>
            <a:spLocks noChangeArrowheads="1"/>
          </p:cNvSpPr>
          <p:nvPr/>
        </p:nvSpPr>
        <p:spPr bwMode="auto">
          <a:xfrm>
            <a:off x="6459219" y="1535800"/>
            <a:ext cx="299581" cy="577331"/>
          </a:xfrm>
          <a:prstGeom prst="downArrow">
            <a:avLst>
              <a:gd name="adj1" fmla="val 50000"/>
              <a:gd name="adj2" fmla="val 78290"/>
            </a:avLst>
          </a:prstGeom>
          <a:solidFill>
            <a:srgbClr val="FFFF00"/>
          </a:solidFill>
          <a:ln w="19050">
            <a:solidFill>
              <a:schemeClr val="tx1"/>
            </a:solidFill>
            <a:miter lim="800000"/>
            <a:headEnd/>
            <a:tailEnd/>
          </a:ln>
          <a:effectLst/>
        </p:spPr>
        <p:txBody>
          <a:bodyPr vert="eaVert" wrap="none" anchor="ctr"/>
          <a:lstStyle/>
          <a:p>
            <a:pPr>
              <a:lnSpc>
                <a:spcPct val="120000"/>
              </a:lnSpc>
            </a:pPr>
            <a:endParaRPr lang="zh-CN" altLang="en-US" sz="1867" b="1">
              <a:solidFill>
                <a:srgbClr val="000099"/>
              </a:solidFill>
              <a:cs typeface="+mn-ea"/>
              <a:sym typeface="+mn-lt"/>
            </a:endParaRPr>
          </a:p>
        </p:txBody>
      </p:sp>
      <p:sp>
        <p:nvSpPr>
          <p:cNvPr id="81" name="矩形 80">
            <a:extLst>
              <a:ext uri="{FF2B5EF4-FFF2-40B4-BE49-F238E27FC236}">
                <a16:creationId xmlns:a16="http://schemas.microsoft.com/office/drawing/2014/main" id="{73239BCD-1FBA-17EA-0840-2B2809B76253}"/>
              </a:ext>
            </a:extLst>
          </p:cNvPr>
          <p:cNvSpPr/>
          <p:nvPr/>
        </p:nvSpPr>
        <p:spPr>
          <a:xfrm>
            <a:off x="598294" y="3525671"/>
            <a:ext cx="5449991" cy="2390526"/>
          </a:xfrm>
          <a:prstGeom prst="rect">
            <a:avLst/>
          </a:prstGeom>
          <a:ln>
            <a:solidFill>
              <a:schemeClr val="tx1"/>
            </a:solidFill>
          </a:ln>
        </p:spPr>
        <p:txBody>
          <a:bodyPr wrap="square">
            <a:spAutoFit/>
          </a:bodyPr>
          <a:lstStyle/>
          <a:p>
            <a:pPr>
              <a:lnSpc>
                <a:spcPct val="120000"/>
              </a:lnSpc>
              <a:buClr>
                <a:srgbClr val="0070C0"/>
              </a:buClr>
            </a:pPr>
            <a:r>
              <a:rPr lang="en-US" altLang="zh-CN" dirty="0">
                <a:solidFill>
                  <a:srgbClr val="0000FF"/>
                </a:solidFill>
                <a:cs typeface="+mn-ea"/>
                <a:sym typeface="+mn-lt"/>
              </a:rPr>
              <a:t>PPP </a:t>
            </a:r>
            <a:r>
              <a:rPr lang="zh-CN" altLang="en-US" dirty="0">
                <a:solidFill>
                  <a:srgbClr val="0000FF"/>
                </a:solidFill>
                <a:cs typeface="+mn-ea"/>
                <a:sym typeface="+mn-lt"/>
              </a:rPr>
              <a:t>协议是面向字节的协议，</a:t>
            </a:r>
            <a:r>
              <a:rPr lang="en-US" altLang="zh-CN" dirty="0">
                <a:solidFill>
                  <a:srgbClr val="0000FF"/>
                </a:solidFill>
                <a:cs typeface="+mn-ea"/>
                <a:sym typeface="+mn-lt"/>
              </a:rPr>
              <a:t>PPP </a:t>
            </a:r>
            <a:r>
              <a:rPr lang="zh-CN" altLang="en-US" dirty="0">
                <a:solidFill>
                  <a:srgbClr val="0000FF"/>
                </a:solidFill>
                <a:cs typeface="+mn-ea"/>
                <a:sym typeface="+mn-lt"/>
              </a:rPr>
              <a:t>帧以字节为单位。</a:t>
            </a:r>
          </a:p>
          <a:p>
            <a:pPr marL="357708" indent="-357708">
              <a:lnSpc>
                <a:spcPct val="120000"/>
              </a:lnSpc>
              <a:buFont typeface="Wingdings" panose="05000000000000000000" pitchFamily="2" charset="2"/>
              <a:buChar char="Ø"/>
            </a:pPr>
            <a:r>
              <a:rPr lang="en-US" altLang="zh-CN" dirty="0">
                <a:cs typeface="+mn-ea"/>
                <a:sym typeface="+mn-lt"/>
              </a:rPr>
              <a:t>PPP </a:t>
            </a:r>
            <a:r>
              <a:rPr lang="zh-CN" altLang="en-US" dirty="0">
                <a:cs typeface="+mn-ea"/>
                <a:sym typeface="+mn-lt"/>
              </a:rPr>
              <a:t>帧的首部</a:t>
            </a:r>
            <a:r>
              <a:rPr lang="en-US" altLang="zh-CN" dirty="0">
                <a:cs typeface="+mn-ea"/>
                <a:sym typeface="+mn-lt"/>
              </a:rPr>
              <a:t>4 </a:t>
            </a:r>
            <a:r>
              <a:rPr lang="zh-CN" altLang="en-US" dirty="0">
                <a:cs typeface="+mn-ea"/>
                <a:sym typeface="+mn-lt"/>
              </a:rPr>
              <a:t>个字段、尾部</a:t>
            </a:r>
            <a:r>
              <a:rPr lang="en-US" altLang="zh-CN" dirty="0">
                <a:cs typeface="+mn-ea"/>
                <a:sym typeface="+mn-lt"/>
              </a:rPr>
              <a:t>2 </a:t>
            </a:r>
            <a:r>
              <a:rPr lang="zh-CN" altLang="en-US" dirty="0">
                <a:cs typeface="+mn-ea"/>
                <a:sym typeface="+mn-lt"/>
              </a:rPr>
              <a:t>个字段。</a:t>
            </a:r>
          </a:p>
          <a:p>
            <a:pPr marL="357708" indent="-357708">
              <a:lnSpc>
                <a:spcPct val="120000"/>
              </a:lnSpc>
              <a:buFont typeface="Wingdings" panose="05000000000000000000" pitchFamily="2" charset="2"/>
              <a:buChar char="Ø"/>
            </a:pPr>
            <a:r>
              <a:rPr lang="zh-CN" altLang="en-US" dirty="0">
                <a:cs typeface="+mn-ea"/>
                <a:sym typeface="+mn-lt"/>
              </a:rPr>
              <a:t>标志字段 </a:t>
            </a:r>
            <a:r>
              <a:rPr lang="en-US" altLang="zh-CN" dirty="0">
                <a:cs typeface="+mn-ea"/>
                <a:sym typeface="+mn-lt"/>
              </a:rPr>
              <a:t>F</a:t>
            </a:r>
            <a:r>
              <a:rPr lang="zh-CN" altLang="en-US" dirty="0">
                <a:cs typeface="+mn-ea"/>
                <a:sym typeface="+mn-lt"/>
              </a:rPr>
              <a:t>：</a:t>
            </a:r>
            <a:r>
              <a:rPr lang="en-US" altLang="zh-CN" dirty="0">
                <a:cs typeface="+mn-ea"/>
                <a:sym typeface="+mn-lt"/>
              </a:rPr>
              <a:t> 0x7E </a:t>
            </a:r>
            <a:r>
              <a:rPr lang="zh-CN" altLang="en-US" dirty="0">
                <a:cs typeface="+mn-ea"/>
                <a:sym typeface="+mn-lt"/>
              </a:rPr>
              <a:t>（二进制 </a:t>
            </a:r>
            <a:r>
              <a:rPr lang="en-US" altLang="zh-CN" dirty="0">
                <a:cs typeface="+mn-ea"/>
                <a:sym typeface="+mn-lt"/>
              </a:rPr>
              <a:t>01111110</a:t>
            </a:r>
            <a:r>
              <a:rPr lang="zh-CN" altLang="en-US" dirty="0">
                <a:cs typeface="+mn-ea"/>
                <a:sym typeface="+mn-lt"/>
              </a:rPr>
              <a:t>），作为帧分界符。</a:t>
            </a:r>
          </a:p>
          <a:p>
            <a:pPr marL="357708" indent="-357708">
              <a:lnSpc>
                <a:spcPct val="120000"/>
              </a:lnSpc>
              <a:buFont typeface="Wingdings" panose="05000000000000000000" pitchFamily="2" charset="2"/>
              <a:buChar char="Ø"/>
            </a:pPr>
            <a:r>
              <a:rPr lang="zh-CN" altLang="en-US" dirty="0">
                <a:cs typeface="+mn-ea"/>
                <a:sym typeface="+mn-lt"/>
              </a:rPr>
              <a:t>地址字段 </a:t>
            </a:r>
            <a:r>
              <a:rPr lang="en-US" altLang="zh-CN" dirty="0">
                <a:cs typeface="+mn-ea"/>
                <a:sym typeface="+mn-lt"/>
              </a:rPr>
              <a:t>A</a:t>
            </a:r>
            <a:r>
              <a:rPr lang="zh-CN" altLang="en-US" dirty="0">
                <a:cs typeface="+mn-ea"/>
                <a:sym typeface="+mn-lt"/>
              </a:rPr>
              <a:t>：只置为 </a:t>
            </a:r>
            <a:r>
              <a:rPr lang="en-US" altLang="zh-CN" dirty="0">
                <a:cs typeface="+mn-ea"/>
                <a:sym typeface="+mn-lt"/>
              </a:rPr>
              <a:t>0xFF</a:t>
            </a:r>
            <a:r>
              <a:rPr lang="zh-CN" altLang="en-US" dirty="0">
                <a:cs typeface="+mn-ea"/>
                <a:sym typeface="+mn-lt"/>
              </a:rPr>
              <a:t>，在点对点链路，地址字段实际上并不起作用。</a:t>
            </a:r>
          </a:p>
          <a:p>
            <a:pPr marL="357708" indent="-357708">
              <a:lnSpc>
                <a:spcPct val="120000"/>
              </a:lnSpc>
              <a:buFont typeface="Wingdings" panose="05000000000000000000" pitchFamily="2" charset="2"/>
              <a:buChar char="Ø"/>
            </a:pPr>
            <a:r>
              <a:rPr lang="zh-CN" altLang="en-US" dirty="0">
                <a:cs typeface="+mn-ea"/>
                <a:sym typeface="+mn-lt"/>
              </a:rPr>
              <a:t>控制字段 </a:t>
            </a:r>
            <a:r>
              <a:rPr lang="en-US" altLang="zh-CN" dirty="0">
                <a:cs typeface="+mn-ea"/>
                <a:sym typeface="+mn-lt"/>
              </a:rPr>
              <a:t>C</a:t>
            </a:r>
            <a:r>
              <a:rPr lang="zh-CN" altLang="en-US" dirty="0">
                <a:cs typeface="+mn-ea"/>
                <a:sym typeface="+mn-lt"/>
              </a:rPr>
              <a:t>：通常置为 </a:t>
            </a:r>
            <a:r>
              <a:rPr lang="en-US" altLang="zh-CN" dirty="0">
                <a:cs typeface="+mn-ea"/>
                <a:sym typeface="+mn-lt"/>
              </a:rPr>
              <a:t>0x03</a:t>
            </a:r>
            <a:r>
              <a:rPr lang="zh-CN" altLang="en-US" dirty="0">
                <a:cs typeface="+mn-ea"/>
                <a:sym typeface="+mn-lt"/>
              </a:rPr>
              <a:t>。</a:t>
            </a:r>
          </a:p>
        </p:txBody>
      </p:sp>
      <p:sp>
        <p:nvSpPr>
          <p:cNvPr id="82" name="矩形 81">
            <a:extLst>
              <a:ext uri="{FF2B5EF4-FFF2-40B4-BE49-F238E27FC236}">
                <a16:creationId xmlns:a16="http://schemas.microsoft.com/office/drawing/2014/main" id="{DF299A0D-644D-163E-AF3E-F219866D00E1}"/>
              </a:ext>
            </a:extLst>
          </p:cNvPr>
          <p:cNvSpPr/>
          <p:nvPr/>
        </p:nvSpPr>
        <p:spPr>
          <a:xfrm>
            <a:off x="6091764" y="3548068"/>
            <a:ext cx="5449991" cy="2830518"/>
          </a:xfrm>
          <a:prstGeom prst="rect">
            <a:avLst/>
          </a:prstGeom>
          <a:ln>
            <a:solidFill>
              <a:schemeClr val="tx1"/>
            </a:solidFill>
          </a:ln>
        </p:spPr>
        <p:txBody>
          <a:bodyPr wrap="square">
            <a:spAutoFit/>
          </a:bodyPr>
          <a:lstStyle/>
          <a:p>
            <a:pPr marL="357708" indent="-357708">
              <a:lnSpc>
                <a:spcPct val="120000"/>
              </a:lnSpc>
              <a:buClr>
                <a:schemeClr val="tx1"/>
              </a:buClr>
              <a:buFont typeface="Wingdings" panose="05000000000000000000" pitchFamily="2" charset="2"/>
              <a:buChar char="Ø"/>
            </a:pPr>
            <a:r>
              <a:rPr lang="zh-CN" altLang="en-US" sz="2000" dirty="0">
                <a:cs typeface="+mn-ea"/>
                <a:sym typeface="+mn-lt"/>
              </a:rPr>
              <a:t>协议字段：</a:t>
            </a:r>
            <a:r>
              <a:rPr lang="en-US" altLang="zh-CN" sz="2000" dirty="0">
                <a:cs typeface="+mn-ea"/>
                <a:sym typeface="+mn-lt"/>
              </a:rPr>
              <a:t>2 </a:t>
            </a:r>
            <a:r>
              <a:rPr lang="zh-CN" altLang="en-US" sz="2000" dirty="0">
                <a:cs typeface="+mn-ea"/>
                <a:sym typeface="+mn-lt"/>
              </a:rPr>
              <a:t>个字节的协议字段，标识所承载的数据载荷种类，其值：</a:t>
            </a:r>
          </a:p>
          <a:p>
            <a:pPr marL="822325" indent="-285750">
              <a:lnSpc>
                <a:spcPct val="120000"/>
              </a:lnSpc>
              <a:buClr>
                <a:schemeClr val="tx1"/>
              </a:buClr>
              <a:buSzPct val="80000"/>
              <a:buFont typeface="Arial" panose="020B0604020202020204" pitchFamily="34" charset="0"/>
              <a:buChar char="•"/>
            </a:pPr>
            <a:r>
              <a:rPr lang="zh-CN" altLang="en-US" dirty="0">
                <a:cs typeface="+mn-ea"/>
                <a:sym typeface="+mn-lt"/>
              </a:rPr>
              <a:t>若为 </a:t>
            </a:r>
            <a:r>
              <a:rPr lang="en-US" altLang="zh-CN" dirty="0">
                <a:cs typeface="+mn-ea"/>
                <a:sym typeface="+mn-lt"/>
              </a:rPr>
              <a:t>0x0021</a:t>
            </a:r>
            <a:r>
              <a:rPr lang="zh-CN" altLang="en-US" dirty="0">
                <a:cs typeface="+mn-ea"/>
                <a:sym typeface="+mn-lt"/>
              </a:rPr>
              <a:t>，则数据载荷就是 </a:t>
            </a:r>
            <a:r>
              <a:rPr lang="en-US" altLang="zh-CN" dirty="0">
                <a:cs typeface="+mn-ea"/>
                <a:sym typeface="+mn-lt"/>
              </a:rPr>
              <a:t>IP </a:t>
            </a:r>
            <a:r>
              <a:rPr lang="zh-CN" altLang="en-US" dirty="0">
                <a:cs typeface="+mn-ea"/>
                <a:sym typeface="+mn-lt"/>
              </a:rPr>
              <a:t>数据报。</a:t>
            </a:r>
            <a:endParaRPr lang="en-US" altLang="zh-CN" dirty="0">
              <a:cs typeface="+mn-ea"/>
              <a:sym typeface="+mn-lt"/>
            </a:endParaRPr>
          </a:p>
          <a:p>
            <a:pPr marL="822325" indent="-285750">
              <a:lnSpc>
                <a:spcPct val="120000"/>
              </a:lnSpc>
              <a:buClr>
                <a:schemeClr val="tx1"/>
              </a:buClr>
              <a:buSzPct val="80000"/>
              <a:buFont typeface="Arial" panose="020B0604020202020204" pitchFamily="34" charset="0"/>
              <a:buChar char="•"/>
            </a:pPr>
            <a:r>
              <a:rPr lang="zh-CN" altLang="en-US" dirty="0">
                <a:cs typeface="+mn-ea"/>
                <a:sym typeface="+mn-lt"/>
              </a:rPr>
              <a:t>若为 </a:t>
            </a:r>
            <a:r>
              <a:rPr lang="en-US" altLang="zh-CN" dirty="0">
                <a:cs typeface="+mn-ea"/>
                <a:sym typeface="+mn-lt"/>
              </a:rPr>
              <a:t>0x8021</a:t>
            </a:r>
            <a:r>
              <a:rPr lang="zh-CN" altLang="en-US" dirty="0">
                <a:cs typeface="+mn-ea"/>
                <a:sym typeface="+mn-lt"/>
              </a:rPr>
              <a:t>，则数据载荷是网络控制数据。</a:t>
            </a:r>
          </a:p>
          <a:p>
            <a:pPr marL="822325" indent="-285750">
              <a:lnSpc>
                <a:spcPct val="120000"/>
              </a:lnSpc>
              <a:buClr>
                <a:schemeClr val="tx1"/>
              </a:buClr>
              <a:buSzPct val="80000"/>
              <a:buFont typeface="Arial" panose="020B0604020202020204" pitchFamily="34" charset="0"/>
              <a:buChar char="•"/>
            </a:pPr>
            <a:r>
              <a:rPr lang="zh-CN" altLang="en-US" dirty="0">
                <a:cs typeface="+mn-ea"/>
                <a:sym typeface="+mn-lt"/>
              </a:rPr>
              <a:t>若为 </a:t>
            </a:r>
            <a:r>
              <a:rPr lang="en-US" altLang="zh-CN" dirty="0">
                <a:cs typeface="+mn-ea"/>
                <a:sym typeface="+mn-lt"/>
              </a:rPr>
              <a:t>0xC021</a:t>
            </a:r>
            <a:r>
              <a:rPr lang="zh-CN" altLang="en-US" dirty="0">
                <a:cs typeface="+mn-ea"/>
                <a:sym typeface="+mn-lt"/>
              </a:rPr>
              <a:t>，则数据载荷是 </a:t>
            </a:r>
            <a:r>
              <a:rPr lang="en-US" altLang="zh-CN" dirty="0">
                <a:cs typeface="+mn-ea"/>
                <a:sym typeface="+mn-lt"/>
              </a:rPr>
              <a:t>PPP </a:t>
            </a:r>
            <a:r>
              <a:rPr lang="zh-CN" altLang="en-US" dirty="0">
                <a:cs typeface="+mn-ea"/>
                <a:sym typeface="+mn-lt"/>
              </a:rPr>
              <a:t>链路控制数据。</a:t>
            </a:r>
          </a:p>
          <a:p>
            <a:pPr marL="822325" indent="-285750">
              <a:lnSpc>
                <a:spcPct val="120000"/>
              </a:lnSpc>
              <a:buClr>
                <a:schemeClr val="tx1"/>
              </a:buClr>
              <a:buSzPct val="80000"/>
              <a:buFont typeface="Arial" panose="020B0604020202020204" pitchFamily="34" charset="0"/>
              <a:buChar char="•"/>
            </a:pPr>
            <a:r>
              <a:rPr lang="zh-CN" altLang="en-US" dirty="0">
                <a:cs typeface="+mn-ea"/>
                <a:sym typeface="+mn-lt"/>
              </a:rPr>
              <a:t>若为 </a:t>
            </a:r>
            <a:r>
              <a:rPr lang="en-US" altLang="zh-CN" dirty="0">
                <a:cs typeface="+mn-ea"/>
                <a:sym typeface="+mn-lt"/>
              </a:rPr>
              <a:t>0xC023</a:t>
            </a:r>
            <a:r>
              <a:rPr lang="zh-CN" altLang="en-US" dirty="0">
                <a:cs typeface="+mn-ea"/>
                <a:sym typeface="+mn-lt"/>
              </a:rPr>
              <a:t>，则数据载荷是鉴别数据。</a:t>
            </a:r>
            <a:endParaRPr lang="en-US" altLang="zh-CN" dirty="0">
              <a:cs typeface="+mn-ea"/>
              <a:sym typeface="+mn-lt"/>
            </a:endParaRPr>
          </a:p>
          <a:p>
            <a:pPr marL="357188" indent="-357188">
              <a:lnSpc>
                <a:spcPct val="120000"/>
              </a:lnSpc>
              <a:buClr>
                <a:schemeClr val="tx1"/>
              </a:buClr>
              <a:buSzPct val="80000"/>
              <a:buFont typeface="Wingdings" panose="05000000000000000000" pitchFamily="2" charset="2"/>
              <a:buChar char="Ø"/>
            </a:pPr>
            <a:r>
              <a:rPr lang="zh-CN" altLang="en-US" sz="2000" dirty="0">
                <a:cs typeface="+mn-ea"/>
                <a:sym typeface="+mn-lt"/>
              </a:rPr>
              <a:t>尾部</a:t>
            </a:r>
            <a:r>
              <a:rPr lang="en-US" altLang="zh-CN" sz="2000" dirty="0">
                <a:cs typeface="+mn-ea"/>
                <a:sym typeface="+mn-lt"/>
              </a:rPr>
              <a:t>FCS</a:t>
            </a:r>
            <a:r>
              <a:rPr lang="zh-CN" altLang="en-US" sz="2000" dirty="0">
                <a:cs typeface="+mn-ea"/>
                <a:sym typeface="+mn-lt"/>
              </a:rPr>
              <a:t>字段：帧校验序列，用于帧错检测</a:t>
            </a:r>
            <a:endParaRPr lang="en-US" altLang="zh-CN" sz="2000" dirty="0">
              <a:cs typeface="+mn-ea"/>
              <a:sym typeface="+mn-lt"/>
            </a:endParaRPr>
          </a:p>
        </p:txBody>
      </p:sp>
    </p:spTree>
    <p:extLst>
      <p:ext uri="{BB962C8B-B14F-4D97-AF65-F5344CB8AC3E}">
        <p14:creationId xmlns:p14="http://schemas.microsoft.com/office/powerpoint/2010/main" val="3758496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122D6-61E4-298E-885B-DFBEFDAE7D81}"/>
              </a:ext>
            </a:extLst>
          </p:cNvPr>
          <p:cNvSpPr>
            <a:spLocks noGrp="1"/>
          </p:cNvSpPr>
          <p:nvPr>
            <p:ph type="title"/>
          </p:nvPr>
        </p:nvSpPr>
        <p:spPr/>
        <p:txBody>
          <a:bodyPr>
            <a:normAutofit/>
          </a:bodyPr>
          <a:lstStyle/>
          <a:p>
            <a:r>
              <a:rPr lang="en-US" altLang="zh-CN" sz="3200" dirty="0">
                <a:latin typeface="+mn-lt"/>
                <a:ea typeface="+mn-ea"/>
                <a:cs typeface="+mn-ea"/>
                <a:sym typeface="+mn-lt"/>
              </a:rPr>
              <a:t>PPP</a:t>
            </a:r>
            <a:r>
              <a:rPr lang="zh-CN" altLang="en-US" sz="3200" dirty="0">
                <a:latin typeface="+mn-lt"/>
                <a:ea typeface="+mn-ea"/>
                <a:cs typeface="+mn-ea"/>
                <a:sym typeface="+mn-lt"/>
              </a:rPr>
              <a:t>协议对数据透明传输问题的处理方法</a:t>
            </a:r>
            <a:endParaRPr lang="zh-CN" altLang="en-US" dirty="0"/>
          </a:p>
        </p:txBody>
      </p:sp>
      <p:sp>
        <p:nvSpPr>
          <p:cNvPr id="3" name="内容占位符 2">
            <a:extLst>
              <a:ext uri="{FF2B5EF4-FFF2-40B4-BE49-F238E27FC236}">
                <a16:creationId xmlns:a16="http://schemas.microsoft.com/office/drawing/2014/main" id="{B6BD870F-01CC-6ED4-A0E0-E1EFFD92D513}"/>
              </a:ext>
            </a:extLst>
          </p:cNvPr>
          <p:cNvSpPr>
            <a:spLocks noGrp="1"/>
          </p:cNvSpPr>
          <p:nvPr>
            <p:ph idx="1"/>
          </p:nvPr>
        </p:nvSpPr>
        <p:spPr/>
        <p:txBody>
          <a:bodyPr/>
          <a:lstStyle/>
          <a:p>
            <a:pPr eaLnBrk="0" hangingPunct="0">
              <a:lnSpc>
                <a:spcPct val="120000"/>
              </a:lnSpc>
              <a:buClr>
                <a:schemeClr val="tx1"/>
              </a:buClr>
            </a:pPr>
            <a:r>
              <a:rPr lang="zh-CN" altLang="en-US" sz="2800" dirty="0">
                <a:cs typeface="+mn-ea"/>
                <a:sym typeface="+mn-lt"/>
              </a:rPr>
              <a:t>当承载的数据载荷中出现分界符时：</a:t>
            </a:r>
            <a:endParaRPr lang="en-US" altLang="zh-CN" sz="2800" dirty="0">
              <a:cs typeface="+mn-ea"/>
              <a:sym typeface="+mn-lt"/>
            </a:endParaRPr>
          </a:p>
          <a:p>
            <a:pPr marL="715963" indent="-358775" eaLnBrk="0" hangingPunct="0">
              <a:lnSpc>
                <a:spcPct val="120000"/>
              </a:lnSpc>
              <a:buClr>
                <a:schemeClr val="tx1"/>
              </a:buClr>
              <a:buFont typeface="Wingdings" panose="05000000000000000000" pitchFamily="2" charset="2"/>
              <a:buChar char="Ø"/>
            </a:pPr>
            <a:r>
              <a:rPr lang="zh-CN" altLang="en-US" sz="2400" dirty="0">
                <a:cs typeface="+mn-ea"/>
                <a:sym typeface="+mn-lt"/>
              </a:rPr>
              <a:t>如果 </a:t>
            </a:r>
            <a:r>
              <a:rPr lang="en-US" altLang="zh-CN" sz="2400" dirty="0">
                <a:cs typeface="+mn-ea"/>
                <a:sym typeface="+mn-lt"/>
              </a:rPr>
              <a:t>PPP </a:t>
            </a:r>
            <a:r>
              <a:rPr lang="zh-CN" altLang="en-US" sz="2400" dirty="0">
                <a:cs typeface="+mn-ea"/>
                <a:sym typeface="+mn-lt"/>
              </a:rPr>
              <a:t>协议用在异步传输时，就使用一种特殊的</a:t>
            </a:r>
            <a:r>
              <a:rPr lang="zh-CN" altLang="en-US" sz="2400" dirty="0">
                <a:solidFill>
                  <a:srgbClr val="C00000"/>
                </a:solidFill>
                <a:cs typeface="+mn-ea"/>
                <a:sym typeface="+mn-lt"/>
              </a:rPr>
              <a:t>字符填充法</a:t>
            </a:r>
            <a:r>
              <a:rPr lang="zh-CN" altLang="en-US" sz="2400" dirty="0">
                <a:cs typeface="+mn-ea"/>
                <a:sym typeface="+mn-lt"/>
              </a:rPr>
              <a:t>。</a:t>
            </a:r>
            <a:endParaRPr lang="en-US" altLang="zh-CN" sz="2400" dirty="0">
              <a:cs typeface="+mn-ea"/>
              <a:sym typeface="+mn-lt"/>
            </a:endParaRPr>
          </a:p>
          <a:p>
            <a:pPr marL="715963" indent="-358775" eaLnBrk="0" hangingPunct="0">
              <a:lnSpc>
                <a:spcPct val="120000"/>
              </a:lnSpc>
              <a:buClr>
                <a:schemeClr val="tx1"/>
              </a:buClr>
              <a:buFont typeface="Wingdings" panose="05000000000000000000" pitchFamily="2" charset="2"/>
              <a:buChar char="Ø"/>
            </a:pPr>
            <a:r>
              <a:rPr lang="zh-CN" altLang="en-US" sz="2400" dirty="0">
                <a:cs typeface="+mn-ea"/>
                <a:sym typeface="+mn-lt"/>
              </a:rPr>
              <a:t>当 </a:t>
            </a:r>
            <a:r>
              <a:rPr lang="en-US" altLang="zh-CN" sz="2400" dirty="0">
                <a:cs typeface="+mn-ea"/>
                <a:sym typeface="+mn-lt"/>
              </a:rPr>
              <a:t>PPP </a:t>
            </a:r>
            <a:r>
              <a:rPr lang="zh-CN" altLang="en-US" sz="2400" dirty="0">
                <a:cs typeface="+mn-ea"/>
                <a:sym typeface="+mn-lt"/>
              </a:rPr>
              <a:t>用在同步传输链路时，协议规定采用硬件来完成</a:t>
            </a:r>
            <a:r>
              <a:rPr lang="zh-CN" altLang="en-US" sz="2400" dirty="0">
                <a:solidFill>
                  <a:srgbClr val="C00000"/>
                </a:solidFill>
                <a:cs typeface="+mn-ea"/>
                <a:sym typeface="+mn-lt"/>
              </a:rPr>
              <a:t>比特填充</a:t>
            </a:r>
            <a:r>
              <a:rPr lang="zh-CN" altLang="en-US" sz="2400" dirty="0">
                <a:cs typeface="+mn-ea"/>
                <a:sym typeface="+mn-lt"/>
              </a:rPr>
              <a:t>（和 </a:t>
            </a:r>
            <a:r>
              <a:rPr lang="en-US" altLang="zh-CN" sz="2400" dirty="0">
                <a:cs typeface="+mn-ea"/>
                <a:sym typeface="+mn-lt"/>
              </a:rPr>
              <a:t>HDLC </a:t>
            </a:r>
            <a:r>
              <a:rPr lang="zh-CN" altLang="en-US" sz="2400" dirty="0">
                <a:cs typeface="+mn-ea"/>
                <a:sym typeface="+mn-lt"/>
              </a:rPr>
              <a:t>方法相同）。  </a:t>
            </a:r>
          </a:p>
          <a:p>
            <a:endParaRPr lang="zh-CN" altLang="en-US" dirty="0"/>
          </a:p>
        </p:txBody>
      </p:sp>
      <p:sp>
        <p:nvSpPr>
          <p:cNvPr id="4" name="灯片编号占位符 3">
            <a:extLst>
              <a:ext uri="{FF2B5EF4-FFF2-40B4-BE49-F238E27FC236}">
                <a16:creationId xmlns:a16="http://schemas.microsoft.com/office/drawing/2014/main" id="{E7736769-F233-76BF-E0DD-7F442D3CB6D9}"/>
              </a:ext>
            </a:extLst>
          </p:cNvPr>
          <p:cNvSpPr>
            <a:spLocks noGrp="1"/>
          </p:cNvSpPr>
          <p:nvPr>
            <p:ph type="sldNum" sz="quarter" idx="12"/>
          </p:nvPr>
        </p:nvSpPr>
        <p:spPr/>
        <p:txBody>
          <a:bodyPr/>
          <a:lstStyle/>
          <a:p>
            <a:fld id="{C8BB1146-E542-4D4E-B8E9-6919A11DDD48}" type="slidenum">
              <a:rPr lang="en-US" smtClean="0"/>
              <a:t>138</a:t>
            </a:fld>
            <a:endParaRPr lang="en-US"/>
          </a:p>
        </p:txBody>
      </p:sp>
    </p:spTree>
    <p:extLst>
      <p:ext uri="{BB962C8B-B14F-4D97-AF65-F5344CB8AC3E}">
        <p14:creationId xmlns:p14="http://schemas.microsoft.com/office/powerpoint/2010/main" val="19961649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AF07F-27E7-F53A-55F0-CC4BF43418C9}"/>
              </a:ext>
            </a:extLst>
          </p:cNvPr>
          <p:cNvSpPr>
            <a:spLocks noGrp="1"/>
          </p:cNvSpPr>
          <p:nvPr>
            <p:ph type="title"/>
          </p:nvPr>
        </p:nvSpPr>
        <p:spPr/>
        <p:txBody>
          <a:bodyPr>
            <a:normAutofit/>
          </a:bodyPr>
          <a:lstStyle/>
          <a:p>
            <a:r>
              <a:rPr lang="zh-CN" altLang="en-US" sz="3200" dirty="0">
                <a:latin typeface="+mn-lt"/>
                <a:ea typeface="+mn-ea"/>
                <a:cs typeface="+mn-ea"/>
                <a:sym typeface="+mn-lt"/>
              </a:rPr>
              <a:t>字符填充法</a:t>
            </a:r>
            <a:endParaRPr lang="zh-CN" altLang="en-US" dirty="0"/>
          </a:p>
        </p:txBody>
      </p:sp>
      <p:sp>
        <p:nvSpPr>
          <p:cNvPr id="3" name="内容占位符 2">
            <a:extLst>
              <a:ext uri="{FF2B5EF4-FFF2-40B4-BE49-F238E27FC236}">
                <a16:creationId xmlns:a16="http://schemas.microsoft.com/office/drawing/2014/main" id="{C5477367-3967-E457-5650-93956A14306D}"/>
              </a:ext>
            </a:extLst>
          </p:cNvPr>
          <p:cNvSpPr>
            <a:spLocks noGrp="1"/>
          </p:cNvSpPr>
          <p:nvPr>
            <p:ph idx="1"/>
          </p:nvPr>
        </p:nvSpPr>
        <p:spPr>
          <a:xfrm>
            <a:off x="660400" y="4418301"/>
            <a:ext cx="10858500" cy="1715800"/>
          </a:xfrm>
        </p:spPr>
        <p:txBody>
          <a:bodyPr>
            <a:normAutofit fontScale="77500" lnSpcReduction="20000"/>
          </a:bodyPr>
          <a:lstStyle/>
          <a:p>
            <a:pPr marL="342900" indent="-342900" eaLnBrk="0" hangingPunct="0">
              <a:lnSpc>
                <a:spcPct val="120000"/>
              </a:lnSpc>
              <a:buFont typeface="Wingdings" panose="05000000000000000000" pitchFamily="2" charset="2"/>
              <a:buChar char="n"/>
            </a:pPr>
            <a:r>
              <a:rPr lang="zh-CN" altLang="en-US" sz="2400" dirty="0">
                <a:cs typeface="+mn-ea"/>
                <a:sym typeface="+mn-lt"/>
              </a:rPr>
              <a:t>对原始数据中出现的三种特殊字符，在其前面用</a:t>
            </a:r>
            <a:r>
              <a:rPr lang="en-US" altLang="zh-CN" sz="2400" dirty="0">
                <a:cs typeface="+mn-ea"/>
                <a:sym typeface="+mn-lt"/>
              </a:rPr>
              <a:t>0x7D</a:t>
            </a:r>
            <a:r>
              <a:rPr lang="zh-CN" altLang="en-US" sz="2400" dirty="0">
                <a:cs typeface="+mn-ea"/>
                <a:sym typeface="+mn-lt"/>
              </a:rPr>
              <a:t>转义字符填充，并对特殊字符进行转义：</a:t>
            </a:r>
            <a:endParaRPr lang="en-US" altLang="zh-CN" sz="2400" dirty="0">
              <a:cs typeface="+mn-ea"/>
              <a:sym typeface="+mn-lt"/>
            </a:endParaRPr>
          </a:p>
          <a:p>
            <a:pPr marL="457189" indent="-457189" eaLnBrk="0" hangingPunct="0">
              <a:lnSpc>
                <a:spcPct val="120000"/>
              </a:lnSpc>
              <a:buFont typeface="Wingdings" panose="05000000000000000000" pitchFamily="2" charset="2"/>
              <a:buChar char="Ø"/>
            </a:pPr>
            <a:r>
              <a:rPr lang="zh-CN" altLang="en-US" sz="2400" dirty="0">
                <a:cs typeface="+mn-ea"/>
                <a:sym typeface="+mn-lt"/>
              </a:rPr>
              <a:t>对 </a:t>
            </a:r>
            <a:r>
              <a:rPr lang="en-US" altLang="zh-CN" sz="2400" dirty="0">
                <a:cs typeface="+mn-ea"/>
                <a:sym typeface="+mn-lt"/>
              </a:rPr>
              <a:t>0x7E</a:t>
            </a:r>
            <a:r>
              <a:rPr lang="zh-CN" altLang="en-US" sz="2400" dirty="0">
                <a:cs typeface="+mn-ea"/>
                <a:sym typeface="+mn-lt"/>
              </a:rPr>
              <a:t>（分界符），转换成 </a:t>
            </a:r>
            <a:r>
              <a:rPr lang="en-US" altLang="zh-CN" sz="2400" dirty="0">
                <a:cs typeface="+mn-ea"/>
                <a:sym typeface="+mn-lt"/>
              </a:rPr>
              <a:t>(0x7D, 0x5E)</a:t>
            </a:r>
            <a:r>
              <a:rPr lang="zh-CN" altLang="en-US" sz="2400" dirty="0">
                <a:cs typeface="+mn-ea"/>
                <a:sym typeface="+mn-lt"/>
              </a:rPr>
              <a:t>。 </a:t>
            </a:r>
          </a:p>
          <a:p>
            <a:pPr marL="457189" indent="-457189" eaLnBrk="0" hangingPunct="0">
              <a:lnSpc>
                <a:spcPct val="120000"/>
              </a:lnSpc>
              <a:buFont typeface="Wingdings" panose="05000000000000000000" pitchFamily="2" charset="2"/>
              <a:buChar char="Ø"/>
            </a:pPr>
            <a:r>
              <a:rPr lang="zh-CN" altLang="en-US" sz="2400" dirty="0">
                <a:cs typeface="+mn-ea"/>
                <a:sym typeface="+mn-lt"/>
              </a:rPr>
              <a:t>对 </a:t>
            </a:r>
            <a:r>
              <a:rPr lang="en-US" altLang="zh-CN" sz="2400" dirty="0">
                <a:cs typeface="+mn-ea"/>
                <a:sym typeface="+mn-lt"/>
              </a:rPr>
              <a:t>0x7D</a:t>
            </a:r>
            <a:r>
              <a:rPr lang="zh-CN" altLang="en-US" sz="2400" dirty="0">
                <a:cs typeface="+mn-ea"/>
                <a:sym typeface="+mn-lt"/>
              </a:rPr>
              <a:t>（转义字符），则转换成 </a:t>
            </a:r>
            <a:r>
              <a:rPr lang="en-US" altLang="zh-CN" sz="2400" dirty="0">
                <a:cs typeface="+mn-ea"/>
                <a:sym typeface="+mn-lt"/>
              </a:rPr>
              <a:t>(0x7D, 0x5D)</a:t>
            </a:r>
            <a:r>
              <a:rPr lang="zh-CN" altLang="en-US" sz="2400" dirty="0">
                <a:cs typeface="+mn-ea"/>
                <a:sym typeface="+mn-lt"/>
              </a:rPr>
              <a:t>。</a:t>
            </a:r>
          </a:p>
          <a:p>
            <a:pPr marL="457189" indent="-457189" eaLnBrk="0" hangingPunct="0">
              <a:lnSpc>
                <a:spcPct val="120000"/>
              </a:lnSpc>
              <a:buFont typeface="Wingdings" panose="05000000000000000000" pitchFamily="2" charset="2"/>
              <a:buChar char="Ø"/>
            </a:pPr>
            <a:r>
              <a:rPr lang="zh-CN" altLang="en-US" sz="2400" dirty="0">
                <a:cs typeface="+mn-ea"/>
                <a:sym typeface="+mn-lt"/>
              </a:rPr>
              <a:t>对 </a:t>
            </a:r>
            <a:r>
              <a:rPr lang="en-US" altLang="zh-CN" sz="2400" dirty="0">
                <a:cs typeface="+mn-ea"/>
                <a:sym typeface="+mn-lt"/>
              </a:rPr>
              <a:t>ASCII </a:t>
            </a:r>
            <a:r>
              <a:rPr lang="zh-CN" altLang="en-US" sz="2400" dirty="0">
                <a:cs typeface="+mn-ea"/>
                <a:sym typeface="+mn-lt"/>
              </a:rPr>
              <a:t>码的控制字符（小于 </a:t>
            </a:r>
            <a:r>
              <a:rPr lang="en-US" altLang="zh-CN" sz="2400" dirty="0">
                <a:cs typeface="+mn-ea"/>
                <a:sym typeface="+mn-lt"/>
              </a:rPr>
              <a:t>0x20 </a:t>
            </a:r>
            <a:r>
              <a:rPr lang="zh-CN" altLang="en-US" sz="2400" dirty="0">
                <a:cs typeface="+mn-ea"/>
                <a:sym typeface="+mn-lt"/>
              </a:rPr>
              <a:t>的字符），则填充 </a:t>
            </a:r>
            <a:r>
              <a:rPr lang="en-US" altLang="zh-CN" sz="2400" dirty="0">
                <a:cs typeface="+mn-ea"/>
                <a:sym typeface="+mn-lt"/>
              </a:rPr>
              <a:t>0x7D </a:t>
            </a:r>
            <a:r>
              <a:rPr lang="zh-CN" altLang="en-US" sz="2400" dirty="0">
                <a:cs typeface="+mn-ea"/>
                <a:sym typeface="+mn-lt"/>
              </a:rPr>
              <a:t>，并将该字符的编码进行转义。 </a:t>
            </a:r>
          </a:p>
          <a:p>
            <a:endParaRPr lang="zh-CN" altLang="en-US" dirty="0"/>
          </a:p>
        </p:txBody>
      </p:sp>
      <p:sp>
        <p:nvSpPr>
          <p:cNvPr id="4" name="灯片编号占位符 3">
            <a:extLst>
              <a:ext uri="{FF2B5EF4-FFF2-40B4-BE49-F238E27FC236}">
                <a16:creationId xmlns:a16="http://schemas.microsoft.com/office/drawing/2014/main" id="{121B6921-29A3-8B0B-82AE-64741182A236}"/>
              </a:ext>
            </a:extLst>
          </p:cNvPr>
          <p:cNvSpPr>
            <a:spLocks noGrp="1"/>
          </p:cNvSpPr>
          <p:nvPr>
            <p:ph type="sldNum" sz="quarter" idx="12"/>
          </p:nvPr>
        </p:nvSpPr>
        <p:spPr/>
        <p:txBody>
          <a:bodyPr/>
          <a:lstStyle/>
          <a:p>
            <a:fld id="{C8BB1146-E542-4D4E-B8E9-6919A11DDD48}" type="slidenum">
              <a:rPr lang="en-US" smtClean="0"/>
              <a:t>139</a:t>
            </a:fld>
            <a:endParaRPr lang="en-US"/>
          </a:p>
        </p:txBody>
      </p:sp>
      <p:grpSp>
        <p:nvGrpSpPr>
          <p:cNvPr id="5" name="组合 4">
            <a:extLst>
              <a:ext uri="{FF2B5EF4-FFF2-40B4-BE49-F238E27FC236}">
                <a16:creationId xmlns:a16="http://schemas.microsoft.com/office/drawing/2014/main" id="{0215E062-C0C2-5750-A27C-C7629F18C640}"/>
              </a:ext>
            </a:extLst>
          </p:cNvPr>
          <p:cNvGrpSpPr/>
          <p:nvPr/>
        </p:nvGrpSpPr>
        <p:grpSpPr>
          <a:xfrm>
            <a:off x="615267" y="1140195"/>
            <a:ext cx="10819601" cy="3158933"/>
            <a:chOff x="498721" y="1466402"/>
            <a:chExt cx="8114701" cy="2369200"/>
          </a:xfrm>
        </p:grpSpPr>
        <p:sp>
          <p:nvSpPr>
            <p:cNvPr id="6" name="Rectangle 4">
              <a:extLst>
                <a:ext uri="{FF2B5EF4-FFF2-40B4-BE49-F238E27FC236}">
                  <a16:creationId xmlns:a16="http://schemas.microsoft.com/office/drawing/2014/main" id="{12A0FFA1-B329-1B5C-A20C-E8FDE065D49C}"/>
                </a:ext>
              </a:extLst>
            </p:cNvPr>
            <p:cNvSpPr>
              <a:spLocks noChangeArrowheads="1"/>
            </p:cNvSpPr>
            <p:nvPr/>
          </p:nvSpPr>
          <p:spPr bwMode="auto">
            <a:xfrm>
              <a:off x="498721" y="3118386"/>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7" name="Freeform 5">
              <a:extLst>
                <a:ext uri="{FF2B5EF4-FFF2-40B4-BE49-F238E27FC236}">
                  <a16:creationId xmlns:a16="http://schemas.microsoft.com/office/drawing/2014/main" id="{9F15F38A-2C72-6772-9B37-B25AA4B9E5AF}"/>
                </a:ext>
              </a:extLst>
            </p:cNvPr>
            <p:cNvSpPr>
              <a:spLocks/>
            </p:cNvSpPr>
            <p:nvPr/>
          </p:nvSpPr>
          <p:spPr bwMode="auto">
            <a:xfrm>
              <a:off x="615934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8" name="Freeform 6">
              <a:extLst>
                <a:ext uri="{FF2B5EF4-FFF2-40B4-BE49-F238E27FC236}">
                  <a16:creationId xmlns:a16="http://schemas.microsoft.com/office/drawing/2014/main" id="{50134F98-ED3C-BDA9-E47C-2A653A8393DF}"/>
                </a:ext>
              </a:extLst>
            </p:cNvPr>
            <p:cNvSpPr>
              <a:spLocks/>
            </p:cNvSpPr>
            <p:nvPr/>
          </p:nvSpPr>
          <p:spPr bwMode="auto">
            <a:xfrm>
              <a:off x="506560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9" name="Freeform 7">
              <a:extLst>
                <a:ext uri="{FF2B5EF4-FFF2-40B4-BE49-F238E27FC236}">
                  <a16:creationId xmlns:a16="http://schemas.microsoft.com/office/drawing/2014/main" id="{F580DFAA-C1D5-0E8F-0690-F05B9D05EA4D}"/>
                </a:ext>
              </a:extLst>
            </p:cNvPr>
            <p:cNvSpPr>
              <a:spLocks/>
            </p:cNvSpPr>
            <p:nvPr/>
          </p:nvSpPr>
          <p:spPr bwMode="auto">
            <a:xfrm>
              <a:off x="379621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10" name="Freeform 8">
              <a:extLst>
                <a:ext uri="{FF2B5EF4-FFF2-40B4-BE49-F238E27FC236}">
                  <a16:creationId xmlns:a16="http://schemas.microsoft.com/office/drawing/2014/main" id="{C681B9A7-11EC-211E-CED2-EAEC414E3AFB}"/>
                </a:ext>
              </a:extLst>
            </p:cNvPr>
            <p:cNvSpPr>
              <a:spLocks/>
            </p:cNvSpPr>
            <p:nvPr/>
          </p:nvSpPr>
          <p:spPr bwMode="auto">
            <a:xfrm>
              <a:off x="238977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11" name="Rectangle 9">
              <a:extLst>
                <a:ext uri="{FF2B5EF4-FFF2-40B4-BE49-F238E27FC236}">
                  <a16:creationId xmlns:a16="http://schemas.microsoft.com/office/drawing/2014/main" id="{CFEC3B0C-37B8-5D8F-31E2-9442DB4B99E1}"/>
                </a:ext>
              </a:extLst>
            </p:cNvPr>
            <p:cNvSpPr>
              <a:spLocks noChangeArrowheads="1"/>
            </p:cNvSpPr>
            <p:nvPr/>
          </p:nvSpPr>
          <p:spPr bwMode="auto">
            <a:xfrm>
              <a:off x="1149932" y="1998230"/>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12" name="Rectangle 10">
              <a:extLst>
                <a:ext uri="{FF2B5EF4-FFF2-40B4-BE49-F238E27FC236}">
                  <a16:creationId xmlns:a16="http://schemas.microsoft.com/office/drawing/2014/main" id="{972E72DD-FABC-C06D-8F30-BBDA6BBBB1A4}"/>
                </a:ext>
              </a:extLst>
            </p:cNvPr>
            <p:cNvSpPr>
              <a:spLocks noChangeArrowheads="1"/>
            </p:cNvSpPr>
            <p:nvPr/>
          </p:nvSpPr>
          <p:spPr bwMode="auto">
            <a:xfrm>
              <a:off x="2071762" y="1998230"/>
              <a:ext cx="5045615" cy="353734"/>
            </a:xfrm>
            <a:prstGeom prst="rect">
              <a:avLst/>
            </a:prstGeom>
            <a:solidFill>
              <a:srgbClr val="92D050"/>
            </a:solidFill>
            <a:ln w="12700">
              <a:solidFill>
                <a:schemeClr val="tx1"/>
              </a:solidFill>
              <a:miter lim="800000"/>
              <a:headEnd/>
              <a:tailEnd/>
            </a:ln>
            <a:effectLst/>
          </p:spPr>
          <p:txBody>
            <a:bodyPr wrap="none" anchor="ctr"/>
            <a:lstStyle/>
            <a:p>
              <a:pPr>
                <a:lnSpc>
                  <a:spcPct val="120000"/>
                </a:lnSpc>
              </a:pPr>
              <a:endParaRPr lang="zh-CN" altLang="en-US" sz="1600" b="1">
                <a:solidFill>
                  <a:srgbClr val="000099"/>
                </a:solidFill>
                <a:cs typeface="+mn-ea"/>
                <a:sym typeface="+mn-lt"/>
              </a:endParaRPr>
            </a:p>
          </p:txBody>
        </p:sp>
        <p:sp>
          <p:nvSpPr>
            <p:cNvPr id="13" name="Rectangle 11">
              <a:extLst>
                <a:ext uri="{FF2B5EF4-FFF2-40B4-BE49-F238E27FC236}">
                  <a16:creationId xmlns:a16="http://schemas.microsoft.com/office/drawing/2014/main" id="{C4EC623C-A693-D759-BE8C-5B9DB3988283}"/>
                </a:ext>
              </a:extLst>
            </p:cNvPr>
            <p:cNvSpPr>
              <a:spLocks noChangeArrowheads="1"/>
            </p:cNvSpPr>
            <p:nvPr/>
          </p:nvSpPr>
          <p:spPr bwMode="auto">
            <a:xfrm>
              <a:off x="2646578" y="1998230"/>
              <a:ext cx="383211" cy="353734"/>
            </a:xfrm>
            <a:prstGeom prst="rect">
              <a:avLst/>
            </a:prstGeom>
            <a:solidFill>
              <a:schemeClr val="bg2">
                <a:lumMod val="75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14" name="Rectangle 12">
              <a:extLst>
                <a:ext uri="{FF2B5EF4-FFF2-40B4-BE49-F238E27FC236}">
                  <a16:creationId xmlns:a16="http://schemas.microsoft.com/office/drawing/2014/main" id="{F61D5D90-BFB1-48E4-3B5B-6ACE6EA24F74}"/>
                </a:ext>
              </a:extLst>
            </p:cNvPr>
            <p:cNvSpPr>
              <a:spLocks noChangeArrowheads="1"/>
            </p:cNvSpPr>
            <p:nvPr/>
          </p:nvSpPr>
          <p:spPr bwMode="auto">
            <a:xfrm>
              <a:off x="6159348" y="1998230"/>
              <a:ext cx="383211" cy="353734"/>
            </a:xfrm>
            <a:prstGeom prst="rect">
              <a:avLst/>
            </a:prstGeom>
            <a:solidFill>
              <a:schemeClr val="bg2">
                <a:lumMod val="75000"/>
              </a:schemeClr>
            </a:solidFill>
            <a:ln w="12700" algn="ctr">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15" name="Rectangle 14">
              <a:extLst>
                <a:ext uri="{FF2B5EF4-FFF2-40B4-BE49-F238E27FC236}">
                  <a16:creationId xmlns:a16="http://schemas.microsoft.com/office/drawing/2014/main" id="{2187FA01-3307-2A85-36AD-61590B31B2E4}"/>
                </a:ext>
              </a:extLst>
            </p:cNvPr>
            <p:cNvSpPr>
              <a:spLocks noChangeArrowheads="1"/>
            </p:cNvSpPr>
            <p:nvPr/>
          </p:nvSpPr>
          <p:spPr bwMode="auto">
            <a:xfrm>
              <a:off x="5073583" y="1998230"/>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03</a:t>
              </a:r>
            </a:p>
          </p:txBody>
        </p:sp>
        <p:sp>
          <p:nvSpPr>
            <p:cNvPr id="16" name="Rectangle 15">
              <a:extLst>
                <a:ext uri="{FF2B5EF4-FFF2-40B4-BE49-F238E27FC236}">
                  <a16:creationId xmlns:a16="http://schemas.microsoft.com/office/drawing/2014/main" id="{033646D0-2DEC-61B9-79E5-7CB90D055CA1}"/>
                </a:ext>
              </a:extLst>
            </p:cNvPr>
            <p:cNvSpPr>
              <a:spLocks noChangeArrowheads="1"/>
            </p:cNvSpPr>
            <p:nvPr/>
          </p:nvSpPr>
          <p:spPr bwMode="auto">
            <a:xfrm>
              <a:off x="1533142" y="3118386"/>
              <a:ext cx="6478393" cy="353734"/>
            </a:xfrm>
            <a:prstGeom prst="rect">
              <a:avLst/>
            </a:prstGeom>
            <a:solidFill>
              <a:srgbClr val="92D050"/>
            </a:solidFill>
            <a:ln w="12700">
              <a:solidFill>
                <a:schemeClr val="tx1"/>
              </a:solidFill>
              <a:miter lim="800000"/>
              <a:headEnd/>
              <a:tailEnd/>
            </a:ln>
            <a:effectLst/>
          </p:spPr>
          <p:txBody>
            <a:bodyPr wrap="none" anchor="ctr"/>
            <a:lstStyle/>
            <a:p>
              <a:pPr>
                <a:lnSpc>
                  <a:spcPct val="120000"/>
                </a:lnSpc>
              </a:pPr>
              <a:endParaRPr lang="zh-CN" altLang="en-US" sz="1600" b="1">
                <a:solidFill>
                  <a:srgbClr val="000099"/>
                </a:solidFill>
                <a:cs typeface="+mn-ea"/>
                <a:sym typeface="+mn-lt"/>
              </a:endParaRPr>
            </a:p>
          </p:txBody>
        </p:sp>
        <p:sp>
          <p:nvSpPr>
            <p:cNvPr id="17" name="Rectangle 16">
              <a:extLst>
                <a:ext uri="{FF2B5EF4-FFF2-40B4-BE49-F238E27FC236}">
                  <a16:creationId xmlns:a16="http://schemas.microsoft.com/office/drawing/2014/main" id="{7BF35942-B319-0563-98D6-F3E9231E13D9}"/>
                </a:ext>
              </a:extLst>
            </p:cNvPr>
            <p:cNvSpPr>
              <a:spLocks noChangeArrowheads="1"/>
            </p:cNvSpPr>
            <p:nvPr/>
          </p:nvSpPr>
          <p:spPr bwMode="auto">
            <a:xfrm>
              <a:off x="200789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18" name="Rectangle 17">
              <a:extLst>
                <a:ext uri="{FF2B5EF4-FFF2-40B4-BE49-F238E27FC236}">
                  <a16:creationId xmlns:a16="http://schemas.microsoft.com/office/drawing/2014/main" id="{2B94DC6D-1E63-D98D-A2B4-C0837CB8CD43}"/>
                </a:ext>
              </a:extLst>
            </p:cNvPr>
            <p:cNvSpPr>
              <a:spLocks noChangeArrowheads="1"/>
            </p:cNvSpPr>
            <p:nvPr/>
          </p:nvSpPr>
          <p:spPr bwMode="auto">
            <a:xfrm>
              <a:off x="2391104" y="3118386"/>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5E</a:t>
              </a:r>
            </a:p>
          </p:txBody>
        </p:sp>
        <p:sp>
          <p:nvSpPr>
            <p:cNvPr id="19" name="Rectangle 18">
              <a:extLst>
                <a:ext uri="{FF2B5EF4-FFF2-40B4-BE49-F238E27FC236}">
                  <a16:creationId xmlns:a16="http://schemas.microsoft.com/office/drawing/2014/main" id="{69BE887B-2F01-49D4-0418-E01665AFDCD2}"/>
                </a:ext>
              </a:extLst>
            </p:cNvPr>
            <p:cNvSpPr>
              <a:spLocks noChangeArrowheads="1"/>
            </p:cNvSpPr>
            <p:nvPr/>
          </p:nvSpPr>
          <p:spPr bwMode="auto">
            <a:xfrm>
              <a:off x="354073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20" name="Rectangle 19">
              <a:extLst>
                <a:ext uri="{FF2B5EF4-FFF2-40B4-BE49-F238E27FC236}">
                  <a16:creationId xmlns:a16="http://schemas.microsoft.com/office/drawing/2014/main" id="{12C748A5-99FD-3536-B89C-A7B5DDFD967D}"/>
                </a:ext>
              </a:extLst>
            </p:cNvPr>
            <p:cNvSpPr>
              <a:spLocks noChangeArrowheads="1"/>
            </p:cNvSpPr>
            <p:nvPr/>
          </p:nvSpPr>
          <p:spPr bwMode="auto">
            <a:xfrm>
              <a:off x="3923949" y="3118386"/>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5D</a:t>
              </a:r>
            </a:p>
          </p:txBody>
        </p:sp>
        <p:sp>
          <p:nvSpPr>
            <p:cNvPr id="21" name="Rectangle 20">
              <a:extLst>
                <a:ext uri="{FF2B5EF4-FFF2-40B4-BE49-F238E27FC236}">
                  <a16:creationId xmlns:a16="http://schemas.microsoft.com/office/drawing/2014/main" id="{6E31CD9D-CC38-2F21-8D57-03DDC15E6915}"/>
                </a:ext>
              </a:extLst>
            </p:cNvPr>
            <p:cNvSpPr>
              <a:spLocks noChangeArrowheads="1"/>
            </p:cNvSpPr>
            <p:nvPr/>
          </p:nvSpPr>
          <p:spPr bwMode="auto">
            <a:xfrm>
              <a:off x="520132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22" name="Rectangle 21">
              <a:extLst>
                <a:ext uri="{FF2B5EF4-FFF2-40B4-BE49-F238E27FC236}">
                  <a16:creationId xmlns:a16="http://schemas.microsoft.com/office/drawing/2014/main" id="{9EAA78F5-FEDC-AAFD-5CB8-515D840EC170}"/>
                </a:ext>
              </a:extLst>
            </p:cNvPr>
            <p:cNvSpPr>
              <a:spLocks noChangeArrowheads="1"/>
            </p:cNvSpPr>
            <p:nvPr/>
          </p:nvSpPr>
          <p:spPr bwMode="auto">
            <a:xfrm>
              <a:off x="5584531" y="3118386"/>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23</a:t>
              </a:r>
            </a:p>
          </p:txBody>
        </p:sp>
        <p:sp>
          <p:nvSpPr>
            <p:cNvPr id="23" name="Rectangle 22">
              <a:extLst>
                <a:ext uri="{FF2B5EF4-FFF2-40B4-BE49-F238E27FC236}">
                  <a16:creationId xmlns:a16="http://schemas.microsoft.com/office/drawing/2014/main" id="{B47DD602-EB9A-DBAE-6DB7-AFC300B78A50}"/>
                </a:ext>
              </a:extLst>
            </p:cNvPr>
            <p:cNvSpPr>
              <a:spLocks noChangeArrowheads="1"/>
            </p:cNvSpPr>
            <p:nvPr/>
          </p:nvSpPr>
          <p:spPr bwMode="auto">
            <a:xfrm>
              <a:off x="667029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24" name="Rectangle 23">
              <a:extLst>
                <a:ext uri="{FF2B5EF4-FFF2-40B4-BE49-F238E27FC236}">
                  <a16:creationId xmlns:a16="http://schemas.microsoft.com/office/drawing/2014/main" id="{C4EE345D-FCD1-1CDD-3BA2-36F7D2D0EDAE}"/>
                </a:ext>
              </a:extLst>
            </p:cNvPr>
            <p:cNvSpPr>
              <a:spLocks noChangeArrowheads="1"/>
            </p:cNvSpPr>
            <p:nvPr/>
          </p:nvSpPr>
          <p:spPr bwMode="auto">
            <a:xfrm>
              <a:off x="7053508" y="3118386"/>
              <a:ext cx="383211" cy="353734"/>
            </a:xfrm>
            <a:prstGeom prst="rect">
              <a:avLst/>
            </a:prstGeom>
            <a:solidFill>
              <a:schemeClr val="bg2">
                <a:lumMod val="75000"/>
              </a:schemeClr>
            </a:solidFill>
            <a:ln w="12700" algn="ctr">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5E</a:t>
              </a:r>
            </a:p>
          </p:txBody>
        </p:sp>
        <p:sp>
          <p:nvSpPr>
            <p:cNvPr id="25" name="Freeform 24">
              <a:extLst>
                <a:ext uri="{FF2B5EF4-FFF2-40B4-BE49-F238E27FC236}">
                  <a16:creationId xmlns:a16="http://schemas.microsoft.com/office/drawing/2014/main" id="{9ABCE96D-09DF-F03D-10BA-92816AC94039}"/>
                </a:ext>
              </a:extLst>
            </p:cNvPr>
            <p:cNvSpPr>
              <a:spLocks/>
            </p:cNvSpPr>
            <p:nvPr/>
          </p:nvSpPr>
          <p:spPr bwMode="auto">
            <a:xfrm>
              <a:off x="238977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6" name="Line 25">
              <a:extLst>
                <a:ext uri="{FF2B5EF4-FFF2-40B4-BE49-F238E27FC236}">
                  <a16:creationId xmlns:a16="http://schemas.microsoft.com/office/drawing/2014/main" id="{D015EE39-4A46-E26A-6A73-C2480983BB02}"/>
                </a:ext>
              </a:extLst>
            </p:cNvPr>
            <p:cNvSpPr>
              <a:spLocks noChangeShapeType="1"/>
            </p:cNvSpPr>
            <p:nvPr/>
          </p:nvSpPr>
          <p:spPr bwMode="auto">
            <a:xfrm flipH="1">
              <a:off x="277431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7" name="Line 26">
              <a:extLst>
                <a:ext uri="{FF2B5EF4-FFF2-40B4-BE49-F238E27FC236}">
                  <a16:creationId xmlns:a16="http://schemas.microsoft.com/office/drawing/2014/main" id="{B402B174-C235-5091-231A-B1B431C67245}"/>
                </a:ext>
              </a:extLst>
            </p:cNvPr>
            <p:cNvSpPr>
              <a:spLocks noChangeShapeType="1"/>
            </p:cNvSpPr>
            <p:nvPr/>
          </p:nvSpPr>
          <p:spPr bwMode="auto">
            <a:xfrm>
              <a:off x="379621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8" name="Line 27">
              <a:extLst>
                <a:ext uri="{FF2B5EF4-FFF2-40B4-BE49-F238E27FC236}">
                  <a16:creationId xmlns:a16="http://schemas.microsoft.com/office/drawing/2014/main" id="{AE52D68F-0CAC-1BA2-BFA9-17872C7A3720}"/>
                </a:ext>
              </a:extLst>
            </p:cNvPr>
            <p:cNvSpPr>
              <a:spLocks noChangeShapeType="1"/>
            </p:cNvSpPr>
            <p:nvPr/>
          </p:nvSpPr>
          <p:spPr bwMode="auto">
            <a:xfrm>
              <a:off x="417942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9" name="Freeform 28">
              <a:extLst>
                <a:ext uri="{FF2B5EF4-FFF2-40B4-BE49-F238E27FC236}">
                  <a16:creationId xmlns:a16="http://schemas.microsoft.com/office/drawing/2014/main" id="{AA4E64A6-26C8-0093-CF0E-079DC86B5E0E}"/>
                </a:ext>
              </a:extLst>
            </p:cNvPr>
            <p:cNvSpPr>
              <a:spLocks/>
            </p:cNvSpPr>
            <p:nvPr/>
          </p:nvSpPr>
          <p:spPr bwMode="auto">
            <a:xfrm>
              <a:off x="507358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0" name="Line 29">
              <a:extLst>
                <a:ext uri="{FF2B5EF4-FFF2-40B4-BE49-F238E27FC236}">
                  <a16:creationId xmlns:a16="http://schemas.microsoft.com/office/drawing/2014/main" id="{EC6914B4-5ED6-FEA6-E122-E16EC616784B}"/>
                </a:ext>
              </a:extLst>
            </p:cNvPr>
            <p:cNvSpPr>
              <a:spLocks noChangeShapeType="1"/>
            </p:cNvSpPr>
            <p:nvPr/>
          </p:nvSpPr>
          <p:spPr bwMode="auto">
            <a:xfrm>
              <a:off x="545679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1" name="Freeform 30">
              <a:extLst>
                <a:ext uri="{FF2B5EF4-FFF2-40B4-BE49-F238E27FC236}">
                  <a16:creationId xmlns:a16="http://schemas.microsoft.com/office/drawing/2014/main" id="{E44EB150-D298-2D8C-0747-3E7331F301EE}"/>
                </a:ext>
              </a:extLst>
            </p:cNvPr>
            <p:cNvSpPr>
              <a:spLocks/>
            </p:cNvSpPr>
            <p:nvPr/>
          </p:nvSpPr>
          <p:spPr bwMode="auto">
            <a:xfrm>
              <a:off x="615934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2" name="Line 31">
              <a:extLst>
                <a:ext uri="{FF2B5EF4-FFF2-40B4-BE49-F238E27FC236}">
                  <a16:creationId xmlns:a16="http://schemas.microsoft.com/office/drawing/2014/main" id="{B49C03F4-B0D1-8520-A5F3-F318666AE662}"/>
                </a:ext>
              </a:extLst>
            </p:cNvPr>
            <p:cNvSpPr>
              <a:spLocks noChangeShapeType="1"/>
            </p:cNvSpPr>
            <p:nvPr/>
          </p:nvSpPr>
          <p:spPr bwMode="auto">
            <a:xfrm>
              <a:off x="654255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3" name="Line 32">
              <a:extLst>
                <a:ext uri="{FF2B5EF4-FFF2-40B4-BE49-F238E27FC236}">
                  <a16:creationId xmlns:a16="http://schemas.microsoft.com/office/drawing/2014/main" id="{949D692C-635B-C7E8-6F8B-6A7E19942E1A}"/>
                </a:ext>
              </a:extLst>
            </p:cNvPr>
            <p:cNvSpPr>
              <a:spLocks noChangeShapeType="1"/>
            </p:cNvSpPr>
            <p:nvPr/>
          </p:nvSpPr>
          <p:spPr bwMode="auto">
            <a:xfrm>
              <a:off x="2239759" y="1811736"/>
              <a:ext cx="4877618" cy="962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4" name="Text Box 33">
              <a:extLst>
                <a:ext uri="{FF2B5EF4-FFF2-40B4-BE49-F238E27FC236}">
                  <a16:creationId xmlns:a16="http://schemas.microsoft.com/office/drawing/2014/main" id="{147A0E8F-E215-C0B3-79B5-6D1DD36B3D17}"/>
                </a:ext>
              </a:extLst>
            </p:cNvPr>
            <p:cNvSpPr txBox="1">
              <a:spLocks noChangeArrowheads="1"/>
            </p:cNvSpPr>
            <p:nvPr/>
          </p:nvSpPr>
          <p:spPr bwMode="auto">
            <a:xfrm>
              <a:off x="4252102" y="1673237"/>
              <a:ext cx="754052" cy="2717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原始数据</a:t>
              </a:r>
            </a:p>
          </p:txBody>
        </p:sp>
        <p:sp>
          <p:nvSpPr>
            <p:cNvPr id="35" name="Line 34">
              <a:extLst>
                <a:ext uri="{FF2B5EF4-FFF2-40B4-BE49-F238E27FC236}">
                  <a16:creationId xmlns:a16="http://schemas.microsoft.com/office/drawing/2014/main" id="{D963C023-4157-96CC-6CC3-EB69104A82A4}"/>
                </a:ext>
              </a:extLst>
            </p:cNvPr>
            <p:cNvSpPr>
              <a:spLocks noChangeShapeType="1"/>
            </p:cNvSpPr>
            <p:nvPr/>
          </p:nvSpPr>
          <p:spPr bwMode="auto">
            <a:xfrm>
              <a:off x="1533142" y="3707942"/>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6" name="Rectangle 35">
              <a:extLst>
                <a:ext uri="{FF2B5EF4-FFF2-40B4-BE49-F238E27FC236}">
                  <a16:creationId xmlns:a16="http://schemas.microsoft.com/office/drawing/2014/main" id="{A7AEB874-F55D-FC71-6825-D850558BEE41}"/>
                </a:ext>
              </a:extLst>
            </p:cNvPr>
            <p:cNvSpPr>
              <a:spLocks noChangeArrowheads="1"/>
            </p:cNvSpPr>
            <p:nvPr/>
          </p:nvSpPr>
          <p:spPr bwMode="auto">
            <a:xfrm>
              <a:off x="8230211" y="3122071"/>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37" name="Rectangle 36">
              <a:extLst>
                <a:ext uri="{FF2B5EF4-FFF2-40B4-BE49-F238E27FC236}">
                  <a16:creationId xmlns:a16="http://schemas.microsoft.com/office/drawing/2014/main" id="{42002FCC-AFE3-118B-0F14-5EDFE2F57127}"/>
                </a:ext>
              </a:extLst>
            </p:cNvPr>
            <p:cNvSpPr>
              <a:spLocks noChangeArrowheads="1"/>
            </p:cNvSpPr>
            <p:nvPr/>
          </p:nvSpPr>
          <p:spPr bwMode="auto">
            <a:xfrm>
              <a:off x="7355370" y="1998230"/>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38" name="Text Box 37">
              <a:extLst>
                <a:ext uri="{FF2B5EF4-FFF2-40B4-BE49-F238E27FC236}">
                  <a16:creationId xmlns:a16="http://schemas.microsoft.com/office/drawing/2014/main" id="{F21452DB-DA76-683E-353F-1C531B435E6C}"/>
                </a:ext>
              </a:extLst>
            </p:cNvPr>
            <p:cNvSpPr txBox="1">
              <a:spLocks noChangeArrowheads="1"/>
            </p:cNvSpPr>
            <p:nvPr/>
          </p:nvSpPr>
          <p:spPr bwMode="auto">
            <a:xfrm>
              <a:off x="3607268" y="3563845"/>
              <a:ext cx="1985159" cy="2717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经过字节填充后发送的数据</a:t>
              </a:r>
            </a:p>
          </p:txBody>
        </p:sp>
        <p:sp>
          <p:nvSpPr>
            <p:cNvPr id="39" name="Text Box 38">
              <a:extLst>
                <a:ext uri="{FF2B5EF4-FFF2-40B4-BE49-F238E27FC236}">
                  <a16:creationId xmlns:a16="http://schemas.microsoft.com/office/drawing/2014/main" id="{73234C71-495D-B345-FDB3-3F25F3807382}"/>
                </a:ext>
              </a:extLst>
            </p:cNvPr>
            <p:cNvSpPr txBox="1">
              <a:spLocks noChangeArrowheads="1"/>
            </p:cNvSpPr>
            <p:nvPr/>
          </p:nvSpPr>
          <p:spPr bwMode="auto">
            <a:xfrm>
              <a:off x="6473369" y="2589850"/>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字节填充</a:t>
              </a:r>
            </a:p>
          </p:txBody>
        </p:sp>
        <p:sp>
          <p:nvSpPr>
            <p:cNvPr id="40" name="Text Box 39">
              <a:extLst>
                <a:ext uri="{FF2B5EF4-FFF2-40B4-BE49-F238E27FC236}">
                  <a16:creationId xmlns:a16="http://schemas.microsoft.com/office/drawing/2014/main" id="{36A4178A-C100-DF14-2021-229DE23D0A3D}"/>
                </a:ext>
              </a:extLst>
            </p:cNvPr>
            <p:cNvSpPr txBox="1">
              <a:spLocks noChangeArrowheads="1"/>
            </p:cNvSpPr>
            <p:nvPr/>
          </p:nvSpPr>
          <p:spPr bwMode="auto">
            <a:xfrm>
              <a:off x="4893953" y="2589850"/>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字节填充</a:t>
              </a:r>
            </a:p>
          </p:txBody>
        </p:sp>
        <p:sp>
          <p:nvSpPr>
            <p:cNvPr id="41" name="Text Box 40">
              <a:extLst>
                <a:ext uri="{FF2B5EF4-FFF2-40B4-BE49-F238E27FC236}">
                  <a16:creationId xmlns:a16="http://schemas.microsoft.com/office/drawing/2014/main" id="{66231A1A-983B-79C6-7479-E9E11D4E6ABD}"/>
                </a:ext>
              </a:extLst>
            </p:cNvPr>
            <p:cNvSpPr txBox="1">
              <a:spLocks noChangeArrowheads="1"/>
            </p:cNvSpPr>
            <p:nvPr/>
          </p:nvSpPr>
          <p:spPr bwMode="auto">
            <a:xfrm>
              <a:off x="3265306" y="2589850"/>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字节填充</a:t>
              </a:r>
            </a:p>
          </p:txBody>
        </p:sp>
        <p:sp>
          <p:nvSpPr>
            <p:cNvPr id="42" name="Text Box 41">
              <a:extLst>
                <a:ext uri="{FF2B5EF4-FFF2-40B4-BE49-F238E27FC236}">
                  <a16:creationId xmlns:a16="http://schemas.microsoft.com/office/drawing/2014/main" id="{BF780182-3B56-72A9-7EF3-267A59ABF010}"/>
                </a:ext>
              </a:extLst>
            </p:cNvPr>
            <p:cNvSpPr txBox="1">
              <a:spLocks noChangeArrowheads="1"/>
            </p:cNvSpPr>
            <p:nvPr/>
          </p:nvSpPr>
          <p:spPr bwMode="auto">
            <a:xfrm>
              <a:off x="1816287" y="2589850"/>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字节填充</a:t>
              </a:r>
            </a:p>
          </p:txBody>
        </p:sp>
        <p:sp>
          <p:nvSpPr>
            <p:cNvPr id="43" name="Line 44">
              <a:extLst>
                <a:ext uri="{FF2B5EF4-FFF2-40B4-BE49-F238E27FC236}">
                  <a16:creationId xmlns:a16="http://schemas.microsoft.com/office/drawing/2014/main" id="{BDA5C7D7-AC9E-6355-584F-A6388AAA14BB}"/>
                </a:ext>
              </a:extLst>
            </p:cNvPr>
            <p:cNvSpPr>
              <a:spLocks noChangeShapeType="1"/>
            </p:cNvSpPr>
            <p:nvPr/>
          </p:nvSpPr>
          <p:spPr bwMode="auto">
            <a:xfrm>
              <a:off x="1360166"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44" name="Text Box 45">
              <a:extLst>
                <a:ext uri="{FF2B5EF4-FFF2-40B4-BE49-F238E27FC236}">
                  <a16:creationId xmlns:a16="http://schemas.microsoft.com/office/drawing/2014/main" id="{18D36E84-5007-2D61-2808-BF8D280DFE7A}"/>
                </a:ext>
              </a:extLst>
            </p:cNvPr>
            <p:cNvSpPr txBox="1">
              <a:spLocks noChangeArrowheads="1"/>
            </p:cNvSpPr>
            <p:nvPr/>
          </p:nvSpPr>
          <p:spPr bwMode="auto">
            <a:xfrm>
              <a:off x="975625" y="1466402"/>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帧开始符</a:t>
              </a:r>
            </a:p>
          </p:txBody>
        </p:sp>
        <p:sp>
          <p:nvSpPr>
            <p:cNvPr id="45" name="Text Box 46">
              <a:extLst>
                <a:ext uri="{FF2B5EF4-FFF2-40B4-BE49-F238E27FC236}">
                  <a16:creationId xmlns:a16="http://schemas.microsoft.com/office/drawing/2014/main" id="{346D6E82-D74B-D79D-D308-EAA9E16C0494}"/>
                </a:ext>
              </a:extLst>
            </p:cNvPr>
            <p:cNvSpPr txBox="1">
              <a:spLocks noChangeArrowheads="1"/>
            </p:cNvSpPr>
            <p:nvPr/>
          </p:nvSpPr>
          <p:spPr bwMode="auto">
            <a:xfrm>
              <a:off x="7233369" y="1466402"/>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帧结束符</a:t>
              </a:r>
            </a:p>
          </p:txBody>
        </p:sp>
        <p:sp>
          <p:nvSpPr>
            <p:cNvPr id="46" name="Line 47">
              <a:extLst>
                <a:ext uri="{FF2B5EF4-FFF2-40B4-BE49-F238E27FC236}">
                  <a16:creationId xmlns:a16="http://schemas.microsoft.com/office/drawing/2014/main" id="{AB2AE381-39A5-C5FE-90CD-B2ED48B20A98}"/>
                </a:ext>
              </a:extLst>
            </p:cNvPr>
            <p:cNvSpPr>
              <a:spLocks noChangeShapeType="1"/>
            </p:cNvSpPr>
            <p:nvPr/>
          </p:nvSpPr>
          <p:spPr bwMode="auto">
            <a:xfrm>
              <a:off x="756560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47" name="Rectangle 13">
              <a:extLst>
                <a:ext uri="{FF2B5EF4-FFF2-40B4-BE49-F238E27FC236}">
                  <a16:creationId xmlns:a16="http://schemas.microsoft.com/office/drawing/2014/main" id="{EDA2EB9E-B70E-805F-69C4-A550A46746A3}"/>
                </a:ext>
              </a:extLst>
            </p:cNvPr>
            <p:cNvSpPr>
              <a:spLocks noChangeArrowheads="1"/>
            </p:cNvSpPr>
            <p:nvPr/>
          </p:nvSpPr>
          <p:spPr bwMode="auto">
            <a:xfrm>
              <a:off x="3796212" y="1998230"/>
              <a:ext cx="383211" cy="353734"/>
            </a:xfrm>
            <a:prstGeom prst="rect">
              <a:avLst/>
            </a:prstGeom>
            <a:solidFill>
              <a:schemeClr val="bg2">
                <a:lumMod val="75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48" name="Rectangle 9">
              <a:extLst>
                <a:ext uri="{FF2B5EF4-FFF2-40B4-BE49-F238E27FC236}">
                  <a16:creationId xmlns:a16="http://schemas.microsoft.com/office/drawing/2014/main" id="{6EBF0B64-81CA-81C0-6F9B-B4AECF9044F3}"/>
                </a:ext>
              </a:extLst>
            </p:cNvPr>
            <p:cNvSpPr>
              <a:spLocks noChangeArrowheads="1"/>
            </p:cNvSpPr>
            <p:nvPr/>
          </p:nvSpPr>
          <p:spPr bwMode="auto">
            <a:xfrm>
              <a:off x="1533143"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49" name="Rectangle 9">
              <a:extLst>
                <a:ext uri="{FF2B5EF4-FFF2-40B4-BE49-F238E27FC236}">
                  <a16:creationId xmlns:a16="http://schemas.microsoft.com/office/drawing/2014/main" id="{41EB5532-C5F4-6874-542B-FFD11AAF6EFB}"/>
                </a:ext>
              </a:extLst>
            </p:cNvPr>
            <p:cNvSpPr>
              <a:spLocks noChangeArrowheads="1"/>
            </p:cNvSpPr>
            <p:nvPr/>
          </p:nvSpPr>
          <p:spPr bwMode="auto">
            <a:xfrm>
              <a:off x="1765192"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0" name="Rectangle 9">
              <a:extLst>
                <a:ext uri="{FF2B5EF4-FFF2-40B4-BE49-F238E27FC236}">
                  <a16:creationId xmlns:a16="http://schemas.microsoft.com/office/drawing/2014/main" id="{A64370A7-9DF0-6553-F0F8-2EF64A2350B2}"/>
                </a:ext>
              </a:extLst>
            </p:cNvPr>
            <p:cNvSpPr>
              <a:spLocks noChangeArrowheads="1"/>
            </p:cNvSpPr>
            <p:nvPr/>
          </p:nvSpPr>
          <p:spPr bwMode="auto">
            <a:xfrm>
              <a:off x="1997058"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1" name="Rectangle 9">
              <a:extLst>
                <a:ext uri="{FF2B5EF4-FFF2-40B4-BE49-F238E27FC236}">
                  <a16:creationId xmlns:a16="http://schemas.microsoft.com/office/drawing/2014/main" id="{B5D98BDA-4224-E6EE-D78D-DF57BF52063B}"/>
                </a:ext>
              </a:extLst>
            </p:cNvPr>
            <p:cNvSpPr>
              <a:spLocks noChangeArrowheads="1"/>
            </p:cNvSpPr>
            <p:nvPr/>
          </p:nvSpPr>
          <p:spPr bwMode="auto">
            <a:xfrm>
              <a:off x="7111236"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cxnSp>
          <p:nvCxnSpPr>
            <p:cNvPr id="52" name="直接连接符 51">
              <a:extLst>
                <a:ext uri="{FF2B5EF4-FFF2-40B4-BE49-F238E27FC236}">
                  <a16:creationId xmlns:a16="http://schemas.microsoft.com/office/drawing/2014/main" id="{C5BDECCD-880B-72B0-6278-91D715DB69F1}"/>
                </a:ext>
              </a:extLst>
            </p:cNvPr>
            <p:cNvCxnSpPr/>
            <p:nvPr/>
          </p:nvCxnSpPr>
          <p:spPr>
            <a:xfrm>
              <a:off x="2239759"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89FBD6D-BD0B-F7A8-CB13-AC05AC8224C3}"/>
                </a:ext>
              </a:extLst>
            </p:cNvPr>
            <p:cNvCxnSpPr/>
            <p:nvPr/>
          </p:nvCxnSpPr>
          <p:spPr>
            <a:xfrm>
              <a:off x="7117377"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4">
              <a:extLst>
                <a:ext uri="{FF2B5EF4-FFF2-40B4-BE49-F238E27FC236}">
                  <a16:creationId xmlns:a16="http://schemas.microsoft.com/office/drawing/2014/main" id="{5E16DEDF-3119-17E2-4FE4-F70ABC3534F6}"/>
                </a:ext>
              </a:extLst>
            </p:cNvPr>
            <p:cNvSpPr>
              <a:spLocks noChangeArrowheads="1"/>
            </p:cNvSpPr>
            <p:nvPr/>
          </p:nvSpPr>
          <p:spPr bwMode="auto">
            <a:xfrm>
              <a:off x="881932" y="3118386"/>
              <a:ext cx="268000"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5" name="Rectangle 4">
              <a:extLst>
                <a:ext uri="{FF2B5EF4-FFF2-40B4-BE49-F238E27FC236}">
                  <a16:creationId xmlns:a16="http://schemas.microsoft.com/office/drawing/2014/main" id="{00FC2E2E-D55C-2B66-4C5C-71045A9C5E6F}"/>
                </a:ext>
              </a:extLst>
            </p:cNvPr>
            <p:cNvSpPr>
              <a:spLocks noChangeArrowheads="1"/>
            </p:cNvSpPr>
            <p:nvPr/>
          </p:nvSpPr>
          <p:spPr bwMode="auto">
            <a:xfrm>
              <a:off x="1089438" y="3118386"/>
              <a:ext cx="252099"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6" name="Rectangle 4">
              <a:extLst>
                <a:ext uri="{FF2B5EF4-FFF2-40B4-BE49-F238E27FC236}">
                  <a16:creationId xmlns:a16="http://schemas.microsoft.com/office/drawing/2014/main" id="{1EBE26B4-1074-EB3A-3A4E-18FEB99C77BD}"/>
                </a:ext>
              </a:extLst>
            </p:cNvPr>
            <p:cNvSpPr>
              <a:spLocks noChangeArrowheads="1"/>
            </p:cNvSpPr>
            <p:nvPr/>
          </p:nvSpPr>
          <p:spPr bwMode="auto">
            <a:xfrm>
              <a:off x="1314467"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7" name="Rectangle 4">
              <a:extLst>
                <a:ext uri="{FF2B5EF4-FFF2-40B4-BE49-F238E27FC236}">
                  <a16:creationId xmlns:a16="http://schemas.microsoft.com/office/drawing/2014/main" id="{BEEEC483-BFE3-514C-9E64-0D4C30A42CF8}"/>
                </a:ext>
              </a:extLst>
            </p:cNvPr>
            <p:cNvSpPr>
              <a:spLocks noChangeArrowheads="1"/>
            </p:cNvSpPr>
            <p:nvPr/>
          </p:nvSpPr>
          <p:spPr bwMode="auto">
            <a:xfrm>
              <a:off x="8011535"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grpSp>
      <p:sp>
        <p:nvSpPr>
          <p:cNvPr id="58" name="AutoShape 48">
            <a:extLst>
              <a:ext uri="{FF2B5EF4-FFF2-40B4-BE49-F238E27FC236}">
                <a16:creationId xmlns:a16="http://schemas.microsoft.com/office/drawing/2014/main" id="{0A8B6F24-176A-B4BA-34A7-4B37744C7284}"/>
              </a:ext>
            </a:extLst>
          </p:cNvPr>
          <p:cNvSpPr>
            <a:spLocks noChangeArrowheads="1"/>
          </p:cNvSpPr>
          <p:nvPr/>
        </p:nvSpPr>
        <p:spPr bwMode="auto">
          <a:xfrm>
            <a:off x="2774749"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
        <p:nvSpPr>
          <p:cNvPr id="59" name="AutoShape 49">
            <a:extLst>
              <a:ext uri="{FF2B5EF4-FFF2-40B4-BE49-F238E27FC236}">
                <a16:creationId xmlns:a16="http://schemas.microsoft.com/office/drawing/2014/main" id="{B292A60B-3E83-5C32-E88E-E59033207DD0}"/>
              </a:ext>
            </a:extLst>
          </p:cNvPr>
          <p:cNvSpPr>
            <a:spLocks noChangeArrowheads="1"/>
          </p:cNvSpPr>
          <p:nvPr/>
        </p:nvSpPr>
        <p:spPr bwMode="auto">
          <a:xfrm>
            <a:off x="4775964"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
        <p:nvSpPr>
          <p:cNvPr id="60" name="AutoShape 50">
            <a:extLst>
              <a:ext uri="{FF2B5EF4-FFF2-40B4-BE49-F238E27FC236}">
                <a16:creationId xmlns:a16="http://schemas.microsoft.com/office/drawing/2014/main" id="{6CBBD5B0-C370-3724-0A64-39DAE05C5286}"/>
              </a:ext>
            </a:extLst>
          </p:cNvPr>
          <p:cNvSpPr>
            <a:spLocks noChangeArrowheads="1"/>
          </p:cNvSpPr>
          <p:nvPr/>
        </p:nvSpPr>
        <p:spPr bwMode="auto">
          <a:xfrm>
            <a:off x="6979001"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
        <p:nvSpPr>
          <p:cNvPr id="61" name="AutoShape 51">
            <a:extLst>
              <a:ext uri="{FF2B5EF4-FFF2-40B4-BE49-F238E27FC236}">
                <a16:creationId xmlns:a16="http://schemas.microsoft.com/office/drawing/2014/main" id="{F0AC8B14-68B1-3459-F8EF-67B783D6F69C}"/>
              </a:ext>
            </a:extLst>
          </p:cNvPr>
          <p:cNvSpPr>
            <a:spLocks noChangeArrowheads="1"/>
          </p:cNvSpPr>
          <p:nvPr/>
        </p:nvSpPr>
        <p:spPr bwMode="auto">
          <a:xfrm>
            <a:off x="8971772"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398328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afterEffect">
                                  <p:stCondLst>
                                    <p:cond delay="0"/>
                                  </p:stCondLst>
                                  <p:endCondLst>
                                    <p:cond evt="onNext" delay="0">
                                      <p:tgtEl>
                                        <p:sldTgt/>
                                      </p:tgtEl>
                                    </p:cond>
                                  </p:endCondLst>
                                  <p:childTnLst>
                                    <p:animScale>
                                      <p:cBhvr>
                                        <p:cTn id="6" dur="500" fill="hold"/>
                                        <p:tgtEl>
                                          <p:spTgt spid="58"/>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9"/>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60"/>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6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0BF8110-588A-4835-AE03-445795AFC256}"/>
              </a:ext>
            </a:extLst>
          </p:cNvPr>
          <p:cNvSpPr txBox="1">
            <a:spLocks/>
          </p:cNvSpPr>
          <p:nvPr/>
        </p:nvSpPr>
        <p:spPr>
          <a:xfrm>
            <a:off x="660400" y="157682"/>
            <a:ext cx="10872788" cy="879086"/>
          </a:xfrm>
          <a:prstGeom prst="rect">
            <a:avLst/>
          </a:prstGeom>
        </p:spPr>
        <p:txBody>
          <a:bodyP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endParaRPr lang="en-US" altLang="zh-CN" sz="3200" b="1" dirty="0">
              <a:latin typeface="+mn-lt"/>
              <a:ea typeface="+mn-ea"/>
              <a:cs typeface="+mn-ea"/>
              <a:sym typeface="+mn-lt"/>
            </a:endParaRPr>
          </a:p>
          <a:p>
            <a:pPr>
              <a:lnSpc>
                <a:spcPct val="120000"/>
              </a:lnSpc>
            </a:pPr>
            <a:r>
              <a:rPr lang="zh-CN" altLang="en-US" sz="5800" b="1" dirty="0">
                <a:latin typeface="+mj-ea"/>
                <a:ea typeface="+mj-ea"/>
                <a:cs typeface="+mn-ea"/>
                <a:sym typeface="+mn-lt"/>
              </a:rPr>
              <a:t>数据链路管理包括哪些内容？</a:t>
            </a:r>
          </a:p>
        </p:txBody>
      </p:sp>
      <p:sp>
        <p:nvSpPr>
          <p:cNvPr id="3" name="文本占位符 2">
            <a:extLst>
              <a:ext uri="{FF2B5EF4-FFF2-40B4-BE49-F238E27FC236}">
                <a16:creationId xmlns:a16="http://schemas.microsoft.com/office/drawing/2014/main" id="{68649120-542D-435E-A73D-04B9241DC568}"/>
              </a:ext>
            </a:extLst>
          </p:cNvPr>
          <p:cNvSpPr txBox="1">
            <a:spLocks/>
          </p:cNvSpPr>
          <p:nvPr/>
        </p:nvSpPr>
        <p:spPr>
          <a:xfrm>
            <a:off x="4681106" y="2030707"/>
            <a:ext cx="7031421" cy="391870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通信规程：通信双方约定好的协议、规则</a:t>
            </a:r>
            <a:endParaRPr lang="en-US" altLang="zh-CN" sz="2400" dirty="0">
              <a:latin typeface="+mn-lt"/>
              <a:ea typeface="+mn-ea"/>
              <a:cs typeface="+mn-ea"/>
              <a:sym typeface="+mn-lt"/>
            </a:endParaRPr>
          </a:p>
          <a:p>
            <a:pPr marL="615950" lvl="1"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询问</a:t>
            </a:r>
            <a:r>
              <a:rPr lang="en-US" altLang="zh-CN" sz="2000" dirty="0">
                <a:latin typeface="+mn-lt"/>
                <a:ea typeface="+mn-ea"/>
                <a:cs typeface="+mn-ea"/>
                <a:sym typeface="+mn-lt"/>
              </a:rPr>
              <a:t>/</a:t>
            </a:r>
            <a:r>
              <a:rPr lang="zh-CN" altLang="en-US" sz="2000" dirty="0">
                <a:latin typeface="+mn-lt"/>
                <a:ea typeface="+mn-ea"/>
                <a:cs typeface="+mn-ea"/>
                <a:sym typeface="+mn-lt"/>
              </a:rPr>
              <a:t>确认方式（</a:t>
            </a:r>
            <a:r>
              <a:rPr lang="en-US" altLang="zh-CN" sz="2000" dirty="0">
                <a:latin typeface="+mn-lt"/>
                <a:ea typeface="+mn-ea"/>
                <a:cs typeface="+mn-ea"/>
                <a:sym typeface="+mn-lt"/>
              </a:rPr>
              <a:t>ENQ/ACK</a:t>
            </a:r>
            <a:r>
              <a:rPr lang="zh-CN" altLang="en-US" sz="2000" dirty="0">
                <a:latin typeface="+mn-lt"/>
                <a:ea typeface="+mn-ea"/>
                <a:cs typeface="+mn-ea"/>
                <a:sym typeface="+mn-lt"/>
              </a:rPr>
              <a:t>）</a:t>
            </a:r>
          </a:p>
          <a:p>
            <a:pPr marL="615950" lvl="1"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轮询</a:t>
            </a:r>
            <a:r>
              <a:rPr lang="en-US" altLang="zh-CN" sz="2000" dirty="0">
                <a:latin typeface="+mn-lt"/>
                <a:ea typeface="+mn-ea"/>
                <a:cs typeface="+mn-ea"/>
                <a:sym typeface="+mn-lt"/>
              </a:rPr>
              <a:t>/</a:t>
            </a:r>
            <a:r>
              <a:rPr lang="zh-CN" altLang="en-US" sz="2000" dirty="0">
                <a:latin typeface="+mn-lt"/>
                <a:ea typeface="+mn-ea"/>
                <a:cs typeface="+mn-ea"/>
                <a:sym typeface="+mn-lt"/>
              </a:rPr>
              <a:t>选择方式（</a:t>
            </a:r>
            <a:r>
              <a:rPr lang="en-US" altLang="zh-CN" sz="2000" dirty="0">
                <a:latin typeface="+mn-lt"/>
                <a:ea typeface="+mn-ea"/>
                <a:cs typeface="+mn-ea"/>
                <a:sym typeface="+mn-lt"/>
              </a:rPr>
              <a:t>Poll/Select</a:t>
            </a:r>
            <a:r>
              <a:rPr lang="zh-CN" altLang="en-US" sz="2000" dirty="0">
                <a:latin typeface="+mn-lt"/>
                <a:ea typeface="+mn-ea"/>
                <a:cs typeface="+mn-ea"/>
                <a:sym typeface="+mn-lt"/>
              </a:rPr>
              <a:t>）</a:t>
            </a:r>
          </a:p>
          <a:p>
            <a:pPr>
              <a:lnSpc>
                <a:spcPct val="120000"/>
              </a:lnSpc>
              <a:spcBef>
                <a:spcPts val="0"/>
              </a:spcBef>
              <a:buFont typeface="Wingdings" panose="05000000000000000000" pitchFamily="2" charset="2"/>
              <a:buChar char="n"/>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链路状态管理：发送方确定接收方处于接收状态</a:t>
            </a:r>
            <a:endParaRPr lang="en-US" altLang="zh-CN" sz="2400" dirty="0">
              <a:latin typeface="+mn-lt"/>
              <a:ea typeface="+mn-ea"/>
              <a:cs typeface="+mn-ea"/>
              <a:sym typeface="+mn-lt"/>
            </a:endParaRPr>
          </a:p>
          <a:p>
            <a:pPr marL="650875"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数据链路建立：收发数据前</a:t>
            </a:r>
            <a:endParaRPr lang="en-US" altLang="zh-CN" sz="2000" dirty="0">
              <a:latin typeface="+mn-lt"/>
              <a:ea typeface="+mn-ea"/>
              <a:cs typeface="+mn-ea"/>
              <a:sym typeface="+mn-lt"/>
            </a:endParaRPr>
          </a:p>
          <a:p>
            <a:pPr marL="650875"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数据链路维持：收发数据中</a:t>
            </a:r>
            <a:endParaRPr lang="en-US" altLang="zh-CN" sz="2000" dirty="0">
              <a:latin typeface="+mn-lt"/>
              <a:ea typeface="+mn-ea"/>
              <a:cs typeface="+mn-ea"/>
              <a:sym typeface="+mn-lt"/>
            </a:endParaRPr>
          </a:p>
          <a:p>
            <a:pPr marL="650875"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数据链路释放：数据收发完成后</a:t>
            </a:r>
          </a:p>
        </p:txBody>
      </p:sp>
      <p:sp>
        <p:nvSpPr>
          <p:cNvPr id="4" name="文本占位符 2">
            <a:extLst>
              <a:ext uri="{FF2B5EF4-FFF2-40B4-BE49-F238E27FC236}">
                <a16:creationId xmlns:a16="http://schemas.microsoft.com/office/drawing/2014/main" id="{5170476A-B7AA-4BCD-9217-5672F378230F}"/>
              </a:ext>
            </a:extLst>
          </p:cNvPr>
          <p:cNvSpPr txBox="1">
            <a:spLocks/>
          </p:cNvSpPr>
          <p:nvPr/>
        </p:nvSpPr>
        <p:spPr>
          <a:xfrm>
            <a:off x="660400" y="2030707"/>
            <a:ext cx="3871236" cy="4098631"/>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线路配置</a:t>
            </a:r>
            <a:endParaRPr lang="en-US" altLang="zh-CN" sz="2400" dirty="0">
              <a:latin typeface="+mn-lt"/>
              <a:ea typeface="+mn-ea"/>
              <a:cs typeface="+mn-ea"/>
              <a:sym typeface="+mn-lt"/>
            </a:endParaRPr>
          </a:p>
          <a:p>
            <a:pPr marL="615950"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点到点信道</a:t>
            </a:r>
            <a:endParaRPr lang="en-US" altLang="zh-CN" sz="2000" dirty="0">
              <a:latin typeface="+mn-lt"/>
              <a:ea typeface="+mn-ea"/>
              <a:cs typeface="+mn-ea"/>
              <a:sym typeface="+mn-lt"/>
            </a:endParaRPr>
          </a:p>
          <a:p>
            <a:pPr marL="615950"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广播信道</a:t>
            </a:r>
            <a:endParaRPr lang="en-US" altLang="zh-CN" sz="2000" dirty="0">
              <a:latin typeface="+mn-lt"/>
              <a:ea typeface="+mn-ea"/>
              <a:cs typeface="+mn-ea"/>
              <a:sym typeface="+mn-lt"/>
            </a:endParaRPr>
          </a:p>
          <a:p>
            <a:pPr>
              <a:lnSpc>
                <a:spcPct val="120000"/>
              </a:lnSpc>
              <a:spcBef>
                <a:spcPts val="0"/>
              </a:spcBef>
              <a:buFont typeface="Wingdings" panose="05000000000000000000" pitchFamily="2" charset="2"/>
              <a:buChar char="n"/>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传输方式</a:t>
            </a:r>
            <a:endParaRPr lang="en-US" altLang="zh-CN" sz="2400" dirty="0">
              <a:latin typeface="+mn-lt"/>
              <a:ea typeface="+mn-ea"/>
              <a:cs typeface="+mn-ea"/>
              <a:sym typeface="+mn-lt"/>
            </a:endParaRPr>
          </a:p>
          <a:p>
            <a:pPr marL="615950"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单工、双工、半双工</a:t>
            </a:r>
            <a:endParaRPr lang="en-US" altLang="zh-CN" sz="2000" dirty="0">
              <a:latin typeface="+mn-lt"/>
              <a:ea typeface="+mn-ea"/>
              <a:cs typeface="+mn-ea"/>
              <a:sym typeface="+mn-lt"/>
            </a:endParaRPr>
          </a:p>
          <a:p>
            <a:pPr marL="615950"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并行与串行</a:t>
            </a:r>
            <a:endParaRPr lang="en-US" altLang="zh-CN" sz="2000" dirty="0">
              <a:latin typeface="+mn-lt"/>
              <a:ea typeface="+mn-ea"/>
              <a:cs typeface="+mn-ea"/>
              <a:sym typeface="+mn-lt"/>
            </a:endParaRPr>
          </a:p>
          <a:p>
            <a:pPr marL="615950" indent="-342900">
              <a:lnSpc>
                <a:spcPct val="120000"/>
              </a:lnSpc>
              <a:spcBef>
                <a:spcPts val="0"/>
              </a:spcBef>
              <a:buFont typeface="Wingdings" panose="05000000000000000000" pitchFamily="2" charset="2"/>
              <a:buChar char="Ø"/>
            </a:pPr>
            <a:r>
              <a:rPr lang="zh-CN" altLang="en-US" sz="2000" dirty="0">
                <a:latin typeface="+mn-lt"/>
                <a:ea typeface="+mn-ea"/>
                <a:cs typeface="+mn-ea"/>
                <a:sym typeface="+mn-lt"/>
              </a:rPr>
              <a:t>同步与异步</a:t>
            </a:r>
            <a:endParaRPr lang="en-US" altLang="zh-CN" sz="2000" dirty="0">
              <a:latin typeface="+mn-lt"/>
              <a:ea typeface="+mn-ea"/>
              <a:cs typeface="+mn-ea"/>
              <a:sym typeface="+mn-lt"/>
            </a:endParaRPr>
          </a:p>
        </p:txBody>
      </p:sp>
      <p:sp>
        <p:nvSpPr>
          <p:cNvPr id="5" name="矩形 4">
            <a:extLst>
              <a:ext uri="{FF2B5EF4-FFF2-40B4-BE49-F238E27FC236}">
                <a16:creationId xmlns:a16="http://schemas.microsoft.com/office/drawing/2014/main" id="{1728153A-529B-4BC8-AB30-47150E70DC70}"/>
              </a:ext>
            </a:extLst>
          </p:cNvPr>
          <p:cNvSpPr/>
          <p:nvPr/>
        </p:nvSpPr>
        <p:spPr>
          <a:xfrm>
            <a:off x="714703" y="1311725"/>
            <a:ext cx="10216055" cy="497316"/>
          </a:xfrm>
          <a:prstGeom prst="rect">
            <a:avLst/>
          </a:prstGeom>
        </p:spPr>
        <p:txBody>
          <a:bodyPr wrap="square">
            <a:spAutoFit/>
          </a:bodyPr>
          <a:lstStyle/>
          <a:p>
            <a:pPr lvl="0">
              <a:lnSpc>
                <a:spcPct val="120000"/>
              </a:lnSpc>
            </a:pPr>
            <a:r>
              <a:rPr lang="zh-CN" altLang="en-US" sz="2400" dirty="0">
                <a:solidFill>
                  <a:prstClr val="black"/>
                </a:solidFill>
                <a:cs typeface="+mn-ea"/>
                <a:sym typeface="+mn-lt"/>
              </a:rPr>
              <a:t>数据链路管理，包括线路配置、传输方式确定、通信规程和链路状态管理：</a:t>
            </a:r>
            <a:endParaRPr lang="en-US" altLang="zh-CN" sz="2400" dirty="0">
              <a:solidFill>
                <a:prstClr val="black"/>
              </a:solidFill>
              <a:cs typeface="+mn-ea"/>
              <a:sym typeface="+mn-lt"/>
            </a:endParaRPr>
          </a:p>
        </p:txBody>
      </p:sp>
    </p:spTree>
    <p:extLst>
      <p:ext uri="{BB962C8B-B14F-4D97-AF65-F5344CB8AC3E}">
        <p14:creationId xmlns:p14="http://schemas.microsoft.com/office/powerpoint/2010/main" val="38438231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60DAB-F0CA-B0FD-E211-3539C0EDB29F}"/>
              </a:ext>
            </a:extLst>
          </p:cNvPr>
          <p:cNvSpPr>
            <a:spLocks noGrp="1"/>
          </p:cNvSpPr>
          <p:nvPr>
            <p:ph type="title"/>
          </p:nvPr>
        </p:nvSpPr>
        <p:spPr/>
        <p:txBody>
          <a:bodyPr>
            <a:normAutofit/>
          </a:bodyPr>
          <a:lstStyle/>
          <a:p>
            <a:r>
              <a:rPr lang="zh-CN" altLang="en-US" sz="3200" dirty="0">
                <a:latin typeface="+mn-lt"/>
                <a:ea typeface="+mn-ea"/>
                <a:cs typeface="+mn-ea"/>
                <a:sym typeface="+mn-lt"/>
              </a:rPr>
              <a:t>零比特填充法</a:t>
            </a:r>
            <a:endParaRPr lang="zh-CN" altLang="en-US" dirty="0"/>
          </a:p>
        </p:txBody>
      </p:sp>
      <p:sp>
        <p:nvSpPr>
          <p:cNvPr id="3" name="内容占位符 2">
            <a:extLst>
              <a:ext uri="{FF2B5EF4-FFF2-40B4-BE49-F238E27FC236}">
                <a16:creationId xmlns:a16="http://schemas.microsoft.com/office/drawing/2014/main" id="{042DC185-F93C-AC33-86B9-BC112187B826}"/>
              </a:ext>
            </a:extLst>
          </p:cNvPr>
          <p:cNvSpPr>
            <a:spLocks noGrp="1"/>
          </p:cNvSpPr>
          <p:nvPr>
            <p:ph idx="1"/>
          </p:nvPr>
        </p:nvSpPr>
        <p:spPr/>
        <p:txBody>
          <a:bodyPr/>
          <a:lstStyle/>
          <a:p>
            <a:pPr marL="457189" indent="-457189" eaLnBrk="0" hangingPunct="0">
              <a:lnSpc>
                <a:spcPct val="120000"/>
              </a:lnSpc>
              <a:buFont typeface="Wingdings" panose="05000000000000000000" pitchFamily="2" charset="2"/>
              <a:buChar char="Ø"/>
            </a:pPr>
            <a:r>
              <a:rPr lang="en-US" altLang="zh-CN" sz="2400" dirty="0">
                <a:cs typeface="+mn-ea"/>
                <a:sym typeface="+mn-lt"/>
              </a:rPr>
              <a:t>PPP </a:t>
            </a:r>
            <a:r>
              <a:rPr lang="zh-CN" altLang="en-US" sz="2400" dirty="0">
                <a:cs typeface="+mn-ea"/>
                <a:sym typeface="+mn-lt"/>
              </a:rPr>
              <a:t>协议用在 </a:t>
            </a:r>
            <a:r>
              <a:rPr lang="en-US" altLang="zh-CN" sz="2400" dirty="0">
                <a:cs typeface="+mn-ea"/>
                <a:sym typeface="+mn-lt"/>
              </a:rPr>
              <a:t>SONET/SDH </a:t>
            </a:r>
            <a:r>
              <a:rPr lang="zh-CN" altLang="en-US" sz="2400" dirty="0">
                <a:cs typeface="+mn-ea"/>
                <a:sym typeface="+mn-lt"/>
              </a:rPr>
              <a:t>链路时，使用</a:t>
            </a:r>
            <a:r>
              <a:rPr lang="zh-CN" altLang="en-US" sz="2400" dirty="0">
                <a:solidFill>
                  <a:srgbClr val="C00000"/>
                </a:solidFill>
                <a:cs typeface="+mn-ea"/>
                <a:sym typeface="+mn-lt"/>
              </a:rPr>
              <a:t>同步传输</a:t>
            </a:r>
            <a:r>
              <a:rPr lang="zh-CN" altLang="en-US" sz="2400" dirty="0">
                <a:cs typeface="+mn-ea"/>
                <a:sym typeface="+mn-lt"/>
              </a:rPr>
              <a:t>（一连串的比特连续传送）。</a:t>
            </a:r>
            <a:r>
              <a:rPr lang="zh-CN" altLang="en-US" sz="2400" dirty="0">
                <a:solidFill>
                  <a:schemeClr val="tx1"/>
                </a:solidFill>
                <a:cs typeface="+mn-ea"/>
                <a:sym typeface="+mn-lt"/>
              </a:rPr>
              <a:t>这时 </a:t>
            </a:r>
            <a:r>
              <a:rPr lang="en-US" altLang="zh-CN" sz="2400" dirty="0">
                <a:solidFill>
                  <a:schemeClr val="tx1"/>
                </a:solidFill>
                <a:cs typeface="+mn-ea"/>
                <a:sym typeface="+mn-lt"/>
              </a:rPr>
              <a:t>PPP </a:t>
            </a:r>
            <a:r>
              <a:rPr lang="zh-CN" altLang="en-US" sz="2400" dirty="0">
                <a:solidFill>
                  <a:schemeClr val="tx1"/>
                </a:solidFill>
                <a:cs typeface="+mn-ea"/>
                <a:sym typeface="+mn-lt"/>
              </a:rPr>
              <a:t>协议采用</a:t>
            </a:r>
            <a:r>
              <a:rPr lang="zh-CN" altLang="en-US" sz="2400" dirty="0">
                <a:solidFill>
                  <a:srgbClr val="C00000"/>
                </a:solidFill>
                <a:cs typeface="+mn-ea"/>
                <a:sym typeface="+mn-lt"/>
              </a:rPr>
              <a:t>零比特填充</a:t>
            </a:r>
            <a:r>
              <a:rPr lang="zh-CN" altLang="en-US" sz="2400" dirty="0">
                <a:solidFill>
                  <a:schemeClr val="tx1"/>
                </a:solidFill>
                <a:cs typeface="+mn-ea"/>
                <a:sym typeface="+mn-lt"/>
              </a:rPr>
              <a:t>方法来实现透明传输。</a:t>
            </a:r>
          </a:p>
          <a:p>
            <a:pPr marL="457189" indent="-457189" eaLnBrk="0" hangingPunct="0">
              <a:lnSpc>
                <a:spcPct val="120000"/>
              </a:lnSpc>
              <a:buFont typeface="Wingdings" panose="05000000000000000000" pitchFamily="2" charset="2"/>
              <a:buChar char="Ø"/>
            </a:pPr>
            <a:r>
              <a:rPr lang="zh-CN" altLang="en-US" sz="2400" dirty="0">
                <a:cs typeface="+mn-ea"/>
                <a:sym typeface="+mn-lt"/>
              </a:rPr>
              <a:t>在发送端，只要发现有 </a:t>
            </a:r>
            <a:r>
              <a:rPr lang="en-US" altLang="zh-CN" sz="2400" dirty="0">
                <a:cs typeface="+mn-ea"/>
                <a:sym typeface="+mn-lt"/>
              </a:rPr>
              <a:t>5 </a:t>
            </a:r>
            <a:r>
              <a:rPr lang="zh-CN" altLang="en-US" sz="2400" dirty="0">
                <a:cs typeface="+mn-ea"/>
                <a:sym typeface="+mn-lt"/>
              </a:rPr>
              <a:t>个连续 </a:t>
            </a:r>
            <a:r>
              <a:rPr lang="en-US" altLang="zh-CN" sz="2400" dirty="0">
                <a:cs typeface="+mn-ea"/>
                <a:sym typeface="+mn-lt"/>
              </a:rPr>
              <a:t>1</a:t>
            </a:r>
            <a:r>
              <a:rPr lang="zh-CN" altLang="en-US" sz="2400" dirty="0">
                <a:cs typeface="+mn-ea"/>
                <a:sym typeface="+mn-lt"/>
              </a:rPr>
              <a:t>，则立即填入一个 </a:t>
            </a:r>
            <a:r>
              <a:rPr lang="en-US" altLang="zh-CN" sz="2400" dirty="0">
                <a:cs typeface="+mn-ea"/>
                <a:sym typeface="+mn-lt"/>
              </a:rPr>
              <a:t>0</a:t>
            </a:r>
            <a:r>
              <a:rPr lang="zh-CN" altLang="en-US" sz="2400" dirty="0">
                <a:cs typeface="+mn-ea"/>
                <a:sym typeface="+mn-lt"/>
              </a:rPr>
              <a:t>。</a:t>
            </a:r>
          </a:p>
          <a:p>
            <a:pPr marL="457189" indent="-457189" eaLnBrk="0" hangingPunct="0">
              <a:lnSpc>
                <a:spcPct val="120000"/>
              </a:lnSpc>
              <a:buFont typeface="Wingdings" panose="05000000000000000000" pitchFamily="2" charset="2"/>
              <a:buChar char="Ø"/>
            </a:pPr>
            <a:r>
              <a:rPr lang="zh-CN" altLang="en-US" sz="2400" dirty="0">
                <a:cs typeface="+mn-ea"/>
                <a:sym typeface="+mn-lt"/>
              </a:rPr>
              <a:t>接收端对帧中的比特流进行扫描。每当发现 </a:t>
            </a:r>
            <a:r>
              <a:rPr lang="en-US" altLang="zh-CN" sz="2400" dirty="0">
                <a:cs typeface="+mn-ea"/>
                <a:sym typeface="+mn-lt"/>
              </a:rPr>
              <a:t>5 </a:t>
            </a:r>
            <a:r>
              <a:rPr lang="zh-CN" altLang="en-US" sz="2400" dirty="0">
                <a:cs typeface="+mn-ea"/>
                <a:sym typeface="+mn-lt"/>
              </a:rPr>
              <a:t>个连续</a:t>
            </a:r>
            <a:r>
              <a:rPr lang="en-US" altLang="zh-CN" sz="2400" dirty="0">
                <a:cs typeface="+mn-ea"/>
                <a:sym typeface="+mn-lt"/>
              </a:rPr>
              <a:t>1</a:t>
            </a:r>
            <a:r>
              <a:rPr lang="zh-CN" altLang="en-US" sz="2400" dirty="0">
                <a:cs typeface="+mn-ea"/>
                <a:sym typeface="+mn-lt"/>
              </a:rPr>
              <a:t>时，就把这 </a:t>
            </a:r>
            <a:r>
              <a:rPr lang="en-US" altLang="zh-CN" sz="2400" dirty="0">
                <a:cs typeface="+mn-ea"/>
                <a:sym typeface="+mn-lt"/>
              </a:rPr>
              <a:t>5 </a:t>
            </a:r>
            <a:r>
              <a:rPr lang="zh-CN" altLang="en-US" sz="2400" dirty="0">
                <a:cs typeface="+mn-ea"/>
                <a:sym typeface="+mn-lt"/>
              </a:rPr>
              <a:t>个连续 </a:t>
            </a:r>
            <a:r>
              <a:rPr lang="en-US" altLang="zh-CN" sz="2400" dirty="0">
                <a:cs typeface="+mn-ea"/>
                <a:sym typeface="+mn-lt"/>
              </a:rPr>
              <a:t>1 </a:t>
            </a:r>
            <a:r>
              <a:rPr lang="zh-CN" altLang="en-US" sz="2400" dirty="0">
                <a:cs typeface="+mn-ea"/>
                <a:sym typeface="+mn-lt"/>
              </a:rPr>
              <a:t>后的一个 </a:t>
            </a:r>
            <a:r>
              <a:rPr lang="en-US" altLang="zh-CN" sz="2400" dirty="0">
                <a:cs typeface="+mn-ea"/>
                <a:sym typeface="+mn-lt"/>
              </a:rPr>
              <a:t>0 </a:t>
            </a:r>
            <a:r>
              <a:rPr lang="zh-CN" altLang="en-US" sz="2400" dirty="0">
                <a:cs typeface="+mn-ea"/>
                <a:sym typeface="+mn-lt"/>
              </a:rPr>
              <a:t>删除。</a:t>
            </a:r>
          </a:p>
          <a:p>
            <a:endParaRPr lang="zh-CN" altLang="en-US" dirty="0"/>
          </a:p>
        </p:txBody>
      </p:sp>
      <p:sp>
        <p:nvSpPr>
          <p:cNvPr id="4" name="灯片编号占位符 3">
            <a:extLst>
              <a:ext uri="{FF2B5EF4-FFF2-40B4-BE49-F238E27FC236}">
                <a16:creationId xmlns:a16="http://schemas.microsoft.com/office/drawing/2014/main" id="{2D12257F-F505-94F1-833D-F6E6F3452442}"/>
              </a:ext>
            </a:extLst>
          </p:cNvPr>
          <p:cNvSpPr>
            <a:spLocks noGrp="1"/>
          </p:cNvSpPr>
          <p:nvPr>
            <p:ph type="sldNum" sz="quarter" idx="12"/>
          </p:nvPr>
        </p:nvSpPr>
        <p:spPr/>
        <p:txBody>
          <a:bodyPr/>
          <a:lstStyle/>
          <a:p>
            <a:fld id="{C8BB1146-E542-4D4E-B8E9-6919A11DDD48}" type="slidenum">
              <a:rPr lang="en-US" smtClean="0"/>
              <a:t>140</a:t>
            </a:fld>
            <a:endParaRPr lang="en-US"/>
          </a:p>
        </p:txBody>
      </p:sp>
    </p:spTree>
    <p:extLst>
      <p:ext uri="{BB962C8B-B14F-4D97-AF65-F5344CB8AC3E}">
        <p14:creationId xmlns:p14="http://schemas.microsoft.com/office/powerpoint/2010/main" val="27404018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ChangeArrowheads="1"/>
          </p:cNvSpPr>
          <p:nvPr/>
        </p:nvSpPr>
        <p:spPr bwMode="auto">
          <a:xfrm>
            <a:off x="3341722" y="1370035"/>
            <a:ext cx="5495415"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 不提供使用序号和确认的可靠传输 </a:t>
            </a:r>
            <a:endParaRPr lang="fr-FR" altLang="zh-CN" sz="2667" b="1" dirty="0">
              <a:solidFill>
                <a:schemeClr val="bg1"/>
              </a:solidFill>
              <a:cs typeface="+mn-ea"/>
              <a:sym typeface="+mn-lt"/>
            </a:endParaRPr>
          </a:p>
        </p:txBody>
      </p:sp>
      <p:sp>
        <p:nvSpPr>
          <p:cNvPr id="5" name="标题 1">
            <a:extLst>
              <a:ext uri="{FF2B5EF4-FFF2-40B4-BE49-F238E27FC236}">
                <a16:creationId xmlns:a16="http://schemas.microsoft.com/office/drawing/2014/main" id="{9D843AAA-33DF-4839-A4B9-6D098C4E21DF}"/>
              </a:ext>
            </a:extLst>
          </p:cNvPr>
          <p:cNvSpPr txBox="1">
            <a:spLocks/>
          </p:cNvSpPr>
          <p:nvPr/>
        </p:nvSpPr>
        <p:spPr>
          <a:xfrm>
            <a:off x="478928" y="160439"/>
            <a:ext cx="11387718" cy="900112"/>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协议不保证可靠传输</a:t>
            </a:r>
          </a:p>
        </p:txBody>
      </p:sp>
      <p:sp>
        <p:nvSpPr>
          <p:cNvPr id="2" name="矩形 1">
            <a:extLst>
              <a:ext uri="{FF2B5EF4-FFF2-40B4-BE49-F238E27FC236}">
                <a16:creationId xmlns:a16="http://schemas.microsoft.com/office/drawing/2014/main" id="{46AAB59F-F774-43FD-A761-89CE3B99CCF2}"/>
              </a:ext>
            </a:extLst>
          </p:cNvPr>
          <p:cNvSpPr/>
          <p:nvPr/>
        </p:nvSpPr>
        <p:spPr>
          <a:xfrm>
            <a:off x="478928" y="1042680"/>
            <a:ext cx="10652898" cy="3899465"/>
          </a:xfrm>
          <a:prstGeom prst="rect">
            <a:avLst/>
          </a:prstGeom>
        </p:spPr>
        <p:txBody>
          <a:bodyPr wrap="square">
            <a:spAutoFit/>
          </a:bodyPr>
          <a:lstStyle/>
          <a:p>
            <a:pPr marL="357188" indent="-357188" eaLnBrk="0" hangingPunct="0">
              <a:lnSpc>
                <a:spcPct val="120000"/>
              </a:lnSpc>
              <a:buClr>
                <a:srgbClr val="7030A0"/>
              </a:buClr>
              <a:buFont typeface="Wingdings" panose="05000000000000000000" pitchFamily="2" charset="2"/>
              <a:buChar char="Ø"/>
            </a:pPr>
            <a:r>
              <a:rPr lang="en-US" altLang="zh-CN" sz="2400" dirty="0">
                <a:cs typeface="+mn-ea"/>
                <a:sym typeface="+mn-lt"/>
              </a:rPr>
              <a:t>PPP</a:t>
            </a:r>
            <a:r>
              <a:rPr lang="zh-CN" altLang="en-US" sz="2400" dirty="0">
                <a:cs typeface="+mn-ea"/>
                <a:sym typeface="+mn-lt"/>
              </a:rPr>
              <a:t>协议对数据帧进行“帧错检测”，错误帧不被接收</a:t>
            </a:r>
            <a:endParaRPr lang="en-US" altLang="zh-CN" sz="2400" dirty="0">
              <a:cs typeface="+mn-ea"/>
              <a:sym typeface="+mn-lt"/>
            </a:endParaRPr>
          </a:p>
          <a:p>
            <a:pPr marL="480471" eaLnBrk="0" hangingPunct="0">
              <a:lnSpc>
                <a:spcPct val="120000"/>
              </a:lnSpc>
              <a:buClr>
                <a:srgbClr val="7030A0"/>
              </a:buClr>
            </a:pPr>
            <a:r>
              <a:rPr lang="zh-CN" altLang="en-US" sz="2000" dirty="0">
                <a:cs typeface="+mn-ea"/>
                <a:sym typeface="+mn-lt"/>
              </a:rPr>
              <a:t>     帧检验序列 </a:t>
            </a:r>
            <a:r>
              <a:rPr lang="en-US" altLang="zh-CN" sz="2000" dirty="0">
                <a:cs typeface="+mn-ea"/>
                <a:sym typeface="+mn-lt"/>
              </a:rPr>
              <a:t>FCS </a:t>
            </a:r>
            <a:r>
              <a:rPr lang="zh-CN" altLang="en-US" sz="2000" dirty="0">
                <a:cs typeface="+mn-ea"/>
                <a:sym typeface="+mn-lt"/>
              </a:rPr>
              <a:t>字段可保证无差错的数据帧才被接受，上送给网络层。因链路层电噪声等原因导致的数据帧出现了比特位传输错误，数据帧不会上送给网络层。</a:t>
            </a:r>
            <a:endParaRPr lang="en-US" altLang="zh-CN" sz="2000" dirty="0">
              <a:cs typeface="+mn-ea"/>
              <a:sym typeface="+mn-lt"/>
            </a:endParaRPr>
          </a:p>
          <a:p>
            <a:pPr marL="342900" indent="-342900" eaLnBrk="0" hangingPunct="0">
              <a:lnSpc>
                <a:spcPct val="120000"/>
              </a:lnSpc>
              <a:buClr>
                <a:srgbClr val="0070C0"/>
              </a:buClr>
              <a:buFont typeface="Wingdings" panose="05000000000000000000" pitchFamily="2" charset="2"/>
              <a:buChar char="Ø"/>
            </a:pPr>
            <a:r>
              <a:rPr lang="en-US" altLang="zh-CN" sz="2400" dirty="0">
                <a:cs typeface="+mn-ea"/>
                <a:sym typeface="+mn-lt"/>
              </a:rPr>
              <a:t>PPP</a:t>
            </a:r>
            <a:r>
              <a:rPr lang="zh-CN" altLang="en-US" sz="2400" dirty="0">
                <a:cs typeface="+mn-ea"/>
                <a:sym typeface="+mn-lt"/>
              </a:rPr>
              <a:t>协议不提供“不丢帧”保证</a:t>
            </a:r>
            <a:endParaRPr lang="en-US" altLang="zh-CN" sz="2400" dirty="0">
              <a:cs typeface="+mn-ea"/>
              <a:sym typeface="+mn-lt"/>
            </a:endParaRPr>
          </a:p>
          <a:p>
            <a:pPr eaLnBrk="0" hangingPunct="0">
              <a:lnSpc>
                <a:spcPct val="120000"/>
              </a:lnSpc>
              <a:buClr>
                <a:srgbClr val="0070C0"/>
              </a:buClr>
            </a:pPr>
            <a:r>
              <a:rPr lang="en-US" altLang="zh-CN" sz="2000" dirty="0">
                <a:cs typeface="+mn-ea"/>
                <a:sym typeface="+mn-lt"/>
              </a:rPr>
              <a:t>      PPP </a:t>
            </a:r>
            <a:r>
              <a:rPr lang="zh-CN" altLang="en-US" sz="2000" dirty="0">
                <a:cs typeface="+mn-ea"/>
                <a:sym typeface="+mn-lt"/>
              </a:rPr>
              <a:t>协议之所以</a:t>
            </a:r>
            <a:r>
              <a:rPr lang="zh-CN" altLang="en-US" sz="2000" dirty="0">
                <a:solidFill>
                  <a:srgbClr val="CC00CC"/>
                </a:solidFill>
                <a:cs typeface="+mn-ea"/>
                <a:sym typeface="+mn-lt"/>
              </a:rPr>
              <a:t>不使用</a:t>
            </a:r>
            <a:r>
              <a:rPr lang="zh-CN" altLang="en-US" sz="2000" dirty="0">
                <a:cs typeface="+mn-ea"/>
                <a:sym typeface="+mn-lt"/>
              </a:rPr>
              <a:t>序号和确认机制，不提供“不丢帧”的可靠传输的原因：</a:t>
            </a:r>
          </a:p>
          <a:p>
            <a:pPr marL="822325" indent="-196850" eaLnBrk="0" hangingPunct="0">
              <a:lnSpc>
                <a:spcPct val="120000"/>
              </a:lnSpc>
              <a:buClr>
                <a:srgbClr val="7030A0"/>
              </a:buClr>
              <a:buFont typeface="Arial" panose="020B0604020202020204" pitchFamily="34" charset="0"/>
              <a:buChar char="•"/>
            </a:pPr>
            <a:r>
              <a:rPr lang="zh-CN" altLang="en-US" sz="2000" dirty="0">
                <a:cs typeface="+mn-ea"/>
                <a:sym typeface="+mn-lt"/>
              </a:rPr>
              <a:t>在数据链路层出现差错的概率不大时，使用比较简单的 </a:t>
            </a:r>
            <a:r>
              <a:rPr lang="en-US" altLang="zh-CN" sz="2000" dirty="0">
                <a:cs typeface="+mn-ea"/>
                <a:sym typeface="+mn-lt"/>
              </a:rPr>
              <a:t>PPP </a:t>
            </a:r>
            <a:r>
              <a:rPr lang="zh-CN" altLang="en-US" sz="2000" dirty="0">
                <a:cs typeface="+mn-ea"/>
                <a:sym typeface="+mn-lt"/>
              </a:rPr>
              <a:t>协议较为合理。</a:t>
            </a:r>
          </a:p>
          <a:p>
            <a:pPr marL="822325" indent="-196850" eaLnBrk="0" hangingPunct="0">
              <a:lnSpc>
                <a:spcPct val="120000"/>
              </a:lnSpc>
              <a:buClr>
                <a:srgbClr val="7030A0"/>
              </a:buClr>
              <a:buFont typeface="Arial" panose="020B0604020202020204" pitchFamily="34" charset="0"/>
              <a:buChar char="•"/>
            </a:pPr>
            <a:r>
              <a:rPr lang="zh-CN" altLang="en-US" sz="2000" dirty="0">
                <a:cs typeface="+mn-ea"/>
                <a:sym typeface="+mn-lt"/>
              </a:rPr>
              <a:t>在因特网环境下，</a:t>
            </a:r>
            <a:r>
              <a:rPr lang="en-US" altLang="zh-CN" sz="2000" dirty="0">
                <a:cs typeface="+mn-ea"/>
                <a:sym typeface="+mn-lt"/>
              </a:rPr>
              <a:t>PPP </a:t>
            </a:r>
            <a:r>
              <a:rPr lang="zh-CN" altLang="en-US" sz="2000" dirty="0">
                <a:cs typeface="+mn-ea"/>
                <a:sym typeface="+mn-lt"/>
              </a:rPr>
              <a:t>承载网络层的 </a:t>
            </a:r>
            <a:r>
              <a:rPr lang="en-US" altLang="zh-CN" sz="2000" dirty="0">
                <a:cs typeface="+mn-ea"/>
                <a:sym typeface="+mn-lt"/>
              </a:rPr>
              <a:t>IP  </a:t>
            </a:r>
            <a:r>
              <a:rPr lang="zh-CN" altLang="en-US" sz="2000" dirty="0">
                <a:cs typeface="+mn-ea"/>
                <a:sym typeface="+mn-lt"/>
              </a:rPr>
              <a:t>数据报。数据链路层的可靠传输并不能够保证网络层的传输也是可靠的。相反，链路层对数据帧传输的可靠性远远比网络层对 </a:t>
            </a:r>
            <a:r>
              <a:rPr lang="en-US" altLang="zh-CN" sz="2000" dirty="0">
                <a:cs typeface="+mn-ea"/>
                <a:sym typeface="+mn-lt"/>
              </a:rPr>
              <a:t>IP </a:t>
            </a:r>
            <a:r>
              <a:rPr lang="zh-CN" altLang="en-US" sz="2000" dirty="0">
                <a:cs typeface="+mn-ea"/>
                <a:sym typeface="+mn-lt"/>
              </a:rPr>
              <a:t>数据报传输的可靠性高得多。</a:t>
            </a:r>
            <a:endParaRPr lang="en-US" altLang="zh-CN" sz="2000" dirty="0">
              <a:cs typeface="+mn-ea"/>
              <a:sym typeface="+mn-lt"/>
            </a:endParaRPr>
          </a:p>
          <a:p>
            <a:pPr marL="480471" eaLnBrk="0" hangingPunct="0">
              <a:lnSpc>
                <a:spcPct val="120000"/>
              </a:lnSpc>
              <a:buClr>
                <a:srgbClr val="7030A0"/>
              </a:buClr>
            </a:pPr>
            <a:endParaRPr lang="zh-CN" altLang="en-US" sz="2000" dirty="0">
              <a:cs typeface="+mn-ea"/>
              <a:sym typeface="+mn-lt"/>
            </a:endParaRPr>
          </a:p>
        </p:txBody>
      </p:sp>
    </p:spTree>
    <p:extLst>
      <p:ext uri="{BB962C8B-B14F-4D97-AF65-F5344CB8AC3E}">
        <p14:creationId xmlns:p14="http://schemas.microsoft.com/office/powerpoint/2010/main" val="42789788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445" y="153665"/>
            <a:ext cx="8220812" cy="879086"/>
          </a:xfrm>
        </p:spPr>
        <p:txBody>
          <a:bodyPr>
            <a:normAutofit/>
          </a:bodyPr>
          <a:lstStyle/>
          <a:p>
            <a:pPr marR="0" rtl="0">
              <a:lnSpc>
                <a:spcPct val="120000"/>
              </a:lnSpc>
            </a:pPr>
            <a:r>
              <a:rPr lang="en-US" altLang="zh-CN" sz="3200" b="1" dirty="0">
                <a:latin typeface="+mn-lt"/>
                <a:ea typeface="+mn-ea"/>
                <a:cs typeface="+mn-ea"/>
                <a:sym typeface="+mn-lt"/>
              </a:rPr>
              <a:t>PPP</a:t>
            </a:r>
            <a:r>
              <a:rPr lang="zh-CN" altLang="en-US" sz="3200" b="1" dirty="0">
                <a:latin typeface="+mn-lt"/>
                <a:ea typeface="+mn-ea"/>
                <a:cs typeface="+mn-ea"/>
                <a:sym typeface="+mn-lt"/>
              </a:rPr>
              <a:t>协议和 </a:t>
            </a:r>
            <a:r>
              <a:rPr lang="en-US" altLang="zh-CN" sz="3200" b="1" dirty="0">
                <a:latin typeface="+mn-lt"/>
                <a:ea typeface="+mn-ea"/>
                <a:cs typeface="+mn-ea"/>
                <a:sym typeface="+mn-lt"/>
              </a:rPr>
              <a:t>HDLC </a:t>
            </a:r>
            <a:r>
              <a:rPr lang="zh-CN" altLang="en-US" sz="3200" b="1" dirty="0">
                <a:latin typeface="+mn-lt"/>
                <a:ea typeface="+mn-ea"/>
                <a:cs typeface="+mn-ea"/>
                <a:sym typeface="+mn-lt"/>
              </a:rPr>
              <a:t>协议的区别</a:t>
            </a:r>
          </a:p>
        </p:txBody>
      </p:sp>
      <p:sp>
        <p:nvSpPr>
          <p:cNvPr id="3" name="文本占位符 2"/>
          <p:cNvSpPr>
            <a:spLocks noGrp="1"/>
          </p:cNvSpPr>
          <p:nvPr>
            <p:ph type="body" idx="1"/>
          </p:nvPr>
        </p:nvSpPr>
        <p:spPr>
          <a:xfrm>
            <a:off x="566182" y="938908"/>
            <a:ext cx="11059635" cy="1189453"/>
          </a:xfrm>
        </p:spPr>
        <p:txBody>
          <a:bodyPr>
            <a:normAutofit/>
          </a:bodyPr>
          <a:lstStyle/>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 PPP协议和 </a:t>
            </a:r>
            <a:r>
              <a:rPr lang="en-US" altLang="zh-CN" sz="2400" dirty="0">
                <a:latin typeface="+mn-lt"/>
                <a:ea typeface="+mn-ea"/>
                <a:cs typeface="+mn-ea"/>
                <a:sym typeface="+mn-lt"/>
              </a:rPr>
              <a:t>HDLC </a:t>
            </a:r>
            <a:r>
              <a:rPr lang="zh-CN" altLang="en-US" sz="2400" dirty="0">
                <a:latin typeface="+mn-lt"/>
                <a:ea typeface="+mn-ea"/>
                <a:cs typeface="+mn-ea"/>
                <a:sym typeface="+mn-lt"/>
              </a:rPr>
              <a:t>协议都是用于点对点的数据链路层通信，两者的帧格式相似，但它们之间也有不少区别：</a:t>
            </a:r>
          </a:p>
        </p:txBody>
      </p:sp>
      <p:graphicFrame>
        <p:nvGraphicFramePr>
          <p:cNvPr id="4" name="表格 3">
            <a:extLst>
              <a:ext uri="{FF2B5EF4-FFF2-40B4-BE49-F238E27FC236}">
                <a16:creationId xmlns:a16="http://schemas.microsoft.com/office/drawing/2014/main" id="{3B0A3C59-E3B0-48E7-B74C-313F23E8488E}"/>
              </a:ext>
            </a:extLst>
          </p:cNvPr>
          <p:cNvGraphicFramePr>
            <a:graphicFrameLocks noGrp="1"/>
          </p:cNvGraphicFramePr>
          <p:nvPr>
            <p:extLst>
              <p:ext uri="{D42A27DB-BD31-4B8C-83A1-F6EECF244321}">
                <p14:modId xmlns:p14="http://schemas.microsoft.com/office/powerpoint/2010/main" val="555739471"/>
              </p:ext>
            </p:extLst>
          </p:nvPr>
        </p:nvGraphicFramePr>
        <p:xfrm>
          <a:off x="657445" y="2169043"/>
          <a:ext cx="11176592" cy="4535292"/>
        </p:xfrm>
        <a:graphic>
          <a:graphicData uri="http://schemas.openxmlformats.org/drawingml/2006/table">
            <a:tbl>
              <a:tblPr firstRow="1" bandRow="1">
                <a:tableStyleId>{D7AC3CCA-C797-4891-BE02-D94E43425B78}</a:tableStyleId>
              </a:tblPr>
              <a:tblGrid>
                <a:gridCol w="1830574">
                  <a:extLst>
                    <a:ext uri="{9D8B030D-6E8A-4147-A177-3AD203B41FA5}">
                      <a16:colId xmlns:a16="http://schemas.microsoft.com/office/drawing/2014/main" val="4116132187"/>
                    </a:ext>
                  </a:extLst>
                </a:gridCol>
                <a:gridCol w="4327451">
                  <a:extLst>
                    <a:ext uri="{9D8B030D-6E8A-4147-A177-3AD203B41FA5}">
                      <a16:colId xmlns:a16="http://schemas.microsoft.com/office/drawing/2014/main" val="2338520801"/>
                    </a:ext>
                  </a:extLst>
                </a:gridCol>
                <a:gridCol w="5018567">
                  <a:extLst>
                    <a:ext uri="{9D8B030D-6E8A-4147-A177-3AD203B41FA5}">
                      <a16:colId xmlns:a16="http://schemas.microsoft.com/office/drawing/2014/main" val="40551980"/>
                    </a:ext>
                  </a:extLst>
                </a:gridCol>
              </a:tblGrid>
              <a:tr h="570175">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PPP</a:t>
                      </a:r>
                      <a:r>
                        <a:rPr lang="zh-CN" altLang="en-US" sz="2400" dirty="0">
                          <a:latin typeface="+mn-lt"/>
                          <a:ea typeface="+mn-ea"/>
                          <a:cs typeface="+mn-ea"/>
                          <a:sym typeface="+mn-lt"/>
                        </a:rPr>
                        <a:t>协议</a:t>
                      </a: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HDLC</a:t>
                      </a:r>
                      <a:r>
                        <a:rPr lang="zh-CN" altLang="en-US" sz="2400" dirty="0">
                          <a:latin typeface="+mn-lt"/>
                          <a:ea typeface="+mn-ea"/>
                          <a:cs typeface="+mn-ea"/>
                          <a:sym typeface="+mn-lt"/>
                        </a:rPr>
                        <a:t>协议</a:t>
                      </a:r>
                    </a:p>
                  </a:txBody>
                  <a:tcPr>
                    <a:noFill/>
                  </a:tcPr>
                </a:tc>
                <a:extLst>
                  <a:ext uri="{0D108BD9-81ED-4DB2-BD59-A6C34878D82A}">
                    <a16:rowId xmlns:a16="http://schemas.microsoft.com/office/drawing/2014/main" val="625194031"/>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标准</a:t>
                      </a:r>
                    </a:p>
                  </a:txBody>
                  <a:tcPr>
                    <a:noFill/>
                  </a:tcPr>
                </a:tc>
                <a:tc>
                  <a:txBody>
                    <a:bodyPr/>
                    <a:lstStyle/>
                    <a:p>
                      <a:pPr algn="ctr">
                        <a:lnSpc>
                          <a:spcPct val="120000"/>
                        </a:lnSpc>
                        <a:spcBef>
                          <a:spcPts val="0"/>
                        </a:spcBef>
                        <a:spcAft>
                          <a:spcPts val="0"/>
                        </a:spcAft>
                      </a:pPr>
                      <a:r>
                        <a:rPr lang="en-US" altLang="zh-CN" sz="2000" dirty="0">
                          <a:latin typeface="+mn-lt"/>
                          <a:ea typeface="+mn-ea"/>
                          <a:cs typeface="+mn-ea"/>
                          <a:sym typeface="+mn-lt"/>
                        </a:rPr>
                        <a:t>ISO</a:t>
                      </a:r>
                      <a:endParaRPr lang="zh-CN" altLang="en-US" sz="2000" dirty="0">
                        <a:latin typeface="+mn-lt"/>
                        <a:ea typeface="+mn-ea"/>
                        <a:cs typeface="+mn-ea"/>
                        <a:sym typeface="+mn-lt"/>
                      </a:endParaRPr>
                    </a:p>
                  </a:txBody>
                  <a:tcPr>
                    <a:noFill/>
                  </a:tcPr>
                </a:tc>
                <a:tc>
                  <a:txBody>
                    <a:bodyPr/>
                    <a:lstStyle/>
                    <a:p>
                      <a:pPr algn="ctr">
                        <a:lnSpc>
                          <a:spcPct val="120000"/>
                        </a:lnSpc>
                        <a:spcBef>
                          <a:spcPts val="0"/>
                        </a:spcBef>
                        <a:spcAft>
                          <a:spcPts val="0"/>
                        </a:spcAft>
                      </a:pPr>
                      <a:r>
                        <a:rPr lang="en-US" altLang="zh-CN" sz="2000" dirty="0">
                          <a:latin typeface="+mn-lt"/>
                          <a:ea typeface="+mn-ea"/>
                          <a:cs typeface="+mn-ea"/>
                          <a:sym typeface="+mn-lt"/>
                        </a:rPr>
                        <a:t>IETF</a:t>
                      </a:r>
                      <a:endParaRPr lang="zh-CN" altLang="en-US" sz="2000" dirty="0">
                        <a:latin typeface="+mn-lt"/>
                        <a:ea typeface="+mn-ea"/>
                        <a:cs typeface="+mn-ea"/>
                        <a:sym typeface="+mn-lt"/>
                      </a:endParaRPr>
                    </a:p>
                  </a:txBody>
                  <a:tcPr>
                    <a:noFill/>
                  </a:tcPr>
                </a:tc>
                <a:extLst>
                  <a:ext uri="{0D108BD9-81ED-4DB2-BD59-A6C34878D82A}">
                    <a16:rowId xmlns:a16="http://schemas.microsoft.com/office/drawing/2014/main" val="2572748562"/>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帧类型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面向字节的帧，帧长度是字节整数倍</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面向比特的帧，长度可以不是字节整数倍</a:t>
                      </a:r>
                    </a:p>
                  </a:txBody>
                  <a:tcPr>
                    <a:noFill/>
                  </a:tcPr>
                </a:tc>
                <a:extLst>
                  <a:ext uri="{0D108BD9-81ED-4DB2-BD59-A6C34878D82A}">
                    <a16:rowId xmlns:a16="http://schemas.microsoft.com/office/drawing/2014/main" val="2124021042"/>
                  </a:ext>
                </a:extLst>
              </a:tr>
              <a:tr h="474624">
                <a:tc>
                  <a:txBody>
                    <a:bodyPr/>
                    <a:lstStyle/>
                    <a:p>
                      <a:pPr algn="ctr">
                        <a:lnSpc>
                          <a:spcPct val="120000"/>
                        </a:lnSpc>
                        <a:spcBef>
                          <a:spcPts val="0"/>
                        </a:spcBef>
                        <a:spcAft>
                          <a:spcPts val="0"/>
                        </a:spcAft>
                      </a:pPr>
                      <a:r>
                        <a:rPr lang="zh-CN" altLang="en-US" sz="2000" dirty="0">
                          <a:latin typeface="+mn-lt"/>
                          <a:ea typeface="+mn-ea"/>
                          <a:cs typeface="+mn-ea"/>
                          <a:sym typeface="+mn-lt"/>
                        </a:rPr>
                        <a:t>成帧方法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字符填充法</a:t>
                      </a:r>
                    </a:p>
                  </a:txBody>
                  <a:tcPr>
                    <a:noFill/>
                  </a:tcPr>
                </a:tc>
                <a:tc>
                  <a:txBody>
                    <a:bodyPr/>
                    <a:lstStyle/>
                    <a:p>
                      <a:pPr algn="ctr">
                        <a:lnSpc>
                          <a:spcPct val="120000"/>
                        </a:lnSpc>
                        <a:spcBef>
                          <a:spcPts val="0"/>
                        </a:spcBef>
                        <a:spcAft>
                          <a:spcPts val="0"/>
                        </a:spcAft>
                      </a:pPr>
                      <a:r>
                        <a:rPr lang="en-US" altLang="zh-CN" sz="2000" dirty="0">
                          <a:latin typeface="+mn-lt"/>
                          <a:ea typeface="+mn-ea"/>
                          <a:cs typeface="+mn-ea"/>
                          <a:sym typeface="+mn-lt"/>
                        </a:rPr>
                        <a:t>0</a:t>
                      </a:r>
                      <a:r>
                        <a:rPr lang="zh-CN" altLang="en-US" sz="2000" dirty="0">
                          <a:latin typeface="+mn-lt"/>
                          <a:ea typeface="+mn-ea"/>
                          <a:cs typeface="+mn-ea"/>
                          <a:sym typeface="+mn-lt"/>
                        </a:rPr>
                        <a:t>比特填充法</a:t>
                      </a:r>
                    </a:p>
                  </a:txBody>
                  <a:tcPr>
                    <a:noFill/>
                  </a:tcPr>
                </a:tc>
                <a:extLst>
                  <a:ext uri="{0D108BD9-81ED-4DB2-BD59-A6C34878D82A}">
                    <a16:rowId xmlns:a16="http://schemas.microsoft.com/office/drawing/2014/main" val="3899861835"/>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帧错检测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只错帧检测，但不纠错</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错帧检测并纠错</a:t>
                      </a:r>
                    </a:p>
                  </a:txBody>
                  <a:tcPr>
                    <a:noFill/>
                  </a:tcPr>
                </a:tc>
                <a:extLst>
                  <a:ext uri="{0D108BD9-81ED-4DB2-BD59-A6C34878D82A}">
                    <a16:rowId xmlns:a16="http://schemas.microsoft.com/office/drawing/2014/main" val="251778756"/>
                  </a:ext>
                </a:extLst>
              </a:tr>
              <a:tr h="799080">
                <a:tc>
                  <a:txBody>
                    <a:bodyPr/>
                    <a:lstStyle/>
                    <a:p>
                      <a:pPr algn="ctr">
                        <a:lnSpc>
                          <a:spcPct val="120000"/>
                        </a:lnSpc>
                        <a:spcBef>
                          <a:spcPts val="0"/>
                        </a:spcBef>
                        <a:spcAft>
                          <a:spcPts val="0"/>
                        </a:spcAft>
                      </a:pPr>
                      <a:r>
                        <a:rPr lang="zh-CN" altLang="en-US" sz="2000" dirty="0">
                          <a:latin typeface="+mn-lt"/>
                          <a:ea typeface="+mn-ea"/>
                          <a:cs typeface="+mn-ea"/>
                          <a:sym typeface="+mn-lt"/>
                        </a:rPr>
                        <a:t>帧传输可靠性</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无差错控制，不保证帧不丢失</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采用滑动窗口、确认和超时机制等差错控制技术，保证帧不丢失</a:t>
                      </a:r>
                    </a:p>
                  </a:txBody>
                  <a:tcPr>
                    <a:noFill/>
                  </a:tcPr>
                </a:tc>
                <a:extLst>
                  <a:ext uri="{0D108BD9-81ED-4DB2-BD59-A6C34878D82A}">
                    <a16:rowId xmlns:a16="http://schemas.microsoft.com/office/drawing/2014/main" val="349249027"/>
                  </a:ext>
                </a:extLst>
              </a:tr>
              <a:tr h="518693">
                <a:tc>
                  <a:txBody>
                    <a:bodyPr/>
                    <a:lstStyle/>
                    <a:p>
                      <a:pPr algn="ctr">
                        <a:lnSpc>
                          <a:spcPct val="120000"/>
                        </a:lnSpc>
                        <a:spcBef>
                          <a:spcPts val="0"/>
                        </a:spcBef>
                        <a:spcAft>
                          <a:spcPts val="0"/>
                        </a:spcAft>
                      </a:pPr>
                      <a:r>
                        <a:rPr lang="zh-CN" altLang="en-US" sz="2000" dirty="0">
                          <a:latin typeface="+mn-lt"/>
                          <a:ea typeface="+mn-ea"/>
                          <a:cs typeface="+mn-ea"/>
                          <a:sym typeface="+mn-lt"/>
                        </a:rPr>
                        <a:t>适用链路</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仅双工</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半双工和双工</a:t>
                      </a:r>
                    </a:p>
                  </a:txBody>
                  <a:tcPr>
                    <a:noFill/>
                  </a:tcPr>
                </a:tc>
                <a:extLst>
                  <a:ext uri="{0D108BD9-81ED-4DB2-BD59-A6C34878D82A}">
                    <a16:rowId xmlns:a16="http://schemas.microsoft.com/office/drawing/2014/main" val="3332897232"/>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通信方数量</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仅点对点，两点之间通信</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可以点对点，点对多点</a:t>
                      </a:r>
                    </a:p>
                  </a:txBody>
                  <a:tcPr>
                    <a:noFill/>
                  </a:tcPr>
                </a:tc>
                <a:extLst>
                  <a:ext uri="{0D108BD9-81ED-4DB2-BD59-A6C34878D82A}">
                    <a16:rowId xmlns:a16="http://schemas.microsoft.com/office/drawing/2014/main" val="1157863182"/>
                  </a:ext>
                </a:extLst>
              </a:tr>
            </a:tbl>
          </a:graphicData>
        </a:graphic>
      </p:graphicFrame>
      <p:sp>
        <p:nvSpPr>
          <p:cNvPr id="7" name="灯片编号占位符 6">
            <a:extLst>
              <a:ext uri="{FF2B5EF4-FFF2-40B4-BE49-F238E27FC236}">
                <a16:creationId xmlns:a16="http://schemas.microsoft.com/office/drawing/2014/main" id="{A6EA4E81-A0EC-57CE-F454-4251FB5BED7B}"/>
              </a:ext>
            </a:extLst>
          </p:cNvPr>
          <p:cNvSpPr>
            <a:spLocks noGrp="1"/>
          </p:cNvSpPr>
          <p:nvPr>
            <p:ph type="sldNum" sz="quarter" idx="12"/>
          </p:nvPr>
        </p:nvSpPr>
        <p:spPr/>
        <p:txBody>
          <a:bodyPr/>
          <a:lstStyle/>
          <a:p>
            <a:fld id="{67CBE2BA-217C-4668-9731-D33A8B8F2C49}" type="slidenum">
              <a:rPr lang="zh-CN" altLang="en-US" smtClean="0"/>
              <a:t>142</a:t>
            </a:fld>
            <a:endParaRPr lang="zh-CN" altLang="en-US"/>
          </a:p>
        </p:txBody>
      </p:sp>
    </p:spTree>
    <p:extLst>
      <p:ext uri="{BB962C8B-B14F-4D97-AF65-F5344CB8AC3E}">
        <p14:creationId xmlns:p14="http://schemas.microsoft.com/office/powerpoint/2010/main" val="3359078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143</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spcBef>
                <a:spcPts val="0"/>
              </a:spcBef>
              <a:buNone/>
            </a:pPr>
            <a:r>
              <a:rPr lang="en-US" altLang="zh-CN" dirty="0">
                <a:solidFill>
                  <a:srgbClr val="3333FF"/>
                </a:solidFill>
                <a:latin typeface="+mj-ea"/>
                <a:ea typeface="+mj-ea"/>
                <a:cs typeface="+mn-ea"/>
                <a:sym typeface="+mn-lt"/>
              </a:rPr>
              <a:t>4.4 </a:t>
            </a:r>
            <a:r>
              <a:rPr lang="zh-CN" altLang="en-US" dirty="0">
                <a:solidFill>
                  <a:srgbClr val="3333FF"/>
                </a:solidFill>
                <a:latin typeface="+mj-ea"/>
                <a:ea typeface="+mj-ea"/>
                <a:cs typeface="+mn-ea"/>
                <a:sym typeface="+mn-lt"/>
              </a:rPr>
              <a:t>局域网的数据链路层</a:t>
            </a:r>
            <a:endParaRPr lang="en-US" altLang="zh-CN" dirty="0">
              <a:solidFill>
                <a:srgbClr val="3333FF"/>
              </a:solidFill>
              <a:latin typeface="+mj-ea"/>
              <a:ea typeface="+mj-ea"/>
              <a:cs typeface="+mn-ea"/>
              <a:sym typeface="+mn-lt"/>
            </a:endParaRPr>
          </a:p>
          <a:p>
            <a:pPr marL="533400" indent="-177800">
              <a:lnSpc>
                <a:spcPct val="120000"/>
              </a:lnSpc>
              <a:spcBef>
                <a:spcPts val="0"/>
              </a:spcBef>
              <a:buNone/>
            </a:pPr>
            <a:r>
              <a:rPr lang="en-US" altLang="zh-CN" sz="2400" dirty="0">
                <a:solidFill>
                  <a:srgbClr val="3333FF"/>
                </a:solidFill>
                <a:latin typeface="+mj-ea"/>
                <a:ea typeface="+mj-ea"/>
                <a:cs typeface="+mn-ea"/>
                <a:sym typeface="+mn-lt"/>
              </a:rPr>
              <a:t>4.4.1 </a:t>
            </a:r>
            <a:r>
              <a:rPr lang="zh-CN" altLang="en-US" sz="2400" dirty="0">
                <a:solidFill>
                  <a:srgbClr val="3333FF"/>
                </a:solidFill>
                <a:latin typeface="+mj-ea"/>
                <a:ea typeface="+mj-ea"/>
                <a:cs typeface="+mn-ea"/>
                <a:sym typeface="+mn-lt"/>
              </a:rPr>
              <a:t>局域网链路协议概况</a:t>
            </a:r>
            <a:endParaRPr lang="en-US" altLang="zh-CN" sz="2400" dirty="0">
              <a:solidFill>
                <a:srgbClr val="3333FF"/>
              </a:solidFill>
              <a:latin typeface="+mj-ea"/>
              <a:ea typeface="+mj-ea"/>
              <a:cs typeface="+mn-ea"/>
              <a:sym typeface="+mn-lt"/>
            </a:endParaRPr>
          </a:p>
          <a:p>
            <a:pPr marL="533400" indent="-177800">
              <a:lnSpc>
                <a:spcPct val="120000"/>
              </a:lnSpc>
              <a:spcBef>
                <a:spcPts val="0"/>
              </a:spcBef>
              <a:buNone/>
            </a:pPr>
            <a:r>
              <a:rPr lang="en-US" altLang="zh-CN" sz="2400" dirty="0">
                <a:latin typeface="+mj-ea"/>
                <a:ea typeface="+mj-ea"/>
                <a:cs typeface="+mn-ea"/>
                <a:sym typeface="+mn-lt"/>
              </a:rPr>
              <a:t>4.4.2 </a:t>
            </a:r>
            <a:r>
              <a:rPr lang="zh-CN" altLang="en-US" sz="2400" dirty="0">
                <a:latin typeface="+mj-ea"/>
                <a:ea typeface="+mj-ea"/>
                <a:cs typeface="+mn-ea"/>
                <a:sym typeface="+mn-lt"/>
              </a:rPr>
              <a:t>逻辑链路层协议</a:t>
            </a:r>
            <a:r>
              <a:rPr lang="en-US" altLang="zh-CN" sz="2400" dirty="0">
                <a:latin typeface="+mj-ea"/>
                <a:ea typeface="+mj-ea"/>
                <a:cs typeface="+mn-ea"/>
                <a:sym typeface="+mn-lt"/>
              </a:rPr>
              <a:t>LLC</a:t>
            </a:r>
          </a:p>
          <a:p>
            <a:pPr marL="533400" indent="-177800">
              <a:lnSpc>
                <a:spcPct val="120000"/>
              </a:lnSpc>
              <a:spcBef>
                <a:spcPts val="0"/>
              </a:spcBef>
              <a:buNone/>
            </a:pPr>
            <a:r>
              <a:rPr lang="en-US" altLang="zh-CN" sz="2400" dirty="0">
                <a:latin typeface="+mj-ea"/>
                <a:ea typeface="+mj-ea"/>
                <a:cs typeface="+mn-ea"/>
                <a:sym typeface="+mn-lt"/>
              </a:rPr>
              <a:t>4.4.3 </a:t>
            </a:r>
            <a:r>
              <a:rPr lang="zh-CN" altLang="en-US" sz="2400" dirty="0">
                <a:latin typeface="+mj-ea"/>
                <a:ea typeface="+mj-ea"/>
                <a:cs typeface="+mn-ea"/>
                <a:sym typeface="+mn-lt"/>
              </a:rPr>
              <a:t>媒体访问协议</a:t>
            </a:r>
            <a:r>
              <a:rPr lang="en-US" altLang="zh-CN" sz="2400" dirty="0">
                <a:latin typeface="+mj-ea"/>
                <a:ea typeface="+mj-ea"/>
                <a:cs typeface="+mn-ea"/>
                <a:sym typeface="+mn-lt"/>
              </a:rPr>
              <a:t>MAC</a:t>
            </a:r>
          </a:p>
          <a:p>
            <a:pPr marL="0" indent="0">
              <a:lnSpc>
                <a:spcPct val="120000"/>
              </a:lnSpc>
              <a:spcBef>
                <a:spcPts val="0"/>
              </a:spcBef>
              <a:buNone/>
            </a:pPr>
            <a:r>
              <a:rPr lang="en-US" altLang="zh-CN" dirty="0">
                <a:cs typeface="+mn-ea"/>
                <a:sym typeface="+mn-lt"/>
              </a:rPr>
              <a:t>4.5 </a:t>
            </a:r>
            <a:r>
              <a:rPr lang="zh-CN" altLang="en-US" dirty="0">
                <a:cs typeface="+mn-ea"/>
                <a:sym typeface="+mn-lt"/>
              </a:rPr>
              <a:t>数据链路层网络互连</a:t>
            </a:r>
            <a:endParaRPr lang="en-US" altLang="zh-CN"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3378398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100013"/>
            <a:ext cx="10858500" cy="900112"/>
          </a:xfrm>
        </p:spPr>
        <p:txBody>
          <a:bodyPr>
            <a:normAutofit/>
          </a:bodyPr>
          <a:lstStyle/>
          <a:p>
            <a:pPr marR="0" rtl="0">
              <a:lnSpc>
                <a:spcPct val="120000"/>
              </a:lnSpc>
            </a:pPr>
            <a:r>
              <a:rPr lang="zh-CN" altLang="en-US" sz="3200" i="0" u="none" strike="noStrike" baseline="0" dirty="0">
                <a:latin typeface="+mn-lt"/>
                <a:ea typeface="+mn-ea"/>
                <a:cs typeface="+mn-ea"/>
                <a:sym typeface="+mn-lt"/>
              </a:rPr>
              <a:t>局域网的基本概念</a:t>
            </a:r>
            <a:endParaRPr lang="en-US" altLang="zh-CN" sz="3200" i="0" u="none" strike="noStrike" baseline="0" dirty="0">
              <a:latin typeface="+mn-lt"/>
              <a:ea typeface="+mn-ea"/>
              <a:cs typeface="+mn-ea"/>
              <a:sym typeface="+mn-lt"/>
            </a:endParaRPr>
          </a:p>
        </p:txBody>
      </p:sp>
      <p:sp>
        <p:nvSpPr>
          <p:cNvPr id="4" name="矩形 3">
            <a:extLst>
              <a:ext uri="{FF2B5EF4-FFF2-40B4-BE49-F238E27FC236}">
                <a16:creationId xmlns:a16="http://schemas.microsoft.com/office/drawing/2014/main" id="{487AE7B5-0DC1-49DC-B72D-50FC9E18F477}"/>
              </a:ext>
            </a:extLst>
          </p:cNvPr>
          <p:cNvSpPr/>
          <p:nvPr/>
        </p:nvSpPr>
        <p:spPr>
          <a:xfrm>
            <a:off x="821635" y="999387"/>
            <a:ext cx="10858500" cy="5228354"/>
          </a:xfrm>
          <a:prstGeom prst="rect">
            <a:avLst/>
          </a:prstGeom>
        </p:spPr>
        <p:txBody>
          <a:bodyPr wrap="square">
            <a:spAutoFit/>
          </a:bodyPr>
          <a:lstStyle/>
          <a:p>
            <a:pPr marL="342900" indent="-342900">
              <a:lnSpc>
                <a:spcPct val="120000"/>
              </a:lnSpc>
              <a:spcBef>
                <a:spcPct val="0"/>
              </a:spcBef>
              <a:buFont typeface="Wingdings" panose="05000000000000000000" pitchFamily="2" charset="2"/>
              <a:buChar char="Ø"/>
            </a:pPr>
            <a:r>
              <a:rPr lang="zh-CN" altLang="en-US" sz="2400" dirty="0">
                <a:solidFill>
                  <a:srgbClr val="121212"/>
                </a:solidFill>
                <a:cs typeface="+mn-ea"/>
                <a:sym typeface="+mn-lt"/>
              </a:rPr>
              <a:t>一般定义：</a:t>
            </a:r>
            <a:endParaRPr lang="en-US" altLang="zh-CN" sz="2400" dirty="0">
              <a:solidFill>
                <a:srgbClr val="121212"/>
              </a:solidFill>
              <a:cs typeface="+mn-ea"/>
              <a:sym typeface="+mn-lt"/>
            </a:endParaRPr>
          </a:p>
          <a:p>
            <a:pPr>
              <a:lnSpc>
                <a:spcPct val="120000"/>
              </a:lnSpc>
              <a:spcBef>
                <a:spcPct val="0"/>
              </a:spcBef>
            </a:pPr>
            <a:r>
              <a:rPr lang="zh-CN" altLang="en-US" sz="2000" dirty="0">
                <a:solidFill>
                  <a:srgbClr val="121212"/>
                </a:solidFill>
                <a:cs typeface="+mn-ea"/>
                <a:sym typeface="+mn-lt"/>
              </a:rPr>
              <a:t>        局域网（</a:t>
            </a:r>
            <a:r>
              <a:rPr lang="en-US" altLang="zh-CN" sz="2000" dirty="0">
                <a:solidFill>
                  <a:srgbClr val="121212"/>
                </a:solidFill>
                <a:cs typeface="+mn-ea"/>
                <a:sym typeface="+mn-lt"/>
              </a:rPr>
              <a:t>Local Area Network</a:t>
            </a:r>
            <a:r>
              <a:rPr lang="zh-CN" altLang="en-US" sz="2000" dirty="0">
                <a:solidFill>
                  <a:srgbClr val="121212"/>
                </a:solidFill>
                <a:cs typeface="+mn-ea"/>
                <a:sym typeface="+mn-lt"/>
              </a:rPr>
              <a:t>，</a:t>
            </a:r>
            <a:r>
              <a:rPr lang="en-US" altLang="zh-CN" sz="2000" dirty="0">
                <a:solidFill>
                  <a:srgbClr val="121212"/>
                </a:solidFill>
                <a:cs typeface="+mn-ea"/>
                <a:sym typeface="+mn-lt"/>
              </a:rPr>
              <a:t>LAN</a:t>
            </a:r>
            <a:r>
              <a:rPr lang="zh-CN" altLang="en-US" sz="2000" dirty="0">
                <a:solidFill>
                  <a:srgbClr val="121212"/>
                </a:solidFill>
                <a:cs typeface="+mn-ea"/>
                <a:sym typeface="+mn-lt"/>
              </a:rPr>
              <a:t>）是</a:t>
            </a:r>
            <a:r>
              <a:rPr lang="zh-CN" altLang="en-US" sz="2000" dirty="0">
                <a:cs typeface="+mn-ea"/>
                <a:sym typeface="+mn-lt"/>
              </a:rPr>
              <a:t>将局部地理范围内的计算机或其它终端、网络连接设备</a:t>
            </a:r>
            <a:r>
              <a:rPr lang="zh-CN" altLang="en-US" sz="2000" dirty="0">
                <a:solidFill>
                  <a:srgbClr val="121212"/>
                </a:solidFill>
                <a:cs typeface="+mn-ea"/>
                <a:sym typeface="+mn-lt"/>
              </a:rPr>
              <a:t>互相连接起来，构成属于一个单位或一个部门所有的计算机</a:t>
            </a:r>
            <a:r>
              <a:rPr lang="en-US" altLang="zh-CN" sz="2000" dirty="0">
                <a:solidFill>
                  <a:srgbClr val="121212"/>
                </a:solidFill>
                <a:cs typeface="+mn-ea"/>
                <a:sym typeface="+mn-lt"/>
              </a:rPr>
              <a:t>/</a:t>
            </a:r>
            <a:r>
              <a:rPr lang="zh-CN" altLang="en-US" sz="2000" dirty="0">
                <a:solidFill>
                  <a:srgbClr val="121212"/>
                </a:solidFill>
                <a:cs typeface="+mn-ea"/>
                <a:sym typeface="+mn-lt"/>
              </a:rPr>
              <a:t>数据通信网络。</a:t>
            </a:r>
            <a:endParaRPr lang="en-US" altLang="zh-CN" sz="2400" dirty="0">
              <a:solidFill>
                <a:srgbClr val="121212"/>
              </a:solidFill>
              <a:cs typeface="+mn-ea"/>
              <a:sym typeface="+mn-lt"/>
            </a:endParaRPr>
          </a:p>
          <a:p>
            <a:pPr marL="342900" indent="-342900">
              <a:lnSpc>
                <a:spcPct val="120000"/>
              </a:lnSpc>
              <a:spcBef>
                <a:spcPct val="0"/>
              </a:spcBef>
              <a:buFont typeface="Wingdings" panose="05000000000000000000" pitchFamily="2" charset="2"/>
              <a:buChar char="Ø"/>
            </a:pPr>
            <a:r>
              <a:rPr lang="zh-CN" altLang="en-US" sz="2400" dirty="0">
                <a:cs typeface="+mn-ea"/>
                <a:sym typeface="+mn-lt"/>
              </a:rPr>
              <a:t>网络规模：</a:t>
            </a:r>
            <a:endParaRPr lang="en-US" altLang="zh-CN" sz="2400" dirty="0">
              <a:cs typeface="+mn-ea"/>
              <a:sym typeface="+mn-lt"/>
            </a:endParaRPr>
          </a:p>
          <a:p>
            <a:pPr>
              <a:lnSpc>
                <a:spcPct val="120000"/>
              </a:lnSpc>
              <a:spcBef>
                <a:spcPct val="0"/>
              </a:spcBef>
            </a:pPr>
            <a:r>
              <a:rPr lang="zh-CN" altLang="en-US" sz="2000" dirty="0">
                <a:cs typeface="+mn-ea"/>
                <a:sym typeface="+mn-lt"/>
              </a:rPr>
              <a:t>     局域网顾名思义是一个局部区域的网络，规模可大可小：</a:t>
            </a:r>
            <a:endParaRPr lang="en-US" altLang="zh-CN" sz="2000" dirty="0">
              <a:cs typeface="+mn-ea"/>
              <a:sym typeface="+mn-lt"/>
            </a:endParaRPr>
          </a:p>
          <a:p>
            <a:pPr marL="536575">
              <a:lnSpc>
                <a:spcPct val="120000"/>
              </a:lnSpc>
              <a:spcBef>
                <a:spcPct val="0"/>
              </a:spcBef>
              <a:buFont typeface="Arial" panose="020B0604020202020204" pitchFamily="34" charset="0"/>
              <a:buChar char="•"/>
            </a:pPr>
            <a:r>
              <a:rPr lang="zh-CN" altLang="en-US" sz="2000" dirty="0">
                <a:cs typeface="+mn-ea"/>
                <a:sym typeface="+mn-lt"/>
              </a:rPr>
              <a:t> 大到可以覆盖一栋或几栋建筑楼</a:t>
            </a:r>
            <a:endParaRPr lang="en-US" altLang="zh-CN" sz="2000" dirty="0">
              <a:cs typeface="+mn-ea"/>
              <a:sym typeface="+mn-lt"/>
            </a:endParaRPr>
          </a:p>
          <a:p>
            <a:pPr marL="536575">
              <a:lnSpc>
                <a:spcPct val="120000"/>
              </a:lnSpc>
              <a:spcBef>
                <a:spcPct val="0"/>
              </a:spcBef>
              <a:buFont typeface="Arial" panose="020B0604020202020204" pitchFamily="34" charset="0"/>
              <a:buChar char="•"/>
            </a:pPr>
            <a:r>
              <a:rPr lang="zh-CN" altLang="en-US" sz="2000" dirty="0">
                <a:cs typeface="+mn-ea"/>
                <a:sym typeface="+mn-lt"/>
              </a:rPr>
              <a:t> 小到仅仅覆盖一个或几个办公室。</a:t>
            </a:r>
            <a:endParaRPr lang="en-US" altLang="zh-CN" sz="2400" dirty="0">
              <a:cs typeface="+mn-ea"/>
              <a:sym typeface="+mn-lt"/>
            </a:endParaRPr>
          </a:p>
          <a:p>
            <a:pPr marL="342900" indent="-342900">
              <a:lnSpc>
                <a:spcPct val="120000"/>
              </a:lnSpc>
              <a:spcBef>
                <a:spcPct val="0"/>
              </a:spcBef>
              <a:buFont typeface="Wingdings" panose="05000000000000000000" pitchFamily="2" charset="2"/>
              <a:buChar char="Ø"/>
            </a:pPr>
            <a:r>
              <a:rPr lang="zh-CN" altLang="en-US" sz="2400" dirty="0">
                <a:cs typeface="+mn-ea"/>
                <a:sym typeface="+mn-lt"/>
              </a:rPr>
              <a:t>网络组成：</a:t>
            </a:r>
            <a:endParaRPr lang="en-US" altLang="zh-CN" sz="2400" dirty="0">
              <a:cs typeface="+mn-ea"/>
              <a:sym typeface="+mn-lt"/>
            </a:endParaRPr>
          </a:p>
          <a:p>
            <a:pPr marL="342900" indent="14288">
              <a:lnSpc>
                <a:spcPct val="120000"/>
              </a:lnSpc>
              <a:spcBef>
                <a:spcPct val="0"/>
              </a:spcBef>
              <a:buFont typeface="Arial" panose="020B0604020202020204" pitchFamily="34" charset="0"/>
              <a:buChar char="•"/>
            </a:pPr>
            <a:r>
              <a:rPr lang="zh-CN" altLang="en-US" sz="2000" dirty="0">
                <a:cs typeface="+mn-ea"/>
                <a:sym typeface="+mn-lt"/>
              </a:rPr>
              <a:t> 主机</a:t>
            </a:r>
            <a:r>
              <a:rPr lang="en-US" altLang="zh-CN" sz="2000" dirty="0">
                <a:cs typeface="+mn-ea"/>
                <a:sym typeface="+mn-lt"/>
              </a:rPr>
              <a:t>host</a:t>
            </a:r>
            <a:r>
              <a:rPr lang="zh-CN" altLang="en-US" sz="2000" dirty="0">
                <a:cs typeface="+mn-ea"/>
                <a:sym typeface="+mn-lt"/>
              </a:rPr>
              <a:t>：计算机、服务器、智能手机、其它智能终端等</a:t>
            </a:r>
            <a:endParaRPr lang="en-US" altLang="zh-CN" sz="2000" dirty="0">
              <a:cs typeface="+mn-ea"/>
              <a:sym typeface="+mn-lt"/>
            </a:endParaRPr>
          </a:p>
          <a:p>
            <a:pPr marL="342900" indent="14288">
              <a:lnSpc>
                <a:spcPct val="120000"/>
              </a:lnSpc>
              <a:spcBef>
                <a:spcPct val="0"/>
              </a:spcBef>
              <a:buFont typeface="Arial" panose="020B0604020202020204" pitchFamily="34" charset="0"/>
              <a:buChar char="•"/>
            </a:pPr>
            <a:r>
              <a:rPr lang="en-US" altLang="zh-CN" sz="2000" dirty="0">
                <a:cs typeface="+mn-ea"/>
                <a:sym typeface="+mn-lt"/>
              </a:rPr>
              <a:t> </a:t>
            </a:r>
            <a:r>
              <a:rPr lang="zh-CN" altLang="en-US" sz="2000" dirty="0">
                <a:cs typeface="+mn-ea"/>
                <a:sym typeface="+mn-lt"/>
              </a:rPr>
              <a:t>网络连接设备：网卡、无线调制解调器、集线器、交换机、无线路由器等</a:t>
            </a:r>
            <a:endParaRPr lang="en-US" altLang="zh-CN" sz="2000" dirty="0">
              <a:cs typeface="+mn-ea"/>
              <a:sym typeface="+mn-lt"/>
            </a:endParaRPr>
          </a:p>
          <a:p>
            <a:pPr marL="342900" indent="14288">
              <a:lnSpc>
                <a:spcPct val="120000"/>
              </a:lnSpc>
              <a:spcBef>
                <a:spcPct val="0"/>
              </a:spcBef>
              <a:buFont typeface="Arial" panose="020B0604020202020204" pitchFamily="34" charset="0"/>
              <a:buChar char="•"/>
            </a:pPr>
            <a:r>
              <a:rPr lang="en-US" altLang="zh-CN" sz="2000" dirty="0">
                <a:cs typeface="+mn-ea"/>
                <a:sym typeface="+mn-lt"/>
              </a:rPr>
              <a:t> </a:t>
            </a:r>
            <a:r>
              <a:rPr lang="zh-CN" altLang="en-US" sz="2000" dirty="0">
                <a:cs typeface="+mn-ea"/>
                <a:sym typeface="+mn-lt"/>
              </a:rPr>
              <a:t>网络传输介质：网线、同轴电缆、双绞线、光缆、天线等</a:t>
            </a:r>
            <a:endParaRPr lang="en-US" altLang="zh-CN" sz="2000" baseline="30000" dirty="0">
              <a:cs typeface="+mn-ea"/>
              <a:sym typeface="+mn-lt"/>
            </a:endParaRPr>
          </a:p>
          <a:p>
            <a:pPr>
              <a:lnSpc>
                <a:spcPct val="120000"/>
              </a:lnSpc>
              <a:spcBef>
                <a:spcPct val="0"/>
              </a:spcBef>
            </a:pPr>
            <a:endParaRPr lang="en-US" altLang="zh-CN" sz="2400" baseline="30000" dirty="0">
              <a:cs typeface="+mn-ea"/>
              <a:sym typeface="+mn-lt"/>
            </a:endParaRPr>
          </a:p>
          <a:p>
            <a:pPr>
              <a:lnSpc>
                <a:spcPct val="120000"/>
              </a:lnSpc>
              <a:spcBef>
                <a:spcPct val="0"/>
              </a:spcBef>
            </a:pPr>
            <a:endParaRPr lang="en-US" altLang="zh-CN" sz="2400" dirty="0">
              <a:cs typeface="+mn-ea"/>
              <a:sym typeface="+mn-lt"/>
            </a:endParaRPr>
          </a:p>
        </p:txBody>
      </p:sp>
      <p:sp>
        <p:nvSpPr>
          <p:cNvPr id="6" name="灯片编号占位符 5">
            <a:extLst>
              <a:ext uri="{FF2B5EF4-FFF2-40B4-BE49-F238E27FC236}">
                <a16:creationId xmlns:a16="http://schemas.microsoft.com/office/drawing/2014/main" id="{34FB4493-3492-2519-BA8D-AB05781C1681}"/>
              </a:ext>
            </a:extLst>
          </p:cNvPr>
          <p:cNvSpPr>
            <a:spLocks noGrp="1"/>
          </p:cNvSpPr>
          <p:nvPr>
            <p:ph type="sldNum" sz="quarter" idx="12"/>
          </p:nvPr>
        </p:nvSpPr>
        <p:spPr/>
        <p:txBody>
          <a:bodyPr/>
          <a:lstStyle/>
          <a:p>
            <a:fld id="{67CBE2BA-217C-4668-9731-D33A8B8F2C49}" type="slidenum">
              <a:rPr lang="zh-CN" altLang="en-US" smtClean="0"/>
              <a:t>144</a:t>
            </a:fld>
            <a:endParaRPr lang="zh-CN" altLang="en-US"/>
          </a:p>
        </p:txBody>
      </p:sp>
    </p:spTree>
    <p:extLst>
      <p:ext uri="{BB962C8B-B14F-4D97-AF65-F5344CB8AC3E}">
        <p14:creationId xmlns:p14="http://schemas.microsoft.com/office/powerpoint/2010/main" val="3316625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7094" y="-196814"/>
            <a:ext cx="10858500" cy="900112"/>
          </a:xfrm>
        </p:spPr>
        <p:txBody>
          <a:bodyPr>
            <a:normAutofit/>
          </a:bodyPr>
          <a:lstStyle/>
          <a:p>
            <a:pPr marR="0" rtl="0">
              <a:lnSpc>
                <a:spcPct val="120000"/>
              </a:lnSpc>
            </a:pPr>
            <a:r>
              <a:rPr lang="zh-CN" altLang="en-US" sz="3200" i="0" u="none" strike="noStrike" baseline="0" dirty="0">
                <a:latin typeface="+mn-lt"/>
                <a:ea typeface="+mn-ea"/>
                <a:cs typeface="+mn-ea"/>
                <a:sym typeface="+mn-lt"/>
              </a:rPr>
              <a:t>局域网的拓扑</a:t>
            </a:r>
            <a:endParaRPr lang="en-US" altLang="zh-CN" sz="3200" i="0" u="none" strike="noStrike" baseline="0" dirty="0">
              <a:latin typeface="+mn-lt"/>
              <a:ea typeface="+mn-ea"/>
              <a:cs typeface="+mn-ea"/>
              <a:sym typeface="+mn-lt"/>
            </a:endParaRPr>
          </a:p>
        </p:txBody>
      </p:sp>
      <p:cxnSp>
        <p:nvCxnSpPr>
          <p:cNvPr id="6" name="直接连接符 5">
            <a:extLst>
              <a:ext uri="{FF2B5EF4-FFF2-40B4-BE49-F238E27FC236}">
                <a16:creationId xmlns:a16="http://schemas.microsoft.com/office/drawing/2014/main" id="{218D464E-0D8B-45F2-A334-7DC1C8B06623}"/>
              </a:ext>
            </a:extLst>
          </p:cNvPr>
          <p:cNvCxnSpPr>
            <a:cxnSpLocks/>
          </p:cNvCxnSpPr>
          <p:nvPr/>
        </p:nvCxnSpPr>
        <p:spPr>
          <a:xfrm flipH="1">
            <a:off x="1827174" y="1548030"/>
            <a:ext cx="413390" cy="29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D3DDC8E-8F1F-4565-B4F5-5BCC27E1F72B}"/>
              </a:ext>
            </a:extLst>
          </p:cNvPr>
          <p:cNvCxnSpPr>
            <a:cxnSpLocks/>
          </p:cNvCxnSpPr>
          <p:nvPr/>
        </p:nvCxnSpPr>
        <p:spPr>
          <a:xfrm flipH="1">
            <a:off x="809166" y="2270559"/>
            <a:ext cx="386187" cy="30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4C51B9F-098A-4E7B-AB7D-33815C6F19B8}"/>
              </a:ext>
            </a:extLst>
          </p:cNvPr>
          <p:cNvCxnSpPr>
            <a:cxnSpLocks/>
          </p:cNvCxnSpPr>
          <p:nvPr/>
        </p:nvCxnSpPr>
        <p:spPr>
          <a:xfrm>
            <a:off x="809166" y="1496180"/>
            <a:ext cx="422648" cy="3133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6A8B7E3-0C27-4866-8EE7-31DA43A38C5E}"/>
              </a:ext>
            </a:extLst>
          </p:cNvPr>
          <p:cNvCxnSpPr>
            <a:cxnSpLocks/>
            <a:endCxn id="89" idx="1"/>
          </p:cNvCxnSpPr>
          <p:nvPr/>
        </p:nvCxnSpPr>
        <p:spPr>
          <a:xfrm>
            <a:off x="1815524" y="2291149"/>
            <a:ext cx="494491" cy="3365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06E1117-67A8-41CE-B05A-AF2C13D7FF3C}"/>
              </a:ext>
            </a:extLst>
          </p:cNvPr>
          <p:cNvSpPr/>
          <p:nvPr/>
        </p:nvSpPr>
        <p:spPr>
          <a:xfrm>
            <a:off x="673697" y="2364520"/>
            <a:ext cx="1697901" cy="586892"/>
          </a:xfrm>
          <a:prstGeom prst="rect">
            <a:avLst/>
          </a:prstGeom>
        </p:spPr>
        <p:txBody>
          <a:bodyPr wrap="square">
            <a:spAutoFit/>
          </a:bodyPr>
          <a:lstStyle/>
          <a:p>
            <a:pPr algn="ctr">
              <a:lnSpc>
                <a:spcPct val="120000"/>
              </a:lnSpc>
            </a:pPr>
            <a:r>
              <a:rPr lang="zh-CN" altLang="en-US" sz="1399" dirty="0">
                <a:solidFill>
                  <a:prstClr val="black"/>
                </a:solidFill>
                <a:cs typeface="+mn-ea"/>
                <a:sym typeface="+mn-lt"/>
              </a:rPr>
              <a:t>中心节点</a:t>
            </a:r>
            <a:endParaRPr lang="en-US" altLang="zh-CN" sz="1399" dirty="0">
              <a:solidFill>
                <a:prstClr val="black"/>
              </a:solidFill>
              <a:cs typeface="+mn-ea"/>
              <a:sym typeface="+mn-lt"/>
            </a:endParaRPr>
          </a:p>
          <a:p>
            <a:pPr algn="ctr">
              <a:lnSpc>
                <a:spcPct val="120000"/>
              </a:lnSpc>
            </a:pPr>
            <a:r>
              <a:rPr lang="zh-CN" altLang="en-US" sz="1399" dirty="0">
                <a:solidFill>
                  <a:prstClr val="black"/>
                </a:solidFill>
                <a:cs typeface="+mn-ea"/>
                <a:sym typeface="+mn-lt"/>
              </a:rPr>
              <a:t>（路由器</a:t>
            </a:r>
            <a:r>
              <a:rPr lang="en-US" altLang="zh-CN" sz="1399" dirty="0">
                <a:solidFill>
                  <a:prstClr val="black"/>
                </a:solidFill>
                <a:cs typeface="+mn-ea"/>
                <a:sym typeface="+mn-lt"/>
              </a:rPr>
              <a:t>/</a:t>
            </a:r>
            <a:r>
              <a:rPr lang="zh-CN" altLang="en-US" sz="1399" dirty="0">
                <a:solidFill>
                  <a:prstClr val="black"/>
                </a:solidFill>
                <a:cs typeface="+mn-ea"/>
                <a:sym typeface="+mn-lt"/>
              </a:rPr>
              <a:t>交换机）</a:t>
            </a:r>
            <a:endParaRPr lang="zh-CN" altLang="en-US" sz="1799" dirty="0">
              <a:cs typeface="+mn-ea"/>
              <a:sym typeface="+mn-lt"/>
            </a:endParaRPr>
          </a:p>
        </p:txBody>
      </p:sp>
      <p:grpSp>
        <p:nvGrpSpPr>
          <p:cNvPr id="25" name="组合 24">
            <a:extLst>
              <a:ext uri="{FF2B5EF4-FFF2-40B4-BE49-F238E27FC236}">
                <a16:creationId xmlns:a16="http://schemas.microsoft.com/office/drawing/2014/main" id="{23D72327-BAEB-4820-84B1-BD62BC51F8AF}"/>
              </a:ext>
            </a:extLst>
          </p:cNvPr>
          <p:cNvGrpSpPr/>
          <p:nvPr/>
        </p:nvGrpSpPr>
        <p:grpSpPr>
          <a:xfrm>
            <a:off x="4545106" y="1339026"/>
            <a:ext cx="2141298" cy="622279"/>
            <a:chOff x="1182983" y="3533317"/>
            <a:chExt cx="2759427" cy="754822"/>
          </a:xfrm>
        </p:grpSpPr>
        <p:cxnSp>
          <p:nvCxnSpPr>
            <p:cNvPr id="26" name="直接连接符 25">
              <a:extLst>
                <a:ext uri="{FF2B5EF4-FFF2-40B4-BE49-F238E27FC236}">
                  <a16:creationId xmlns:a16="http://schemas.microsoft.com/office/drawing/2014/main" id="{46CCCB41-F030-4A10-A333-3354295ED5DE}"/>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6A36D8E-40E7-4485-86A9-74AFDE793A77}"/>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88C2FE7F-F6B5-4B75-8D8C-0B824686906F}"/>
              </a:ext>
            </a:extLst>
          </p:cNvPr>
          <p:cNvGrpSpPr/>
          <p:nvPr/>
        </p:nvGrpSpPr>
        <p:grpSpPr>
          <a:xfrm flipH="1" flipV="1">
            <a:off x="4545106" y="2270624"/>
            <a:ext cx="2141298" cy="622279"/>
            <a:chOff x="1182983" y="3533317"/>
            <a:chExt cx="2759427" cy="754822"/>
          </a:xfrm>
        </p:grpSpPr>
        <p:cxnSp>
          <p:nvCxnSpPr>
            <p:cNvPr id="29" name="直接连接符 28">
              <a:extLst>
                <a:ext uri="{FF2B5EF4-FFF2-40B4-BE49-F238E27FC236}">
                  <a16:creationId xmlns:a16="http://schemas.microsoft.com/office/drawing/2014/main" id="{CDCBF5BD-15DE-43CB-894E-BBEC0DF17014}"/>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0D56A3B-68B8-4B3C-AFCA-EA44C6EA3824}"/>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a:extLst>
              <a:ext uri="{FF2B5EF4-FFF2-40B4-BE49-F238E27FC236}">
                <a16:creationId xmlns:a16="http://schemas.microsoft.com/office/drawing/2014/main" id="{62B7F388-C083-46F9-BA96-A776E8866BA4}"/>
              </a:ext>
            </a:extLst>
          </p:cNvPr>
          <p:cNvCxnSpPr>
            <a:cxnSpLocks/>
          </p:cNvCxnSpPr>
          <p:nvPr/>
        </p:nvCxnSpPr>
        <p:spPr>
          <a:xfrm>
            <a:off x="8070459" y="2618756"/>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CBE8D1F-271D-4AC8-81CE-C9E8D8DD4F99}"/>
              </a:ext>
            </a:extLst>
          </p:cNvPr>
          <p:cNvCxnSpPr>
            <a:cxnSpLocks/>
          </p:cNvCxnSpPr>
          <p:nvPr/>
        </p:nvCxnSpPr>
        <p:spPr>
          <a:xfrm>
            <a:off x="8469362" y="2168226"/>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59322B6-BEEC-4D41-8DE8-5020451AEBA5}"/>
              </a:ext>
            </a:extLst>
          </p:cNvPr>
          <p:cNvCxnSpPr>
            <a:cxnSpLocks/>
          </p:cNvCxnSpPr>
          <p:nvPr/>
        </p:nvCxnSpPr>
        <p:spPr>
          <a:xfrm>
            <a:off x="9683264" y="2168226"/>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22BB94B-152C-414C-B9C3-52B3B9EDA050}"/>
              </a:ext>
            </a:extLst>
          </p:cNvPr>
          <p:cNvCxnSpPr>
            <a:cxnSpLocks/>
          </p:cNvCxnSpPr>
          <p:nvPr/>
        </p:nvCxnSpPr>
        <p:spPr>
          <a:xfrm>
            <a:off x="10804950" y="2168226"/>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图形 43">
            <a:extLst>
              <a:ext uri="{FF2B5EF4-FFF2-40B4-BE49-F238E27FC236}">
                <a16:creationId xmlns:a16="http://schemas.microsoft.com/office/drawing/2014/main" id="{1ADE52AB-4191-485C-B456-586C0D611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6733" y="1159527"/>
            <a:ext cx="421523" cy="421523"/>
          </a:xfrm>
          <a:prstGeom prst="rect">
            <a:avLst/>
          </a:prstGeom>
        </p:spPr>
      </p:pic>
      <p:pic>
        <p:nvPicPr>
          <p:cNvPr id="45" name="图形 44">
            <a:extLst>
              <a:ext uri="{FF2B5EF4-FFF2-40B4-BE49-F238E27FC236}">
                <a16:creationId xmlns:a16="http://schemas.microsoft.com/office/drawing/2014/main" id="{113773BB-73AE-4623-9D41-4DC092AB0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9624" y="1943592"/>
            <a:ext cx="424643" cy="424643"/>
          </a:xfrm>
          <a:prstGeom prst="rect">
            <a:avLst/>
          </a:prstGeom>
        </p:spPr>
      </p:pic>
      <p:pic>
        <p:nvPicPr>
          <p:cNvPr id="46" name="图形 45">
            <a:extLst>
              <a:ext uri="{FF2B5EF4-FFF2-40B4-BE49-F238E27FC236}">
                <a16:creationId xmlns:a16="http://schemas.microsoft.com/office/drawing/2014/main" id="{E76DDDC7-340A-4C5A-B11B-DF15BC4137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1533" y="2685992"/>
            <a:ext cx="456700" cy="432921"/>
          </a:xfrm>
          <a:prstGeom prst="rect">
            <a:avLst/>
          </a:prstGeom>
        </p:spPr>
      </p:pic>
      <p:pic>
        <p:nvPicPr>
          <p:cNvPr id="47" name="图形 46">
            <a:extLst>
              <a:ext uri="{FF2B5EF4-FFF2-40B4-BE49-F238E27FC236}">
                <a16:creationId xmlns:a16="http://schemas.microsoft.com/office/drawing/2014/main" id="{C1D4E467-8972-415A-8D7D-F27054B9E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9983" y="1926048"/>
            <a:ext cx="424643" cy="424643"/>
          </a:xfrm>
          <a:prstGeom prst="rect">
            <a:avLst/>
          </a:prstGeom>
        </p:spPr>
      </p:pic>
      <p:pic>
        <p:nvPicPr>
          <p:cNvPr id="48" name="图形 47">
            <a:extLst>
              <a:ext uri="{FF2B5EF4-FFF2-40B4-BE49-F238E27FC236}">
                <a16:creationId xmlns:a16="http://schemas.microsoft.com/office/drawing/2014/main" id="{8C79F15B-28D7-4229-92EE-6B9180004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6848" y="1723972"/>
            <a:ext cx="497096" cy="497096"/>
          </a:xfrm>
          <a:prstGeom prst="rect">
            <a:avLst/>
          </a:prstGeom>
        </p:spPr>
      </p:pic>
      <p:pic>
        <p:nvPicPr>
          <p:cNvPr id="49" name="图形 48">
            <a:extLst>
              <a:ext uri="{FF2B5EF4-FFF2-40B4-BE49-F238E27FC236}">
                <a16:creationId xmlns:a16="http://schemas.microsoft.com/office/drawing/2014/main" id="{8DC857FD-354B-4D11-A8A8-484EA6ECA4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0684" y="1702961"/>
            <a:ext cx="497096" cy="497096"/>
          </a:xfrm>
          <a:prstGeom prst="rect">
            <a:avLst/>
          </a:prstGeom>
        </p:spPr>
      </p:pic>
      <p:pic>
        <p:nvPicPr>
          <p:cNvPr id="50" name="图形 49">
            <a:extLst>
              <a:ext uri="{FF2B5EF4-FFF2-40B4-BE49-F238E27FC236}">
                <a16:creationId xmlns:a16="http://schemas.microsoft.com/office/drawing/2014/main" id="{1BE0F5AF-66E3-4120-9DAD-3AC5F2E7D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93118" y="1699014"/>
            <a:ext cx="497096" cy="497096"/>
          </a:xfrm>
          <a:prstGeom prst="rect">
            <a:avLst/>
          </a:prstGeom>
        </p:spPr>
      </p:pic>
      <p:pic>
        <p:nvPicPr>
          <p:cNvPr id="51" name="图形 50">
            <a:extLst>
              <a:ext uri="{FF2B5EF4-FFF2-40B4-BE49-F238E27FC236}">
                <a16:creationId xmlns:a16="http://schemas.microsoft.com/office/drawing/2014/main" id="{BF042985-9614-4D7D-96F4-97E295B7E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0312" y="1809512"/>
            <a:ext cx="644230" cy="567920"/>
          </a:xfrm>
          <a:prstGeom prst="rect">
            <a:avLst/>
          </a:prstGeom>
        </p:spPr>
      </p:pic>
      <p:pic>
        <p:nvPicPr>
          <p:cNvPr id="54" name="图形 53">
            <a:extLst>
              <a:ext uri="{FF2B5EF4-FFF2-40B4-BE49-F238E27FC236}">
                <a16:creationId xmlns:a16="http://schemas.microsoft.com/office/drawing/2014/main" id="{6D6C5AB0-591B-4A85-99F0-37183A0E60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1" y="2350691"/>
            <a:ext cx="456700" cy="456700"/>
          </a:xfrm>
          <a:prstGeom prst="rect">
            <a:avLst/>
          </a:prstGeom>
        </p:spPr>
      </p:pic>
      <p:cxnSp>
        <p:nvCxnSpPr>
          <p:cNvPr id="60" name="直接连接符 59">
            <a:extLst>
              <a:ext uri="{FF2B5EF4-FFF2-40B4-BE49-F238E27FC236}">
                <a16:creationId xmlns:a16="http://schemas.microsoft.com/office/drawing/2014/main" id="{7BC177D8-5371-4F74-8A8C-6A4A7D4B55BB}"/>
              </a:ext>
            </a:extLst>
          </p:cNvPr>
          <p:cNvCxnSpPr>
            <a:cxnSpLocks/>
          </p:cNvCxnSpPr>
          <p:nvPr/>
        </p:nvCxnSpPr>
        <p:spPr>
          <a:xfrm>
            <a:off x="950595" y="4804885"/>
            <a:ext cx="1680225" cy="9020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A5D80F9-1F1A-406A-8000-FAD450B15585}"/>
              </a:ext>
            </a:extLst>
          </p:cNvPr>
          <p:cNvCxnSpPr>
            <a:cxnSpLocks/>
          </p:cNvCxnSpPr>
          <p:nvPr/>
        </p:nvCxnSpPr>
        <p:spPr>
          <a:xfrm>
            <a:off x="1002259" y="4576534"/>
            <a:ext cx="16634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D930437-8B87-4158-9729-4BEE20C59CBF}"/>
              </a:ext>
            </a:extLst>
          </p:cNvPr>
          <p:cNvCxnSpPr>
            <a:cxnSpLocks/>
          </p:cNvCxnSpPr>
          <p:nvPr/>
        </p:nvCxnSpPr>
        <p:spPr>
          <a:xfrm>
            <a:off x="758420" y="4832398"/>
            <a:ext cx="0" cy="874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45C1775-CEE9-4E21-8463-96CC8F09DCBF}"/>
              </a:ext>
            </a:extLst>
          </p:cNvPr>
          <p:cNvCxnSpPr>
            <a:cxnSpLocks/>
          </p:cNvCxnSpPr>
          <p:nvPr/>
        </p:nvCxnSpPr>
        <p:spPr>
          <a:xfrm>
            <a:off x="2876391" y="4787250"/>
            <a:ext cx="0" cy="874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D59F45C-B86B-4959-AEAE-03FB9925BA10}"/>
              </a:ext>
            </a:extLst>
          </p:cNvPr>
          <p:cNvCxnSpPr>
            <a:cxnSpLocks/>
          </p:cNvCxnSpPr>
          <p:nvPr/>
        </p:nvCxnSpPr>
        <p:spPr>
          <a:xfrm>
            <a:off x="1002259" y="5866146"/>
            <a:ext cx="1615839" cy="80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466B4E7-C239-49CE-A8AC-E9E4E4DD0F21}"/>
              </a:ext>
            </a:extLst>
          </p:cNvPr>
          <p:cNvCxnSpPr>
            <a:cxnSpLocks/>
          </p:cNvCxnSpPr>
          <p:nvPr/>
        </p:nvCxnSpPr>
        <p:spPr>
          <a:xfrm flipH="1">
            <a:off x="950595" y="4635207"/>
            <a:ext cx="1691236" cy="1011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3A465505-71FF-442A-903F-F844FD489EDA}"/>
              </a:ext>
            </a:extLst>
          </p:cNvPr>
          <p:cNvGrpSpPr/>
          <p:nvPr/>
        </p:nvGrpSpPr>
        <p:grpSpPr>
          <a:xfrm>
            <a:off x="4313689" y="5343754"/>
            <a:ext cx="819082" cy="348262"/>
            <a:chOff x="1182983" y="3533317"/>
            <a:chExt cx="2532650" cy="754822"/>
          </a:xfrm>
        </p:grpSpPr>
        <p:cxnSp>
          <p:nvCxnSpPr>
            <p:cNvPr id="71" name="直接连接符 70">
              <a:extLst>
                <a:ext uri="{FF2B5EF4-FFF2-40B4-BE49-F238E27FC236}">
                  <a16:creationId xmlns:a16="http://schemas.microsoft.com/office/drawing/2014/main" id="{CD4F91FC-BF6B-4E73-B54B-4CEFDD73B4C5}"/>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DFD7AA7E-EA12-4390-AE8B-195729C9F6DB}"/>
                </a:ext>
              </a:extLst>
            </p:cNvPr>
            <p:cNvCxnSpPr>
              <a:cxnSpLocks/>
            </p:cNvCxnSpPr>
            <p:nvPr/>
          </p:nvCxnSpPr>
          <p:spPr>
            <a:xfrm>
              <a:off x="2660107"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4" name="图形 73">
            <a:extLst>
              <a:ext uri="{FF2B5EF4-FFF2-40B4-BE49-F238E27FC236}">
                <a16:creationId xmlns:a16="http://schemas.microsoft.com/office/drawing/2014/main" id="{0BFBBC54-8502-481D-920C-8002976052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4198" y="5692015"/>
            <a:ext cx="459969" cy="348262"/>
          </a:xfrm>
          <a:prstGeom prst="rect">
            <a:avLst/>
          </a:prstGeom>
        </p:spPr>
      </p:pic>
      <p:pic>
        <p:nvPicPr>
          <p:cNvPr id="75" name="图形 74">
            <a:extLst>
              <a:ext uri="{FF2B5EF4-FFF2-40B4-BE49-F238E27FC236}">
                <a16:creationId xmlns:a16="http://schemas.microsoft.com/office/drawing/2014/main" id="{FA3E7839-FF17-41DA-8371-6491AE9462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4219" y="5692015"/>
            <a:ext cx="459969" cy="348262"/>
          </a:xfrm>
          <a:prstGeom prst="rect">
            <a:avLst/>
          </a:prstGeom>
        </p:spPr>
      </p:pic>
      <p:grpSp>
        <p:nvGrpSpPr>
          <p:cNvPr id="76" name="组合 75">
            <a:extLst>
              <a:ext uri="{FF2B5EF4-FFF2-40B4-BE49-F238E27FC236}">
                <a16:creationId xmlns:a16="http://schemas.microsoft.com/office/drawing/2014/main" id="{5CD06C31-45E2-4DAE-B326-9AFD3422CA19}"/>
              </a:ext>
            </a:extLst>
          </p:cNvPr>
          <p:cNvGrpSpPr/>
          <p:nvPr/>
        </p:nvGrpSpPr>
        <p:grpSpPr>
          <a:xfrm>
            <a:off x="6234060" y="5412750"/>
            <a:ext cx="890551" cy="267999"/>
            <a:chOff x="1182983" y="3533317"/>
            <a:chExt cx="2532650" cy="754822"/>
          </a:xfrm>
        </p:grpSpPr>
        <p:cxnSp>
          <p:nvCxnSpPr>
            <p:cNvPr id="77" name="直接连接符 76">
              <a:extLst>
                <a:ext uri="{FF2B5EF4-FFF2-40B4-BE49-F238E27FC236}">
                  <a16:creationId xmlns:a16="http://schemas.microsoft.com/office/drawing/2014/main" id="{B840C797-7F56-4674-B224-303841CA7F02}"/>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E44B5BD-E2CE-4269-BE30-19F8F83DB486}"/>
                </a:ext>
              </a:extLst>
            </p:cNvPr>
            <p:cNvCxnSpPr>
              <a:cxnSpLocks/>
            </p:cNvCxnSpPr>
            <p:nvPr/>
          </p:nvCxnSpPr>
          <p:spPr>
            <a:xfrm>
              <a:off x="2660107"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0" name="图形 79">
            <a:extLst>
              <a:ext uri="{FF2B5EF4-FFF2-40B4-BE49-F238E27FC236}">
                <a16:creationId xmlns:a16="http://schemas.microsoft.com/office/drawing/2014/main" id="{CBD3C2F0-DB10-488B-AB8F-C16DF4285A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60" y="5711023"/>
            <a:ext cx="459969" cy="348262"/>
          </a:xfrm>
          <a:prstGeom prst="rect">
            <a:avLst/>
          </a:prstGeom>
        </p:spPr>
      </p:pic>
      <p:pic>
        <p:nvPicPr>
          <p:cNvPr id="81" name="图形 80">
            <a:extLst>
              <a:ext uri="{FF2B5EF4-FFF2-40B4-BE49-F238E27FC236}">
                <a16:creationId xmlns:a16="http://schemas.microsoft.com/office/drawing/2014/main" id="{DA66B0AA-211C-4C16-9C2D-590E174F58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4626" y="5719024"/>
            <a:ext cx="459969" cy="348262"/>
          </a:xfrm>
          <a:prstGeom prst="rect">
            <a:avLst/>
          </a:prstGeom>
        </p:spPr>
      </p:pic>
      <p:grpSp>
        <p:nvGrpSpPr>
          <p:cNvPr id="82" name="组合 81">
            <a:extLst>
              <a:ext uri="{FF2B5EF4-FFF2-40B4-BE49-F238E27FC236}">
                <a16:creationId xmlns:a16="http://schemas.microsoft.com/office/drawing/2014/main" id="{0E6D5261-F91D-438F-B7FB-771D03A50F84}"/>
              </a:ext>
            </a:extLst>
          </p:cNvPr>
          <p:cNvGrpSpPr/>
          <p:nvPr/>
        </p:nvGrpSpPr>
        <p:grpSpPr>
          <a:xfrm>
            <a:off x="4933376" y="4480770"/>
            <a:ext cx="1634589" cy="559907"/>
            <a:chOff x="1182983" y="3533317"/>
            <a:chExt cx="2532650" cy="754822"/>
          </a:xfrm>
        </p:grpSpPr>
        <p:cxnSp>
          <p:nvCxnSpPr>
            <p:cNvPr id="83" name="直接连接符 82">
              <a:extLst>
                <a:ext uri="{FF2B5EF4-FFF2-40B4-BE49-F238E27FC236}">
                  <a16:creationId xmlns:a16="http://schemas.microsoft.com/office/drawing/2014/main" id="{DD47110F-4059-4499-9C1E-B5790F81006C}"/>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CEB281C-7BED-4213-88D6-C5AF954FF8F1}"/>
                </a:ext>
              </a:extLst>
            </p:cNvPr>
            <p:cNvCxnSpPr>
              <a:cxnSpLocks/>
            </p:cNvCxnSpPr>
            <p:nvPr/>
          </p:nvCxnSpPr>
          <p:spPr>
            <a:xfrm>
              <a:off x="2660107"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5" name="图形 84">
            <a:extLst>
              <a:ext uri="{FF2B5EF4-FFF2-40B4-BE49-F238E27FC236}">
                <a16:creationId xmlns:a16="http://schemas.microsoft.com/office/drawing/2014/main" id="{20BE987D-C9D7-416E-AA41-711A64C1A6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1567" y="4163231"/>
            <a:ext cx="482056" cy="482056"/>
          </a:xfrm>
          <a:prstGeom prst="rect">
            <a:avLst/>
          </a:prstGeom>
        </p:spPr>
      </p:pic>
      <p:pic>
        <p:nvPicPr>
          <p:cNvPr id="88" name="图形 87">
            <a:extLst>
              <a:ext uri="{FF2B5EF4-FFF2-40B4-BE49-F238E27FC236}">
                <a16:creationId xmlns:a16="http://schemas.microsoft.com/office/drawing/2014/main" id="{FD910AA0-6690-444A-9C0B-6A7A06854A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720" y="1164288"/>
            <a:ext cx="456700" cy="456700"/>
          </a:xfrm>
          <a:prstGeom prst="rect">
            <a:avLst/>
          </a:prstGeom>
        </p:spPr>
      </p:pic>
      <p:pic>
        <p:nvPicPr>
          <p:cNvPr id="89" name="图形 88">
            <a:extLst>
              <a:ext uri="{FF2B5EF4-FFF2-40B4-BE49-F238E27FC236}">
                <a16:creationId xmlns:a16="http://schemas.microsoft.com/office/drawing/2014/main" id="{17CEDFD3-1EE6-4C00-A7BA-AD0C7EFEAE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0015" y="2399364"/>
            <a:ext cx="456700" cy="456700"/>
          </a:xfrm>
          <a:prstGeom prst="rect">
            <a:avLst/>
          </a:prstGeom>
        </p:spPr>
      </p:pic>
      <p:pic>
        <p:nvPicPr>
          <p:cNvPr id="90" name="图形 89">
            <a:extLst>
              <a:ext uri="{FF2B5EF4-FFF2-40B4-BE49-F238E27FC236}">
                <a16:creationId xmlns:a16="http://schemas.microsoft.com/office/drawing/2014/main" id="{E23834BD-122D-4B21-82EB-BB8D8F5887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70768" y="1194725"/>
            <a:ext cx="456700" cy="456700"/>
          </a:xfrm>
          <a:prstGeom prst="rect">
            <a:avLst/>
          </a:prstGeom>
        </p:spPr>
      </p:pic>
      <p:pic>
        <p:nvPicPr>
          <p:cNvPr id="100" name="图形 99">
            <a:extLst>
              <a:ext uri="{FF2B5EF4-FFF2-40B4-BE49-F238E27FC236}">
                <a16:creationId xmlns:a16="http://schemas.microsoft.com/office/drawing/2014/main" id="{A9CAC461-6E17-4DF4-BA2E-BE0005FF49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298" y="4406857"/>
            <a:ext cx="456700" cy="456700"/>
          </a:xfrm>
          <a:prstGeom prst="rect">
            <a:avLst/>
          </a:prstGeom>
        </p:spPr>
      </p:pic>
      <p:pic>
        <p:nvPicPr>
          <p:cNvPr id="101" name="图形 100">
            <a:extLst>
              <a:ext uri="{FF2B5EF4-FFF2-40B4-BE49-F238E27FC236}">
                <a16:creationId xmlns:a16="http://schemas.microsoft.com/office/drawing/2014/main" id="{9A9D5331-EE8E-4BDF-8377-9E235BD516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1831" y="5578228"/>
            <a:ext cx="456700" cy="456700"/>
          </a:xfrm>
          <a:prstGeom prst="rect">
            <a:avLst/>
          </a:prstGeom>
        </p:spPr>
      </p:pic>
      <p:pic>
        <p:nvPicPr>
          <p:cNvPr id="102" name="图形 101">
            <a:extLst>
              <a:ext uri="{FF2B5EF4-FFF2-40B4-BE49-F238E27FC236}">
                <a16:creationId xmlns:a16="http://schemas.microsoft.com/office/drawing/2014/main" id="{550CA9E7-7C61-4933-8676-A6E9471D9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070" y="5578228"/>
            <a:ext cx="456700" cy="456700"/>
          </a:xfrm>
          <a:prstGeom prst="rect">
            <a:avLst/>
          </a:prstGeom>
        </p:spPr>
      </p:pic>
      <p:pic>
        <p:nvPicPr>
          <p:cNvPr id="103" name="图形 102">
            <a:extLst>
              <a:ext uri="{FF2B5EF4-FFF2-40B4-BE49-F238E27FC236}">
                <a16:creationId xmlns:a16="http://schemas.microsoft.com/office/drawing/2014/main" id="{E6F97B7C-4FFD-4AB2-9D34-3549ACAB77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1282" y="4323228"/>
            <a:ext cx="456700" cy="456700"/>
          </a:xfrm>
          <a:prstGeom prst="rect">
            <a:avLst/>
          </a:prstGeom>
        </p:spPr>
      </p:pic>
      <p:pic>
        <p:nvPicPr>
          <p:cNvPr id="104" name="图形 103">
            <a:extLst>
              <a:ext uri="{FF2B5EF4-FFF2-40B4-BE49-F238E27FC236}">
                <a16:creationId xmlns:a16="http://schemas.microsoft.com/office/drawing/2014/main" id="{8034BA72-0D83-4D98-9AAB-BBDBF1C7CC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3954" y="5040676"/>
            <a:ext cx="456700" cy="372073"/>
          </a:xfrm>
          <a:prstGeom prst="rect">
            <a:avLst/>
          </a:prstGeom>
        </p:spPr>
      </p:pic>
      <p:pic>
        <p:nvPicPr>
          <p:cNvPr id="105" name="图形 104">
            <a:extLst>
              <a:ext uri="{FF2B5EF4-FFF2-40B4-BE49-F238E27FC236}">
                <a16:creationId xmlns:a16="http://schemas.microsoft.com/office/drawing/2014/main" id="{4D237BF2-2566-41E8-95F6-9B18CDAAD2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4372" y="4956049"/>
            <a:ext cx="456700" cy="387703"/>
          </a:xfrm>
          <a:prstGeom prst="rect">
            <a:avLst/>
          </a:prstGeom>
        </p:spPr>
      </p:pic>
      <p:grpSp>
        <p:nvGrpSpPr>
          <p:cNvPr id="119" name="组合 118">
            <a:extLst>
              <a:ext uri="{FF2B5EF4-FFF2-40B4-BE49-F238E27FC236}">
                <a16:creationId xmlns:a16="http://schemas.microsoft.com/office/drawing/2014/main" id="{9D909BDD-96C7-45A1-8BB0-8E0AF8B4E074}"/>
              </a:ext>
            </a:extLst>
          </p:cNvPr>
          <p:cNvGrpSpPr/>
          <p:nvPr/>
        </p:nvGrpSpPr>
        <p:grpSpPr>
          <a:xfrm>
            <a:off x="8111079" y="4551578"/>
            <a:ext cx="3780754" cy="1479277"/>
            <a:chOff x="3361232" y="2354815"/>
            <a:chExt cx="3780754" cy="1479277"/>
          </a:xfrm>
        </p:grpSpPr>
        <p:grpSp>
          <p:nvGrpSpPr>
            <p:cNvPr id="120" name="组合 119">
              <a:extLst>
                <a:ext uri="{FF2B5EF4-FFF2-40B4-BE49-F238E27FC236}">
                  <a16:creationId xmlns:a16="http://schemas.microsoft.com/office/drawing/2014/main" id="{B54DF4CE-440E-4BDE-B0F0-25AC10EA4965}"/>
                </a:ext>
              </a:extLst>
            </p:cNvPr>
            <p:cNvGrpSpPr/>
            <p:nvPr/>
          </p:nvGrpSpPr>
          <p:grpSpPr>
            <a:xfrm>
              <a:off x="4588104" y="2742163"/>
              <a:ext cx="1133145" cy="347150"/>
              <a:chOff x="1182985" y="3840872"/>
              <a:chExt cx="1766902" cy="509521"/>
            </a:xfrm>
          </p:grpSpPr>
          <p:cxnSp>
            <p:nvCxnSpPr>
              <p:cNvPr id="146" name="直接连接符 145">
                <a:extLst>
                  <a:ext uri="{FF2B5EF4-FFF2-40B4-BE49-F238E27FC236}">
                    <a16:creationId xmlns:a16="http://schemas.microsoft.com/office/drawing/2014/main" id="{9702529F-B443-4787-BB36-34F728250EFD}"/>
                  </a:ext>
                </a:extLst>
              </p:cNvPr>
              <p:cNvCxnSpPr>
                <a:cxnSpLocks/>
              </p:cNvCxnSpPr>
              <p:nvPr/>
            </p:nvCxnSpPr>
            <p:spPr>
              <a:xfrm flipH="1">
                <a:off x="1182985" y="3910728"/>
                <a:ext cx="542802" cy="377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9A84459A-4BE7-4814-A780-2D92BA6A72A4}"/>
                  </a:ext>
                </a:extLst>
              </p:cNvPr>
              <p:cNvCxnSpPr>
                <a:cxnSpLocks/>
              </p:cNvCxnSpPr>
              <p:nvPr/>
            </p:nvCxnSpPr>
            <p:spPr>
              <a:xfrm>
                <a:off x="2323269" y="3840872"/>
                <a:ext cx="626618" cy="509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组合 120">
              <a:extLst>
                <a:ext uri="{FF2B5EF4-FFF2-40B4-BE49-F238E27FC236}">
                  <a16:creationId xmlns:a16="http://schemas.microsoft.com/office/drawing/2014/main" id="{5DE19AEB-D107-42ED-AE9D-86697899F724}"/>
                </a:ext>
              </a:extLst>
            </p:cNvPr>
            <p:cNvGrpSpPr/>
            <p:nvPr/>
          </p:nvGrpSpPr>
          <p:grpSpPr>
            <a:xfrm flipH="1" flipV="1">
              <a:off x="4562112" y="3257222"/>
              <a:ext cx="1171852" cy="328690"/>
              <a:chOff x="2115148" y="3814431"/>
              <a:chExt cx="1827257" cy="482427"/>
            </a:xfrm>
          </p:grpSpPr>
          <p:cxnSp>
            <p:nvCxnSpPr>
              <p:cNvPr id="144" name="直接连接符 143">
                <a:extLst>
                  <a:ext uri="{FF2B5EF4-FFF2-40B4-BE49-F238E27FC236}">
                    <a16:creationId xmlns:a16="http://schemas.microsoft.com/office/drawing/2014/main" id="{27A499E8-E027-489B-855A-1F55E0CD0091}"/>
                  </a:ext>
                </a:extLst>
              </p:cNvPr>
              <p:cNvCxnSpPr>
                <a:cxnSpLocks/>
              </p:cNvCxnSpPr>
              <p:nvPr/>
            </p:nvCxnSpPr>
            <p:spPr>
              <a:xfrm flipH="1">
                <a:off x="2115148" y="3814431"/>
                <a:ext cx="653422" cy="482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FA60F973-FC74-46A4-A555-B70D9A627718}"/>
                  </a:ext>
                </a:extLst>
              </p:cNvPr>
              <p:cNvCxnSpPr>
                <a:cxnSpLocks/>
                <a:stCxn id="137" idx="1"/>
              </p:cNvCxnSpPr>
              <p:nvPr/>
            </p:nvCxnSpPr>
            <p:spPr>
              <a:xfrm>
                <a:off x="3278113" y="3924910"/>
                <a:ext cx="664292" cy="363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图形 121">
              <a:extLst>
                <a:ext uri="{FF2B5EF4-FFF2-40B4-BE49-F238E27FC236}">
                  <a16:creationId xmlns:a16="http://schemas.microsoft.com/office/drawing/2014/main" id="{32919224-50B9-48CA-B09A-C9B26B3EF7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3898" y="2916955"/>
              <a:ext cx="421432" cy="421432"/>
            </a:xfrm>
            <a:prstGeom prst="rect">
              <a:avLst/>
            </a:prstGeom>
          </p:spPr>
        </p:pic>
        <p:pic>
          <p:nvPicPr>
            <p:cNvPr id="123" name="图形 122">
              <a:extLst>
                <a:ext uri="{FF2B5EF4-FFF2-40B4-BE49-F238E27FC236}">
                  <a16:creationId xmlns:a16="http://schemas.microsoft.com/office/drawing/2014/main" id="{5D1A1F1B-0317-4176-9DAF-F9A5DA517D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0074" y="2595351"/>
              <a:ext cx="353439" cy="267604"/>
            </a:xfrm>
            <a:prstGeom prst="rect">
              <a:avLst/>
            </a:prstGeom>
          </p:spPr>
        </p:pic>
        <p:pic>
          <p:nvPicPr>
            <p:cNvPr id="124" name="图形 123">
              <a:extLst>
                <a:ext uri="{FF2B5EF4-FFF2-40B4-BE49-F238E27FC236}">
                  <a16:creationId xmlns:a16="http://schemas.microsoft.com/office/drawing/2014/main" id="{6D226BF4-5132-42F6-99F4-AAAFC11F7B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6096" y="2587959"/>
              <a:ext cx="353439" cy="267603"/>
            </a:xfrm>
            <a:prstGeom prst="rect">
              <a:avLst/>
            </a:prstGeom>
          </p:spPr>
        </p:pic>
        <p:cxnSp>
          <p:nvCxnSpPr>
            <p:cNvPr id="125" name="直接连接符 124">
              <a:extLst>
                <a:ext uri="{FF2B5EF4-FFF2-40B4-BE49-F238E27FC236}">
                  <a16:creationId xmlns:a16="http://schemas.microsoft.com/office/drawing/2014/main" id="{CA1E61AC-5440-49B6-95BA-28B73DC906DE}"/>
                </a:ext>
              </a:extLst>
            </p:cNvPr>
            <p:cNvCxnSpPr>
              <a:cxnSpLocks/>
            </p:cNvCxnSpPr>
            <p:nvPr/>
          </p:nvCxnSpPr>
          <p:spPr>
            <a:xfrm>
              <a:off x="3361232" y="3175189"/>
              <a:ext cx="9388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77E1657E-0F5E-4F72-9A41-0349B707B53B}"/>
                </a:ext>
              </a:extLst>
            </p:cNvPr>
            <p:cNvCxnSpPr>
              <a:cxnSpLocks/>
              <a:stCxn id="133" idx="1"/>
              <a:endCxn id="130" idx="3"/>
            </p:cNvCxnSpPr>
            <p:nvPr/>
          </p:nvCxnSpPr>
          <p:spPr>
            <a:xfrm flipH="1" flipV="1">
              <a:off x="6557180" y="2702053"/>
              <a:ext cx="209624" cy="195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81A80C1C-CFBB-4237-876D-989FA18A7783}"/>
                </a:ext>
              </a:extLst>
            </p:cNvPr>
            <p:cNvCxnSpPr>
              <a:cxnSpLocks/>
            </p:cNvCxnSpPr>
            <p:nvPr/>
          </p:nvCxnSpPr>
          <p:spPr>
            <a:xfrm>
              <a:off x="3625036" y="2742163"/>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8538FC0-CD7F-4DE0-9D3E-02FD84362868}"/>
                </a:ext>
              </a:extLst>
            </p:cNvPr>
            <p:cNvCxnSpPr>
              <a:cxnSpLocks/>
            </p:cNvCxnSpPr>
            <p:nvPr/>
          </p:nvCxnSpPr>
          <p:spPr>
            <a:xfrm>
              <a:off x="4112604" y="2834700"/>
              <a:ext cx="0" cy="353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99D79678-5B9F-4E54-BF94-7B03AD5AC4ED}"/>
                </a:ext>
              </a:extLst>
            </p:cNvPr>
            <p:cNvGrpSpPr/>
            <p:nvPr/>
          </p:nvGrpSpPr>
          <p:grpSpPr>
            <a:xfrm rot="5400000" flipH="1" flipV="1">
              <a:off x="5770604" y="2948299"/>
              <a:ext cx="684410" cy="276991"/>
              <a:chOff x="2036759" y="3504640"/>
              <a:chExt cx="1508871" cy="772868"/>
            </a:xfrm>
          </p:grpSpPr>
          <p:cxnSp>
            <p:nvCxnSpPr>
              <p:cNvPr id="142" name="直接连接符 141">
                <a:extLst>
                  <a:ext uri="{FF2B5EF4-FFF2-40B4-BE49-F238E27FC236}">
                    <a16:creationId xmlns:a16="http://schemas.microsoft.com/office/drawing/2014/main" id="{E75C5E90-C712-4571-974C-AE6BB0839EDC}"/>
                  </a:ext>
                </a:extLst>
              </p:cNvPr>
              <p:cNvCxnSpPr>
                <a:cxnSpLocks/>
              </p:cNvCxnSpPr>
              <p:nvPr/>
            </p:nvCxnSpPr>
            <p:spPr>
              <a:xfrm rot="16200000" flipH="1" flipV="1">
                <a:off x="1936874" y="3604525"/>
                <a:ext cx="772868" cy="573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5E15AA5A-925F-49A7-A022-8CA280C08650}"/>
                  </a:ext>
                </a:extLst>
              </p:cNvPr>
              <p:cNvCxnSpPr>
                <a:cxnSpLocks/>
              </p:cNvCxnSpPr>
              <p:nvPr/>
            </p:nvCxnSpPr>
            <p:spPr>
              <a:xfrm rot="16200000" flipH="1">
                <a:off x="2844160" y="3576039"/>
                <a:ext cx="744191" cy="658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图形 129">
              <a:extLst>
                <a:ext uri="{FF2B5EF4-FFF2-40B4-BE49-F238E27FC236}">
                  <a16:creationId xmlns:a16="http://schemas.microsoft.com/office/drawing/2014/main" id="{4F675D21-DA54-4412-8439-805C0C0AA7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6187" y="2552651"/>
              <a:ext cx="360993" cy="298803"/>
            </a:xfrm>
            <a:prstGeom prst="rect">
              <a:avLst/>
            </a:prstGeom>
          </p:spPr>
        </p:pic>
        <p:pic>
          <p:nvPicPr>
            <p:cNvPr id="131" name="图形 130">
              <a:extLst>
                <a:ext uri="{FF2B5EF4-FFF2-40B4-BE49-F238E27FC236}">
                  <a16:creationId xmlns:a16="http://schemas.microsoft.com/office/drawing/2014/main" id="{767D9A74-ADE0-4D2E-8551-4F7964E94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825" y="3278960"/>
              <a:ext cx="359661" cy="297700"/>
            </a:xfrm>
            <a:prstGeom prst="rect">
              <a:avLst/>
            </a:prstGeom>
          </p:spPr>
        </p:pic>
        <p:pic>
          <p:nvPicPr>
            <p:cNvPr id="132" name="图形 131">
              <a:extLst>
                <a:ext uri="{FF2B5EF4-FFF2-40B4-BE49-F238E27FC236}">
                  <a16:creationId xmlns:a16="http://schemas.microsoft.com/office/drawing/2014/main" id="{827AA1A9-C629-48DE-B82D-144BD8D02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6805" y="2354815"/>
              <a:ext cx="340001" cy="257429"/>
            </a:xfrm>
            <a:prstGeom prst="rect">
              <a:avLst/>
            </a:prstGeom>
          </p:spPr>
        </p:pic>
        <p:pic>
          <p:nvPicPr>
            <p:cNvPr id="133" name="图形 132">
              <a:extLst>
                <a:ext uri="{FF2B5EF4-FFF2-40B4-BE49-F238E27FC236}">
                  <a16:creationId xmlns:a16="http://schemas.microsoft.com/office/drawing/2014/main" id="{35F5D88F-3144-414D-A6FB-069654F686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6804" y="2768358"/>
              <a:ext cx="340002" cy="257430"/>
            </a:xfrm>
            <a:prstGeom prst="rect">
              <a:avLst/>
            </a:prstGeom>
          </p:spPr>
        </p:pic>
        <p:pic>
          <p:nvPicPr>
            <p:cNvPr id="134" name="图形 133">
              <a:extLst>
                <a:ext uri="{FF2B5EF4-FFF2-40B4-BE49-F238E27FC236}">
                  <a16:creationId xmlns:a16="http://schemas.microsoft.com/office/drawing/2014/main" id="{29F0979F-952F-4B39-AFFA-23B19E47B1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1981" y="3163421"/>
              <a:ext cx="340003" cy="257431"/>
            </a:xfrm>
            <a:prstGeom prst="rect">
              <a:avLst/>
            </a:prstGeom>
          </p:spPr>
        </p:pic>
        <p:pic>
          <p:nvPicPr>
            <p:cNvPr id="135" name="图形 134">
              <a:extLst>
                <a:ext uri="{FF2B5EF4-FFF2-40B4-BE49-F238E27FC236}">
                  <a16:creationId xmlns:a16="http://schemas.microsoft.com/office/drawing/2014/main" id="{1DF93785-B9FD-420D-B9A4-791683AB92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1981" y="3576660"/>
              <a:ext cx="340005" cy="257432"/>
            </a:xfrm>
            <a:prstGeom prst="rect">
              <a:avLst/>
            </a:prstGeom>
          </p:spPr>
        </p:pic>
        <p:pic>
          <p:nvPicPr>
            <p:cNvPr id="136" name="图形 135">
              <a:extLst>
                <a:ext uri="{FF2B5EF4-FFF2-40B4-BE49-F238E27FC236}">
                  <a16:creationId xmlns:a16="http://schemas.microsoft.com/office/drawing/2014/main" id="{DB7E849F-2264-4A42-8CC7-DD395E3724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6912" y="2564152"/>
              <a:ext cx="360993" cy="298803"/>
            </a:xfrm>
            <a:prstGeom prst="rect">
              <a:avLst/>
            </a:prstGeom>
          </p:spPr>
        </p:pic>
        <p:pic>
          <p:nvPicPr>
            <p:cNvPr id="137" name="图形 136">
              <a:extLst>
                <a:ext uri="{FF2B5EF4-FFF2-40B4-BE49-F238E27FC236}">
                  <a16:creationId xmlns:a16="http://schemas.microsoft.com/office/drawing/2014/main" id="{DAEA76AC-47E2-494E-A788-5EDC0B38ED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8134" y="3361238"/>
              <a:ext cx="360993" cy="298803"/>
            </a:xfrm>
            <a:prstGeom prst="rect">
              <a:avLst/>
            </a:prstGeom>
          </p:spPr>
        </p:pic>
        <p:pic>
          <p:nvPicPr>
            <p:cNvPr id="138" name="图形 137">
              <a:extLst>
                <a:ext uri="{FF2B5EF4-FFF2-40B4-BE49-F238E27FC236}">
                  <a16:creationId xmlns:a16="http://schemas.microsoft.com/office/drawing/2014/main" id="{64E21520-04AE-4B44-8282-64A671B820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2960" y="3025788"/>
              <a:ext cx="360993" cy="298803"/>
            </a:xfrm>
            <a:prstGeom prst="rect">
              <a:avLst/>
            </a:prstGeom>
          </p:spPr>
        </p:pic>
        <p:cxnSp>
          <p:nvCxnSpPr>
            <p:cNvPr id="139" name="直接连接符 138">
              <a:extLst>
                <a:ext uri="{FF2B5EF4-FFF2-40B4-BE49-F238E27FC236}">
                  <a16:creationId xmlns:a16="http://schemas.microsoft.com/office/drawing/2014/main" id="{97631EBD-F4A7-436D-95AD-EFE36965442B}"/>
                </a:ext>
              </a:extLst>
            </p:cNvPr>
            <p:cNvCxnSpPr>
              <a:cxnSpLocks/>
              <a:endCxn id="130" idx="3"/>
            </p:cNvCxnSpPr>
            <p:nvPr/>
          </p:nvCxnSpPr>
          <p:spPr>
            <a:xfrm flipH="1">
              <a:off x="6557180" y="2502009"/>
              <a:ext cx="285695" cy="20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B6CA41A7-AF85-46A2-8439-5820B34BC725}"/>
                </a:ext>
              </a:extLst>
            </p:cNvPr>
            <p:cNvCxnSpPr>
              <a:cxnSpLocks/>
              <a:stCxn id="134" idx="1"/>
              <a:endCxn id="131" idx="3"/>
            </p:cNvCxnSpPr>
            <p:nvPr/>
          </p:nvCxnSpPr>
          <p:spPr>
            <a:xfrm flipH="1">
              <a:off x="6588486" y="3292137"/>
              <a:ext cx="213495" cy="135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7A6AA6CD-DEE2-4556-945B-44C8022F8C31}"/>
                </a:ext>
              </a:extLst>
            </p:cNvPr>
            <p:cNvCxnSpPr>
              <a:cxnSpLocks/>
            </p:cNvCxnSpPr>
            <p:nvPr/>
          </p:nvCxnSpPr>
          <p:spPr>
            <a:xfrm>
              <a:off x="6572036" y="3514911"/>
              <a:ext cx="270839" cy="145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8" name="矩形 147">
            <a:extLst>
              <a:ext uri="{FF2B5EF4-FFF2-40B4-BE49-F238E27FC236}">
                <a16:creationId xmlns:a16="http://schemas.microsoft.com/office/drawing/2014/main" id="{CEA38E0E-A75E-41FF-9A31-CDF72461C1B5}"/>
              </a:ext>
            </a:extLst>
          </p:cNvPr>
          <p:cNvSpPr/>
          <p:nvPr/>
        </p:nvSpPr>
        <p:spPr>
          <a:xfrm>
            <a:off x="1002259" y="3156143"/>
            <a:ext cx="1467068" cy="396134"/>
          </a:xfrm>
          <a:prstGeom prst="rect">
            <a:avLst/>
          </a:prstGeom>
        </p:spPr>
        <p:txBody>
          <a:bodyPr wrap="none">
            <a:spAutoFit/>
          </a:bodyPr>
          <a:lstStyle/>
          <a:p>
            <a:pPr>
              <a:lnSpc>
                <a:spcPct val="120000"/>
              </a:lnSpc>
            </a:pPr>
            <a:r>
              <a:rPr lang="en-US" altLang="zh-CN" dirty="0">
                <a:cs typeface="+mn-ea"/>
                <a:sym typeface="+mn-lt"/>
              </a:rPr>
              <a:t>1</a:t>
            </a:r>
            <a:r>
              <a:rPr lang="zh-CN" altLang="en-US" dirty="0">
                <a:cs typeface="+mn-ea"/>
                <a:sym typeface="+mn-lt"/>
              </a:rPr>
              <a:t>）星状拓扑</a:t>
            </a:r>
          </a:p>
        </p:txBody>
      </p:sp>
      <p:sp>
        <p:nvSpPr>
          <p:cNvPr id="149" name="矩形 148">
            <a:extLst>
              <a:ext uri="{FF2B5EF4-FFF2-40B4-BE49-F238E27FC236}">
                <a16:creationId xmlns:a16="http://schemas.microsoft.com/office/drawing/2014/main" id="{57A11A6B-4BDA-470C-8F9D-B4EE15826240}"/>
              </a:ext>
            </a:extLst>
          </p:cNvPr>
          <p:cNvSpPr/>
          <p:nvPr/>
        </p:nvSpPr>
        <p:spPr>
          <a:xfrm>
            <a:off x="5093496" y="3168917"/>
            <a:ext cx="1467068" cy="396134"/>
          </a:xfrm>
          <a:prstGeom prst="rect">
            <a:avLst/>
          </a:prstGeom>
        </p:spPr>
        <p:txBody>
          <a:bodyPr wrap="none">
            <a:spAutoFit/>
          </a:bodyPr>
          <a:lstStyle/>
          <a:p>
            <a:pPr>
              <a:lnSpc>
                <a:spcPct val="120000"/>
              </a:lnSpc>
            </a:pPr>
            <a:r>
              <a:rPr lang="en-US" altLang="zh-CN" dirty="0">
                <a:cs typeface="+mn-ea"/>
                <a:sym typeface="+mn-lt"/>
              </a:rPr>
              <a:t>2</a:t>
            </a:r>
            <a:r>
              <a:rPr lang="zh-CN" altLang="en-US" dirty="0">
                <a:cs typeface="+mn-ea"/>
                <a:sym typeface="+mn-lt"/>
              </a:rPr>
              <a:t>）环状拓扑</a:t>
            </a:r>
          </a:p>
        </p:txBody>
      </p:sp>
      <p:sp>
        <p:nvSpPr>
          <p:cNvPr id="150" name="矩形 149">
            <a:extLst>
              <a:ext uri="{FF2B5EF4-FFF2-40B4-BE49-F238E27FC236}">
                <a16:creationId xmlns:a16="http://schemas.microsoft.com/office/drawing/2014/main" id="{AB0569BE-6FD8-497B-9A96-D47D9468D665}"/>
              </a:ext>
            </a:extLst>
          </p:cNvPr>
          <p:cNvSpPr/>
          <p:nvPr/>
        </p:nvSpPr>
        <p:spPr>
          <a:xfrm>
            <a:off x="9210902" y="3083031"/>
            <a:ext cx="1697901" cy="396134"/>
          </a:xfrm>
          <a:prstGeom prst="rect">
            <a:avLst/>
          </a:prstGeom>
        </p:spPr>
        <p:txBody>
          <a:bodyPr wrap="none">
            <a:spAutoFit/>
          </a:bodyPr>
          <a:lstStyle/>
          <a:p>
            <a:pPr>
              <a:lnSpc>
                <a:spcPct val="120000"/>
              </a:lnSpc>
            </a:pPr>
            <a:r>
              <a:rPr lang="en-US" altLang="zh-CN" dirty="0">
                <a:cs typeface="+mn-ea"/>
                <a:sym typeface="+mn-lt"/>
              </a:rPr>
              <a:t>3</a:t>
            </a:r>
            <a:r>
              <a:rPr lang="zh-CN" altLang="en-US" dirty="0">
                <a:cs typeface="+mn-ea"/>
                <a:sym typeface="+mn-lt"/>
              </a:rPr>
              <a:t>）总线型拓扑</a:t>
            </a:r>
          </a:p>
        </p:txBody>
      </p:sp>
      <p:sp>
        <p:nvSpPr>
          <p:cNvPr id="151" name="矩形 150">
            <a:extLst>
              <a:ext uri="{FF2B5EF4-FFF2-40B4-BE49-F238E27FC236}">
                <a16:creationId xmlns:a16="http://schemas.microsoft.com/office/drawing/2014/main" id="{E2AEAD18-A6FB-452E-9BBF-8E809D7CCFD8}"/>
              </a:ext>
            </a:extLst>
          </p:cNvPr>
          <p:cNvSpPr/>
          <p:nvPr/>
        </p:nvSpPr>
        <p:spPr>
          <a:xfrm>
            <a:off x="1075897" y="6139592"/>
            <a:ext cx="1467068" cy="396134"/>
          </a:xfrm>
          <a:prstGeom prst="rect">
            <a:avLst/>
          </a:prstGeom>
        </p:spPr>
        <p:txBody>
          <a:bodyPr wrap="none">
            <a:spAutoFit/>
          </a:bodyPr>
          <a:lstStyle/>
          <a:p>
            <a:pPr>
              <a:lnSpc>
                <a:spcPct val="120000"/>
              </a:lnSpc>
            </a:pPr>
            <a:r>
              <a:rPr lang="en-US" altLang="zh-CN" dirty="0">
                <a:cs typeface="+mn-ea"/>
                <a:sym typeface="+mn-lt"/>
              </a:rPr>
              <a:t>4</a:t>
            </a:r>
            <a:r>
              <a:rPr lang="zh-CN" altLang="en-US" dirty="0">
                <a:cs typeface="+mn-ea"/>
                <a:sym typeface="+mn-lt"/>
              </a:rPr>
              <a:t>）网状拓扑</a:t>
            </a:r>
          </a:p>
        </p:txBody>
      </p:sp>
      <p:sp>
        <p:nvSpPr>
          <p:cNvPr id="152" name="矩形 151">
            <a:extLst>
              <a:ext uri="{FF2B5EF4-FFF2-40B4-BE49-F238E27FC236}">
                <a16:creationId xmlns:a16="http://schemas.microsoft.com/office/drawing/2014/main" id="{AC616707-40C1-4275-AF94-2BF8E202F10E}"/>
              </a:ext>
            </a:extLst>
          </p:cNvPr>
          <p:cNvSpPr/>
          <p:nvPr/>
        </p:nvSpPr>
        <p:spPr>
          <a:xfrm>
            <a:off x="5175470" y="6079876"/>
            <a:ext cx="1467068" cy="396134"/>
          </a:xfrm>
          <a:prstGeom prst="rect">
            <a:avLst/>
          </a:prstGeom>
        </p:spPr>
        <p:txBody>
          <a:bodyPr wrap="none">
            <a:spAutoFit/>
          </a:bodyPr>
          <a:lstStyle/>
          <a:p>
            <a:pPr>
              <a:lnSpc>
                <a:spcPct val="120000"/>
              </a:lnSpc>
            </a:pPr>
            <a:r>
              <a:rPr lang="en-US" altLang="zh-CN" dirty="0">
                <a:cs typeface="+mn-ea"/>
                <a:sym typeface="+mn-lt"/>
              </a:rPr>
              <a:t>5</a:t>
            </a:r>
            <a:r>
              <a:rPr lang="zh-CN" altLang="en-US" dirty="0">
                <a:cs typeface="+mn-ea"/>
                <a:sym typeface="+mn-lt"/>
              </a:rPr>
              <a:t>）树状拓扑</a:t>
            </a:r>
          </a:p>
        </p:txBody>
      </p:sp>
      <p:sp>
        <p:nvSpPr>
          <p:cNvPr id="153" name="矩形 152">
            <a:extLst>
              <a:ext uri="{FF2B5EF4-FFF2-40B4-BE49-F238E27FC236}">
                <a16:creationId xmlns:a16="http://schemas.microsoft.com/office/drawing/2014/main" id="{7067CF18-65F6-49B0-8464-2D7F58A719BA}"/>
              </a:ext>
            </a:extLst>
          </p:cNvPr>
          <p:cNvSpPr/>
          <p:nvPr/>
        </p:nvSpPr>
        <p:spPr>
          <a:xfrm>
            <a:off x="9296838" y="6057560"/>
            <a:ext cx="1697901" cy="396134"/>
          </a:xfrm>
          <a:prstGeom prst="rect">
            <a:avLst/>
          </a:prstGeom>
        </p:spPr>
        <p:txBody>
          <a:bodyPr wrap="none">
            <a:spAutoFit/>
          </a:bodyPr>
          <a:lstStyle/>
          <a:p>
            <a:pPr>
              <a:lnSpc>
                <a:spcPct val="120000"/>
              </a:lnSpc>
            </a:pPr>
            <a:r>
              <a:rPr lang="en-US" altLang="zh-CN" dirty="0">
                <a:cs typeface="+mn-ea"/>
                <a:sym typeface="+mn-lt"/>
              </a:rPr>
              <a:t>6</a:t>
            </a:r>
            <a:r>
              <a:rPr lang="zh-CN" altLang="en-US" dirty="0">
                <a:cs typeface="+mn-ea"/>
                <a:sym typeface="+mn-lt"/>
              </a:rPr>
              <a:t>）混合型拓扑</a:t>
            </a:r>
          </a:p>
        </p:txBody>
      </p:sp>
      <p:sp>
        <p:nvSpPr>
          <p:cNvPr id="5" name="灯片编号占位符 4">
            <a:extLst>
              <a:ext uri="{FF2B5EF4-FFF2-40B4-BE49-F238E27FC236}">
                <a16:creationId xmlns:a16="http://schemas.microsoft.com/office/drawing/2014/main" id="{565937A5-57C4-39F2-230C-08B305FAC3D0}"/>
              </a:ext>
            </a:extLst>
          </p:cNvPr>
          <p:cNvSpPr>
            <a:spLocks noGrp="1"/>
          </p:cNvSpPr>
          <p:nvPr>
            <p:ph type="sldNum" sz="quarter" idx="12"/>
          </p:nvPr>
        </p:nvSpPr>
        <p:spPr/>
        <p:txBody>
          <a:bodyPr/>
          <a:lstStyle/>
          <a:p>
            <a:fld id="{67CBE2BA-217C-4668-9731-D33A8B8F2C49}" type="slidenum">
              <a:rPr lang="zh-CN" altLang="en-US" smtClean="0"/>
              <a:t>145</a:t>
            </a:fld>
            <a:endParaRPr lang="zh-CN" altLang="en-US"/>
          </a:p>
        </p:txBody>
      </p:sp>
    </p:spTree>
    <p:extLst>
      <p:ext uri="{BB962C8B-B14F-4D97-AF65-F5344CB8AC3E}">
        <p14:creationId xmlns:p14="http://schemas.microsoft.com/office/powerpoint/2010/main" val="3651255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134">
            <a:extLst>
              <a:ext uri="{FF2B5EF4-FFF2-40B4-BE49-F238E27FC236}">
                <a16:creationId xmlns:a16="http://schemas.microsoft.com/office/drawing/2014/main" id="{3A0345EA-1635-4EAC-8A5B-A939AEA86A76}"/>
              </a:ext>
            </a:extLst>
          </p:cNvPr>
          <p:cNvSpPr/>
          <p:nvPr/>
        </p:nvSpPr>
        <p:spPr>
          <a:xfrm>
            <a:off x="316396" y="970630"/>
            <a:ext cx="11559208" cy="3162917"/>
          </a:xfrm>
          <a:prstGeom prst="rect">
            <a:avLst/>
          </a:prstGeom>
        </p:spPr>
        <p:txBody>
          <a:bodyPr wrap="square">
            <a:spAutoFit/>
          </a:bodyPr>
          <a:lstStyle/>
          <a:p>
            <a:pPr marL="342900" indent="-342900" algn="just">
              <a:lnSpc>
                <a:spcPct val="120000"/>
              </a:lnSpc>
              <a:spcBef>
                <a:spcPct val="0"/>
              </a:spcBef>
              <a:spcAft>
                <a:spcPct val="0"/>
              </a:spcAft>
              <a:buFont typeface="Wingdings" panose="05000000000000000000" pitchFamily="2" charset="2"/>
              <a:buChar char="Ø"/>
            </a:pPr>
            <a:r>
              <a:rPr lang="zh-CN" altLang="en-US" sz="2400" kern="100" dirty="0">
                <a:cs typeface="+mn-ea"/>
                <a:sym typeface="+mn-lt"/>
              </a:rPr>
              <a:t>早期的局域网</a:t>
            </a:r>
            <a:endParaRPr lang="en-US" altLang="zh-CN" sz="2400" kern="100" dirty="0">
              <a:cs typeface="+mn-ea"/>
              <a:sym typeface="+mn-lt"/>
            </a:endParaRPr>
          </a:p>
          <a:p>
            <a:pPr marL="447675" indent="-179388" algn="just">
              <a:lnSpc>
                <a:spcPct val="120000"/>
              </a:lnSpc>
              <a:spcBef>
                <a:spcPct val="0"/>
              </a:spcBef>
              <a:spcAft>
                <a:spcPct val="0"/>
              </a:spcAft>
              <a:buFont typeface="Arial" panose="020B0604020202020204" pitchFamily="34" charset="0"/>
              <a:buChar char="•"/>
            </a:pPr>
            <a:r>
              <a:rPr lang="zh-CN" altLang="en-US" sz="2000" kern="100" dirty="0">
                <a:cs typeface="+mn-ea"/>
                <a:sym typeface="+mn-lt"/>
              </a:rPr>
              <a:t>地理范围很小，覆盖一个楼层</a:t>
            </a:r>
            <a:endParaRPr lang="en-US" altLang="zh-CN" sz="2000" kern="100" dirty="0">
              <a:cs typeface="+mn-ea"/>
              <a:sym typeface="+mn-lt"/>
            </a:endParaRPr>
          </a:p>
          <a:p>
            <a:pPr marL="447675" indent="-179388" algn="just">
              <a:lnSpc>
                <a:spcPct val="120000"/>
              </a:lnSpc>
              <a:spcBef>
                <a:spcPct val="0"/>
              </a:spcBef>
              <a:spcAft>
                <a:spcPct val="0"/>
              </a:spcAft>
              <a:buFont typeface="Arial" panose="020B0604020202020204" pitchFamily="34" charset="0"/>
              <a:buChar char="•"/>
            </a:pPr>
            <a:r>
              <a:rPr lang="zh-CN" altLang="en-US" sz="2000" kern="100" dirty="0">
                <a:cs typeface="+mn-ea"/>
                <a:sym typeface="+mn-lt"/>
              </a:rPr>
              <a:t>有限的几台计算机通过网卡、中继器在同种媒介链路上直接相连，属于</a:t>
            </a:r>
            <a:r>
              <a:rPr lang="zh-CN" altLang="en-US" sz="2000" kern="100" dirty="0">
                <a:solidFill>
                  <a:srgbClr val="FF0000"/>
                </a:solidFill>
                <a:cs typeface="+mn-ea"/>
                <a:sym typeface="+mn-lt"/>
              </a:rPr>
              <a:t>链路层上的互联</a:t>
            </a:r>
            <a:endParaRPr lang="en-US" altLang="zh-CN" sz="2000" kern="100" dirty="0">
              <a:solidFill>
                <a:srgbClr val="FF0000"/>
              </a:solidFill>
              <a:cs typeface="+mn-ea"/>
              <a:sym typeface="+mn-lt"/>
            </a:endParaRPr>
          </a:p>
          <a:p>
            <a:pPr marL="342900" indent="-342900" algn="just">
              <a:lnSpc>
                <a:spcPct val="120000"/>
              </a:lnSpc>
              <a:spcBef>
                <a:spcPct val="0"/>
              </a:spcBef>
              <a:spcAft>
                <a:spcPct val="0"/>
              </a:spcAft>
              <a:buFont typeface="Wingdings" panose="05000000000000000000" pitchFamily="2" charset="2"/>
              <a:buChar char="Ø"/>
            </a:pPr>
            <a:r>
              <a:rPr lang="zh-CN" altLang="en-US" sz="2400" kern="100" dirty="0">
                <a:cs typeface="+mn-ea"/>
                <a:sym typeface="+mn-lt"/>
              </a:rPr>
              <a:t>现在的局域网</a:t>
            </a:r>
            <a:endParaRPr lang="en-US" altLang="zh-CN" sz="2400" kern="100" dirty="0">
              <a:cs typeface="+mn-ea"/>
              <a:sym typeface="+mn-lt"/>
            </a:endParaRPr>
          </a:p>
          <a:p>
            <a:pPr marL="447675" indent="-179388" algn="just">
              <a:lnSpc>
                <a:spcPct val="120000"/>
              </a:lnSpc>
              <a:spcBef>
                <a:spcPct val="0"/>
              </a:spcBef>
              <a:spcAft>
                <a:spcPct val="0"/>
              </a:spcAft>
              <a:buFont typeface="Arial" panose="020B0604020202020204" pitchFamily="34" charset="0"/>
              <a:buChar char="•"/>
            </a:pPr>
            <a:r>
              <a:rPr lang="zh-CN" altLang="en-US" sz="2000" kern="100" dirty="0">
                <a:cs typeface="+mn-ea"/>
                <a:sym typeface="+mn-lt"/>
              </a:rPr>
              <a:t>概念已经被扩展了，地理范围已经比较大，可能覆盖数栋大楼</a:t>
            </a:r>
            <a:endParaRPr lang="en-US" altLang="zh-CN" sz="2000" kern="100" dirty="0">
              <a:cs typeface="+mn-ea"/>
              <a:sym typeface="+mn-lt"/>
            </a:endParaRPr>
          </a:p>
          <a:p>
            <a:pPr marL="447675" indent="-179388" algn="just">
              <a:lnSpc>
                <a:spcPct val="120000"/>
              </a:lnSpc>
              <a:spcBef>
                <a:spcPct val="0"/>
              </a:spcBef>
              <a:spcAft>
                <a:spcPct val="0"/>
              </a:spcAft>
              <a:buFont typeface="Arial" panose="020B0604020202020204" pitchFamily="34" charset="0"/>
              <a:buChar char="•"/>
            </a:pPr>
            <a:r>
              <a:rPr lang="zh-CN" altLang="en-US" sz="2000" kern="100" dirty="0">
                <a:cs typeface="+mn-ea"/>
                <a:sym typeface="+mn-lt"/>
              </a:rPr>
              <a:t>通过交换机、路由器等网络设备互联成一个较大规模的网络，接入数千台计算机或其它终端</a:t>
            </a:r>
            <a:endParaRPr lang="en-US" altLang="zh-CN" sz="2000" kern="100" dirty="0">
              <a:cs typeface="+mn-ea"/>
              <a:sym typeface="+mn-lt"/>
            </a:endParaRPr>
          </a:p>
          <a:p>
            <a:pPr marL="447675" indent="-179388" algn="just">
              <a:lnSpc>
                <a:spcPct val="120000"/>
              </a:lnSpc>
              <a:spcBef>
                <a:spcPct val="0"/>
              </a:spcBef>
              <a:spcAft>
                <a:spcPct val="0"/>
              </a:spcAft>
              <a:buFont typeface="Arial" panose="020B0604020202020204" pitchFamily="34" charset="0"/>
              <a:buChar char="•"/>
            </a:pPr>
            <a:r>
              <a:rPr lang="zh-CN" altLang="en-US" sz="2000" kern="100" dirty="0">
                <a:cs typeface="+mn-ea"/>
                <a:sym typeface="+mn-lt"/>
              </a:rPr>
              <a:t>网络中有的主机在同一条链路上直接相连，属于</a:t>
            </a:r>
            <a:r>
              <a:rPr lang="zh-CN" altLang="en-US" sz="2000" kern="100" dirty="0">
                <a:solidFill>
                  <a:srgbClr val="FF0000"/>
                </a:solidFill>
                <a:cs typeface="+mn-ea"/>
                <a:sym typeface="+mn-lt"/>
              </a:rPr>
              <a:t>链路层互联</a:t>
            </a:r>
            <a:endParaRPr lang="en-US" altLang="zh-CN" sz="2000" kern="100" dirty="0">
              <a:solidFill>
                <a:srgbClr val="FF0000"/>
              </a:solidFill>
              <a:cs typeface="+mn-ea"/>
              <a:sym typeface="+mn-lt"/>
            </a:endParaRPr>
          </a:p>
          <a:p>
            <a:pPr marL="447675" indent="-179388" algn="just">
              <a:lnSpc>
                <a:spcPct val="120000"/>
              </a:lnSpc>
              <a:spcBef>
                <a:spcPct val="0"/>
              </a:spcBef>
              <a:spcAft>
                <a:spcPct val="0"/>
              </a:spcAft>
              <a:buFont typeface="Arial" panose="020B0604020202020204" pitchFamily="34" charset="0"/>
              <a:buChar char="•"/>
            </a:pPr>
            <a:r>
              <a:rPr lang="zh-CN" altLang="en-US" sz="2000" kern="100" dirty="0">
                <a:cs typeface="+mn-ea"/>
                <a:sym typeface="+mn-lt"/>
              </a:rPr>
              <a:t>网络中有的主机不在同一链路上直连，可能跨域交换机、路由器等网络设备，属于</a:t>
            </a:r>
            <a:r>
              <a:rPr lang="zh-CN" altLang="en-US" sz="2000" kern="100" dirty="0">
                <a:solidFill>
                  <a:srgbClr val="FF0000"/>
                </a:solidFill>
                <a:cs typeface="+mn-ea"/>
                <a:sym typeface="+mn-lt"/>
              </a:rPr>
              <a:t>网络层互联</a:t>
            </a:r>
            <a:endParaRPr lang="zh-CN" altLang="zh-CN" sz="1200" kern="100" dirty="0">
              <a:effectLst/>
              <a:cs typeface="+mn-ea"/>
              <a:sym typeface="+mn-lt"/>
            </a:endParaRPr>
          </a:p>
        </p:txBody>
      </p:sp>
      <p:sp>
        <p:nvSpPr>
          <p:cNvPr id="139" name="矩形 138">
            <a:extLst>
              <a:ext uri="{FF2B5EF4-FFF2-40B4-BE49-F238E27FC236}">
                <a16:creationId xmlns:a16="http://schemas.microsoft.com/office/drawing/2014/main" id="{3A876CBF-6A4B-48D3-8A35-25AA8B6FCA70}"/>
              </a:ext>
            </a:extLst>
          </p:cNvPr>
          <p:cNvSpPr/>
          <p:nvPr/>
        </p:nvSpPr>
        <p:spPr>
          <a:xfrm>
            <a:off x="483936" y="256983"/>
            <a:ext cx="6096000" cy="1018677"/>
          </a:xfrm>
          <a:prstGeom prst="rect">
            <a:avLst/>
          </a:prstGeom>
        </p:spPr>
        <p:txBody>
          <a:bodyPr>
            <a:spAutoFit/>
          </a:bodyPr>
          <a:lstStyle/>
          <a:p>
            <a:pPr>
              <a:lnSpc>
                <a:spcPct val="120000"/>
              </a:lnSpc>
            </a:pPr>
            <a:r>
              <a:rPr lang="zh-CN" altLang="en-US" sz="3200" b="1" dirty="0">
                <a:solidFill>
                  <a:srgbClr val="003659"/>
                </a:solidFill>
                <a:cs typeface="+mn-ea"/>
                <a:sym typeface="+mn-lt"/>
              </a:rPr>
              <a:t>局域网是网络层还是链路层？</a:t>
            </a:r>
            <a:br>
              <a:rPr lang="en-US" altLang="zh-CN" sz="3200" b="1" dirty="0">
                <a:solidFill>
                  <a:srgbClr val="003659"/>
                </a:solidFill>
                <a:cs typeface="+mn-ea"/>
                <a:sym typeface="+mn-lt"/>
              </a:rPr>
            </a:br>
            <a:endParaRPr lang="zh-CN" altLang="en-US" sz="2000" dirty="0">
              <a:cs typeface="+mn-ea"/>
              <a:sym typeface="+mn-lt"/>
            </a:endParaRPr>
          </a:p>
        </p:txBody>
      </p:sp>
      <p:sp>
        <p:nvSpPr>
          <p:cNvPr id="140" name="文本框 139">
            <a:extLst>
              <a:ext uri="{FF2B5EF4-FFF2-40B4-BE49-F238E27FC236}">
                <a16:creationId xmlns:a16="http://schemas.microsoft.com/office/drawing/2014/main" id="{F8E9C7F0-B155-49C2-86E1-2F568F298B61}"/>
              </a:ext>
            </a:extLst>
          </p:cNvPr>
          <p:cNvSpPr txBox="1"/>
          <p:nvPr/>
        </p:nvSpPr>
        <p:spPr>
          <a:xfrm>
            <a:off x="675322" y="5178576"/>
            <a:ext cx="11046614" cy="1168525"/>
          </a:xfrm>
          <a:prstGeom prst="rect">
            <a:avLst/>
          </a:prstGeom>
          <a:noFill/>
        </p:spPr>
        <p:txBody>
          <a:bodyPr wrap="none" rtlCol="0">
            <a:spAutoFit/>
          </a:bodyPr>
          <a:lstStyle/>
          <a:p>
            <a:pPr>
              <a:lnSpc>
                <a:spcPct val="120000"/>
              </a:lnSpc>
            </a:pPr>
            <a:r>
              <a:rPr lang="zh-CN" altLang="en-US" sz="2000" dirty="0">
                <a:solidFill>
                  <a:srgbClr val="FF0000"/>
                </a:solidFill>
                <a:cs typeface="+mn-ea"/>
                <a:sym typeface="+mn-lt"/>
              </a:rPr>
              <a:t>需要强调两点：</a:t>
            </a:r>
            <a:endParaRPr lang="en-US" altLang="zh-CN" sz="2000" dirty="0">
              <a:solidFill>
                <a:srgbClr val="FF0000"/>
              </a:solidFill>
              <a:cs typeface="+mn-ea"/>
              <a:sym typeface="+mn-lt"/>
            </a:endParaRPr>
          </a:p>
          <a:p>
            <a:pPr marL="342900" indent="-342900">
              <a:lnSpc>
                <a:spcPct val="120000"/>
              </a:lnSpc>
              <a:buFont typeface="Wingdings" panose="05000000000000000000" pitchFamily="2" charset="2"/>
              <a:buChar char="Ø"/>
            </a:pPr>
            <a:r>
              <a:rPr lang="zh-CN" altLang="en-US" sz="2000" dirty="0">
                <a:solidFill>
                  <a:srgbClr val="FF0000"/>
                </a:solidFill>
                <a:cs typeface="+mn-ea"/>
                <a:sym typeface="+mn-lt"/>
              </a:rPr>
              <a:t>局域网协议是关于直接相连的网络结点之间的链路层协议，不是关于整个网络的协议</a:t>
            </a:r>
            <a:endParaRPr lang="en-US" altLang="zh-CN" sz="2000" dirty="0">
              <a:solidFill>
                <a:srgbClr val="FF0000"/>
              </a:solidFill>
              <a:cs typeface="+mn-ea"/>
              <a:sym typeface="+mn-lt"/>
            </a:endParaRPr>
          </a:p>
          <a:p>
            <a:pPr marL="342900" indent="-342900">
              <a:lnSpc>
                <a:spcPct val="120000"/>
              </a:lnSpc>
              <a:buFont typeface="Wingdings" panose="05000000000000000000" pitchFamily="2" charset="2"/>
              <a:buChar char="Ø"/>
            </a:pPr>
            <a:r>
              <a:rPr lang="zh-CN" altLang="en-US" sz="2000" dirty="0">
                <a:solidFill>
                  <a:srgbClr val="FF0000"/>
                </a:solidFill>
                <a:cs typeface="+mn-ea"/>
                <a:sym typeface="+mn-lt"/>
              </a:rPr>
              <a:t>规模比较大的局域网，需要用到交换机、路由器来组网，需要用到网络层协议（如路由协议）</a:t>
            </a:r>
          </a:p>
        </p:txBody>
      </p:sp>
      <p:sp>
        <p:nvSpPr>
          <p:cNvPr id="4" name="灯片编号占位符 3">
            <a:extLst>
              <a:ext uri="{FF2B5EF4-FFF2-40B4-BE49-F238E27FC236}">
                <a16:creationId xmlns:a16="http://schemas.microsoft.com/office/drawing/2014/main" id="{E3092565-0F72-4B19-2DDD-5FE2D7DAA778}"/>
              </a:ext>
            </a:extLst>
          </p:cNvPr>
          <p:cNvSpPr>
            <a:spLocks noGrp="1"/>
          </p:cNvSpPr>
          <p:nvPr>
            <p:ph type="sldNum" sz="quarter" idx="12"/>
          </p:nvPr>
        </p:nvSpPr>
        <p:spPr/>
        <p:txBody>
          <a:bodyPr/>
          <a:lstStyle/>
          <a:p>
            <a:fld id="{67CBE2BA-217C-4668-9731-D33A8B8F2C49}" type="slidenum">
              <a:rPr lang="zh-CN" altLang="en-US" smtClean="0"/>
              <a:t>146</a:t>
            </a:fld>
            <a:endParaRPr lang="zh-CN" altLang="en-US"/>
          </a:p>
        </p:txBody>
      </p:sp>
    </p:spTree>
    <p:extLst>
      <p:ext uri="{BB962C8B-B14F-4D97-AF65-F5344CB8AC3E}">
        <p14:creationId xmlns:p14="http://schemas.microsoft.com/office/powerpoint/2010/main" val="29680304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531" y="-87472"/>
            <a:ext cx="10858500" cy="900112"/>
          </a:xfrm>
        </p:spPr>
        <p:txBody>
          <a:bodyPr>
            <a:normAutofit/>
          </a:bodyPr>
          <a:lstStyle/>
          <a:p>
            <a:pPr marR="0" rtl="0">
              <a:lnSpc>
                <a:spcPct val="120000"/>
              </a:lnSpc>
            </a:pPr>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局域网协议模型（</a:t>
            </a:r>
            <a:r>
              <a:rPr lang="en-US" altLang="zh-CN" sz="3200" i="0" u="none" strike="noStrike" baseline="0" dirty="0">
                <a:latin typeface="+mn-lt"/>
                <a:ea typeface="+mn-ea"/>
                <a:cs typeface="+mn-ea"/>
                <a:sym typeface="+mn-lt"/>
              </a:rPr>
              <a:t>1</a:t>
            </a:r>
            <a:r>
              <a:rPr lang="zh-CN" altLang="en-US" sz="3200" i="0" u="none" strike="noStrike" baseline="0" dirty="0">
                <a:latin typeface="+mn-lt"/>
                <a:ea typeface="+mn-ea"/>
                <a:cs typeface="+mn-ea"/>
                <a:sym typeface="+mn-lt"/>
              </a:rPr>
              <a:t>）</a:t>
            </a:r>
            <a:r>
              <a:rPr lang="en-US" altLang="zh-CN" sz="3200" i="0" u="none" strike="noStrike" baseline="0" dirty="0">
                <a:latin typeface="+mn-lt"/>
                <a:ea typeface="+mn-ea"/>
                <a:cs typeface="+mn-ea"/>
                <a:sym typeface="+mn-lt"/>
              </a:rPr>
              <a:t> </a:t>
            </a:r>
          </a:p>
        </p:txBody>
      </p:sp>
      <p:pic>
        <p:nvPicPr>
          <p:cNvPr id="4" name="图片 3">
            <a:extLst>
              <a:ext uri="{FF2B5EF4-FFF2-40B4-BE49-F238E27FC236}">
                <a16:creationId xmlns:a16="http://schemas.microsoft.com/office/drawing/2014/main" id="{5BCDE666-C046-48B9-92A1-4BD1DFA4117D}"/>
              </a:ext>
            </a:extLst>
          </p:cNvPr>
          <p:cNvPicPr/>
          <p:nvPr/>
        </p:nvPicPr>
        <p:blipFill>
          <a:blip r:embed="rId2"/>
          <a:stretch>
            <a:fillRect/>
          </a:stretch>
        </p:blipFill>
        <p:spPr>
          <a:xfrm>
            <a:off x="312532" y="1844748"/>
            <a:ext cx="4199833" cy="4215810"/>
          </a:xfrm>
          <a:prstGeom prst="rect">
            <a:avLst/>
          </a:prstGeom>
          <a:noFill/>
          <a:ln>
            <a:noFill/>
          </a:ln>
        </p:spPr>
      </p:pic>
      <p:sp>
        <p:nvSpPr>
          <p:cNvPr id="6" name="矩形 5">
            <a:extLst>
              <a:ext uri="{FF2B5EF4-FFF2-40B4-BE49-F238E27FC236}">
                <a16:creationId xmlns:a16="http://schemas.microsoft.com/office/drawing/2014/main" id="{A4E5D388-2429-4183-A063-3F7DB8E60DFA}"/>
              </a:ext>
            </a:extLst>
          </p:cNvPr>
          <p:cNvSpPr/>
          <p:nvPr/>
        </p:nvSpPr>
        <p:spPr>
          <a:xfrm>
            <a:off x="4621696" y="978810"/>
            <a:ext cx="7116417" cy="5524397"/>
          </a:xfrm>
          <a:prstGeom prst="rect">
            <a:avLst/>
          </a:prstGeom>
        </p:spPr>
        <p:txBody>
          <a:bodyPr wrap="square">
            <a:spAutoFit/>
          </a:bodyPr>
          <a:lstStyle/>
          <a:p>
            <a:pPr indent="304800" algn="just">
              <a:lnSpc>
                <a:spcPct val="120000"/>
              </a:lnSpc>
              <a:spcBef>
                <a:spcPct val="0"/>
              </a:spcBef>
            </a:pPr>
            <a:r>
              <a:rPr lang="zh-CN" altLang="en-US" sz="2000" kern="100" dirty="0">
                <a:cs typeface="+mn-ea"/>
                <a:sym typeface="+mn-lt"/>
              </a:rPr>
              <a:t> 局域网链路种类多，在</a:t>
            </a:r>
            <a:r>
              <a:rPr lang="en-US" altLang="zh-CN" sz="2000" kern="100" dirty="0">
                <a:cs typeface="+mn-ea"/>
                <a:sym typeface="+mn-lt"/>
              </a:rPr>
              <a:t>IEEE</a:t>
            </a:r>
            <a:r>
              <a:rPr lang="zh-CN" altLang="zh-CN" sz="2000" kern="100" dirty="0">
                <a:cs typeface="+mn-ea"/>
                <a:sym typeface="+mn-lt"/>
              </a:rPr>
              <a:t>局域网</a:t>
            </a:r>
            <a:r>
              <a:rPr lang="zh-CN" altLang="en-US" sz="2000" kern="100" dirty="0">
                <a:cs typeface="+mn-ea"/>
                <a:sym typeface="+mn-lt"/>
              </a:rPr>
              <a:t>标准</a:t>
            </a:r>
            <a:r>
              <a:rPr lang="zh-CN" altLang="zh-CN" sz="2000" kern="100" dirty="0">
                <a:cs typeface="+mn-ea"/>
                <a:sym typeface="+mn-lt"/>
              </a:rPr>
              <a:t>中</a:t>
            </a:r>
            <a:r>
              <a:rPr lang="zh-CN" altLang="en-US" sz="2000" kern="100" dirty="0">
                <a:cs typeface="+mn-ea"/>
                <a:sym typeface="+mn-lt"/>
              </a:rPr>
              <a:t>，参照</a:t>
            </a:r>
            <a:r>
              <a:rPr lang="en-US" altLang="zh-CN" sz="2000" kern="100" dirty="0">
                <a:cs typeface="+mn-ea"/>
                <a:sym typeface="+mn-lt"/>
              </a:rPr>
              <a:t>OSI</a:t>
            </a:r>
            <a:r>
              <a:rPr lang="zh-CN" altLang="en-US" sz="2000" kern="100" dirty="0">
                <a:cs typeface="+mn-ea"/>
                <a:sym typeface="+mn-lt"/>
              </a:rPr>
              <a:t>参考模型和</a:t>
            </a:r>
            <a:r>
              <a:rPr lang="en-US" altLang="zh-CN" sz="2000" kern="100" dirty="0">
                <a:cs typeface="+mn-ea"/>
                <a:sym typeface="+mn-lt"/>
              </a:rPr>
              <a:t>HDLC</a:t>
            </a:r>
            <a:r>
              <a:rPr lang="zh-CN" altLang="en-US" sz="2000" kern="100" dirty="0">
                <a:cs typeface="+mn-ea"/>
                <a:sym typeface="+mn-lt"/>
              </a:rPr>
              <a:t>协议，对物理层和数据链路层都分了两个子层：</a:t>
            </a:r>
            <a:endParaRPr lang="en-US" altLang="zh-CN" sz="2000" kern="100" dirty="0">
              <a:cs typeface="+mn-ea"/>
              <a:sym typeface="+mn-lt"/>
            </a:endParaRPr>
          </a:p>
          <a:p>
            <a:pPr marL="268288" indent="-268288" algn="just">
              <a:lnSpc>
                <a:spcPct val="120000"/>
              </a:lnSpc>
              <a:spcBef>
                <a:spcPct val="0"/>
              </a:spcBef>
              <a:buFont typeface="Wingdings" panose="05000000000000000000" pitchFamily="2" charset="2"/>
              <a:buChar char="Ø"/>
            </a:pPr>
            <a:r>
              <a:rPr lang="zh-CN" altLang="zh-CN" sz="2000" kern="100" dirty="0">
                <a:cs typeface="+mn-ea"/>
                <a:sym typeface="+mn-lt"/>
              </a:rPr>
              <a:t>物理层分为上下两个子层</a:t>
            </a:r>
            <a:endParaRPr lang="en-US" altLang="zh-CN" sz="2000" kern="100" dirty="0">
              <a:cs typeface="+mn-ea"/>
              <a:sym typeface="+mn-lt"/>
            </a:endParaRPr>
          </a:p>
          <a:p>
            <a:pPr marL="446088" indent="-180975" algn="just">
              <a:lnSpc>
                <a:spcPct val="120000"/>
              </a:lnSpc>
              <a:spcBef>
                <a:spcPct val="0"/>
              </a:spcBef>
              <a:buFont typeface="Arial" panose="020B0604020202020204" pitchFamily="34" charset="0"/>
              <a:buChar char="•"/>
            </a:pPr>
            <a:r>
              <a:rPr lang="zh-CN" altLang="zh-CN" kern="100" dirty="0">
                <a:cs typeface="+mn-ea"/>
                <a:sym typeface="+mn-lt"/>
              </a:rPr>
              <a:t>下面的子层是对电缆介质的说明</a:t>
            </a:r>
            <a:endParaRPr lang="en-US" altLang="zh-CN" kern="100" dirty="0">
              <a:cs typeface="+mn-ea"/>
              <a:sym typeface="+mn-lt"/>
            </a:endParaRPr>
          </a:p>
          <a:p>
            <a:pPr marL="446088" indent="-180975" algn="just">
              <a:lnSpc>
                <a:spcPct val="120000"/>
              </a:lnSpc>
              <a:spcBef>
                <a:spcPct val="0"/>
              </a:spcBef>
              <a:buFont typeface="Arial" panose="020B0604020202020204" pitchFamily="34" charset="0"/>
              <a:buChar char="•"/>
            </a:pPr>
            <a:r>
              <a:rPr lang="zh-CN" altLang="zh-CN" kern="100" dirty="0">
                <a:cs typeface="+mn-ea"/>
                <a:sym typeface="+mn-lt"/>
              </a:rPr>
              <a:t>上面的子层是介质访问单元(Media Access Unit，MAU)</a:t>
            </a:r>
            <a:r>
              <a:rPr lang="zh-CN" altLang="en-US" kern="100" dirty="0">
                <a:cs typeface="+mn-ea"/>
                <a:sym typeface="+mn-lt"/>
              </a:rPr>
              <a:t>，</a:t>
            </a:r>
            <a:r>
              <a:rPr lang="zh-CN" altLang="zh-CN" kern="100" dirty="0">
                <a:cs typeface="+mn-ea"/>
                <a:sym typeface="+mn-lt"/>
              </a:rPr>
              <a:t>MAU的主要作用是信息编码、信号发送和介质处理等。</a:t>
            </a:r>
            <a:endParaRPr lang="en-US" altLang="zh-CN" kern="100" dirty="0">
              <a:cs typeface="+mn-ea"/>
              <a:sym typeface="+mn-lt"/>
            </a:endParaRPr>
          </a:p>
          <a:p>
            <a:pPr marL="285750" indent="-285750" algn="just">
              <a:lnSpc>
                <a:spcPct val="120000"/>
              </a:lnSpc>
              <a:spcBef>
                <a:spcPct val="0"/>
              </a:spcBef>
              <a:buFont typeface="Wingdings" panose="05000000000000000000" pitchFamily="2" charset="2"/>
              <a:buChar char="Ø"/>
            </a:pPr>
            <a:r>
              <a:rPr lang="zh-CN" altLang="zh-CN" sz="2000" dirty="0">
                <a:cs typeface="+mn-ea"/>
                <a:sym typeface="+mn-lt"/>
              </a:rPr>
              <a:t>数据链路层</a:t>
            </a:r>
            <a:r>
              <a:rPr lang="zh-CN" altLang="en-US" sz="2000" dirty="0">
                <a:cs typeface="+mn-ea"/>
                <a:sym typeface="+mn-lt"/>
              </a:rPr>
              <a:t>也</a:t>
            </a:r>
            <a:r>
              <a:rPr lang="zh-CN" altLang="zh-CN" sz="2000" dirty="0">
                <a:cs typeface="+mn-ea"/>
                <a:sym typeface="+mn-lt"/>
              </a:rPr>
              <a:t>被分为两个子层</a:t>
            </a:r>
            <a:endParaRPr lang="en-US" altLang="zh-CN" sz="2000" dirty="0">
              <a:cs typeface="+mn-ea"/>
              <a:sym typeface="+mn-lt"/>
            </a:endParaRPr>
          </a:p>
          <a:p>
            <a:pPr marL="446088" indent="-180975" algn="just">
              <a:lnSpc>
                <a:spcPct val="120000"/>
              </a:lnSpc>
              <a:spcBef>
                <a:spcPct val="0"/>
              </a:spcBef>
              <a:buFont typeface="Arial" panose="020B0604020202020204" pitchFamily="34" charset="0"/>
              <a:buChar char="•"/>
            </a:pPr>
            <a:r>
              <a:rPr lang="zh-CN" altLang="zh-CN" dirty="0">
                <a:cs typeface="+mn-ea"/>
                <a:sym typeface="+mn-lt"/>
              </a:rPr>
              <a:t>下面的子层是介质访问控制子层</a:t>
            </a:r>
            <a:endParaRPr lang="en-US" altLang="zh-CN" dirty="0">
              <a:cs typeface="+mn-ea"/>
              <a:sym typeface="+mn-lt"/>
            </a:endParaRPr>
          </a:p>
          <a:p>
            <a:pPr marL="446088" indent="-180975" algn="just">
              <a:lnSpc>
                <a:spcPct val="120000"/>
              </a:lnSpc>
              <a:spcBef>
                <a:spcPct val="0"/>
              </a:spcBef>
              <a:buFont typeface="Arial" panose="020B0604020202020204" pitchFamily="34" charset="0"/>
              <a:buChar char="•"/>
            </a:pPr>
            <a:r>
              <a:rPr lang="zh-CN" altLang="zh-CN" dirty="0">
                <a:cs typeface="+mn-ea"/>
                <a:sym typeface="+mn-lt"/>
              </a:rPr>
              <a:t>上面的子层是逻辑链路控制子层。</a:t>
            </a:r>
            <a:endParaRPr lang="en-US" altLang="zh-CN" dirty="0">
              <a:cs typeface="+mn-ea"/>
              <a:sym typeface="+mn-lt"/>
            </a:endParaRPr>
          </a:p>
          <a:p>
            <a:pPr marL="268288" indent="-268288" algn="just">
              <a:lnSpc>
                <a:spcPct val="120000"/>
              </a:lnSpc>
              <a:spcBef>
                <a:spcPct val="0"/>
              </a:spcBef>
              <a:buFont typeface="Wingdings" panose="05000000000000000000" pitchFamily="2" charset="2"/>
              <a:buChar char="Ø"/>
            </a:pPr>
            <a:r>
              <a:rPr lang="zh-CN" altLang="en-US" sz="2000" kern="100" dirty="0">
                <a:cs typeface="+mn-ea"/>
                <a:sym typeface="+mn-lt"/>
              </a:rPr>
              <a:t>增加媒体访问控制子层的目的</a:t>
            </a:r>
            <a:endParaRPr lang="en-US" altLang="zh-CN" sz="2000" kern="100" dirty="0">
              <a:cs typeface="+mn-ea"/>
              <a:sym typeface="+mn-lt"/>
            </a:endParaRPr>
          </a:p>
          <a:p>
            <a:pPr marL="446088" indent="-180975" algn="just">
              <a:lnSpc>
                <a:spcPct val="120000"/>
              </a:lnSpc>
              <a:spcBef>
                <a:spcPct val="0"/>
              </a:spcBef>
              <a:buFont typeface="Arial" panose="020B0604020202020204" pitchFamily="34" charset="0"/>
              <a:buChar char="•"/>
            </a:pPr>
            <a:r>
              <a:rPr lang="zh-CN" altLang="en-US" kern="100" dirty="0">
                <a:cs typeface="+mn-ea"/>
                <a:sym typeface="+mn-lt"/>
              </a:rPr>
              <a:t>底层链路种类多，差异大，媒体访问控制子层用于屏蔽其差异性</a:t>
            </a:r>
            <a:endParaRPr lang="en-US" altLang="zh-CN" kern="100" dirty="0">
              <a:cs typeface="+mn-ea"/>
              <a:sym typeface="+mn-lt"/>
            </a:endParaRPr>
          </a:p>
          <a:p>
            <a:pPr marL="446088" indent="-180975" algn="just">
              <a:lnSpc>
                <a:spcPct val="120000"/>
              </a:lnSpc>
              <a:spcBef>
                <a:spcPct val="0"/>
              </a:spcBef>
              <a:buFont typeface="Arial" panose="020B0604020202020204" pitchFamily="34" charset="0"/>
              <a:buChar char="•"/>
            </a:pPr>
            <a:r>
              <a:rPr lang="zh-CN" altLang="en-US" kern="100" dirty="0">
                <a:cs typeface="+mn-ea"/>
                <a:sym typeface="+mn-lt"/>
              </a:rPr>
              <a:t>给上层逻辑链路控制子层提供统一的媒体访问接口后，逻辑链路控制子层针对不同链路介质可定义统一的协议，与具体媒体无关。</a:t>
            </a:r>
            <a:endParaRPr lang="en-US" altLang="zh-CN" kern="100" dirty="0">
              <a:cs typeface="+mn-ea"/>
              <a:sym typeface="+mn-lt"/>
            </a:endParaRPr>
          </a:p>
          <a:p>
            <a:pPr marL="446088" indent="-180975" algn="just">
              <a:lnSpc>
                <a:spcPct val="120000"/>
              </a:lnSpc>
              <a:spcBef>
                <a:spcPct val="0"/>
              </a:spcBef>
              <a:buFont typeface="Arial" panose="020B0604020202020204" pitchFamily="34" charset="0"/>
              <a:buChar char="•"/>
            </a:pPr>
            <a:endParaRPr lang="en-US" altLang="zh-CN" dirty="0">
              <a:cs typeface="+mn-ea"/>
              <a:sym typeface="+mn-lt"/>
            </a:endParaRPr>
          </a:p>
          <a:p>
            <a:pPr indent="304800" algn="just">
              <a:lnSpc>
                <a:spcPct val="120000"/>
              </a:lnSpc>
              <a:spcBef>
                <a:spcPct val="0"/>
              </a:spcBef>
            </a:pPr>
            <a:endParaRPr lang="zh-CN" altLang="zh-CN" dirty="0">
              <a:cs typeface="+mn-ea"/>
              <a:sym typeface="+mn-lt"/>
            </a:endParaRPr>
          </a:p>
          <a:p>
            <a:pPr indent="304800" algn="just">
              <a:lnSpc>
                <a:spcPct val="120000"/>
              </a:lnSpc>
              <a:spcBef>
                <a:spcPct val="0"/>
              </a:spcBef>
            </a:pPr>
            <a:endParaRPr lang="zh-CN" altLang="zh-CN" sz="1100" kern="100" dirty="0">
              <a:effectLst/>
              <a:cs typeface="+mn-ea"/>
              <a:sym typeface="+mn-lt"/>
            </a:endParaRPr>
          </a:p>
        </p:txBody>
      </p:sp>
      <p:sp>
        <p:nvSpPr>
          <p:cNvPr id="7" name="灯片编号占位符 6">
            <a:extLst>
              <a:ext uri="{FF2B5EF4-FFF2-40B4-BE49-F238E27FC236}">
                <a16:creationId xmlns:a16="http://schemas.microsoft.com/office/drawing/2014/main" id="{611EE85E-8A8E-7403-AC48-C914B08B9E01}"/>
              </a:ext>
            </a:extLst>
          </p:cNvPr>
          <p:cNvSpPr>
            <a:spLocks noGrp="1"/>
          </p:cNvSpPr>
          <p:nvPr>
            <p:ph type="sldNum" sz="quarter" idx="12"/>
          </p:nvPr>
        </p:nvSpPr>
        <p:spPr/>
        <p:txBody>
          <a:bodyPr/>
          <a:lstStyle/>
          <a:p>
            <a:fld id="{67CBE2BA-217C-4668-9731-D33A8B8F2C49}" type="slidenum">
              <a:rPr lang="zh-CN" altLang="en-US" smtClean="0"/>
              <a:t>147</a:t>
            </a:fld>
            <a:endParaRPr lang="zh-CN" altLang="en-US"/>
          </a:p>
        </p:txBody>
      </p:sp>
    </p:spTree>
    <p:extLst>
      <p:ext uri="{BB962C8B-B14F-4D97-AF65-F5344CB8AC3E}">
        <p14:creationId xmlns:p14="http://schemas.microsoft.com/office/powerpoint/2010/main" val="14627700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DCD5C5-F9DE-4FB3-AA75-5F883F437348}"/>
              </a:ext>
            </a:extLst>
          </p:cNvPr>
          <p:cNvPicPr/>
          <p:nvPr/>
        </p:nvPicPr>
        <p:blipFill>
          <a:blip r:embed="rId2"/>
          <a:stretch>
            <a:fillRect/>
          </a:stretch>
        </p:blipFill>
        <p:spPr>
          <a:xfrm>
            <a:off x="312532" y="1555358"/>
            <a:ext cx="5024782" cy="4288851"/>
          </a:xfrm>
          <a:prstGeom prst="rect">
            <a:avLst/>
          </a:prstGeom>
          <a:noFill/>
          <a:ln>
            <a:noFill/>
          </a:ln>
        </p:spPr>
      </p:pic>
      <p:sp>
        <p:nvSpPr>
          <p:cNvPr id="4" name="矩形 3">
            <a:extLst>
              <a:ext uri="{FF2B5EF4-FFF2-40B4-BE49-F238E27FC236}">
                <a16:creationId xmlns:a16="http://schemas.microsoft.com/office/drawing/2014/main" id="{FC002076-FDA3-4134-97E3-5F863D262861}"/>
              </a:ext>
            </a:extLst>
          </p:cNvPr>
          <p:cNvSpPr/>
          <p:nvPr/>
        </p:nvSpPr>
        <p:spPr>
          <a:xfrm>
            <a:off x="5677452" y="932473"/>
            <a:ext cx="6319078" cy="4126386"/>
          </a:xfrm>
          <a:prstGeom prst="rect">
            <a:avLst/>
          </a:prstGeom>
        </p:spPr>
        <p:txBody>
          <a:bodyPr wrap="square">
            <a:spAutoFit/>
          </a:bodyPr>
          <a:lstStyle/>
          <a:p>
            <a:pPr indent="304800" algn="just">
              <a:lnSpc>
                <a:spcPct val="120000"/>
              </a:lnSpc>
            </a:pPr>
            <a:r>
              <a:rPr lang="en-US" altLang="zh-CN" sz="2000" kern="100" dirty="0">
                <a:cs typeface="+mn-ea"/>
                <a:sym typeface="+mn-lt"/>
              </a:rPr>
              <a:t> </a:t>
            </a:r>
            <a:r>
              <a:rPr lang="zh-CN" altLang="zh-CN" sz="2000" kern="100" dirty="0">
                <a:cs typeface="+mn-ea"/>
                <a:sym typeface="+mn-lt"/>
              </a:rPr>
              <a:t>IEEE 802</a:t>
            </a:r>
            <a:r>
              <a:rPr lang="en-US" altLang="zh-CN" sz="2000" kern="100" dirty="0">
                <a:cs typeface="+mn-ea"/>
                <a:sym typeface="+mn-lt"/>
              </a:rPr>
              <a:t> </a:t>
            </a:r>
            <a:r>
              <a:rPr lang="zh-CN" altLang="en-US" sz="2000" kern="100" dirty="0">
                <a:cs typeface="+mn-ea"/>
                <a:sym typeface="+mn-lt"/>
              </a:rPr>
              <a:t>参照 </a:t>
            </a:r>
            <a:r>
              <a:rPr lang="en-US" altLang="zh-CN" sz="2000" kern="100" dirty="0">
                <a:cs typeface="+mn-ea"/>
                <a:sym typeface="+mn-lt"/>
              </a:rPr>
              <a:t>OSI</a:t>
            </a:r>
            <a:r>
              <a:rPr lang="zh-CN" altLang="en-US" sz="2000" kern="100" dirty="0">
                <a:cs typeface="+mn-ea"/>
                <a:sym typeface="+mn-lt"/>
              </a:rPr>
              <a:t>参考模型，</a:t>
            </a:r>
            <a:r>
              <a:rPr lang="zh-CN" altLang="zh-CN" sz="2000" kern="100" dirty="0">
                <a:cs typeface="+mn-ea"/>
                <a:sym typeface="+mn-lt"/>
              </a:rPr>
              <a:t>定义了多种局域网的标准</a:t>
            </a:r>
            <a:r>
              <a:rPr lang="zh-CN" altLang="en-US" sz="2000" kern="100" dirty="0">
                <a:cs typeface="+mn-ea"/>
                <a:sym typeface="+mn-lt"/>
              </a:rPr>
              <a:t>。标准将</a:t>
            </a:r>
            <a:r>
              <a:rPr lang="zh-CN" altLang="en-US" sz="2000" dirty="0">
                <a:cs typeface="+mn-ea"/>
                <a:sym typeface="+mn-lt"/>
              </a:rPr>
              <a:t>数据链路层分 </a:t>
            </a:r>
            <a:r>
              <a:rPr lang="en-US" altLang="zh-CN" sz="2000" dirty="0">
                <a:cs typeface="+mn-ea"/>
                <a:sym typeface="+mn-lt"/>
              </a:rPr>
              <a:t>LLC </a:t>
            </a:r>
            <a:r>
              <a:rPr lang="zh-CN" altLang="en-US" sz="2000" dirty="0">
                <a:cs typeface="+mn-ea"/>
                <a:sym typeface="+mn-lt"/>
              </a:rPr>
              <a:t>和 </a:t>
            </a:r>
            <a:r>
              <a:rPr lang="en-US" altLang="zh-CN" sz="2000" dirty="0">
                <a:cs typeface="+mn-ea"/>
                <a:sym typeface="+mn-lt"/>
              </a:rPr>
              <a:t>MAC </a:t>
            </a:r>
            <a:r>
              <a:rPr lang="zh-CN" altLang="en-US" sz="2000" dirty="0">
                <a:cs typeface="+mn-ea"/>
                <a:sym typeface="+mn-lt"/>
              </a:rPr>
              <a:t>两个子层：</a:t>
            </a:r>
            <a:endParaRPr lang="en-US" altLang="zh-CN" sz="2000" dirty="0">
              <a:cs typeface="+mn-ea"/>
              <a:sym typeface="+mn-lt"/>
            </a:endParaRPr>
          </a:p>
          <a:p>
            <a:pPr marL="285750" indent="-285750" algn="just">
              <a:lnSpc>
                <a:spcPct val="120000"/>
              </a:lnSpc>
              <a:buFont typeface="Wingdings" panose="05000000000000000000" pitchFamily="2" charset="2"/>
              <a:buChar char="Ø"/>
            </a:pPr>
            <a:r>
              <a:rPr lang="zh-CN" altLang="zh-CN" dirty="0">
                <a:cs typeface="+mn-ea"/>
                <a:sym typeface="+mn-lt"/>
              </a:rPr>
              <a:t>与媒体访问无关的部分集中在LLC子层中</a:t>
            </a:r>
            <a:endParaRPr lang="en-US" altLang="zh-CN" dirty="0">
              <a:cs typeface="+mn-ea"/>
              <a:sym typeface="+mn-lt"/>
            </a:endParaRPr>
          </a:p>
          <a:p>
            <a:pPr marL="285750" indent="-285750" algn="just">
              <a:lnSpc>
                <a:spcPct val="120000"/>
              </a:lnSpc>
              <a:buFont typeface="Wingdings" panose="05000000000000000000" pitchFamily="2" charset="2"/>
              <a:buChar char="Ø"/>
            </a:pPr>
            <a:r>
              <a:rPr lang="zh-CN" altLang="zh-CN" dirty="0">
                <a:cs typeface="+mn-ea"/>
                <a:sym typeface="+mn-lt"/>
              </a:rPr>
              <a:t>与媒体访问有关的部分则放在MAC子层，根据具体媒体</a:t>
            </a:r>
            <a:r>
              <a:rPr lang="zh-CN" altLang="en-US" dirty="0">
                <a:cs typeface="+mn-ea"/>
                <a:sym typeface="+mn-lt"/>
              </a:rPr>
              <a:t>的</a:t>
            </a:r>
            <a:r>
              <a:rPr lang="zh-CN" altLang="zh-CN" dirty="0">
                <a:cs typeface="+mn-ea"/>
                <a:sym typeface="+mn-lt"/>
              </a:rPr>
              <a:t>访问方法分别进行处理，并分别给出了不同的标准</a:t>
            </a:r>
            <a:r>
              <a:rPr lang="zh-CN" altLang="en-US" dirty="0">
                <a:cs typeface="+mn-ea"/>
                <a:sym typeface="+mn-lt"/>
              </a:rPr>
              <a:t>，如：</a:t>
            </a:r>
            <a:endParaRPr lang="en-US" altLang="zh-CN" dirty="0">
              <a:cs typeface="+mn-ea"/>
              <a:sym typeface="+mn-lt"/>
            </a:endParaRPr>
          </a:p>
          <a:p>
            <a:pPr marL="715963" indent="-179388" algn="just">
              <a:lnSpc>
                <a:spcPct val="120000"/>
              </a:lnSpc>
              <a:buFont typeface="Arial" panose="020B0604020202020204" pitchFamily="34" charset="0"/>
              <a:buChar char="•"/>
            </a:pPr>
            <a:r>
              <a:rPr lang="zh-CN" altLang="zh-CN" dirty="0">
                <a:cs typeface="+mn-ea"/>
                <a:sym typeface="+mn-lt"/>
              </a:rPr>
              <a:t>以太网</a:t>
            </a:r>
            <a:r>
              <a:rPr lang="zh-CN" altLang="en-US" dirty="0">
                <a:cs typeface="+mn-ea"/>
                <a:sym typeface="+mn-lt"/>
              </a:rPr>
              <a:t>：</a:t>
            </a:r>
            <a:r>
              <a:rPr lang="en-US" altLang="zh-CN" dirty="0">
                <a:cs typeface="+mn-ea"/>
                <a:sym typeface="+mn-lt"/>
              </a:rPr>
              <a:t>802.3 </a:t>
            </a:r>
            <a:r>
              <a:rPr lang="zh-CN" altLang="en-US" dirty="0">
                <a:cs typeface="+mn-ea"/>
                <a:sym typeface="+mn-lt"/>
              </a:rPr>
              <a:t>协议</a:t>
            </a:r>
            <a:endParaRPr lang="en-US" altLang="zh-CN" dirty="0">
              <a:cs typeface="+mn-ea"/>
              <a:sym typeface="+mn-lt"/>
            </a:endParaRPr>
          </a:p>
          <a:p>
            <a:pPr marL="715963" indent="-179388" algn="just">
              <a:lnSpc>
                <a:spcPct val="120000"/>
              </a:lnSpc>
              <a:buFont typeface="Arial" panose="020B0604020202020204" pitchFamily="34" charset="0"/>
              <a:buChar char="•"/>
            </a:pPr>
            <a:r>
              <a:rPr lang="zh-CN" altLang="zh-CN" dirty="0">
                <a:cs typeface="+mn-ea"/>
                <a:sym typeface="+mn-lt"/>
              </a:rPr>
              <a:t>令牌总线</a:t>
            </a:r>
            <a:r>
              <a:rPr lang="zh-CN" altLang="en-US" dirty="0">
                <a:cs typeface="+mn-ea"/>
                <a:sym typeface="+mn-lt"/>
              </a:rPr>
              <a:t>：</a:t>
            </a:r>
            <a:r>
              <a:rPr lang="en-US" altLang="zh-CN" dirty="0">
                <a:cs typeface="+mn-ea"/>
                <a:sym typeface="+mn-lt"/>
              </a:rPr>
              <a:t>802.4</a:t>
            </a:r>
            <a:r>
              <a:rPr lang="zh-CN" altLang="en-US" dirty="0">
                <a:cs typeface="+mn-ea"/>
                <a:sym typeface="+mn-lt"/>
              </a:rPr>
              <a:t>协议</a:t>
            </a:r>
            <a:endParaRPr lang="en-US" altLang="zh-CN" dirty="0">
              <a:cs typeface="+mn-ea"/>
              <a:sym typeface="+mn-lt"/>
            </a:endParaRPr>
          </a:p>
          <a:p>
            <a:pPr marL="715963" indent="-179388" algn="just">
              <a:lnSpc>
                <a:spcPct val="120000"/>
              </a:lnSpc>
              <a:buFont typeface="Arial" panose="020B0604020202020204" pitchFamily="34" charset="0"/>
              <a:buChar char="•"/>
            </a:pPr>
            <a:r>
              <a:rPr lang="zh-CN" altLang="zh-CN" dirty="0">
                <a:cs typeface="+mn-ea"/>
                <a:sym typeface="+mn-lt"/>
              </a:rPr>
              <a:t>令牌环</a:t>
            </a:r>
            <a:r>
              <a:rPr lang="zh-CN" altLang="en-US" dirty="0">
                <a:cs typeface="+mn-ea"/>
                <a:sym typeface="+mn-lt"/>
              </a:rPr>
              <a:t>：</a:t>
            </a:r>
            <a:r>
              <a:rPr lang="en-US" altLang="zh-CN" dirty="0">
                <a:cs typeface="+mn-ea"/>
                <a:sym typeface="+mn-lt"/>
              </a:rPr>
              <a:t>802.5</a:t>
            </a:r>
            <a:r>
              <a:rPr lang="zh-CN" altLang="en-US" dirty="0">
                <a:cs typeface="+mn-ea"/>
                <a:sym typeface="+mn-lt"/>
              </a:rPr>
              <a:t>协议</a:t>
            </a:r>
            <a:endParaRPr lang="en-US" altLang="zh-CN" dirty="0">
              <a:cs typeface="+mn-ea"/>
              <a:sym typeface="+mn-lt"/>
            </a:endParaRPr>
          </a:p>
          <a:p>
            <a:pPr marL="715963" indent="-179388" algn="just">
              <a:lnSpc>
                <a:spcPct val="120000"/>
              </a:lnSpc>
              <a:buFont typeface="Arial" panose="020B0604020202020204" pitchFamily="34" charset="0"/>
              <a:buChar char="•"/>
            </a:pPr>
            <a:r>
              <a:rPr lang="zh-CN" altLang="zh-CN" dirty="0">
                <a:cs typeface="+mn-ea"/>
                <a:sym typeface="+mn-lt"/>
              </a:rPr>
              <a:t>无线</a:t>
            </a:r>
            <a:r>
              <a:rPr lang="en-US" altLang="zh-CN" dirty="0" err="1">
                <a:cs typeface="+mn-ea"/>
                <a:sym typeface="+mn-lt"/>
              </a:rPr>
              <a:t>WiFi</a:t>
            </a:r>
            <a:r>
              <a:rPr lang="zh-CN" altLang="en-US" dirty="0">
                <a:cs typeface="+mn-ea"/>
                <a:sym typeface="+mn-lt"/>
              </a:rPr>
              <a:t>：</a:t>
            </a:r>
            <a:r>
              <a:rPr lang="en-US" altLang="zh-CN" dirty="0">
                <a:cs typeface="+mn-ea"/>
                <a:sym typeface="+mn-lt"/>
              </a:rPr>
              <a:t>802.11</a:t>
            </a:r>
            <a:r>
              <a:rPr lang="zh-CN" altLang="en-US" dirty="0">
                <a:cs typeface="+mn-ea"/>
                <a:sym typeface="+mn-lt"/>
              </a:rPr>
              <a:t>协议</a:t>
            </a:r>
            <a:endParaRPr lang="en-US" altLang="zh-CN" dirty="0">
              <a:cs typeface="+mn-ea"/>
              <a:sym typeface="+mn-lt"/>
            </a:endParaRPr>
          </a:p>
          <a:p>
            <a:pPr indent="304800" algn="just">
              <a:lnSpc>
                <a:spcPct val="120000"/>
              </a:lnSpc>
            </a:pPr>
            <a:r>
              <a:rPr lang="zh-CN" altLang="en-US" dirty="0">
                <a:cs typeface="+mn-ea"/>
                <a:sym typeface="+mn-lt"/>
              </a:rPr>
              <a:t>       。。。</a:t>
            </a:r>
            <a:endParaRPr lang="en-US" altLang="zh-CN" dirty="0">
              <a:cs typeface="+mn-ea"/>
              <a:sym typeface="+mn-lt"/>
            </a:endParaRPr>
          </a:p>
          <a:p>
            <a:pPr marL="285750" indent="-285750" algn="just">
              <a:lnSpc>
                <a:spcPct val="120000"/>
              </a:lnSpc>
              <a:buFont typeface="Wingdings" panose="05000000000000000000" pitchFamily="2" charset="2"/>
              <a:buChar char="Ø"/>
            </a:pPr>
            <a:r>
              <a:rPr lang="zh-CN" altLang="zh-CN" dirty="0">
                <a:cs typeface="+mn-ea"/>
                <a:sym typeface="+mn-lt"/>
              </a:rPr>
              <a:t>LLC</a:t>
            </a:r>
            <a:r>
              <a:rPr lang="en-US" altLang="zh-CN" dirty="0">
                <a:cs typeface="+mn-ea"/>
                <a:sym typeface="+mn-lt"/>
              </a:rPr>
              <a:t> </a:t>
            </a:r>
            <a:r>
              <a:rPr lang="zh-CN" altLang="zh-CN" dirty="0">
                <a:cs typeface="+mn-ea"/>
                <a:sym typeface="+mn-lt"/>
              </a:rPr>
              <a:t>子层是透明的，只有下到</a:t>
            </a:r>
            <a:r>
              <a:rPr lang="en-US" altLang="zh-CN" dirty="0">
                <a:cs typeface="+mn-ea"/>
                <a:sym typeface="+mn-lt"/>
              </a:rPr>
              <a:t> </a:t>
            </a:r>
            <a:r>
              <a:rPr lang="zh-CN" altLang="zh-CN" dirty="0">
                <a:cs typeface="+mn-ea"/>
                <a:sym typeface="+mn-lt"/>
              </a:rPr>
              <a:t>MAC子层才知道所连接的是什么样的局域网</a:t>
            </a:r>
            <a:endParaRPr lang="zh-CN" altLang="zh-CN" sz="1100" kern="100" dirty="0">
              <a:effectLst/>
              <a:cs typeface="+mn-ea"/>
              <a:sym typeface="+mn-lt"/>
            </a:endParaRPr>
          </a:p>
        </p:txBody>
      </p:sp>
      <p:sp>
        <p:nvSpPr>
          <p:cNvPr id="7" name="标题 1">
            <a:extLst>
              <a:ext uri="{FF2B5EF4-FFF2-40B4-BE49-F238E27FC236}">
                <a16:creationId xmlns:a16="http://schemas.microsoft.com/office/drawing/2014/main" id="{9FA89A6A-2CAD-4109-8873-9D0B0AA679BA}"/>
              </a:ext>
            </a:extLst>
          </p:cNvPr>
          <p:cNvSpPr>
            <a:spLocks noGrp="1"/>
          </p:cNvSpPr>
          <p:nvPr>
            <p:ph type="title"/>
          </p:nvPr>
        </p:nvSpPr>
        <p:spPr>
          <a:xfrm>
            <a:off x="312531" y="-87472"/>
            <a:ext cx="10858500" cy="900112"/>
          </a:xfrm>
        </p:spPr>
        <p:txBody>
          <a:bodyPr>
            <a:normAutofit/>
          </a:bodyPr>
          <a:lstStyle/>
          <a:p>
            <a:pPr marR="0" rtl="0">
              <a:lnSpc>
                <a:spcPct val="120000"/>
              </a:lnSpc>
            </a:pPr>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局域网协议模型（</a:t>
            </a:r>
            <a:r>
              <a:rPr lang="en-US" altLang="zh-CN" sz="3200" i="0" u="none" strike="noStrike" baseline="0" dirty="0">
                <a:latin typeface="+mn-lt"/>
                <a:ea typeface="+mn-ea"/>
                <a:cs typeface="+mn-ea"/>
                <a:sym typeface="+mn-lt"/>
              </a:rPr>
              <a:t>2</a:t>
            </a:r>
            <a:r>
              <a:rPr lang="zh-CN" altLang="en-US" sz="3200" i="0" u="none" strike="noStrike" baseline="0" dirty="0">
                <a:latin typeface="+mn-lt"/>
                <a:ea typeface="+mn-ea"/>
                <a:cs typeface="+mn-ea"/>
                <a:sym typeface="+mn-lt"/>
              </a:rPr>
              <a:t>）</a:t>
            </a:r>
            <a:r>
              <a:rPr lang="en-US" altLang="zh-CN" sz="3200" i="0" u="none" strike="noStrike" baseline="0" dirty="0">
                <a:latin typeface="+mn-lt"/>
                <a:ea typeface="+mn-ea"/>
                <a:cs typeface="+mn-ea"/>
                <a:sym typeface="+mn-lt"/>
              </a:rPr>
              <a:t> </a:t>
            </a:r>
          </a:p>
        </p:txBody>
      </p:sp>
      <p:sp>
        <p:nvSpPr>
          <p:cNvPr id="6" name="灯片编号占位符 5">
            <a:extLst>
              <a:ext uri="{FF2B5EF4-FFF2-40B4-BE49-F238E27FC236}">
                <a16:creationId xmlns:a16="http://schemas.microsoft.com/office/drawing/2014/main" id="{890C927C-72C7-D098-7E51-3D2F68640680}"/>
              </a:ext>
            </a:extLst>
          </p:cNvPr>
          <p:cNvSpPr>
            <a:spLocks noGrp="1"/>
          </p:cNvSpPr>
          <p:nvPr>
            <p:ph type="sldNum" sz="quarter" idx="12"/>
          </p:nvPr>
        </p:nvSpPr>
        <p:spPr/>
        <p:txBody>
          <a:bodyPr/>
          <a:lstStyle/>
          <a:p>
            <a:fld id="{67CBE2BA-217C-4668-9731-D33A8B8F2C49}" type="slidenum">
              <a:rPr lang="zh-CN" altLang="en-US" smtClean="0"/>
              <a:t>148</a:t>
            </a:fld>
            <a:endParaRPr lang="zh-CN" altLang="en-US"/>
          </a:p>
        </p:txBody>
      </p:sp>
    </p:spTree>
    <p:extLst>
      <p:ext uri="{BB962C8B-B14F-4D97-AF65-F5344CB8AC3E}">
        <p14:creationId xmlns:p14="http://schemas.microsoft.com/office/powerpoint/2010/main" val="3780245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20447" y="828432"/>
            <a:ext cx="12151105" cy="2122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为了数据链路层能适应多种局域网，</a:t>
            </a:r>
            <a:r>
              <a:rPr lang="en-US" altLang="zh-CN" sz="2400" dirty="0">
                <a:cs typeface="+mn-ea"/>
                <a:sym typeface="+mn-lt"/>
              </a:rPr>
              <a:t>IEEE 802 </a:t>
            </a:r>
            <a:r>
              <a:rPr lang="zh-CN" altLang="en-US" sz="2400" dirty="0">
                <a:cs typeface="+mn-ea"/>
                <a:sym typeface="+mn-lt"/>
              </a:rPr>
              <a:t>将局域网的数据链路层拆成</a:t>
            </a:r>
            <a:r>
              <a:rPr lang="zh-CN" altLang="en-US" sz="2400" dirty="0">
                <a:solidFill>
                  <a:srgbClr val="CC00CC"/>
                </a:solidFill>
                <a:cs typeface="+mn-ea"/>
                <a:sym typeface="+mn-lt"/>
              </a:rPr>
              <a:t>两个子层</a:t>
            </a:r>
            <a:r>
              <a:rPr lang="zh-CN" altLang="en-US" sz="2400" dirty="0">
                <a:cs typeface="+mn-ea"/>
                <a:sym typeface="+mn-lt"/>
              </a:rPr>
              <a:t>：</a:t>
            </a:r>
          </a:p>
          <a:p>
            <a:pPr marL="960943" indent="-480472" eaLnBrk="0" hangingPunct="0">
              <a:lnSpc>
                <a:spcPct val="120000"/>
              </a:lnSpc>
              <a:buClr>
                <a:srgbClr val="7030A0"/>
              </a:buClr>
              <a:buFont typeface="+mj-lt"/>
              <a:buAutoNum type="arabicPeriod"/>
            </a:pPr>
            <a:r>
              <a:rPr lang="zh-CN" altLang="en-US" sz="2000" dirty="0">
                <a:solidFill>
                  <a:srgbClr val="0000FF"/>
                </a:solidFill>
                <a:cs typeface="+mn-ea"/>
                <a:sym typeface="+mn-lt"/>
              </a:rPr>
              <a:t>逻辑链路控制 </a:t>
            </a:r>
            <a:r>
              <a:rPr lang="en-US" altLang="zh-CN" sz="2000" dirty="0">
                <a:cs typeface="+mn-ea"/>
                <a:sym typeface="+mn-lt"/>
              </a:rPr>
              <a:t>LLC (Logical Link Control)</a:t>
            </a:r>
            <a:r>
              <a:rPr lang="zh-CN" altLang="en-US" sz="2000" dirty="0">
                <a:cs typeface="+mn-ea"/>
                <a:sym typeface="+mn-lt"/>
              </a:rPr>
              <a:t>子层；</a:t>
            </a:r>
          </a:p>
          <a:p>
            <a:pPr marL="960943" indent="-480472" eaLnBrk="0" hangingPunct="0">
              <a:lnSpc>
                <a:spcPct val="120000"/>
              </a:lnSpc>
              <a:buClr>
                <a:srgbClr val="7030A0"/>
              </a:buClr>
              <a:buFont typeface="+mj-lt"/>
              <a:buAutoNum type="arabicPeriod"/>
            </a:pPr>
            <a:r>
              <a:rPr lang="zh-CN" altLang="en-US" sz="2000" dirty="0">
                <a:solidFill>
                  <a:srgbClr val="0000FF"/>
                </a:solidFill>
                <a:cs typeface="+mn-ea"/>
                <a:sym typeface="+mn-lt"/>
              </a:rPr>
              <a:t>媒体接入控制 </a:t>
            </a:r>
            <a:r>
              <a:rPr lang="en-US" altLang="zh-CN" sz="2000" dirty="0">
                <a:cs typeface="+mn-ea"/>
                <a:sym typeface="+mn-lt"/>
              </a:rPr>
              <a:t>MAC (Medium Access Control)</a:t>
            </a:r>
            <a:r>
              <a:rPr lang="zh-CN" altLang="en-US" sz="2000" dirty="0">
                <a:cs typeface="+mn-ea"/>
                <a:sym typeface="+mn-lt"/>
              </a:rPr>
              <a:t>子层。</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与接入到传输媒体有关的内容都放在 </a:t>
            </a:r>
            <a:r>
              <a:rPr lang="en-US" altLang="zh-CN" sz="2400" dirty="0">
                <a:cs typeface="+mn-ea"/>
                <a:sym typeface="+mn-lt"/>
              </a:rPr>
              <a:t>MAC</a:t>
            </a:r>
            <a:r>
              <a:rPr lang="zh-CN" altLang="en-US" sz="2400" dirty="0">
                <a:cs typeface="+mn-ea"/>
                <a:sym typeface="+mn-lt"/>
              </a:rPr>
              <a:t>子层，而 </a:t>
            </a:r>
            <a:r>
              <a:rPr lang="en-US" altLang="zh-CN" sz="2400" dirty="0">
                <a:cs typeface="+mn-ea"/>
                <a:sym typeface="+mn-lt"/>
              </a:rPr>
              <a:t>LLC </a:t>
            </a:r>
            <a:r>
              <a:rPr lang="zh-CN" altLang="en-US" sz="2400" dirty="0">
                <a:cs typeface="+mn-ea"/>
                <a:sym typeface="+mn-lt"/>
              </a:rPr>
              <a:t>子层则与传输媒体无关。</a:t>
            </a:r>
          </a:p>
          <a:p>
            <a:pPr marL="457189" indent="-457189" eaLnBrk="0" hangingPunct="0">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不管采用何种协议的局域网，对 </a:t>
            </a:r>
            <a:r>
              <a:rPr lang="en-US" altLang="zh-CN" sz="2400" dirty="0">
                <a:solidFill>
                  <a:srgbClr val="0000FF"/>
                </a:solidFill>
                <a:cs typeface="+mn-ea"/>
                <a:sym typeface="+mn-lt"/>
              </a:rPr>
              <a:t>LLC </a:t>
            </a:r>
            <a:r>
              <a:rPr lang="zh-CN" altLang="en-US" sz="2400" dirty="0">
                <a:solidFill>
                  <a:srgbClr val="0000FF"/>
                </a:solidFill>
                <a:cs typeface="+mn-ea"/>
                <a:sym typeface="+mn-lt"/>
              </a:rPr>
              <a:t>子层来说都是透明的。</a:t>
            </a:r>
          </a:p>
        </p:txBody>
      </p:sp>
      <p:sp>
        <p:nvSpPr>
          <p:cNvPr id="9" name="Freeform 25">
            <a:extLst>
              <a:ext uri="{FF2B5EF4-FFF2-40B4-BE49-F238E27FC236}">
                <a16:creationId xmlns:a16="http://schemas.microsoft.com/office/drawing/2014/main" id="{A9CB80D3-9C0C-494C-B0B2-870B8AF0DC73}"/>
              </a:ext>
            </a:extLst>
          </p:cNvPr>
          <p:cNvSpPr>
            <a:spLocks/>
          </p:cNvSpPr>
          <p:nvPr/>
        </p:nvSpPr>
        <p:spPr bwMode="auto">
          <a:xfrm>
            <a:off x="7886416" y="4093275"/>
            <a:ext cx="1435517" cy="2262539"/>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pPr>
              <a:lnSpc>
                <a:spcPct val="120000"/>
              </a:lnSpc>
            </a:pPr>
            <a:endParaRPr lang="zh-CN" altLang="en-US" sz="2133" b="1">
              <a:solidFill>
                <a:srgbClr val="000099"/>
              </a:solidFill>
              <a:cs typeface="+mn-ea"/>
              <a:sym typeface="+mn-lt"/>
            </a:endParaRPr>
          </a:p>
        </p:txBody>
      </p:sp>
      <p:sp>
        <p:nvSpPr>
          <p:cNvPr id="10" name="Freeform 18">
            <a:extLst>
              <a:ext uri="{FF2B5EF4-FFF2-40B4-BE49-F238E27FC236}">
                <a16:creationId xmlns:a16="http://schemas.microsoft.com/office/drawing/2014/main" id="{80A579C0-C58E-4669-A931-8C9C47F4BB46}"/>
              </a:ext>
            </a:extLst>
          </p:cNvPr>
          <p:cNvSpPr>
            <a:spLocks/>
          </p:cNvSpPr>
          <p:nvPr/>
        </p:nvSpPr>
        <p:spPr bwMode="auto">
          <a:xfrm>
            <a:off x="3233529" y="4093275"/>
            <a:ext cx="1435517" cy="2262539"/>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pPr>
              <a:lnSpc>
                <a:spcPct val="120000"/>
              </a:lnSpc>
            </a:pPr>
            <a:endParaRPr lang="zh-CN" altLang="en-US" sz="2133" b="1">
              <a:solidFill>
                <a:srgbClr val="000099"/>
              </a:solidFill>
              <a:cs typeface="+mn-ea"/>
              <a:sym typeface="+mn-lt"/>
            </a:endParaRPr>
          </a:p>
        </p:txBody>
      </p:sp>
      <p:sp>
        <p:nvSpPr>
          <p:cNvPr id="11" name="Rectangle 47">
            <a:extLst>
              <a:ext uri="{FF2B5EF4-FFF2-40B4-BE49-F238E27FC236}">
                <a16:creationId xmlns:a16="http://schemas.microsoft.com/office/drawing/2014/main" id="{9109C8BC-E014-4C11-9D80-FD93D2456551}"/>
              </a:ext>
            </a:extLst>
          </p:cNvPr>
          <p:cNvSpPr>
            <a:spLocks noChangeArrowheads="1"/>
          </p:cNvSpPr>
          <p:nvPr/>
        </p:nvSpPr>
        <p:spPr bwMode="auto">
          <a:xfrm>
            <a:off x="7891435" y="4752735"/>
            <a:ext cx="1417113" cy="1070265"/>
          </a:xfrm>
          <a:prstGeom prst="rect">
            <a:avLst/>
          </a:prstGeom>
          <a:solidFill>
            <a:srgbClr val="00FFFF"/>
          </a:solidFill>
          <a:ln>
            <a:noFill/>
          </a:ln>
          <a:effectLst/>
        </p:spPr>
        <p:txBody>
          <a:bodyPr wrap="none" anchor="ctr"/>
          <a:lstStyle/>
          <a:p>
            <a:pPr>
              <a:lnSpc>
                <a:spcPct val="120000"/>
              </a:lnSpc>
            </a:pPr>
            <a:endParaRPr lang="zh-CN" altLang="en-US" sz="2133" b="1">
              <a:solidFill>
                <a:srgbClr val="000099"/>
              </a:solidFill>
              <a:cs typeface="+mn-ea"/>
              <a:sym typeface="+mn-lt"/>
            </a:endParaRPr>
          </a:p>
        </p:txBody>
      </p:sp>
      <p:sp>
        <p:nvSpPr>
          <p:cNvPr id="12" name="Rectangle 46">
            <a:extLst>
              <a:ext uri="{FF2B5EF4-FFF2-40B4-BE49-F238E27FC236}">
                <a16:creationId xmlns:a16="http://schemas.microsoft.com/office/drawing/2014/main" id="{BDA952A6-A893-4029-866B-2CC4F9A33C82}"/>
              </a:ext>
            </a:extLst>
          </p:cNvPr>
          <p:cNvSpPr>
            <a:spLocks noChangeArrowheads="1"/>
          </p:cNvSpPr>
          <p:nvPr/>
        </p:nvSpPr>
        <p:spPr bwMode="auto">
          <a:xfrm>
            <a:off x="3241895" y="4769722"/>
            <a:ext cx="1417113" cy="1053277"/>
          </a:xfrm>
          <a:prstGeom prst="rect">
            <a:avLst/>
          </a:prstGeom>
          <a:solidFill>
            <a:srgbClr val="00FFFF"/>
          </a:solidFill>
          <a:ln>
            <a:noFill/>
          </a:ln>
          <a:effectLst/>
        </p:spPr>
        <p:txBody>
          <a:bodyPr wrap="none" anchor="ctr"/>
          <a:lstStyle/>
          <a:p>
            <a:pPr>
              <a:lnSpc>
                <a:spcPct val="120000"/>
              </a:lnSpc>
            </a:pPr>
            <a:endParaRPr lang="zh-CN" altLang="en-US" sz="2133" b="1">
              <a:solidFill>
                <a:srgbClr val="000099"/>
              </a:solidFill>
              <a:cs typeface="+mn-ea"/>
              <a:sym typeface="+mn-lt"/>
            </a:endParaRPr>
          </a:p>
        </p:txBody>
      </p:sp>
      <p:sp>
        <p:nvSpPr>
          <p:cNvPr id="13" name="Line 15">
            <a:extLst>
              <a:ext uri="{FF2B5EF4-FFF2-40B4-BE49-F238E27FC236}">
                <a16:creationId xmlns:a16="http://schemas.microsoft.com/office/drawing/2014/main" id="{47E39E27-84D8-40FF-AE8C-80C40B1D5C18}"/>
              </a:ext>
            </a:extLst>
          </p:cNvPr>
          <p:cNvSpPr>
            <a:spLocks noChangeShapeType="1"/>
          </p:cNvSpPr>
          <p:nvPr/>
        </p:nvSpPr>
        <p:spPr bwMode="auto">
          <a:xfrm flipV="1">
            <a:off x="4674067" y="6054658"/>
            <a:ext cx="931915" cy="108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14" name="Line 16">
            <a:extLst>
              <a:ext uri="{FF2B5EF4-FFF2-40B4-BE49-F238E27FC236}">
                <a16:creationId xmlns:a16="http://schemas.microsoft.com/office/drawing/2014/main" id="{CE9E14CF-450E-4464-99C7-CB500D9C7676}"/>
              </a:ext>
            </a:extLst>
          </p:cNvPr>
          <p:cNvSpPr>
            <a:spLocks noChangeShapeType="1"/>
          </p:cNvSpPr>
          <p:nvPr/>
        </p:nvSpPr>
        <p:spPr bwMode="auto">
          <a:xfrm flipH="1">
            <a:off x="7166983" y="6054659"/>
            <a:ext cx="724451" cy="3089"/>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grpSp>
        <p:nvGrpSpPr>
          <p:cNvPr id="15" name="组合 14">
            <a:extLst>
              <a:ext uri="{FF2B5EF4-FFF2-40B4-BE49-F238E27FC236}">
                <a16:creationId xmlns:a16="http://schemas.microsoft.com/office/drawing/2014/main" id="{9EF4B95C-B98D-4394-AECC-FDEC9CA6B6B1}"/>
              </a:ext>
            </a:extLst>
          </p:cNvPr>
          <p:cNvGrpSpPr/>
          <p:nvPr/>
        </p:nvGrpSpPr>
        <p:grpSpPr>
          <a:xfrm>
            <a:off x="5271363" y="4752733"/>
            <a:ext cx="1972583" cy="1612348"/>
            <a:chOff x="4097061" y="2396812"/>
            <a:chExt cx="1479437" cy="1209261"/>
          </a:xfrm>
        </p:grpSpPr>
        <p:grpSp>
          <p:nvGrpSpPr>
            <p:cNvPr id="16" name="Group 2">
              <a:extLst>
                <a:ext uri="{FF2B5EF4-FFF2-40B4-BE49-F238E27FC236}">
                  <a16:creationId xmlns:a16="http://schemas.microsoft.com/office/drawing/2014/main" id="{BC8506C4-2188-4299-843C-783BFCE3AAF2}"/>
                </a:ext>
              </a:extLst>
            </p:cNvPr>
            <p:cNvGrpSpPr>
              <a:grpSpLocks/>
            </p:cNvGrpSpPr>
            <p:nvPr/>
          </p:nvGrpSpPr>
          <p:grpSpPr bwMode="auto">
            <a:xfrm>
              <a:off x="4097061" y="2396812"/>
              <a:ext cx="1479437" cy="1209261"/>
              <a:chOff x="109" y="1226"/>
              <a:chExt cx="2516" cy="1675"/>
            </a:xfrm>
            <a:solidFill>
              <a:srgbClr val="FFFF00"/>
            </a:solidFill>
          </p:grpSpPr>
          <p:grpSp>
            <p:nvGrpSpPr>
              <p:cNvPr id="18" name="Group 3">
                <a:extLst>
                  <a:ext uri="{FF2B5EF4-FFF2-40B4-BE49-F238E27FC236}">
                    <a16:creationId xmlns:a16="http://schemas.microsoft.com/office/drawing/2014/main" id="{C3F33502-4CA1-4737-A1BB-766142CED51A}"/>
                  </a:ext>
                </a:extLst>
              </p:cNvPr>
              <p:cNvGrpSpPr>
                <a:grpSpLocks/>
              </p:cNvGrpSpPr>
              <p:nvPr/>
            </p:nvGrpSpPr>
            <p:grpSpPr bwMode="auto">
              <a:xfrm>
                <a:off x="109" y="1226"/>
                <a:ext cx="2516" cy="1675"/>
                <a:chOff x="109" y="1226"/>
                <a:chExt cx="2516" cy="1675"/>
              </a:xfrm>
              <a:grpFill/>
            </p:grpSpPr>
            <p:grpSp>
              <p:nvGrpSpPr>
                <p:cNvPr id="20" name="Group 4">
                  <a:extLst>
                    <a:ext uri="{FF2B5EF4-FFF2-40B4-BE49-F238E27FC236}">
                      <a16:creationId xmlns:a16="http://schemas.microsoft.com/office/drawing/2014/main" id="{927E1E35-5E60-4D2A-AED6-F49CC96BD2AF}"/>
                    </a:ext>
                  </a:extLst>
                </p:cNvPr>
                <p:cNvGrpSpPr>
                  <a:grpSpLocks/>
                </p:cNvGrpSpPr>
                <p:nvPr/>
              </p:nvGrpSpPr>
              <p:grpSpPr bwMode="auto">
                <a:xfrm>
                  <a:off x="109" y="1226"/>
                  <a:ext cx="2516" cy="1675"/>
                  <a:chOff x="109" y="1226"/>
                  <a:chExt cx="2516" cy="1675"/>
                </a:xfrm>
                <a:grpFill/>
              </p:grpSpPr>
              <p:sp>
                <p:nvSpPr>
                  <p:cNvPr id="22" name="Oval 5">
                    <a:extLst>
                      <a:ext uri="{FF2B5EF4-FFF2-40B4-BE49-F238E27FC236}">
                        <a16:creationId xmlns:a16="http://schemas.microsoft.com/office/drawing/2014/main" id="{2A5F40F3-A01D-4811-AD07-B8A9C9D5A29F}"/>
                      </a:ext>
                    </a:extLst>
                  </p:cNvPr>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sp>
                <p:nvSpPr>
                  <p:cNvPr id="23" name="Oval 6">
                    <a:extLst>
                      <a:ext uri="{FF2B5EF4-FFF2-40B4-BE49-F238E27FC236}">
                        <a16:creationId xmlns:a16="http://schemas.microsoft.com/office/drawing/2014/main" id="{AEA13042-99E1-4F9A-A428-6544E4EE05A3}"/>
                      </a:ext>
                    </a:extLst>
                  </p:cNvPr>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sp>
                <p:nvSpPr>
                  <p:cNvPr id="24" name="Oval 7">
                    <a:extLst>
                      <a:ext uri="{FF2B5EF4-FFF2-40B4-BE49-F238E27FC236}">
                        <a16:creationId xmlns:a16="http://schemas.microsoft.com/office/drawing/2014/main" id="{7D68E52E-3C5F-445F-803A-5906D385C7D1}"/>
                      </a:ext>
                    </a:extLst>
                  </p:cNvPr>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sp>
                <p:nvSpPr>
                  <p:cNvPr id="25" name="Oval 8">
                    <a:extLst>
                      <a:ext uri="{FF2B5EF4-FFF2-40B4-BE49-F238E27FC236}">
                        <a16:creationId xmlns:a16="http://schemas.microsoft.com/office/drawing/2014/main" id="{50C30BFB-0289-40C5-B990-DEC402F34677}"/>
                      </a:ext>
                    </a:extLst>
                  </p:cNvPr>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sp>
                <p:nvSpPr>
                  <p:cNvPr id="26" name="Oval 9">
                    <a:extLst>
                      <a:ext uri="{FF2B5EF4-FFF2-40B4-BE49-F238E27FC236}">
                        <a16:creationId xmlns:a16="http://schemas.microsoft.com/office/drawing/2014/main" id="{91B89DD2-84B0-412F-9E5A-EDA177C88B34}"/>
                      </a:ext>
                    </a:extLst>
                  </p:cNvPr>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sp>
                <p:nvSpPr>
                  <p:cNvPr id="27" name="Oval 10">
                    <a:extLst>
                      <a:ext uri="{FF2B5EF4-FFF2-40B4-BE49-F238E27FC236}">
                        <a16:creationId xmlns:a16="http://schemas.microsoft.com/office/drawing/2014/main" id="{7DC4990A-C9FA-4737-8EA5-F87ED5951C66}"/>
                      </a:ext>
                    </a:extLst>
                  </p:cNvPr>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sp>
                <p:nvSpPr>
                  <p:cNvPr id="28" name="Oval 11">
                    <a:extLst>
                      <a:ext uri="{FF2B5EF4-FFF2-40B4-BE49-F238E27FC236}">
                        <a16:creationId xmlns:a16="http://schemas.microsoft.com/office/drawing/2014/main" id="{684D4ED2-06F7-4D5D-B63C-1D46E4EED98D}"/>
                      </a:ext>
                    </a:extLst>
                  </p:cNvPr>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headEnd/>
                    <a:tailEnd/>
                  </a:ln>
                </p:spPr>
                <p:txBody>
                  <a:bodyPr/>
                  <a:lstStyle/>
                  <a:p>
                    <a:pPr>
                      <a:lnSpc>
                        <a:spcPct val="120000"/>
                      </a:lnSpc>
                    </a:pPr>
                    <a:endParaRPr lang="zh-CN" altLang="en-US" sz="2133" b="1">
                      <a:solidFill>
                        <a:srgbClr val="000099"/>
                      </a:solidFill>
                      <a:cs typeface="+mn-ea"/>
                      <a:sym typeface="+mn-lt"/>
                    </a:endParaRPr>
                  </a:p>
                </p:txBody>
              </p:sp>
            </p:grpSp>
            <p:sp>
              <p:nvSpPr>
                <p:cNvPr id="21" name="Oval 12">
                  <a:extLst>
                    <a:ext uri="{FF2B5EF4-FFF2-40B4-BE49-F238E27FC236}">
                      <a16:creationId xmlns:a16="http://schemas.microsoft.com/office/drawing/2014/main" id="{E10F96A5-335C-48B3-A91B-190EBE309632}"/>
                    </a:ext>
                  </a:extLst>
                </p:cNvPr>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pPr>
                    <a:lnSpc>
                      <a:spcPct val="120000"/>
                    </a:lnSpc>
                  </a:pPr>
                  <a:endParaRPr lang="zh-CN" altLang="en-US" sz="2133" b="1">
                    <a:solidFill>
                      <a:srgbClr val="000099"/>
                    </a:solidFill>
                    <a:cs typeface="+mn-ea"/>
                    <a:sym typeface="+mn-lt"/>
                  </a:endParaRPr>
                </a:p>
              </p:txBody>
            </p:sp>
          </p:grpSp>
          <p:sp>
            <p:nvSpPr>
              <p:cNvPr id="19" name="Freeform 13">
                <a:extLst>
                  <a:ext uri="{FF2B5EF4-FFF2-40B4-BE49-F238E27FC236}">
                    <a16:creationId xmlns:a16="http://schemas.microsoft.com/office/drawing/2014/main" id="{58751E88-3EF6-477C-82A5-1CE9FE494EE8}"/>
                  </a:ext>
                </a:extLst>
              </p:cNvPr>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grpSp>
        <p:sp>
          <p:nvSpPr>
            <p:cNvPr id="17" name="Rectangle 17">
              <a:extLst>
                <a:ext uri="{FF2B5EF4-FFF2-40B4-BE49-F238E27FC236}">
                  <a16:creationId xmlns:a16="http://schemas.microsoft.com/office/drawing/2014/main" id="{94ED4784-8FA7-47BB-8AFF-3C45C0AFD485}"/>
                </a:ext>
              </a:extLst>
            </p:cNvPr>
            <p:cNvSpPr>
              <a:spLocks noChangeArrowheads="1"/>
            </p:cNvSpPr>
            <p:nvPr/>
          </p:nvSpPr>
          <p:spPr bwMode="auto">
            <a:xfrm>
              <a:off x="4388157" y="2848547"/>
              <a:ext cx="912511" cy="35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dirty="0">
                  <a:solidFill>
                    <a:schemeClr val="bg1"/>
                  </a:solidFill>
                  <a:cs typeface="+mn-ea"/>
                  <a:sym typeface="+mn-lt"/>
                </a:rPr>
                <a:t>局 域 网</a:t>
              </a:r>
            </a:p>
          </p:txBody>
        </p:sp>
      </p:grpSp>
      <p:sp>
        <p:nvSpPr>
          <p:cNvPr id="29" name="Line 19">
            <a:extLst>
              <a:ext uri="{FF2B5EF4-FFF2-40B4-BE49-F238E27FC236}">
                <a16:creationId xmlns:a16="http://schemas.microsoft.com/office/drawing/2014/main" id="{CA433937-97D5-4858-9A85-E89DD8A14C14}"/>
              </a:ext>
            </a:extLst>
          </p:cNvPr>
          <p:cNvSpPr>
            <a:spLocks noChangeShapeType="1"/>
          </p:cNvSpPr>
          <p:nvPr/>
        </p:nvSpPr>
        <p:spPr bwMode="auto">
          <a:xfrm>
            <a:off x="3240221" y="5824542"/>
            <a:ext cx="14204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30" name="Line 20">
            <a:extLst>
              <a:ext uri="{FF2B5EF4-FFF2-40B4-BE49-F238E27FC236}">
                <a16:creationId xmlns:a16="http://schemas.microsoft.com/office/drawing/2014/main" id="{1198D297-2E41-4BF1-B9AA-DF3C130499FD}"/>
              </a:ext>
            </a:extLst>
          </p:cNvPr>
          <p:cNvSpPr>
            <a:spLocks noChangeShapeType="1"/>
          </p:cNvSpPr>
          <p:nvPr/>
        </p:nvSpPr>
        <p:spPr bwMode="auto">
          <a:xfrm>
            <a:off x="3240221" y="5294814"/>
            <a:ext cx="14204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31" name="Line 21">
            <a:extLst>
              <a:ext uri="{FF2B5EF4-FFF2-40B4-BE49-F238E27FC236}">
                <a16:creationId xmlns:a16="http://schemas.microsoft.com/office/drawing/2014/main" id="{60ED9275-0506-42DF-B96B-AB2AA3A7C416}"/>
              </a:ext>
            </a:extLst>
          </p:cNvPr>
          <p:cNvSpPr>
            <a:spLocks noChangeShapeType="1"/>
          </p:cNvSpPr>
          <p:nvPr/>
        </p:nvSpPr>
        <p:spPr bwMode="auto">
          <a:xfrm>
            <a:off x="3240221" y="4760454"/>
            <a:ext cx="14204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32" name="Rectangle 22">
            <a:extLst>
              <a:ext uri="{FF2B5EF4-FFF2-40B4-BE49-F238E27FC236}">
                <a16:creationId xmlns:a16="http://schemas.microsoft.com/office/drawing/2014/main" id="{45FA3D88-2F2C-403F-B792-26DA663DE640}"/>
              </a:ext>
            </a:extLst>
          </p:cNvPr>
          <p:cNvSpPr>
            <a:spLocks noChangeArrowheads="1"/>
          </p:cNvSpPr>
          <p:nvPr/>
        </p:nvSpPr>
        <p:spPr bwMode="auto">
          <a:xfrm>
            <a:off x="3543053" y="4189027"/>
            <a:ext cx="1065999" cy="4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dirty="0">
                <a:cs typeface="+mn-ea"/>
                <a:sym typeface="+mn-lt"/>
              </a:rPr>
              <a:t>网络层</a:t>
            </a:r>
          </a:p>
        </p:txBody>
      </p:sp>
      <p:sp>
        <p:nvSpPr>
          <p:cNvPr id="33" name="Rectangle 23">
            <a:extLst>
              <a:ext uri="{FF2B5EF4-FFF2-40B4-BE49-F238E27FC236}">
                <a16:creationId xmlns:a16="http://schemas.microsoft.com/office/drawing/2014/main" id="{C5B0C2BF-D35B-457F-8BAF-7BB50958175B}"/>
              </a:ext>
            </a:extLst>
          </p:cNvPr>
          <p:cNvSpPr>
            <a:spLocks noChangeArrowheads="1"/>
          </p:cNvSpPr>
          <p:nvPr/>
        </p:nvSpPr>
        <p:spPr bwMode="auto">
          <a:xfrm>
            <a:off x="3512937" y="5897129"/>
            <a:ext cx="1065999" cy="4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a:cs typeface="+mn-ea"/>
                <a:sym typeface="+mn-lt"/>
              </a:rPr>
              <a:t>物理层</a:t>
            </a:r>
          </a:p>
        </p:txBody>
      </p:sp>
      <p:sp>
        <p:nvSpPr>
          <p:cNvPr id="34" name="Rectangle 24">
            <a:extLst>
              <a:ext uri="{FF2B5EF4-FFF2-40B4-BE49-F238E27FC236}">
                <a16:creationId xmlns:a16="http://schemas.microsoft.com/office/drawing/2014/main" id="{626803A9-14B4-45AC-97B1-ADC749122D4E}"/>
              </a:ext>
            </a:extLst>
          </p:cNvPr>
          <p:cNvSpPr>
            <a:spLocks noChangeArrowheads="1"/>
          </p:cNvSpPr>
          <p:nvPr/>
        </p:nvSpPr>
        <p:spPr bwMode="auto">
          <a:xfrm>
            <a:off x="3491187" y="6400600"/>
            <a:ext cx="920126" cy="43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867" b="1" dirty="0">
                <a:solidFill>
                  <a:srgbClr val="000099"/>
                </a:solidFill>
                <a:cs typeface="+mn-ea"/>
                <a:sym typeface="+mn-lt"/>
              </a:rPr>
              <a:t>站点 </a:t>
            </a:r>
            <a:r>
              <a:rPr kumimoji="1" lang="en-US" altLang="zh-CN" sz="1867" b="1" dirty="0">
                <a:solidFill>
                  <a:srgbClr val="000099"/>
                </a:solidFill>
                <a:cs typeface="+mn-ea"/>
                <a:sym typeface="+mn-lt"/>
              </a:rPr>
              <a:t>1</a:t>
            </a:r>
          </a:p>
        </p:txBody>
      </p:sp>
      <p:sp>
        <p:nvSpPr>
          <p:cNvPr id="35" name="Line 26">
            <a:extLst>
              <a:ext uri="{FF2B5EF4-FFF2-40B4-BE49-F238E27FC236}">
                <a16:creationId xmlns:a16="http://schemas.microsoft.com/office/drawing/2014/main" id="{5D074F5F-8FA7-412C-8770-009337C0D197}"/>
              </a:ext>
            </a:extLst>
          </p:cNvPr>
          <p:cNvSpPr>
            <a:spLocks noChangeShapeType="1"/>
          </p:cNvSpPr>
          <p:nvPr/>
        </p:nvSpPr>
        <p:spPr bwMode="auto">
          <a:xfrm>
            <a:off x="7891434" y="5824542"/>
            <a:ext cx="14221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36" name="Line 27">
            <a:extLst>
              <a:ext uri="{FF2B5EF4-FFF2-40B4-BE49-F238E27FC236}">
                <a16:creationId xmlns:a16="http://schemas.microsoft.com/office/drawing/2014/main" id="{5C80733B-47CB-496C-871B-48B3C764E95B}"/>
              </a:ext>
            </a:extLst>
          </p:cNvPr>
          <p:cNvSpPr>
            <a:spLocks noChangeShapeType="1"/>
          </p:cNvSpPr>
          <p:nvPr/>
        </p:nvSpPr>
        <p:spPr bwMode="auto">
          <a:xfrm>
            <a:off x="7891434" y="5294814"/>
            <a:ext cx="14221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37" name="Line 28">
            <a:extLst>
              <a:ext uri="{FF2B5EF4-FFF2-40B4-BE49-F238E27FC236}">
                <a16:creationId xmlns:a16="http://schemas.microsoft.com/office/drawing/2014/main" id="{4D285BEA-F35A-4863-8832-10F37F3FDF70}"/>
              </a:ext>
            </a:extLst>
          </p:cNvPr>
          <p:cNvSpPr>
            <a:spLocks noChangeShapeType="1"/>
          </p:cNvSpPr>
          <p:nvPr/>
        </p:nvSpPr>
        <p:spPr bwMode="auto">
          <a:xfrm>
            <a:off x="7891434" y="4760454"/>
            <a:ext cx="14221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38" name="Rectangle 29">
            <a:extLst>
              <a:ext uri="{FF2B5EF4-FFF2-40B4-BE49-F238E27FC236}">
                <a16:creationId xmlns:a16="http://schemas.microsoft.com/office/drawing/2014/main" id="{1BC6D4EB-2194-499D-BF03-7B5047323A95}"/>
              </a:ext>
            </a:extLst>
          </p:cNvPr>
          <p:cNvSpPr>
            <a:spLocks noChangeArrowheads="1"/>
          </p:cNvSpPr>
          <p:nvPr/>
        </p:nvSpPr>
        <p:spPr bwMode="auto">
          <a:xfrm>
            <a:off x="8150765" y="4206017"/>
            <a:ext cx="1065999" cy="4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a:cs typeface="+mn-ea"/>
                <a:sym typeface="+mn-lt"/>
              </a:rPr>
              <a:t>网络层</a:t>
            </a:r>
          </a:p>
        </p:txBody>
      </p:sp>
      <p:sp>
        <p:nvSpPr>
          <p:cNvPr id="39" name="Rectangle 30">
            <a:extLst>
              <a:ext uri="{FF2B5EF4-FFF2-40B4-BE49-F238E27FC236}">
                <a16:creationId xmlns:a16="http://schemas.microsoft.com/office/drawing/2014/main" id="{DE33E8D0-4CB3-4D30-9766-AA11EB6DB79F}"/>
              </a:ext>
            </a:extLst>
          </p:cNvPr>
          <p:cNvSpPr>
            <a:spLocks noChangeArrowheads="1"/>
          </p:cNvSpPr>
          <p:nvPr/>
        </p:nvSpPr>
        <p:spPr bwMode="auto">
          <a:xfrm>
            <a:off x="8164150" y="5897129"/>
            <a:ext cx="1065999" cy="4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a:cs typeface="+mn-ea"/>
                <a:sym typeface="+mn-lt"/>
              </a:rPr>
              <a:t>物理层</a:t>
            </a:r>
          </a:p>
        </p:txBody>
      </p:sp>
      <p:grpSp>
        <p:nvGrpSpPr>
          <p:cNvPr id="40" name="Group 31">
            <a:extLst>
              <a:ext uri="{FF2B5EF4-FFF2-40B4-BE49-F238E27FC236}">
                <a16:creationId xmlns:a16="http://schemas.microsoft.com/office/drawing/2014/main" id="{B1A7DB6C-72D9-4AA5-991F-7D0770B75FC8}"/>
              </a:ext>
            </a:extLst>
          </p:cNvPr>
          <p:cNvGrpSpPr>
            <a:grpSpLocks/>
          </p:cNvGrpSpPr>
          <p:nvPr/>
        </p:nvGrpSpPr>
        <p:grpSpPr bwMode="auto">
          <a:xfrm>
            <a:off x="1324525" y="4828405"/>
            <a:ext cx="7728040" cy="525095"/>
            <a:chOff x="249" y="2118"/>
            <a:chExt cx="4619" cy="340"/>
          </a:xfrm>
        </p:grpSpPr>
        <p:sp>
          <p:nvSpPr>
            <p:cNvPr id="41" name="Rectangle 32">
              <a:extLst>
                <a:ext uri="{FF2B5EF4-FFF2-40B4-BE49-F238E27FC236}">
                  <a16:creationId xmlns:a16="http://schemas.microsoft.com/office/drawing/2014/main" id="{A2DE9C13-5BF6-484B-A622-2CBA2EFD7D5B}"/>
                </a:ext>
              </a:extLst>
            </p:cNvPr>
            <p:cNvSpPr>
              <a:spLocks noChangeArrowheads="1"/>
            </p:cNvSpPr>
            <p:nvPr/>
          </p:nvSpPr>
          <p:spPr bwMode="auto">
            <a:xfrm>
              <a:off x="249" y="2147"/>
              <a:ext cx="1129"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dirty="0">
                  <a:solidFill>
                    <a:srgbClr val="0000FF"/>
                  </a:solidFill>
                  <a:cs typeface="+mn-ea"/>
                  <a:sym typeface="+mn-lt"/>
                </a:rPr>
                <a:t>逻辑链路控制</a:t>
              </a:r>
            </a:p>
          </p:txBody>
        </p:sp>
        <p:sp>
          <p:nvSpPr>
            <p:cNvPr id="42" name="AutoShape 33">
              <a:extLst>
                <a:ext uri="{FF2B5EF4-FFF2-40B4-BE49-F238E27FC236}">
                  <a16:creationId xmlns:a16="http://schemas.microsoft.com/office/drawing/2014/main" id="{CD2576F4-7CB0-4405-B830-7E442D8DF09A}"/>
                </a:ext>
              </a:extLst>
            </p:cNvPr>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43" name="Rectangle 34">
              <a:extLst>
                <a:ext uri="{FF2B5EF4-FFF2-40B4-BE49-F238E27FC236}">
                  <a16:creationId xmlns:a16="http://schemas.microsoft.com/office/drawing/2014/main" id="{4CCE837D-346F-4022-9C59-DAFE4386DDF9}"/>
                </a:ext>
              </a:extLst>
            </p:cNvPr>
            <p:cNvSpPr>
              <a:spLocks noChangeArrowheads="1"/>
            </p:cNvSpPr>
            <p:nvPr/>
          </p:nvSpPr>
          <p:spPr bwMode="auto">
            <a:xfrm>
              <a:off x="1623" y="2118"/>
              <a:ext cx="463"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LLC</a:t>
              </a:r>
            </a:p>
          </p:txBody>
        </p:sp>
        <p:sp>
          <p:nvSpPr>
            <p:cNvPr id="44" name="Rectangle 35">
              <a:extLst>
                <a:ext uri="{FF2B5EF4-FFF2-40B4-BE49-F238E27FC236}">
                  <a16:creationId xmlns:a16="http://schemas.microsoft.com/office/drawing/2014/main" id="{185FE654-DA8D-4102-969A-940E3C1D369B}"/>
                </a:ext>
              </a:extLst>
            </p:cNvPr>
            <p:cNvSpPr>
              <a:spLocks noChangeArrowheads="1"/>
            </p:cNvSpPr>
            <p:nvPr/>
          </p:nvSpPr>
          <p:spPr bwMode="auto">
            <a:xfrm>
              <a:off x="4405" y="2118"/>
              <a:ext cx="463"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LLC</a:t>
              </a:r>
            </a:p>
          </p:txBody>
        </p:sp>
      </p:grpSp>
      <p:grpSp>
        <p:nvGrpSpPr>
          <p:cNvPr id="45" name="Group 36">
            <a:extLst>
              <a:ext uri="{FF2B5EF4-FFF2-40B4-BE49-F238E27FC236}">
                <a16:creationId xmlns:a16="http://schemas.microsoft.com/office/drawing/2014/main" id="{E0ECE7E0-A7DF-4FBC-815F-790651758E93}"/>
              </a:ext>
            </a:extLst>
          </p:cNvPr>
          <p:cNvGrpSpPr>
            <a:grpSpLocks/>
          </p:cNvGrpSpPr>
          <p:nvPr/>
        </p:nvGrpSpPr>
        <p:grpSpPr bwMode="auto">
          <a:xfrm>
            <a:off x="1324525" y="5368938"/>
            <a:ext cx="7788272" cy="501928"/>
            <a:chOff x="249" y="2468"/>
            <a:chExt cx="4655" cy="325"/>
          </a:xfrm>
        </p:grpSpPr>
        <p:sp>
          <p:nvSpPr>
            <p:cNvPr id="46" name="Rectangle 37">
              <a:extLst>
                <a:ext uri="{FF2B5EF4-FFF2-40B4-BE49-F238E27FC236}">
                  <a16:creationId xmlns:a16="http://schemas.microsoft.com/office/drawing/2014/main" id="{21BFA3A2-741A-4AED-A44B-A570B288B746}"/>
                </a:ext>
              </a:extLst>
            </p:cNvPr>
            <p:cNvSpPr>
              <a:spLocks noChangeArrowheads="1"/>
            </p:cNvSpPr>
            <p:nvPr/>
          </p:nvSpPr>
          <p:spPr bwMode="auto">
            <a:xfrm>
              <a:off x="249" y="2482"/>
              <a:ext cx="1129"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2133" b="1" dirty="0">
                  <a:solidFill>
                    <a:srgbClr val="0000FF"/>
                  </a:solidFill>
                  <a:cs typeface="+mn-ea"/>
                  <a:sym typeface="+mn-lt"/>
                </a:rPr>
                <a:t>媒体接入控制</a:t>
              </a:r>
            </a:p>
          </p:txBody>
        </p:sp>
        <p:sp>
          <p:nvSpPr>
            <p:cNvPr id="47" name="Line 38">
              <a:extLst>
                <a:ext uri="{FF2B5EF4-FFF2-40B4-BE49-F238E27FC236}">
                  <a16:creationId xmlns:a16="http://schemas.microsoft.com/office/drawing/2014/main" id="{E5C2828B-1920-4B21-B4DB-A12DCE6E353E}"/>
                </a:ext>
              </a:extLst>
            </p:cNvPr>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48" name="Line 39">
              <a:extLst>
                <a:ext uri="{FF2B5EF4-FFF2-40B4-BE49-F238E27FC236}">
                  <a16:creationId xmlns:a16="http://schemas.microsoft.com/office/drawing/2014/main" id="{02B1BD4D-E2A7-479A-B3F1-28CBD196F69E}"/>
                </a:ext>
              </a:extLst>
            </p:cNvPr>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49" name="Rectangle 40">
              <a:extLst>
                <a:ext uri="{FF2B5EF4-FFF2-40B4-BE49-F238E27FC236}">
                  <a16:creationId xmlns:a16="http://schemas.microsoft.com/office/drawing/2014/main" id="{9AD47FF5-DDDD-41BF-9C80-490ACCF87906}"/>
                </a:ext>
              </a:extLst>
            </p:cNvPr>
            <p:cNvSpPr>
              <a:spLocks noChangeArrowheads="1"/>
            </p:cNvSpPr>
            <p:nvPr/>
          </p:nvSpPr>
          <p:spPr bwMode="auto">
            <a:xfrm>
              <a:off x="1607" y="2468"/>
              <a:ext cx="51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MAC</a:t>
              </a:r>
            </a:p>
          </p:txBody>
        </p:sp>
        <p:sp>
          <p:nvSpPr>
            <p:cNvPr id="50" name="Rectangle 41">
              <a:extLst>
                <a:ext uri="{FF2B5EF4-FFF2-40B4-BE49-F238E27FC236}">
                  <a16:creationId xmlns:a16="http://schemas.microsoft.com/office/drawing/2014/main" id="{5AB586CA-E79E-4B88-BA1A-A14FAF33E96D}"/>
                </a:ext>
              </a:extLst>
            </p:cNvPr>
            <p:cNvSpPr>
              <a:spLocks noChangeArrowheads="1"/>
            </p:cNvSpPr>
            <p:nvPr/>
          </p:nvSpPr>
          <p:spPr bwMode="auto">
            <a:xfrm>
              <a:off x="4387" y="2468"/>
              <a:ext cx="51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MAC</a:t>
              </a:r>
            </a:p>
          </p:txBody>
        </p:sp>
      </p:grpSp>
      <p:sp>
        <p:nvSpPr>
          <p:cNvPr id="51" name="AutoShape 42">
            <a:extLst>
              <a:ext uri="{FF2B5EF4-FFF2-40B4-BE49-F238E27FC236}">
                <a16:creationId xmlns:a16="http://schemas.microsoft.com/office/drawing/2014/main" id="{95CA02A2-DAD1-4E6A-9226-B033EE10D05D}"/>
              </a:ext>
            </a:extLst>
          </p:cNvPr>
          <p:cNvSpPr>
            <a:spLocks/>
          </p:cNvSpPr>
          <p:nvPr/>
        </p:nvSpPr>
        <p:spPr bwMode="auto">
          <a:xfrm>
            <a:off x="9323606" y="4769722"/>
            <a:ext cx="125483" cy="1023933"/>
          </a:xfrm>
          <a:prstGeom prst="rightBrace">
            <a:avLst>
              <a:gd name="adj1" fmla="val 7366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52" name="Rectangle 43">
            <a:extLst>
              <a:ext uri="{FF2B5EF4-FFF2-40B4-BE49-F238E27FC236}">
                <a16:creationId xmlns:a16="http://schemas.microsoft.com/office/drawing/2014/main" id="{B4C9DAA5-B545-4461-9BD5-A69B1EA636CD}"/>
              </a:ext>
            </a:extLst>
          </p:cNvPr>
          <p:cNvSpPr>
            <a:spLocks noChangeArrowheads="1"/>
          </p:cNvSpPr>
          <p:nvPr/>
        </p:nvSpPr>
        <p:spPr bwMode="auto">
          <a:xfrm>
            <a:off x="9326000" y="4984391"/>
            <a:ext cx="1065998" cy="87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2133" b="1">
                <a:solidFill>
                  <a:srgbClr val="0000FF"/>
                </a:solidFill>
                <a:cs typeface="+mn-ea"/>
                <a:sym typeface="+mn-lt"/>
              </a:rPr>
              <a:t>数据</a:t>
            </a:r>
          </a:p>
          <a:p>
            <a:pPr algn="ctr" defTabSz="1015975" eaLnBrk="0" hangingPunct="0">
              <a:lnSpc>
                <a:spcPct val="120000"/>
              </a:lnSpc>
            </a:pPr>
            <a:r>
              <a:rPr kumimoji="1" lang="zh-CN" altLang="en-US" sz="2133" b="1">
                <a:solidFill>
                  <a:srgbClr val="0000FF"/>
                </a:solidFill>
                <a:cs typeface="+mn-ea"/>
                <a:sym typeface="+mn-lt"/>
              </a:rPr>
              <a:t>链路层</a:t>
            </a:r>
          </a:p>
        </p:txBody>
      </p:sp>
      <p:sp>
        <p:nvSpPr>
          <p:cNvPr id="53" name="Rectangle 44">
            <a:extLst>
              <a:ext uri="{FF2B5EF4-FFF2-40B4-BE49-F238E27FC236}">
                <a16:creationId xmlns:a16="http://schemas.microsoft.com/office/drawing/2014/main" id="{E5E7B553-6D58-4B57-984E-B1B2FED18D83}"/>
              </a:ext>
            </a:extLst>
          </p:cNvPr>
          <p:cNvSpPr>
            <a:spLocks noChangeArrowheads="1"/>
          </p:cNvSpPr>
          <p:nvPr/>
        </p:nvSpPr>
        <p:spPr bwMode="auto">
          <a:xfrm>
            <a:off x="8211708" y="6400602"/>
            <a:ext cx="920126" cy="43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867" b="1" dirty="0">
                <a:solidFill>
                  <a:srgbClr val="000099"/>
                </a:solidFill>
                <a:cs typeface="+mn-ea"/>
                <a:sym typeface="+mn-lt"/>
              </a:rPr>
              <a:t>站点 </a:t>
            </a:r>
            <a:r>
              <a:rPr kumimoji="1" lang="en-US" altLang="zh-CN" sz="1867" b="1" dirty="0">
                <a:solidFill>
                  <a:srgbClr val="000099"/>
                </a:solidFill>
                <a:cs typeface="+mn-ea"/>
                <a:sym typeface="+mn-lt"/>
              </a:rPr>
              <a:t>2</a:t>
            </a:r>
          </a:p>
        </p:txBody>
      </p:sp>
      <p:sp>
        <p:nvSpPr>
          <p:cNvPr id="54" name="Text Box 45">
            <a:extLst>
              <a:ext uri="{FF2B5EF4-FFF2-40B4-BE49-F238E27FC236}">
                <a16:creationId xmlns:a16="http://schemas.microsoft.com/office/drawing/2014/main" id="{E90D5251-A7A5-4389-953D-15D3ED7E4161}"/>
              </a:ext>
            </a:extLst>
          </p:cNvPr>
          <p:cNvSpPr txBox="1">
            <a:spLocks noChangeArrowheads="1"/>
          </p:cNvSpPr>
          <p:nvPr/>
        </p:nvSpPr>
        <p:spPr bwMode="auto">
          <a:xfrm>
            <a:off x="5218431" y="3568664"/>
            <a:ext cx="2161169" cy="846194"/>
          </a:xfrm>
          <a:prstGeom prst="rect">
            <a:avLst/>
          </a:prstGeom>
          <a:solidFill>
            <a:srgbClr val="0000CC"/>
          </a:solidFill>
          <a:ln w="9525">
            <a:solidFill>
              <a:srgbClr val="333399"/>
            </a:solidFill>
            <a:miter lim="800000"/>
            <a:headEnd/>
            <a:tailEnd/>
          </a:ln>
          <a:effectLst/>
        </p:spPr>
        <p:txBody>
          <a:bodyPr wrap="none">
            <a:spAutoFit/>
          </a:bodyPr>
          <a:lstStyle/>
          <a:p>
            <a:pPr algn="ctr">
              <a:lnSpc>
                <a:spcPct val="120000"/>
              </a:lnSpc>
            </a:pPr>
            <a:r>
              <a:rPr kumimoji="1" lang="en-US" altLang="zh-CN" sz="2133" b="1" dirty="0">
                <a:solidFill>
                  <a:schemeClr val="bg1"/>
                </a:solidFill>
                <a:cs typeface="+mn-ea"/>
                <a:sym typeface="+mn-lt"/>
              </a:rPr>
              <a:t>LLC </a:t>
            </a:r>
            <a:r>
              <a:rPr kumimoji="1" lang="zh-CN" altLang="en-US" sz="2133" b="1" dirty="0">
                <a:solidFill>
                  <a:schemeClr val="bg1"/>
                </a:solidFill>
                <a:cs typeface="+mn-ea"/>
                <a:sym typeface="+mn-lt"/>
              </a:rPr>
              <a:t>子层看不见</a:t>
            </a:r>
          </a:p>
          <a:p>
            <a:pPr algn="ctr">
              <a:lnSpc>
                <a:spcPct val="120000"/>
              </a:lnSpc>
            </a:pPr>
            <a:r>
              <a:rPr kumimoji="1" lang="zh-CN" altLang="en-US" sz="2133" b="1" dirty="0">
                <a:solidFill>
                  <a:schemeClr val="bg1"/>
                </a:solidFill>
                <a:cs typeface="+mn-ea"/>
                <a:sym typeface="+mn-lt"/>
              </a:rPr>
              <a:t>下面的局域网</a:t>
            </a:r>
          </a:p>
        </p:txBody>
      </p:sp>
      <p:sp>
        <p:nvSpPr>
          <p:cNvPr id="55" name="Line 21">
            <a:extLst>
              <a:ext uri="{FF2B5EF4-FFF2-40B4-BE49-F238E27FC236}">
                <a16:creationId xmlns:a16="http://schemas.microsoft.com/office/drawing/2014/main" id="{B689E760-33BD-4FC1-8A26-E73CA53A4B27}"/>
              </a:ext>
            </a:extLst>
          </p:cNvPr>
          <p:cNvSpPr>
            <a:spLocks noChangeShapeType="1"/>
          </p:cNvSpPr>
          <p:nvPr/>
        </p:nvSpPr>
        <p:spPr bwMode="auto">
          <a:xfrm>
            <a:off x="3240221" y="4088092"/>
            <a:ext cx="14204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56" name="Line 28">
            <a:extLst>
              <a:ext uri="{FF2B5EF4-FFF2-40B4-BE49-F238E27FC236}">
                <a16:creationId xmlns:a16="http://schemas.microsoft.com/office/drawing/2014/main" id="{E95CAA9C-27BD-406F-BD01-CE1524D04CDB}"/>
              </a:ext>
            </a:extLst>
          </p:cNvPr>
          <p:cNvSpPr>
            <a:spLocks noChangeShapeType="1"/>
          </p:cNvSpPr>
          <p:nvPr/>
        </p:nvSpPr>
        <p:spPr bwMode="auto">
          <a:xfrm>
            <a:off x="7891434" y="4088092"/>
            <a:ext cx="14221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57" name="标题 1">
            <a:extLst>
              <a:ext uri="{FF2B5EF4-FFF2-40B4-BE49-F238E27FC236}">
                <a16:creationId xmlns:a16="http://schemas.microsoft.com/office/drawing/2014/main" id="{075A03EC-EA51-4CB7-A3E1-A76D408F6E0A}"/>
              </a:ext>
            </a:extLst>
          </p:cNvPr>
          <p:cNvSpPr txBox="1">
            <a:spLocks/>
          </p:cNvSpPr>
          <p:nvPr/>
        </p:nvSpPr>
        <p:spPr>
          <a:xfrm>
            <a:off x="312531" y="-87472"/>
            <a:ext cx="10858500" cy="900112"/>
          </a:xfrm>
          <a:prstGeom prst="rect">
            <a:avLst/>
          </a:prstGeom>
        </p:spPr>
        <p:txBody>
          <a:bodyPr>
            <a:normAutofit fontScale="70000" lnSpcReduction="200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40000"/>
              </a:lnSpc>
            </a:pPr>
            <a:endParaRPr lang="en-US" altLang="zh-CN" sz="3200" dirty="0">
              <a:latin typeface="+mn-lt"/>
              <a:ea typeface="+mn-ea"/>
              <a:cs typeface="+mn-ea"/>
              <a:sym typeface="+mn-lt"/>
            </a:endParaRPr>
          </a:p>
          <a:p>
            <a:pPr>
              <a:lnSpc>
                <a:spcPct val="140000"/>
              </a:lnSpc>
            </a:pPr>
            <a:r>
              <a:rPr lang="zh-CN" altLang="en-US" sz="3200" dirty="0">
                <a:latin typeface="+mn-lt"/>
                <a:ea typeface="+mn-ea"/>
                <a:cs typeface="+mn-ea"/>
                <a:sym typeface="+mn-lt"/>
              </a:rPr>
              <a:t>局域网数据链路层为什么拆分成 </a:t>
            </a:r>
            <a:r>
              <a:rPr lang="en-US" altLang="zh-CN" sz="3200" dirty="0">
                <a:latin typeface="+mn-lt"/>
                <a:ea typeface="+mn-ea"/>
                <a:cs typeface="+mn-ea"/>
                <a:sym typeface="+mn-lt"/>
              </a:rPr>
              <a:t>LLC </a:t>
            </a:r>
            <a:r>
              <a:rPr lang="zh-CN" altLang="en-US" sz="3200" dirty="0">
                <a:latin typeface="+mn-lt"/>
                <a:ea typeface="+mn-ea"/>
                <a:cs typeface="+mn-ea"/>
                <a:sym typeface="+mn-lt"/>
              </a:rPr>
              <a:t>和 </a:t>
            </a:r>
            <a:r>
              <a:rPr lang="en-US" altLang="zh-CN" sz="3200" dirty="0">
                <a:latin typeface="+mn-lt"/>
                <a:ea typeface="+mn-ea"/>
                <a:cs typeface="+mn-ea"/>
                <a:sym typeface="+mn-lt"/>
              </a:rPr>
              <a:t>MAC </a:t>
            </a:r>
            <a:r>
              <a:rPr lang="zh-CN" altLang="en-US" sz="3200" dirty="0">
                <a:latin typeface="+mn-lt"/>
                <a:ea typeface="+mn-ea"/>
                <a:cs typeface="+mn-ea"/>
                <a:sym typeface="+mn-lt"/>
              </a:rPr>
              <a:t>两个子层？</a:t>
            </a:r>
            <a:endParaRPr lang="en-US" altLang="zh-CN" sz="3200" dirty="0">
              <a:latin typeface="+mn-lt"/>
              <a:ea typeface="+mn-ea"/>
              <a:cs typeface="+mn-ea"/>
              <a:sym typeface="+mn-lt"/>
            </a:endParaRPr>
          </a:p>
        </p:txBody>
      </p:sp>
    </p:spTree>
    <p:extLst>
      <p:ext uri="{BB962C8B-B14F-4D97-AF65-F5344CB8AC3E}">
        <p14:creationId xmlns:p14="http://schemas.microsoft.com/office/powerpoint/2010/main" val="220049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4"/>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5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781125" y="2520612"/>
            <a:ext cx="3748360" cy="812800"/>
            <a:chOff x="4981610" y="1708240"/>
            <a:chExt cx="2811270" cy="609600"/>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pPr>
                <a:lnSpc>
                  <a:spcPct val="120000"/>
                </a:lnSpc>
              </a:pPr>
              <a:endParaRPr lang="zh-CN" altLang="en-US" sz="2400">
                <a:cs typeface="+mn-ea"/>
                <a:sym typeface="+mn-lt"/>
              </a:endParaRPr>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grpSp>
      <p:sp>
        <p:nvSpPr>
          <p:cNvPr id="3" name="矩形 2"/>
          <p:cNvSpPr/>
          <p:nvPr/>
        </p:nvSpPr>
        <p:spPr>
          <a:xfrm>
            <a:off x="1277375" y="3868956"/>
            <a:ext cx="3817969" cy="2107436"/>
          </a:xfrm>
          <a:prstGeom prst="rect">
            <a:avLst/>
          </a:prstGeom>
        </p:spPr>
        <p:txBody>
          <a:bodyPr wrap="square">
            <a:spAutoFit/>
          </a:bodyPr>
          <a:lstStyle/>
          <a:p>
            <a:pPr algn="ctr" eaLnBrk="0" hangingPunct="0">
              <a:lnSpc>
                <a:spcPct val="120000"/>
              </a:lnSpc>
              <a:spcBef>
                <a:spcPct val="0"/>
              </a:spcBef>
              <a:buClr>
                <a:srgbClr val="0070C0"/>
              </a:buClr>
            </a:pPr>
            <a:r>
              <a:rPr lang="en-US" altLang="zh-CN" sz="2000" b="1" dirty="0">
                <a:cs typeface="+mn-ea"/>
                <a:sym typeface="+mn-lt"/>
              </a:rPr>
              <a:t>(a) </a:t>
            </a:r>
            <a:r>
              <a:rPr lang="zh-CN" altLang="en-US" sz="2000" b="1" dirty="0">
                <a:solidFill>
                  <a:srgbClr val="C00000"/>
                </a:solidFill>
                <a:cs typeface="+mn-ea"/>
                <a:sym typeface="+mn-lt"/>
              </a:rPr>
              <a:t>点到点连接</a:t>
            </a:r>
            <a:endParaRPr lang="en-US" altLang="zh-CN" sz="2000" b="1" dirty="0">
              <a:solidFill>
                <a:srgbClr val="C00000"/>
              </a:solidFill>
              <a:cs typeface="+mn-ea"/>
              <a:sym typeface="+mn-lt"/>
            </a:endParaRPr>
          </a:p>
          <a:p>
            <a:pPr algn="ctr" eaLnBrk="0" hangingPunct="0">
              <a:lnSpc>
                <a:spcPct val="120000"/>
              </a:lnSpc>
              <a:spcBef>
                <a:spcPct val="0"/>
              </a:spcBef>
              <a:buClr>
                <a:srgbClr val="0070C0"/>
              </a:buClr>
            </a:pPr>
            <a:endParaRPr lang="en-US" altLang="zh-CN" sz="1867" b="1" dirty="0">
              <a:solidFill>
                <a:srgbClr val="0000FF"/>
              </a:solidFill>
              <a:cs typeface="+mn-ea"/>
              <a:sym typeface="+mn-lt"/>
            </a:endParaRPr>
          </a:p>
          <a:p>
            <a:pPr marL="380990" indent="-380990" eaLnBrk="0" hangingPunct="0">
              <a:lnSpc>
                <a:spcPct val="120000"/>
              </a:lnSpc>
              <a:spcBef>
                <a:spcPct val="0"/>
              </a:spcBef>
              <a:buClr>
                <a:srgbClr val="0070C0"/>
              </a:buClr>
              <a:buFont typeface="Wingdings" panose="05000000000000000000" pitchFamily="2" charset="2"/>
              <a:buChar char="Ø"/>
            </a:pPr>
            <a:r>
              <a:rPr lang="zh-CN" altLang="en-US" dirty="0">
                <a:cs typeface="+mn-ea"/>
                <a:sym typeface="+mn-lt"/>
              </a:rPr>
              <a:t>两个结点间由专用线路连接</a:t>
            </a:r>
            <a:endParaRPr lang="en-US" altLang="zh-CN" dirty="0">
              <a:cs typeface="+mn-ea"/>
              <a:sym typeface="+mn-lt"/>
            </a:endParaRPr>
          </a:p>
          <a:p>
            <a:pPr marL="380990" indent="-380990" eaLnBrk="0" hangingPunct="0">
              <a:lnSpc>
                <a:spcPct val="120000"/>
              </a:lnSpc>
              <a:spcBef>
                <a:spcPct val="0"/>
              </a:spcBef>
              <a:buClr>
                <a:srgbClr val="0070C0"/>
              </a:buClr>
              <a:buFont typeface="Wingdings" panose="05000000000000000000" pitchFamily="2" charset="2"/>
              <a:buChar char="Ø"/>
            </a:pPr>
            <a:r>
              <a:rPr lang="zh-CN" altLang="en-US" dirty="0">
                <a:cs typeface="+mn-ea"/>
                <a:sym typeface="+mn-lt"/>
              </a:rPr>
              <a:t>信道容量都用于这两个结点间的数据传。</a:t>
            </a:r>
          </a:p>
          <a:p>
            <a:pPr marL="380990" indent="-380990" eaLnBrk="0" hangingPunct="0">
              <a:lnSpc>
                <a:spcPct val="120000"/>
              </a:lnSpc>
              <a:spcBef>
                <a:spcPct val="0"/>
              </a:spcBef>
              <a:buClr>
                <a:srgbClr val="0070C0"/>
              </a:buClr>
              <a:buFont typeface="Wingdings" panose="05000000000000000000" pitchFamily="2" charset="2"/>
              <a:buChar char="Ø"/>
            </a:pPr>
            <a:r>
              <a:rPr lang="zh-CN" altLang="en-US" dirty="0">
                <a:cs typeface="+mn-ea"/>
                <a:sym typeface="+mn-lt"/>
              </a:rPr>
              <a:t>使用一对一的</a:t>
            </a:r>
            <a:r>
              <a:rPr lang="zh-CN" altLang="en-US" dirty="0">
                <a:solidFill>
                  <a:srgbClr val="C00000"/>
                </a:solidFill>
                <a:cs typeface="+mn-ea"/>
                <a:sym typeface="+mn-lt"/>
              </a:rPr>
              <a:t>点对点</a:t>
            </a:r>
            <a:r>
              <a:rPr lang="zh-CN" altLang="en-US" dirty="0">
                <a:cs typeface="+mn-ea"/>
                <a:sym typeface="+mn-lt"/>
              </a:rPr>
              <a:t>通信方式。</a:t>
            </a:r>
          </a:p>
        </p:txBody>
      </p:sp>
      <p:sp>
        <p:nvSpPr>
          <p:cNvPr id="4" name="矩形 3"/>
          <p:cNvSpPr/>
          <p:nvPr/>
        </p:nvSpPr>
        <p:spPr>
          <a:xfrm>
            <a:off x="6475528" y="4010855"/>
            <a:ext cx="4544504" cy="2070503"/>
          </a:xfrm>
          <a:prstGeom prst="rect">
            <a:avLst/>
          </a:prstGeom>
        </p:spPr>
        <p:txBody>
          <a:bodyPr wrap="square">
            <a:spAutoFit/>
          </a:bodyPr>
          <a:lstStyle/>
          <a:p>
            <a:pPr algn="ctr" eaLnBrk="0" hangingPunct="0">
              <a:lnSpc>
                <a:spcPct val="120000"/>
              </a:lnSpc>
              <a:buClr>
                <a:srgbClr val="0070C0"/>
              </a:buClr>
            </a:pPr>
            <a:r>
              <a:rPr lang="en-US" altLang="zh-CN" sz="1867" b="1" dirty="0">
                <a:cs typeface="+mn-ea"/>
                <a:sym typeface="+mn-lt"/>
              </a:rPr>
              <a:t>(b) </a:t>
            </a:r>
            <a:r>
              <a:rPr lang="zh-CN" altLang="en-US" sz="1867" b="1" dirty="0">
                <a:solidFill>
                  <a:srgbClr val="C00000"/>
                </a:solidFill>
                <a:cs typeface="+mn-ea"/>
                <a:sym typeface="+mn-lt"/>
              </a:rPr>
              <a:t>多点连接（广播信道）</a:t>
            </a:r>
            <a:endParaRPr lang="en-US" altLang="zh-CN" sz="1867" b="1" dirty="0">
              <a:solidFill>
                <a:srgbClr val="C00000"/>
              </a:solidFill>
              <a:cs typeface="+mn-ea"/>
              <a:sym typeface="+mn-lt"/>
            </a:endParaRPr>
          </a:p>
          <a:p>
            <a:pPr marL="380990" indent="-380990" eaLnBrk="0" hangingPunct="0">
              <a:lnSpc>
                <a:spcPct val="120000"/>
              </a:lnSpc>
              <a:buClr>
                <a:srgbClr val="0070C0"/>
              </a:buClr>
              <a:buFont typeface="Wingdings" panose="05000000000000000000" pitchFamily="2" charset="2"/>
              <a:buChar char="Ø"/>
            </a:pPr>
            <a:r>
              <a:rPr lang="zh-CN" altLang="en-US" dirty="0">
                <a:cs typeface="+mn-ea"/>
                <a:sym typeface="+mn-lt"/>
              </a:rPr>
              <a:t>两个以上的结点共享一条线路</a:t>
            </a:r>
            <a:endParaRPr lang="en-US" altLang="zh-CN" dirty="0">
              <a:cs typeface="+mn-ea"/>
              <a:sym typeface="+mn-lt"/>
            </a:endParaRPr>
          </a:p>
          <a:p>
            <a:pPr marL="380990" indent="-380990" eaLnBrk="0" hangingPunct="0">
              <a:lnSpc>
                <a:spcPct val="120000"/>
              </a:lnSpc>
              <a:buClr>
                <a:srgbClr val="0070C0"/>
              </a:buClr>
              <a:buFont typeface="Wingdings" panose="05000000000000000000" pitchFamily="2" charset="2"/>
              <a:buChar char="Ø"/>
            </a:pPr>
            <a:r>
              <a:rPr lang="zh-CN" altLang="en-US" dirty="0">
                <a:cs typeface="+mn-ea"/>
                <a:sym typeface="+mn-lt"/>
              </a:rPr>
              <a:t>通过复用技术实现信道容量共享，必须使用专用的共享信道协议来协调这些结点的数据发送。</a:t>
            </a:r>
          </a:p>
          <a:p>
            <a:pPr marL="380990" indent="-380990" eaLnBrk="0" hangingPunct="0">
              <a:lnSpc>
                <a:spcPct val="120000"/>
              </a:lnSpc>
              <a:buClr>
                <a:srgbClr val="0070C0"/>
              </a:buClr>
              <a:buFont typeface="Wingdings" panose="05000000000000000000" pitchFamily="2" charset="2"/>
              <a:buChar char="Ø"/>
            </a:pPr>
            <a:r>
              <a:rPr lang="zh-CN" altLang="en-US" dirty="0">
                <a:cs typeface="+mn-ea"/>
                <a:sym typeface="+mn-lt"/>
              </a:rPr>
              <a:t>使用一对多的</a:t>
            </a:r>
            <a:r>
              <a:rPr lang="zh-CN" altLang="en-US" dirty="0">
                <a:solidFill>
                  <a:srgbClr val="C00000"/>
                </a:solidFill>
                <a:cs typeface="+mn-ea"/>
                <a:sym typeface="+mn-lt"/>
              </a:rPr>
              <a:t>广播通信</a:t>
            </a:r>
            <a:r>
              <a:rPr lang="zh-CN" altLang="en-US" dirty="0">
                <a:cs typeface="+mn-ea"/>
                <a:sym typeface="+mn-lt"/>
              </a:rPr>
              <a:t>方式。</a:t>
            </a:r>
          </a:p>
        </p:txBody>
      </p:sp>
      <p:sp>
        <p:nvSpPr>
          <p:cNvPr id="7" name="矩形 6"/>
          <p:cNvSpPr/>
          <p:nvPr/>
        </p:nvSpPr>
        <p:spPr>
          <a:xfrm>
            <a:off x="4168639" y="826796"/>
            <a:ext cx="3599062" cy="542393"/>
          </a:xfrm>
          <a:prstGeom prst="rect">
            <a:avLst/>
          </a:prstGeom>
        </p:spPr>
        <p:txBody>
          <a:bodyPr wrap="none">
            <a:spAutoFit/>
          </a:bodyPr>
          <a:lstStyle/>
          <a:p>
            <a:pPr algn="ctr">
              <a:lnSpc>
                <a:spcPct val="120000"/>
              </a:lnSpc>
            </a:pPr>
            <a:r>
              <a:rPr lang="zh-CN" altLang="en-US" sz="2667" b="1" dirty="0">
                <a:solidFill>
                  <a:schemeClr val="bg1"/>
                </a:solidFill>
                <a:cs typeface="+mn-ea"/>
                <a:sym typeface="+mn-lt"/>
              </a:rPr>
              <a:t>数据链路层使用的信道</a:t>
            </a:r>
          </a:p>
        </p:txBody>
      </p:sp>
      <p:grpSp>
        <p:nvGrpSpPr>
          <p:cNvPr id="19" name="组合 18"/>
          <p:cNvGrpSpPr/>
          <p:nvPr/>
        </p:nvGrpSpPr>
        <p:grpSpPr>
          <a:xfrm>
            <a:off x="7666989" y="2570954"/>
            <a:ext cx="2072531" cy="726947"/>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2206366" y="2735193"/>
            <a:ext cx="2232772" cy="0"/>
          </a:xfrm>
          <a:prstGeom prst="straightConnector1">
            <a:avLst/>
          </a:prstGeom>
          <a:ln w="12700">
            <a:solidFill>
              <a:srgbClr val="C00000"/>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33" name="标题 1">
            <a:extLst>
              <a:ext uri="{FF2B5EF4-FFF2-40B4-BE49-F238E27FC236}">
                <a16:creationId xmlns:a16="http://schemas.microsoft.com/office/drawing/2014/main" id="{19BE6877-402C-40A2-B64B-63299E49C315}"/>
              </a:ext>
            </a:extLst>
          </p:cNvPr>
          <p:cNvSpPr txBox="1">
            <a:spLocks/>
          </p:cNvSpPr>
          <p:nvPr/>
        </p:nvSpPr>
        <p:spPr>
          <a:xfrm>
            <a:off x="660400" y="128587"/>
            <a:ext cx="10858500" cy="900112"/>
          </a:xfrm>
          <a:prstGeom prst="rect">
            <a:avLst/>
          </a:prstGeom>
        </p:spPr>
        <p:txBody>
          <a:bodyPr>
            <a:normAutofit fontScale="62500" lnSpcReduction="200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endParaRPr lang="en-US" altLang="zh-CN" sz="3200" dirty="0">
              <a:solidFill>
                <a:schemeClr val="tx1"/>
              </a:solidFill>
              <a:latin typeface="+mn-lt"/>
              <a:ea typeface="+mn-ea"/>
              <a:cs typeface="+mn-ea"/>
              <a:sym typeface="+mn-lt"/>
            </a:endParaRPr>
          </a:p>
          <a:p>
            <a:pPr>
              <a:lnSpc>
                <a:spcPct val="120000"/>
              </a:lnSpc>
            </a:pPr>
            <a:r>
              <a:rPr lang="zh-CN" altLang="en-US" sz="5100" dirty="0">
                <a:solidFill>
                  <a:schemeClr val="tx1"/>
                </a:solidFill>
                <a:latin typeface="+mj-ea"/>
                <a:cs typeface="+mn-ea"/>
                <a:sym typeface="+mn-lt"/>
              </a:rPr>
              <a:t>线路配置</a:t>
            </a:r>
          </a:p>
        </p:txBody>
      </p:sp>
      <p:sp>
        <p:nvSpPr>
          <p:cNvPr id="5" name="矩形 4">
            <a:extLst>
              <a:ext uri="{FF2B5EF4-FFF2-40B4-BE49-F238E27FC236}">
                <a16:creationId xmlns:a16="http://schemas.microsoft.com/office/drawing/2014/main" id="{BD1E00EC-EDDA-4D5F-8CF9-735AB2791A88}"/>
              </a:ext>
            </a:extLst>
          </p:cNvPr>
          <p:cNvSpPr/>
          <p:nvPr/>
        </p:nvSpPr>
        <p:spPr>
          <a:xfrm>
            <a:off x="660400" y="1160184"/>
            <a:ext cx="9936244" cy="940514"/>
          </a:xfrm>
          <a:prstGeom prst="rect">
            <a:avLst/>
          </a:prstGeom>
        </p:spPr>
        <p:txBody>
          <a:bodyPr wrap="square">
            <a:spAutoFit/>
          </a:bodyPr>
          <a:lstStyle/>
          <a:p>
            <a:pPr marL="342900" indent="-342900">
              <a:lnSpc>
                <a:spcPct val="120000"/>
              </a:lnSpc>
              <a:buFont typeface="Wingdings" panose="05000000000000000000" pitchFamily="2" charset="2"/>
              <a:buChar char="n"/>
            </a:pPr>
            <a:r>
              <a:rPr lang="zh-CN" altLang="en-US" sz="2400" dirty="0">
                <a:cs typeface="+mn-ea"/>
                <a:sym typeface="+mn-lt"/>
              </a:rPr>
              <a:t>线路配置是指两个或两个以上的网络结点用线路连接起来的方式。</a:t>
            </a:r>
            <a:endParaRPr lang="en-US" altLang="zh-CN" sz="2400" dirty="0">
              <a:cs typeface="+mn-ea"/>
              <a:sym typeface="+mn-lt"/>
            </a:endParaRPr>
          </a:p>
          <a:p>
            <a:pPr marL="342900" indent="-342900">
              <a:lnSpc>
                <a:spcPct val="120000"/>
              </a:lnSpc>
              <a:buFont typeface="Wingdings" panose="05000000000000000000" pitchFamily="2" charset="2"/>
              <a:buChar char="n"/>
            </a:pPr>
            <a:r>
              <a:rPr lang="zh-CN" altLang="en-US" sz="2400" dirty="0">
                <a:cs typeface="+mn-ea"/>
                <a:sym typeface="+mn-lt"/>
              </a:rPr>
              <a:t>有两种线路配置方式：</a:t>
            </a:r>
            <a:endParaRPr lang="en-US" altLang="zh-CN" sz="2400" dirty="0">
              <a:cs typeface="+mn-ea"/>
              <a:sym typeface="+mn-lt"/>
            </a:endParaRPr>
          </a:p>
        </p:txBody>
      </p:sp>
      <p:grpSp>
        <p:nvGrpSpPr>
          <p:cNvPr id="20" name="组合 19">
            <a:extLst>
              <a:ext uri="{FF2B5EF4-FFF2-40B4-BE49-F238E27FC236}">
                <a16:creationId xmlns:a16="http://schemas.microsoft.com/office/drawing/2014/main" id="{2DD59C8D-38B9-FCBC-6751-37B3BD60CCCA}"/>
              </a:ext>
            </a:extLst>
          </p:cNvPr>
          <p:cNvGrpSpPr/>
          <p:nvPr/>
        </p:nvGrpSpPr>
        <p:grpSpPr>
          <a:xfrm>
            <a:off x="1340787" y="2738882"/>
            <a:ext cx="3894069" cy="410087"/>
            <a:chOff x="1340787" y="2660507"/>
            <a:chExt cx="3894069" cy="410087"/>
          </a:xfrm>
        </p:grpSpPr>
        <p:sp>
          <p:nvSpPr>
            <p:cNvPr id="51" name="Line 6"/>
            <p:cNvSpPr>
              <a:spLocks noChangeShapeType="1"/>
            </p:cNvSpPr>
            <p:nvPr/>
          </p:nvSpPr>
          <p:spPr bwMode="auto">
            <a:xfrm>
              <a:off x="1881152" y="2910669"/>
              <a:ext cx="2805589"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6" name="图形 5">
              <a:extLst>
                <a:ext uri="{FF2B5EF4-FFF2-40B4-BE49-F238E27FC236}">
                  <a16:creationId xmlns:a16="http://schemas.microsoft.com/office/drawing/2014/main" id="{054DF37D-4F5B-D2C2-F171-C98D7B90C2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0787" y="2660507"/>
              <a:ext cx="536754" cy="406400"/>
            </a:xfrm>
            <a:prstGeom prst="rect">
              <a:avLst/>
            </a:prstGeom>
          </p:spPr>
        </p:pic>
        <p:pic>
          <p:nvPicPr>
            <p:cNvPr id="11" name="图形 10">
              <a:extLst>
                <a:ext uri="{FF2B5EF4-FFF2-40B4-BE49-F238E27FC236}">
                  <a16:creationId xmlns:a16="http://schemas.microsoft.com/office/drawing/2014/main" id="{312C792A-F67A-D636-6B80-014DAC17CD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102" y="2664194"/>
              <a:ext cx="536754" cy="406400"/>
            </a:xfrm>
            <a:prstGeom prst="rect">
              <a:avLst/>
            </a:prstGeom>
          </p:spPr>
        </p:pic>
      </p:grpSp>
      <p:pic>
        <p:nvPicPr>
          <p:cNvPr id="13" name="图形 12">
            <a:extLst>
              <a:ext uri="{FF2B5EF4-FFF2-40B4-BE49-F238E27FC236}">
                <a16:creationId xmlns:a16="http://schemas.microsoft.com/office/drawing/2014/main" id="{1AEB9004-1BAA-34FB-E5E3-9910FEBE92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0235" y="3329162"/>
            <a:ext cx="536754" cy="406400"/>
          </a:xfrm>
          <a:prstGeom prst="rect">
            <a:avLst/>
          </a:prstGeom>
        </p:spPr>
      </p:pic>
      <p:pic>
        <p:nvPicPr>
          <p:cNvPr id="14" name="图形 13">
            <a:extLst>
              <a:ext uri="{FF2B5EF4-FFF2-40B4-BE49-F238E27FC236}">
                <a16:creationId xmlns:a16="http://schemas.microsoft.com/office/drawing/2014/main" id="{29D238C8-F608-D8D1-B21C-9D32AF3697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0441" y="3335995"/>
            <a:ext cx="536754" cy="406400"/>
          </a:xfrm>
          <a:prstGeom prst="rect">
            <a:avLst/>
          </a:prstGeom>
        </p:spPr>
      </p:pic>
      <p:pic>
        <p:nvPicPr>
          <p:cNvPr id="15" name="图形 14">
            <a:extLst>
              <a:ext uri="{FF2B5EF4-FFF2-40B4-BE49-F238E27FC236}">
                <a16:creationId xmlns:a16="http://schemas.microsoft.com/office/drawing/2014/main" id="{4D811076-9B13-0254-D921-B8D38ABD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9641" y="3343994"/>
            <a:ext cx="536754" cy="406400"/>
          </a:xfrm>
          <a:prstGeom prst="rect">
            <a:avLst/>
          </a:prstGeom>
        </p:spPr>
      </p:pic>
      <p:pic>
        <p:nvPicPr>
          <p:cNvPr id="17" name="图形 16">
            <a:extLst>
              <a:ext uri="{FF2B5EF4-FFF2-40B4-BE49-F238E27FC236}">
                <a16:creationId xmlns:a16="http://schemas.microsoft.com/office/drawing/2014/main" id="{DDA1423B-D0C8-560E-C92E-7ABBCF739D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6989" y="2127766"/>
            <a:ext cx="536754" cy="406400"/>
          </a:xfrm>
          <a:prstGeom prst="rect">
            <a:avLst/>
          </a:prstGeom>
        </p:spPr>
      </p:pic>
      <p:pic>
        <p:nvPicPr>
          <p:cNvPr id="18" name="图形 17">
            <a:extLst>
              <a:ext uri="{FF2B5EF4-FFF2-40B4-BE49-F238E27FC236}">
                <a16:creationId xmlns:a16="http://schemas.microsoft.com/office/drawing/2014/main" id="{CF792A59-9992-33C1-555F-563348B44B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7966" y="2096092"/>
            <a:ext cx="536754" cy="406400"/>
          </a:xfrm>
          <a:prstGeom prst="rect">
            <a:avLst/>
          </a:prstGeom>
        </p:spPr>
      </p:pic>
    </p:spTree>
    <p:extLst>
      <p:ext uri="{BB962C8B-B14F-4D97-AF65-F5344CB8AC3E}">
        <p14:creationId xmlns:p14="http://schemas.microsoft.com/office/powerpoint/2010/main" val="36626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848643F-DFA4-4AC7-AAD6-D2DEAB84D0E8}"/>
              </a:ext>
            </a:extLst>
          </p:cNvPr>
          <p:cNvSpPr>
            <a:spLocks noGrp="1"/>
          </p:cNvSpPr>
          <p:nvPr>
            <p:ph type="title"/>
          </p:nvPr>
        </p:nvSpPr>
        <p:spPr>
          <a:xfrm>
            <a:off x="312531" y="-87472"/>
            <a:ext cx="10858500" cy="900112"/>
          </a:xfrm>
        </p:spPr>
        <p:txBody>
          <a:bodyPr>
            <a:normAutofit/>
          </a:bodyPr>
          <a:lstStyle/>
          <a:p>
            <a:pPr marR="0" rtl="0">
              <a:lnSpc>
                <a:spcPct val="120000"/>
              </a:lnSpc>
            </a:pPr>
            <a:r>
              <a:rPr lang="zh-CN" altLang="en-US" sz="3200" i="0" u="none" strike="noStrike" baseline="0" dirty="0">
                <a:latin typeface="+mn-lt"/>
                <a:ea typeface="+mn-ea"/>
                <a:cs typeface="+mn-ea"/>
                <a:sym typeface="+mn-lt"/>
              </a:rPr>
              <a:t>局域网协议标准：</a:t>
            </a:r>
            <a:r>
              <a:rPr lang="en-US" altLang="zh-CN" sz="3200" i="0" u="none" strike="noStrike" baseline="0" dirty="0">
                <a:latin typeface="+mn-lt"/>
                <a:ea typeface="+mn-ea"/>
                <a:cs typeface="+mn-ea"/>
                <a:sym typeface="+mn-lt"/>
              </a:rPr>
              <a:t>IEEE 802 </a:t>
            </a:r>
            <a:r>
              <a:rPr lang="zh-CN" altLang="en-US" sz="3200" i="0" u="none" strike="noStrike" baseline="0" dirty="0">
                <a:latin typeface="+mn-lt"/>
                <a:ea typeface="+mn-ea"/>
                <a:cs typeface="+mn-ea"/>
                <a:sym typeface="+mn-lt"/>
              </a:rPr>
              <a:t>标准</a:t>
            </a:r>
            <a:endParaRPr lang="en-US" altLang="zh-CN" sz="3200" i="0" u="none" strike="noStrike" baseline="0" dirty="0">
              <a:latin typeface="+mn-lt"/>
              <a:ea typeface="+mn-ea"/>
              <a:cs typeface="+mn-ea"/>
              <a:sym typeface="+mn-lt"/>
            </a:endParaRPr>
          </a:p>
        </p:txBody>
      </p:sp>
      <p:grpSp>
        <p:nvGrpSpPr>
          <p:cNvPr id="9" name="组合 8">
            <a:extLst>
              <a:ext uri="{FF2B5EF4-FFF2-40B4-BE49-F238E27FC236}">
                <a16:creationId xmlns:a16="http://schemas.microsoft.com/office/drawing/2014/main" id="{87F3D7D8-6943-4E7C-89A2-6CD2C361FA0C}"/>
              </a:ext>
            </a:extLst>
          </p:cNvPr>
          <p:cNvGrpSpPr/>
          <p:nvPr/>
        </p:nvGrpSpPr>
        <p:grpSpPr>
          <a:xfrm>
            <a:off x="2202837" y="3170583"/>
            <a:ext cx="7687729" cy="3617842"/>
            <a:chOff x="1644978" y="2045584"/>
            <a:chExt cx="8187450" cy="4450910"/>
          </a:xfrm>
        </p:grpSpPr>
        <p:pic>
          <p:nvPicPr>
            <p:cNvPr id="4" name="图片 3">
              <a:extLst>
                <a:ext uri="{FF2B5EF4-FFF2-40B4-BE49-F238E27FC236}">
                  <a16:creationId xmlns:a16="http://schemas.microsoft.com/office/drawing/2014/main" id="{8B4B0D95-80E0-4DDD-B346-7FD8FCA2B7EE}"/>
                </a:ext>
              </a:extLst>
            </p:cNvPr>
            <p:cNvPicPr>
              <a:picLocks noChangeAspect="1"/>
            </p:cNvPicPr>
            <p:nvPr/>
          </p:nvPicPr>
          <p:blipFill rotWithShape="1">
            <a:blip r:embed="rId2"/>
            <a:srcRect l="27035" t="31318" r="32761" b="29828"/>
            <a:stretch/>
          </p:blipFill>
          <p:spPr>
            <a:xfrm>
              <a:off x="1644978" y="2045584"/>
              <a:ext cx="8187450" cy="4450910"/>
            </a:xfrm>
            <a:prstGeom prst="rect">
              <a:avLst/>
            </a:prstGeom>
          </p:spPr>
        </p:pic>
        <p:sp>
          <p:nvSpPr>
            <p:cNvPr id="8" name="矩形 7">
              <a:extLst>
                <a:ext uri="{FF2B5EF4-FFF2-40B4-BE49-F238E27FC236}">
                  <a16:creationId xmlns:a16="http://schemas.microsoft.com/office/drawing/2014/main" id="{C4829F2A-888B-483D-B679-F78335D510D7}"/>
                </a:ext>
              </a:extLst>
            </p:cNvPr>
            <p:cNvSpPr/>
            <p:nvPr/>
          </p:nvSpPr>
          <p:spPr>
            <a:xfrm>
              <a:off x="7474688" y="5794972"/>
              <a:ext cx="1974253" cy="31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3" name="矩形 2">
            <a:extLst>
              <a:ext uri="{FF2B5EF4-FFF2-40B4-BE49-F238E27FC236}">
                <a16:creationId xmlns:a16="http://schemas.microsoft.com/office/drawing/2014/main" id="{01110356-6317-43D7-B275-DDDB8AEAB27F}"/>
              </a:ext>
            </a:extLst>
          </p:cNvPr>
          <p:cNvSpPr/>
          <p:nvPr/>
        </p:nvSpPr>
        <p:spPr>
          <a:xfrm>
            <a:off x="507845" y="812640"/>
            <a:ext cx="11077712" cy="2058128"/>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zh-CN" kern="100" dirty="0">
                <a:cs typeface="+mn-ea"/>
                <a:sym typeface="+mn-lt"/>
              </a:rPr>
              <a:t>局域网</a:t>
            </a:r>
            <a:r>
              <a:rPr lang="zh-CN" altLang="en-US" kern="100" dirty="0">
                <a:cs typeface="+mn-ea"/>
                <a:sym typeface="+mn-lt"/>
              </a:rPr>
              <a:t>链路类型</a:t>
            </a:r>
            <a:r>
              <a:rPr lang="zh-CN" altLang="zh-CN" kern="100" dirty="0">
                <a:cs typeface="+mn-ea"/>
                <a:sym typeface="+mn-lt"/>
              </a:rPr>
              <a:t>品种</a:t>
            </a:r>
            <a:r>
              <a:rPr lang="zh-CN" altLang="en-US" kern="100" dirty="0">
                <a:cs typeface="+mn-ea"/>
                <a:sym typeface="+mn-lt"/>
              </a:rPr>
              <a:t>多（如令牌环、令牌总线、以太网、无线以太网等）</a:t>
            </a:r>
            <a:r>
              <a:rPr lang="zh-CN" altLang="zh-CN" kern="100" dirty="0">
                <a:cs typeface="+mn-ea"/>
                <a:sym typeface="+mn-lt"/>
              </a:rPr>
              <a:t>，</a:t>
            </a:r>
            <a:r>
              <a:rPr lang="zh-CN" altLang="en-US" kern="100" dirty="0">
                <a:cs typeface="+mn-ea"/>
                <a:sym typeface="+mn-lt"/>
              </a:rPr>
              <a:t>需要</a:t>
            </a:r>
            <a:r>
              <a:rPr lang="zh-CN" altLang="zh-CN" kern="100" dirty="0">
                <a:cs typeface="+mn-ea"/>
                <a:sym typeface="+mn-lt"/>
              </a:rPr>
              <a:t>标准化，以便互连</a:t>
            </a:r>
            <a:r>
              <a:rPr lang="zh-CN" altLang="en-US" kern="100" dirty="0">
                <a:cs typeface="+mn-ea"/>
                <a:sym typeface="+mn-lt"/>
              </a:rPr>
              <a:t>互通</a:t>
            </a:r>
            <a:r>
              <a:rPr lang="zh-CN" altLang="zh-CN" kern="100" dirty="0">
                <a:cs typeface="+mn-ea"/>
                <a:sym typeface="+mn-lt"/>
              </a:rPr>
              <a:t>。</a:t>
            </a:r>
            <a:endParaRPr lang="en-US" altLang="zh-CN" kern="100" dirty="0">
              <a:cs typeface="+mn-ea"/>
              <a:sym typeface="+mn-lt"/>
            </a:endParaRPr>
          </a:p>
          <a:p>
            <a:pPr marL="342900" indent="-342900" algn="just">
              <a:lnSpc>
                <a:spcPct val="120000"/>
              </a:lnSpc>
              <a:buFont typeface="Wingdings" panose="05000000000000000000" pitchFamily="2" charset="2"/>
              <a:buChar char="Ø"/>
            </a:pPr>
            <a:r>
              <a:rPr lang="zh-CN" altLang="zh-CN" kern="100" dirty="0">
                <a:cs typeface="+mn-ea"/>
                <a:sym typeface="+mn-lt"/>
              </a:rPr>
              <a:t>IEEE成立了802局域网标准委员会，</a:t>
            </a:r>
            <a:r>
              <a:rPr lang="zh-CN" altLang="en-US" dirty="0">
                <a:cs typeface="+mn-ea"/>
                <a:sym typeface="+mn-lt"/>
              </a:rPr>
              <a:t>专门负责局域网协议的制定，其系列化标准称为</a:t>
            </a:r>
            <a:r>
              <a:rPr lang="en-US" altLang="zh-CN" dirty="0">
                <a:cs typeface="+mn-ea"/>
                <a:sym typeface="+mn-lt"/>
              </a:rPr>
              <a:t>IEEE 802</a:t>
            </a:r>
            <a:r>
              <a:rPr lang="zh-CN" altLang="en-US" dirty="0">
                <a:cs typeface="+mn-ea"/>
                <a:sym typeface="+mn-lt"/>
              </a:rPr>
              <a:t>标准。</a:t>
            </a:r>
            <a:endParaRPr lang="en-US" altLang="zh-CN" dirty="0">
              <a:cs typeface="+mn-ea"/>
              <a:sym typeface="+mn-lt"/>
            </a:endParaRPr>
          </a:p>
          <a:p>
            <a:pPr marL="342900" indent="-342900" algn="just">
              <a:lnSpc>
                <a:spcPct val="120000"/>
              </a:lnSpc>
              <a:buFont typeface="Wingdings" panose="05000000000000000000" pitchFamily="2" charset="2"/>
              <a:buChar char="Ø"/>
            </a:pPr>
            <a:r>
              <a:rPr lang="zh-CN" altLang="en-US" kern="100" dirty="0">
                <a:cs typeface="+mn-ea"/>
                <a:sym typeface="+mn-lt"/>
              </a:rPr>
              <a:t>局域网协议是一套协议体系，重点是链路层协议，但也包括物理层的相关协议和标准。</a:t>
            </a:r>
            <a:endParaRPr lang="en-US" altLang="zh-CN" kern="100" dirty="0">
              <a:cs typeface="+mn-ea"/>
              <a:sym typeface="+mn-lt"/>
            </a:endParaRPr>
          </a:p>
          <a:p>
            <a:pPr marL="342900" indent="-342900" algn="just">
              <a:lnSpc>
                <a:spcPct val="120000"/>
              </a:lnSpc>
              <a:buFont typeface="Wingdings" panose="05000000000000000000" pitchFamily="2" charset="2"/>
              <a:buChar char="Ø"/>
            </a:pPr>
            <a:r>
              <a:rPr lang="zh-CN" altLang="en-US" kern="100" dirty="0">
                <a:cs typeface="+mn-ea"/>
                <a:sym typeface="+mn-lt"/>
              </a:rPr>
              <a:t>局域网链路层协议参照了 </a:t>
            </a:r>
            <a:r>
              <a:rPr lang="zh-CN" altLang="zh-CN" kern="100" dirty="0">
                <a:cs typeface="+mn-ea"/>
                <a:sym typeface="+mn-lt"/>
              </a:rPr>
              <a:t>HDLC协议，</a:t>
            </a:r>
            <a:r>
              <a:rPr lang="zh-CN" altLang="en-US" kern="100" dirty="0">
                <a:cs typeface="+mn-ea"/>
                <a:sym typeface="+mn-lt"/>
              </a:rPr>
              <a:t>但</a:t>
            </a:r>
            <a:r>
              <a:rPr lang="zh-CN" altLang="zh-CN" kern="100" dirty="0">
                <a:cs typeface="+mn-ea"/>
                <a:sym typeface="+mn-lt"/>
              </a:rPr>
              <a:t>根据</a:t>
            </a:r>
            <a:r>
              <a:rPr lang="zh-CN" altLang="en-US" kern="100" dirty="0">
                <a:cs typeface="+mn-ea"/>
                <a:sym typeface="+mn-lt"/>
              </a:rPr>
              <a:t>具体链路</a:t>
            </a:r>
            <a:r>
              <a:rPr lang="zh-CN" altLang="zh-CN" kern="100" dirty="0">
                <a:cs typeface="+mn-ea"/>
                <a:sym typeface="+mn-lt"/>
              </a:rPr>
              <a:t>的技术</a:t>
            </a:r>
            <a:r>
              <a:rPr lang="zh-CN" altLang="en-US" kern="100" dirty="0">
                <a:cs typeface="+mn-ea"/>
                <a:sym typeface="+mn-lt"/>
              </a:rPr>
              <a:t>特点</a:t>
            </a:r>
            <a:r>
              <a:rPr lang="zh-CN" altLang="zh-CN" kern="100" dirty="0">
                <a:cs typeface="+mn-ea"/>
                <a:sym typeface="+mn-lt"/>
              </a:rPr>
              <a:t>对HDLC进行了适当的修改</a:t>
            </a:r>
            <a:r>
              <a:rPr lang="zh-CN" altLang="en-US" kern="100" dirty="0">
                <a:cs typeface="+mn-ea"/>
                <a:sym typeface="+mn-lt"/>
              </a:rPr>
              <a:t>。</a:t>
            </a:r>
            <a:endParaRPr lang="en-US" altLang="zh-CN" kern="100" dirty="0">
              <a:cs typeface="+mn-ea"/>
              <a:sym typeface="+mn-lt"/>
            </a:endParaRPr>
          </a:p>
          <a:p>
            <a:pPr marL="342900" indent="-342900" algn="just">
              <a:lnSpc>
                <a:spcPct val="120000"/>
              </a:lnSpc>
              <a:buFont typeface="Wingdings" panose="05000000000000000000" pitchFamily="2" charset="2"/>
              <a:buChar char="Ø"/>
            </a:pPr>
            <a:r>
              <a:rPr lang="zh-CN" altLang="zh-CN" kern="100" dirty="0">
                <a:cs typeface="+mn-ea"/>
                <a:sym typeface="+mn-lt"/>
              </a:rPr>
              <a:t>HDLC</a:t>
            </a:r>
            <a:r>
              <a:rPr lang="en-US" altLang="zh-CN" kern="100" dirty="0">
                <a:cs typeface="+mn-ea"/>
                <a:sym typeface="+mn-lt"/>
              </a:rPr>
              <a:t> </a:t>
            </a:r>
            <a:r>
              <a:rPr lang="zh-CN" altLang="zh-CN" kern="100" dirty="0">
                <a:cs typeface="+mn-ea"/>
                <a:sym typeface="+mn-lt"/>
              </a:rPr>
              <a:t>不支持多点平衡配置，而局域网中各结点是对称的，并支持广播，需要多点平衡配置</a:t>
            </a:r>
            <a:r>
              <a:rPr lang="zh-CN" altLang="en-US" kern="100" dirty="0">
                <a:cs typeface="+mn-ea"/>
                <a:sym typeface="+mn-lt"/>
              </a:rPr>
              <a:t>。因此，局域网的链路控制协议中</a:t>
            </a:r>
            <a:r>
              <a:rPr lang="zh-CN" altLang="zh-CN" kern="100" dirty="0">
                <a:cs typeface="+mn-ea"/>
                <a:sym typeface="+mn-lt"/>
              </a:rPr>
              <a:t>引入</a:t>
            </a:r>
            <a:r>
              <a:rPr lang="zh-CN" altLang="en-US" kern="100" dirty="0">
                <a:cs typeface="+mn-ea"/>
                <a:sym typeface="+mn-lt"/>
              </a:rPr>
              <a:t>了</a:t>
            </a:r>
            <a:r>
              <a:rPr lang="zh-CN" altLang="zh-CN" kern="100" dirty="0">
                <a:cs typeface="+mn-ea"/>
                <a:sym typeface="+mn-lt"/>
              </a:rPr>
              <a:t>媒体访问协议</a:t>
            </a:r>
            <a:r>
              <a:rPr lang="zh-CN" altLang="en-US" kern="100" dirty="0">
                <a:cs typeface="+mn-ea"/>
                <a:sym typeface="+mn-lt"/>
              </a:rPr>
              <a:t>。</a:t>
            </a:r>
            <a:endParaRPr lang="zh-CN" altLang="zh-CN" kern="100" dirty="0">
              <a:effectLst/>
              <a:cs typeface="+mn-ea"/>
              <a:sym typeface="+mn-lt"/>
            </a:endParaRPr>
          </a:p>
        </p:txBody>
      </p:sp>
      <p:sp>
        <p:nvSpPr>
          <p:cNvPr id="6" name="灯片编号占位符 5">
            <a:extLst>
              <a:ext uri="{FF2B5EF4-FFF2-40B4-BE49-F238E27FC236}">
                <a16:creationId xmlns:a16="http://schemas.microsoft.com/office/drawing/2014/main" id="{3B99DAC8-F0F1-BF96-61B7-672FF3816248}"/>
              </a:ext>
            </a:extLst>
          </p:cNvPr>
          <p:cNvSpPr>
            <a:spLocks noGrp="1"/>
          </p:cNvSpPr>
          <p:nvPr>
            <p:ph type="sldNum" sz="quarter" idx="12"/>
          </p:nvPr>
        </p:nvSpPr>
        <p:spPr/>
        <p:txBody>
          <a:bodyPr/>
          <a:lstStyle/>
          <a:p>
            <a:fld id="{67CBE2BA-217C-4668-9731-D33A8B8F2C49}" type="slidenum">
              <a:rPr lang="zh-CN" altLang="en-US" smtClean="0"/>
              <a:t>150</a:t>
            </a:fld>
            <a:endParaRPr lang="zh-CN" altLang="en-US"/>
          </a:p>
        </p:txBody>
      </p:sp>
    </p:spTree>
    <p:extLst>
      <p:ext uri="{BB962C8B-B14F-4D97-AF65-F5344CB8AC3E}">
        <p14:creationId xmlns:p14="http://schemas.microsoft.com/office/powerpoint/2010/main" val="24402319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4BF51A9-CB99-4D0A-92B3-71E10726B93E}"/>
              </a:ext>
            </a:extLst>
          </p:cNvPr>
          <p:cNvSpPr/>
          <p:nvPr/>
        </p:nvSpPr>
        <p:spPr>
          <a:xfrm>
            <a:off x="164361" y="789909"/>
            <a:ext cx="11863277" cy="5674374"/>
          </a:xfrm>
          <a:prstGeom prst="rect">
            <a:avLst/>
          </a:prstGeom>
        </p:spPr>
        <p:txBody>
          <a:bodyPr wrap="square">
            <a:spAutoFit/>
          </a:bodyPr>
          <a:lstStyle/>
          <a:p>
            <a:pPr lvl="0">
              <a:lnSpc>
                <a:spcPct val="120000"/>
              </a:lnSpc>
            </a:pPr>
            <a:r>
              <a:rPr lang="en-US" altLang="zh-CN" sz="2000" kern="100" dirty="0">
                <a:solidFill>
                  <a:srgbClr val="3333FF"/>
                </a:solidFill>
                <a:cs typeface="+mn-ea"/>
                <a:sym typeface="+mn-lt"/>
              </a:rPr>
              <a:t>    </a:t>
            </a:r>
            <a:r>
              <a:rPr lang="zh-CN" altLang="zh-CN" sz="2000" kern="100" dirty="0">
                <a:solidFill>
                  <a:srgbClr val="3333FF"/>
                </a:solidFill>
                <a:cs typeface="+mn-ea"/>
                <a:sym typeface="+mn-lt"/>
              </a:rPr>
              <a:t>1）IEEE 802.1</a:t>
            </a:r>
            <a:r>
              <a:rPr lang="en-US" altLang="zh-CN" sz="2000" kern="100" dirty="0">
                <a:solidFill>
                  <a:srgbClr val="3333FF"/>
                </a:solidFill>
                <a:cs typeface="+mn-ea"/>
                <a:sym typeface="+mn-lt"/>
              </a:rPr>
              <a:t>         </a:t>
            </a:r>
            <a:r>
              <a:rPr lang="en-US" altLang="zh-CN" sz="2400" dirty="0">
                <a:solidFill>
                  <a:srgbClr val="3333FF"/>
                </a:solidFill>
                <a:cs typeface="+mn-ea"/>
                <a:sym typeface="+mn-lt"/>
              </a:rPr>
              <a:t>MAC</a:t>
            </a:r>
            <a:r>
              <a:rPr lang="zh-CN" altLang="en-US" sz="2400" dirty="0">
                <a:solidFill>
                  <a:srgbClr val="3333FF"/>
                </a:solidFill>
                <a:cs typeface="+mn-ea"/>
                <a:sym typeface="+mn-lt"/>
              </a:rPr>
              <a:t>层使用规范</a:t>
            </a:r>
            <a:endParaRPr lang="zh-CN" altLang="zh-CN" sz="1200" kern="100" dirty="0">
              <a:solidFill>
                <a:srgbClr val="3333FF"/>
              </a:solidFill>
              <a:cs typeface="+mn-ea"/>
              <a:sym typeface="+mn-lt"/>
            </a:endParaRPr>
          </a:p>
          <a:p>
            <a:pPr indent="304800" algn="just">
              <a:lnSpc>
                <a:spcPct val="120000"/>
              </a:lnSpc>
            </a:pPr>
            <a:r>
              <a:rPr lang="zh-CN" altLang="zh-CN" sz="2000" kern="100" dirty="0">
                <a:solidFill>
                  <a:srgbClr val="3333FF"/>
                </a:solidFill>
                <a:cs typeface="+mn-ea"/>
                <a:sym typeface="+mn-lt"/>
              </a:rPr>
              <a:t>2）IEEE 802.2</a:t>
            </a:r>
            <a:r>
              <a:rPr lang="en-US" altLang="zh-CN" sz="2000" kern="100" dirty="0">
                <a:solidFill>
                  <a:srgbClr val="3333FF"/>
                </a:solidFill>
                <a:cs typeface="+mn-ea"/>
                <a:sym typeface="+mn-lt"/>
              </a:rPr>
              <a:t>         </a:t>
            </a:r>
            <a:r>
              <a:rPr lang="en-US" altLang="zh-CN" sz="2000" dirty="0">
                <a:solidFill>
                  <a:srgbClr val="3333FF"/>
                </a:solidFill>
                <a:cs typeface="+mn-ea"/>
                <a:sym typeface="+mn-lt"/>
              </a:rPr>
              <a:t>LLC</a:t>
            </a:r>
            <a:r>
              <a:rPr lang="zh-CN" altLang="en-US" sz="2000" dirty="0">
                <a:solidFill>
                  <a:srgbClr val="3333FF"/>
                </a:solidFill>
                <a:cs typeface="+mn-ea"/>
                <a:sym typeface="+mn-lt"/>
              </a:rPr>
              <a:t>子层使用规范</a:t>
            </a:r>
            <a:r>
              <a:rPr lang="zh-CN" altLang="zh-CN" sz="2000" kern="100" dirty="0">
                <a:solidFill>
                  <a:srgbClr val="3333FF"/>
                </a:solidFill>
                <a:cs typeface="+mn-ea"/>
                <a:sym typeface="+mn-lt"/>
              </a:rPr>
              <a:t> </a:t>
            </a:r>
            <a:endParaRPr lang="en-US" altLang="zh-CN" sz="2000" kern="100" dirty="0">
              <a:solidFill>
                <a:srgbClr val="3333FF"/>
              </a:solidFill>
              <a:cs typeface="+mn-ea"/>
              <a:sym typeface="+mn-lt"/>
            </a:endParaRPr>
          </a:p>
          <a:p>
            <a:pPr indent="304800" algn="just">
              <a:lnSpc>
                <a:spcPct val="120000"/>
              </a:lnSpc>
            </a:pPr>
            <a:r>
              <a:rPr lang="zh-CN" altLang="zh-CN" sz="2000" kern="100" dirty="0">
                <a:solidFill>
                  <a:srgbClr val="3333FF"/>
                </a:solidFill>
                <a:cs typeface="+mn-ea"/>
                <a:sym typeface="+mn-lt"/>
              </a:rPr>
              <a:t>3）IEEE 802.3</a:t>
            </a:r>
            <a:r>
              <a:rPr lang="en-US" altLang="zh-CN" sz="2000" kern="100" dirty="0">
                <a:solidFill>
                  <a:srgbClr val="3333FF"/>
                </a:solidFill>
                <a:cs typeface="+mn-ea"/>
                <a:sym typeface="+mn-lt"/>
              </a:rPr>
              <a:t>         </a:t>
            </a:r>
            <a:r>
              <a:rPr lang="zh-CN" altLang="en-US" sz="2000" kern="100" dirty="0">
                <a:solidFill>
                  <a:srgbClr val="3333FF"/>
                </a:solidFill>
                <a:cs typeface="+mn-ea"/>
                <a:sym typeface="+mn-lt"/>
              </a:rPr>
              <a:t>载波监听多路访问</a:t>
            </a:r>
            <a:r>
              <a:rPr lang="en-US" altLang="zh-CN" sz="2000" kern="100" dirty="0">
                <a:solidFill>
                  <a:srgbClr val="3333FF"/>
                </a:solidFill>
                <a:cs typeface="+mn-ea"/>
                <a:sym typeface="+mn-lt"/>
              </a:rPr>
              <a:t>/</a:t>
            </a:r>
            <a:r>
              <a:rPr lang="zh-CN" altLang="en-US" sz="2000" kern="100" dirty="0">
                <a:solidFill>
                  <a:srgbClr val="3333FF"/>
                </a:solidFill>
                <a:cs typeface="+mn-ea"/>
                <a:sym typeface="+mn-lt"/>
              </a:rPr>
              <a:t>冲突检测（</a:t>
            </a:r>
            <a:r>
              <a:rPr lang="en-US" altLang="zh-CN" sz="2000" kern="100" dirty="0">
                <a:solidFill>
                  <a:srgbClr val="3333FF"/>
                </a:solidFill>
                <a:cs typeface="+mn-ea"/>
                <a:sym typeface="+mn-lt"/>
              </a:rPr>
              <a:t>CSMA/CD</a:t>
            </a:r>
            <a:r>
              <a:rPr lang="zh-CN" altLang="en-US" sz="2000" kern="100" dirty="0">
                <a:solidFill>
                  <a:srgbClr val="3333FF"/>
                </a:solidFill>
                <a:cs typeface="+mn-ea"/>
                <a:sym typeface="+mn-lt"/>
              </a:rPr>
              <a:t>）控制方法及</a:t>
            </a:r>
            <a:r>
              <a:rPr lang="en-US" altLang="zh-CN" sz="2000" kern="100" dirty="0">
                <a:solidFill>
                  <a:srgbClr val="3333FF"/>
                </a:solidFill>
                <a:cs typeface="+mn-ea"/>
                <a:sym typeface="+mn-lt"/>
              </a:rPr>
              <a:t>MAC</a:t>
            </a:r>
            <a:r>
              <a:rPr lang="zh-CN" altLang="en-US" sz="2000" kern="100" dirty="0">
                <a:solidFill>
                  <a:srgbClr val="3333FF"/>
                </a:solidFill>
                <a:cs typeface="+mn-ea"/>
                <a:sym typeface="+mn-lt"/>
              </a:rPr>
              <a:t>子层和物理层的规范</a:t>
            </a:r>
            <a:endParaRPr lang="zh-CN" altLang="zh-CN" sz="2000" kern="100" dirty="0">
              <a:solidFill>
                <a:srgbClr val="3333FF"/>
              </a:solidFill>
              <a:cs typeface="+mn-ea"/>
              <a:sym typeface="+mn-lt"/>
            </a:endParaRPr>
          </a:p>
          <a:p>
            <a:pPr indent="304800" algn="just">
              <a:lnSpc>
                <a:spcPct val="120000"/>
              </a:lnSpc>
            </a:pPr>
            <a:r>
              <a:rPr lang="zh-CN" altLang="zh-CN" sz="2000" kern="100" dirty="0">
                <a:cs typeface="+mn-ea"/>
                <a:sym typeface="+mn-lt"/>
              </a:rPr>
              <a:t>4）IEEE 802.4</a:t>
            </a:r>
            <a:r>
              <a:rPr lang="en-US" altLang="zh-CN" sz="2000" kern="100" dirty="0">
                <a:cs typeface="+mn-ea"/>
                <a:sym typeface="+mn-lt"/>
              </a:rPr>
              <a:t>         </a:t>
            </a:r>
            <a:r>
              <a:rPr lang="zh-CN" altLang="zh-CN" sz="2000" kern="100" dirty="0">
                <a:cs typeface="+mn-ea"/>
                <a:sym typeface="+mn-lt"/>
              </a:rPr>
              <a:t>令牌总线访问方法和物理层规格说明</a:t>
            </a:r>
            <a:endParaRPr lang="zh-CN" altLang="zh-CN" sz="1200" kern="100" dirty="0">
              <a:cs typeface="+mn-ea"/>
              <a:sym typeface="+mn-lt"/>
            </a:endParaRPr>
          </a:p>
          <a:p>
            <a:pPr indent="304800" algn="just">
              <a:lnSpc>
                <a:spcPct val="120000"/>
              </a:lnSpc>
            </a:pPr>
            <a:r>
              <a:rPr lang="zh-CN" altLang="zh-CN" sz="2000" kern="100" dirty="0">
                <a:cs typeface="+mn-ea"/>
                <a:sym typeface="+mn-lt"/>
              </a:rPr>
              <a:t>5）IEEE 802.5</a:t>
            </a:r>
            <a:r>
              <a:rPr lang="en-US" altLang="zh-CN" sz="2000" kern="100" dirty="0">
                <a:cs typeface="+mn-ea"/>
                <a:sym typeface="+mn-lt"/>
              </a:rPr>
              <a:t>         </a:t>
            </a:r>
            <a:r>
              <a:rPr lang="zh-CN" altLang="zh-CN" sz="2000" kern="100" dirty="0">
                <a:cs typeface="+mn-ea"/>
                <a:sym typeface="+mn-lt"/>
              </a:rPr>
              <a:t>令牌环访问方法和物理层规格说明</a:t>
            </a:r>
            <a:endParaRPr lang="zh-CN" altLang="zh-CN" sz="1200" kern="100" dirty="0">
              <a:cs typeface="+mn-ea"/>
              <a:sym typeface="+mn-lt"/>
            </a:endParaRPr>
          </a:p>
          <a:p>
            <a:pPr indent="304800" algn="just">
              <a:lnSpc>
                <a:spcPct val="120000"/>
              </a:lnSpc>
            </a:pPr>
            <a:r>
              <a:rPr lang="zh-CN" altLang="zh-CN" sz="2000" kern="100" dirty="0">
                <a:cs typeface="+mn-ea"/>
                <a:sym typeface="+mn-lt"/>
              </a:rPr>
              <a:t>6）IEEE 802.6</a:t>
            </a:r>
            <a:r>
              <a:rPr lang="en-US" altLang="zh-CN" sz="2000" kern="100" dirty="0">
                <a:cs typeface="+mn-ea"/>
                <a:sym typeface="+mn-lt"/>
              </a:rPr>
              <a:t>         </a:t>
            </a:r>
            <a:r>
              <a:rPr lang="zh-CN" altLang="zh-CN" sz="2000" kern="100" dirty="0">
                <a:cs typeface="+mn-ea"/>
                <a:sym typeface="+mn-lt"/>
              </a:rPr>
              <a:t>城域网访问方法和物理层规格说明</a:t>
            </a:r>
            <a:endParaRPr lang="zh-CN" altLang="zh-CN" sz="1200" kern="100" dirty="0">
              <a:cs typeface="+mn-ea"/>
              <a:sym typeface="+mn-lt"/>
            </a:endParaRPr>
          </a:p>
          <a:p>
            <a:pPr indent="304800" algn="just">
              <a:lnSpc>
                <a:spcPct val="120000"/>
              </a:lnSpc>
            </a:pPr>
            <a:r>
              <a:rPr lang="zh-CN" altLang="zh-CN" sz="2000" kern="100" dirty="0">
                <a:cs typeface="+mn-ea"/>
                <a:sym typeface="+mn-lt"/>
              </a:rPr>
              <a:t>7）IEEE 802.7</a:t>
            </a:r>
            <a:r>
              <a:rPr lang="en-US" altLang="zh-CN" sz="2000" kern="100" dirty="0">
                <a:cs typeface="+mn-ea"/>
                <a:sym typeface="+mn-lt"/>
              </a:rPr>
              <a:t>         </a:t>
            </a:r>
            <a:r>
              <a:rPr lang="zh-CN" altLang="zh-CN" sz="2000" kern="100" dirty="0">
                <a:cs typeface="+mn-ea"/>
                <a:sym typeface="+mn-lt"/>
              </a:rPr>
              <a:t>宽带传输标准</a:t>
            </a:r>
            <a:endParaRPr lang="zh-CN" altLang="zh-CN" sz="1200" kern="100" dirty="0">
              <a:cs typeface="+mn-ea"/>
              <a:sym typeface="+mn-lt"/>
            </a:endParaRPr>
          </a:p>
          <a:p>
            <a:pPr indent="304800" algn="just">
              <a:lnSpc>
                <a:spcPct val="120000"/>
              </a:lnSpc>
            </a:pPr>
            <a:r>
              <a:rPr lang="zh-CN" altLang="zh-CN" sz="2000" kern="100" dirty="0">
                <a:cs typeface="+mn-ea"/>
                <a:sym typeface="+mn-lt"/>
              </a:rPr>
              <a:t>8）IEEE 802.8</a:t>
            </a:r>
            <a:r>
              <a:rPr lang="en-US" altLang="zh-CN" sz="2000" kern="100" dirty="0">
                <a:cs typeface="+mn-ea"/>
                <a:sym typeface="+mn-lt"/>
              </a:rPr>
              <a:t>         </a:t>
            </a:r>
            <a:r>
              <a:rPr lang="zh-CN" altLang="zh-CN" sz="2000" kern="100" dirty="0">
                <a:cs typeface="+mn-ea"/>
                <a:sym typeface="+mn-lt"/>
              </a:rPr>
              <a:t>光纤网标准</a:t>
            </a:r>
            <a:endParaRPr lang="zh-CN" altLang="zh-CN" sz="1200" kern="100" dirty="0">
              <a:cs typeface="+mn-ea"/>
              <a:sym typeface="+mn-lt"/>
            </a:endParaRPr>
          </a:p>
          <a:p>
            <a:pPr indent="304800" algn="just">
              <a:lnSpc>
                <a:spcPct val="120000"/>
              </a:lnSpc>
            </a:pPr>
            <a:r>
              <a:rPr lang="zh-CN" altLang="zh-CN" sz="2000" kern="100" dirty="0">
                <a:cs typeface="+mn-ea"/>
                <a:sym typeface="+mn-lt"/>
              </a:rPr>
              <a:t>9）IEEE 802.9</a:t>
            </a:r>
            <a:r>
              <a:rPr lang="en-US" altLang="zh-CN" sz="2000" kern="100" dirty="0">
                <a:cs typeface="+mn-ea"/>
                <a:sym typeface="+mn-lt"/>
              </a:rPr>
              <a:t>         </a:t>
            </a:r>
            <a:r>
              <a:rPr lang="zh-CN" altLang="zh-CN" sz="2000" kern="100" dirty="0">
                <a:cs typeface="+mn-ea"/>
                <a:sym typeface="+mn-lt"/>
              </a:rPr>
              <a:t>综合话音数据局域网标准</a:t>
            </a:r>
            <a:endParaRPr lang="zh-CN" altLang="zh-CN" sz="1200" kern="100" dirty="0">
              <a:cs typeface="+mn-ea"/>
              <a:sym typeface="+mn-lt"/>
            </a:endParaRPr>
          </a:p>
          <a:p>
            <a:pPr indent="304800" algn="just">
              <a:lnSpc>
                <a:spcPct val="120000"/>
              </a:lnSpc>
            </a:pPr>
            <a:r>
              <a:rPr lang="zh-CN" altLang="zh-CN" sz="2000" kern="100" dirty="0">
                <a:cs typeface="+mn-ea"/>
                <a:sym typeface="+mn-lt"/>
              </a:rPr>
              <a:t>10）IEEE 802.10</a:t>
            </a:r>
            <a:r>
              <a:rPr lang="en-US" altLang="zh-CN" sz="2000" kern="100" dirty="0">
                <a:cs typeface="+mn-ea"/>
                <a:sym typeface="+mn-lt"/>
              </a:rPr>
              <a:t>     </a:t>
            </a:r>
            <a:r>
              <a:rPr lang="zh-CN" altLang="zh-CN" sz="2000" kern="100" dirty="0">
                <a:cs typeface="+mn-ea"/>
                <a:sym typeface="+mn-lt"/>
              </a:rPr>
              <a:t>互操作LAN/MAN安全（SILS）</a:t>
            </a:r>
            <a:endParaRPr lang="zh-CN" altLang="zh-CN" sz="1200" kern="100" dirty="0">
              <a:cs typeface="+mn-ea"/>
              <a:sym typeface="+mn-lt"/>
            </a:endParaRPr>
          </a:p>
          <a:p>
            <a:pPr indent="304800" algn="just">
              <a:lnSpc>
                <a:spcPct val="120000"/>
              </a:lnSpc>
            </a:pPr>
            <a:r>
              <a:rPr lang="zh-CN" altLang="zh-CN" sz="2000" kern="100" dirty="0">
                <a:solidFill>
                  <a:srgbClr val="3333FF"/>
                </a:solidFill>
                <a:cs typeface="+mn-ea"/>
                <a:sym typeface="+mn-lt"/>
              </a:rPr>
              <a:t>11）IEEE 802.11</a:t>
            </a:r>
            <a:r>
              <a:rPr lang="en-US" altLang="zh-CN" sz="2000" kern="100" dirty="0">
                <a:solidFill>
                  <a:srgbClr val="3333FF"/>
                </a:solidFill>
                <a:cs typeface="+mn-ea"/>
                <a:sym typeface="+mn-lt"/>
              </a:rPr>
              <a:t>     </a:t>
            </a:r>
            <a:r>
              <a:rPr lang="zh-CN" altLang="zh-CN" sz="2000" kern="100" dirty="0">
                <a:solidFill>
                  <a:srgbClr val="3333FF"/>
                </a:solidFill>
                <a:cs typeface="+mn-ea"/>
                <a:sym typeface="+mn-lt"/>
              </a:rPr>
              <a:t>无线局域网访问控制及物理层规范</a:t>
            </a:r>
            <a:endParaRPr lang="zh-CN" altLang="zh-CN" sz="1200" kern="100" dirty="0">
              <a:solidFill>
                <a:srgbClr val="3333FF"/>
              </a:solidFill>
              <a:cs typeface="+mn-ea"/>
              <a:sym typeface="+mn-lt"/>
            </a:endParaRPr>
          </a:p>
          <a:p>
            <a:pPr indent="304800" algn="just">
              <a:lnSpc>
                <a:spcPct val="120000"/>
              </a:lnSpc>
            </a:pPr>
            <a:r>
              <a:rPr lang="zh-CN" altLang="zh-CN" sz="2000" kern="100" dirty="0">
                <a:cs typeface="+mn-ea"/>
                <a:sym typeface="+mn-lt"/>
              </a:rPr>
              <a:t>12）IEEE 802.12</a:t>
            </a:r>
            <a:r>
              <a:rPr lang="en-US" altLang="zh-CN" sz="2000" kern="100" dirty="0">
                <a:cs typeface="+mn-ea"/>
                <a:sym typeface="+mn-lt"/>
              </a:rPr>
              <a:t>     </a:t>
            </a:r>
            <a:r>
              <a:rPr lang="zh-CN" altLang="zh-CN" sz="2000" kern="100" dirty="0">
                <a:cs typeface="+mn-ea"/>
                <a:sym typeface="+mn-lt"/>
              </a:rPr>
              <a:t>DPAM按需优先访问控制、物理层和中继器规范</a:t>
            </a:r>
            <a:endParaRPr lang="zh-CN" altLang="zh-CN" sz="1200" kern="100" dirty="0">
              <a:cs typeface="+mn-ea"/>
              <a:sym typeface="+mn-lt"/>
            </a:endParaRPr>
          </a:p>
          <a:p>
            <a:pPr indent="304800" algn="just">
              <a:lnSpc>
                <a:spcPct val="120000"/>
              </a:lnSpc>
            </a:pPr>
            <a:r>
              <a:rPr lang="zh-CN" altLang="zh-CN" sz="2000" kern="100" dirty="0">
                <a:cs typeface="+mn-ea"/>
                <a:sym typeface="+mn-lt"/>
              </a:rPr>
              <a:t>13）IEEE 802.14</a:t>
            </a:r>
            <a:r>
              <a:rPr lang="en-US" altLang="zh-CN" sz="2000" kern="100" dirty="0">
                <a:cs typeface="+mn-ea"/>
                <a:sym typeface="+mn-lt"/>
              </a:rPr>
              <a:t>     </a:t>
            </a:r>
            <a:r>
              <a:rPr lang="zh-CN" altLang="zh-CN" sz="2000" kern="100" dirty="0">
                <a:cs typeface="+mn-ea"/>
                <a:sym typeface="+mn-lt"/>
              </a:rPr>
              <a:t>基于Cable-TV（有线电视）的宽带通信网</a:t>
            </a:r>
            <a:endParaRPr lang="zh-CN" altLang="zh-CN" sz="1200" kern="100" dirty="0">
              <a:cs typeface="+mn-ea"/>
              <a:sym typeface="+mn-lt"/>
            </a:endParaRPr>
          </a:p>
          <a:p>
            <a:pPr indent="304800" algn="just">
              <a:lnSpc>
                <a:spcPct val="120000"/>
              </a:lnSpc>
            </a:pPr>
            <a:r>
              <a:rPr lang="zh-CN" altLang="zh-CN" sz="2000" kern="100" dirty="0">
                <a:cs typeface="+mn-ea"/>
                <a:sym typeface="+mn-lt"/>
              </a:rPr>
              <a:t>14）IEEE 802.15</a:t>
            </a:r>
            <a:r>
              <a:rPr lang="en-US" altLang="zh-CN" sz="2000" kern="100" dirty="0">
                <a:cs typeface="+mn-ea"/>
                <a:sym typeface="+mn-lt"/>
              </a:rPr>
              <a:t>     </a:t>
            </a:r>
            <a:r>
              <a:rPr lang="zh-CN" altLang="zh-CN" sz="2000" kern="100" dirty="0">
                <a:cs typeface="+mn-ea"/>
                <a:sym typeface="+mn-lt"/>
              </a:rPr>
              <a:t>无线个人区域网（WPAN）标准</a:t>
            </a:r>
            <a:endParaRPr lang="zh-CN" altLang="zh-CN" sz="1200" kern="100" dirty="0">
              <a:cs typeface="+mn-ea"/>
              <a:sym typeface="+mn-lt"/>
            </a:endParaRPr>
          </a:p>
          <a:p>
            <a:pPr indent="304800" algn="just">
              <a:lnSpc>
                <a:spcPct val="120000"/>
              </a:lnSpc>
            </a:pPr>
            <a:r>
              <a:rPr lang="zh-CN" altLang="zh-CN" sz="2000" kern="100" dirty="0">
                <a:cs typeface="+mn-ea"/>
                <a:sym typeface="+mn-lt"/>
              </a:rPr>
              <a:t>15）IEEE 802.16</a:t>
            </a:r>
            <a:r>
              <a:rPr lang="en-US" altLang="zh-CN" sz="2000" kern="100" dirty="0">
                <a:cs typeface="+mn-ea"/>
                <a:sym typeface="+mn-lt"/>
              </a:rPr>
              <a:t>     </a:t>
            </a:r>
            <a:r>
              <a:rPr lang="zh-CN" altLang="zh-CN" sz="2000" kern="100" dirty="0">
                <a:cs typeface="+mn-ea"/>
                <a:sym typeface="+mn-lt"/>
              </a:rPr>
              <a:t>标准化空中接口和无线本地环路与耦合的相关功能</a:t>
            </a:r>
            <a:endParaRPr lang="zh-CN" altLang="zh-CN" sz="1200" kern="100" dirty="0">
              <a:effectLst/>
              <a:cs typeface="+mn-ea"/>
              <a:sym typeface="+mn-lt"/>
            </a:endParaRPr>
          </a:p>
        </p:txBody>
      </p:sp>
      <p:sp>
        <p:nvSpPr>
          <p:cNvPr id="7" name="标题 1">
            <a:extLst>
              <a:ext uri="{FF2B5EF4-FFF2-40B4-BE49-F238E27FC236}">
                <a16:creationId xmlns:a16="http://schemas.microsoft.com/office/drawing/2014/main" id="{F19170DF-360B-4149-AD0E-F2908285D594}"/>
              </a:ext>
            </a:extLst>
          </p:cNvPr>
          <p:cNvSpPr>
            <a:spLocks noGrp="1"/>
          </p:cNvSpPr>
          <p:nvPr>
            <p:ph type="title"/>
          </p:nvPr>
        </p:nvSpPr>
        <p:spPr>
          <a:xfrm>
            <a:off x="443909" y="-248426"/>
            <a:ext cx="10858500" cy="900112"/>
          </a:xfrm>
        </p:spPr>
        <p:txBody>
          <a:bodyPr>
            <a:normAutofit/>
          </a:bodyPr>
          <a:lstStyle/>
          <a:p>
            <a:pPr marR="0" rtl="0">
              <a:lnSpc>
                <a:spcPct val="120000"/>
              </a:lnSpc>
            </a:pPr>
            <a:r>
              <a:rPr lang="zh-CN" altLang="en-US" sz="3200" i="0" u="none" strike="noStrike" baseline="0" dirty="0">
                <a:latin typeface="+mn-lt"/>
                <a:ea typeface="+mn-ea"/>
                <a:cs typeface="+mn-ea"/>
                <a:sym typeface="+mn-lt"/>
              </a:rPr>
              <a:t>局域网协议标准：</a:t>
            </a:r>
            <a:r>
              <a:rPr lang="en-US" altLang="zh-CN" sz="3200" i="0" u="none" strike="noStrike" baseline="0" dirty="0">
                <a:latin typeface="+mn-lt"/>
                <a:ea typeface="+mn-ea"/>
                <a:cs typeface="+mn-ea"/>
                <a:sym typeface="+mn-lt"/>
              </a:rPr>
              <a:t>IEEE 802 </a:t>
            </a:r>
            <a:r>
              <a:rPr lang="zh-CN" altLang="en-US" sz="3200" i="0" u="none" strike="noStrike" baseline="0" dirty="0">
                <a:latin typeface="+mn-lt"/>
                <a:ea typeface="+mn-ea"/>
                <a:cs typeface="+mn-ea"/>
                <a:sym typeface="+mn-lt"/>
              </a:rPr>
              <a:t>系列标准</a:t>
            </a:r>
            <a:endParaRPr lang="en-US" altLang="zh-CN" sz="3200" i="0" u="none" strike="noStrike" baseline="0" dirty="0">
              <a:latin typeface="+mn-lt"/>
              <a:ea typeface="+mn-ea"/>
              <a:cs typeface="+mn-ea"/>
              <a:sym typeface="+mn-lt"/>
            </a:endParaRPr>
          </a:p>
        </p:txBody>
      </p:sp>
      <p:sp>
        <p:nvSpPr>
          <p:cNvPr id="5" name="灯片编号占位符 4">
            <a:extLst>
              <a:ext uri="{FF2B5EF4-FFF2-40B4-BE49-F238E27FC236}">
                <a16:creationId xmlns:a16="http://schemas.microsoft.com/office/drawing/2014/main" id="{C6626800-F82B-7716-2013-C97269B23092}"/>
              </a:ext>
            </a:extLst>
          </p:cNvPr>
          <p:cNvSpPr>
            <a:spLocks noGrp="1"/>
          </p:cNvSpPr>
          <p:nvPr>
            <p:ph type="sldNum" sz="quarter" idx="12"/>
          </p:nvPr>
        </p:nvSpPr>
        <p:spPr/>
        <p:txBody>
          <a:bodyPr/>
          <a:lstStyle/>
          <a:p>
            <a:fld id="{67CBE2BA-217C-4668-9731-D33A8B8F2C49}" type="slidenum">
              <a:rPr lang="zh-CN" altLang="en-US" smtClean="0"/>
              <a:t>151</a:t>
            </a:fld>
            <a:endParaRPr lang="zh-CN" altLang="en-US"/>
          </a:p>
        </p:txBody>
      </p:sp>
    </p:spTree>
    <p:extLst>
      <p:ext uri="{BB962C8B-B14F-4D97-AF65-F5344CB8AC3E}">
        <p14:creationId xmlns:p14="http://schemas.microsoft.com/office/powerpoint/2010/main" val="18738521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152</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spcBef>
                <a:spcPts val="0"/>
              </a:spcBef>
              <a:buNone/>
            </a:pPr>
            <a:r>
              <a:rPr lang="en-US" altLang="zh-CN" dirty="0">
                <a:solidFill>
                  <a:srgbClr val="3333FF"/>
                </a:solidFill>
                <a:latin typeface="+mj-ea"/>
                <a:ea typeface="+mj-ea"/>
                <a:cs typeface="+mn-ea"/>
                <a:sym typeface="+mn-lt"/>
              </a:rPr>
              <a:t>4.4 </a:t>
            </a:r>
            <a:r>
              <a:rPr lang="zh-CN" altLang="en-US" dirty="0">
                <a:solidFill>
                  <a:srgbClr val="3333FF"/>
                </a:solidFill>
                <a:latin typeface="+mj-ea"/>
                <a:ea typeface="+mj-ea"/>
                <a:cs typeface="+mn-ea"/>
                <a:sym typeface="+mn-lt"/>
              </a:rPr>
              <a:t>局域网的数据链路层</a:t>
            </a:r>
            <a:endParaRPr lang="en-US" altLang="zh-CN" dirty="0">
              <a:solidFill>
                <a:srgbClr val="3333FF"/>
              </a:solidFill>
              <a:latin typeface="+mj-ea"/>
              <a:ea typeface="+mj-ea"/>
              <a:cs typeface="+mn-ea"/>
              <a:sym typeface="+mn-lt"/>
            </a:endParaRPr>
          </a:p>
          <a:p>
            <a:pPr marL="533400" indent="-177800">
              <a:lnSpc>
                <a:spcPct val="120000"/>
              </a:lnSpc>
              <a:spcBef>
                <a:spcPts val="0"/>
              </a:spcBef>
              <a:buNone/>
            </a:pPr>
            <a:r>
              <a:rPr lang="en-US" altLang="zh-CN" sz="2400" dirty="0">
                <a:solidFill>
                  <a:schemeClr val="tx1"/>
                </a:solidFill>
                <a:latin typeface="+mj-ea"/>
                <a:ea typeface="+mj-ea"/>
                <a:cs typeface="+mn-ea"/>
                <a:sym typeface="+mn-lt"/>
              </a:rPr>
              <a:t>4.4.1 </a:t>
            </a:r>
            <a:r>
              <a:rPr lang="zh-CN" altLang="en-US" sz="2400" dirty="0">
                <a:solidFill>
                  <a:schemeClr val="tx1"/>
                </a:solidFill>
                <a:latin typeface="+mj-ea"/>
                <a:ea typeface="+mj-ea"/>
                <a:cs typeface="+mn-ea"/>
                <a:sym typeface="+mn-lt"/>
              </a:rPr>
              <a:t>局域网链路协议概况</a:t>
            </a:r>
            <a:endParaRPr lang="en-US" altLang="zh-CN" sz="2400" dirty="0">
              <a:solidFill>
                <a:schemeClr val="tx1"/>
              </a:solidFill>
              <a:latin typeface="+mj-ea"/>
              <a:ea typeface="+mj-ea"/>
              <a:cs typeface="+mn-ea"/>
              <a:sym typeface="+mn-lt"/>
            </a:endParaRPr>
          </a:p>
          <a:p>
            <a:pPr marL="533400" indent="-177800">
              <a:lnSpc>
                <a:spcPct val="120000"/>
              </a:lnSpc>
              <a:spcBef>
                <a:spcPts val="0"/>
              </a:spcBef>
              <a:buNone/>
            </a:pPr>
            <a:r>
              <a:rPr lang="en-US" altLang="zh-CN" dirty="0">
                <a:solidFill>
                  <a:srgbClr val="3333FF"/>
                </a:solidFill>
                <a:cs typeface="+mn-ea"/>
                <a:sym typeface="+mn-lt"/>
              </a:rPr>
              <a:t>4.4.2 </a:t>
            </a:r>
            <a:r>
              <a:rPr lang="zh-CN" altLang="en-US" dirty="0">
                <a:solidFill>
                  <a:srgbClr val="3333FF"/>
                </a:solidFill>
                <a:cs typeface="+mn-ea"/>
                <a:sym typeface="+mn-lt"/>
              </a:rPr>
              <a:t>逻辑链路层协议</a:t>
            </a:r>
            <a:r>
              <a:rPr lang="en-US" altLang="zh-CN" dirty="0">
                <a:solidFill>
                  <a:srgbClr val="3333FF"/>
                </a:solidFill>
                <a:cs typeface="+mn-ea"/>
                <a:sym typeface="+mn-lt"/>
              </a:rPr>
              <a:t>LLC</a:t>
            </a:r>
          </a:p>
          <a:p>
            <a:pPr marL="533400" indent="-177800">
              <a:lnSpc>
                <a:spcPct val="120000"/>
              </a:lnSpc>
              <a:spcBef>
                <a:spcPts val="0"/>
              </a:spcBef>
              <a:buNone/>
            </a:pPr>
            <a:r>
              <a:rPr lang="en-US" altLang="zh-CN" sz="2400" dirty="0">
                <a:latin typeface="+mj-ea"/>
                <a:ea typeface="+mj-ea"/>
                <a:cs typeface="+mn-ea"/>
                <a:sym typeface="+mn-lt"/>
              </a:rPr>
              <a:t>4.4.3 </a:t>
            </a:r>
            <a:r>
              <a:rPr lang="zh-CN" altLang="en-US" sz="2400" dirty="0">
                <a:latin typeface="+mj-ea"/>
                <a:ea typeface="+mj-ea"/>
                <a:cs typeface="+mn-ea"/>
                <a:sym typeface="+mn-lt"/>
              </a:rPr>
              <a:t>媒体访问协议</a:t>
            </a:r>
            <a:r>
              <a:rPr lang="en-US" altLang="zh-CN" sz="2400" dirty="0">
                <a:latin typeface="+mj-ea"/>
                <a:ea typeface="+mj-ea"/>
                <a:cs typeface="+mn-ea"/>
                <a:sym typeface="+mn-lt"/>
              </a:rPr>
              <a:t>MAC</a:t>
            </a:r>
          </a:p>
          <a:p>
            <a:pPr marL="0" indent="0">
              <a:lnSpc>
                <a:spcPct val="120000"/>
              </a:lnSpc>
              <a:spcBef>
                <a:spcPts val="0"/>
              </a:spcBef>
              <a:buNone/>
            </a:pPr>
            <a:r>
              <a:rPr lang="en-US" altLang="zh-CN" dirty="0">
                <a:cs typeface="+mn-ea"/>
                <a:sym typeface="+mn-lt"/>
              </a:rPr>
              <a:t>4.5 </a:t>
            </a:r>
            <a:r>
              <a:rPr lang="zh-CN" altLang="en-US" dirty="0">
                <a:cs typeface="+mn-ea"/>
                <a:sym typeface="+mn-lt"/>
              </a:rPr>
              <a:t>数据链路层网络互连</a:t>
            </a:r>
            <a:endParaRPr lang="en-US" altLang="zh-CN"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3868107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531" y="-166985"/>
            <a:ext cx="10858500" cy="900112"/>
          </a:xfrm>
        </p:spPr>
        <p:txBody>
          <a:bodyPr>
            <a:normAutofit/>
          </a:bodyPr>
          <a:lstStyle/>
          <a:p>
            <a:pPr>
              <a:lnSpc>
                <a:spcPct val="120000"/>
              </a:lnSpc>
            </a:pPr>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r>
              <a:rPr lang="zh-CN" altLang="en-US" sz="3200" dirty="0">
                <a:latin typeface="+mn-lt"/>
                <a:ea typeface="+mn-ea"/>
                <a:cs typeface="+mn-ea"/>
                <a:sym typeface="+mn-lt"/>
              </a:rPr>
              <a:t>：帧格式及和上下层的封装关系</a:t>
            </a:r>
            <a:endParaRPr lang="en-US" altLang="zh-CN" sz="3200" dirty="0">
              <a:latin typeface="+mn-lt"/>
              <a:ea typeface="+mn-ea"/>
              <a:cs typeface="+mn-ea"/>
              <a:sym typeface="+mn-lt"/>
            </a:endParaRPr>
          </a:p>
        </p:txBody>
      </p:sp>
      <p:pic>
        <p:nvPicPr>
          <p:cNvPr id="3" name="图片 2">
            <a:extLst>
              <a:ext uri="{FF2B5EF4-FFF2-40B4-BE49-F238E27FC236}">
                <a16:creationId xmlns:a16="http://schemas.microsoft.com/office/drawing/2014/main" id="{145A4A1F-C69D-4634-A1B9-83793F4E6DF5}"/>
              </a:ext>
            </a:extLst>
          </p:cNvPr>
          <p:cNvPicPr/>
          <p:nvPr/>
        </p:nvPicPr>
        <p:blipFill>
          <a:blip r:embed="rId2"/>
          <a:stretch>
            <a:fillRect/>
          </a:stretch>
        </p:blipFill>
        <p:spPr>
          <a:xfrm>
            <a:off x="1815825" y="871515"/>
            <a:ext cx="7394713" cy="3495441"/>
          </a:xfrm>
          <a:prstGeom prst="rect">
            <a:avLst/>
          </a:prstGeom>
          <a:noFill/>
          <a:ln>
            <a:noFill/>
          </a:ln>
        </p:spPr>
      </p:pic>
      <p:sp>
        <p:nvSpPr>
          <p:cNvPr id="4" name="矩形 3">
            <a:extLst>
              <a:ext uri="{FF2B5EF4-FFF2-40B4-BE49-F238E27FC236}">
                <a16:creationId xmlns:a16="http://schemas.microsoft.com/office/drawing/2014/main" id="{B8262E35-C29B-44F1-8F64-7B9BDA25C377}"/>
              </a:ext>
            </a:extLst>
          </p:cNvPr>
          <p:cNvSpPr/>
          <p:nvPr/>
        </p:nvSpPr>
        <p:spPr>
          <a:xfrm>
            <a:off x="104361" y="4594797"/>
            <a:ext cx="11983278" cy="1393330"/>
          </a:xfrm>
          <a:prstGeom prst="rect">
            <a:avLst/>
          </a:prstGeom>
        </p:spPr>
        <p:txBody>
          <a:bodyPr wrap="square">
            <a:spAutoFit/>
          </a:bodyPr>
          <a:lstStyle/>
          <a:p>
            <a:pPr marL="285750" indent="-285750" algn="just">
              <a:lnSpc>
                <a:spcPct val="120000"/>
              </a:lnSpc>
              <a:spcAft>
                <a:spcPct val="0"/>
              </a:spcAft>
              <a:buFont typeface="Wingdings" panose="05000000000000000000" pitchFamily="2" charset="2"/>
              <a:buChar char="Ø"/>
            </a:pPr>
            <a:r>
              <a:rPr lang="zh-CN" altLang="zh-CN" kern="100" dirty="0">
                <a:cs typeface="+mn-ea"/>
                <a:sym typeface="+mn-lt"/>
              </a:rPr>
              <a:t>LLC子层为</a:t>
            </a:r>
            <a:r>
              <a:rPr lang="zh-CN" altLang="en-US" kern="100" dirty="0">
                <a:cs typeface="+mn-ea"/>
                <a:sym typeface="+mn-lt"/>
              </a:rPr>
              <a:t>网络</a:t>
            </a:r>
            <a:r>
              <a:rPr lang="zh-CN" altLang="zh-CN" kern="100" dirty="0">
                <a:cs typeface="+mn-ea"/>
                <a:sym typeface="+mn-lt"/>
              </a:rPr>
              <a:t>层（IP层）提供统一接口，通过LLC层，实现</a:t>
            </a:r>
            <a:r>
              <a:rPr lang="zh-CN" altLang="en-US" kern="100" dirty="0">
                <a:cs typeface="+mn-ea"/>
                <a:sym typeface="+mn-lt"/>
              </a:rPr>
              <a:t>在</a:t>
            </a:r>
            <a:r>
              <a:rPr lang="zh-CN" altLang="zh-CN" kern="100" dirty="0">
                <a:cs typeface="+mn-ea"/>
                <a:sym typeface="+mn-lt"/>
              </a:rPr>
              <a:t>不同类型</a:t>
            </a:r>
            <a:r>
              <a:rPr lang="zh-CN" altLang="en-US" kern="100" dirty="0">
                <a:cs typeface="+mn-ea"/>
                <a:sym typeface="+mn-lt"/>
              </a:rPr>
              <a:t>的局域网链路上传送网络层的分组报文</a:t>
            </a:r>
            <a:r>
              <a:rPr lang="zh-CN" altLang="zh-CN" kern="100" dirty="0">
                <a:cs typeface="+mn-ea"/>
                <a:sym typeface="+mn-lt"/>
              </a:rPr>
              <a:t>。</a:t>
            </a:r>
            <a:endParaRPr lang="en-US" altLang="zh-CN" kern="100" dirty="0">
              <a:cs typeface="+mn-ea"/>
              <a:sym typeface="+mn-lt"/>
            </a:endParaRPr>
          </a:p>
          <a:p>
            <a:pPr marL="285750" indent="-285750" algn="just">
              <a:lnSpc>
                <a:spcPct val="120000"/>
              </a:lnSpc>
              <a:spcAft>
                <a:spcPct val="0"/>
              </a:spcAft>
              <a:buFont typeface="Wingdings" panose="05000000000000000000" pitchFamily="2" charset="2"/>
              <a:buChar char="Ø"/>
            </a:pPr>
            <a:r>
              <a:rPr lang="zh-CN" altLang="zh-CN" dirty="0">
                <a:cs typeface="+mn-ea"/>
                <a:sym typeface="+mn-lt"/>
              </a:rPr>
              <a:t>IEEE 802.2</a:t>
            </a:r>
            <a:r>
              <a:rPr lang="en-US" altLang="zh-CN" dirty="0">
                <a:cs typeface="+mn-ea"/>
                <a:sym typeface="+mn-lt"/>
              </a:rPr>
              <a:t> </a:t>
            </a:r>
            <a:r>
              <a:rPr lang="zh-CN" altLang="en-US" dirty="0">
                <a:cs typeface="+mn-ea"/>
                <a:sym typeface="+mn-lt"/>
              </a:rPr>
              <a:t>定义了</a:t>
            </a:r>
            <a:r>
              <a:rPr lang="zh-CN" altLang="zh-CN" dirty="0">
                <a:cs typeface="+mn-ea"/>
                <a:sym typeface="+mn-lt"/>
              </a:rPr>
              <a:t>LLC和MAC子层的帧格式</a:t>
            </a:r>
            <a:r>
              <a:rPr lang="zh-CN" altLang="en-US" dirty="0">
                <a:cs typeface="+mn-ea"/>
                <a:sym typeface="+mn-lt"/>
              </a:rPr>
              <a:t>，规定</a:t>
            </a:r>
            <a:r>
              <a:rPr lang="zh-CN" altLang="zh-CN" dirty="0">
                <a:cs typeface="+mn-ea"/>
                <a:sym typeface="+mn-lt"/>
              </a:rPr>
              <a:t>了网络层PDU、LLC子层PDU和MAC子层PDU</a:t>
            </a:r>
            <a:r>
              <a:rPr lang="zh-CN" altLang="en-US" dirty="0">
                <a:cs typeface="+mn-ea"/>
                <a:sym typeface="+mn-lt"/>
              </a:rPr>
              <a:t>之间的封装</a:t>
            </a:r>
            <a:r>
              <a:rPr lang="zh-CN" altLang="zh-CN" dirty="0">
                <a:cs typeface="+mn-ea"/>
                <a:sym typeface="+mn-lt"/>
              </a:rPr>
              <a:t>关系。</a:t>
            </a:r>
            <a:endParaRPr lang="en-US" altLang="zh-CN" dirty="0">
              <a:cs typeface="+mn-ea"/>
              <a:sym typeface="+mn-lt"/>
            </a:endParaRPr>
          </a:p>
          <a:p>
            <a:pPr marL="285750" indent="-285750" algn="just">
              <a:lnSpc>
                <a:spcPct val="120000"/>
              </a:lnSpc>
              <a:spcAft>
                <a:spcPct val="0"/>
              </a:spcAft>
              <a:buFont typeface="Wingdings" panose="05000000000000000000" pitchFamily="2" charset="2"/>
              <a:buChar char="Ø"/>
            </a:pPr>
            <a:r>
              <a:rPr lang="zh-CN" altLang="zh-CN" dirty="0">
                <a:cs typeface="+mn-ea"/>
                <a:sym typeface="+mn-lt"/>
              </a:rPr>
              <a:t>LLC</a:t>
            </a:r>
            <a:r>
              <a:rPr lang="en-US" altLang="zh-CN" dirty="0">
                <a:cs typeface="+mn-ea"/>
                <a:sym typeface="+mn-lt"/>
              </a:rPr>
              <a:t>-PDU </a:t>
            </a:r>
            <a:r>
              <a:rPr lang="zh-CN" altLang="zh-CN" dirty="0">
                <a:cs typeface="+mn-ea"/>
                <a:sym typeface="+mn-lt"/>
              </a:rPr>
              <a:t>与具体的局域网无关</a:t>
            </a:r>
            <a:r>
              <a:rPr lang="zh-CN" altLang="en-US" dirty="0">
                <a:cs typeface="+mn-ea"/>
                <a:sym typeface="+mn-lt"/>
              </a:rPr>
              <a:t>。</a:t>
            </a:r>
            <a:endParaRPr lang="en-US" altLang="zh-CN" dirty="0">
              <a:cs typeface="+mn-ea"/>
              <a:sym typeface="+mn-lt"/>
            </a:endParaRPr>
          </a:p>
          <a:p>
            <a:pPr marL="285750" indent="-285750" algn="just">
              <a:lnSpc>
                <a:spcPct val="120000"/>
              </a:lnSpc>
              <a:spcAft>
                <a:spcPct val="0"/>
              </a:spcAft>
              <a:buFont typeface="Wingdings" panose="05000000000000000000" pitchFamily="2" charset="2"/>
              <a:buChar char="Ø"/>
            </a:pPr>
            <a:r>
              <a:rPr lang="zh-CN" altLang="zh-CN" dirty="0">
                <a:cs typeface="+mn-ea"/>
                <a:sym typeface="+mn-lt"/>
              </a:rPr>
              <a:t>MAC帧（即MAC-PDU）则与局域网的介质访问控制方式有很大关系，不同的局域网有不同的MAC帧格式。</a:t>
            </a:r>
            <a:endParaRPr lang="zh-CN" altLang="zh-CN" sz="1400" kern="100" dirty="0">
              <a:effectLst/>
              <a:cs typeface="+mn-ea"/>
              <a:sym typeface="+mn-lt"/>
            </a:endParaRPr>
          </a:p>
        </p:txBody>
      </p:sp>
      <p:sp>
        <p:nvSpPr>
          <p:cNvPr id="5" name="矩形 4">
            <a:extLst>
              <a:ext uri="{FF2B5EF4-FFF2-40B4-BE49-F238E27FC236}">
                <a16:creationId xmlns:a16="http://schemas.microsoft.com/office/drawing/2014/main" id="{595F3D7E-D852-4BA9-B49E-6F08E7947C26}"/>
              </a:ext>
            </a:extLst>
          </p:cNvPr>
          <p:cNvSpPr/>
          <p:nvPr/>
        </p:nvSpPr>
        <p:spPr>
          <a:xfrm>
            <a:off x="8769963" y="871515"/>
            <a:ext cx="2542684" cy="657809"/>
          </a:xfrm>
          <a:prstGeom prst="rect">
            <a:avLst/>
          </a:prstGeom>
        </p:spPr>
        <p:txBody>
          <a:bodyPr wrap="none">
            <a:spAutoFit/>
          </a:bodyPr>
          <a:lstStyle/>
          <a:p>
            <a:pPr>
              <a:lnSpc>
                <a:spcPct val="120000"/>
              </a:lnSpc>
            </a:pPr>
            <a:r>
              <a:rPr lang="zh-CN" altLang="zh-CN" sz="1600" dirty="0">
                <a:cs typeface="+mn-ea"/>
                <a:sym typeface="+mn-lt"/>
              </a:rPr>
              <a:t>PDU</a:t>
            </a:r>
            <a:r>
              <a:rPr lang="zh-CN" altLang="en-US" sz="1600" dirty="0">
                <a:cs typeface="+mn-ea"/>
                <a:sym typeface="+mn-lt"/>
              </a:rPr>
              <a:t>：</a:t>
            </a:r>
            <a:r>
              <a:rPr lang="en-US" altLang="zh-CN" sz="1600" dirty="0">
                <a:cs typeface="+mn-ea"/>
                <a:sym typeface="+mn-lt"/>
              </a:rPr>
              <a:t> Protocol Data Unit</a:t>
            </a:r>
          </a:p>
          <a:p>
            <a:pPr>
              <a:lnSpc>
                <a:spcPct val="120000"/>
              </a:lnSpc>
            </a:pPr>
            <a:r>
              <a:rPr lang="en-US" altLang="zh-CN" sz="1600" dirty="0">
                <a:cs typeface="+mn-ea"/>
                <a:sym typeface="+mn-lt"/>
              </a:rPr>
              <a:t>            </a:t>
            </a:r>
            <a:r>
              <a:rPr lang="zh-CN" altLang="en-US" sz="1600" dirty="0">
                <a:cs typeface="+mn-ea"/>
                <a:sym typeface="+mn-lt"/>
              </a:rPr>
              <a:t>协议数据单元</a:t>
            </a:r>
          </a:p>
        </p:txBody>
      </p:sp>
      <p:sp>
        <p:nvSpPr>
          <p:cNvPr id="8" name="灯片编号占位符 7">
            <a:extLst>
              <a:ext uri="{FF2B5EF4-FFF2-40B4-BE49-F238E27FC236}">
                <a16:creationId xmlns:a16="http://schemas.microsoft.com/office/drawing/2014/main" id="{A5F858D1-55FD-5710-AFB3-202A856EF887}"/>
              </a:ext>
            </a:extLst>
          </p:cNvPr>
          <p:cNvSpPr>
            <a:spLocks noGrp="1"/>
          </p:cNvSpPr>
          <p:nvPr>
            <p:ph type="sldNum" sz="quarter" idx="12"/>
          </p:nvPr>
        </p:nvSpPr>
        <p:spPr/>
        <p:txBody>
          <a:bodyPr/>
          <a:lstStyle/>
          <a:p>
            <a:fld id="{67CBE2BA-217C-4668-9731-D33A8B8F2C49}" type="slidenum">
              <a:rPr lang="zh-CN" altLang="en-US" smtClean="0"/>
              <a:t>153</a:t>
            </a:fld>
            <a:endParaRPr lang="zh-CN" altLang="en-US"/>
          </a:p>
        </p:txBody>
      </p:sp>
    </p:spTree>
    <p:extLst>
      <p:ext uri="{BB962C8B-B14F-4D97-AF65-F5344CB8AC3E}">
        <p14:creationId xmlns:p14="http://schemas.microsoft.com/office/powerpoint/2010/main" val="33203359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E9839F-5614-4701-BEA7-4AF499BA6EEC}"/>
              </a:ext>
            </a:extLst>
          </p:cNvPr>
          <p:cNvPicPr/>
          <p:nvPr/>
        </p:nvPicPr>
        <p:blipFill rotWithShape="1">
          <a:blip r:embed="rId2"/>
          <a:srcRect l="19799" t="28524" r="16087" b="42315"/>
          <a:stretch/>
        </p:blipFill>
        <p:spPr>
          <a:xfrm>
            <a:off x="2518029" y="3799768"/>
            <a:ext cx="7007086" cy="1383344"/>
          </a:xfrm>
          <a:prstGeom prst="rect">
            <a:avLst/>
          </a:prstGeom>
          <a:noFill/>
          <a:ln>
            <a:noFill/>
          </a:ln>
        </p:spPr>
      </p:pic>
      <p:sp>
        <p:nvSpPr>
          <p:cNvPr id="6" name="矩形 5">
            <a:extLst>
              <a:ext uri="{FF2B5EF4-FFF2-40B4-BE49-F238E27FC236}">
                <a16:creationId xmlns:a16="http://schemas.microsoft.com/office/drawing/2014/main" id="{12242E5E-E888-40FE-8D74-941F89CA24D9}"/>
              </a:ext>
            </a:extLst>
          </p:cNvPr>
          <p:cNvSpPr/>
          <p:nvPr/>
        </p:nvSpPr>
        <p:spPr>
          <a:xfrm>
            <a:off x="2036095" y="2894225"/>
            <a:ext cx="1504124" cy="506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8" name="直接连接符 7">
            <a:extLst>
              <a:ext uri="{FF2B5EF4-FFF2-40B4-BE49-F238E27FC236}">
                <a16:creationId xmlns:a16="http://schemas.microsoft.com/office/drawing/2014/main" id="{9611C00F-0C2C-41E1-84A3-595B3A1C9A5F}"/>
              </a:ext>
            </a:extLst>
          </p:cNvPr>
          <p:cNvCxnSpPr/>
          <p:nvPr/>
        </p:nvCxnSpPr>
        <p:spPr>
          <a:xfrm>
            <a:off x="2310541" y="2894225"/>
            <a:ext cx="0" cy="506896"/>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086A9A2-B60C-4008-BACE-1FCFAC9CA613}"/>
              </a:ext>
            </a:extLst>
          </p:cNvPr>
          <p:cNvSpPr txBox="1"/>
          <p:nvPr/>
        </p:nvSpPr>
        <p:spPr>
          <a:xfrm>
            <a:off x="2278335" y="2985054"/>
            <a:ext cx="1261884" cy="394210"/>
          </a:xfrm>
          <a:prstGeom prst="rect">
            <a:avLst/>
          </a:prstGeom>
          <a:noFill/>
        </p:spPr>
        <p:txBody>
          <a:bodyPr wrap="none" rtlCol="0">
            <a:spAutoFit/>
          </a:bodyPr>
          <a:lstStyle/>
          <a:p>
            <a:pPr>
              <a:lnSpc>
                <a:spcPct val="120000"/>
              </a:lnSpc>
            </a:pPr>
            <a:r>
              <a:rPr lang="en-US" altLang="zh-CN" dirty="0">
                <a:cs typeface="+mn-ea"/>
                <a:sym typeface="+mn-lt"/>
              </a:rPr>
              <a:t>XXXXXXX</a:t>
            </a:r>
            <a:endParaRPr lang="zh-CN" altLang="en-US" dirty="0">
              <a:cs typeface="+mn-ea"/>
              <a:sym typeface="+mn-lt"/>
            </a:endParaRPr>
          </a:p>
        </p:txBody>
      </p:sp>
      <p:sp>
        <p:nvSpPr>
          <p:cNvPr id="10" name="文本框 9">
            <a:extLst>
              <a:ext uri="{FF2B5EF4-FFF2-40B4-BE49-F238E27FC236}">
                <a16:creationId xmlns:a16="http://schemas.microsoft.com/office/drawing/2014/main" id="{3C2BE488-4F5B-40D8-AC2A-C5022066CE74}"/>
              </a:ext>
            </a:extLst>
          </p:cNvPr>
          <p:cNvSpPr txBox="1"/>
          <p:nvPr/>
        </p:nvSpPr>
        <p:spPr>
          <a:xfrm>
            <a:off x="1987938" y="2985054"/>
            <a:ext cx="338554" cy="394210"/>
          </a:xfrm>
          <a:prstGeom prst="rect">
            <a:avLst/>
          </a:prstGeom>
          <a:noFill/>
        </p:spPr>
        <p:txBody>
          <a:bodyPr wrap="none" rtlCol="0">
            <a:spAutoFit/>
          </a:bodyPr>
          <a:lstStyle/>
          <a:p>
            <a:pPr>
              <a:lnSpc>
                <a:spcPct val="120000"/>
              </a:lnSpc>
            </a:pPr>
            <a:r>
              <a:rPr lang="en-US" altLang="zh-CN" dirty="0">
                <a:cs typeface="+mn-ea"/>
                <a:sym typeface="+mn-lt"/>
              </a:rPr>
              <a:t>X</a:t>
            </a:r>
            <a:endParaRPr lang="zh-CN" altLang="en-US" dirty="0">
              <a:cs typeface="+mn-ea"/>
              <a:sym typeface="+mn-lt"/>
            </a:endParaRPr>
          </a:p>
        </p:txBody>
      </p:sp>
      <p:sp>
        <p:nvSpPr>
          <p:cNvPr id="11" name="矩形 10">
            <a:extLst>
              <a:ext uri="{FF2B5EF4-FFF2-40B4-BE49-F238E27FC236}">
                <a16:creationId xmlns:a16="http://schemas.microsoft.com/office/drawing/2014/main" id="{577192AA-6C3A-4338-8165-82C495966427}"/>
              </a:ext>
            </a:extLst>
          </p:cNvPr>
          <p:cNvSpPr/>
          <p:nvPr/>
        </p:nvSpPr>
        <p:spPr>
          <a:xfrm>
            <a:off x="6354456" y="2886836"/>
            <a:ext cx="1504124" cy="506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2" name="直接连接符 11">
            <a:extLst>
              <a:ext uri="{FF2B5EF4-FFF2-40B4-BE49-F238E27FC236}">
                <a16:creationId xmlns:a16="http://schemas.microsoft.com/office/drawing/2014/main" id="{911A0E4D-168C-450D-8534-6A50D9132A52}"/>
              </a:ext>
            </a:extLst>
          </p:cNvPr>
          <p:cNvCxnSpPr/>
          <p:nvPr/>
        </p:nvCxnSpPr>
        <p:spPr>
          <a:xfrm>
            <a:off x="6628902" y="2886836"/>
            <a:ext cx="0" cy="506896"/>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36C9D9D-B450-4DF2-829C-1C4E3E38C636}"/>
              </a:ext>
            </a:extLst>
          </p:cNvPr>
          <p:cNvSpPr txBox="1"/>
          <p:nvPr/>
        </p:nvSpPr>
        <p:spPr>
          <a:xfrm>
            <a:off x="6596696" y="2977665"/>
            <a:ext cx="1261884" cy="394210"/>
          </a:xfrm>
          <a:prstGeom prst="rect">
            <a:avLst/>
          </a:prstGeom>
          <a:noFill/>
        </p:spPr>
        <p:txBody>
          <a:bodyPr wrap="square" rtlCol="0">
            <a:spAutoFit/>
          </a:bodyPr>
          <a:lstStyle/>
          <a:p>
            <a:pPr>
              <a:lnSpc>
                <a:spcPct val="120000"/>
              </a:lnSpc>
            </a:pPr>
            <a:r>
              <a:rPr lang="en-US" altLang="zh-CN" dirty="0">
                <a:cs typeface="+mn-ea"/>
                <a:sym typeface="+mn-lt"/>
              </a:rPr>
              <a:t>XXXXXXX</a:t>
            </a:r>
            <a:endParaRPr lang="zh-CN" altLang="en-US" dirty="0">
              <a:cs typeface="+mn-ea"/>
              <a:sym typeface="+mn-lt"/>
            </a:endParaRPr>
          </a:p>
        </p:txBody>
      </p:sp>
      <p:sp>
        <p:nvSpPr>
          <p:cNvPr id="14" name="文本框 13">
            <a:extLst>
              <a:ext uri="{FF2B5EF4-FFF2-40B4-BE49-F238E27FC236}">
                <a16:creationId xmlns:a16="http://schemas.microsoft.com/office/drawing/2014/main" id="{4ED199C7-1F41-4C9A-8CA1-88A41ADEAA9A}"/>
              </a:ext>
            </a:extLst>
          </p:cNvPr>
          <p:cNvSpPr txBox="1"/>
          <p:nvPr/>
        </p:nvSpPr>
        <p:spPr>
          <a:xfrm>
            <a:off x="6306299" y="2977665"/>
            <a:ext cx="338554" cy="394210"/>
          </a:xfrm>
          <a:prstGeom prst="rect">
            <a:avLst/>
          </a:prstGeom>
          <a:noFill/>
        </p:spPr>
        <p:txBody>
          <a:bodyPr wrap="none" rtlCol="0">
            <a:spAutoFit/>
          </a:bodyPr>
          <a:lstStyle/>
          <a:p>
            <a:pPr>
              <a:lnSpc>
                <a:spcPct val="120000"/>
              </a:lnSpc>
            </a:pPr>
            <a:r>
              <a:rPr lang="en-US" altLang="zh-CN" dirty="0">
                <a:cs typeface="+mn-ea"/>
                <a:sym typeface="+mn-lt"/>
              </a:rPr>
              <a:t>X</a:t>
            </a:r>
            <a:endParaRPr lang="zh-CN" altLang="en-US" dirty="0">
              <a:cs typeface="+mn-ea"/>
              <a:sym typeface="+mn-lt"/>
            </a:endParaRPr>
          </a:p>
        </p:txBody>
      </p:sp>
      <p:cxnSp>
        <p:nvCxnSpPr>
          <p:cNvPr id="16" name="直接连接符 15">
            <a:extLst>
              <a:ext uri="{FF2B5EF4-FFF2-40B4-BE49-F238E27FC236}">
                <a16:creationId xmlns:a16="http://schemas.microsoft.com/office/drawing/2014/main" id="{3F4C5543-DD67-4808-B41B-BF4D3E94E10C}"/>
              </a:ext>
            </a:extLst>
          </p:cNvPr>
          <p:cNvCxnSpPr>
            <a:cxnSpLocks/>
          </p:cNvCxnSpPr>
          <p:nvPr/>
        </p:nvCxnSpPr>
        <p:spPr>
          <a:xfrm>
            <a:off x="1997164" y="3401121"/>
            <a:ext cx="1344041" cy="39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A677AB3-BC91-41A7-B76D-5BEB41BA602B}"/>
              </a:ext>
            </a:extLst>
          </p:cNvPr>
          <p:cNvCxnSpPr>
            <a:cxnSpLocks/>
          </p:cNvCxnSpPr>
          <p:nvPr/>
        </p:nvCxnSpPr>
        <p:spPr>
          <a:xfrm>
            <a:off x="3501288" y="3401121"/>
            <a:ext cx="1297272" cy="490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F8FE332-F1CF-4545-856B-529FE3236E50}"/>
              </a:ext>
            </a:extLst>
          </p:cNvPr>
          <p:cNvCxnSpPr>
            <a:cxnSpLocks/>
          </p:cNvCxnSpPr>
          <p:nvPr/>
        </p:nvCxnSpPr>
        <p:spPr>
          <a:xfrm flipH="1">
            <a:off x="4798560" y="3401121"/>
            <a:ext cx="1555896" cy="490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CE3D6DA-17AE-40ED-9FD9-F316FAC8DD43}"/>
              </a:ext>
            </a:extLst>
          </p:cNvPr>
          <p:cNvCxnSpPr>
            <a:cxnSpLocks/>
          </p:cNvCxnSpPr>
          <p:nvPr/>
        </p:nvCxnSpPr>
        <p:spPr>
          <a:xfrm flipH="1">
            <a:off x="5828070" y="3401121"/>
            <a:ext cx="2030510" cy="445382"/>
          </a:xfrm>
          <a:prstGeom prst="line">
            <a:avLst/>
          </a:prstGeom>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08327E8-1229-4020-A732-C802C996DCF8}"/>
              </a:ext>
            </a:extLst>
          </p:cNvPr>
          <p:cNvSpPr/>
          <p:nvPr/>
        </p:nvSpPr>
        <p:spPr>
          <a:xfrm>
            <a:off x="1131638" y="1030488"/>
            <a:ext cx="4256717" cy="1060931"/>
          </a:xfrm>
          <a:prstGeom prst="rect">
            <a:avLst/>
          </a:prstGeom>
        </p:spPr>
        <p:txBody>
          <a:bodyPr wrap="square">
            <a:spAutoFit/>
          </a:bodyPr>
          <a:lstStyle/>
          <a:p>
            <a:pPr indent="304800" algn="just">
              <a:lnSpc>
                <a:spcPct val="120000"/>
              </a:lnSpc>
            </a:pPr>
            <a:r>
              <a:rPr lang="zh-CN" altLang="zh-CN" dirty="0">
                <a:cs typeface="+mn-ea"/>
                <a:sym typeface="+mn-lt"/>
              </a:rPr>
              <a:t>0</a:t>
            </a:r>
            <a:r>
              <a:rPr lang="zh-CN" altLang="en-US" dirty="0">
                <a:cs typeface="+mn-ea"/>
                <a:sym typeface="+mn-lt"/>
              </a:rPr>
              <a:t>：单播，向某个体通信</a:t>
            </a:r>
            <a:endParaRPr lang="en-US" altLang="zh-CN" dirty="0">
              <a:cs typeface="+mn-ea"/>
              <a:sym typeface="+mn-lt"/>
            </a:endParaRPr>
          </a:p>
          <a:p>
            <a:pPr indent="304800" algn="just">
              <a:lnSpc>
                <a:spcPct val="120000"/>
              </a:lnSpc>
            </a:pPr>
            <a:r>
              <a:rPr lang="zh-CN" altLang="zh-CN" dirty="0">
                <a:cs typeface="+mn-ea"/>
                <a:sym typeface="+mn-lt"/>
              </a:rPr>
              <a:t>1</a:t>
            </a:r>
            <a:r>
              <a:rPr lang="zh-CN" altLang="en-US" dirty="0">
                <a:cs typeface="+mn-ea"/>
                <a:sym typeface="+mn-lt"/>
              </a:rPr>
              <a:t>：</a:t>
            </a:r>
            <a:r>
              <a:rPr lang="zh-CN" altLang="zh-CN" dirty="0">
                <a:cs typeface="+mn-ea"/>
                <a:sym typeface="+mn-lt"/>
              </a:rPr>
              <a:t>组</a:t>
            </a:r>
            <a:r>
              <a:rPr lang="zh-CN" altLang="en-US" dirty="0">
                <a:cs typeface="+mn-ea"/>
                <a:sym typeface="+mn-lt"/>
              </a:rPr>
              <a:t>播，向</a:t>
            </a:r>
            <a:r>
              <a:rPr lang="zh-CN" altLang="zh-CN" dirty="0">
                <a:cs typeface="+mn-ea"/>
                <a:sym typeface="+mn-lt"/>
              </a:rPr>
              <a:t>多点通信</a:t>
            </a:r>
            <a:r>
              <a:rPr lang="zh-CN" altLang="en-US" dirty="0">
                <a:cs typeface="+mn-ea"/>
                <a:sym typeface="+mn-lt"/>
              </a:rPr>
              <a:t>，</a:t>
            </a:r>
            <a:r>
              <a:rPr lang="zh-CN" altLang="zh-CN" dirty="0">
                <a:cs typeface="+mn-ea"/>
                <a:sym typeface="+mn-lt"/>
              </a:rPr>
              <a:t>multicast</a:t>
            </a:r>
            <a:endParaRPr lang="en-US" altLang="zh-CN" dirty="0">
              <a:cs typeface="+mn-ea"/>
              <a:sym typeface="+mn-lt"/>
            </a:endParaRPr>
          </a:p>
          <a:p>
            <a:pPr indent="304800" algn="just">
              <a:lnSpc>
                <a:spcPct val="120000"/>
              </a:lnSpc>
            </a:pPr>
            <a:r>
              <a:rPr lang="zh-CN" altLang="en-US" dirty="0">
                <a:cs typeface="+mn-ea"/>
                <a:sym typeface="+mn-lt"/>
              </a:rPr>
              <a:t>全</a:t>
            </a:r>
            <a:r>
              <a:rPr lang="en-US" altLang="zh-CN" dirty="0">
                <a:cs typeface="+mn-ea"/>
                <a:sym typeface="+mn-lt"/>
              </a:rPr>
              <a:t>1</a:t>
            </a:r>
            <a:r>
              <a:rPr lang="zh-CN" altLang="en-US" dirty="0">
                <a:cs typeface="+mn-ea"/>
                <a:sym typeface="+mn-lt"/>
              </a:rPr>
              <a:t>：</a:t>
            </a:r>
            <a:r>
              <a:rPr lang="zh-CN" altLang="zh-CN" dirty="0">
                <a:cs typeface="+mn-ea"/>
                <a:sym typeface="+mn-lt"/>
              </a:rPr>
              <a:t>广播通信</a:t>
            </a:r>
            <a:r>
              <a:rPr lang="zh-CN" altLang="en-US" dirty="0">
                <a:cs typeface="+mn-ea"/>
                <a:sym typeface="+mn-lt"/>
              </a:rPr>
              <a:t>，</a:t>
            </a:r>
            <a:r>
              <a:rPr lang="zh-CN" altLang="zh-CN" dirty="0">
                <a:cs typeface="+mn-ea"/>
                <a:sym typeface="+mn-lt"/>
              </a:rPr>
              <a:t>broadcast</a:t>
            </a:r>
            <a:endParaRPr lang="en-US" altLang="zh-CN" dirty="0">
              <a:cs typeface="+mn-ea"/>
              <a:sym typeface="+mn-lt"/>
            </a:endParaRPr>
          </a:p>
        </p:txBody>
      </p:sp>
      <p:sp>
        <p:nvSpPr>
          <p:cNvPr id="26" name="矩形 25">
            <a:extLst>
              <a:ext uri="{FF2B5EF4-FFF2-40B4-BE49-F238E27FC236}">
                <a16:creationId xmlns:a16="http://schemas.microsoft.com/office/drawing/2014/main" id="{C6AD41E0-EC08-4759-91B5-E166F2C04F3C}"/>
              </a:ext>
            </a:extLst>
          </p:cNvPr>
          <p:cNvSpPr/>
          <p:nvPr/>
        </p:nvSpPr>
        <p:spPr>
          <a:xfrm>
            <a:off x="5576508" y="1337869"/>
            <a:ext cx="2757065" cy="728533"/>
          </a:xfrm>
          <a:prstGeom prst="rect">
            <a:avLst/>
          </a:prstGeom>
        </p:spPr>
        <p:txBody>
          <a:bodyPr wrap="square">
            <a:spAutoFit/>
          </a:bodyPr>
          <a:lstStyle/>
          <a:p>
            <a:pPr indent="304800" algn="just">
              <a:lnSpc>
                <a:spcPct val="120000"/>
              </a:lnSpc>
            </a:pPr>
            <a:r>
              <a:rPr lang="zh-CN" altLang="zh-CN" dirty="0">
                <a:cs typeface="+mn-ea"/>
                <a:sym typeface="+mn-lt"/>
              </a:rPr>
              <a:t>0</a:t>
            </a:r>
            <a:r>
              <a:rPr lang="zh-CN" altLang="en-US" dirty="0">
                <a:cs typeface="+mn-ea"/>
                <a:sym typeface="+mn-lt"/>
              </a:rPr>
              <a:t>：</a:t>
            </a:r>
            <a:r>
              <a:rPr lang="zh-CN" altLang="zh-CN" dirty="0">
                <a:cs typeface="+mn-ea"/>
                <a:sym typeface="+mn-lt"/>
              </a:rPr>
              <a:t>命令</a:t>
            </a:r>
            <a:r>
              <a:rPr lang="zh-CN" altLang="en-US" dirty="0">
                <a:cs typeface="+mn-ea"/>
                <a:sym typeface="+mn-lt"/>
              </a:rPr>
              <a:t>帧</a:t>
            </a:r>
            <a:endParaRPr lang="en-US" altLang="zh-CN" dirty="0">
              <a:cs typeface="+mn-ea"/>
              <a:sym typeface="+mn-lt"/>
            </a:endParaRPr>
          </a:p>
          <a:p>
            <a:pPr indent="304800" algn="just">
              <a:lnSpc>
                <a:spcPct val="120000"/>
              </a:lnSpc>
            </a:pPr>
            <a:r>
              <a:rPr lang="zh-CN" altLang="zh-CN" dirty="0">
                <a:cs typeface="+mn-ea"/>
                <a:sym typeface="+mn-lt"/>
              </a:rPr>
              <a:t>1</a:t>
            </a:r>
            <a:r>
              <a:rPr lang="zh-CN" altLang="en-US" dirty="0">
                <a:cs typeface="+mn-ea"/>
                <a:sym typeface="+mn-lt"/>
              </a:rPr>
              <a:t>：</a:t>
            </a:r>
            <a:r>
              <a:rPr lang="zh-CN" altLang="zh-CN" dirty="0">
                <a:cs typeface="+mn-ea"/>
                <a:sym typeface="+mn-lt"/>
              </a:rPr>
              <a:t>响应</a:t>
            </a:r>
            <a:r>
              <a:rPr lang="zh-CN" altLang="en-US" dirty="0">
                <a:cs typeface="+mn-ea"/>
                <a:sym typeface="+mn-lt"/>
              </a:rPr>
              <a:t>帧</a:t>
            </a:r>
            <a:endParaRPr lang="zh-CN" altLang="zh-CN" dirty="0">
              <a:cs typeface="+mn-ea"/>
              <a:sym typeface="+mn-lt"/>
            </a:endParaRPr>
          </a:p>
        </p:txBody>
      </p:sp>
      <p:sp>
        <p:nvSpPr>
          <p:cNvPr id="27" name="箭头: 下 26">
            <a:extLst>
              <a:ext uri="{FF2B5EF4-FFF2-40B4-BE49-F238E27FC236}">
                <a16:creationId xmlns:a16="http://schemas.microsoft.com/office/drawing/2014/main" id="{9E891A3A-6D83-46E8-A2BC-C98462DF9369}"/>
              </a:ext>
            </a:extLst>
          </p:cNvPr>
          <p:cNvSpPr/>
          <p:nvPr/>
        </p:nvSpPr>
        <p:spPr>
          <a:xfrm>
            <a:off x="2036095" y="2317450"/>
            <a:ext cx="304718" cy="528867"/>
          </a:xfrm>
          <a:prstGeom prst="downArrow">
            <a:avLst/>
          </a:prstGeom>
          <a:solidFill>
            <a:srgbClr val="92D05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下 34">
            <a:extLst>
              <a:ext uri="{FF2B5EF4-FFF2-40B4-BE49-F238E27FC236}">
                <a16:creationId xmlns:a16="http://schemas.microsoft.com/office/drawing/2014/main" id="{C7E95721-0D05-404B-98D8-446950EB7B7B}"/>
              </a:ext>
            </a:extLst>
          </p:cNvPr>
          <p:cNvSpPr/>
          <p:nvPr/>
        </p:nvSpPr>
        <p:spPr>
          <a:xfrm>
            <a:off x="6354456" y="2330907"/>
            <a:ext cx="304718" cy="528867"/>
          </a:xfrm>
          <a:prstGeom prst="downArrow">
            <a:avLst/>
          </a:prstGeom>
          <a:solidFill>
            <a:srgbClr val="92D05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矩形 37">
            <a:extLst>
              <a:ext uri="{FF2B5EF4-FFF2-40B4-BE49-F238E27FC236}">
                <a16:creationId xmlns:a16="http://schemas.microsoft.com/office/drawing/2014/main" id="{89FA8FB9-4399-489B-8E10-E2881FFEF1C3}"/>
              </a:ext>
            </a:extLst>
          </p:cNvPr>
          <p:cNvSpPr/>
          <p:nvPr/>
        </p:nvSpPr>
        <p:spPr>
          <a:xfrm>
            <a:off x="752880" y="5235115"/>
            <a:ext cx="10368568" cy="1168525"/>
          </a:xfrm>
          <a:prstGeom prst="rect">
            <a:avLst/>
          </a:prstGeom>
        </p:spPr>
        <p:txBody>
          <a:bodyPr wrap="square">
            <a:spAutoFit/>
          </a:bodyPr>
          <a:lstStyle/>
          <a:p>
            <a:pPr marL="342900" indent="-342900" algn="just">
              <a:lnSpc>
                <a:spcPct val="120000"/>
              </a:lnSpc>
              <a:spcAft>
                <a:spcPct val="0"/>
              </a:spcAft>
              <a:buFont typeface="Wingdings" panose="05000000000000000000" pitchFamily="2" charset="2"/>
              <a:buChar char="Ø"/>
            </a:pPr>
            <a:r>
              <a:rPr lang="zh-CN" altLang="zh-CN" sz="2000" kern="100" dirty="0">
                <a:cs typeface="+mn-ea"/>
                <a:sym typeface="+mn-lt"/>
              </a:rPr>
              <a:t>LLC-PDU与HDLC类似，包含四个域：目的服务访问点(DSAP)、源服务访问点(SSAP)、控制域和信息域</a:t>
            </a:r>
            <a:r>
              <a:rPr lang="zh-CN" altLang="en-US" sz="2000" kern="100" dirty="0">
                <a:cs typeface="+mn-ea"/>
                <a:sym typeface="+mn-lt"/>
              </a:rPr>
              <a:t>（</a:t>
            </a:r>
            <a:r>
              <a:rPr lang="en-US" altLang="zh-CN" sz="2000" kern="100" dirty="0">
                <a:cs typeface="+mn-ea"/>
                <a:sym typeface="+mn-lt"/>
              </a:rPr>
              <a:t>LLC </a:t>
            </a:r>
            <a:r>
              <a:rPr lang="zh-CN" altLang="en-US" sz="2000" kern="100" dirty="0">
                <a:cs typeface="+mn-ea"/>
                <a:sym typeface="+mn-lt"/>
              </a:rPr>
              <a:t>数据，来自网络层的 </a:t>
            </a:r>
            <a:r>
              <a:rPr lang="en-US" altLang="zh-CN" sz="2000" kern="100" dirty="0">
                <a:cs typeface="+mn-ea"/>
                <a:sym typeface="+mn-lt"/>
              </a:rPr>
              <a:t>PDU</a:t>
            </a:r>
            <a:r>
              <a:rPr lang="zh-CN" altLang="en-US" sz="2000" kern="100" dirty="0">
                <a:cs typeface="+mn-ea"/>
                <a:sym typeface="+mn-lt"/>
              </a:rPr>
              <a:t>）</a:t>
            </a:r>
            <a:r>
              <a:rPr lang="zh-CN" altLang="zh-CN" sz="2000" kern="100" dirty="0">
                <a:cs typeface="+mn-ea"/>
                <a:sym typeface="+mn-lt"/>
              </a:rPr>
              <a:t>。</a:t>
            </a:r>
            <a:endParaRPr lang="en-US" altLang="zh-CN" sz="2000" kern="100" dirty="0">
              <a:cs typeface="+mn-ea"/>
              <a:sym typeface="+mn-lt"/>
            </a:endParaRPr>
          </a:p>
          <a:p>
            <a:pPr marL="342900" indent="-342900" algn="just">
              <a:lnSpc>
                <a:spcPct val="120000"/>
              </a:lnSpc>
              <a:spcAft>
                <a:spcPct val="0"/>
              </a:spcAft>
              <a:buFont typeface="Wingdings" panose="05000000000000000000" pitchFamily="2" charset="2"/>
              <a:buChar char="Ø"/>
            </a:pPr>
            <a:r>
              <a:rPr lang="zh-CN" altLang="zh-CN" sz="2000" dirty="0">
                <a:cs typeface="+mn-ea"/>
                <a:sym typeface="+mn-lt"/>
              </a:rPr>
              <a:t>DSAP和SSAP是LLC所使用的地址，用来标明接收和发送数据的计算机上的协议栈。</a:t>
            </a:r>
            <a:endParaRPr lang="en-US" altLang="zh-CN" sz="2000" dirty="0">
              <a:cs typeface="+mn-ea"/>
              <a:sym typeface="+mn-lt"/>
            </a:endParaRPr>
          </a:p>
        </p:txBody>
      </p:sp>
      <p:sp>
        <p:nvSpPr>
          <p:cNvPr id="41" name="标题 1">
            <a:extLst>
              <a:ext uri="{FF2B5EF4-FFF2-40B4-BE49-F238E27FC236}">
                <a16:creationId xmlns:a16="http://schemas.microsoft.com/office/drawing/2014/main" id="{9965839A-3D01-460D-9A33-68CAE499D846}"/>
              </a:ext>
            </a:extLst>
          </p:cNvPr>
          <p:cNvSpPr>
            <a:spLocks noGrp="1"/>
          </p:cNvSpPr>
          <p:nvPr>
            <p:ph type="title"/>
          </p:nvPr>
        </p:nvSpPr>
        <p:spPr>
          <a:xfrm>
            <a:off x="312531" y="-166985"/>
            <a:ext cx="10858500" cy="900112"/>
          </a:xfrm>
        </p:spPr>
        <p:txBody>
          <a:bodyPr>
            <a:normAutofit/>
          </a:bodyPr>
          <a:lstStyle/>
          <a:p>
            <a:pPr>
              <a:lnSpc>
                <a:spcPct val="120000"/>
              </a:lnSpc>
            </a:pPr>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r>
              <a:rPr lang="zh-CN" altLang="en-US" sz="3200" dirty="0">
                <a:latin typeface="+mn-lt"/>
                <a:ea typeface="+mn-ea"/>
                <a:cs typeface="+mn-ea"/>
                <a:sym typeface="+mn-lt"/>
              </a:rPr>
              <a:t>：帧中的地址（</a:t>
            </a:r>
            <a:r>
              <a:rPr lang="en-US" altLang="zh-CN" sz="3200" dirty="0">
                <a:latin typeface="+mn-lt"/>
                <a:ea typeface="+mn-ea"/>
                <a:cs typeface="+mn-ea"/>
                <a:sym typeface="+mn-lt"/>
              </a:rPr>
              <a:t>1</a:t>
            </a:r>
            <a:r>
              <a:rPr lang="zh-CN" altLang="en-US" sz="3200" dirty="0">
                <a:latin typeface="+mn-lt"/>
                <a:ea typeface="+mn-ea"/>
                <a:cs typeface="+mn-ea"/>
                <a:sym typeface="+mn-lt"/>
              </a:rPr>
              <a:t>）</a:t>
            </a:r>
            <a:endParaRPr lang="en-US" altLang="zh-CN" sz="3200" dirty="0">
              <a:latin typeface="+mn-lt"/>
              <a:ea typeface="+mn-ea"/>
              <a:cs typeface="+mn-ea"/>
              <a:sym typeface="+mn-lt"/>
            </a:endParaRPr>
          </a:p>
        </p:txBody>
      </p:sp>
      <p:sp>
        <p:nvSpPr>
          <p:cNvPr id="5" name="灯片编号占位符 4">
            <a:extLst>
              <a:ext uri="{FF2B5EF4-FFF2-40B4-BE49-F238E27FC236}">
                <a16:creationId xmlns:a16="http://schemas.microsoft.com/office/drawing/2014/main" id="{F99D46BE-032D-7B60-66D0-BA275178C500}"/>
              </a:ext>
            </a:extLst>
          </p:cNvPr>
          <p:cNvSpPr>
            <a:spLocks noGrp="1"/>
          </p:cNvSpPr>
          <p:nvPr>
            <p:ph type="sldNum" sz="quarter" idx="12"/>
          </p:nvPr>
        </p:nvSpPr>
        <p:spPr/>
        <p:txBody>
          <a:bodyPr/>
          <a:lstStyle/>
          <a:p>
            <a:fld id="{67CBE2BA-217C-4668-9731-D33A8B8F2C49}" type="slidenum">
              <a:rPr lang="zh-CN" altLang="en-US" smtClean="0"/>
              <a:t>154</a:t>
            </a:fld>
            <a:endParaRPr lang="zh-CN" altLang="en-US"/>
          </a:p>
        </p:txBody>
      </p:sp>
    </p:spTree>
    <p:extLst>
      <p:ext uri="{BB962C8B-B14F-4D97-AF65-F5344CB8AC3E}">
        <p14:creationId xmlns:p14="http://schemas.microsoft.com/office/powerpoint/2010/main" val="25981722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9965839A-3D01-460D-9A33-68CAE499D846}"/>
              </a:ext>
            </a:extLst>
          </p:cNvPr>
          <p:cNvSpPr>
            <a:spLocks noGrp="1"/>
          </p:cNvSpPr>
          <p:nvPr>
            <p:ph type="title"/>
          </p:nvPr>
        </p:nvSpPr>
        <p:spPr>
          <a:xfrm>
            <a:off x="335231" y="-102345"/>
            <a:ext cx="10858500" cy="900112"/>
          </a:xfrm>
        </p:spPr>
        <p:txBody>
          <a:bodyPr>
            <a:normAutofit/>
          </a:bodyPr>
          <a:lstStyle/>
          <a:p>
            <a:pPr>
              <a:lnSpc>
                <a:spcPct val="120000"/>
              </a:lnSpc>
            </a:pPr>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r>
              <a:rPr lang="zh-CN" altLang="en-US" sz="3200" dirty="0">
                <a:latin typeface="+mn-lt"/>
                <a:ea typeface="+mn-ea"/>
                <a:cs typeface="+mn-ea"/>
                <a:sym typeface="+mn-lt"/>
              </a:rPr>
              <a:t>：帧中的地址（</a:t>
            </a:r>
            <a:r>
              <a:rPr lang="en-US" altLang="zh-CN" sz="3200" dirty="0">
                <a:latin typeface="+mn-lt"/>
                <a:ea typeface="+mn-ea"/>
                <a:cs typeface="+mn-ea"/>
                <a:sym typeface="+mn-lt"/>
              </a:rPr>
              <a:t>2</a:t>
            </a:r>
            <a:r>
              <a:rPr lang="zh-CN" altLang="en-US" sz="3200" dirty="0">
                <a:latin typeface="+mn-lt"/>
                <a:ea typeface="+mn-ea"/>
                <a:cs typeface="+mn-ea"/>
                <a:sym typeface="+mn-lt"/>
              </a:rPr>
              <a:t>）</a:t>
            </a:r>
            <a:endParaRPr lang="en-US" altLang="zh-CN" sz="3200" dirty="0">
              <a:latin typeface="+mn-lt"/>
              <a:ea typeface="+mn-ea"/>
              <a:cs typeface="+mn-ea"/>
              <a:sym typeface="+mn-lt"/>
            </a:endParaRPr>
          </a:p>
        </p:txBody>
      </p:sp>
      <p:grpSp>
        <p:nvGrpSpPr>
          <p:cNvPr id="22" name="画布 198">
            <a:extLst>
              <a:ext uri="{FF2B5EF4-FFF2-40B4-BE49-F238E27FC236}">
                <a16:creationId xmlns:a16="http://schemas.microsoft.com/office/drawing/2014/main" id="{5D5621F0-8EE5-4764-AAD6-EF78780BB01F}"/>
              </a:ext>
            </a:extLst>
          </p:cNvPr>
          <p:cNvGrpSpPr/>
          <p:nvPr/>
        </p:nvGrpSpPr>
        <p:grpSpPr>
          <a:xfrm>
            <a:off x="1852721" y="866570"/>
            <a:ext cx="6986330" cy="3875551"/>
            <a:chOff x="-79818" y="-40227"/>
            <a:chExt cx="3480243" cy="2256377"/>
          </a:xfrm>
        </p:grpSpPr>
        <p:sp>
          <p:nvSpPr>
            <p:cNvPr id="24" name="矩形 23">
              <a:extLst>
                <a:ext uri="{FF2B5EF4-FFF2-40B4-BE49-F238E27FC236}">
                  <a16:creationId xmlns:a16="http://schemas.microsoft.com/office/drawing/2014/main" id="{6E15FC60-AE57-4A70-AD51-4DEB672B8380}"/>
                </a:ext>
              </a:extLst>
            </p:cNvPr>
            <p:cNvSpPr/>
            <p:nvPr/>
          </p:nvSpPr>
          <p:spPr>
            <a:xfrm>
              <a:off x="0" y="0"/>
              <a:ext cx="3400425" cy="2216150"/>
            </a:xfrm>
            <a:prstGeom prst="rect">
              <a:avLst/>
            </a:prstGeom>
            <a:noFill/>
            <a:ln>
              <a:noFill/>
            </a:ln>
          </p:spPr>
          <p:txBody>
            <a:bodyPr/>
            <a:lstStyle/>
            <a:p>
              <a:pPr>
                <a:lnSpc>
                  <a:spcPct val="120000"/>
                </a:lnSpc>
              </a:pPr>
              <a:endParaRPr lang="zh-CN" altLang="en-US">
                <a:cs typeface="+mn-ea"/>
                <a:sym typeface="+mn-lt"/>
              </a:endParaRPr>
            </a:p>
          </p:txBody>
        </p:sp>
        <p:grpSp>
          <p:nvGrpSpPr>
            <p:cNvPr id="28" name="组合 27">
              <a:extLst>
                <a:ext uri="{FF2B5EF4-FFF2-40B4-BE49-F238E27FC236}">
                  <a16:creationId xmlns:a16="http://schemas.microsoft.com/office/drawing/2014/main" id="{5D265BC4-0824-4A79-B33C-9D25CE3276D6}"/>
                </a:ext>
              </a:extLst>
            </p:cNvPr>
            <p:cNvGrpSpPr/>
            <p:nvPr/>
          </p:nvGrpSpPr>
          <p:grpSpPr>
            <a:xfrm>
              <a:off x="-79818" y="-40227"/>
              <a:ext cx="3442845" cy="2084878"/>
              <a:chOff x="2853" y="3792"/>
              <a:chExt cx="4788" cy="2954"/>
            </a:xfrm>
          </p:grpSpPr>
          <p:sp>
            <p:nvSpPr>
              <p:cNvPr id="30" name="矩形 29">
                <a:extLst>
                  <a:ext uri="{FF2B5EF4-FFF2-40B4-BE49-F238E27FC236}">
                    <a16:creationId xmlns:a16="http://schemas.microsoft.com/office/drawing/2014/main" id="{95A0900A-B24E-4AE8-A96B-B6FA82EF1BE0}"/>
                  </a:ext>
                </a:extLst>
              </p:cNvPr>
              <p:cNvSpPr/>
              <p:nvPr/>
            </p:nvSpPr>
            <p:spPr>
              <a:xfrm>
                <a:off x="3245"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31" name="矩形 30">
                <a:extLst>
                  <a:ext uri="{FF2B5EF4-FFF2-40B4-BE49-F238E27FC236}">
                    <a16:creationId xmlns:a16="http://schemas.microsoft.com/office/drawing/2014/main" id="{35EAB186-AA36-4CB8-99EA-168670AC2E8F}"/>
                  </a:ext>
                </a:extLst>
              </p:cNvPr>
              <p:cNvSpPr/>
              <p:nvPr/>
            </p:nvSpPr>
            <p:spPr>
              <a:xfrm>
                <a:off x="3292"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32" name="矩形 31">
                <a:extLst>
                  <a:ext uri="{FF2B5EF4-FFF2-40B4-BE49-F238E27FC236}">
                    <a16:creationId xmlns:a16="http://schemas.microsoft.com/office/drawing/2014/main" id="{F384D58A-A263-4D4A-ACCC-712BA934F7DF}"/>
                  </a:ext>
                </a:extLst>
              </p:cNvPr>
              <p:cNvSpPr/>
              <p:nvPr/>
            </p:nvSpPr>
            <p:spPr>
              <a:xfrm>
                <a:off x="3245"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33" name="矩形 32">
                <a:extLst>
                  <a:ext uri="{FF2B5EF4-FFF2-40B4-BE49-F238E27FC236}">
                    <a16:creationId xmlns:a16="http://schemas.microsoft.com/office/drawing/2014/main" id="{30B7936B-396D-4D50-A1DF-350E5E12BF24}"/>
                  </a:ext>
                </a:extLst>
              </p:cNvPr>
              <p:cNvSpPr/>
              <p:nvPr/>
            </p:nvSpPr>
            <p:spPr>
              <a:xfrm>
                <a:off x="3364"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34" name="矩形 33">
                <a:extLst>
                  <a:ext uri="{FF2B5EF4-FFF2-40B4-BE49-F238E27FC236}">
                    <a16:creationId xmlns:a16="http://schemas.microsoft.com/office/drawing/2014/main" id="{257A3329-9782-41A8-9239-696F63FFFFA5}"/>
                  </a:ext>
                </a:extLst>
              </p:cNvPr>
              <p:cNvSpPr/>
              <p:nvPr/>
            </p:nvSpPr>
            <p:spPr>
              <a:xfrm>
                <a:off x="3245"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36" name="矩形 35">
                <a:extLst>
                  <a:ext uri="{FF2B5EF4-FFF2-40B4-BE49-F238E27FC236}">
                    <a16:creationId xmlns:a16="http://schemas.microsoft.com/office/drawing/2014/main" id="{10C65A06-5270-47DD-A412-A955F49DB91C}"/>
                  </a:ext>
                </a:extLst>
              </p:cNvPr>
              <p:cNvSpPr/>
              <p:nvPr/>
            </p:nvSpPr>
            <p:spPr>
              <a:xfrm>
                <a:off x="3404"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37" name="直接连接符 36">
                <a:extLst>
                  <a:ext uri="{FF2B5EF4-FFF2-40B4-BE49-F238E27FC236}">
                    <a16:creationId xmlns:a16="http://schemas.microsoft.com/office/drawing/2014/main" id="{359C7AB3-E382-4FCE-9A6B-D78100B87F55}"/>
                  </a:ext>
                </a:extLst>
              </p:cNvPr>
              <p:cNvCxnSpPr/>
              <p:nvPr/>
            </p:nvCxnSpPr>
            <p:spPr>
              <a:xfrm>
                <a:off x="3245" y="4838"/>
                <a:ext cx="665" cy="1"/>
              </a:xfrm>
              <a:prstGeom prst="line">
                <a:avLst/>
              </a:prstGeom>
              <a:ln w="13335" cap="flat" cmpd="sng">
                <a:solidFill>
                  <a:srgbClr val="000000"/>
                </a:solidFill>
                <a:prstDash val="solid"/>
                <a:headEnd type="none" w="med" len="med"/>
                <a:tailEnd type="none" w="med" len="med"/>
              </a:ln>
            </p:spPr>
          </p:cxnSp>
          <p:cxnSp>
            <p:nvCxnSpPr>
              <p:cNvPr id="39" name="直接连接符 38">
                <a:extLst>
                  <a:ext uri="{FF2B5EF4-FFF2-40B4-BE49-F238E27FC236}">
                    <a16:creationId xmlns:a16="http://schemas.microsoft.com/office/drawing/2014/main" id="{12F575B8-33D9-42D8-9A57-9514F2683F08}"/>
                  </a:ext>
                </a:extLst>
              </p:cNvPr>
              <p:cNvCxnSpPr/>
              <p:nvPr/>
            </p:nvCxnSpPr>
            <p:spPr>
              <a:xfrm>
                <a:off x="3245" y="5167"/>
                <a:ext cx="665" cy="1"/>
              </a:xfrm>
              <a:prstGeom prst="line">
                <a:avLst/>
              </a:prstGeom>
              <a:ln w="6985" cap="flat" cmpd="sng">
                <a:solidFill>
                  <a:srgbClr val="000000"/>
                </a:solidFill>
                <a:prstDash val="solid"/>
                <a:headEnd type="none" w="med" len="med"/>
                <a:tailEnd type="none" w="med" len="med"/>
              </a:ln>
            </p:spPr>
          </p:cxnSp>
          <p:cxnSp>
            <p:nvCxnSpPr>
              <p:cNvPr id="40" name="直接连接符 39">
                <a:extLst>
                  <a:ext uri="{FF2B5EF4-FFF2-40B4-BE49-F238E27FC236}">
                    <a16:creationId xmlns:a16="http://schemas.microsoft.com/office/drawing/2014/main" id="{0790F0FC-6F2A-4F88-8E74-0DB598F08C82}"/>
                  </a:ext>
                </a:extLst>
              </p:cNvPr>
              <p:cNvCxnSpPr/>
              <p:nvPr/>
            </p:nvCxnSpPr>
            <p:spPr>
              <a:xfrm>
                <a:off x="3245" y="5501"/>
                <a:ext cx="665" cy="1"/>
              </a:xfrm>
              <a:prstGeom prst="line">
                <a:avLst/>
              </a:prstGeom>
              <a:ln w="6985" cap="flat" cmpd="sng">
                <a:solidFill>
                  <a:srgbClr val="000000"/>
                </a:solidFill>
                <a:prstDash val="solid"/>
                <a:headEnd type="none" w="med" len="med"/>
                <a:tailEnd type="none" w="med" len="med"/>
              </a:ln>
            </p:spPr>
          </p:cxnSp>
          <p:cxnSp>
            <p:nvCxnSpPr>
              <p:cNvPr id="42" name="直接连接符 41">
                <a:extLst>
                  <a:ext uri="{FF2B5EF4-FFF2-40B4-BE49-F238E27FC236}">
                    <a16:creationId xmlns:a16="http://schemas.microsoft.com/office/drawing/2014/main" id="{E9D29531-2301-4846-A051-F9A62C1A5C76}"/>
                  </a:ext>
                </a:extLst>
              </p:cNvPr>
              <p:cNvCxnSpPr/>
              <p:nvPr/>
            </p:nvCxnSpPr>
            <p:spPr>
              <a:xfrm>
                <a:off x="3245" y="5829"/>
                <a:ext cx="665" cy="1"/>
              </a:xfrm>
              <a:prstGeom prst="line">
                <a:avLst/>
              </a:prstGeom>
              <a:ln w="13335" cap="flat" cmpd="sng">
                <a:solidFill>
                  <a:srgbClr val="000000"/>
                </a:solidFill>
                <a:prstDash val="solid"/>
                <a:headEnd type="none" w="med" len="med"/>
                <a:tailEnd type="none" w="med" len="med"/>
              </a:ln>
            </p:spPr>
          </p:cxnSp>
          <p:cxnSp>
            <p:nvCxnSpPr>
              <p:cNvPr id="43" name="直接连接符 42">
                <a:extLst>
                  <a:ext uri="{FF2B5EF4-FFF2-40B4-BE49-F238E27FC236}">
                    <a16:creationId xmlns:a16="http://schemas.microsoft.com/office/drawing/2014/main" id="{F22C18EB-22AF-4E67-8C75-C018D019CA9E}"/>
                  </a:ext>
                </a:extLst>
              </p:cNvPr>
              <p:cNvCxnSpPr/>
              <p:nvPr/>
            </p:nvCxnSpPr>
            <p:spPr>
              <a:xfrm>
                <a:off x="3245" y="4838"/>
                <a:ext cx="1" cy="991"/>
              </a:xfrm>
              <a:prstGeom prst="line">
                <a:avLst/>
              </a:prstGeom>
              <a:ln w="13335" cap="flat" cmpd="sng">
                <a:solidFill>
                  <a:srgbClr val="000000"/>
                </a:solidFill>
                <a:prstDash val="solid"/>
                <a:headEnd type="none" w="med" len="med"/>
                <a:tailEnd type="none" w="med" len="med"/>
              </a:ln>
            </p:spPr>
          </p:cxnSp>
          <p:cxnSp>
            <p:nvCxnSpPr>
              <p:cNvPr id="44" name="直接连接符 43">
                <a:extLst>
                  <a:ext uri="{FF2B5EF4-FFF2-40B4-BE49-F238E27FC236}">
                    <a16:creationId xmlns:a16="http://schemas.microsoft.com/office/drawing/2014/main" id="{22191B64-8270-4765-905B-489F92905E26}"/>
                  </a:ext>
                </a:extLst>
              </p:cNvPr>
              <p:cNvCxnSpPr/>
              <p:nvPr/>
            </p:nvCxnSpPr>
            <p:spPr>
              <a:xfrm>
                <a:off x="3910" y="4838"/>
                <a:ext cx="1" cy="991"/>
              </a:xfrm>
              <a:prstGeom prst="line">
                <a:avLst/>
              </a:prstGeom>
              <a:ln w="13335" cap="flat" cmpd="sng">
                <a:solidFill>
                  <a:srgbClr val="000000"/>
                </a:solidFill>
                <a:prstDash val="solid"/>
                <a:headEnd type="none" w="med" len="med"/>
                <a:tailEnd type="none" w="med" len="med"/>
              </a:ln>
            </p:spPr>
          </p:cxnSp>
          <p:sp>
            <p:nvSpPr>
              <p:cNvPr id="45" name="矩形 44">
                <a:extLst>
                  <a:ext uri="{FF2B5EF4-FFF2-40B4-BE49-F238E27FC236}">
                    <a16:creationId xmlns:a16="http://schemas.microsoft.com/office/drawing/2014/main" id="{27EB4EF3-C379-4075-8746-05E0E5A072E7}"/>
                  </a:ext>
                </a:extLst>
              </p:cNvPr>
              <p:cNvSpPr/>
              <p:nvPr/>
            </p:nvSpPr>
            <p:spPr>
              <a:xfrm>
                <a:off x="3245"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46" name="矩形 45">
                <a:extLst>
                  <a:ext uri="{FF2B5EF4-FFF2-40B4-BE49-F238E27FC236}">
                    <a16:creationId xmlns:a16="http://schemas.microsoft.com/office/drawing/2014/main" id="{AC14E51A-C26A-4AE7-81D1-57D3ECAEC7C2}"/>
                  </a:ext>
                </a:extLst>
              </p:cNvPr>
              <p:cNvSpPr/>
              <p:nvPr/>
            </p:nvSpPr>
            <p:spPr>
              <a:xfrm>
                <a:off x="3292"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47" name="矩形 46">
                <a:extLst>
                  <a:ext uri="{FF2B5EF4-FFF2-40B4-BE49-F238E27FC236}">
                    <a16:creationId xmlns:a16="http://schemas.microsoft.com/office/drawing/2014/main" id="{8CB0C047-1FC8-44ED-9435-33A8C929E9BD}"/>
                  </a:ext>
                </a:extLst>
              </p:cNvPr>
              <p:cNvSpPr/>
              <p:nvPr/>
            </p:nvSpPr>
            <p:spPr>
              <a:xfrm>
                <a:off x="3245"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48" name="矩形 47">
                <a:extLst>
                  <a:ext uri="{FF2B5EF4-FFF2-40B4-BE49-F238E27FC236}">
                    <a16:creationId xmlns:a16="http://schemas.microsoft.com/office/drawing/2014/main" id="{EE7EA017-A9FE-4629-A65A-05D5A8FA9A63}"/>
                  </a:ext>
                </a:extLst>
              </p:cNvPr>
              <p:cNvSpPr/>
              <p:nvPr/>
            </p:nvSpPr>
            <p:spPr>
              <a:xfrm>
                <a:off x="3364"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49" name="矩形 48">
                <a:extLst>
                  <a:ext uri="{FF2B5EF4-FFF2-40B4-BE49-F238E27FC236}">
                    <a16:creationId xmlns:a16="http://schemas.microsoft.com/office/drawing/2014/main" id="{649E0136-4521-4186-BE3C-F5D334A0FE8D}"/>
                  </a:ext>
                </a:extLst>
              </p:cNvPr>
              <p:cNvSpPr/>
              <p:nvPr/>
            </p:nvSpPr>
            <p:spPr>
              <a:xfrm>
                <a:off x="3245"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50" name="矩形 49">
                <a:extLst>
                  <a:ext uri="{FF2B5EF4-FFF2-40B4-BE49-F238E27FC236}">
                    <a16:creationId xmlns:a16="http://schemas.microsoft.com/office/drawing/2014/main" id="{01C13BA0-2EFB-4418-B647-D5CCAD46B132}"/>
                  </a:ext>
                </a:extLst>
              </p:cNvPr>
              <p:cNvSpPr/>
              <p:nvPr/>
            </p:nvSpPr>
            <p:spPr>
              <a:xfrm>
                <a:off x="3404"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51" name="直接连接符 50">
                <a:extLst>
                  <a:ext uri="{FF2B5EF4-FFF2-40B4-BE49-F238E27FC236}">
                    <a16:creationId xmlns:a16="http://schemas.microsoft.com/office/drawing/2014/main" id="{0B0DB8AE-5B1D-4005-B320-0FC6DB897BA5}"/>
                  </a:ext>
                </a:extLst>
              </p:cNvPr>
              <p:cNvCxnSpPr/>
              <p:nvPr/>
            </p:nvCxnSpPr>
            <p:spPr>
              <a:xfrm>
                <a:off x="3245" y="4838"/>
                <a:ext cx="665" cy="1"/>
              </a:xfrm>
              <a:prstGeom prst="line">
                <a:avLst/>
              </a:prstGeom>
              <a:ln w="13335" cap="flat" cmpd="sng">
                <a:solidFill>
                  <a:srgbClr val="000000"/>
                </a:solidFill>
                <a:prstDash val="solid"/>
                <a:headEnd type="none" w="med" len="med"/>
                <a:tailEnd type="none" w="med" len="med"/>
              </a:ln>
            </p:spPr>
          </p:cxnSp>
          <p:cxnSp>
            <p:nvCxnSpPr>
              <p:cNvPr id="52" name="直接连接符 51">
                <a:extLst>
                  <a:ext uri="{FF2B5EF4-FFF2-40B4-BE49-F238E27FC236}">
                    <a16:creationId xmlns:a16="http://schemas.microsoft.com/office/drawing/2014/main" id="{E6AD8627-8566-42F8-AABA-A35242AD48F1}"/>
                  </a:ext>
                </a:extLst>
              </p:cNvPr>
              <p:cNvCxnSpPr/>
              <p:nvPr/>
            </p:nvCxnSpPr>
            <p:spPr>
              <a:xfrm>
                <a:off x="3245" y="5167"/>
                <a:ext cx="665" cy="1"/>
              </a:xfrm>
              <a:prstGeom prst="line">
                <a:avLst/>
              </a:prstGeom>
              <a:ln w="6985" cap="flat" cmpd="sng">
                <a:solidFill>
                  <a:srgbClr val="000000"/>
                </a:solidFill>
                <a:prstDash val="solid"/>
                <a:headEnd type="none" w="med" len="med"/>
                <a:tailEnd type="none" w="med" len="med"/>
              </a:ln>
            </p:spPr>
          </p:cxnSp>
          <p:cxnSp>
            <p:nvCxnSpPr>
              <p:cNvPr id="53" name="直接连接符 52">
                <a:extLst>
                  <a:ext uri="{FF2B5EF4-FFF2-40B4-BE49-F238E27FC236}">
                    <a16:creationId xmlns:a16="http://schemas.microsoft.com/office/drawing/2014/main" id="{18AD61BB-63FA-45FD-800F-F4B6E36A8776}"/>
                  </a:ext>
                </a:extLst>
              </p:cNvPr>
              <p:cNvCxnSpPr/>
              <p:nvPr/>
            </p:nvCxnSpPr>
            <p:spPr>
              <a:xfrm>
                <a:off x="3245" y="5501"/>
                <a:ext cx="665" cy="1"/>
              </a:xfrm>
              <a:prstGeom prst="line">
                <a:avLst/>
              </a:prstGeom>
              <a:ln w="6985" cap="flat" cmpd="sng">
                <a:solidFill>
                  <a:srgbClr val="000000"/>
                </a:solidFill>
                <a:prstDash val="solid"/>
                <a:headEnd type="none" w="med" len="med"/>
                <a:tailEnd type="none" w="med" len="med"/>
              </a:ln>
            </p:spPr>
          </p:cxnSp>
          <p:cxnSp>
            <p:nvCxnSpPr>
              <p:cNvPr id="54" name="直接连接符 53">
                <a:extLst>
                  <a:ext uri="{FF2B5EF4-FFF2-40B4-BE49-F238E27FC236}">
                    <a16:creationId xmlns:a16="http://schemas.microsoft.com/office/drawing/2014/main" id="{E3DA9F91-CAB4-4A0A-B55C-FA5F11555065}"/>
                  </a:ext>
                </a:extLst>
              </p:cNvPr>
              <p:cNvCxnSpPr/>
              <p:nvPr/>
            </p:nvCxnSpPr>
            <p:spPr>
              <a:xfrm>
                <a:off x="3245" y="5829"/>
                <a:ext cx="665" cy="1"/>
              </a:xfrm>
              <a:prstGeom prst="line">
                <a:avLst/>
              </a:prstGeom>
              <a:ln w="13335" cap="flat" cmpd="sng">
                <a:solidFill>
                  <a:srgbClr val="000000"/>
                </a:solidFill>
                <a:prstDash val="solid"/>
                <a:headEnd type="none" w="med" len="med"/>
                <a:tailEnd type="none" w="med" len="med"/>
              </a:ln>
            </p:spPr>
          </p:cxnSp>
          <p:cxnSp>
            <p:nvCxnSpPr>
              <p:cNvPr id="55" name="直接连接符 54">
                <a:extLst>
                  <a:ext uri="{FF2B5EF4-FFF2-40B4-BE49-F238E27FC236}">
                    <a16:creationId xmlns:a16="http://schemas.microsoft.com/office/drawing/2014/main" id="{172046BA-C755-4AE7-8640-BF3B0A452955}"/>
                  </a:ext>
                </a:extLst>
              </p:cNvPr>
              <p:cNvCxnSpPr/>
              <p:nvPr/>
            </p:nvCxnSpPr>
            <p:spPr>
              <a:xfrm>
                <a:off x="3245" y="4838"/>
                <a:ext cx="1" cy="991"/>
              </a:xfrm>
              <a:prstGeom prst="line">
                <a:avLst/>
              </a:prstGeom>
              <a:ln w="13335" cap="flat" cmpd="sng">
                <a:solidFill>
                  <a:srgbClr val="000000"/>
                </a:solidFill>
                <a:prstDash val="solid"/>
                <a:headEnd type="none" w="med" len="med"/>
                <a:tailEnd type="none" w="med" len="med"/>
              </a:ln>
            </p:spPr>
          </p:cxnSp>
          <p:cxnSp>
            <p:nvCxnSpPr>
              <p:cNvPr id="56" name="直接连接符 55">
                <a:extLst>
                  <a:ext uri="{FF2B5EF4-FFF2-40B4-BE49-F238E27FC236}">
                    <a16:creationId xmlns:a16="http://schemas.microsoft.com/office/drawing/2014/main" id="{27FDBB07-9CA7-45BC-9ED7-B88C520034DA}"/>
                  </a:ext>
                </a:extLst>
              </p:cNvPr>
              <p:cNvCxnSpPr/>
              <p:nvPr/>
            </p:nvCxnSpPr>
            <p:spPr>
              <a:xfrm>
                <a:off x="3910" y="4838"/>
                <a:ext cx="1" cy="991"/>
              </a:xfrm>
              <a:prstGeom prst="line">
                <a:avLst/>
              </a:prstGeom>
              <a:ln w="13335" cap="flat" cmpd="sng">
                <a:solidFill>
                  <a:srgbClr val="000000"/>
                </a:solidFill>
                <a:prstDash val="solid"/>
                <a:headEnd type="none" w="med" len="med"/>
                <a:tailEnd type="none" w="med" len="med"/>
              </a:ln>
            </p:spPr>
          </p:cxnSp>
          <p:sp>
            <p:nvSpPr>
              <p:cNvPr id="57" name="矩形 56">
                <a:extLst>
                  <a:ext uri="{FF2B5EF4-FFF2-40B4-BE49-F238E27FC236}">
                    <a16:creationId xmlns:a16="http://schemas.microsoft.com/office/drawing/2014/main" id="{E0380426-8F76-4186-BA3F-29D032AE801A}"/>
                  </a:ext>
                </a:extLst>
              </p:cNvPr>
              <p:cNvSpPr/>
              <p:nvPr/>
            </p:nvSpPr>
            <p:spPr>
              <a:xfrm>
                <a:off x="4983"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58" name="矩形 57">
                <a:extLst>
                  <a:ext uri="{FF2B5EF4-FFF2-40B4-BE49-F238E27FC236}">
                    <a16:creationId xmlns:a16="http://schemas.microsoft.com/office/drawing/2014/main" id="{548ED061-F80C-4881-A4C9-E0EB7FD5C930}"/>
                  </a:ext>
                </a:extLst>
              </p:cNvPr>
              <p:cNvSpPr/>
              <p:nvPr/>
            </p:nvSpPr>
            <p:spPr>
              <a:xfrm>
                <a:off x="5030"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59" name="矩形 58">
                <a:extLst>
                  <a:ext uri="{FF2B5EF4-FFF2-40B4-BE49-F238E27FC236}">
                    <a16:creationId xmlns:a16="http://schemas.microsoft.com/office/drawing/2014/main" id="{08F31B75-44F5-4809-BA70-82A4B231B545}"/>
                  </a:ext>
                </a:extLst>
              </p:cNvPr>
              <p:cNvSpPr/>
              <p:nvPr/>
            </p:nvSpPr>
            <p:spPr>
              <a:xfrm>
                <a:off x="4983"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60" name="矩形 59">
                <a:extLst>
                  <a:ext uri="{FF2B5EF4-FFF2-40B4-BE49-F238E27FC236}">
                    <a16:creationId xmlns:a16="http://schemas.microsoft.com/office/drawing/2014/main" id="{4BC0C870-1BA1-4F01-B2A5-8A118D683A8C}"/>
                  </a:ext>
                </a:extLst>
              </p:cNvPr>
              <p:cNvSpPr/>
              <p:nvPr/>
            </p:nvSpPr>
            <p:spPr>
              <a:xfrm>
                <a:off x="5102"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61" name="矩形 60">
                <a:extLst>
                  <a:ext uri="{FF2B5EF4-FFF2-40B4-BE49-F238E27FC236}">
                    <a16:creationId xmlns:a16="http://schemas.microsoft.com/office/drawing/2014/main" id="{18B14E0A-4D39-451D-B08A-A6F02C10D899}"/>
                  </a:ext>
                </a:extLst>
              </p:cNvPr>
              <p:cNvSpPr/>
              <p:nvPr/>
            </p:nvSpPr>
            <p:spPr>
              <a:xfrm>
                <a:off x="4983"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62" name="矩形 61">
                <a:extLst>
                  <a:ext uri="{FF2B5EF4-FFF2-40B4-BE49-F238E27FC236}">
                    <a16:creationId xmlns:a16="http://schemas.microsoft.com/office/drawing/2014/main" id="{DEACCBC3-9B5D-4EA6-9EBA-208446D62CE7}"/>
                  </a:ext>
                </a:extLst>
              </p:cNvPr>
              <p:cNvSpPr/>
              <p:nvPr/>
            </p:nvSpPr>
            <p:spPr>
              <a:xfrm>
                <a:off x="5142"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63" name="直接连接符 62">
                <a:extLst>
                  <a:ext uri="{FF2B5EF4-FFF2-40B4-BE49-F238E27FC236}">
                    <a16:creationId xmlns:a16="http://schemas.microsoft.com/office/drawing/2014/main" id="{08A2672B-6A0E-42E4-A20A-069DAAD46D8B}"/>
                  </a:ext>
                </a:extLst>
              </p:cNvPr>
              <p:cNvCxnSpPr/>
              <p:nvPr/>
            </p:nvCxnSpPr>
            <p:spPr>
              <a:xfrm>
                <a:off x="4983" y="4838"/>
                <a:ext cx="665" cy="1"/>
              </a:xfrm>
              <a:prstGeom prst="line">
                <a:avLst/>
              </a:prstGeom>
              <a:ln w="13335" cap="flat" cmpd="sng">
                <a:solidFill>
                  <a:srgbClr val="000000"/>
                </a:solidFill>
                <a:prstDash val="solid"/>
                <a:headEnd type="none" w="med" len="med"/>
                <a:tailEnd type="none" w="med" len="med"/>
              </a:ln>
            </p:spPr>
          </p:cxnSp>
          <p:cxnSp>
            <p:nvCxnSpPr>
              <p:cNvPr id="64" name="直接连接符 63">
                <a:extLst>
                  <a:ext uri="{FF2B5EF4-FFF2-40B4-BE49-F238E27FC236}">
                    <a16:creationId xmlns:a16="http://schemas.microsoft.com/office/drawing/2014/main" id="{780A3CF5-C20F-4483-BDCA-7D0BB1916B27}"/>
                  </a:ext>
                </a:extLst>
              </p:cNvPr>
              <p:cNvCxnSpPr/>
              <p:nvPr/>
            </p:nvCxnSpPr>
            <p:spPr>
              <a:xfrm>
                <a:off x="4983" y="5167"/>
                <a:ext cx="665" cy="1"/>
              </a:xfrm>
              <a:prstGeom prst="line">
                <a:avLst/>
              </a:prstGeom>
              <a:ln w="6985" cap="flat" cmpd="sng">
                <a:solidFill>
                  <a:srgbClr val="000000"/>
                </a:solidFill>
                <a:prstDash val="solid"/>
                <a:headEnd type="none" w="med" len="med"/>
                <a:tailEnd type="none" w="med" len="med"/>
              </a:ln>
            </p:spPr>
          </p:cxnSp>
          <p:cxnSp>
            <p:nvCxnSpPr>
              <p:cNvPr id="65" name="直接连接符 64">
                <a:extLst>
                  <a:ext uri="{FF2B5EF4-FFF2-40B4-BE49-F238E27FC236}">
                    <a16:creationId xmlns:a16="http://schemas.microsoft.com/office/drawing/2014/main" id="{9BBA5779-F582-4F48-9422-99765B78636F}"/>
                  </a:ext>
                </a:extLst>
              </p:cNvPr>
              <p:cNvCxnSpPr/>
              <p:nvPr/>
            </p:nvCxnSpPr>
            <p:spPr>
              <a:xfrm>
                <a:off x="4983" y="5501"/>
                <a:ext cx="665" cy="1"/>
              </a:xfrm>
              <a:prstGeom prst="line">
                <a:avLst/>
              </a:prstGeom>
              <a:ln w="6985" cap="flat" cmpd="sng">
                <a:solidFill>
                  <a:srgbClr val="000000"/>
                </a:solidFill>
                <a:prstDash val="solid"/>
                <a:headEnd type="none" w="med" len="med"/>
                <a:tailEnd type="none" w="med" len="med"/>
              </a:ln>
            </p:spPr>
          </p:cxnSp>
          <p:cxnSp>
            <p:nvCxnSpPr>
              <p:cNvPr id="66" name="直接连接符 65">
                <a:extLst>
                  <a:ext uri="{FF2B5EF4-FFF2-40B4-BE49-F238E27FC236}">
                    <a16:creationId xmlns:a16="http://schemas.microsoft.com/office/drawing/2014/main" id="{655BA6ED-4D01-4D5D-BFB2-9B6A3BB7B8BF}"/>
                  </a:ext>
                </a:extLst>
              </p:cNvPr>
              <p:cNvCxnSpPr/>
              <p:nvPr/>
            </p:nvCxnSpPr>
            <p:spPr>
              <a:xfrm>
                <a:off x="4983" y="5829"/>
                <a:ext cx="665" cy="1"/>
              </a:xfrm>
              <a:prstGeom prst="line">
                <a:avLst/>
              </a:prstGeom>
              <a:ln w="13335" cap="flat" cmpd="sng">
                <a:solidFill>
                  <a:srgbClr val="000000"/>
                </a:solidFill>
                <a:prstDash val="solid"/>
                <a:headEnd type="none" w="med" len="med"/>
                <a:tailEnd type="none" w="med" len="med"/>
              </a:ln>
            </p:spPr>
          </p:cxnSp>
          <p:cxnSp>
            <p:nvCxnSpPr>
              <p:cNvPr id="67" name="直接连接符 66">
                <a:extLst>
                  <a:ext uri="{FF2B5EF4-FFF2-40B4-BE49-F238E27FC236}">
                    <a16:creationId xmlns:a16="http://schemas.microsoft.com/office/drawing/2014/main" id="{17E3B69C-1AA1-43FD-85EA-1BEC8EB5A9AD}"/>
                  </a:ext>
                </a:extLst>
              </p:cNvPr>
              <p:cNvCxnSpPr/>
              <p:nvPr/>
            </p:nvCxnSpPr>
            <p:spPr>
              <a:xfrm>
                <a:off x="4983" y="4838"/>
                <a:ext cx="1" cy="991"/>
              </a:xfrm>
              <a:prstGeom prst="line">
                <a:avLst/>
              </a:prstGeom>
              <a:ln w="13335" cap="flat" cmpd="sng">
                <a:solidFill>
                  <a:srgbClr val="000000"/>
                </a:solidFill>
                <a:prstDash val="solid"/>
                <a:headEnd type="none" w="med" len="med"/>
                <a:tailEnd type="none" w="med" len="med"/>
              </a:ln>
            </p:spPr>
          </p:cxnSp>
          <p:cxnSp>
            <p:nvCxnSpPr>
              <p:cNvPr id="68" name="直接连接符 67">
                <a:extLst>
                  <a:ext uri="{FF2B5EF4-FFF2-40B4-BE49-F238E27FC236}">
                    <a16:creationId xmlns:a16="http://schemas.microsoft.com/office/drawing/2014/main" id="{51997C46-54B1-41F9-A45E-CB682F854ED6}"/>
                  </a:ext>
                </a:extLst>
              </p:cNvPr>
              <p:cNvCxnSpPr/>
              <p:nvPr/>
            </p:nvCxnSpPr>
            <p:spPr>
              <a:xfrm>
                <a:off x="5648" y="4838"/>
                <a:ext cx="1" cy="991"/>
              </a:xfrm>
              <a:prstGeom prst="line">
                <a:avLst/>
              </a:prstGeom>
              <a:ln w="13335" cap="flat" cmpd="sng">
                <a:solidFill>
                  <a:srgbClr val="000000"/>
                </a:solidFill>
                <a:prstDash val="solid"/>
                <a:headEnd type="none" w="med" len="med"/>
                <a:tailEnd type="none" w="med" len="med"/>
              </a:ln>
            </p:spPr>
          </p:cxnSp>
          <p:sp>
            <p:nvSpPr>
              <p:cNvPr id="69" name="矩形 68">
                <a:extLst>
                  <a:ext uri="{FF2B5EF4-FFF2-40B4-BE49-F238E27FC236}">
                    <a16:creationId xmlns:a16="http://schemas.microsoft.com/office/drawing/2014/main" id="{25186859-236F-4DC1-8374-39A6CA256120}"/>
                  </a:ext>
                </a:extLst>
              </p:cNvPr>
              <p:cNvSpPr/>
              <p:nvPr/>
            </p:nvSpPr>
            <p:spPr>
              <a:xfrm>
                <a:off x="4983"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70" name="矩形 69">
                <a:extLst>
                  <a:ext uri="{FF2B5EF4-FFF2-40B4-BE49-F238E27FC236}">
                    <a16:creationId xmlns:a16="http://schemas.microsoft.com/office/drawing/2014/main" id="{9DD06E96-AAFB-40EA-81F3-5D6112208966}"/>
                  </a:ext>
                </a:extLst>
              </p:cNvPr>
              <p:cNvSpPr/>
              <p:nvPr/>
            </p:nvSpPr>
            <p:spPr>
              <a:xfrm>
                <a:off x="5030"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71" name="矩形 70">
                <a:extLst>
                  <a:ext uri="{FF2B5EF4-FFF2-40B4-BE49-F238E27FC236}">
                    <a16:creationId xmlns:a16="http://schemas.microsoft.com/office/drawing/2014/main" id="{EF724C12-81FB-4DD8-B7C9-3400D9308D69}"/>
                  </a:ext>
                </a:extLst>
              </p:cNvPr>
              <p:cNvSpPr/>
              <p:nvPr/>
            </p:nvSpPr>
            <p:spPr>
              <a:xfrm>
                <a:off x="4983"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72" name="矩形 71">
                <a:extLst>
                  <a:ext uri="{FF2B5EF4-FFF2-40B4-BE49-F238E27FC236}">
                    <a16:creationId xmlns:a16="http://schemas.microsoft.com/office/drawing/2014/main" id="{F3B39AE4-2D75-4F8A-94E6-F0CEF2AE7876}"/>
                  </a:ext>
                </a:extLst>
              </p:cNvPr>
              <p:cNvSpPr/>
              <p:nvPr/>
            </p:nvSpPr>
            <p:spPr>
              <a:xfrm>
                <a:off x="5102"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73" name="矩形 72">
                <a:extLst>
                  <a:ext uri="{FF2B5EF4-FFF2-40B4-BE49-F238E27FC236}">
                    <a16:creationId xmlns:a16="http://schemas.microsoft.com/office/drawing/2014/main" id="{9270347B-35AC-4FD0-AA60-293156644A67}"/>
                  </a:ext>
                </a:extLst>
              </p:cNvPr>
              <p:cNvSpPr/>
              <p:nvPr/>
            </p:nvSpPr>
            <p:spPr>
              <a:xfrm>
                <a:off x="4983"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74" name="矩形 73">
                <a:extLst>
                  <a:ext uri="{FF2B5EF4-FFF2-40B4-BE49-F238E27FC236}">
                    <a16:creationId xmlns:a16="http://schemas.microsoft.com/office/drawing/2014/main" id="{B3052993-A3F0-4A5E-9174-8B1AA4B11A32}"/>
                  </a:ext>
                </a:extLst>
              </p:cNvPr>
              <p:cNvSpPr/>
              <p:nvPr/>
            </p:nvSpPr>
            <p:spPr>
              <a:xfrm>
                <a:off x="5142"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75" name="直接连接符 74">
                <a:extLst>
                  <a:ext uri="{FF2B5EF4-FFF2-40B4-BE49-F238E27FC236}">
                    <a16:creationId xmlns:a16="http://schemas.microsoft.com/office/drawing/2014/main" id="{C01F5FB4-2911-45D6-BB2F-DBBBE617BE46}"/>
                  </a:ext>
                </a:extLst>
              </p:cNvPr>
              <p:cNvCxnSpPr/>
              <p:nvPr/>
            </p:nvCxnSpPr>
            <p:spPr>
              <a:xfrm>
                <a:off x="4935" y="4845"/>
                <a:ext cx="665" cy="1"/>
              </a:xfrm>
              <a:prstGeom prst="line">
                <a:avLst/>
              </a:prstGeom>
              <a:ln w="13335" cap="flat" cmpd="sng">
                <a:solidFill>
                  <a:srgbClr val="000000"/>
                </a:solidFill>
                <a:prstDash val="solid"/>
                <a:headEnd type="none" w="med" len="med"/>
                <a:tailEnd type="none" w="med" len="med"/>
              </a:ln>
            </p:spPr>
          </p:cxnSp>
          <p:cxnSp>
            <p:nvCxnSpPr>
              <p:cNvPr id="76" name="直接连接符 75">
                <a:extLst>
                  <a:ext uri="{FF2B5EF4-FFF2-40B4-BE49-F238E27FC236}">
                    <a16:creationId xmlns:a16="http://schemas.microsoft.com/office/drawing/2014/main" id="{9D73CE28-1CAA-4953-8929-5E4358CBE86B}"/>
                  </a:ext>
                </a:extLst>
              </p:cNvPr>
              <p:cNvCxnSpPr/>
              <p:nvPr/>
            </p:nvCxnSpPr>
            <p:spPr>
              <a:xfrm>
                <a:off x="4983" y="5167"/>
                <a:ext cx="665" cy="1"/>
              </a:xfrm>
              <a:prstGeom prst="line">
                <a:avLst/>
              </a:prstGeom>
              <a:ln w="6985" cap="flat" cmpd="sng">
                <a:solidFill>
                  <a:srgbClr val="000000"/>
                </a:solidFill>
                <a:prstDash val="solid"/>
                <a:headEnd type="none" w="med" len="med"/>
                <a:tailEnd type="none" w="med" len="med"/>
              </a:ln>
            </p:spPr>
          </p:cxnSp>
          <p:cxnSp>
            <p:nvCxnSpPr>
              <p:cNvPr id="77" name="直接连接符 76">
                <a:extLst>
                  <a:ext uri="{FF2B5EF4-FFF2-40B4-BE49-F238E27FC236}">
                    <a16:creationId xmlns:a16="http://schemas.microsoft.com/office/drawing/2014/main" id="{47E25FA6-5076-465E-B7D1-13C331203064}"/>
                  </a:ext>
                </a:extLst>
              </p:cNvPr>
              <p:cNvCxnSpPr/>
              <p:nvPr/>
            </p:nvCxnSpPr>
            <p:spPr>
              <a:xfrm>
                <a:off x="4983" y="5501"/>
                <a:ext cx="665" cy="1"/>
              </a:xfrm>
              <a:prstGeom prst="line">
                <a:avLst/>
              </a:prstGeom>
              <a:ln w="6985" cap="flat" cmpd="sng">
                <a:solidFill>
                  <a:srgbClr val="000000"/>
                </a:solidFill>
                <a:prstDash val="solid"/>
                <a:headEnd type="none" w="med" len="med"/>
                <a:tailEnd type="none" w="med" len="med"/>
              </a:ln>
            </p:spPr>
          </p:cxnSp>
          <p:cxnSp>
            <p:nvCxnSpPr>
              <p:cNvPr id="78" name="直接连接符 77">
                <a:extLst>
                  <a:ext uri="{FF2B5EF4-FFF2-40B4-BE49-F238E27FC236}">
                    <a16:creationId xmlns:a16="http://schemas.microsoft.com/office/drawing/2014/main" id="{CB3F0A27-725F-408B-AB97-8D6C6D95BC72}"/>
                  </a:ext>
                </a:extLst>
              </p:cNvPr>
              <p:cNvCxnSpPr/>
              <p:nvPr/>
            </p:nvCxnSpPr>
            <p:spPr>
              <a:xfrm>
                <a:off x="4983" y="5829"/>
                <a:ext cx="665" cy="1"/>
              </a:xfrm>
              <a:prstGeom prst="line">
                <a:avLst/>
              </a:prstGeom>
              <a:ln w="13335" cap="flat" cmpd="sng">
                <a:solidFill>
                  <a:srgbClr val="000000"/>
                </a:solidFill>
                <a:prstDash val="solid"/>
                <a:headEnd type="none" w="med" len="med"/>
                <a:tailEnd type="none" w="med" len="med"/>
              </a:ln>
            </p:spPr>
          </p:cxnSp>
          <p:cxnSp>
            <p:nvCxnSpPr>
              <p:cNvPr id="79" name="直接连接符 78">
                <a:extLst>
                  <a:ext uri="{FF2B5EF4-FFF2-40B4-BE49-F238E27FC236}">
                    <a16:creationId xmlns:a16="http://schemas.microsoft.com/office/drawing/2014/main" id="{FB9EBD4C-1A82-4E3E-A12E-D859F9C85199}"/>
                  </a:ext>
                </a:extLst>
              </p:cNvPr>
              <p:cNvCxnSpPr/>
              <p:nvPr/>
            </p:nvCxnSpPr>
            <p:spPr>
              <a:xfrm>
                <a:off x="4983" y="4838"/>
                <a:ext cx="1" cy="991"/>
              </a:xfrm>
              <a:prstGeom prst="line">
                <a:avLst/>
              </a:prstGeom>
              <a:ln w="13335" cap="flat" cmpd="sng">
                <a:solidFill>
                  <a:srgbClr val="000000"/>
                </a:solidFill>
                <a:prstDash val="solid"/>
                <a:headEnd type="none" w="med" len="med"/>
                <a:tailEnd type="none" w="med" len="med"/>
              </a:ln>
            </p:spPr>
          </p:cxnSp>
          <p:cxnSp>
            <p:nvCxnSpPr>
              <p:cNvPr id="80" name="直接连接符 79">
                <a:extLst>
                  <a:ext uri="{FF2B5EF4-FFF2-40B4-BE49-F238E27FC236}">
                    <a16:creationId xmlns:a16="http://schemas.microsoft.com/office/drawing/2014/main" id="{30F57027-4FF4-47DF-AEE0-392E28D3E4AF}"/>
                  </a:ext>
                </a:extLst>
              </p:cNvPr>
              <p:cNvCxnSpPr/>
              <p:nvPr/>
            </p:nvCxnSpPr>
            <p:spPr>
              <a:xfrm>
                <a:off x="5648" y="4838"/>
                <a:ext cx="1" cy="991"/>
              </a:xfrm>
              <a:prstGeom prst="line">
                <a:avLst/>
              </a:prstGeom>
              <a:ln w="13335" cap="flat" cmpd="sng">
                <a:solidFill>
                  <a:srgbClr val="000000"/>
                </a:solidFill>
                <a:prstDash val="solid"/>
                <a:headEnd type="none" w="med" len="med"/>
                <a:tailEnd type="none" w="med" len="med"/>
              </a:ln>
            </p:spPr>
          </p:cxnSp>
          <p:sp>
            <p:nvSpPr>
              <p:cNvPr id="81" name="矩形 80">
                <a:extLst>
                  <a:ext uri="{FF2B5EF4-FFF2-40B4-BE49-F238E27FC236}">
                    <a16:creationId xmlns:a16="http://schemas.microsoft.com/office/drawing/2014/main" id="{E3C08D58-BAC2-497D-AAC1-5A3772A48DDB}"/>
                  </a:ext>
                </a:extLst>
              </p:cNvPr>
              <p:cNvSpPr/>
              <p:nvPr/>
            </p:nvSpPr>
            <p:spPr>
              <a:xfrm>
                <a:off x="6721"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82" name="矩形 81">
                <a:extLst>
                  <a:ext uri="{FF2B5EF4-FFF2-40B4-BE49-F238E27FC236}">
                    <a16:creationId xmlns:a16="http://schemas.microsoft.com/office/drawing/2014/main" id="{E14A46F0-48A9-444C-8F99-1A18EFEC3E43}"/>
                  </a:ext>
                </a:extLst>
              </p:cNvPr>
              <p:cNvSpPr/>
              <p:nvPr/>
            </p:nvSpPr>
            <p:spPr>
              <a:xfrm>
                <a:off x="6768"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83" name="矩形 82">
                <a:extLst>
                  <a:ext uri="{FF2B5EF4-FFF2-40B4-BE49-F238E27FC236}">
                    <a16:creationId xmlns:a16="http://schemas.microsoft.com/office/drawing/2014/main" id="{EC4A6ABD-7EB8-403E-9B0B-B744C2191226}"/>
                  </a:ext>
                </a:extLst>
              </p:cNvPr>
              <p:cNvSpPr/>
              <p:nvPr/>
            </p:nvSpPr>
            <p:spPr>
              <a:xfrm>
                <a:off x="6721"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84" name="矩形 83">
                <a:extLst>
                  <a:ext uri="{FF2B5EF4-FFF2-40B4-BE49-F238E27FC236}">
                    <a16:creationId xmlns:a16="http://schemas.microsoft.com/office/drawing/2014/main" id="{4F5AB2F1-C22E-41E7-8D88-AEB52EBA1131}"/>
                  </a:ext>
                </a:extLst>
              </p:cNvPr>
              <p:cNvSpPr/>
              <p:nvPr/>
            </p:nvSpPr>
            <p:spPr>
              <a:xfrm>
                <a:off x="6839"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85" name="矩形 84">
                <a:extLst>
                  <a:ext uri="{FF2B5EF4-FFF2-40B4-BE49-F238E27FC236}">
                    <a16:creationId xmlns:a16="http://schemas.microsoft.com/office/drawing/2014/main" id="{E93DED92-6D0E-420D-AE4F-C87001E7B3BD}"/>
                  </a:ext>
                </a:extLst>
              </p:cNvPr>
              <p:cNvSpPr/>
              <p:nvPr/>
            </p:nvSpPr>
            <p:spPr>
              <a:xfrm>
                <a:off x="6721"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86" name="矩形 85">
                <a:extLst>
                  <a:ext uri="{FF2B5EF4-FFF2-40B4-BE49-F238E27FC236}">
                    <a16:creationId xmlns:a16="http://schemas.microsoft.com/office/drawing/2014/main" id="{9E4BDBC0-3DD9-4FAC-B1C0-CB5E1D0893E2}"/>
                  </a:ext>
                </a:extLst>
              </p:cNvPr>
              <p:cNvSpPr/>
              <p:nvPr/>
            </p:nvSpPr>
            <p:spPr>
              <a:xfrm>
                <a:off x="6880"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87" name="直接连接符 86">
                <a:extLst>
                  <a:ext uri="{FF2B5EF4-FFF2-40B4-BE49-F238E27FC236}">
                    <a16:creationId xmlns:a16="http://schemas.microsoft.com/office/drawing/2014/main" id="{2706002B-209E-4DE8-B463-2F772BD3CA20}"/>
                  </a:ext>
                </a:extLst>
              </p:cNvPr>
              <p:cNvCxnSpPr/>
              <p:nvPr/>
            </p:nvCxnSpPr>
            <p:spPr>
              <a:xfrm>
                <a:off x="6721" y="4838"/>
                <a:ext cx="665" cy="1"/>
              </a:xfrm>
              <a:prstGeom prst="line">
                <a:avLst/>
              </a:prstGeom>
              <a:ln w="13335" cap="flat" cmpd="sng">
                <a:solidFill>
                  <a:srgbClr val="000000"/>
                </a:solidFill>
                <a:prstDash val="solid"/>
                <a:headEnd type="none" w="med" len="med"/>
                <a:tailEnd type="none" w="med" len="med"/>
              </a:ln>
            </p:spPr>
          </p:cxnSp>
          <p:cxnSp>
            <p:nvCxnSpPr>
              <p:cNvPr id="88" name="直接连接符 87">
                <a:extLst>
                  <a:ext uri="{FF2B5EF4-FFF2-40B4-BE49-F238E27FC236}">
                    <a16:creationId xmlns:a16="http://schemas.microsoft.com/office/drawing/2014/main" id="{C0BF6811-399B-40B8-B141-7B7DBC3BD485}"/>
                  </a:ext>
                </a:extLst>
              </p:cNvPr>
              <p:cNvCxnSpPr/>
              <p:nvPr/>
            </p:nvCxnSpPr>
            <p:spPr>
              <a:xfrm>
                <a:off x="6721" y="5167"/>
                <a:ext cx="665" cy="1"/>
              </a:xfrm>
              <a:prstGeom prst="line">
                <a:avLst/>
              </a:prstGeom>
              <a:ln w="6985" cap="flat" cmpd="sng">
                <a:solidFill>
                  <a:srgbClr val="000000"/>
                </a:solidFill>
                <a:prstDash val="solid"/>
                <a:headEnd type="none" w="med" len="med"/>
                <a:tailEnd type="none" w="med" len="med"/>
              </a:ln>
            </p:spPr>
          </p:cxnSp>
          <p:cxnSp>
            <p:nvCxnSpPr>
              <p:cNvPr id="89" name="直接连接符 88">
                <a:extLst>
                  <a:ext uri="{FF2B5EF4-FFF2-40B4-BE49-F238E27FC236}">
                    <a16:creationId xmlns:a16="http://schemas.microsoft.com/office/drawing/2014/main" id="{A49684A5-DB32-46A5-A749-077A55C383A0}"/>
                  </a:ext>
                </a:extLst>
              </p:cNvPr>
              <p:cNvCxnSpPr/>
              <p:nvPr/>
            </p:nvCxnSpPr>
            <p:spPr>
              <a:xfrm>
                <a:off x="6721" y="5501"/>
                <a:ext cx="665" cy="1"/>
              </a:xfrm>
              <a:prstGeom prst="line">
                <a:avLst/>
              </a:prstGeom>
              <a:ln w="6985" cap="flat" cmpd="sng">
                <a:solidFill>
                  <a:srgbClr val="000000"/>
                </a:solidFill>
                <a:prstDash val="solid"/>
                <a:headEnd type="none" w="med" len="med"/>
                <a:tailEnd type="none" w="med" len="med"/>
              </a:ln>
            </p:spPr>
          </p:cxnSp>
          <p:cxnSp>
            <p:nvCxnSpPr>
              <p:cNvPr id="90" name="直接连接符 89">
                <a:extLst>
                  <a:ext uri="{FF2B5EF4-FFF2-40B4-BE49-F238E27FC236}">
                    <a16:creationId xmlns:a16="http://schemas.microsoft.com/office/drawing/2014/main" id="{4488DB0D-817E-4A89-93C3-24A12F3EB188}"/>
                  </a:ext>
                </a:extLst>
              </p:cNvPr>
              <p:cNvCxnSpPr/>
              <p:nvPr/>
            </p:nvCxnSpPr>
            <p:spPr>
              <a:xfrm>
                <a:off x="6721" y="5829"/>
                <a:ext cx="665" cy="1"/>
              </a:xfrm>
              <a:prstGeom prst="line">
                <a:avLst/>
              </a:prstGeom>
              <a:ln w="13335" cap="flat" cmpd="sng">
                <a:solidFill>
                  <a:srgbClr val="000000"/>
                </a:solidFill>
                <a:prstDash val="solid"/>
                <a:headEnd type="none" w="med" len="med"/>
                <a:tailEnd type="none" w="med" len="med"/>
              </a:ln>
            </p:spPr>
          </p:cxnSp>
          <p:cxnSp>
            <p:nvCxnSpPr>
              <p:cNvPr id="91" name="直接连接符 90">
                <a:extLst>
                  <a:ext uri="{FF2B5EF4-FFF2-40B4-BE49-F238E27FC236}">
                    <a16:creationId xmlns:a16="http://schemas.microsoft.com/office/drawing/2014/main" id="{926FBB7A-D5C8-4EE6-A30C-A4D16FC79497}"/>
                  </a:ext>
                </a:extLst>
              </p:cNvPr>
              <p:cNvCxnSpPr/>
              <p:nvPr/>
            </p:nvCxnSpPr>
            <p:spPr>
              <a:xfrm>
                <a:off x="6721" y="4838"/>
                <a:ext cx="1" cy="991"/>
              </a:xfrm>
              <a:prstGeom prst="line">
                <a:avLst/>
              </a:prstGeom>
              <a:ln w="13335" cap="flat" cmpd="sng">
                <a:solidFill>
                  <a:srgbClr val="000000"/>
                </a:solidFill>
                <a:prstDash val="solid"/>
                <a:headEnd type="none" w="med" len="med"/>
                <a:tailEnd type="none" w="med" len="med"/>
              </a:ln>
            </p:spPr>
          </p:cxnSp>
          <p:cxnSp>
            <p:nvCxnSpPr>
              <p:cNvPr id="92" name="直接连接符 91">
                <a:extLst>
                  <a:ext uri="{FF2B5EF4-FFF2-40B4-BE49-F238E27FC236}">
                    <a16:creationId xmlns:a16="http://schemas.microsoft.com/office/drawing/2014/main" id="{878569AA-1E12-4F19-B4DC-57B0C82DE1FB}"/>
                  </a:ext>
                </a:extLst>
              </p:cNvPr>
              <p:cNvCxnSpPr/>
              <p:nvPr/>
            </p:nvCxnSpPr>
            <p:spPr>
              <a:xfrm>
                <a:off x="7386" y="4838"/>
                <a:ext cx="1" cy="991"/>
              </a:xfrm>
              <a:prstGeom prst="line">
                <a:avLst/>
              </a:prstGeom>
              <a:ln w="13335" cap="flat" cmpd="sng">
                <a:solidFill>
                  <a:srgbClr val="000000"/>
                </a:solidFill>
                <a:prstDash val="solid"/>
                <a:headEnd type="none" w="med" len="med"/>
                <a:tailEnd type="none" w="med" len="med"/>
              </a:ln>
            </p:spPr>
          </p:cxnSp>
          <p:sp>
            <p:nvSpPr>
              <p:cNvPr id="93" name="矩形 92">
                <a:extLst>
                  <a:ext uri="{FF2B5EF4-FFF2-40B4-BE49-F238E27FC236}">
                    <a16:creationId xmlns:a16="http://schemas.microsoft.com/office/drawing/2014/main" id="{C2EE8C61-F21C-40D5-A042-4E59555D0E40}"/>
                  </a:ext>
                </a:extLst>
              </p:cNvPr>
              <p:cNvSpPr/>
              <p:nvPr/>
            </p:nvSpPr>
            <p:spPr>
              <a:xfrm>
                <a:off x="6721"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94" name="矩形 93">
                <a:extLst>
                  <a:ext uri="{FF2B5EF4-FFF2-40B4-BE49-F238E27FC236}">
                    <a16:creationId xmlns:a16="http://schemas.microsoft.com/office/drawing/2014/main" id="{01F0D7B6-B07E-426B-B3DD-6E4725715B19}"/>
                  </a:ext>
                </a:extLst>
              </p:cNvPr>
              <p:cNvSpPr/>
              <p:nvPr/>
            </p:nvSpPr>
            <p:spPr>
              <a:xfrm>
                <a:off x="6768"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95" name="矩形 94">
                <a:extLst>
                  <a:ext uri="{FF2B5EF4-FFF2-40B4-BE49-F238E27FC236}">
                    <a16:creationId xmlns:a16="http://schemas.microsoft.com/office/drawing/2014/main" id="{2D79841B-99FE-43A6-B8AB-56CD1D530242}"/>
                  </a:ext>
                </a:extLst>
              </p:cNvPr>
              <p:cNvSpPr/>
              <p:nvPr/>
            </p:nvSpPr>
            <p:spPr>
              <a:xfrm>
                <a:off x="6721"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96" name="矩形 95">
                <a:extLst>
                  <a:ext uri="{FF2B5EF4-FFF2-40B4-BE49-F238E27FC236}">
                    <a16:creationId xmlns:a16="http://schemas.microsoft.com/office/drawing/2014/main" id="{78DEA768-D501-40F7-82F2-07E9858BB832}"/>
                  </a:ext>
                </a:extLst>
              </p:cNvPr>
              <p:cNvSpPr/>
              <p:nvPr/>
            </p:nvSpPr>
            <p:spPr>
              <a:xfrm>
                <a:off x="6839"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97" name="矩形 96">
                <a:extLst>
                  <a:ext uri="{FF2B5EF4-FFF2-40B4-BE49-F238E27FC236}">
                    <a16:creationId xmlns:a16="http://schemas.microsoft.com/office/drawing/2014/main" id="{C6E74924-41E0-431A-8A2D-FAD51B7E01F7}"/>
                  </a:ext>
                </a:extLst>
              </p:cNvPr>
              <p:cNvSpPr/>
              <p:nvPr/>
            </p:nvSpPr>
            <p:spPr>
              <a:xfrm>
                <a:off x="6721"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98" name="矩形 97">
                <a:extLst>
                  <a:ext uri="{FF2B5EF4-FFF2-40B4-BE49-F238E27FC236}">
                    <a16:creationId xmlns:a16="http://schemas.microsoft.com/office/drawing/2014/main" id="{5F5BF626-A451-46B8-94F3-5D95F6ECA60C}"/>
                  </a:ext>
                </a:extLst>
              </p:cNvPr>
              <p:cNvSpPr/>
              <p:nvPr/>
            </p:nvSpPr>
            <p:spPr>
              <a:xfrm>
                <a:off x="6880"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99" name="直接连接符 98">
                <a:extLst>
                  <a:ext uri="{FF2B5EF4-FFF2-40B4-BE49-F238E27FC236}">
                    <a16:creationId xmlns:a16="http://schemas.microsoft.com/office/drawing/2014/main" id="{AFA8FAC0-0C10-4129-ADE8-5F39EBE6474F}"/>
                  </a:ext>
                </a:extLst>
              </p:cNvPr>
              <p:cNvCxnSpPr/>
              <p:nvPr/>
            </p:nvCxnSpPr>
            <p:spPr>
              <a:xfrm>
                <a:off x="6721" y="4838"/>
                <a:ext cx="665" cy="1"/>
              </a:xfrm>
              <a:prstGeom prst="line">
                <a:avLst/>
              </a:prstGeom>
              <a:ln w="13335" cap="flat" cmpd="sng">
                <a:solidFill>
                  <a:srgbClr val="000000"/>
                </a:solidFill>
                <a:prstDash val="solid"/>
                <a:headEnd type="none" w="med" len="med"/>
                <a:tailEnd type="none" w="med" len="med"/>
              </a:ln>
            </p:spPr>
          </p:cxnSp>
          <p:cxnSp>
            <p:nvCxnSpPr>
              <p:cNvPr id="100" name="直接连接符 99">
                <a:extLst>
                  <a:ext uri="{FF2B5EF4-FFF2-40B4-BE49-F238E27FC236}">
                    <a16:creationId xmlns:a16="http://schemas.microsoft.com/office/drawing/2014/main" id="{AB2291C5-1219-4F65-9DDE-2FFE7851A9EA}"/>
                  </a:ext>
                </a:extLst>
              </p:cNvPr>
              <p:cNvCxnSpPr/>
              <p:nvPr/>
            </p:nvCxnSpPr>
            <p:spPr>
              <a:xfrm>
                <a:off x="6721" y="5167"/>
                <a:ext cx="665" cy="1"/>
              </a:xfrm>
              <a:prstGeom prst="line">
                <a:avLst/>
              </a:prstGeom>
              <a:ln w="6985" cap="flat" cmpd="sng">
                <a:solidFill>
                  <a:srgbClr val="000000"/>
                </a:solidFill>
                <a:prstDash val="solid"/>
                <a:headEnd type="none" w="med" len="med"/>
                <a:tailEnd type="none" w="med" len="med"/>
              </a:ln>
            </p:spPr>
          </p:cxnSp>
          <p:cxnSp>
            <p:nvCxnSpPr>
              <p:cNvPr id="101" name="直接连接符 100">
                <a:extLst>
                  <a:ext uri="{FF2B5EF4-FFF2-40B4-BE49-F238E27FC236}">
                    <a16:creationId xmlns:a16="http://schemas.microsoft.com/office/drawing/2014/main" id="{EEC15F23-E106-4496-891E-3E3D779977DF}"/>
                  </a:ext>
                </a:extLst>
              </p:cNvPr>
              <p:cNvCxnSpPr/>
              <p:nvPr/>
            </p:nvCxnSpPr>
            <p:spPr>
              <a:xfrm>
                <a:off x="6721" y="5501"/>
                <a:ext cx="665" cy="1"/>
              </a:xfrm>
              <a:prstGeom prst="line">
                <a:avLst/>
              </a:prstGeom>
              <a:ln w="6985" cap="flat" cmpd="sng">
                <a:solidFill>
                  <a:srgbClr val="000000"/>
                </a:solidFill>
                <a:prstDash val="solid"/>
                <a:headEnd type="none" w="med" len="med"/>
                <a:tailEnd type="none" w="med" len="med"/>
              </a:ln>
            </p:spPr>
          </p:cxnSp>
          <p:cxnSp>
            <p:nvCxnSpPr>
              <p:cNvPr id="102" name="直接连接符 101">
                <a:extLst>
                  <a:ext uri="{FF2B5EF4-FFF2-40B4-BE49-F238E27FC236}">
                    <a16:creationId xmlns:a16="http://schemas.microsoft.com/office/drawing/2014/main" id="{B7A2257F-36DC-4B2C-B913-34A7C01AF4BF}"/>
                  </a:ext>
                </a:extLst>
              </p:cNvPr>
              <p:cNvCxnSpPr/>
              <p:nvPr/>
            </p:nvCxnSpPr>
            <p:spPr>
              <a:xfrm>
                <a:off x="6721" y="5829"/>
                <a:ext cx="665" cy="1"/>
              </a:xfrm>
              <a:prstGeom prst="line">
                <a:avLst/>
              </a:prstGeom>
              <a:ln w="13335" cap="flat" cmpd="sng">
                <a:solidFill>
                  <a:srgbClr val="000000"/>
                </a:solidFill>
                <a:prstDash val="solid"/>
                <a:headEnd type="none" w="med" len="med"/>
                <a:tailEnd type="none" w="med" len="med"/>
              </a:ln>
            </p:spPr>
          </p:cxnSp>
          <p:cxnSp>
            <p:nvCxnSpPr>
              <p:cNvPr id="103" name="直接连接符 102">
                <a:extLst>
                  <a:ext uri="{FF2B5EF4-FFF2-40B4-BE49-F238E27FC236}">
                    <a16:creationId xmlns:a16="http://schemas.microsoft.com/office/drawing/2014/main" id="{31BB702A-28BD-4F25-9C60-E5BC693B9D76}"/>
                  </a:ext>
                </a:extLst>
              </p:cNvPr>
              <p:cNvCxnSpPr/>
              <p:nvPr/>
            </p:nvCxnSpPr>
            <p:spPr>
              <a:xfrm>
                <a:off x="6721" y="4838"/>
                <a:ext cx="1" cy="991"/>
              </a:xfrm>
              <a:prstGeom prst="line">
                <a:avLst/>
              </a:prstGeom>
              <a:ln w="13335" cap="flat" cmpd="sng">
                <a:solidFill>
                  <a:srgbClr val="000000"/>
                </a:solidFill>
                <a:prstDash val="solid"/>
                <a:headEnd type="none" w="med" len="med"/>
                <a:tailEnd type="none" w="med" len="med"/>
              </a:ln>
            </p:spPr>
          </p:cxnSp>
          <p:cxnSp>
            <p:nvCxnSpPr>
              <p:cNvPr id="104" name="直接连接符 103">
                <a:extLst>
                  <a:ext uri="{FF2B5EF4-FFF2-40B4-BE49-F238E27FC236}">
                    <a16:creationId xmlns:a16="http://schemas.microsoft.com/office/drawing/2014/main" id="{04DBC575-285D-4BAA-A3E2-B41647009E2D}"/>
                  </a:ext>
                </a:extLst>
              </p:cNvPr>
              <p:cNvCxnSpPr/>
              <p:nvPr/>
            </p:nvCxnSpPr>
            <p:spPr>
              <a:xfrm>
                <a:off x="7386" y="4838"/>
                <a:ext cx="1" cy="991"/>
              </a:xfrm>
              <a:prstGeom prst="line">
                <a:avLst/>
              </a:prstGeom>
              <a:ln w="13335" cap="flat" cmpd="sng">
                <a:solidFill>
                  <a:srgbClr val="000000"/>
                </a:solidFill>
                <a:prstDash val="solid"/>
                <a:headEnd type="none" w="med" len="med"/>
                <a:tailEnd type="none" w="med" len="med"/>
              </a:ln>
            </p:spPr>
          </p:cxnSp>
          <p:cxnSp>
            <p:nvCxnSpPr>
              <p:cNvPr id="105" name="直接连接符 104">
                <a:extLst>
                  <a:ext uri="{FF2B5EF4-FFF2-40B4-BE49-F238E27FC236}">
                    <a16:creationId xmlns:a16="http://schemas.microsoft.com/office/drawing/2014/main" id="{9317CD42-E977-4C47-B1BE-DCC95AEB4D57}"/>
                  </a:ext>
                </a:extLst>
              </p:cNvPr>
              <p:cNvCxnSpPr/>
              <p:nvPr/>
            </p:nvCxnSpPr>
            <p:spPr>
              <a:xfrm>
                <a:off x="2990" y="6194"/>
                <a:ext cx="4651" cy="1"/>
              </a:xfrm>
              <a:prstGeom prst="line">
                <a:avLst/>
              </a:prstGeom>
              <a:ln w="32385" cap="flat" cmpd="sng">
                <a:solidFill>
                  <a:srgbClr val="000000"/>
                </a:solidFill>
                <a:prstDash val="solid"/>
                <a:headEnd type="none" w="med" len="med"/>
                <a:tailEnd type="none" w="med" len="med"/>
              </a:ln>
            </p:spPr>
          </p:cxnSp>
          <p:cxnSp>
            <p:nvCxnSpPr>
              <p:cNvPr id="106" name="直接连接符 105">
                <a:extLst>
                  <a:ext uri="{FF2B5EF4-FFF2-40B4-BE49-F238E27FC236}">
                    <a16:creationId xmlns:a16="http://schemas.microsoft.com/office/drawing/2014/main" id="{BC459E5C-5DAE-4F43-B6F2-740B2F40357D}"/>
                  </a:ext>
                </a:extLst>
              </p:cNvPr>
              <p:cNvCxnSpPr/>
              <p:nvPr/>
            </p:nvCxnSpPr>
            <p:spPr>
              <a:xfrm>
                <a:off x="3552" y="5829"/>
                <a:ext cx="1" cy="365"/>
              </a:xfrm>
              <a:prstGeom prst="line">
                <a:avLst/>
              </a:prstGeom>
              <a:ln w="3175" cap="flat" cmpd="sng">
                <a:solidFill>
                  <a:srgbClr val="000000"/>
                </a:solidFill>
                <a:prstDash val="solid"/>
                <a:headEnd type="none" w="med" len="med"/>
                <a:tailEnd type="none" w="med" len="med"/>
              </a:ln>
            </p:spPr>
          </p:cxnSp>
          <p:cxnSp>
            <p:nvCxnSpPr>
              <p:cNvPr id="107" name="直接连接符 106">
                <a:extLst>
                  <a:ext uri="{FF2B5EF4-FFF2-40B4-BE49-F238E27FC236}">
                    <a16:creationId xmlns:a16="http://schemas.microsoft.com/office/drawing/2014/main" id="{E7DA83D2-4081-4F32-A6CD-BE3C77D85E43}"/>
                  </a:ext>
                </a:extLst>
              </p:cNvPr>
              <p:cNvCxnSpPr/>
              <p:nvPr/>
            </p:nvCxnSpPr>
            <p:spPr>
              <a:xfrm>
                <a:off x="5341" y="5829"/>
                <a:ext cx="1" cy="365"/>
              </a:xfrm>
              <a:prstGeom prst="line">
                <a:avLst/>
              </a:prstGeom>
              <a:ln w="3175" cap="flat" cmpd="sng">
                <a:solidFill>
                  <a:srgbClr val="000000"/>
                </a:solidFill>
                <a:prstDash val="solid"/>
                <a:headEnd type="none" w="med" len="med"/>
                <a:tailEnd type="none" w="med" len="med"/>
              </a:ln>
            </p:spPr>
          </p:cxnSp>
          <p:cxnSp>
            <p:nvCxnSpPr>
              <p:cNvPr id="108" name="直接连接符 107">
                <a:extLst>
                  <a:ext uri="{FF2B5EF4-FFF2-40B4-BE49-F238E27FC236}">
                    <a16:creationId xmlns:a16="http://schemas.microsoft.com/office/drawing/2014/main" id="{23ABC573-B11C-4569-A198-8E8A1CE0CEF8}"/>
                  </a:ext>
                </a:extLst>
              </p:cNvPr>
              <p:cNvCxnSpPr/>
              <p:nvPr/>
            </p:nvCxnSpPr>
            <p:spPr>
              <a:xfrm>
                <a:off x="7079" y="5829"/>
                <a:ext cx="1" cy="365"/>
              </a:xfrm>
              <a:prstGeom prst="line">
                <a:avLst/>
              </a:prstGeom>
              <a:ln w="3175" cap="flat" cmpd="sng">
                <a:solidFill>
                  <a:srgbClr val="000000"/>
                </a:solidFill>
                <a:prstDash val="solid"/>
                <a:headEnd type="none" w="med" len="med"/>
                <a:tailEnd type="none" w="med" len="med"/>
              </a:ln>
            </p:spPr>
          </p:cxnSp>
          <p:sp>
            <p:nvSpPr>
              <p:cNvPr id="109" name="椭圆 108">
                <a:extLst>
                  <a:ext uri="{FF2B5EF4-FFF2-40B4-BE49-F238E27FC236}">
                    <a16:creationId xmlns:a16="http://schemas.microsoft.com/office/drawing/2014/main" id="{1F04483E-7769-4EBA-9B30-E0333580E14E}"/>
                  </a:ext>
                </a:extLst>
              </p:cNvPr>
              <p:cNvSpPr/>
              <p:nvPr/>
            </p:nvSpPr>
            <p:spPr>
              <a:xfrm>
                <a:off x="3296" y="4786"/>
                <a:ext cx="103"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0" name="椭圆 109">
                <a:extLst>
                  <a:ext uri="{FF2B5EF4-FFF2-40B4-BE49-F238E27FC236}">
                    <a16:creationId xmlns:a16="http://schemas.microsoft.com/office/drawing/2014/main" id="{3541AF18-D416-4781-8B4C-24590C736E2B}"/>
                  </a:ext>
                </a:extLst>
              </p:cNvPr>
              <p:cNvSpPr/>
              <p:nvPr/>
            </p:nvSpPr>
            <p:spPr>
              <a:xfrm>
                <a:off x="3501"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1" name="椭圆 110">
                <a:extLst>
                  <a:ext uri="{FF2B5EF4-FFF2-40B4-BE49-F238E27FC236}">
                    <a16:creationId xmlns:a16="http://schemas.microsoft.com/office/drawing/2014/main" id="{D5F5B87B-752A-4BEA-ABDB-252767C45F0D}"/>
                  </a:ext>
                </a:extLst>
              </p:cNvPr>
              <p:cNvSpPr/>
              <p:nvPr/>
            </p:nvSpPr>
            <p:spPr>
              <a:xfrm>
                <a:off x="3705"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2" name="椭圆 111">
                <a:extLst>
                  <a:ext uri="{FF2B5EF4-FFF2-40B4-BE49-F238E27FC236}">
                    <a16:creationId xmlns:a16="http://schemas.microsoft.com/office/drawing/2014/main" id="{85A1CA80-2396-46AA-BC07-14F33853D7BF}"/>
                  </a:ext>
                </a:extLst>
              </p:cNvPr>
              <p:cNvSpPr/>
              <p:nvPr/>
            </p:nvSpPr>
            <p:spPr>
              <a:xfrm>
                <a:off x="6977"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3" name="椭圆 112">
                <a:extLst>
                  <a:ext uri="{FF2B5EF4-FFF2-40B4-BE49-F238E27FC236}">
                    <a16:creationId xmlns:a16="http://schemas.microsoft.com/office/drawing/2014/main" id="{5720DBA4-2109-46C4-883F-D1235447762A}"/>
                  </a:ext>
                </a:extLst>
              </p:cNvPr>
              <p:cNvSpPr/>
              <p:nvPr/>
            </p:nvSpPr>
            <p:spPr>
              <a:xfrm>
                <a:off x="5341"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4" name="椭圆 113">
                <a:extLst>
                  <a:ext uri="{FF2B5EF4-FFF2-40B4-BE49-F238E27FC236}">
                    <a16:creationId xmlns:a16="http://schemas.microsoft.com/office/drawing/2014/main" id="{BF60AF1C-1CD6-4275-83B1-76D2D485A3D5}"/>
                  </a:ext>
                </a:extLst>
              </p:cNvPr>
              <p:cNvSpPr/>
              <p:nvPr/>
            </p:nvSpPr>
            <p:spPr>
              <a:xfrm>
                <a:off x="5136" y="4786"/>
                <a:ext cx="103"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5" name="矩形 114">
                <a:extLst>
                  <a:ext uri="{FF2B5EF4-FFF2-40B4-BE49-F238E27FC236}">
                    <a16:creationId xmlns:a16="http://schemas.microsoft.com/office/drawing/2014/main" id="{2A2F40B6-4268-4945-9CEA-1EC1059B9BB4}"/>
                  </a:ext>
                </a:extLst>
              </p:cNvPr>
              <p:cNvSpPr/>
              <p:nvPr/>
            </p:nvSpPr>
            <p:spPr>
              <a:xfrm>
                <a:off x="7028" y="4578"/>
                <a:ext cx="153"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16" name="矩形 115">
                <a:extLst>
                  <a:ext uri="{FF2B5EF4-FFF2-40B4-BE49-F238E27FC236}">
                    <a16:creationId xmlns:a16="http://schemas.microsoft.com/office/drawing/2014/main" id="{C50AFE98-8334-497A-AFDD-FBF25A7B398B}"/>
                  </a:ext>
                </a:extLst>
              </p:cNvPr>
              <p:cNvSpPr/>
              <p:nvPr/>
            </p:nvSpPr>
            <p:spPr>
              <a:xfrm>
                <a:off x="7076" y="4620"/>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1</a:t>
                </a:r>
                <a:endParaRPr lang="zh-CN" sz="3200" kern="100">
                  <a:effectLst/>
                  <a:cs typeface="+mn-ea"/>
                  <a:sym typeface="+mn-lt"/>
                </a:endParaRPr>
              </a:p>
            </p:txBody>
          </p:sp>
          <p:sp>
            <p:nvSpPr>
              <p:cNvPr id="117" name="矩形 116">
                <a:extLst>
                  <a:ext uri="{FF2B5EF4-FFF2-40B4-BE49-F238E27FC236}">
                    <a16:creationId xmlns:a16="http://schemas.microsoft.com/office/drawing/2014/main" id="{8CAEA5AA-6A69-4A7C-9913-44F6E4D51A13}"/>
                  </a:ext>
                </a:extLst>
              </p:cNvPr>
              <p:cNvSpPr/>
              <p:nvPr/>
            </p:nvSpPr>
            <p:spPr>
              <a:xfrm>
                <a:off x="5341" y="4526"/>
                <a:ext cx="153"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18" name="矩形 117">
                <a:extLst>
                  <a:ext uri="{FF2B5EF4-FFF2-40B4-BE49-F238E27FC236}">
                    <a16:creationId xmlns:a16="http://schemas.microsoft.com/office/drawing/2014/main" id="{1C253EE5-3C4C-4834-ABD0-4A2C4DF8E536}"/>
                  </a:ext>
                </a:extLst>
              </p:cNvPr>
              <p:cNvSpPr/>
              <p:nvPr/>
            </p:nvSpPr>
            <p:spPr>
              <a:xfrm>
                <a:off x="5434" y="4558"/>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2</a:t>
                </a:r>
                <a:endParaRPr lang="zh-CN" sz="3200" kern="100">
                  <a:effectLst/>
                  <a:cs typeface="+mn-ea"/>
                  <a:sym typeface="+mn-lt"/>
                </a:endParaRPr>
              </a:p>
            </p:txBody>
          </p:sp>
          <p:sp>
            <p:nvSpPr>
              <p:cNvPr id="119" name="矩形 118">
                <a:extLst>
                  <a:ext uri="{FF2B5EF4-FFF2-40B4-BE49-F238E27FC236}">
                    <a16:creationId xmlns:a16="http://schemas.microsoft.com/office/drawing/2014/main" id="{5D9ED375-1B2E-431A-B2C2-E9C508EB0537}"/>
                  </a:ext>
                </a:extLst>
              </p:cNvPr>
              <p:cNvSpPr/>
              <p:nvPr/>
            </p:nvSpPr>
            <p:spPr>
              <a:xfrm>
                <a:off x="5136" y="4526"/>
                <a:ext cx="154"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0" name="矩形 119">
                <a:extLst>
                  <a:ext uri="{FF2B5EF4-FFF2-40B4-BE49-F238E27FC236}">
                    <a16:creationId xmlns:a16="http://schemas.microsoft.com/office/drawing/2014/main" id="{56929390-4E5A-4386-A444-E419F76B87D7}"/>
                  </a:ext>
                </a:extLst>
              </p:cNvPr>
              <p:cNvSpPr/>
              <p:nvPr/>
            </p:nvSpPr>
            <p:spPr>
              <a:xfrm>
                <a:off x="5185" y="4567"/>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1</a:t>
                </a:r>
                <a:endParaRPr lang="zh-CN" sz="3200" kern="100">
                  <a:effectLst/>
                  <a:cs typeface="+mn-ea"/>
                  <a:sym typeface="+mn-lt"/>
                </a:endParaRPr>
              </a:p>
            </p:txBody>
          </p:sp>
          <p:sp>
            <p:nvSpPr>
              <p:cNvPr id="121" name="矩形 120">
                <a:extLst>
                  <a:ext uri="{FF2B5EF4-FFF2-40B4-BE49-F238E27FC236}">
                    <a16:creationId xmlns:a16="http://schemas.microsoft.com/office/drawing/2014/main" id="{D1A6B45A-50C3-47E5-BB83-58A369401044}"/>
                  </a:ext>
                </a:extLst>
              </p:cNvPr>
              <p:cNvSpPr/>
              <p:nvPr/>
            </p:nvSpPr>
            <p:spPr>
              <a:xfrm>
                <a:off x="3705" y="4526"/>
                <a:ext cx="154"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2" name="矩形 121">
                <a:extLst>
                  <a:ext uri="{FF2B5EF4-FFF2-40B4-BE49-F238E27FC236}">
                    <a16:creationId xmlns:a16="http://schemas.microsoft.com/office/drawing/2014/main" id="{89696557-C1C8-4898-9194-571DBE1F978B}"/>
                  </a:ext>
                </a:extLst>
              </p:cNvPr>
              <p:cNvSpPr/>
              <p:nvPr/>
            </p:nvSpPr>
            <p:spPr>
              <a:xfrm>
                <a:off x="3754" y="4567"/>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3</a:t>
                </a:r>
                <a:endParaRPr lang="zh-CN" sz="3200" kern="100">
                  <a:effectLst/>
                  <a:cs typeface="+mn-ea"/>
                  <a:sym typeface="+mn-lt"/>
                </a:endParaRPr>
              </a:p>
            </p:txBody>
          </p:sp>
          <p:sp>
            <p:nvSpPr>
              <p:cNvPr id="123" name="矩形 122">
                <a:extLst>
                  <a:ext uri="{FF2B5EF4-FFF2-40B4-BE49-F238E27FC236}">
                    <a16:creationId xmlns:a16="http://schemas.microsoft.com/office/drawing/2014/main" id="{E2D073D7-5A74-4D45-B85F-57E0C8E9F2FC}"/>
                  </a:ext>
                </a:extLst>
              </p:cNvPr>
              <p:cNvSpPr/>
              <p:nvPr/>
            </p:nvSpPr>
            <p:spPr>
              <a:xfrm>
                <a:off x="3501" y="4526"/>
                <a:ext cx="204"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4" name="矩形 123">
                <a:extLst>
                  <a:ext uri="{FF2B5EF4-FFF2-40B4-BE49-F238E27FC236}">
                    <a16:creationId xmlns:a16="http://schemas.microsoft.com/office/drawing/2014/main" id="{0389B62E-0223-497F-9F4E-070A0C57E8CD}"/>
                  </a:ext>
                </a:extLst>
              </p:cNvPr>
              <p:cNvSpPr/>
              <p:nvPr/>
            </p:nvSpPr>
            <p:spPr>
              <a:xfrm>
                <a:off x="3590" y="4578"/>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2</a:t>
                </a:r>
                <a:endParaRPr lang="zh-CN" sz="3200" kern="100">
                  <a:effectLst/>
                  <a:cs typeface="+mn-ea"/>
                  <a:sym typeface="+mn-lt"/>
                </a:endParaRPr>
              </a:p>
            </p:txBody>
          </p:sp>
          <p:sp>
            <p:nvSpPr>
              <p:cNvPr id="125" name="矩形 124">
                <a:extLst>
                  <a:ext uri="{FF2B5EF4-FFF2-40B4-BE49-F238E27FC236}">
                    <a16:creationId xmlns:a16="http://schemas.microsoft.com/office/drawing/2014/main" id="{B299DC51-38B4-4727-82B3-A936BCB259C9}"/>
                  </a:ext>
                </a:extLst>
              </p:cNvPr>
              <p:cNvSpPr/>
              <p:nvPr/>
            </p:nvSpPr>
            <p:spPr>
              <a:xfrm>
                <a:off x="3347" y="4526"/>
                <a:ext cx="205"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6" name="矩形 125">
                <a:extLst>
                  <a:ext uri="{FF2B5EF4-FFF2-40B4-BE49-F238E27FC236}">
                    <a16:creationId xmlns:a16="http://schemas.microsoft.com/office/drawing/2014/main" id="{9BB920C1-7CBB-4E2D-9AE1-0C4CE2493D5E}"/>
                  </a:ext>
                </a:extLst>
              </p:cNvPr>
              <p:cNvSpPr/>
              <p:nvPr/>
            </p:nvSpPr>
            <p:spPr>
              <a:xfrm>
                <a:off x="3396" y="4567"/>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1</a:t>
                </a:r>
                <a:endParaRPr lang="zh-CN" sz="3200" kern="100">
                  <a:effectLst/>
                  <a:cs typeface="+mn-ea"/>
                  <a:sym typeface="+mn-lt"/>
                </a:endParaRPr>
              </a:p>
            </p:txBody>
          </p:sp>
          <p:cxnSp>
            <p:nvCxnSpPr>
              <p:cNvPr id="127" name="直接连接符 126">
                <a:extLst>
                  <a:ext uri="{FF2B5EF4-FFF2-40B4-BE49-F238E27FC236}">
                    <a16:creationId xmlns:a16="http://schemas.microsoft.com/office/drawing/2014/main" id="{D0DF3279-866F-4C04-ABEE-AE41F195A94E}"/>
                  </a:ext>
                </a:extLst>
              </p:cNvPr>
              <p:cNvCxnSpPr/>
              <p:nvPr/>
            </p:nvCxnSpPr>
            <p:spPr>
              <a:xfrm flipV="1">
                <a:off x="3245" y="4473"/>
                <a:ext cx="1" cy="365"/>
              </a:xfrm>
              <a:prstGeom prst="line">
                <a:avLst/>
              </a:prstGeom>
              <a:ln w="3175" cap="flat" cmpd="sng">
                <a:solidFill>
                  <a:srgbClr val="000000"/>
                </a:solidFill>
                <a:prstDash val="solid"/>
                <a:headEnd type="none" w="med" len="med"/>
                <a:tailEnd type="none" w="med" len="med"/>
              </a:ln>
            </p:spPr>
          </p:cxnSp>
          <p:cxnSp>
            <p:nvCxnSpPr>
              <p:cNvPr id="128" name="直接连接符 127">
                <a:extLst>
                  <a:ext uri="{FF2B5EF4-FFF2-40B4-BE49-F238E27FC236}">
                    <a16:creationId xmlns:a16="http://schemas.microsoft.com/office/drawing/2014/main" id="{0DD63601-3D50-4465-8489-96FC6D38D017}"/>
                  </a:ext>
                </a:extLst>
              </p:cNvPr>
              <p:cNvCxnSpPr/>
              <p:nvPr/>
            </p:nvCxnSpPr>
            <p:spPr>
              <a:xfrm flipV="1">
                <a:off x="3910" y="4473"/>
                <a:ext cx="1" cy="365"/>
              </a:xfrm>
              <a:prstGeom prst="line">
                <a:avLst/>
              </a:prstGeom>
              <a:ln w="3175" cap="flat" cmpd="sng">
                <a:solidFill>
                  <a:srgbClr val="000000"/>
                </a:solidFill>
                <a:prstDash val="solid"/>
                <a:headEnd type="none" w="med" len="med"/>
                <a:tailEnd type="none" w="med" len="med"/>
              </a:ln>
            </p:spPr>
          </p:cxnSp>
          <p:cxnSp>
            <p:nvCxnSpPr>
              <p:cNvPr id="129" name="直接连接符 128">
                <a:extLst>
                  <a:ext uri="{FF2B5EF4-FFF2-40B4-BE49-F238E27FC236}">
                    <a16:creationId xmlns:a16="http://schemas.microsoft.com/office/drawing/2014/main" id="{728C0D33-11E1-46C9-84AE-D11554F5052C}"/>
                  </a:ext>
                </a:extLst>
              </p:cNvPr>
              <p:cNvCxnSpPr/>
              <p:nvPr/>
            </p:nvCxnSpPr>
            <p:spPr>
              <a:xfrm flipV="1">
                <a:off x="4983" y="4473"/>
                <a:ext cx="1" cy="365"/>
              </a:xfrm>
              <a:prstGeom prst="line">
                <a:avLst/>
              </a:prstGeom>
              <a:ln w="3175" cap="flat" cmpd="sng">
                <a:solidFill>
                  <a:srgbClr val="000000"/>
                </a:solidFill>
                <a:prstDash val="solid"/>
                <a:headEnd type="none" w="med" len="med"/>
                <a:tailEnd type="none" w="med" len="med"/>
              </a:ln>
            </p:spPr>
          </p:cxnSp>
          <p:cxnSp>
            <p:nvCxnSpPr>
              <p:cNvPr id="130" name="直接连接符 129">
                <a:extLst>
                  <a:ext uri="{FF2B5EF4-FFF2-40B4-BE49-F238E27FC236}">
                    <a16:creationId xmlns:a16="http://schemas.microsoft.com/office/drawing/2014/main" id="{53A5592B-7574-428D-BF5A-787051D2608F}"/>
                  </a:ext>
                </a:extLst>
              </p:cNvPr>
              <p:cNvCxnSpPr/>
              <p:nvPr/>
            </p:nvCxnSpPr>
            <p:spPr>
              <a:xfrm flipV="1">
                <a:off x="7386" y="4473"/>
                <a:ext cx="1" cy="365"/>
              </a:xfrm>
              <a:prstGeom prst="line">
                <a:avLst/>
              </a:prstGeom>
              <a:ln w="3175" cap="flat" cmpd="sng">
                <a:solidFill>
                  <a:srgbClr val="000000"/>
                </a:solidFill>
                <a:prstDash val="solid"/>
                <a:headEnd type="none" w="med" len="med"/>
                <a:tailEnd type="none" w="med" len="med"/>
              </a:ln>
            </p:spPr>
          </p:cxnSp>
          <p:cxnSp>
            <p:nvCxnSpPr>
              <p:cNvPr id="131" name="直接连接符 130">
                <a:extLst>
                  <a:ext uri="{FF2B5EF4-FFF2-40B4-BE49-F238E27FC236}">
                    <a16:creationId xmlns:a16="http://schemas.microsoft.com/office/drawing/2014/main" id="{B6C42E64-CBBC-445D-8C7F-FFEAC4F1A564}"/>
                  </a:ext>
                </a:extLst>
              </p:cNvPr>
              <p:cNvCxnSpPr/>
              <p:nvPr/>
            </p:nvCxnSpPr>
            <p:spPr>
              <a:xfrm flipV="1">
                <a:off x="6721" y="4473"/>
                <a:ext cx="1" cy="365"/>
              </a:xfrm>
              <a:prstGeom prst="line">
                <a:avLst/>
              </a:prstGeom>
              <a:ln w="3175" cap="flat" cmpd="sng">
                <a:solidFill>
                  <a:srgbClr val="000000"/>
                </a:solidFill>
                <a:prstDash val="solid"/>
                <a:headEnd type="none" w="med" len="med"/>
                <a:tailEnd type="none" w="med" len="med"/>
              </a:ln>
            </p:spPr>
          </p:cxnSp>
          <p:cxnSp>
            <p:nvCxnSpPr>
              <p:cNvPr id="132" name="直接连接符 131">
                <a:extLst>
                  <a:ext uri="{FF2B5EF4-FFF2-40B4-BE49-F238E27FC236}">
                    <a16:creationId xmlns:a16="http://schemas.microsoft.com/office/drawing/2014/main" id="{29E57863-CB57-4373-96BC-F422616FF911}"/>
                  </a:ext>
                </a:extLst>
              </p:cNvPr>
              <p:cNvCxnSpPr/>
              <p:nvPr/>
            </p:nvCxnSpPr>
            <p:spPr>
              <a:xfrm flipV="1">
                <a:off x="5648" y="4473"/>
                <a:ext cx="1" cy="365"/>
              </a:xfrm>
              <a:prstGeom prst="line">
                <a:avLst/>
              </a:prstGeom>
              <a:ln w="3175" cap="flat" cmpd="sng">
                <a:solidFill>
                  <a:srgbClr val="000000"/>
                </a:solidFill>
                <a:prstDash val="solid"/>
                <a:headEnd type="none" w="med" len="med"/>
                <a:tailEnd type="none" w="med" len="med"/>
              </a:ln>
            </p:spPr>
          </p:cxnSp>
          <p:sp>
            <p:nvSpPr>
              <p:cNvPr id="133" name="矩形 132">
                <a:extLst>
                  <a:ext uri="{FF2B5EF4-FFF2-40B4-BE49-F238E27FC236}">
                    <a16:creationId xmlns:a16="http://schemas.microsoft.com/office/drawing/2014/main" id="{070BF4CC-1CF3-43FF-9EF1-01146EA0AAB2}"/>
                  </a:ext>
                </a:extLst>
              </p:cNvPr>
              <p:cNvSpPr/>
              <p:nvPr/>
            </p:nvSpPr>
            <p:spPr>
              <a:xfrm>
                <a:off x="3298" y="4088"/>
                <a:ext cx="107"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X</a:t>
                </a:r>
                <a:endParaRPr lang="zh-CN" sz="3200" kern="100">
                  <a:effectLst/>
                  <a:cs typeface="+mn-ea"/>
                  <a:sym typeface="+mn-lt"/>
                </a:endParaRPr>
              </a:p>
            </p:txBody>
          </p:sp>
          <p:sp>
            <p:nvSpPr>
              <p:cNvPr id="134" name="矩形 133">
                <a:extLst>
                  <a:ext uri="{FF2B5EF4-FFF2-40B4-BE49-F238E27FC236}">
                    <a16:creationId xmlns:a16="http://schemas.microsoft.com/office/drawing/2014/main" id="{181E7087-1CE3-4924-8CCA-5AE24ABABD4C}"/>
                  </a:ext>
                </a:extLst>
              </p:cNvPr>
              <p:cNvSpPr/>
              <p:nvPr/>
            </p:nvSpPr>
            <p:spPr>
              <a:xfrm>
                <a:off x="3490" y="4088"/>
                <a:ext cx="107"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Y</a:t>
                </a:r>
                <a:endParaRPr lang="zh-CN" sz="3200" kern="100">
                  <a:effectLst/>
                  <a:cs typeface="+mn-ea"/>
                  <a:sym typeface="+mn-lt"/>
                </a:endParaRPr>
              </a:p>
            </p:txBody>
          </p:sp>
          <p:grpSp>
            <p:nvGrpSpPr>
              <p:cNvPr id="135" name="组合 134">
                <a:extLst>
                  <a:ext uri="{FF2B5EF4-FFF2-40B4-BE49-F238E27FC236}">
                    <a16:creationId xmlns:a16="http://schemas.microsoft.com/office/drawing/2014/main" id="{6EDABE25-4860-43CE-A5D8-C02141F4FF8C}"/>
                  </a:ext>
                </a:extLst>
              </p:cNvPr>
              <p:cNvGrpSpPr/>
              <p:nvPr/>
            </p:nvGrpSpPr>
            <p:grpSpPr>
              <a:xfrm>
                <a:off x="3317" y="4369"/>
                <a:ext cx="66" cy="417"/>
                <a:chOff x="3317" y="4369"/>
                <a:chExt cx="66" cy="417"/>
              </a:xfrm>
            </p:grpSpPr>
            <p:cxnSp>
              <p:nvCxnSpPr>
                <p:cNvPr id="155" name="直接连接符 154">
                  <a:extLst>
                    <a:ext uri="{FF2B5EF4-FFF2-40B4-BE49-F238E27FC236}">
                      <a16:creationId xmlns:a16="http://schemas.microsoft.com/office/drawing/2014/main" id="{73198215-B2C1-4BB1-A4BF-40ADC32A2409}"/>
                    </a:ext>
                  </a:extLst>
                </p:cNvPr>
                <p:cNvCxnSpPr/>
                <p:nvPr/>
              </p:nvCxnSpPr>
              <p:spPr>
                <a:xfrm>
                  <a:off x="3347" y="4369"/>
                  <a:ext cx="1" cy="360"/>
                </a:xfrm>
                <a:prstGeom prst="line">
                  <a:avLst/>
                </a:prstGeom>
                <a:ln w="3175" cap="flat" cmpd="sng">
                  <a:solidFill>
                    <a:srgbClr val="000000"/>
                  </a:solidFill>
                  <a:prstDash val="solid"/>
                  <a:headEnd type="none" w="med" len="med"/>
                  <a:tailEnd type="none" w="med" len="med"/>
                </a:ln>
              </p:spPr>
            </p:cxnSp>
            <p:sp>
              <p:nvSpPr>
                <p:cNvPr id="156" name="任意多边形 174">
                  <a:extLst>
                    <a:ext uri="{FF2B5EF4-FFF2-40B4-BE49-F238E27FC236}">
                      <a16:creationId xmlns:a16="http://schemas.microsoft.com/office/drawing/2014/main" id="{9722222A-DF80-47B1-B4E0-1A44CC0AF84D}"/>
                    </a:ext>
                  </a:extLst>
                </p:cNvPr>
                <p:cNvSpPr/>
                <p:nvPr/>
              </p:nvSpPr>
              <p:spPr>
                <a:xfrm>
                  <a:off x="3317" y="4719"/>
                  <a:ext cx="66" cy="67"/>
                </a:xfrm>
                <a:custGeom>
                  <a:avLst/>
                  <a:gdLst/>
                  <a:ahLst/>
                  <a:cxnLst/>
                  <a:rect l="0" t="0" r="0" b="0"/>
                  <a:pathLst>
                    <a:path w="66" h="67">
                      <a:moveTo>
                        <a:pt x="0" y="0"/>
                      </a:moveTo>
                      <a:lnTo>
                        <a:pt x="30" y="67"/>
                      </a:lnTo>
                      <a:lnTo>
                        <a:pt x="66" y="0"/>
                      </a:lnTo>
                      <a:lnTo>
                        <a:pt x="0" y="0"/>
                      </a:lnTo>
                      <a:close/>
                    </a:path>
                  </a:pathLst>
                </a:custGeom>
                <a:solidFill>
                  <a:srgbClr val="000000"/>
                </a:solidFill>
                <a:ln>
                  <a:noFill/>
                </a:ln>
              </p:spPr>
              <p:txBody>
                <a:bodyPr upright="1"/>
                <a:lstStyle/>
                <a:p>
                  <a:pPr>
                    <a:lnSpc>
                      <a:spcPct val="120000"/>
                    </a:lnSpc>
                  </a:pPr>
                  <a:endParaRPr lang="zh-CN" altLang="en-US" sz="5400">
                    <a:cs typeface="+mn-ea"/>
                    <a:sym typeface="+mn-lt"/>
                  </a:endParaRPr>
                </a:p>
              </p:txBody>
            </p:sp>
          </p:grpSp>
          <p:grpSp>
            <p:nvGrpSpPr>
              <p:cNvPr id="136" name="组合 135">
                <a:extLst>
                  <a:ext uri="{FF2B5EF4-FFF2-40B4-BE49-F238E27FC236}">
                    <a16:creationId xmlns:a16="http://schemas.microsoft.com/office/drawing/2014/main" id="{ECE6FEB1-A20A-4617-9547-59930F55E8C6}"/>
                  </a:ext>
                </a:extLst>
              </p:cNvPr>
              <p:cNvGrpSpPr/>
              <p:nvPr/>
            </p:nvGrpSpPr>
            <p:grpSpPr>
              <a:xfrm>
                <a:off x="3521" y="4369"/>
                <a:ext cx="67" cy="417"/>
                <a:chOff x="3521" y="4369"/>
                <a:chExt cx="67" cy="417"/>
              </a:xfrm>
            </p:grpSpPr>
            <p:cxnSp>
              <p:nvCxnSpPr>
                <p:cNvPr id="153" name="直接连接符 152">
                  <a:extLst>
                    <a:ext uri="{FF2B5EF4-FFF2-40B4-BE49-F238E27FC236}">
                      <a16:creationId xmlns:a16="http://schemas.microsoft.com/office/drawing/2014/main" id="{53A174A2-58C5-4683-AB14-F8016F198358}"/>
                    </a:ext>
                  </a:extLst>
                </p:cNvPr>
                <p:cNvCxnSpPr/>
                <p:nvPr/>
              </p:nvCxnSpPr>
              <p:spPr>
                <a:xfrm>
                  <a:off x="3552" y="4369"/>
                  <a:ext cx="1" cy="360"/>
                </a:xfrm>
                <a:prstGeom prst="line">
                  <a:avLst/>
                </a:prstGeom>
                <a:ln w="3175" cap="flat" cmpd="sng">
                  <a:solidFill>
                    <a:srgbClr val="000000"/>
                  </a:solidFill>
                  <a:prstDash val="solid"/>
                  <a:headEnd type="none" w="med" len="med"/>
                  <a:tailEnd type="none" w="med" len="med"/>
                </a:ln>
              </p:spPr>
            </p:cxnSp>
            <p:sp>
              <p:nvSpPr>
                <p:cNvPr id="154" name="任意多边形 177">
                  <a:extLst>
                    <a:ext uri="{FF2B5EF4-FFF2-40B4-BE49-F238E27FC236}">
                      <a16:creationId xmlns:a16="http://schemas.microsoft.com/office/drawing/2014/main" id="{0E591460-F4FB-44EF-A73A-27FFED019482}"/>
                    </a:ext>
                  </a:extLst>
                </p:cNvPr>
                <p:cNvSpPr/>
                <p:nvPr/>
              </p:nvSpPr>
              <p:spPr>
                <a:xfrm>
                  <a:off x="3521" y="4719"/>
                  <a:ext cx="67" cy="67"/>
                </a:xfrm>
                <a:custGeom>
                  <a:avLst/>
                  <a:gdLst/>
                  <a:ahLst/>
                  <a:cxnLst/>
                  <a:rect l="0" t="0" r="0" b="0"/>
                  <a:pathLst>
                    <a:path w="67" h="67">
                      <a:moveTo>
                        <a:pt x="0" y="0"/>
                      </a:moveTo>
                      <a:lnTo>
                        <a:pt x="31" y="67"/>
                      </a:lnTo>
                      <a:lnTo>
                        <a:pt x="67" y="0"/>
                      </a:lnTo>
                      <a:lnTo>
                        <a:pt x="0" y="0"/>
                      </a:lnTo>
                      <a:close/>
                    </a:path>
                  </a:pathLst>
                </a:custGeom>
                <a:solidFill>
                  <a:srgbClr val="000000"/>
                </a:solidFill>
                <a:ln>
                  <a:noFill/>
                </a:ln>
              </p:spPr>
              <p:txBody>
                <a:bodyPr upright="1"/>
                <a:lstStyle/>
                <a:p>
                  <a:pPr>
                    <a:lnSpc>
                      <a:spcPct val="120000"/>
                    </a:lnSpc>
                  </a:pPr>
                  <a:endParaRPr lang="zh-CN" altLang="en-US" sz="5400">
                    <a:cs typeface="+mn-ea"/>
                    <a:sym typeface="+mn-lt"/>
                  </a:endParaRPr>
                </a:p>
              </p:txBody>
            </p:sp>
          </p:grpSp>
          <p:sp>
            <p:nvSpPr>
              <p:cNvPr id="137" name="矩形 136">
                <a:extLst>
                  <a:ext uri="{FF2B5EF4-FFF2-40B4-BE49-F238E27FC236}">
                    <a16:creationId xmlns:a16="http://schemas.microsoft.com/office/drawing/2014/main" id="{E07F7276-BD38-4CC4-B446-09FA77DE3AB7}"/>
                  </a:ext>
                </a:extLst>
              </p:cNvPr>
              <p:cNvSpPr/>
              <p:nvPr/>
            </p:nvSpPr>
            <p:spPr>
              <a:xfrm>
                <a:off x="5151" y="4128"/>
                <a:ext cx="98" cy="249"/>
              </a:xfrm>
              <a:prstGeom prst="rect">
                <a:avLst/>
              </a:prstGeom>
              <a:noFill/>
              <a:ln>
                <a:noFill/>
              </a:ln>
            </p:spPr>
            <p:txBody>
              <a:bodyPr wrap="none" lIns="0" tIns="0" rIns="0" bIns="0" upright="1">
                <a:spAutoFit/>
              </a:bodyPr>
              <a:lstStyle/>
              <a:p>
                <a:pPr algn="just">
                  <a:lnSpc>
                    <a:spcPct val="120000"/>
                  </a:lnSpc>
                </a:pPr>
                <a:r>
                  <a:rPr lang="en-US" kern="0" dirty="0">
                    <a:solidFill>
                      <a:srgbClr val="000000"/>
                    </a:solidFill>
                    <a:effectLst/>
                    <a:cs typeface="+mn-ea"/>
                    <a:sym typeface="+mn-lt"/>
                  </a:rPr>
                  <a:t>Z</a:t>
                </a:r>
                <a:endParaRPr lang="zh-CN" sz="3200" kern="100" dirty="0">
                  <a:effectLst/>
                  <a:cs typeface="+mn-ea"/>
                  <a:sym typeface="+mn-lt"/>
                </a:endParaRPr>
              </a:p>
            </p:txBody>
          </p:sp>
          <p:grpSp>
            <p:nvGrpSpPr>
              <p:cNvPr id="138" name="组合 137">
                <a:extLst>
                  <a:ext uri="{FF2B5EF4-FFF2-40B4-BE49-F238E27FC236}">
                    <a16:creationId xmlns:a16="http://schemas.microsoft.com/office/drawing/2014/main" id="{1BE55EAF-6C82-4AC8-9044-1033C99E2CDD}"/>
                  </a:ext>
                </a:extLst>
              </p:cNvPr>
              <p:cNvGrpSpPr/>
              <p:nvPr/>
            </p:nvGrpSpPr>
            <p:grpSpPr>
              <a:xfrm>
                <a:off x="5147" y="4352"/>
                <a:ext cx="67" cy="427"/>
                <a:chOff x="5147" y="4352"/>
                <a:chExt cx="67" cy="427"/>
              </a:xfrm>
            </p:grpSpPr>
            <p:cxnSp>
              <p:nvCxnSpPr>
                <p:cNvPr id="151" name="直接连接符 150">
                  <a:extLst>
                    <a:ext uri="{FF2B5EF4-FFF2-40B4-BE49-F238E27FC236}">
                      <a16:creationId xmlns:a16="http://schemas.microsoft.com/office/drawing/2014/main" id="{42C439FE-C950-47BB-A6AA-6342042076E5}"/>
                    </a:ext>
                  </a:extLst>
                </p:cNvPr>
                <p:cNvCxnSpPr/>
                <p:nvPr/>
              </p:nvCxnSpPr>
              <p:spPr>
                <a:xfrm>
                  <a:off x="5179" y="4352"/>
                  <a:ext cx="1" cy="360"/>
                </a:xfrm>
                <a:prstGeom prst="line">
                  <a:avLst/>
                </a:prstGeom>
                <a:ln w="3175" cap="flat" cmpd="sng">
                  <a:solidFill>
                    <a:srgbClr val="000000"/>
                  </a:solidFill>
                  <a:prstDash val="solid"/>
                  <a:headEnd type="none" w="med" len="med"/>
                  <a:tailEnd type="none" w="med" len="med"/>
                </a:ln>
              </p:spPr>
            </p:cxnSp>
            <p:sp>
              <p:nvSpPr>
                <p:cNvPr id="152" name="任意多边形 181">
                  <a:extLst>
                    <a:ext uri="{FF2B5EF4-FFF2-40B4-BE49-F238E27FC236}">
                      <a16:creationId xmlns:a16="http://schemas.microsoft.com/office/drawing/2014/main" id="{BA289B7C-974B-4E9F-9383-5B42E44FEB5F}"/>
                    </a:ext>
                  </a:extLst>
                </p:cNvPr>
                <p:cNvSpPr/>
                <p:nvPr/>
              </p:nvSpPr>
              <p:spPr>
                <a:xfrm>
                  <a:off x="5147" y="4712"/>
                  <a:ext cx="67" cy="67"/>
                </a:xfrm>
                <a:custGeom>
                  <a:avLst/>
                  <a:gdLst/>
                  <a:ahLst/>
                  <a:cxnLst/>
                  <a:rect l="0" t="0" r="0" b="0"/>
                  <a:pathLst>
                    <a:path w="67" h="67">
                      <a:moveTo>
                        <a:pt x="0" y="0"/>
                      </a:moveTo>
                      <a:lnTo>
                        <a:pt x="31" y="67"/>
                      </a:lnTo>
                      <a:lnTo>
                        <a:pt x="67" y="0"/>
                      </a:lnTo>
                      <a:lnTo>
                        <a:pt x="0" y="0"/>
                      </a:lnTo>
                      <a:close/>
                    </a:path>
                  </a:pathLst>
                </a:custGeom>
                <a:solidFill>
                  <a:srgbClr val="000000"/>
                </a:solidFill>
                <a:ln>
                  <a:noFill/>
                </a:ln>
              </p:spPr>
              <p:txBody>
                <a:bodyPr upright="1"/>
                <a:lstStyle/>
                <a:p>
                  <a:pPr>
                    <a:lnSpc>
                      <a:spcPct val="120000"/>
                    </a:lnSpc>
                  </a:pPr>
                  <a:endParaRPr lang="zh-CN" altLang="en-US" sz="5400" dirty="0">
                    <a:cs typeface="+mn-ea"/>
                    <a:sym typeface="+mn-lt"/>
                  </a:endParaRPr>
                </a:p>
              </p:txBody>
            </p:sp>
          </p:grpSp>
          <p:sp>
            <p:nvSpPr>
              <p:cNvPr id="139" name="矩形 138">
                <a:extLst>
                  <a:ext uri="{FF2B5EF4-FFF2-40B4-BE49-F238E27FC236}">
                    <a16:creationId xmlns:a16="http://schemas.microsoft.com/office/drawing/2014/main" id="{63D07530-418C-4EF9-BC5D-3EDDC32F20B5}"/>
                  </a:ext>
                </a:extLst>
              </p:cNvPr>
              <p:cNvSpPr/>
              <p:nvPr/>
            </p:nvSpPr>
            <p:spPr>
              <a:xfrm>
                <a:off x="3654" y="5881"/>
                <a:ext cx="256"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0" name="矩形 139">
                <a:extLst>
                  <a:ext uri="{FF2B5EF4-FFF2-40B4-BE49-F238E27FC236}">
                    <a16:creationId xmlns:a16="http://schemas.microsoft.com/office/drawing/2014/main" id="{2F6D607B-E086-4D4E-A4F5-CE370FE3E955}"/>
                  </a:ext>
                </a:extLst>
              </p:cNvPr>
              <p:cNvSpPr/>
              <p:nvPr/>
            </p:nvSpPr>
            <p:spPr>
              <a:xfrm>
                <a:off x="2853" y="5886"/>
                <a:ext cx="426" cy="251"/>
              </a:xfrm>
              <a:prstGeom prst="rect">
                <a:avLst/>
              </a:prstGeom>
              <a:noFill/>
              <a:ln>
                <a:noFill/>
              </a:ln>
            </p:spPr>
            <p:txBody>
              <a:bodyPr wrap="none" lIns="0" tIns="0" rIns="0" bIns="0" upright="1">
                <a:spAutoFit/>
              </a:bodyPr>
              <a:lstStyle/>
              <a:p>
                <a:pPr algn="just">
                  <a:lnSpc>
                    <a:spcPct val="120000"/>
                  </a:lnSpc>
                </a:pPr>
                <a:r>
                  <a:rPr lang="zh-CN" altLang="en-US" kern="0" dirty="0">
                    <a:solidFill>
                      <a:srgbClr val="000000"/>
                    </a:solidFill>
                    <a:effectLst/>
                    <a:cs typeface="+mn-ea"/>
                    <a:sym typeface="+mn-lt"/>
                  </a:rPr>
                  <a:t>主机</a:t>
                </a:r>
                <a:r>
                  <a:rPr lang="en-US" kern="0" dirty="0">
                    <a:solidFill>
                      <a:srgbClr val="000000"/>
                    </a:solidFill>
                    <a:effectLst/>
                    <a:cs typeface="+mn-ea"/>
                    <a:sym typeface="+mn-lt"/>
                  </a:rPr>
                  <a:t>A</a:t>
                </a:r>
                <a:endParaRPr lang="zh-CN" sz="3200" kern="100" dirty="0">
                  <a:effectLst/>
                  <a:cs typeface="+mn-ea"/>
                  <a:sym typeface="+mn-lt"/>
                </a:endParaRPr>
              </a:p>
            </p:txBody>
          </p:sp>
          <p:sp>
            <p:nvSpPr>
              <p:cNvPr id="141" name="矩形 140">
                <a:extLst>
                  <a:ext uri="{FF2B5EF4-FFF2-40B4-BE49-F238E27FC236}">
                    <a16:creationId xmlns:a16="http://schemas.microsoft.com/office/drawing/2014/main" id="{C1016E2A-9BEA-46D8-A024-3791C9A11453}"/>
                  </a:ext>
                </a:extLst>
              </p:cNvPr>
              <p:cNvSpPr/>
              <p:nvPr/>
            </p:nvSpPr>
            <p:spPr>
              <a:xfrm>
                <a:off x="7130" y="5881"/>
                <a:ext cx="256"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2" name="矩形 141">
                <a:extLst>
                  <a:ext uri="{FF2B5EF4-FFF2-40B4-BE49-F238E27FC236}">
                    <a16:creationId xmlns:a16="http://schemas.microsoft.com/office/drawing/2014/main" id="{68A61938-5704-4CBB-BE7B-4CFC559D210D}"/>
                  </a:ext>
                </a:extLst>
              </p:cNvPr>
              <p:cNvSpPr/>
              <p:nvPr/>
            </p:nvSpPr>
            <p:spPr>
              <a:xfrm>
                <a:off x="7145" y="5940"/>
                <a:ext cx="435" cy="251"/>
              </a:xfrm>
              <a:prstGeom prst="rect">
                <a:avLst/>
              </a:prstGeom>
              <a:noFill/>
              <a:ln>
                <a:noFill/>
              </a:ln>
            </p:spPr>
            <p:txBody>
              <a:bodyPr wrap="none" lIns="0" tIns="0" rIns="0" bIns="0" upright="1">
                <a:spAutoFit/>
              </a:bodyPr>
              <a:lstStyle/>
              <a:p>
                <a:pPr algn="just">
                  <a:lnSpc>
                    <a:spcPct val="120000"/>
                  </a:lnSpc>
                </a:pPr>
                <a:r>
                  <a:rPr lang="zh-CN" altLang="en-US" kern="0" dirty="0">
                    <a:solidFill>
                      <a:srgbClr val="000000"/>
                    </a:solidFill>
                    <a:effectLst/>
                    <a:cs typeface="+mn-ea"/>
                    <a:sym typeface="+mn-lt"/>
                  </a:rPr>
                  <a:t>主机</a:t>
                </a:r>
                <a:r>
                  <a:rPr lang="en-US" kern="0" dirty="0">
                    <a:solidFill>
                      <a:srgbClr val="000000"/>
                    </a:solidFill>
                    <a:effectLst/>
                    <a:cs typeface="+mn-ea"/>
                    <a:sym typeface="+mn-lt"/>
                  </a:rPr>
                  <a:t>C</a:t>
                </a:r>
                <a:endParaRPr lang="zh-CN" sz="3200" kern="100" dirty="0">
                  <a:effectLst/>
                  <a:cs typeface="+mn-ea"/>
                  <a:sym typeface="+mn-lt"/>
                </a:endParaRPr>
              </a:p>
            </p:txBody>
          </p:sp>
          <p:sp>
            <p:nvSpPr>
              <p:cNvPr id="143" name="矩形 142">
                <a:extLst>
                  <a:ext uri="{FF2B5EF4-FFF2-40B4-BE49-F238E27FC236}">
                    <a16:creationId xmlns:a16="http://schemas.microsoft.com/office/drawing/2014/main" id="{240229D0-2A0E-4D35-9E1B-54377FE7C086}"/>
                  </a:ext>
                </a:extLst>
              </p:cNvPr>
              <p:cNvSpPr/>
              <p:nvPr/>
            </p:nvSpPr>
            <p:spPr>
              <a:xfrm>
                <a:off x="5392" y="5881"/>
                <a:ext cx="256"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4" name="矩形 143">
                <a:extLst>
                  <a:ext uri="{FF2B5EF4-FFF2-40B4-BE49-F238E27FC236}">
                    <a16:creationId xmlns:a16="http://schemas.microsoft.com/office/drawing/2014/main" id="{18211248-B478-4F9C-A83F-D4AF683E73C5}"/>
                  </a:ext>
                </a:extLst>
              </p:cNvPr>
              <p:cNvSpPr/>
              <p:nvPr/>
            </p:nvSpPr>
            <p:spPr>
              <a:xfrm>
                <a:off x="5441" y="5923"/>
                <a:ext cx="426" cy="251"/>
              </a:xfrm>
              <a:prstGeom prst="rect">
                <a:avLst/>
              </a:prstGeom>
              <a:noFill/>
              <a:ln>
                <a:noFill/>
              </a:ln>
            </p:spPr>
            <p:txBody>
              <a:bodyPr wrap="none" lIns="0" tIns="0" rIns="0" bIns="0" upright="1">
                <a:spAutoFit/>
              </a:bodyPr>
              <a:lstStyle/>
              <a:p>
                <a:pPr algn="just">
                  <a:lnSpc>
                    <a:spcPct val="120000"/>
                  </a:lnSpc>
                </a:pPr>
                <a:r>
                  <a:rPr lang="zh-CN" altLang="en-US" kern="0" dirty="0">
                    <a:solidFill>
                      <a:srgbClr val="000000"/>
                    </a:solidFill>
                    <a:effectLst/>
                    <a:cs typeface="+mn-ea"/>
                    <a:sym typeface="+mn-lt"/>
                  </a:rPr>
                  <a:t>主机</a:t>
                </a:r>
                <a:r>
                  <a:rPr lang="en-US" kern="0" dirty="0">
                    <a:solidFill>
                      <a:srgbClr val="000000"/>
                    </a:solidFill>
                    <a:effectLst/>
                    <a:cs typeface="+mn-ea"/>
                    <a:sym typeface="+mn-lt"/>
                  </a:rPr>
                  <a:t>B</a:t>
                </a:r>
                <a:endParaRPr lang="zh-CN" sz="3200" kern="100" dirty="0">
                  <a:effectLst/>
                  <a:cs typeface="+mn-ea"/>
                  <a:sym typeface="+mn-lt"/>
                </a:endParaRPr>
              </a:p>
            </p:txBody>
          </p:sp>
          <p:sp>
            <p:nvSpPr>
              <p:cNvPr id="145" name="矩形 144">
                <a:extLst>
                  <a:ext uri="{FF2B5EF4-FFF2-40B4-BE49-F238E27FC236}">
                    <a16:creationId xmlns:a16="http://schemas.microsoft.com/office/drawing/2014/main" id="{8B20BF37-D57A-44AB-B7E2-C85802965C09}"/>
                  </a:ext>
                </a:extLst>
              </p:cNvPr>
              <p:cNvSpPr/>
              <p:nvPr/>
            </p:nvSpPr>
            <p:spPr>
              <a:xfrm>
                <a:off x="4830" y="6298"/>
                <a:ext cx="1175" cy="250"/>
              </a:xfrm>
              <a:prstGeom prst="rect">
                <a:avLst/>
              </a:prstGeom>
              <a:noFill/>
              <a:ln>
                <a:noFill/>
              </a:ln>
            </p:spPr>
            <p:txBody>
              <a:bodyPr upright="1"/>
              <a:lstStyle/>
              <a:p>
                <a:pPr>
                  <a:lnSpc>
                    <a:spcPct val="120000"/>
                  </a:lnSpc>
                </a:pPr>
                <a:endParaRPr lang="zh-CN" altLang="en-US" sz="5400">
                  <a:cs typeface="+mn-ea"/>
                  <a:sym typeface="+mn-lt"/>
                </a:endParaRPr>
              </a:p>
            </p:txBody>
          </p:sp>
          <p:sp>
            <p:nvSpPr>
              <p:cNvPr id="146" name="矩形 145">
                <a:extLst>
                  <a:ext uri="{FF2B5EF4-FFF2-40B4-BE49-F238E27FC236}">
                    <a16:creationId xmlns:a16="http://schemas.microsoft.com/office/drawing/2014/main" id="{B8DB42CA-8291-4649-B515-6E41A15024E6}"/>
                  </a:ext>
                </a:extLst>
              </p:cNvPr>
              <p:cNvSpPr/>
              <p:nvPr/>
            </p:nvSpPr>
            <p:spPr>
              <a:xfrm>
                <a:off x="5080" y="6356"/>
                <a:ext cx="746" cy="390"/>
              </a:xfrm>
              <a:prstGeom prst="rect">
                <a:avLst/>
              </a:prstGeom>
              <a:noFill/>
              <a:ln>
                <a:noFill/>
              </a:ln>
            </p:spPr>
            <p:txBody>
              <a:bodyPr wrap="none" lIns="0" tIns="0" rIns="0" bIns="0" upright="1">
                <a:spAutoFit/>
              </a:bodyPr>
              <a:lstStyle/>
              <a:p>
                <a:pPr algn="just">
                  <a:lnSpc>
                    <a:spcPct val="120000"/>
                  </a:lnSpc>
                </a:pPr>
                <a:r>
                  <a:rPr lang="zh-CN" sz="2800" kern="0">
                    <a:solidFill>
                      <a:srgbClr val="000000"/>
                    </a:solidFill>
                    <a:effectLst/>
                    <a:cs typeface="+mn-ea"/>
                    <a:sym typeface="+mn-lt"/>
                  </a:rPr>
                  <a:t>局域网</a:t>
                </a:r>
                <a:endParaRPr lang="zh-CN" sz="3200" kern="100">
                  <a:effectLst/>
                  <a:cs typeface="+mn-ea"/>
                  <a:sym typeface="+mn-lt"/>
                </a:endParaRPr>
              </a:p>
            </p:txBody>
          </p:sp>
          <p:sp>
            <p:nvSpPr>
              <p:cNvPr id="147" name="矩形 146">
                <a:extLst>
                  <a:ext uri="{FF2B5EF4-FFF2-40B4-BE49-F238E27FC236}">
                    <a16:creationId xmlns:a16="http://schemas.microsoft.com/office/drawing/2014/main" id="{4464EAE3-5EA9-4D4B-A670-AEB5CA26C943}"/>
                  </a:ext>
                </a:extLst>
              </p:cNvPr>
              <p:cNvSpPr/>
              <p:nvPr/>
            </p:nvSpPr>
            <p:spPr>
              <a:xfrm>
                <a:off x="4983" y="3900"/>
                <a:ext cx="460"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8" name="矩形 147">
                <a:extLst>
                  <a:ext uri="{FF2B5EF4-FFF2-40B4-BE49-F238E27FC236}">
                    <a16:creationId xmlns:a16="http://schemas.microsoft.com/office/drawing/2014/main" id="{DACF071D-E286-45A0-8CE0-992AD0614F84}"/>
                  </a:ext>
                </a:extLst>
              </p:cNvPr>
              <p:cNvSpPr/>
              <p:nvPr/>
            </p:nvSpPr>
            <p:spPr>
              <a:xfrm>
                <a:off x="5222" y="3792"/>
                <a:ext cx="510" cy="387"/>
              </a:xfrm>
              <a:prstGeom prst="rect">
                <a:avLst/>
              </a:prstGeom>
              <a:noFill/>
              <a:ln>
                <a:noFill/>
              </a:ln>
            </p:spPr>
            <p:txBody>
              <a:bodyPr wrap="square" lIns="0" tIns="0" rIns="0" bIns="0" upright="1">
                <a:spAutoFit/>
              </a:bodyPr>
              <a:lstStyle/>
              <a:p>
                <a:pPr algn="ctr">
                  <a:lnSpc>
                    <a:spcPct val="120000"/>
                  </a:lnSpc>
                </a:pPr>
                <a:r>
                  <a:rPr lang="en-US" sz="2800" kern="0" dirty="0">
                    <a:solidFill>
                      <a:srgbClr val="000000"/>
                    </a:solidFill>
                    <a:effectLst/>
                    <a:cs typeface="+mn-ea"/>
                    <a:sym typeface="+mn-lt"/>
                  </a:rPr>
                  <a:t>SAP</a:t>
                </a:r>
                <a:endParaRPr lang="zh-CN" sz="3200" kern="100" dirty="0">
                  <a:effectLst/>
                  <a:cs typeface="+mn-ea"/>
                  <a:sym typeface="+mn-lt"/>
                </a:endParaRPr>
              </a:p>
            </p:txBody>
          </p:sp>
          <p:sp>
            <p:nvSpPr>
              <p:cNvPr id="149" name="椭圆 148">
                <a:extLst>
                  <a:ext uri="{FF2B5EF4-FFF2-40B4-BE49-F238E27FC236}">
                    <a16:creationId xmlns:a16="http://schemas.microsoft.com/office/drawing/2014/main" id="{C466051E-973D-40A0-AFD1-E0091477E2FE}"/>
                  </a:ext>
                </a:extLst>
              </p:cNvPr>
              <p:cNvSpPr/>
              <p:nvPr/>
            </p:nvSpPr>
            <p:spPr>
              <a:xfrm>
                <a:off x="5059" y="4004"/>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grpSp>
      </p:grpSp>
      <p:cxnSp>
        <p:nvCxnSpPr>
          <p:cNvPr id="5" name="直接连接符 4">
            <a:extLst>
              <a:ext uri="{FF2B5EF4-FFF2-40B4-BE49-F238E27FC236}">
                <a16:creationId xmlns:a16="http://schemas.microsoft.com/office/drawing/2014/main" id="{E67B5AAA-C90D-4E42-A5EA-18404087D7BC}"/>
              </a:ext>
            </a:extLst>
          </p:cNvPr>
          <p:cNvCxnSpPr>
            <a:cxnSpLocks/>
          </p:cNvCxnSpPr>
          <p:nvPr/>
        </p:nvCxnSpPr>
        <p:spPr>
          <a:xfrm>
            <a:off x="2565788" y="2171561"/>
            <a:ext cx="0" cy="2556624"/>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D68F2982-38AE-44E6-92C2-E879F0E17A6A}"/>
              </a:ext>
            </a:extLst>
          </p:cNvPr>
          <p:cNvCxnSpPr>
            <a:cxnSpLocks/>
          </p:cNvCxnSpPr>
          <p:nvPr/>
        </p:nvCxnSpPr>
        <p:spPr>
          <a:xfrm>
            <a:off x="7879140" y="2185497"/>
            <a:ext cx="0" cy="2556624"/>
          </a:xfrm>
          <a:prstGeom prst="line">
            <a:avLst/>
          </a:prstGeom>
          <a:ln w="34925">
            <a:solidFill>
              <a:srgbClr val="FF0000"/>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C1E23F74-DBA4-4A26-952E-65E67E86C2F9}"/>
              </a:ext>
            </a:extLst>
          </p:cNvPr>
          <p:cNvCxnSpPr>
            <a:cxnSpLocks/>
          </p:cNvCxnSpPr>
          <p:nvPr/>
        </p:nvCxnSpPr>
        <p:spPr>
          <a:xfrm flipH="1">
            <a:off x="2541838" y="4754861"/>
            <a:ext cx="5410918"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E41F7C92-4CE1-4BF6-8489-016AA7D452F4}"/>
              </a:ext>
            </a:extLst>
          </p:cNvPr>
          <p:cNvCxnSpPr>
            <a:cxnSpLocks/>
          </p:cNvCxnSpPr>
          <p:nvPr/>
        </p:nvCxnSpPr>
        <p:spPr>
          <a:xfrm flipH="1">
            <a:off x="2799989" y="2131300"/>
            <a:ext cx="18042" cy="1838667"/>
          </a:xfrm>
          <a:prstGeom prst="line">
            <a:avLst/>
          </a:prstGeom>
          <a:ln w="34925">
            <a:solidFill>
              <a:srgbClr val="3333FF"/>
            </a:solidFill>
            <a:prstDash val="dash"/>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77A4FA7-1C4D-40EB-AD50-BD7E5F9ABC70}"/>
              </a:ext>
            </a:extLst>
          </p:cNvPr>
          <p:cNvCxnSpPr>
            <a:cxnSpLocks/>
          </p:cNvCxnSpPr>
          <p:nvPr/>
        </p:nvCxnSpPr>
        <p:spPr>
          <a:xfrm>
            <a:off x="5517650" y="2171561"/>
            <a:ext cx="0" cy="1798406"/>
          </a:xfrm>
          <a:prstGeom prst="line">
            <a:avLst/>
          </a:prstGeom>
          <a:ln w="34925">
            <a:solidFill>
              <a:srgbClr val="3333FF"/>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F9024F22-C619-447F-BDF5-7A4236BE9FFC}"/>
              </a:ext>
            </a:extLst>
          </p:cNvPr>
          <p:cNvCxnSpPr>
            <a:cxnSpLocks/>
          </p:cNvCxnSpPr>
          <p:nvPr/>
        </p:nvCxnSpPr>
        <p:spPr>
          <a:xfrm flipH="1">
            <a:off x="2809010" y="3983903"/>
            <a:ext cx="2713873" cy="9098"/>
          </a:xfrm>
          <a:prstGeom prst="line">
            <a:avLst/>
          </a:prstGeom>
          <a:ln w="34925">
            <a:solidFill>
              <a:srgbClr val="3333FF"/>
            </a:solidFill>
            <a:prstDash val="dash"/>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28E685D6-2DAC-4269-9963-7CCCBBEF182F}"/>
              </a:ext>
            </a:extLst>
          </p:cNvPr>
          <p:cNvCxnSpPr>
            <a:cxnSpLocks/>
          </p:cNvCxnSpPr>
          <p:nvPr/>
        </p:nvCxnSpPr>
        <p:spPr>
          <a:xfrm>
            <a:off x="3169514" y="2134582"/>
            <a:ext cx="3968" cy="1475267"/>
          </a:xfrm>
          <a:prstGeom prst="line">
            <a:avLst/>
          </a:prstGeom>
          <a:ln w="34925">
            <a:solidFill>
              <a:srgbClr val="00B050"/>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08BE71E5-636A-4A68-AA25-E71752EBE40E}"/>
              </a:ext>
            </a:extLst>
          </p:cNvPr>
          <p:cNvCxnSpPr>
            <a:cxnSpLocks/>
          </p:cNvCxnSpPr>
          <p:nvPr/>
        </p:nvCxnSpPr>
        <p:spPr>
          <a:xfrm>
            <a:off x="5220660" y="2168243"/>
            <a:ext cx="3968" cy="1475267"/>
          </a:xfrm>
          <a:prstGeom prst="line">
            <a:avLst/>
          </a:prstGeom>
          <a:ln w="34925">
            <a:solidFill>
              <a:srgbClr val="00B050"/>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F3A031B6-747C-4BAF-A580-5009E6BA1B20}"/>
              </a:ext>
            </a:extLst>
          </p:cNvPr>
          <p:cNvCxnSpPr>
            <a:cxnSpLocks/>
          </p:cNvCxnSpPr>
          <p:nvPr/>
        </p:nvCxnSpPr>
        <p:spPr>
          <a:xfrm flipH="1" flipV="1">
            <a:off x="3168274" y="3631915"/>
            <a:ext cx="2072233" cy="1897"/>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7CA4E211-AFCB-4334-A38B-9F947F0AC941}"/>
              </a:ext>
            </a:extLst>
          </p:cNvPr>
          <p:cNvSpPr/>
          <p:nvPr/>
        </p:nvSpPr>
        <p:spPr>
          <a:xfrm>
            <a:off x="369090" y="4954332"/>
            <a:ext cx="11453819" cy="1393330"/>
          </a:xfrm>
          <a:prstGeom prst="rect">
            <a:avLst/>
          </a:prstGeom>
        </p:spPr>
        <p:txBody>
          <a:bodyPr wrap="square">
            <a:spAutoFit/>
          </a:bodyPr>
          <a:lstStyle/>
          <a:p>
            <a:pPr marL="285750" indent="-285750" algn="just">
              <a:lnSpc>
                <a:spcPct val="120000"/>
              </a:lnSpc>
              <a:buFont typeface="Wingdings" panose="05000000000000000000" pitchFamily="2" charset="2"/>
              <a:buChar char="Ø"/>
            </a:pPr>
            <a:r>
              <a:rPr lang="zh-CN" altLang="zh-CN" kern="100" dirty="0">
                <a:cs typeface="+mn-ea"/>
                <a:sym typeface="+mn-lt"/>
              </a:rPr>
              <a:t>在</a:t>
            </a:r>
            <a:r>
              <a:rPr lang="en-US" altLang="zh-CN" kern="100" dirty="0">
                <a:cs typeface="+mn-ea"/>
                <a:sym typeface="+mn-lt"/>
              </a:rPr>
              <a:t>MAC</a:t>
            </a:r>
            <a:r>
              <a:rPr lang="zh-CN" altLang="zh-CN" kern="100" dirty="0">
                <a:cs typeface="+mn-ea"/>
                <a:sym typeface="+mn-lt"/>
              </a:rPr>
              <a:t>帧的帧首中，有目的站地址和源站地址</a:t>
            </a:r>
            <a:r>
              <a:rPr lang="zh-CN" altLang="en-US" kern="100" dirty="0">
                <a:cs typeface="+mn-ea"/>
                <a:sym typeface="+mn-lt"/>
              </a:rPr>
              <a:t>，它们</a:t>
            </a:r>
            <a:r>
              <a:rPr lang="zh-CN" altLang="zh-CN" kern="100" dirty="0">
                <a:cs typeface="+mn-ea"/>
                <a:sym typeface="+mn-lt"/>
              </a:rPr>
              <a:t>是站点的物理地址。</a:t>
            </a:r>
            <a:endParaRPr lang="en-US" altLang="zh-CN" kern="100" dirty="0">
              <a:cs typeface="+mn-ea"/>
              <a:sym typeface="+mn-lt"/>
            </a:endParaRPr>
          </a:p>
          <a:p>
            <a:pPr marL="285750" indent="-285750" algn="just">
              <a:lnSpc>
                <a:spcPct val="120000"/>
              </a:lnSpc>
              <a:buFont typeface="Wingdings" panose="05000000000000000000" pitchFamily="2" charset="2"/>
              <a:buChar char="Ø"/>
            </a:pPr>
            <a:r>
              <a:rPr lang="zh-CN" altLang="zh-CN" kern="100" dirty="0">
                <a:cs typeface="+mn-ea"/>
                <a:sym typeface="+mn-lt"/>
              </a:rPr>
              <a:t>在</a:t>
            </a:r>
            <a:r>
              <a:rPr lang="en-US" altLang="zh-CN" kern="100" dirty="0">
                <a:cs typeface="+mn-ea"/>
                <a:sym typeface="+mn-lt"/>
              </a:rPr>
              <a:t>LLC</a:t>
            </a:r>
            <a:r>
              <a:rPr lang="zh-CN" altLang="zh-CN" kern="100" dirty="0">
                <a:cs typeface="+mn-ea"/>
                <a:sym typeface="+mn-lt"/>
              </a:rPr>
              <a:t>帧的帧首中，</a:t>
            </a:r>
            <a:r>
              <a:rPr lang="en-US" altLang="zh-CN" kern="100" dirty="0">
                <a:cs typeface="+mn-ea"/>
                <a:sym typeface="+mn-lt"/>
              </a:rPr>
              <a:t>DSAP</a:t>
            </a:r>
            <a:r>
              <a:rPr lang="zh-CN" altLang="zh-CN" kern="100" dirty="0">
                <a:cs typeface="+mn-ea"/>
                <a:sym typeface="+mn-lt"/>
              </a:rPr>
              <a:t>和</a:t>
            </a:r>
            <a:r>
              <a:rPr lang="en-US" altLang="zh-CN" kern="100" dirty="0">
                <a:cs typeface="+mn-ea"/>
                <a:sym typeface="+mn-lt"/>
              </a:rPr>
              <a:t>SSAP</a:t>
            </a:r>
            <a:r>
              <a:rPr lang="zh-CN" altLang="zh-CN" kern="100" dirty="0">
                <a:cs typeface="+mn-ea"/>
                <a:sym typeface="+mn-lt"/>
              </a:rPr>
              <a:t>是逻辑地址，标识的是数据链路层的不同服务访问点。</a:t>
            </a:r>
            <a:endParaRPr lang="en-US" altLang="zh-CN" kern="100" dirty="0">
              <a:cs typeface="+mn-ea"/>
              <a:sym typeface="+mn-lt"/>
            </a:endParaRPr>
          </a:p>
          <a:p>
            <a:pPr marL="285750" indent="-285750" algn="just">
              <a:lnSpc>
                <a:spcPct val="120000"/>
              </a:lnSpc>
              <a:buFont typeface="Wingdings" panose="05000000000000000000" pitchFamily="2" charset="2"/>
              <a:buChar char="Ø"/>
            </a:pPr>
            <a:r>
              <a:rPr lang="en-US" altLang="zh-CN" dirty="0">
                <a:cs typeface="+mn-ea"/>
                <a:sym typeface="+mn-lt"/>
              </a:rPr>
              <a:t>LLC</a:t>
            </a:r>
            <a:r>
              <a:rPr lang="zh-CN" altLang="zh-CN" dirty="0">
                <a:cs typeface="+mn-ea"/>
                <a:sym typeface="+mn-lt"/>
              </a:rPr>
              <a:t>地址与</a:t>
            </a:r>
            <a:r>
              <a:rPr lang="en-US" altLang="zh-CN" dirty="0">
                <a:cs typeface="+mn-ea"/>
                <a:sym typeface="+mn-lt"/>
              </a:rPr>
              <a:t>MAC</a:t>
            </a:r>
            <a:r>
              <a:rPr lang="zh-CN" altLang="zh-CN" dirty="0">
                <a:cs typeface="+mn-ea"/>
                <a:sym typeface="+mn-lt"/>
              </a:rPr>
              <a:t>地址是两个不同的概念，在局域网中，一个站点上</a:t>
            </a:r>
            <a:r>
              <a:rPr lang="zh-CN" altLang="en-US" dirty="0">
                <a:cs typeface="+mn-ea"/>
                <a:sym typeface="+mn-lt"/>
              </a:rPr>
              <a:t>可以有</a:t>
            </a:r>
            <a:r>
              <a:rPr lang="zh-CN" altLang="zh-CN" dirty="0">
                <a:cs typeface="+mn-ea"/>
                <a:sym typeface="+mn-lt"/>
              </a:rPr>
              <a:t>多个</a:t>
            </a:r>
            <a:r>
              <a:rPr lang="en-US" altLang="zh-CN" dirty="0">
                <a:cs typeface="+mn-ea"/>
                <a:sym typeface="+mn-lt"/>
              </a:rPr>
              <a:t>SAP</a:t>
            </a:r>
            <a:r>
              <a:rPr lang="zh-CN" altLang="en-US" dirty="0">
                <a:cs typeface="+mn-ea"/>
                <a:sym typeface="+mn-lt"/>
              </a:rPr>
              <a:t>，每一个 </a:t>
            </a:r>
            <a:r>
              <a:rPr lang="en-US" altLang="zh-CN" dirty="0">
                <a:cs typeface="+mn-ea"/>
                <a:sym typeface="+mn-lt"/>
              </a:rPr>
              <a:t>SAP</a:t>
            </a:r>
            <a:r>
              <a:rPr lang="zh-CN" altLang="en-US" dirty="0">
                <a:cs typeface="+mn-ea"/>
                <a:sym typeface="+mn-lt"/>
              </a:rPr>
              <a:t>可以对应一个进程，它们</a:t>
            </a:r>
            <a:r>
              <a:rPr lang="zh-CN" altLang="zh-CN" dirty="0">
                <a:cs typeface="+mn-ea"/>
                <a:sym typeface="+mn-lt"/>
              </a:rPr>
              <a:t>可以复用</a:t>
            </a:r>
            <a:r>
              <a:rPr lang="zh-CN" altLang="en-US" dirty="0">
                <a:cs typeface="+mn-ea"/>
                <a:sym typeface="+mn-lt"/>
              </a:rPr>
              <a:t>同个 </a:t>
            </a:r>
            <a:r>
              <a:rPr lang="en-US" altLang="zh-CN" dirty="0">
                <a:cs typeface="+mn-ea"/>
                <a:sym typeface="+mn-lt"/>
              </a:rPr>
              <a:t>MAC </a:t>
            </a:r>
            <a:r>
              <a:rPr lang="zh-CN" altLang="en-US" dirty="0">
                <a:cs typeface="+mn-ea"/>
                <a:sym typeface="+mn-lt"/>
              </a:rPr>
              <a:t>帧，和另一站的不同 </a:t>
            </a:r>
            <a:r>
              <a:rPr lang="en-US" altLang="zh-CN" dirty="0">
                <a:cs typeface="+mn-ea"/>
                <a:sym typeface="+mn-lt"/>
              </a:rPr>
              <a:t>SAP </a:t>
            </a:r>
            <a:r>
              <a:rPr lang="zh-CN" altLang="en-US" dirty="0">
                <a:cs typeface="+mn-ea"/>
                <a:sym typeface="+mn-lt"/>
              </a:rPr>
              <a:t>（进程）进行通信</a:t>
            </a:r>
            <a:r>
              <a:rPr lang="zh-CN" altLang="zh-CN" dirty="0">
                <a:cs typeface="+mn-ea"/>
                <a:sym typeface="+mn-lt"/>
              </a:rPr>
              <a:t>。</a:t>
            </a:r>
          </a:p>
        </p:txBody>
      </p:sp>
      <p:sp>
        <p:nvSpPr>
          <p:cNvPr id="4" name="灯片编号占位符 3">
            <a:extLst>
              <a:ext uri="{FF2B5EF4-FFF2-40B4-BE49-F238E27FC236}">
                <a16:creationId xmlns:a16="http://schemas.microsoft.com/office/drawing/2014/main" id="{1C926E12-EC0B-E489-8F68-26F3A2905B70}"/>
              </a:ext>
            </a:extLst>
          </p:cNvPr>
          <p:cNvSpPr>
            <a:spLocks noGrp="1"/>
          </p:cNvSpPr>
          <p:nvPr>
            <p:ph type="sldNum" sz="quarter" idx="12"/>
          </p:nvPr>
        </p:nvSpPr>
        <p:spPr/>
        <p:txBody>
          <a:bodyPr/>
          <a:lstStyle/>
          <a:p>
            <a:fld id="{67CBE2BA-217C-4668-9731-D33A8B8F2C49}" type="slidenum">
              <a:rPr lang="zh-CN" altLang="en-US" smtClean="0"/>
              <a:t>155</a:t>
            </a:fld>
            <a:endParaRPr lang="zh-CN" altLang="en-US"/>
          </a:p>
        </p:txBody>
      </p:sp>
    </p:spTree>
    <p:extLst>
      <p:ext uri="{BB962C8B-B14F-4D97-AF65-F5344CB8AC3E}">
        <p14:creationId xmlns:p14="http://schemas.microsoft.com/office/powerpoint/2010/main" val="19217628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898" y="-69908"/>
            <a:ext cx="10858500" cy="900112"/>
          </a:xfrm>
        </p:spPr>
        <p:txBody>
          <a:bodyPr>
            <a:normAutofit/>
          </a:bodyPr>
          <a:lstStyle/>
          <a:p>
            <a:pPr>
              <a:lnSpc>
                <a:spcPct val="120000"/>
              </a:lnSpc>
            </a:pPr>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r>
              <a:rPr lang="zh-CN" altLang="en-US" sz="3200" dirty="0">
                <a:latin typeface="+mn-lt"/>
                <a:ea typeface="+mn-ea"/>
                <a:cs typeface="+mn-ea"/>
                <a:sym typeface="+mn-lt"/>
              </a:rPr>
              <a:t>：帧中的控制字段及三种帧类型</a:t>
            </a:r>
            <a:endParaRPr lang="en-US" altLang="zh-CN" sz="3200" i="0" u="none" strike="noStrike" baseline="0" dirty="0">
              <a:latin typeface="+mn-lt"/>
              <a:ea typeface="+mn-ea"/>
              <a:cs typeface="+mn-ea"/>
              <a:sym typeface="+mn-lt"/>
            </a:endParaRPr>
          </a:p>
        </p:txBody>
      </p:sp>
      <p:sp>
        <p:nvSpPr>
          <p:cNvPr id="3" name="Rectangle 2">
            <a:extLst>
              <a:ext uri="{FF2B5EF4-FFF2-40B4-BE49-F238E27FC236}">
                <a16:creationId xmlns:a16="http://schemas.microsoft.com/office/drawing/2014/main" id="{860A3CF6-8BDF-4D38-A123-219F8BF7B085}"/>
              </a:ext>
            </a:extLst>
          </p:cNvPr>
          <p:cNvSpPr>
            <a:spLocks noChangeArrowheads="1"/>
          </p:cNvSpPr>
          <p:nvPr/>
        </p:nvSpPr>
        <p:spPr bwMode="auto">
          <a:xfrm>
            <a:off x="2307265" y="3326081"/>
            <a:ext cx="16784096" cy="39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20000"/>
              </a:lnSpc>
            </a:pPr>
            <a:endParaRPr lang="zh-CN" altLang="en-US">
              <a:cs typeface="+mn-ea"/>
              <a:sym typeface="+mn-lt"/>
            </a:endParaRPr>
          </a:p>
        </p:txBody>
      </p:sp>
      <p:graphicFrame>
        <p:nvGraphicFramePr>
          <p:cNvPr id="4" name="对象 3">
            <a:extLst>
              <a:ext uri="{FF2B5EF4-FFF2-40B4-BE49-F238E27FC236}">
                <a16:creationId xmlns:a16="http://schemas.microsoft.com/office/drawing/2014/main" id="{EB2785D9-429C-40EC-A834-88C1AAC04370}"/>
              </a:ext>
            </a:extLst>
          </p:cNvPr>
          <p:cNvGraphicFramePr>
            <a:graphicFrameLocks/>
          </p:cNvGraphicFramePr>
          <p:nvPr/>
        </p:nvGraphicFramePr>
        <p:xfrm>
          <a:off x="534530" y="1511036"/>
          <a:ext cx="6783572" cy="3168502"/>
        </p:xfrm>
        <a:graphic>
          <a:graphicData uri="http://schemas.openxmlformats.org/presentationml/2006/ole">
            <mc:AlternateContent xmlns:mc="http://schemas.openxmlformats.org/markup-compatibility/2006">
              <mc:Choice xmlns:v="urn:schemas-microsoft-com:vml" Requires="v">
                <p:oleObj r:id="rId2" imgW="5648195" imgH="2347718" progId="Visio.Drawing.15">
                  <p:embed/>
                </p:oleObj>
              </mc:Choice>
              <mc:Fallback>
                <p:oleObj r:id="rId2" imgW="5648195" imgH="2347718" progId="Visio.Drawing.15">
                  <p:embed/>
                  <p:pic>
                    <p:nvPicPr>
                      <p:cNvPr id="4" name="对象 3">
                        <a:extLst>
                          <a:ext uri="{FF2B5EF4-FFF2-40B4-BE49-F238E27FC236}">
                            <a16:creationId xmlns:a16="http://schemas.microsoft.com/office/drawing/2014/main" id="{EB2785D9-429C-40EC-A834-88C1AAC0437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30" y="1511036"/>
                        <a:ext cx="6783572" cy="3168502"/>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BC915EF8-A3F7-4992-BBDB-4152AFE83FCF}"/>
              </a:ext>
            </a:extLst>
          </p:cNvPr>
          <p:cNvSpPr/>
          <p:nvPr/>
        </p:nvSpPr>
        <p:spPr>
          <a:xfrm>
            <a:off x="301898" y="5005520"/>
            <a:ext cx="11355572" cy="1393330"/>
          </a:xfrm>
          <a:prstGeom prst="rect">
            <a:avLst/>
          </a:prstGeom>
        </p:spPr>
        <p:txBody>
          <a:bodyPr wrap="square">
            <a:spAutoFit/>
          </a:bodyPr>
          <a:lstStyle/>
          <a:p>
            <a:pPr marL="285750" indent="-285750" algn="just">
              <a:lnSpc>
                <a:spcPct val="120000"/>
              </a:lnSpc>
              <a:spcAft>
                <a:spcPct val="0"/>
              </a:spcAft>
              <a:buFont typeface="Wingdings" panose="05000000000000000000" pitchFamily="2" charset="2"/>
              <a:buChar char="Ø"/>
            </a:pPr>
            <a:r>
              <a:rPr lang="zh-CN" altLang="zh-CN" kern="100" dirty="0">
                <a:cs typeface="+mn-ea"/>
                <a:sym typeface="+mn-lt"/>
              </a:rPr>
              <a:t>LLC帧类型也分为三种：信息帧、监控帧和无编号帧</a:t>
            </a:r>
            <a:r>
              <a:rPr lang="zh-CN" altLang="en-US" kern="100" dirty="0">
                <a:cs typeface="+mn-ea"/>
                <a:sym typeface="+mn-lt"/>
              </a:rPr>
              <a:t>，通过</a:t>
            </a:r>
            <a:r>
              <a:rPr lang="zh-CN" altLang="zh-CN" kern="100" dirty="0">
                <a:cs typeface="+mn-ea"/>
                <a:sym typeface="+mn-lt"/>
              </a:rPr>
              <a:t>控制字段</a:t>
            </a:r>
            <a:r>
              <a:rPr lang="zh-CN" altLang="en-US" kern="100" dirty="0">
                <a:cs typeface="+mn-ea"/>
                <a:sym typeface="+mn-lt"/>
              </a:rPr>
              <a:t>来区分，</a:t>
            </a:r>
            <a:r>
              <a:rPr lang="zh-CN" altLang="zh-CN" dirty="0">
                <a:cs typeface="+mn-ea"/>
                <a:sym typeface="+mn-lt"/>
              </a:rPr>
              <a:t>功能和</a:t>
            </a:r>
            <a:r>
              <a:rPr lang="en-US" altLang="zh-CN" dirty="0">
                <a:cs typeface="+mn-ea"/>
                <a:sym typeface="+mn-lt"/>
              </a:rPr>
              <a:t>HDLC</a:t>
            </a:r>
            <a:r>
              <a:rPr lang="zh-CN" altLang="zh-CN" dirty="0">
                <a:cs typeface="+mn-ea"/>
                <a:sym typeface="+mn-lt"/>
              </a:rPr>
              <a:t>通信协议相同</a:t>
            </a:r>
            <a:r>
              <a:rPr lang="zh-CN" altLang="zh-CN" kern="100" dirty="0">
                <a:cs typeface="+mn-ea"/>
                <a:sym typeface="+mn-lt"/>
              </a:rPr>
              <a:t>。</a:t>
            </a:r>
            <a:endParaRPr lang="en-US" altLang="zh-CN" kern="100" dirty="0">
              <a:cs typeface="+mn-ea"/>
              <a:sym typeface="+mn-lt"/>
            </a:endParaRPr>
          </a:p>
          <a:p>
            <a:pPr marL="285750" indent="-285750" algn="just">
              <a:lnSpc>
                <a:spcPct val="120000"/>
              </a:lnSpc>
              <a:spcAft>
                <a:spcPct val="0"/>
              </a:spcAft>
              <a:buFont typeface="Wingdings" panose="05000000000000000000" pitchFamily="2" charset="2"/>
              <a:buChar char="Ø"/>
            </a:pPr>
            <a:r>
              <a:rPr lang="zh-CN" altLang="zh-CN" dirty="0">
                <a:cs typeface="+mn-ea"/>
                <a:sym typeface="+mn-lt"/>
              </a:rPr>
              <a:t>与</a:t>
            </a:r>
            <a:r>
              <a:rPr lang="en-US" altLang="zh-CN" dirty="0">
                <a:cs typeface="+mn-ea"/>
                <a:sym typeface="+mn-lt"/>
              </a:rPr>
              <a:t>HDLC</a:t>
            </a:r>
            <a:r>
              <a:rPr lang="zh-CN" altLang="zh-CN" dirty="0">
                <a:cs typeface="+mn-ea"/>
                <a:sym typeface="+mn-lt"/>
              </a:rPr>
              <a:t>协议</a:t>
            </a:r>
            <a:r>
              <a:rPr lang="zh-CN" altLang="en-US" dirty="0">
                <a:cs typeface="+mn-ea"/>
                <a:sym typeface="+mn-lt"/>
              </a:rPr>
              <a:t>区别：</a:t>
            </a:r>
            <a:endParaRPr lang="en-US" altLang="zh-CN" dirty="0">
              <a:cs typeface="+mn-ea"/>
              <a:sym typeface="+mn-lt"/>
            </a:endParaRPr>
          </a:p>
          <a:p>
            <a:pPr marL="361950" indent="-180975" algn="just">
              <a:lnSpc>
                <a:spcPct val="120000"/>
              </a:lnSpc>
              <a:spcAft>
                <a:spcPct val="0"/>
              </a:spcAft>
              <a:buFont typeface="Arial" panose="020B0604020202020204" pitchFamily="34" charset="0"/>
              <a:buChar char="•"/>
            </a:pPr>
            <a:r>
              <a:rPr lang="en-US" altLang="zh-CN" dirty="0">
                <a:cs typeface="+mn-ea"/>
                <a:sym typeface="+mn-lt"/>
              </a:rPr>
              <a:t>LLC</a:t>
            </a:r>
            <a:r>
              <a:rPr lang="zh-CN" altLang="zh-CN" dirty="0">
                <a:cs typeface="+mn-ea"/>
                <a:sym typeface="+mn-lt"/>
              </a:rPr>
              <a:t>无选择拒绝帧。</a:t>
            </a:r>
            <a:endParaRPr lang="en-US" altLang="zh-CN" dirty="0">
              <a:cs typeface="+mn-ea"/>
              <a:sym typeface="+mn-lt"/>
            </a:endParaRPr>
          </a:p>
          <a:p>
            <a:pPr marL="361950" indent="-180975" algn="just">
              <a:lnSpc>
                <a:spcPct val="120000"/>
              </a:lnSpc>
              <a:spcAft>
                <a:spcPct val="0"/>
              </a:spcAft>
              <a:buFont typeface="Arial" panose="020B0604020202020204" pitchFamily="34" charset="0"/>
              <a:buChar char="•"/>
            </a:pPr>
            <a:r>
              <a:rPr lang="en-US" altLang="zh-CN" dirty="0">
                <a:cs typeface="+mn-ea"/>
                <a:sym typeface="+mn-lt"/>
              </a:rPr>
              <a:t>LLC</a:t>
            </a:r>
            <a:r>
              <a:rPr lang="zh-CN" altLang="zh-CN" dirty="0">
                <a:cs typeface="+mn-ea"/>
                <a:sym typeface="+mn-lt"/>
              </a:rPr>
              <a:t>帧无</a:t>
            </a:r>
            <a:r>
              <a:rPr lang="en-US" altLang="zh-CN" dirty="0">
                <a:cs typeface="+mn-ea"/>
                <a:sym typeface="+mn-lt"/>
              </a:rPr>
              <a:t>CRC</a:t>
            </a:r>
            <a:r>
              <a:rPr lang="zh-CN" altLang="zh-CN" dirty="0">
                <a:cs typeface="+mn-ea"/>
                <a:sym typeface="+mn-lt"/>
              </a:rPr>
              <a:t>差错校验，</a:t>
            </a:r>
            <a:r>
              <a:rPr lang="en-US" altLang="zh-CN" dirty="0">
                <a:cs typeface="+mn-ea"/>
                <a:sym typeface="+mn-lt"/>
              </a:rPr>
              <a:t>CRC</a:t>
            </a:r>
            <a:r>
              <a:rPr lang="zh-CN" altLang="zh-CN" dirty="0">
                <a:cs typeface="+mn-ea"/>
                <a:sym typeface="+mn-lt"/>
              </a:rPr>
              <a:t>在</a:t>
            </a:r>
            <a:r>
              <a:rPr lang="en-US" altLang="zh-CN" dirty="0">
                <a:cs typeface="+mn-ea"/>
                <a:sym typeface="+mn-lt"/>
              </a:rPr>
              <a:t>MAC</a:t>
            </a:r>
            <a:r>
              <a:rPr lang="zh-CN" altLang="zh-CN" dirty="0">
                <a:cs typeface="+mn-ea"/>
                <a:sym typeface="+mn-lt"/>
              </a:rPr>
              <a:t>子层中进行</a:t>
            </a:r>
            <a:r>
              <a:rPr lang="zh-CN" altLang="en-US" dirty="0">
                <a:cs typeface="+mn-ea"/>
                <a:sym typeface="+mn-lt"/>
              </a:rPr>
              <a:t>，</a:t>
            </a:r>
            <a:r>
              <a:rPr lang="zh-CN" altLang="zh-CN" dirty="0">
                <a:cs typeface="+mn-ea"/>
                <a:sym typeface="+mn-lt"/>
              </a:rPr>
              <a:t>在</a:t>
            </a:r>
            <a:r>
              <a:rPr lang="en-US" altLang="zh-CN" dirty="0">
                <a:cs typeface="+mn-ea"/>
                <a:sym typeface="+mn-lt"/>
              </a:rPr>
              <a:t>MAC</a:t>
            </a:r>
            <a:r>
              <a:rPr lang="zh-CN" altLang="zh-CN" dirty="0">
                <a:cs typeface="+mn-ea"/>
                <a:sym typeface="+mn-lt"/>
              </a:rPr>
              <a:t>帧的帧尾中有校验序列</a:t>
            </a:r>
            <a:r>
              <a:rPr lang="en-US" altLang="zh-CN" dirty="0">
                <a:cs typeface="+mn-ea"/>
                <a:sym typeface="+mn-lt"/>
              </a:rPr>
              <a:t>FCS</a:t>
            </a:r>
            <a:r>
              <a:rPr lang="zh-CN" altLang="zh-CN" dirty="0">
                <a:cs typeface="+mn-ea"/>
                <a:sym typeface="+mn-lt"/>
              </a:rPr>
              <a:t>。</a:t>
            </a:r>
            <a:endParaRPr lang="zh-CN" altLang="zh-CN" sz="1100" kern="100" dirty="0">
              <a:effectLst/>
              <a:cs typeface="+mn-ea"/>
              <a:sym typeface="+mn-lt"/>
            </a:endParaRPr>
          </a:p>
        </p:txBody>
      </p:sp>
      <p:sp>
        <p:nvSpPr>
          <p:cNvPr id="6" name="右大括号 5">
            <a:extLst>
              <a:ext uri="{FF2B5EF4-FFF2-40B4-BE49-F238E27FC236}">
                <a16:creationId xmlns:a16="http://schemas.microsoft.com/office/drawing/2014/main" id="{7FB33975-9502-4AE2-99A5-580F8FBB0976}"/>
              </a:ext>
            </a:extLst>
          </p:cNvPr>
          <p:cNvSpPr/>
          <p:nvPr/>
        </p:nvSpPr>
        <p:spPr>
          <a:xfrm rot="10800000" flipH="1">
            <a:off x="7330173" y="2001272"/>
            <a:ext cx="561399" cy="1060068"/>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3200" dirty="0">
              <a:solidFill>
                <a:srgbClr val="FF0000"/>
              </a:solidFill>
              <a:cs typeface="+mn-ea"/>
              <a:sym typeface="+mn-lt"/>
            </a:endParaRPr>
          </a:p>
        </p:txBody>
      </p:sp>
      <p:sp>
        <p:nvSpPr>
          <p:cNvPr id="7" name="矩形 6">
            <a:extLst>
              <a:ext uri="{FF2B5EF4-FFF2-40B4-BE49-F238E27FC236}">
                <a16:creationId xmlns:a16="http://schemas.microsoft.com/office/drawing/2014/main" id="{2D23F142-7E51-42E7-8AE9-EB0D4B282035}"/>
              </a:ext>
            </a:extLst>
          </p:cNvPr>
          <p:cNvSpPr/>
          <p:nvPr/>
        </p:nvSpPr>
        <p:spPr>
          <a:xfrm>
            <a:off x="8109098" y="2056413"/>
            <a:ext cx="3969488" cy="728533"/>
          </a:xfrm>
          <a:prstGeom prst="rect">
            <a:avLst/>
          </a:prstGeom>
        </p:spPr>
        <p:txBody>
          <a:bodyPr wrap="square">
            <a:spAutoFit/>
          </a:bodyPr>
          <a:lstStyle/>
          <a:p>
            <a:pPr>
              <a:lnSpc>
                <a:spcPct val="120000"/>
              </a:lnSpc>
            </a:pPr>
            <a:r>
              <a:rPr lang="zh-CN" altLang="zh-CN" dirty="0">
                <a:cs typeface="+mn-ea"/>
                <a:sym typeface="+mn-lt"/>
              </a:rPr>
              <a:t>控制字段为</a:t>
            </a:r>
            <a:r>
              <a:rPr lang="en-US" altLang="zh-CN" dirty="0">
                <a:cs typeface="+mn-ea"/>
                <a:sym typeface="+mn-lt"/>
              </a:rPr>
              <a:t>2</a:t>
            </a:r>
            <a:r>
              <a:rPr lang="zh-CN" altLang="zh-CN" dirty="0">
                <a:cs typeface="+mn-ea"/>
                <a:sym typeface="+mn-lt"/>
              </a:rPr>
              <a:t>字节长，格式和</a:t>
            </a:r>
            <a:r>
              <a:rPr lang="en-US" altLang="zh-CN" dirty="0">
                <a:cs typeface="+mn-ea"/>
                <a:sym typeface="+mn-lt"/>
              </a:rPr>
              <a:t>HDLC</a:t>
            </a:r>
            <a:r>
              <a:rPr lang="zh-CN" altLang="zh-CN" dirty="0">
                <a:cs typeface="+mn-ea"/>
                <a:sym typeface="+mn-lt"/>
              </a:rPr>
              <a:t>协议中具有扩展控制字段的帧结构一样</a:t>
            </a:r>
            <a:endParaRPr lang="zh-CN" altLang="en-US" dirty="0">
              <a:cs typeface="+mn-ea"/>
              <a:sym typeface="+mn-lt"/>
            </a:endParaRPr>
          </a:p>
        </p:txBody>
      </p:sp>
      <p:sp>
        <p:nvSpPr>
          <p:cNvPr id="8" name="矩形 7">
            <a:extLst>
              <a:ext uri="{FF2B5EF4-FFF2-40B4-BE49-F238E27FC236}">
                <a16:creationId xmlns:a16="http://schemas.microsoft.com/office/drawing/2014/main" id="{06D99519-E36B-4F2B-BC34-0261582F592D}"/>
              </a:ext>
            </a:extLst>
          </p:cNvPr>
          <p:cNvSpPr/>
          <p:nvPr/>
        </p:nvSpPr>
        <p:spPr>
          <a:xfrm>
            <a:off x="8109098" y="3641108"/>
            <a:ext cx="3282639" cy="728533"/>
          </a:xfrm>
          <a:prstGeom prst="rect">
            <a:avLst/>
          </a:prstGeom>
        </p:spPr>
        <p:txBody>
          <a:bodyPr wrap="square">
            <a:spAutoFit/>
          </a:bodyPr>
          <a:lstStyle/>
          <a:p>
            <a:pPr>
              <a:lnSpc>
                <a:spcPct val="120000"/>
              </a:lnSpc>
            </a:pPr>
            <a:r>
              <a:rPr lang="zh-CN" altLang="zh-CN" dirty="0">
                <a:cs typeface="+mn-ea"/>
                <a:sym typeface="+mn-lt"/>
              </a:rPr>
              <a:t>控制字段为</a:t>
            </a:r>
            <a:r>
              <a:rPr lang="en-US" altLang="zh-CN" dirty="0">
                <a:cs typeface="+mn-ea"/>
                <a:sym typeface="+mn-lt"/>
              </a:rPr>
              <a:t>1</a:t>
            </a:r>
            <a:r>
              <a:rPr lang="zh-CN" altLang="zh-CN" dirty="0">
                <a:cs typeface="+mn-ea"/>
                <a:sym typeface="+mn-lt"/>
              </a:rPr>
              <a:t>字节长，格式和</a:t>
            </a:r>
            <a:r>
              <a:rPr lang="en-US" altLang="zh-CN" dirty="0">
                <a:cs typeface="+mn-ea"/>
                <a:sym typeface="+mn-lt"/>
              </a:rPr>
              <a:t>HDLC</a:t>
            </a:r>
            <a:r>
              <a:rPr lang="zh-CN" altLang="zh-CN" dirty="0">
                <a:cs typeface="+mn-ea"/>
                <a:sym typeface="+mn-lt"/>
              </a:rPr>
              <a:t>协议的无编号帧一样</a:t>
            </a:r>
            <a:endParaRPr lang="zh-CN" altLang="en-US" dirty="0">
              <a:cs typeface="+mn-ea"/>
              <a:sym typeface="+mn-lt"/>
            </a:endParaRPr>
          </a:p>
        </p:txBody>
      </p:sp>
      <p:cxnSp>
        <p:nvCxnSpPr>
          <p:cNvPr id="10" name="直接箭头连接符 9">
            <a:extLst>
              <a:ext uri="{FF2B5EF4-FFF2-40B4-BE49-F238E27FC236}">
                <a16:creationId xmlns:a16="http://schemas.microsoft.com/office/drawing/2014/main" id="{169DF329-BCEA-4FDE-A61C-100AB82A37E7}"/>
              </a:ext>
            </a:extLst>
          </p:cNvPr>
          <p:cNvCxnSpPr/>
          <p:nvPr/>
        </p:nvCxnSpPr>
        <p:spPr>
          <a:xfrm flipH="1">
            <a:off x="6400800" y="4013791"/>
            <a:ext cx="14907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55D47D1-293B-41B6-8EDD-857F5ADD7A68}"/>
              </a:ext>
            </a:extLst>
          </p:cNvPr>
          <p:cNvSpPr/>
          <p:nvPr/>
        </p:nvSpPr>
        <p:spPr>
          <a:xfrm>
            <a:off x="7763597" y="864488"/>
            <a:ext cx="4314989" cy="728533"/>
          </a:xfrm>
          <a:prstGeom prst="rect">
            <a:avLst/>
          </a:prstGeom>
        </p:spPr>
        <p:txBody>
          <a:bodyPr wrap="square">
            <a:spAutoFit/>
          </a:bodyPr>
          <a:lstStyle/>
          <a:p>
            <a:pPr>
              <a:lnSpc>
                <a:spcPct val="120000"/>
              </a:lnSpc>
            </a:pPr>
            <a:r>
              <a:rPr lang="en-US" altLang="zh-CN" dirty="0">
                <a:cs typeface="+mn-ea"/>
                <a:sym typeface="+mn-lt"/>
              </a:rPr>
              <a:t>LLC</a:t>
            </a:r>
            <a:r>
              <a:rPr lang="zh-CN" altLang="zh-CN" dirty="0">
                <a:cs typeface="+mn-ea"/>
                <a:sym typeface="+mn-lt"/>
              </a:rPr>
              <a:t>帧</a:t>
            </a:r>
            <a:r>
              <a:rPr lang="zh-CN" altLang="en-US" dirty="0">
                <a:cs typeface="+mn-ea"/>
                <a:sym typeface="+mn-lt"/>
              </a:rPr>
              <a:t>序号</a:t>
            </a:r>
            <a:r>
              <a:rPr lang="en-US" altLang="zh-CN" dirty="0">
                <a:cs typeface="+mn-ea"/>
                <a:sym typeface="+mn-lt"/>
              </a:rPr>
              <a:t>N</a:t>
            </a:r>
            <a:r>
              <a:rPr lang="zh-CN" altLang="en-US" dirty="0">
                <a:cs typeface="+mn-ea"/>
                <a:sym typeface="+mn-lt"/>
              </a:rPr>
              <a:t>（</a:t>
            </a:r>
            <a:r>
              <a:rPr lang="en-US" altLang="zh-CN" dirty="0">
                <a:cs typeface="+mn-ea"/>
                <a:sym typeface="+mn-lt"/>
              </a:rPr>
              <a:t>S</a:t>
            </a:r>
            <a:r>
              <a:rPr lang="zh-CN" altLang="en-US" dirty="0">
                <a:cs typeface="+mn-ea"/>
                <a:sym typeface="+mn-lt"/>
              </a:rPr>
              <a:t>）</a:t>
            </a:r>
            <a:r>
              <a:rPr lang="zh-CN" altLang="zh-CN" dirty="0">
                <a:cs typeface="+mn-ea"/>
                <a:sym typeface="+mn-lt"/>
              </a:rPr>
              <a:t>按模</a:t>
            </a:r>
            <a:r>
              <a:rPr lang="en-US" altLang="zh-CN" dirty="0">
                <a:cs typeface="+mn-ea"/>
                <a:sym typeface="+mn-lt"/>
              </a:rPr>
              <a:t>128</a:t>
            </a:r>
            <a:r>
              <a:rPr lang="zh-CN" altLang="zh-CN" dirty="0">
                <a:cs typeface="+mn-ea"/>
                <a:sym typeface="+mn-lt"/>
              </a:rPr>
              <a:t>进行编号，发送出而未被确认的帧的最大数目为</a:t>
            </a:r>
            <a:r>
              <a:rPr lang="en-US" altLang="zh-CN" dirty="0">
                <a:cs typeface="+mn-ea"/>
                <a:sym typeface="+mn-lt"/>
              </a:rPr>
              <a:t>127</a:t>
            </a:r>
            <a:endParaRPr lang="zh-CN" altLang="en-US" dirty="0">
              <a:cs typeface="+mn-ea"/>
              <a:sym typeface="+mn-lt"/>
            </a:endParaRPr>
          </a:p>
        </p:txBody>
      </p:sp>
      <p:cxnSp>
        <p:nvCxnSpPr>
          <p:cNvPr id="14" name="直接箭头连接符 13">
            <a:extLst>
              <a:ext uri="{FF2B5EF4-FFF2-40B4-BE49-F238E27FC236}">
                <a16:creationId xmlns:a16="http://schemas.microsoft.com/office/drawing/2014/main" id="{11212ED9-CF8D-43E1-8667-42CDC5C3FDE0}"/>
              </a:ext>
            </a:extLst>
          </p:cNvPr>
          <p:cNvCxnSpPr>
            <a:cxnSpLocks/>
          </p:cNvCxnSpPr>
          <p:nvPr/>
        </p:nvCxnSpPr>
        <p:spPr>
          <a:xfrm flipH="1">
            <a:off x="3189767" y="1302489"/>
            <a:ext cx="4421105"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976A08B-805C-4FD3-825B-2F2A95D924BE}"/>
              </a:ext>
            </a:extLst>
          </p:cNvPr>
          <p:cNvCxnSpPr>
            <a:cxnSpLocks/>
          </p:cNvCxnSpPr>
          <p:nvPr/>
        </p:nvCxnSpPr>
        <p:spPr>
          <a:xfrm>
            <a:off x="3189767" y="1302489"/>
            <a:ext cx="0" cy="58479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FDCAAD2-D87D-4945-9473-250CD8626852}"/>
              </a:ext>
            </a:extLst>
          </p:cNvPr>
          <p:cNvSpPr/>
          <p:nvPr/>
        </p:nvSpPr>
        <p:spPr>
          <a:xfrm>
            <a:off x="89035" y="3721924"/>
            <a:ext cx="2920410" cy="1060931"/>
          </a:xfrm>
          <a:prstGeom prst="rect">
            <a:avLst/>
          </a:prstGeom>
        </p:spPr>
        <p:txBody>
          <a:bodyPr wrap="square">
            <a:spAutoFit/>
          </a:bodyPr>
          <a:lstStyle/>
          <a:p>
            <a:pPr marL="285750" lvl="0" indent="-285750">
              <a:lnSpc>
                <a:spcPct val="120000"/>
              </a:lnSpc>
              <a:buFont typeface="Arial" panose="020B0604020202020204" pitchFamily="34" charset="0"/>
              <a:buChar char="•"/>
            </a:pPr>
            <a:r>
              <a:rPr lang="zh-CN" altLang="zh-CN" dirty="0">
                <a:cs typeface="+mn-ea"/>
                <a:sym typeface="+mn-lt"/>
              </a:rPr>
              <a:t>接收就绪帧（</a:t>
            </a:r>
            <a:r>
              <a:rPr lang="en-US" altLang="zh-CN" dirty="0">
                <a:cs typeface="+mn-ea"/>
                <a:sym typeface="+mn-lt"/>
              </a:rPr>
              <a:t>RR</a:t>
            </a:r>
            <a:r>
              <a:rPr lang="zh-CN" altLang="zh-CN" dirty="0">
                <a:cs typeface="+mn-ea"/>
                <a:sym typeface="+mn-lt"/>
              </a:rPr>
              <a:t>）</a:t>
            </a:r>
          </a:p>
          <a:p>
            <a:pPr marL="285750" lvl="0" indent="-285750">
              <a:lnSpc>
                <a:spcPct val="120000"/>
              </a:lnSpc>
              <a:buFont typeface="Arial" panose="020B0604020202020204" pitchFamily="34" charset="0"/>
              <a:buChar char="•"/>
            </a:pPr>
            <a:r>
              <a:rPr lang="zh-CN" altLang="zh-CN" dirty="0">
                <a:cs typeface="+mn-ea"/>
                <a:sym typeface="+mn-lt"/>
              </a:rPr>
              <a:t>拒绝帧（</a:t>
            </a:r>
            <a:r>
              <a:rPr lang="en-US" altLang="zh-CN" dirty="0">
                <a:cs typeface="+mn-ea"/>
                <a:sym typeface="+mn-lt"/>
              </a:rPr>
              <a:t>REJ</a:t>
            </a:r>
            <a:r>
              <a:rPr lang="zh-CN" altLang="zh-CN" dirty="0">
                <a:cs typeface="+mn-ea"/>
                <a:sym typeface="+mn-lt"/>
              </a:rPr>
              <a:t>）</a:t>
            </a:r>
          </a:p>
          <a:p>
            <a:pPr marL="285750" lvl="0" indent="-285750">
              <a:lnSpc>
                <a:spcPct val="120000"/>
              </a:lnSpc>
              <a:buFont typeface="Arial" panose="020B0604020202020204" pitchFamily="34" charset="0"/>
              <a:buChar char="•"/>
            </a:pPr>
            <a:r>
              <a:rPr lang="zh-CN" altLang="zh-CN" dirty="0">
                <a:cs typeface="+mn-ea"/>
                <a:sym typeface="+mn-lt"/>
              </a:rPr>
              <a:t>接收未就绪帧（</a:t>
            </a:r>
            <a:r>
              <a:rPr lang="en-US" altLang="zh-CN" dirty="0">
                <a:cs typeface="+mn-ea"/>
                <a:sym typeface="+mn-lt"/>
              </a:rPr>
              <a:t>RNR</a:t>
            </a:r>
            <a:r>
              <a:rPr lang="zh-CN" altLang="zh-CN" dirty="0">
                <a:cs typeface="+mn-ea"/>
                <a:sym typeface="+mn-lt"/>
              </a:rPr>
              <a:t>）</a:t>
            </a:r>
          </a:p>
        </p:txBody>
      </p:sp>
      <p:cxnSp>
        <p:nvCxnSpPr>
          <p:cNvPr id="22" name="直接箭头连接符 21">
            <a:extLst>
              <a:ext uri="{FF2B5EF4-FFF2-40B4-BE49-F238E27FC236}">
                <a16:creationId xmlns:a16="http://schemas.microsoft.com/office/drawing/2014/main" id="{A7525C52-A5A2-469A-BED6-E8C921A837DE}"/>
              </a:ext>
            </a:extLst>
          </p:cNvPr>
          <p:cNvCxnSpPr>
            <a:cxnSpLocks/>
          </p:cNvCxnSpPr>
          <p:nvPr/>
        </p:nvCxnSpPr>
        <p:spPr>
          <a:xfrm flipV="1">
            <a:off x="2466753" y="3186937"/>
            <a:ext cx="0" cy="33624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EDBD91B-07AE-44EA-8DAF-5C6704A478E5}"/>
              </a:ext>
            </a:extLst>
          </p:cNvPr>
          <p:cNvCxnSpPr>
            <a:cxnSpLocks/>
          </p:cNvCxnSpPr>
          <p:nvPr/>
        </p:nvCxnSpPr>
        <p:spPr>
          <a:xfrm flipH="1">
            <a:off x="979215" y="3528502"/>
            <a:ext cx="148753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3CA2C4F-FE30-4AFE-AD67-79F3A1617CD3}"/>
              </a:ext>
            </a:extLst>
          </p:cNvPr>
          <p:cNvCxnSpPr>
            <a:cxnSpLocks/>
          </p:cNvCxnSpPr>
          <p:nvPr/>
        </p:nvCxnSpPr>
        <p:spPr>
          <a:xfrm flipV="1">
            <a:off x="979215" y="3523185"/>
            <a:ext cx="0" cy="18036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3" name="灯片编号占位符 12">
            <a:extLst>
              <a:ext uri="{FF2B5EF4-FFF2-40B4-BE49-F238E27FC236}">
                <a16:creationId xmlns:a16="http://schemas.microsoft.com/office/drawing/2014/main" id="{2BDDC5D5-E29A-AD6F-A0AB-6345CDEEFADA}"/>
              </a:ext>
            </a:extLst>
          </p:cNvPr>
          <p:cNvSpPr>
            <a:spLocks noGrp="1"/>
          </p:cNvSpPr>
          <p:nvPr>
            <p:ph type="sldNum" sz="quarter" idx="12"/>
          </p:nvPr>
        </p:nvSpPr>
        <p:spPr/>
        <p:txBody>
          <a:bodyPr/>
          <a:lstStyle/>
          <a:p>
            <a:fld id="{67CBE2BA-217C-4668-9731-D33A8B8F2C49}" type="slidenum">
              <a:rPr lang="zh-CN" altLang="en-US" smtClean="0"/>
              <a:t>156</a:t>
            </a:fld>
            <a:endParaRPr lang="zh-CN" altLang="en-US"/>
          </a:p>
        </p:txBody>
      </p:sp>
    </p:spTree>
    <p:extLst>
      <p:ext uri="{BB962C8B-B14F-4D97-AF65-F5344CB8AC3E}">
        <p14:creationId xmlns:p14="http://schemas.microsoft.com/office/powerpoint/2010/main" val="30184884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369CC8-BB1A-4D2D-A3FD-EA45FBA46D0B}"/>
              </a:ext>
            </a:extLst>
          </p:cNvPr>
          <p:cNvSpPr txBox="1">
            <a:spLocks/>
          </p:cNvSpPr>
          <p:nvPr/>
        </p:nvSpPr>
        <p:spPr>
          <a:xfrm>
            <a:off x="838200" y="1906180"/>
            <a:ext cx="10515600" cy="4586694"/>
          </a:xfrm>
          <a:prstGeom prst="rect">
            <a:avLst/>
          </a:prstGeom>
        </p:spPr>
        <p:txBody>
          <a:bodyPr>
            <a:normAutofit lnSpcReduction="10000"/>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ct val="0"/>
              </a:spcBef>
              <a:buFont typeface="Wingdings" panose="05000000000000000000" pitchFamily="2" charset="2"/>
              <a:buChar char="Ø"/>
            </a:pPr>
            <a:r>
              <a:rPr lang="zh-CN" altLang="en-US" dirty="0">
                <a:latin typeface="+mn-lt"/>
                <a:ea typeface="+mn-ea"/>
                <a:cs typeface="+mn-ea"/>
                <a:sym typeface="+mn-lt"/>
              </a:rPr>
              <a:t>无确认 无连接 服务</a:t>
            </a:r>
            <a:endParaRPr lang="en-US" altLang="zh-CN" dirty="0">
              <a:latin typeface="+mn-lt"/>
              <a:ea typeface="+mn-ea"/>
              <a:cs typeface="+mn-ea"/>
              <a:sym typeface="+mn-lt"/>
            </a:endParaRPr>
          </a:p>
          <a:p>
            <a:pPr lvl="1">
              <a:lnSpc>
                <a:spcPct val="130000"/>
              </a:lnSpc>
              <a:spcBef>
                <a:spcPct val="0"/>
              </a:spcBef>
            </a:pPr>
            <a:r>
              <a:rPr lang="zh-CN" altLang="en-US" sz="2200" dirty="0">
                <a:latin typeface="+mn-lt"/>
                <a:ea typeface="+mn-ea"/>
                <a:cs typeface="+mn-ea"/>
                <a:sym typeface="+mn-lt"/>
              </a:rPr>
              <a:t>发送端将数据帧发送出去后，不需要接收端发送确认帧</a:t>
            </a:r>
            <a:endParaRPr lang="en-US" altLang="zh-CN" sz="2200" dirty="0">
              <a:latin typeface="+mn-lt"/>
              <a:ea typeface="+mn-ea"/>
              <a:cs typeface="+mn-ea"/>
              <a:sym typeface="+mn-lt"/>
            </a:endParaRPr>
          </a:p>
          <a:p>
            <a:pPr lvl="1">
              <a:lnSpc>
                <a:spcPct val="130000"/>
              </a:lnSpc>
              <a:spcBef>
                <a:spcPct val="0"/>
              </a:spcBef>
            </a:pPr>
            <a:r>
              <a:rPr lang="zh-CN" altLang="zh-CN" sz="2200" kern="100" dirty="0">
                <a:latin typeface="+mn-lt"/>
                <a:ea typeface="+mn-ea"/>
                <a:cs typeface="+mn-ea"/>
                <a:sym typeface="+mn-lt"/>
              </a:rPr>
              <a:t>端对端的差错控制和流量控制由高层协议（通常是传输层）来实现</a:t>
            </a:r>
            <a:endParaRPr lang="en-US" altLang="zh-CN" sz="2200" dirty="0">
              <a:latin typeface="+mn-lt"/>
              <a:ea typeface="+mn-ea"/>
              <a:cs typeface="+mn-ea"/>
              <a:sym typeface="+mn-lt"/>
            </a:endParaRPr>
          </a:p>
          <a:p>
            <a:pPr lvl="1">
              <a:lnSpc>
                <a:spcPct val="130000"/>
              </a:lnSpc>
              <a:spcBef>
                <a:spcPct val="0"/>
              </a:spcBef>
            </a:pPr>
            <a:r>
              <a:rPr lang="zh-CN" altLang="en-US" sz="2200" dirty="0">
                <a:latin typeface="+mn-lt"/>
                <a:ea typeface="+mn-ea"/>
                <a:cs typeface="+mn-ea"/>
                <a:sym typeface="+mn-lt"/>
              </a:rPr>
              <a:t>应用场景：差错率低的线路，如：</a:t>
            </a:r>
            <a:r>
              <a:rPr lang="zh-CN" altLang="en-US" sz="2200" dirty="0">
                <a:solidFill>
                  <a:srgbClr val="FF0000"/>
                </a:solidFill>
                <a:latin typeface="+mn-lt"/>
                <a:ea typeface="+mn-ea"/>
                <a:cs typeface="+mn-ea"/>
                <a:sym typeface="+mn-lt"/>
              </a:rPr>
              <a:t>有线以太网</a:t>
            </a:r>
            <a:endParaRPr lang="en-US" altLang="zh-CN" sz="2200" dirty="0">
              <a:solidFill>
                <a:srgbClr val="FF0000"/>
              </a:solidFill>
              <a:latin typeface="+mn-lt"/>
              <a:ea typeface="+mn-ea"/>
              <a:cs typeface="+mn-ea"/>
              <a:sym typeface="+mn-lt"/>
            </a:endParaRPr>
          </a:p>
          <a:p>
            <a:pPr>
              <a:lnSpc>
                <a:spcPct val="130000"/>
              </a:lnSpc>
              <a:spcBef>
                <a:spcPct val="0"/>
              </a:spcBef>
              <a:buFont typeface="Wingdings" panose="05000000000000000000" pitchFamily="2" charset="2"/>
              <a:buChar char="Ø"/>
            </a:pPr>
            <a:r>
              <a:rPr lang="zh-CN" altLang="en-US" dirty="0">
                <a:latin typeface="+mn-lt"/>
                <a:ea typeface="+mn-ea"/>
                <a:cs typeface="+mn-ea"/>
                <a:sym typeface="+mn-lt"/>
              </a:rPr>
              <a:t>有确认 无连接 服务</a:t>
            </a:r>
            <a:endParaRPr lang="en-US" altLang="zh-CN" dirty="0">
              <a:latin typeface="+mn-lt"/>
              <a:ea typeface="+mn-ea"/>
              <a:cs typeface="+mn-ea"/>
              <a:sym typeface="+mn-lt"/>
            </a:endParaRPr>
          </a:p>
          <a:p>
            <a:pPr lvl="1">
              <a:lnSpc>
                <a:spcPct val="130000"/>
              </a:lnSpc>
              <a:spcBef>
                <a:spcPct val="0"/>
              </a:spcBef>
            </a:pPr>
            <a:r>
              <a:rPr lang="zh-CN" altLang="en-US" sz="2200" dirty="0">
                <a:latin typeface="+mn-lt"/>
                <a:ea typeface="+mn-ea"/>
                <a:cs typeface="+mn-ea"/>
                <a:sym typeface="+mn-lt"/>
              </a:rPr>
              <a:t>每一帧都得到单独的确认</a:t>
            </a:r>
            <a:endParaRPr lang="en-US" altLang="zh-CN" sz="2200" dirty="0">
              <a:latin typeface="+mn-lt"/>
              <a:ea typeface="+mn-ea"/>
              <a:cs typeface="+mn-ea"/>
              <a:sym typeface="+mn-lt"/>
            </a:endParaRPr>
          </a:p>
          <a:p>
            <a:pPr lvl="1">
              <a:lnSpc>
                <a:spcPct val="130000"/>
              </a:lnSpc>
              <a:spcBef>
                <a:spcPct val="0"/>
              </a:spcBef>
            </a:pPr>
            <a:r>
              <a:rPr lang="zh-CN" altLang="en-US" sz="2200" dirty="0">
                <a:latin typeface="+mn-lt"/>
                <a:ea typeface="+mn-ea"/>
                <a:cs typeface="+mn-ea"/>
                <a:sym typeface="+mn-lt"/>
              </a:rPr>
              <a:t>适用场景：不可靠的信道，如：</a:t>
            </a:r>
            <a:r>
              <a:rPr lang="en-US" altLang="zh-CN" sz="2200" dirty="0">
                <a:solidFill>
                  <a:srgbClr val="FF0000"/>
                </a:solidFill>
                <a:latin typeface="+mn-lt"/>
                <a:ea typeface="+mn-ea"/>
                <a:cs typeface="+mn-ea"/>
                <a:sym typeface="+mn-lt"/>
              </a:rPr>
              <a:t>802.11</a:t>
            </a:r>
            <a:r>
              <a:rPr lang="zh-CN" altLang="en-US" sz="2200" dirty="0">
                <a:solidFill>
                  <a:srgbClr val="FF0000"/>
                </a:solidFill>
                <a:latin typeface="+mn-lt"/>
                <a:ea typeface="+mn-ea"/>
                <a:cs typeface="+mn-ea"/>
                <a:sym typeface="+mn-lt"/>
              </a:rPr>
              <a:t>的无线 </a:t>
            </a:r>
            <a:r>
              <a:rPr lang="en-US" altLang="zh-CN" sz="2200" dirty="0" err="1">
                <a:solidFill>
                  <a:srgbClr val="FF0000"/>
                </a:solidFill>
                <a:latin typeface="+mn-lt"/>
                <a:ea typeface="+mn-ea"/>
                <a:cs typeface="+mn-ea"/>
                <a:sym typeface="+mn-lt"/>
              </a:rPr>
              <a:t>WiFi</a:t>
            </a:r>
            <a:endParaRPr lang="en-US" altLang="zh-CN" sz="2200" dirty="0">
              <a:solidFill>
                <a:srgbClr val="FF0000"/>
              </a:solidFill>
              <a:latin typeface="+mn-lt"/>
              <a:ea typeface="+mn-ea"/>
              <a:cs typeface="+mn-ea"/>
              <a:sym typeface="+mn-lt"/>
            </a:endParaRPr>
          </a:p>
          <a:p>
            <a:pPr>
              <a:lnSpc>
                <a:spcPct val="130000"/>
              </a:lnSpc>
              <a:spcBef>
                <a:spcPct val="0"/>
              </a:spcBef>
              <a:buFont typeface="Wingdings" panose="05000000000000000000" pitchFamily="2" charset="2"/>
              <a:buChar char="Ø"/>
            </a:pPr>
            <a:r>
              <a:rPr lang="zh-CN" altLang="en-US" dirty="0">
                <a:latin typeface="+mn-lt"/>
                <a:ea typeface="+mn-ea"/>
                <a:cs typeface="+mn-ea"/>
                <a:sym typeface="+mn-lt"/>
              </a:rPr>
              <a:t>有确认 有连接 服务</a:t>
            </a:r>
            <a:endParaRPr lang="en-US" altLang="zh-CN" dirty="0">
              <a:latin typeface="+mn-lt"/>
              <a:ea typeface="+mn-ea"/>
              <a:cs typeface="+mn-ea"/>
              <a:sym typeface="+mn-lt"/>
            </a:endParaRPr>
          </a:p>
          <a:p>
            <a:pPr lvl="1">
              <a:lnSpc>
                <a:spcPct val="130000"/>
              </a:lnSpc>
              <a:spcBef>
                <a:spcPct val="0"/>
              </a:spcBef>
            </a:pPr>
            <a:r>
              <a:rPr lang="zh-CN" altLang="en-US" sz="2200" dirty="0">
                <a:latin typeface="+mn-lt"/>
                <a:ea typeface="+mn-ea"/>
                <a:cs typeface="+mn-ea"/>
                <a:sym typeface="+mn-lt"/>
              </a:rPr>
              <a:t>通信前先要双方建立连接，数据传输时需要接收端确认。适合于无复杂的上层协议的简单终端，直接在链路层以上开展网络应用，如：</a:t>
            </a:r>
            <a:r>
              <a:rPr lang="zh-CN" altLang="en-US" sz="2200" dirty="0">
                <a:solidFill>
                  <a:srgbClr val="FF0000"/>
                </a:solidFill>
                <a:latin typeface="+mn-lt"/>
                <a:ea typeface="+mn-ea"/>
                <a:cs typeface="+mn-ea"/>
                <a:sym typeface="+mn-lt"/>
              </a:rPr>
              <a:t>蓝牙</a:t>
            </a:r>
          </a:p>
        </p:txBody>
      </p:sp>
      <p:sp>
        <p:nvSpPr>
          <p:cNvPr id="4" name="标题 1">
            <a:extLst>
              <a:ext uri="{FF2B5EF4-FFF2-40B4-BE49-F238E27FC236}">
                <a16:creationId xmlns:a16="http://schemas.microsoft.com/office/drawing/2014/main" id="{53900835-DE71-4AB4-97CD-C2DF2EBE8E8D}"/>
              </a:ext>
            </a:extLst>
          </p:cNvPr>
          <p:cNvSpPr txBox="1">
            <a:spLocks/>
          </p:cNvSpPr>
          <p:nvPr/>
        </p:nvSpPr>
        <p:spPr>
          <a:xfrm>
            <a:off x="1307508" y="365126"/>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latin typeface="+mn-lt"/>
                <a:ea typeface="+mn-ea"/>
                <a:cs typeface="+mn-ea"/>
                <a:sym typeface="+mn-lt"/>
              </a:rPr>
              <a:t>数据链路控制子层 </a:t>
            </a:r>
            <a:r>
              <a:rPr lang="en-US" altLang="zh-CN" sz="3200" b="1" dirty="0">
                <a:latin typeface="+mn-lt"/>
                <a:ea typeface="+mn-ea"/>
                <a:cs typeface="+mn-ea"/>
                <a:sym typeface="+mn-lt"/>
              </a:rPr>
              <a:t>LLC </a:t>
            </a:r>
            <a:r>
              <a:rPr lang="zh-CN" altLang="en-US" sz="3200" b="1" dirty="0">
                <a:latin typeface="+mn-lt"/>
                <a:ea typeface="+mn-ea"/>
                <a:cs typeface="+mn-ea"/>
                <a:sym typeface="+mn-lt"/>
              </a:rPr>
              <a:t>提供的服务</a:t>
            </a:r>
          </a:p>
        </p:txBody>
      </p:sp>
      <p:sp>
        <p:nvSpPr>
          <p:cNvPr id="5" name="矩形 4">
            <a:extLst>
              <a:ext uri="{FF2B5EF4-FFF2-40B4-BE49-F238E27FC236}">
                <a16:creationId xmlns:a16="http://schemas.microsoft.com/office/drawing/2014/main" id="{29E41E9B-20C8-41C6-B45E-3AF507C00FBF}"/>
              </a:ext>
            </a:extLst>
          </p:cNvPr>
          <p:cNvSpPr/>
          <p:nvPr/>
        </p:nvSpPr>
        <p:spPr>
          <a:xfrm>
            <a:off x="676898" y="1244212"/>
            <a:ext cx="4535216" cy="564898"/>
          </a:xfrm>
          <a:prstGeom prst="rect">
            <a:avLst/>
          </a:prstGeom>
        </p:spPr>
        <p:txBody>
          <a:bodyPr wrap="none">
            <a:spAutoFit/>
          </a:bodyPr>
          <a:lstStyle/>
          <a:p>
            <a:pPr>
              <a:lnSpc>
                <a:spcPct val="120000"/>
              </a:lnSpc>
            </a:pPr>
            <a:r>
              <a:rPr lang="en-US" altLang="zh-CN" sz="2800" dirty="0">
                <a:cs typeface="+mn-ea"/>
                <a:sym typeface="+mn-lt"/>
              </a:rPr>
              <a:t>LLC </a:t>
            </a:r>
            <a:r>
              <a:rPr lang="zh-CN" altLang="en-US" sz="2800" dirty="0">
                <a:cs typeface="+mn-ea"/>
                <a:sym typeface="+mn-lt"/>
              </a:rPr>
              <a:t>层可以提供三类服务：</a:t>
            </a:r>
          </a:p>
        </p:txBody>
      </p:sp>
    </p:spTree>
    <p:extLst>
      <p:ext uri="{BB962C8B-B14F-4D97-AF65-F5344CB8AC3E}">
        <p14:creationId xmlns:p14="http://schemas.microsoft.com/office/powerpoint/2010/main" val="144029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left)">
                                      <p:cBhvr>
                                        <p:cTn id="18" dur="500"/>
                                        <p:tgtEl>
                                          <p:spTgt spid="3">
                                            <p:txEl>
                                              <p:pRg st="7" end="7"/>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left)">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158</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fontScale="92500" lnSpcReduction="10000"/>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spcBef>
                <a:spcPts val="0"/>
              </a:spcBef>
              <a:buNone/>
            </a:pPr>
            <a:r>
              <a:rPr lang="en-US" altLang="zh-CN" sz="2600" dirty="0">
                <a:solidFill>
                  <a:srgbClr val="3333FF"/>
                </a:solidFill>
                <a:latin typeface="+mj-ea"/>
                <a:ea typeface="+mj-ea"/>
                <a:cs typeface="+mn-ea"/>
                <a:sym typeface="+mn-lt"/>
              </a:rPr>
              <a:t>4.4 </a:t>
            </a:r>
            <a:r>
              <a:rPr lang="zh-CN" altLang="en-US" sz="2600" dirty="0">
                <a:solidFill>
                  <a:srgbClr val="3333FF"/>
                </a:solidFill>
                <a:latin typeface="+mj-ea"/>
                <a:ea typeface="+mj-ea"/>
                <a:cs typeface="+mn-ea"/>
                <a:sym typeface="+mn-lt"/>
              </a:rPr>
              <a:t>局域网的数据链路层</a:t>
            </a:r>
            <a:endParaRPr lang="en-US" altLang="zh-CN" sz="2600" dirty="0">
              <a:solidFill>
                <a:srgbClr val="3333FF"/>
              </a:solidFill>
              <a:latin typeface="+mj-ea"/>
              <a:ea typeface="+mj-ea"/>
              <a:cs typeface="+mn-ea"/>
              <a:sym typeface="+mn-lt"/>
            </a:endParaRPr>
          </a:p>
          <a:p>
            <a:pPr marL="533400" indent="-177800">
              <a:lnSpc>
                <a:spcPct val="120000"/>
              </a:lnSpc>
              <a:spcBef>
                <a:spcPts val="0"/>
              </a:spcBef>
              <a:buNone/>
            </a:pPr>
            <a:r>
              <a:rPr lang="en-US" altLang="zh-CN" sz="2400" dirty="0">
                <a:solidFill>
                  <a:schemeClr val="tx1"/>
                </a:solidFill>
                <a:latin typeface="+mj-ea"/>
                <a:ea typeface="+mj-ea"/>
                <a:cs typeface="+mn-ea"/>
                <a:sym typeface="+mn-lt"/>
              </a:rPr>
              <a:t>4.4.1 </a:t>
            </a:r>
            <a:r>
              <a:rPr lang="zh-CN" altLang="en-US" sz="2400" dirty="0">
                <a:solidFill>
                  <a:schemeClr val="tx1"/>
                </a:solidFill>
                <a:latin typeface="+mj-ea"/>
                <a:ea typeface="+mj-ea"/>
                <a:cs typeface="+mn-ea"/>
                <a:sym typeface="+mn-lt"/>
              </a:rPr>
              <a:t>局域网链路协议概况</a:t>
            </a:r>
            <a:endParaRPr lang="en-US" altLang="zh-CN" sz="2400" dirty="0">
              <a:solidFill>
                <a:schemeClr val="tx1"/>
              </a:solidFill>
              <a:latin typeface="+mj-ea"/>
              <a:ea typeface="+mj-ea"/>
              <a:cs typeface="+mn-ea"/>
              <a:sym typeface="+mn-lt"/>
            </a:endParaRPr>
          </a:p>
          <a:p>
            <a:pPr marL="533400" indent="-177800">
              <a:lnSpc>
                <a:spcPct val="120000"/>
              </a:lnSpc>
              <a:spcBef>
                <a:spcPts val="0"/>
              </a:spcBef>
              <a:buNone/>
            </a:pPr>
            <a:r>
              <a:rPr lang="en-US" altLang="zh-CN" sz="2400" dirty="0">
                <a:latin typeface="+mj-ea"/>
                <a:ea typeface="+mj-ea"/>
                <a:cs typeface="+mn-ea"/>
                <a:sym typeface="+mn-lt"/>
              </a:rPr>
              <a:t>4.4.2 </a:t>
            </a:r>
            <a:r>
              <a:rPr lang="zh-CN" altLang="en-US" sz="2400" dirty="0">
                <a:latin typeface="+mj-ea"/>
                <a:ea typeface="+mj-ea"/>
                <a:cs typeface="+mn-ea"/>
                <a:sym typeface="+mn-lt"/>
              </a:rPr>
              <a:t>逻辑链路层协议</a:t>
            </a:r>
            <a:r>
              <a:rPr lang="en-US" altLang="zh-CN" sz="2400" dirty="0">
                <a:latin typeface="+mj-ea"/>
                <a:ea typeface="+mj-ea"/>
                <a:cs typeface="+mn-ea"/>
                <a:sym typeface="+mn-lt"/>
              </a:rPr>
              <a:t>LLC</a:t>
            </a:r>
          </a:p>
          <a:p>
            <a:pPr marL="533400" indent="-177800">
              <a:lnSpc>
                <a:spcPct val="120000"/>
              </a:lnSpc>
              <a:spcBef>
                <a:spcPts val="0"/>
              </a:spcBef>
              <a:buNone/>
            </a:pPr>
            <a:r>
              <a:rPr lang="en-US" altLang="zh-CN" sz="2400" dirty="0">
                <a:solidFill>
                  <a:srgbClr val="3333FF"/>
                </a:solidFill>
                <a:latin typeface="+mj-ea"/>
                <a:ea typeface="+mj-ea"/>
                <a:cs typeface="+mn-ea"/>
                <a:sym typeface="+mn-lt"/>
              </a:rPr>
              <a:t>4.4.3 </a:t>
            </a:r>
            <a:r>
              <a:rPr lang="zh-CN" altLang="en-US" sz="2400" dirty="0">
                <a:solidFill>
                  <a:srgbClr val="3333FF"/>
                </a:solidFill>
                <a:latin typeface="+mj-ea"/>
                <a:ea typeface="+mj-ea"/>
                <a:cs typeface="+mn-ea"/>
                <a:sym typeface="+mn-lt"/>
              </a:rPr>
              <a:t>媒体访问协议</a:t>
            </a:r>
            <a:r>
              <a:rPr lang="en-US" altLang="zh-CN" sz="2400" dirty="0">
                <a:solidFill>
                  <a:srgbClr val="3333FF"/>
                </a:solidFill>
                <a:latin typeface="+mj-ea"/>
                <a:ea typeface="+mj-ea"/>
                <a:cs typeface="+mn-ea"/>
                <a:sym typeface="+mn-lt"/>
              </a:rPr>
              <a:t>MAC</a:t>
            </a:r>
          </a:p>
          <a:p>
            <a:pPr marL="533400" indent="92075">
              <a:lnSpc>
                <a:spcPct val="120000"/>
              </a:lnSpc>
              <a:spcBef>
                <a:spcPts val="0"/>
              </a:spcBef>
              <a:buNone/>
            </a:pPr>
            <a:r>
              <a:rPr lang="en-US" altLang="zh-CN" sz="2400" dirty="0">
                <a:solidFill>
                  <a:srgbClr val="3333FF"/>
                </a:solidFill>
                <a:latin typeface="+mj-ea"/>
                <a:ea typeface="+mj-ea"/>
                <a:cs typeface="+mn-ea"/>
                <a:sym typeface="+mn-lt"/>
              </a:rPr>
              <a:t>4.4.3.1 </a:t>
            </a:r>
            <a:r>
              <a:rPr lang="zh-CN" altLang="en-US" sz="2400" dirty="0">
                <a:solidFill>
                  <a:srgbClr val="3333FF"/>
                </a:solidFill>
                <a:latin typeface="+mj-ea"/>
                <a:ea typeface="+mj-ea"/>
                <a:cs typeface="+mn-ea"/>
                <a:sym typeface="+mn-lt"/>
              </a:rPr>
              <a:t>有线以太网</a:t>
            </a:r>
            <a:endParaRPr lang="en-US" altLang="zh-CN" sz="2400" dirty="0">
              <a:solidFill>
                <a:srgbClr val="3333FF"/>
              </a:solidFill>
              <a:latin typeface="+mj-ea"/>
              <a:ea typeface="+mj-ea"/>
              <a:cs typeface="+mn-ea"/>
              <a:sym typeface="+mn-lt"/>
            </a:endParaRPr>
          </a:p>
          <a:p>
            <a:pPr marL="533400" indent="-177800">
              <a:lnSpc>
                <a:spcPct val="120000"/>
              </a:lnSpc>
              <a:spcBef>
                <a:spcPts val="0"/>
              </a:spcBef>
              <a:buNone/>
            </a:pPr>
            <a:r>
              <a:rPr lang="en-US" altLang="zh-CN" sz="2400" dirty="0">
                <a:solidFill>
                  <a:srgbClr val="FF0000"/>
                </a:solidFill>
                <a:latin typeface="+mj-ea"/>
                <a:ea typeface="+mj-ea"/>
                <a:cs typeface="+mn-ea"/>
                <a:sym typeface="+mn-lt"/>
              </a:rPr>
              <a:t>   </a:t>
            </a:r>
            <a:r>
              <a:rPr lang="en-US" altLang="zh-CN" sz="2400" dirty="0">
                <a:solidFill>
                  <a:schemeClr val="tx1"/>
                </a:solidFill>
                <a:latin typeface="+mj-ea"/>
                <a:ea typeface="+mj-ea"/>
                <a:cs typeface="+mn-ea"/>
                <a:sym typeface="+mn-lt"/>
              </a:rPr>
              <a:t>4.4.3.2 </a:t>
            </a:r>
            <a:r>
              <a:rPr lang="zh-CN" altLang="en-US" sz="2400" dirty="0">
                <a:solidFill>
                  <a:schemeClr val="tx1"/>
                </a:solidFill>
                <a:latin typeface="+mj-ea"/>
                <a:ea typeface="+mj-ea"/>
                <a:cs typeface="+mn-ea"/>
                <a:sym typeface="+mn-lt"/>
              </a:rPr>
              <a:t>无线局域网</a:t>
            </a:r>
            <a:endParaRPr lang="en-US" altLang="zh-CN" sz="2400" dirty="0">
              <a:solidFill>
                <a:schemeClr val="tx1"/>
              </a:solidFill>
              <a:latin typeface="+mj-ea"/>
              <a:ea typeface="+mj-ea"/>
              <a:cs typeface="+mn-ea"/>
              <a:sym typeface="+mn-lt"/>
            </a:endParaRPr>
          </a:p>
          <a:p>
            <a:pPr marL="0" indent="0">
              <a:lnSpc>
                <a:spcPct val="120000"/>
              </a:lnSpc>
              <a:spcBef>
                <a:spcPts val="0"/>
              </a:spcBef>
              <a:buNone/>
            </a:pPr>
            <a:r>
              <a:rPr lang="en-US" altLang="zh-CN" dirty="0">
                <a:cs typeface="+mn-ea"/>
                <a:sym typeface="+mn-lt"/>
              </a:rPr>
              <a:t>4.5 </a:t>
            </a:r>
            <a:r>
              <a:rPr lang="zh-CN" altLang="en-US" dirty="0">
                <a:cs typeface="+mn-ea"/>
                <a:sym typeface="+mn-lt"/>
              </a:rPr>
              <a:t>数据链路层网络互连</a:t>
            </a:r>
            <a:endParaRPr lang="en-US" altLang="zh-CN"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7456155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531" y="-87472"/>
            <a:ext cx="10858500" cy="900112"/>
          </a:xfrm>
        </p:spPr>
        <p:txBody>
          <a:bodyPr>
            <a:normAutofit/>
          </a:bodyPr>
          <a:lstStyle/>
          <a:p>
            <a:pPr marR="0" rtl="0">
              <a:lnSpc>
                <a:spcPct val="120000"/>
              </a:lnSpc>
            </a:pPr>
            <a:r>
              <a:rPr lang="zh-CN" altLang="en-US" sz="3200" i="0" u="none" strike="noStrike" baseline="0" dirty="0">
                <a:latin typeface="+mn-lt"/>
                <a:ea typeface="+mn-ea"/>
                <a:cs typeface="+mn-ea"/>
                <a:sym typeface="+mn-lt"/>
              </a:rPr>
              <a:t>媒体访问控制子层（</a:t>
            </a:r>
            <a:r>
              <a:rPr lang="en-US" altLang="zh-CN" sz="3200" i="0" u="none" strike="noStrike" baseline="0" dirty="0">
                <a:latin typeface="+mn-lt"/>
                <a:ea typeface="+mn-ea"/>
                <a:cs typeface="+mn-ea"/>
                <a:sym typeface="+mn-lt"/>
              </a:rPr>
              <a:t>MAC</a:t>
            </a:r>
            <a:r>
              <a:rPr lang="zh-CN" altLang="en-US" sz="3200" i="0" u="none" strike="noStrike" baseline="0" dirty="0">
                <a:latin typeface="+mn-lt"/>
                <a:ea typeface="+mn-ea"/>
                <a:cs typeface="+mn-ea"/>
                <a:sym typeface="+mn-lt"/>
              </a:rPr>
              <a:t>）概况</a:t>
            </a:r>
            <a:endParaRPr lang="en-US" altLang="zh-CN" sz="3200" i="0" u="none" strike="noStrike" baseline="0" dirty="0">
              <a:latin typeface="+mn-lt"/>
              <a:ea typeface="+mn-ea"/>
              <a:cs typeface="+mn-ea"/>
              <a:sym typeface="+mn-lt"/>
            </a:endParaRPr>
          </a:p>
        </p:txBody>
      </p:sp>
      <p:sp>
        <p:nvSpPr>
          <p:cNvPr id="4" name="矩形 3">
            <a:extLst>
              <a:ext uri="{FF2B5EF4-FFF2-40B4-BE49-F238E27FC236}">
                <a16:creationId xmlns:a16="http://schemas.microsoft.com/office/drawing/2014/main" id="{23D53F02-AAE1-4F8B-A562-A7AD196F214A}"/>
              </a:ext>
            </a:extLst>
          </p:cNvPr>
          <p:cNvSpPr/>
          <p:nvPr/>
        </p:nvSpPr>
        <p:spPr>
          <a:xfrm>
            <a:off x="1045266" y="1059730"/>
            <a:ext cx="8615569" cy="1168525"/>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zh-CN" sz="2000" kern="100" dirty="0">
                <a:cs typeface="+mn-ea"/>
                <a:sym typeface="+mn-lt"/>
              </a:rPr>
              <a:t>不同局域网的</a:t>
            </a:r>
            <a:r>
              <a:rPr lang="en-US" altLang="zh-CN" sz="2000" kern="100" dirty="0">
                <a:cs typeface="+mn-ea"/>
                <a:sym typeface="+mn-lt"/>
              </a:rPr>
              <a:t>LLC</a:t>
            </a:r>
            <a:r>
              <a:rPr lang="zh-CN" altLang="zh-CN" sz="2000" kern="100" dirty="0">
                <a:cs typeface="+mn-ea"/>
                <a:sym typeface="+mn-lt"/>
              </a:rPr>
              <a:t>协议是相同的，但介质访问控制协议不同</a:t>
            </a:r>
            <a:r>
              <a:rPr lang="zh-CN" altLang="en-US" sz="2000" kern="100" dirty="0">
                <a:cs typeface="+mn-ea"/>
                <a:sym typeface="+mn-lt"/>
              </a:rPr>
              <a:t>。</a:t>
            </a:r>
            <a:endParaRPr lang="en-US" altLang="zh-CN" sz="2000" kern="100" dirty="0">
              <a:cs typeface="+mn-ea"/>
              <a:sym typeface="+mn-lt"/>
            </a:endParaRPr>
          </a:p>
          <a:p>
            <a:pPr marL="342900" indent="-342900">
              <a:lnSpc>
                <a:spcPct val="120000"/>
              </a:lnSpc>
              <a:buFont typeface="Wingdings" panose="05000000000000000000" pitchFamily="2" charset="2"/>
              <a:buChar char="Ø"/>
            </a:pPr>
            <a:r>
              <a:rPr lang="zh-CN" altLang="en-US" sz="2000" kern="100" dirty="0">
                <a:cs typeface="+mn-ea"/>
                <a:sym typeface="+mn-lt"/>
              </a:rPr>
              <a:t>以太网用用最广，现在几乎将要一统天下。</a:t>
            </a:r>
            <a:endParaRPr lang="en-US" altLang="zh-CN" sz="2000" kern="100" dirty="0">
              <a:cs typeface="+mn-ea"/>
              <a:sym typeface="+mn-lt"/>
            </a:endParaRPr>
          </a:p>
          <a:p>
            <a:pPr marL="342900" indent="-342900">
              <a:lnSpc>
                <a:spcPct val="120000"/>
              </a:lnSpc>
              <a:buFont typeface="Wingdings" panose="05000000000000000000" pitchFamily="2" charset="2"/>
              <a:buChar char="Ø"/>
            </a:pPr>
            <a:r>
              <a:rPr lang="zh-CN" altLang="en-US" sz="2000" kern="100" dirty="0">
                <a:cs typeface="+mn-ea"/>
                <a:sym typeface="+mn-lt"/>
              </a:rPr>
              <a:t>本章重点讲述以太网（包括有线、无线）的媒体访问控制。</a:t>
            </a:r>
            <a:endParaRPr lang="zh-CN" altLang="en-US" sz="2000" dirty="0">
              <a:cs typeface="+mn-ea"/>
              <a:sym typeface="+mn-lt"/>
            </a:endParaRPr>
          </a:p>
        </p:txBody>
      </p:sp>
      <p:pic>
        <p:nvPicPr>
          <p:cNvPr id="5" name="Picture 69" descr="utp">
            <a:extLst>
              <a:ext uri="{FF2B5EF4-FFF2-40B4-BE49-F238E27FC236}">
                <a16:creationId xmlns:a16="http://schemas.microsoft.com/office/drawing/2014/main" id="{4DDB057E-F9DF-4BF5-BB23-3373C6E8E6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889" y="3154664"/>
            <a:ext cx="2946035" cy="194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sc">
            <a:extLst>
              <a:ext uri="{FF2B5EF4-FFF2-40B4-BE49-F238E27FC236}">
                <a16:creationId xmlns:a16="http://schemas.microsoft.com/office/drawing/2014/main" id="{F864B80C-7B41-42D3-BF8E-A0C433758F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0124" y="4152729"/>
            <a:ext cx="3126064" cy="234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6" descr="天线">
            <a:extLst>
              <a:ext uri="{FF2B5EF4-FFF2-40B4-BE49-F238E27FC236}">
                <a16:creationId xmlns:a16="http://schemas.microsoft.com/office/drawing/2014/main" id="{C357FD32-5847-4342-9351-BB222966D32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3137" y="2961137"/>
            <a:ext cx="1821680" cy="294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8">
            <a:extLst>
              <a:ext uri="{FF2B5EF4-FFF2-40B4-BE49-F238E27FC236}">
                <a16:creationId xmlns:a16="http://schemas.microsoft.com/office/drawing/2014/main" id="{F17BC671-0109-2DD6-56E4-C76B17A208ED}"/>
              </a:ext>
            </a:extLst>
          </p:cNvPr>
          <p:cNvSpPr>
            <a:spLocks noGrp="1"/>
          </p:cNvSpPr>
          <p:nvPr>
            <p:ph type="sldNum" sz="quarter" idx="12"/>
          </p:nvPr>
        </p:nvSpPr>
        <p:spPr/>
        <p:txBody>
          <a:bodyPr/>
          <a:lstStyle/>
          <a:p>
            <a:fld id="{67CBE2BA-217C-4668-9731-D33A8B8F2C49}" type="slidenum">
              <a:rPr lang="zh-CN" altLang="en-US" smtClean="0"/>
              <a:t>159</a:t>
            </a:fld>
            <a:endParaRPr lang="zh-CN" altLang="en-US"/>
          </a:p>
        </p:txBody>
      </p:sp>
    </p:spTree>
    <p:extLst>
      <p:ext uri="{BB962C8B-B14F-4D97-AF65-F5344CB8AC3E}">
        <p14:creationId xmlns:p14="http://schemas.microsoft.com/office/powerpoint/2010/main" val="345449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j-ea"/>
                <a:cs typeface="+mn-ea"/>
                <a:sym typeface="+mn-lt"/>
              </a:rPr>
              <a:t>传输方式</a:t>
            </a:r>
          </a:p>
        </p:txBody>
      </p:sp>
      <p:sp>
        <p:nvSpPr>
          <p:cNvPr id="3" name="文本占位符 2"/>
          <p:cNvSpPr>
            <a:spLocks noGrp="1"/>
          </p:cNvSpPr>
          <p:nvPr>
            <p:ph type="body" idx="1"/>
          </p:nvPr>
        </p:nvSpPr>
        <p:spPr>
          <a:xfrm>
            <a:off x="660400" y="1342086"/>
            <a:ext cx="10515600" cy="4586694"/>
          </a:xfrm>
        </p:spPr>
        <p:txBody>
          <a:bodyPr>
            <a:normAutofit/>
          </a:bodyPr>
          <a:lstStyle/>
          <a:p>
            <a:pPr marL="0" indent="0">
              <a:spcBef>
                <a:spcPts val="0"/>
              </a:spcBef>
              <a:buNone/>
            </a:pPr>
            <a:r>
              <a:rPr lang="zh-CN" altLang="en-US" sz="2400" dirty="0">
                <a:cs typeface="+mn-ea"/>
                <a:sym typeface="+mn-lt"/>
              </a:rPr>
              <a:t>传输方式定义了比特流从一个设备传到另一个设备的方式，包括：</a:t>
            </a:r>
            <a:endParaRPr lang="en-US" altLang="zh-CN" sz="2400" dirty="0">
              <a:cs typeface="+mn-ea"/>
              <a:sym typeface="+mn-lt"/>
            </a:endParaRPr>
          </a:p>
          <a:p>
            <a:pPr marL="717550" indent="-358775">
              <a:spcBef>
                <a:spcPts val="0"/>
              </a:spcBef>
              <a:buFont typeface="Wingdings" panose="05000000000000000000" pitchFamily="2" charset="2"/>
              <a:buChar char="Ø"/>
            </a:pPr>
            <a:endParaRPr lang="en-US" altLang="zh-CN" sz="2400" dirty="0">
              <a:cs typeface="+mn-ea"/>
              <a:sym typeface="+mn-lt"/>
            </a:endParaRPr>
          </a:p>
          <a:p>
            <a:pPr marL="717550" indent="-358775">
              <a:spcBef>
                <a:spcPts val="0"/>
              </a:spcBef>
              <a:buFont typeface="Wingdings" panose="05000000000000000000" pitchFamily="2" charset="2"/>
              <a:buChar char="Ø"/>
            </a:pPr>
            <a:r>
              <a:rPr lang="zh-CN" altLang="en-US" sz="2400" dirty="0">
                <a:cs typeface="+mn-ea"/>
                <a:sym typeface="+mn-lt"/>
              </a:rPr>
              <a:t>单工、半双工和双工通信</a:t>
            </a:r>
            <a:endParaRPr lang="en-US" altLang="zh-CN" sz="2400" dirty="0">
              <a:cs typeface="+mn-ea"/>
              <a:sym typeface="+mn-lt"/>
            </a:endParaRPr>
          </a:p>
          <a:p>
            <a:pPr marL="717550" indent="-358775">
              <a:spcBef>
                <a:spcPts val="0"/>
              </a:spcBef>
              <a:buFont typeface="Wingdings" panose="05000000000000000000" pitchFamily="2" charset="2"/>
              <a:buChar char="Ø"/>
            </a:pPr>
            <a:r>
              <a:rPr lang="zh-CN" altLang="en-US" sz="2400" dirty="0">
                <a:cs typeface="+mn-ea"/>
                <a:sym typeface="+mn-lt"/>
              </a:rPr>
              <a:t>并行传输和串行传输</a:t>
            </a:r>
            <a:endParaRPr lang="en-US" altLang="zh-CN" sz="2400" dirty="0">
              <a:cs typeface="+mn-ea"/>
              <a:sym typeface="+mn-lt"/>
            </a:endParaRPr>
          </a:p>
          <a:p>
            <a:pPr marL="717550" indent="-358775">
              <a:spcBef>
                <a:spcPts val="0"/>
              </a:spcBef>
              <a:buFont typeface="Wingdings" panose="05000000000000000000" pitchFamily="2" charset="2"/>
              <a:buChar char="Ø"/>
            </a:pPr>
            <a:r>
              <a:rPr lang="zh-CN" altLang="en-US" sz="2400" dirty="0">
                <a:cs typeface="+mn-ea"/>
                <a:sym typeface="+mn-lt"/>
              </a:rPr>
              <a:t>同步传输和异步传输</a:t>
            </a:r>
          </a:p>
          <a:p>
            <a:pPr>
              <a:spcBef>
                <a:spcPts val="0"/>
              </a:spcBef>
            </a:pPr>
            <a:endParaRPr lang="zh-CN" altLang="en-US" sz="2400" dirty="0">
              <a:cs typeface="+mn-ea"/>
              <a:sym typeface="+mn-lt"/>
            </a:endParaRPr>
          </a:p>
        </p:txBody>
      </p:sp>
      <p:sp>
        <p:nvSpPr>
          <p:cNvPr id="6" name="灯片编号占位符 5">
            <a:extLst>
              <a:ext uri="{FF2B5EF4-FFF2-40B4-BE49-F238E27FC236}">
                <a16:creationId xmlns:a16="http://schemas.microsoft.com/office/drawing/2014/main" id="{25FF672D-A51C-DD03-9695-18F69291B231}"/>
              </a:ext>
            </a:extLst>
          </p:cNvPr>
          <p:cNvSpPr>
            <a:spLocks noGrp="1"/>
          </p:cNvSpPr>
          <p:nvPr>
            <p:ph type="sldNum" sz="quarter" idx="12"/>
          </p:nvPr>
        </p:nvSpPr>
        <p:spPr/>
        <p:txBody>
          <a:bodyPr/>
          <a:lstStyle/>
          <a:p>
            <a:fld id="{67CBE2BA-217C-4668-9731-D33A8B8F2C49}" type="slidenum">
              <a:rPr lang="zh-CN" altLang="en-US" smtClean="0"/>
              <a:t>16</a:t>
            </a:fld>
            <a:endParaRPr lang="zh-CN" altLang="en-US"/>
          </a:p>
        </p:txBody>
      </p:sp>
    </p:spTree>
    <p:extLst>
      <p:ext uri="{BB962C8B-B14F-4D97-AF65-F5344CB8AC3E}">
        <p14:creationId xmlns:p14="http://schemas.microsoft.com/office/powerpoint/2010/main" val="9167065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 7"/>
          <p:cNvSpPr>
            <a:spLocks noChangeShapeType="1"/>
          </p:cNvSpPr>
          <p:nvPr/>
        </p:nvSpPr>
        <p:spPr bwMode="auto">
          <a:xfrm flipV="1">
            <a:off x="1648551" y="3484140"/>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7" name="Rectangle 9"/>
          <p:cNvSpPr>
            <a:spLocks noChangeArrowheads="1"/>
          </p:cNvSpPr>
          <p:nvPr/>
        </p:nvSpPr>
        <p:spPr bwMode="auto">
          <a:xfrm>
            <a:off x="10194642" y="3330082"/>
            <a:ext cx="304456" cy="300027"/>
          </a:xfrm>
          <a:prstGeom prst="rect">
            <a:avLst/>
          </a:prstGeom>
          <a:solidFill>
            <a:srgbClr val="0000FF"/>
          </a:solidFill>
          <a:ln w="12700">
            <a:solidFill>
              <a:srgbClr val="0000FF"/>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0" name="Line 5"/>
          <p:cNvSpPr>
            <a:spLocks noChangeShapeType="1"/>
          </p:cNvSpPr>
          <p:nvPr/>
        </p:nvSpPr>
        <p:spPr bwMode="auto">
          <a:xfrm rot="16200000" flipV="1">
            <a:off x="5507924" y="4038445"/>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4" name="Rectangle 9"/>
          <p:cNvSpPr>
            <a:spLocks noChangeArrowheads="1"/>
          </p:cNvSpPr>
          <p:nvPr/>
        </p:nvSpPr>
        <p:spPr bwMode="auto">
          <a:xfrm>
            <a:off x="1408840" y="3330082"/>
            <a:ext cx="304456" cy="300027"/>
          </a:xfrm>
          <a:prstGeom prst="rect">
            <a:avLst/>
          </a:prstGeom>
          <a:solidFill>
            <a:srgbClr val="0000FF"/>
          </a:solidFill>
          <a:ln w="12700">
            <a:solidFill>
              <a:srgbClr val="0000FF"/>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5" name="Line 10"/>
          <p:cNvSpPr>
            <a:spLocks noChangeShapeType="1"/>
          </p:cNvSpPr>
          <p:nvPr/>
        </p:nvSpPr>
        <p:spPr bwMode="auto">
          <a:xfrm>
            <a:off x="9634123" y="3010328"/>
            <a:ext cx="718116" cy="4685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9" name="Freeform 14"/>
          <p:cNvSpPr>
            <a:spLocks/>
          </p:cNvSpPr>
          <p:nvPr/>
        </p:nvSpPr>
        <p:spPr bwMode="auto">
          <a:xfrm>
            <a:off x="4398034" y="3497248"/>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2" name="Line 17"/>
          <p:cNvSpPr>
            <a:spLocks noChangeShapeType="1"/>
          </p:cNvSpPr>
          <p:nvPr/>
        </p:nvSpPr>
        <p:spPr bwMode="auto">
          <a:xfrm rot="16200000" flipV="1">
            <a:off x="7155128" y="4038445"/>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4" name="Freeform 19"/>
          <p:cNvSpPr>
            <a:spLocks/>
          </p:cNvSpPr>
          <p:nvPr/>
        </p:nvSpPr>
        <p:spPr bwMode="auto">
          <a:xfrm>
            <a:off x="9341425" y="3497247"/>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Text Box 22"/>
          <p:cNvSpPr txBox="1">
            <a:spLocks noChangeArrowheads="1"/>
          </p:cNvSpPr>
          <p:nvPr/>
        </p:nvSpPr>
        <p:spPr bwMode="auto">
          <a:xfrm>
            <a:off x="5542912" y="4940737"/>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    C</a:t>
            </a:r>
          </a:p>
        </p:txBody>
      </p:sp>
      <p:sp>
        <p:nvSpPr>
          <p:cNvPr id="28" name="Text Box 23"/>
          <p:cNvSpPr txBox="1">
            <a:spLocks noChangeArrowheads="1"/>
          </p:cNvSpPr>
          <p:nvPr/>
        </p:nvSpPr>
        <p:spPr bwMode="auto">
          <a:xfrm>
            <a:off x="7266442" y="4925990"/>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29" name="Text Box 24"/>
          <p:cNvSpPr txBox="1">
            <a:spLocks noChangeArrowheads="1"/>
          </p:cNvSpPr>
          <p:nvPr/>
        </p:nvSpPr>
        <p:spPr bwMode="auto">
          <a:xfrm>
            <a:off x="2257378" y="4925990"/>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30" name="Text Box 25"/>
          <p:cNvSpPr txBox="1">
            <a:spLocks noChangeArrowheads="1"/>
          </p:cNvSpPr>
          <p:nvPr/>
        </p:nvSpPr>
        <p:spPr bwMode="auto">
          <a:xfrm>
            <a:off x="8808923" y="4922714"/>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    E</a:t>
            </a:r>
          </a:p>
        </p:txBody>
      </p:sp>
      <p:sp>
        <p:nvSpPr>
          <p:cNvPr id="31" name="Line 26"/>
          <p:cNvSpPr>
            <a:spLocks noChangeShapeType="1"/>
          </p:cNvSpPr>
          <p:nvPr/>
        </p:nvSpPr>
        <p:spPr bwMode="auto">
          <a:xfrm flipH="1">
            <a:off x="1582499" y="3010328"/>
            <a:ext cx="525227" cy="436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2" name="Text Box 27"/>
          <p:cNvSpPr txBox="1">
            <a:spLocks noChangeArrowheads="1"/>
          </p:cNvSpPr>
          <p:nvPr/>
        </p:nvSpPr>
        <p:spPr bwMode="auto">
          <a:xfrm>
            <a:off x="1955499" y="2608732"/>
            <a:ext cx="4483920"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匹配电阻（用来吸收总线上传播的信号）</a:t>
            </a:r>
          </a:p>
        </p:txBody>
      </p:sp>
      <p:sp>
        <p:nvSpPr>
          <p:cNvPr id="33" name="Text Box 28"/>
          <p:cNvSpPr txBox="1">
            <a:spLocks noChangeArrowheads="1"/>
          </p:cNvSpPr>
          <p:nvPr/>
        </p:nvSpPr>
        <p:spPr bwMode="auto">
          <a:xfrm>
            <a:off x="8660155" y="2630672"/>
            <a:ext cx="1140056"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匹配电阻</a:t>
            </a:r>
          </a:p>
        </p:txBody>
      </p:sp>
      <p:sp>
        <p:nvSpPr>
          <p:cNvPr id="53" name="Text Box 48"/>
          <p:cNvSpPr txBox="1">
            <a:spLocks noChangeArrowheads="1"/>
          </p:cNvSpPr>
          <p:nvPr/>
        </p:nvSpPr>
        <p:spPr bwMode="auto">
          <a:xfrm>
            <a:off x="4197459" y="4925990"/>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B</a:t>
            </a:r>
          </a:p>
        </p:txBody>
      </p:sp>
      <p:pic>
        <p:nvPicPr>
          <p:cNvPr id="5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912" y="4444872"/>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0343" y="4444872"/>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9100" y="4444872"/>
            <a:ext cx="542840" cy="54284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2213514" y="4038445"/>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pic>
        <p:nvPicPr>
          <p:cNvPr id="5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5970" y="4444872"/>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1282" y="4444872"/>
            <a:ext cx="542840" cy="542840"/>
          </a:xfrm>
          <a:prstGeom prst="rect">
            <a:avLst/>
          </a:prstGeom>
          <a:noFill/>
          <a:extLst>
            <a:ext uri="{909E8E84-426E-40DD-AFC4-6F175D3DCCD1}">
              <a14:hiddenFill xmlns:a14="http://schemas.microsoft.com/office/drawing/2010/main">
                <a:solidFill>
                  <a:srgbClr val="FFFFFF"/>
                </a:solidFill>
              </a14:hiddenFill>
            </a:ext>
          </a:extLst>
        </p:spPr>
      </p:pic>
      <p:sp>
        <p:nvSpPr>
          <p:cNvPr id="34" name="标题 1">
            <a:extLst>
              <a:ext uri="{FF2B5EF4-FFF2-40B4-BE49-F238E27FC236}">
                <a16:creationId xmlns:a16="http://schemas.microsoft.com/office/drawing/2014/main" id="{D676FE23-65B5-44EA-B744-37650CA4E8F9}"/>
              </a:ext>
            </a:extLst>
          </p:cNvPr>
          <p:cNvSpPr txBox="1">
            <a:spLocks/>
          </p:cNvSpPr>
          <p:nvPr/>
        </p:nvSpPr>
        <p:spPr>
          <a:xfrm>
            <a:off x="457828" y="159634"/>
            <a:ext cx="10858500" cy="900112"/>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a:latin typeface="+mn-lt"/>
                <a:ea typeface="+mn-ea"/>
                <a:cs typeface="+mn-ea"/>
                <a:sym typeface="+mn-lt"/>
              </a:rPr>
              <a:t>1990</a:t>
            </a:r>
            <a:r>
              <a:rPr lang="zh-CN" altLang="en-US" sz="3200" dirty="0">
                <a:latin typeface="+mn-lt"/>
                <a:ea typeface="+mn-ea"/>
                <a:cs typeface="+mn-ea"/>
                <a:sym typeface="+mn-lt"/>
              </a:rPr>
              <a:t>年前的以太网拓扑结构</a:t>
            </a:r>
            <a:endParaRPr lang="en-US" altLang="zh-CN" sz="3200" dirty="0">
              <a:latin typeface="+mn-lt"/>
              <a:ea typeface="+mn-ea"/>
              <a:cs typeface="+mn-ea"/>
              <a:sym typeface="+mn-lt"/>
            </a:endParaRPr>
          </a:p>
        </p:txBody>
      </p:sp>
      <p:sp>
        <p:nvSpPr>
          <p:cNvPr id="2" name="矩形 1">
            <a:extLst>
              <a:ext uri="{FF2B5EF4-FFF2-40B4-BE49-F238E27FC236}">
                <a16:creationId xmlns:a16="http://schemas.microsoft.com/office/drawing/2014/main" id="{7E450670-21CC-4EE4-B5BC-4AE1E5B47E3F}"/>
              </a:ext>
            </a:extLst>
          </p:cNvPr>
          <p:cNvSpPr/>
          <p:nvPr/>
        </p:nvSpPr>
        <p:spPr>
          <a:xfrm>
            <a:off x="308032" y="1771054"/>
            <a:ext cx="6910866" cy="429861"/>
          </a:xfrm>
          <a:prstGeom prst="rect">
            <a:avLst/>
          </a:prstGeom>
        </p:spPr>
        <p:txBody>
          <a:bodyPr wrap="none">
            <a:spAutoFit/>
          </a:bodyPr>
          <a:lstStyle/>
          <a:p>
            <a:pPr algn="ctr" eaLnBrk="0" hangingPunct="0">
              <a:lnSpc>
                <a:spcPct val="120000"/>
              </a:lnSpc>
            </a:pPr>
            <a:r>
              <a:rPr lang="en-US" altLang="zh-CN" sz="2000" dirty="0">
                <a:cs typeface="+mn-ea"/>
                <a:sym typeface="+mn-lt"/>
              </a:rPr>
              <a:t>1990</a:t>
            </a:r>
            <a:r>
              <a:rPr lang="zh-CN" altLang="en-US" sz="2000" dirty="0">
                <a:cs typeface="+mn-ea"/>
                <a:sym typeface="+mn-lt"/>
              </a:rPr>
              <a:t>年前的以太网，使用同轴电缆，采用总线形拓扑结构：</a:t>
            </a:r>
            <a:endParaRPr lang="fr-FR" altLang="zh-CN" sz="2000" dirty="0">
              <a:cs typeface="+mn-ea"/>
              <a:sym typeface="+mn-lt"/>
            </a:endParaRPr>
          </a:p>
        </p:txBody>
      </p:sp>
      <p:sp>
        <p:nvSpPr>
          <p:cNvPr id="3" name="矩形 2">
            <a:extLst>
              <a:ext uri="{FF2B5EF4-FFF2-40B4-BE49-F238E27FC236}">
                <a16:creationId xmlns:a16="http://schemas.microsoft.com/office/drawing/2014/main" id="{C12B8457-1819-4C8F-940E-76C833460579}"/>
              </a:ext>
            </a:extLst>
          </p:cNvPr>
          <p:cNvSpPr/>
          <p:nvPr/>
        </p:nvSpPr>
        <p:spPr>
          <a:xfrm>
            <a:off x="5303263" y="3117502"/>
            <a:ext cx="1107996" cy="396134"/>
          </a:xfrm>
          <a:prstGeom prst="rect">
            <a:avLst/>
          </a:prstGeom>
        </p:spPr>
        <p:txBody>
          <a:bodyPr wrap="none">
            <a:spAutoFit/>
          </a:bodyPr>
          <a:lstStyle/>
          <a:p>
            <a:pPr>
              <a:lnSpc>
                <a:spcPct val="120000"/>
              </a:lnSpc>
            </a:pPr>
            <a:r>
              <a:rPr lang="zh-CN" altLang="en-US" dirty="0">
                <a:cs typeface="+mn-ea"/>
                <a:sym typeface="+mn-lt"/>
              </a:rPr>
              <a:t>同轴电缆</a:t>
            </a:r>
          </a:p>
        </p:txBody>
      </p:sp>
      <p:sp>
        <p:nvSpPr>
          <p:cNvPr id="4" name="矩形 3">
            <a:extLst>
              <a:ext uri="{FF2B5EF4-FFF2-40B4-BE49-F238E27FC236}">
                <a16:creationId xmlns:a16="http://schemas.microsoft.com/office/drawing/2014/main" id="{AA9B600E-6E69-448E-A359-435B76EFE21E}"/>
              </a:ext>
            </a:extLst>
          </p:cNvPr>
          <p:cNvSpPr/>
          <p:nvPr/>
        </p:nvSpPr>
        <p:spPr>
          <a:xfrm>
            <a:off x="1159298" y="4506527"/>
            <a:ext cx="1338828" cy="396134"/>
          </a:xfrm>
          <a:prstGeom prst="rect">
            <a:avLst/>
          </a:prstGeom>
        </p:spPr>
        <p:txBody>
          <a:bodyPr wrap="none">
            <a:spAutoFit/>
          </a:bodyPr>
          <a:lstStyle/>
          <a:p>
            <a:pPr>
              <a:lnSpc>
                <a:spcPct val="120000"/>
              </a:lnSpc>
            </a:pPr>
            <a:r>
              <a:rPr lang="zh-CN" altLang="en-US" dirty="0">
                <a:cs typeface="+mn-ea"/>
                <a:sym typeface="+mn-lt"/>
              </a:rPr>
              <a:t>以太网站点</a:t>
            </a:r>
          </a:p>
        </p:txBody>
      </p:sp>
    </p:spTree>
    <p:extLst>
      <p:ext uri="{BB962C8B-B14F-4D97-AF65-F5344CB8AC3E}">
        <p14:creationId xmlns:p14="http://schemas.microsoft.com/office/powerpoint/2010/main" val="4184440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组合 199"/>
          <p:cNvGrpSpPr/>
          <p:nvPr/>
        </p:nvGrpSpPr>
        <p:grpSpPr>
          <a:xfrm>
            <a:off x="1461268" y="3285551"/>
            <a:ext cx="4436444" cy="2969452"/>
            <a:chOff x="2438664" y="1583661"/>
            <a:chExt cx="4686704" cy="3504844"/>
          </a:xfrm>
        </p:grpSpPr>
        <p:sp>
          <p:nvSpPr>
            <p:cNvPr id="201" name="Text Box 5"/>
            <p:cNvSpPr txBox="1">
              <a:spLocks noChangeArrowheads="1"/>
            </p:cNvSpPr>
            <p:nvPr/>
          </p:nvSpPr>
          <p:spPr bwMode="auto">
            <a:xfrm>
              <a:off x="4018669" y="2434556"/>
              <a:ext cx="1063812" cy="533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133" b="1" dirty="0">
                  <a:cs typeface="+mn-ea"/>
                  <a:sym typeface="+mn-lt"/>
                </a:rPr>
                <a:t>集线器</a:t>
              </a:r>
            </a:p>
          </p:txBody>
        </p:sp>
        <p:sp>
          <p:nvSpPr>
            <p:cNvPr id="202" name="Line 6"/>
            <p:cNvSpPr>
              <a:spLocks noChangeShapeType="1"/>
            </p:cNvSpPr>
            <p:nvPr/>
          </p:nvSpPr>
          <p:spPr bwMode="auto">
            <a:xfrm flipV="1">
              <a:off x="2438664" y="3272755"/>
              <a:ext cx="1685396" cy="320676"/>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203" name="Line 7"/>
            <p:cNvSpPr>
              <a:spLocks noChangeShapeType="1"/>
            </p:cNvSpPr>
            <p:nvPr/>
          </p:nvSpPr>
          <p:spPr bwMode="auto">
            <a:xfrm>
              <a:off x="2440386" y="1986881"/>
              <a:ext cx="1824698" cy="11588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204" name="Line 8"/>
            <p:cNvSpPr>
              <a:spLocks noChangeShapeType="1"/>
            </p:cNvSpPr>
            <p:nvPr/>
          </p:nvSpPr>
          <p:spPr bwMode="auto">
            <a:xfrm flipV="1">
              <a:off x="3865694" y="3401342"/>
              <a:ext cx="681436" cy="127793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205" name="Line 9"/>
            <p:cNvSpPr>
              <a:spLocks noChangeShapeType="1"/>
            </p:cNvSpPr>
            <p:nvPr/>
          </p:nvSpPr>
          <p:spPr bwMode="auto">
            <a:xfrm flipH="1">
              <a:off x="4686433" y="1855117"/>
              <a:ext cx="1683676" cy="141763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206" name="Line 10"/>
            <p:cNvSpPr>
              <a:spLocks noChangeShapeType="1"/>
            </p:cNvSpPr>
            <p:nvPr/>
          </p:nvSpPr>
          <p:spPr bwMode="auto">
            <a:xfrm>
              <a:off x="4825735" y="3401342"/>
              <a:ext cx="2251592" cy="56991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pic>
          <p:nvPicPr>
            <p:cNvPr id="2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4938644" y="4607628"/>
              <a:ext cx="1456688"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867" b="1" dirty="0">
                  <a:solidFill>
                    <a:srgbClr val="0000FF"/>
                  </a:solidFill>
                  <a:cs typeface="+mn-ea"/>
                  <a:sym typeface="+mn-lt"/>
                </a:rPr>
                <a:t>两对双绞线</a:t>
              </a:r>
            </a:p>
          </p:txBody>
        </p:sp>
        <p:sp>
          <p:nvSpPr>
            <p:cNvPr id="216" name="Line 18"/>
            <p:cNvSpPr>
              <a:spLocks noChangeShapeType="1"/>
            </p:cNvSpPr>
            <p:nvPr/>
          </p:nvSpPr>
          <p:spPr bwMode="auto">
            <a:xfrm flipV="1">
              <a:off x="5659711" y="3706358"/>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217" name="Text Box 19"/>
            <p:cNvSpPr txBox="1">
              <a:spLocks noChangeArrowheads="1"/>
            </p:cNvSpPr>
            <p:nvPr/>
          </p:nvSpPr>
          <p:spPr bwMode="auto">
            <a:xfrm>
              <a:off x="5243785" y="1583661"/>
              <a:ext cx="774236" cy="533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133" b="1" dirty="0">
                  <a:cs typeface="+mn-ea"/>
                  <a:sym typeface="+mn-lt"/>
                </a:rPr>
                <a:t>站点</a:t>
              </a:r>
            </a:p>
          </p:txBody>
        </p:sp>
        <p:sp>
          <p:nvSpPr>
            <p:cNvPr id="218" name="Text Box 20"/>
            <p:cNvSpPr txBox="1">
              <a:spLocks noChangeArrowheads="1"/>
            </p:cNvSpPr>
            <p:nvPr/>
          </p:nvSpPr>
          <p:spPr bwMode="auto">
            <a:xfrm>
              <a:off x="5666988" y="2716428"/>
              <a:ext cx="1458380"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67" b="1" dirty="0">
                  <a:solidFill>
                    <a:srgbClr val="0000FF"/>
                  </a:solidFill>
                  <a:cs typeface="+mn-ea"/>
                  <a:sym typeface="+mn-lt"/>
                </a:rPr>
                <a:t>RJ-45 </a:t>
              </a:r>
              <a:r>
                <a:rPr lang="zh-CN" altLang="en-US" sz="1867" b="1" dirty="0">
                  <a:solidFill>
                    <a:srgbClr val="0000FF"/>
                  </a:solidFill>
                  <a:cs typeface="+mn-ea"/>
                  <a:sym typeface="+mn-lt"/>
                </a:rPr>
                <a:t>插头</a:t>
              </a:r>
            </a:p>
          </p:txBody>
        </p:sp>
        <p:sp>
          <p:nvSpPr>
            <p:cNvPr id="219" name="Line 21"/>
            <p:cNvSpPr>
              <a:spLocks noChangeShapeType="1"/>
            </p:cNvSpPr>
            <p:nvPr/>
          </p:nvSpPr>
          <p:spPr bwMode="auto">
            <a:xfrm>
              <a:off x="6648712" y="3272755"/>
              <a:ext cx="270015" cy="408929"/>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220" name="Line 22"/>
            <p:cNvSpPr>
              <a:spLocks noChangeShapeType="1"/>
            </p:cNvSpPr>
            <p:nvPr/>
          </p:nvSpPr>
          <p:spPr bwMode="auto">
            <a:xfrm flipH="1">
              <a:off x="5388109" y="3145755"/>
              <a:ext cx="683890" cy="187343"/>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grpSp>
      <p:pic>
        <p:nvPicPr>
          <p:cNvPr id="2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798" y="3446699"/>
            <a:ext cx="823733" cy="823733"/>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33" y="4666774"/>
            <a:ext cx="823733" cy="823733"/>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7841" y="5791191"/>
            <a:ext cx="823733" cy="823733"/>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4194" y="5022602"/>
            <a:ext cx="823733" cy="823733"/>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0591" y="3229266"/>
            <a:ext cx="823733" cy="82373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46"/>
          <p:cNvSpPr>
            <a:spLocks noChangeArrowheads="1"/>
          </p:cNvSpPr>
          <p:nvPr/>
        </p:nvSpPr>
        <p:spPr bwMode="auto">
          <a:xfrm>
            <a:off x="515212" y="949709"/>
            <a:ext cx="9667736"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536575" eaLnBrk="0" hangingPunct="0">
              <a:lnSpc>
                <a:spcPct val="120000"/>
              </a:lnSpc>
              <a:buClr>
                <a:srgbClr val="0070C0"/>
              </a:buClr>
            </a:pPr>
            <a:r>
              <a:rPr lang="en-US" altLang="zh-CN" sz="2000" dirty="0">
                <a:cs typeface="+mn-ea"/>
                <a:sym typeface="+mn-lt"/>
              </a:rPr>
              <a:t>1990 </a:t>
            </a:r>
            <a:r>
              <a:rPr lang="zh-CN" altLang="en-US" sz="2000" dirty="0">
                <a:cs typeface="+mn-ea"/>
                <a:sym typeface="+mn-lt"/>
              </a:rPr>
              <a:t>年，</a:t>
            </a:r>
            <a:r>
              <a:rPr lang="en-US" altLang="zh-CN" sz="2000" dirty="0">
                <a:cs typeface="+mn-ea"/>
                <a:sym typeface="+mn-lt"/>
              </a:rPr>
              <a:t>IEEE </a:t>
            </a:r>
            <a:r>
              <a:rPr lang="zh-CN" altLang="en-US" sz="2000" dirty="0">
                <a:cs typeface="+mn-ea"/>
                <a:sym typeface="+mn-lt"/>
              </a:rPr>
              <a:t>制定出采用双绞线的星形以太网 </a:t>
            </a:r>
            <a:r>
              <a:rPr lang="en-US" altLang="zh-CN" sz="2000" dirty="0">
                <a:cs typeface="+mn-ea"/>
                <a:sym typeface="+mn-lt"/>
              </a:rPr>
              <a:t>10BASE-T </a:t>
            </a:r>
            <a:r>
              <a:rPr lang="zh-CN" altLang="en-US" sz="2000" dirty="0">
                <a:cs typeface="+mn-ea"/>
                <a:sym typeface="+mn-lt"/>
              </a:rPr>
              <a:t>的标准 </a:t>
            </a:r>
            <a:r>
              <a:rPr lang="en-US" altLang="zh-CN" sz="2000" dirty="0">
                <a:cs typeface="+mn-ea"/>
                <a:sym typeface="+mn-lt"/>
              </a:rPr>
              <a:t>802.3i</a:t>
            </a:r>
            <a:r>
              <a:rPr lang="zh-CN" altLang="en-US" sz="2000" dirty="0">
                <a:cs typeface="+mn-ea"/>
                <a:sym typeface="+mn-lt"/>
              </a:rPr>
              <a:t>。</a:t>
            </a:r>
            <a:endParaRPr lang="en-US" altLang="zh-CN" sz="2000" dirty="0">
              <a:cs typeface="+mn-ea"/>
              <a:sym typeface="+mn-lt"/>
            </a:endParaRPr>
          </a:p>
          <a:p>
            <a:pPr marL="984250" indent="-268288" eaLnBrk="0" hangingPunct="0">
              <a:lnSpc>
                <a:spcPct val="120000"/>
              </a:lnSpc>
              <a:buClr>
                <a:srgbClr val="0070C0"/>
              </a:buClr>
              <a:buFont typeface="Wingdings" panose="05000000000000000000" pitchFamily="2" charset="2"/>
              <a:buChar char="Ø"/>
            </a:pPr>
            <a:r>
              <a:rPr lang="zh-CN" altLang="en-US" sz="2000" dirty="0">
                <a:cs typeface="+mn-ea"/>
                <a:sym typeface="+mn-lt"/>
              </a:rPr>
              <a:t>使用集线器和双绞线，构成星型以太网</a:t>
            </a:r>
            <a:endParaRPr lang="en-US" altLang="zh-CN" sz="2000" dirty="0">
              <a:cs typeface="+mn-ea"/>
              <a:sym typeface="+mn-lt"/>
            </a:endParaRPr>
          </a:p>
          <a:p>
            <a:pPr marL="984250" indent="-268288" eaLnBrk="0" hangingPunct="0">
              <a:lnSpc>
                <a:spcPct val="120000"/>
              </a:lnSpc>
              <a:buClr>
                <a:srgbClr val="0070C0"/>
              </a:buClr>
              <a:buFont typeface="Wingdings" panose="05000000000000000000" pitchFamily="2" charset="2"/>
              <a:buChar char="Ø"/>
            </a:pPr>
            <a:r>
              <a:rPr lang="zh-CN" altLang="en-US" sz="2000" dirty="0">
                <a:cs typeface="+mn-ea"/>
                <a:sym typeface="+mn-lt"/>
              </a:rPr>
              <a:t>双绞线便宜</a:t>
            </a:r>
            <a:endParaRPr lang="en-US" altLang="zh-CN" sz="2000" dirty="0">
              <a:cs typeface="+mn-ea"/>
              <a:sym typeface="+mn-lt"/>
            </a:endParaRPr>
          </a:p>
          <a:p>
            <a:pPr marL="984250" indent="-268288" eaLnBrk="0" hangingPunct="0">
              <a:lnSpc>
                <a:spcPct val="120000"/>
              </a:lnSpc>
              <a:buClr>
                <a:srgbClr val="0070C0"/>
              </a:buClr>
              <a:buFont typeface="Wingdings" panose="05000000000000000000" pitchFamily="2" charset="2"/>
              <a:buChar char="Ø"/>
            </a:pPr>
            <a:r>
              <a:rPr lang="zh-CN" altLang="en-US" sz="2000" dirty="0">
                <a:cs typeface="+mn-ea"/>
                <a:sym typeface="+mn-lt"/>
              </a:rPr>
              <a:t>使用方便、灵活</a:t>
            </a:r>
            <a:endParaRPr lang="fr-FR" altLang="zh-CN" sz="2000" dirty="0">
              <a:cs typeface="+mn-ea"/>
              <a:sym typeface="+mn-lt"/>
            </a:endParaRPr>
          </a:p>
        </p:txBody>
      </p:sp>
      <p:sp>
        <p:nvSpPr>
          <p:cNvPr id="25" name="标题 1">
            <a:extLst>
              <a:ext uri="{FF2B5EF4-FFF2-40B4-BE49-F238E27FC236}">
                <a16:creationId xmlns:a16="http://schemas.microsoft.com/office/drawing/2014/main" id="{17ED8017-B8A7-4FFC-B6A9-74277CA1D833}"/>
              </a:ext>
            </a:extLst>
          </p:cNvPr>
          <p:cNvSpPr txBox="1">
            <a:spLocks/>
          </p:cNvSpPr>
          <p:nvPr/>
        </p:nvSpPr>
        <p:spPr>
          <a:xfrm>
            <a:off x="457828" y="159634"/>
            <a:ext cx="10858500" cy="900112"/>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a:latin typeface="+mn-lt"/>
                <a:ea typeface="+mn-ea"/>
                <a:cs typeface="+mn-ea"/>
                <a:sym typeface="+mn-lt"/>
              </a:rPr>
              <a:t>1990</a:t>
            </a:r>
            <a:r>
              <a:rPr lang="zh-CN" altLang="en-US" sz="3200" dirty="0">
                <a:latin typeface="+mn-lt"/>
                <a:ea typeface="+mn-ea"/>
                <a:cs typeface="+mn-ea"/>
                <a:sym typeface="+mn-lt"/>
              </a:rPr>
              <a:t>年后的以太网拓扑结构</a:t>
            </a:r>
            <a:endParaRPr lang="en-US" altLang="zh-CN" sz="3200" dirty="0">
              <a:latin typeface="+mn-lt"/>
              <a:ea typeface="+mn-ea"/>
              <a:cs typeface="+mn-ea"/>
              <a:sym typeface="+mn-lt"/>
            </a:endParaRPr>
          </a:p>
        </p:txBody>
      </p:sp>
      <p:grpSp>
        <p:nvGrpSpPr>
          <p:cNvPr id="26" name="组合 25">
            <a:extLst>
              <a:ext uri="{FF2B5EF4-FFF2-40B4-BE49-F238E27FC236}">
                <a16:creationId xmlns:a16="http://schemas.microsoft.com/office/drawing/2014/main" id="{3643409F-F06F-4EC6-B6D8-2465F1F74007}"/>
              </a:ext>
            </a:extLst>
          </p:cNvPr>
          <p:cNvGrpSpPr/>
          <p:nvPr/>
        </p:nvGrpSpPr>
        <p:grpSpPr>
          <a:xfrm>
            <a:off x="7371979" y="3351128"/>
            <a:ext cx="4167012" cy="2601944"/>
            <a:chOff x="1571890" y="2212976"/>
            <a:chExt cx="6611470" cy="3216063"/>
          </a:xfrm>
        </p:grpSpPr>
        <p:grpSp>
          <p:nvGrpSpPr>
            <p:cNvPr id="27" name="Group 3">
              <a:extLst>
                <a:ext uri="{FF2B5EF4-FFF2-40B4-BE49-F238E27FC236}">
                  <a16:creationId xmlns:a16="http://schemas.microsoft.com/office/drawing/2014/main" id="{784498C3-76A1-49AF-B813-7AF7DBA53D0C}"/>
                </a:ext>
              </a:extLst>
            </p:cNvPr>
            <p:cNvGrpSpPr>
              <a:grpSpLocks/>
            </p:cNvGrpSpPr>
            <p:nvPr/>
          </p:nvGrpSpPr>
          <p:grpSpPr bwMode="auto">
            <a:xfrm rot="-3098467">
              <a:off x="2022145" y="3956249"/>
              <a:ext cx="1127125" cy="98028"/>
              <a:chOff x="1548" y="1476"/>
              <a:chExt cx="1338" cy="120"/>
            </a:xfrm>
          </p:grpSpPr>
          <p:sp>
            <p:nvSpPr>
              <p:cNvPr id="82" name="Freeform 4">
                <a:extLst>
                  <a:ext uri="{FF2B5EF4-FFF2-40B4-BE49-F238E27FC236}">
                    <a16:creationId xmlns:a16="http://schemas.microsoft.com/office/drawing/2014/main" id="{990833AF-139E-4234-9E83-7871FD56EBCF}"/>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83" name="Freeform 5">
                <a:extLst>
                  <a:ext uri="{FF2B5EF4-FFF2-40B4-BE49-F238E27FC236}">
                    <a16:creationId xmlns:a16="http://schemas.microsoft.com/office/drawing/2014/main" id="{73410683-F43E-428A-A7E2-813CDCE6498C}"/>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8" name="Group 6">
              <a:extLst>
                <a:ext uri="{FF2B5EF4-FFF2-40B4-BE49-F238E27FC236}">
                  <a16:creationId xmlns:a16="http://schemas.microsoft.com/office/drawing/2014/main" id="{C9EF5740-6B53-4F58-864C-08287E078D00}"/>
                </a:ext>
              </a:extLst>
            </p:cNvPr>
            <p:cNvGrpSpPr>
              <a:grpSpLocks/>
            </p:cNvGrpSpPr>
            <p:nvPr/>
          </p:nvGrpSpPr>
          <p:grpSpPr bwMode="auto">
            <a:xfrm rot="-3098467">
              <a:off x="2458972" y="3956249"/>
              <a:ext cx="1127125" cy="98028"/>
              <a:chOff x="1548" y="1476"/>
              <a:chExt cx="1338" cy="120"/>
            </a:xfrm>
          </p:grpSpPr>
          <p:sp>
            <p:nvSpPr>
              <p:cNvPr id="80" name="Freeform 7">
                <a:extLst>
                  <a:ext uri="{FF2B5EF4-FFF2-40B4-BE49-F238E27FC236}">
                    <a16:creationId xmlns:a16="http://schemas.microsoft.com/office/drawing/2014/main" id="{DD79786F-2ED8-42A9-8198-244CFF9DFF4D}"/>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81" name="Freeform 8">
                <a:extLst>
                  <a:ext uri="{FF2B5EF4-FFF2-40B4-BE49-F238E27FC236}">
                    <a16:creationId xmlns:a16="http://schemas.microsoft.com/office/drawing/2014/main" id="{AE92FCAA-5CC4-4F56-A93C-73023B6428A8}"/>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9" name="Group 9">
              <a:extLst>
                <a:ext uri="{FF2B5EF4-FFF2-40B4-BE49-F238E27FC236}">
                  <a16:creationId xmlns:a16="http://schemas.microsoft.com/office/drawing/2014/main" id="{81F316BF-9198-4698-A289-0BADB91119C1}"/>
                </a:ext>
              </a:extLst>
            </p:cNvPr>
            <p:cNvGrpSpPr>
              <a:grpSpLocks/>
            </p:cNvGrpSpPr>
            <p:nvPr/>
          </p:nvGrpSpPr>
          <p:grpSpPr bwMode="auto">
            <a:xfrm rot="3701259" flipH="1">
              <a:off x="6306079" y="3949965"/>
              <a:ext cx="1001712" cy="96308"/>
              <a:chOff x="1548" y="1476"/>
              <a:chExt cx="1338" cy="120"/>
            </a:xfrm>
          </p:grpSpPr>
          <p:sp>
            <p:nvSpPr>
              <p:cNvPr id="78" name="Freeform 10">
                <a:extLst>
                  <a:ext uri="{FF2B5EF4-FFF2-40B4-BE49-F238E27FC236}">
                    <a16:creationId xmlns:a16="http://schemas.microsoft.com/office/drawing/2014/main" id="{B810759C-3BCF-4E23-8098-370EA12F2399}"/>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9" name="Freeform 11">
                <a:extLst>
                  <a:ext uri="{FF2B5EF4-FFF2-40B4-BE49-F238E27FC236}">
                    <a16:creationId xmlns:a16="http://schemas.microsoft.com/office/drawing/2014/main" id="{E9007AD2-BCD9-4C17-89B8-13797EC00783}"/>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30" name="Group 12">
              <a:extLst>
                <a:ext uri="{FF2B5EF4-FFF2-40B4-BE49-F238E27FC236}">
                  <a16:creationId xmlns:a16="http://schemas.microsoft.com/office/drawing/2014/main" id="{17E2D768-1D9C-420A-9A2C-A533C8EFC9B9}"/>
                </a:ext>
              </a:extLst>
            </p:cNvPr>
            <p:cNvGrpSpPr>
              <a:grpSpLocks/>
            </p:cNvGrpSpPr>
            <p:nvPr/>
          </p:nvGrpSpPr>
          <p:grpSpPr bwMode="auto">
            <a:xfrm rot="3701259" flipH="1">
              <a:off x="6817718" y="3969743"/>
              <a:ext cx="1001713" cy="98028"/>
              <a:chOff x="1548" y="1476"/>
              <a:chExt cx="1338" cy="120"/>
            </a:xfrm>
          </p:grpSpPr>
          <p:sp>
            <p:nvSpPr>
              <p:cNvPr id="76" name="Freeform 13">
                <a:extLst>
                  <a:ext uri="{FF2B5EF4-FFF2-40B4-BE49-F238E27FC236}">
                    <a16:creationId xmlns:a16="http://schemas.microsoft.com/office/drawing/2014/main" id="{72CB3C67-3469-4997-BD53-F139FB27FB78}"/>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7" name="Freeform 14">
                <a:extLst>
                  <a:ext uri="{FF2B5EF4-FFF2-40B4-BE49-F238E27FC236}">
                    <a16:creationId xmlns:a16="http://schemas.microsoft.com/office/drawing/2014/main" id="{ED1B8AD9-85C3-42E2-9170-2A1E274FE056}"/>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sp>
          <p:nvSpPr>
            <p:cNvPr id="31" name="Rectangle 15">
              <a:extLst>
                <a:ext uri="{FF2B5EF4-FFF2-40B4-BE49-F238E27FC236}">
                  <a16:creationId xmlns:a16="http://schemas.microsoft.com/office/drawing/2014/main" id="{95B08959-D218-46F9-B427-A99FFAFA2A08}"/>
                </a:ext>
              </a:extLst>
            </p:cNvPr>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32" name="AutoShape 16">
              <a:extLst>
                <a:ext uri="{FF2B5EF4-FFF2-40B4-BE49-F238E27FC236}">
                  <a16:creationId xmlns:a16="http://schemas.microsoft.com/office/drawing/2014/main" id="{F32C7D51-8C79-48D0-A40D-CC5209E9A7FF}"/>
                </a:ext>
              </a:extLst>
            </p:cNvPr>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3" name="AutoShape 17">
              <a:extLst>
                <a:ext uri="{FF2B5EF4-FFF2-40B4-BE49-F238E27FC236}">
                  <a16:creationId xmlns:a16="http://schemas.microsoft.com/office/drawing/2014/main" id="{F5F05815-80B1-48D0-B0B8-F8462EF91F9E}"/>
                </a:ext>
              </a:extLst>
            </p:cNvPr>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4" name="AutoShape 18">
              <a:extLst>
                <a:ext uri="{FF2B5EF4-FFF2-40B4-BE49-F238E27FC236}">
                  <a16:creationId xmlns:a16="http://schemas.microsoft.com/office/drawing/2014/main" id="{337F4742-486C-4F61-9E7D-F4A5EF0A3327}"/>
                </a:ext>
              </a:extLst>
            </p:cNvPr>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5" name="AutoShape 19">
              <a:extLst>
                <a:ext uri="{FF2B5EF4-FFF2-40B4-BE49-F238E27FC236}">
                  <a16:creationId xmlns:a16="http://schemas.microsoft.com/office/drawing/2014/main" id="{7A59CFE1-76D5-48CF-8503-A8FE3B8FD7E9}"/>
                </a:ext>
              </a:extLst>
            </p:cNvPr>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6" name="AutoShape 20">
              <a:extLst>
                <a:ext uri="{FF2B5EF4-FFF2-40B4-BE49-F238E27FC236}">
                  <a16:creationId xmlns:a16="http://schemas.microsoft.com/office/drawing/2014/main" id="{B8EBC015-93FA-496B-952E-943508FB2ACC}"/>
                </a:ext>
              </a:extLst>
            </p:cNvPr>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7" name="AutoShape 21">
              <a:extLst>
                <a:ext uri="{FF2B5EF4-FFF2-40B4-BE49-F238E27FC236}">
                  <a16:creationId xmlns:a16="http://schemas.microsoft.com/office/drawing/2014/main" id="{2A0DB911-C2A8-4B14-9220-F5C915AAACCF}"/>
                </a:ext>
              </a:extLst>
            </p:cNvPr>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8" name="Freeform 22">
              <a:extLst>
                <a:ext uri="{FF2B5EF4-FFF2-40B4-BE49-F238E27FC236}">
                  <a16:creationId xmlns:a16="http://schemas.microsoft.com/office/drawing/2014/main" id="{D8B10011-E5E9-47A7-85A3-FA6BDB46DF15}"/>
                </a:ext>
              </a:extLst>
            </p:cNvPr>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9" name="Freeform 23">
              <a:extLst>
                <a:ext uri="{FF2B5EF4-FFF2-40B4-BE49-F238E27FC236}">
                  <a16:creationId xmlns:a16="http://schemas.microsoft.com/office/drawing/2014/main" id="{AFB30992-E3E9-4147-8F7A-84B23AB588EF}"/>
                </a:ext>
              </a:extLst>
            </p:cNvPr>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0" name="Freeform 24">
              <a:extLst>
                <a:ext uri="{FF2B5EF4-FFF2-40B4-BE49-F238E27FC236}">
                  <a16:creationId xmlns:a16="http://schemas.microsoft.com/office/drawing/2014/main" id="{D7AE8D9E-03C0-495C-B801-C8F3FEDB20BF}"/>
                </a:ext>
              </a:extLst>
            </p:cNvPr>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1" name="Freeform 25">
              <a:extLst>
                <a:ext uri="{FF2B5EF4-FFF2-40B4-BE49-F238E27FC236}">
                  <a16:creationId xmlns:a16="http://schemas.microsoft.com/office/drawing/2014/main" id="{021E09A6-28B0-402A-AA81-AD9A75074459}"/>
                </a:ext>
              </a:extLst>
            </p:cNvPr>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2" name="Line 26">
              <a:extLst>
                <a:ext uri="{FF2B5EF4-FFF2-40B4-BE49-F238E27FC236}">
                  <a16:creationId xmlns:a16="http://schemas.microsoft.com/office/drawing/2014/main" id="{24D49CAD-60F9-43C3-83F1-19BA601C2FDA}"/>
                </a:ext>
              </a:extLst>
            </p:cNvPr>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3" name="Line 27">
              <a:extLst>
                <a:ext uri="{FF2B5EF4-FFF2-40B4-BE49-F238E27FC236}">
                  <a16:creationId xmlns:a16="http://schemas.microsoft.com/office/drawing/2014/main" id="{0C2266B4-FE60-482F-9C6B-2E1463AC3193}"/>
                </a:ext>
              </a:extLst>
            </p:cNvPr>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5" name="Rectangle 29">
              <a:extLst>
                <a:ext uri="{FF2B5EF4-FFF2-40B4-BE49-F238E27FC236}">
                  <a16:creationId xmlns:a16="http://schemas.microsoft.com/office/drawing/2014/main" id="{5D7E0EC0-C37D-4D27-BC02-3B13C1A60FDA}"/>
                </a:ext>
              </a:extLst>
            </p:cNvPr>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46" name="Rectangle 30">
              <a:extLst>
                <a:ext uri="{FF2B5EF4-FFF2-40B4-BE49-F238E27FC236}">
                  <a16:creationId xmlns:a16="http://schemas.microsoft.com/office/drawing/2014/main" id="{FE9C1D6B-313E-4AD7-9323-78EAB41B2328}"/>
                </a:ext>
              </a:extLst>
            </p:cNvPr>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7" name="Rectangle 31">
              <a:extLst>
                <a:ext uri="{FF2B5EF4-FFF2-40B4-BE49-F238E27FC236}">
                  <a16:creationId xmlns:a16="http://schemas.microsoft.com/office/drawing/2014/main" id="{44AFD871-EB8F-4119-A590-E5CE33F83BA2}"/>
                </a:ext>
              </a:extLst>
            </p:cNvPr>
            <p:cNvSpPr>
              <a:spLocks noChangeArrowheads="1"/>
            </p:cNvSpPr>
            <p:nvPr/>
          </p:nvSpPr>
          <p:spPr bwMode="auto">
            <a:xfrm>
              <a:off x="4351574" y="4492160"/>
              <a:ext cx="1119080"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0000FF"/>
                  </a:solidFill>
                  <a:cs typeface="+mn-ea"/>
                  <a:sym typeface="+mn-lt"/>
                </a:rPr>
                <a:t>网卡</a:t>
              </a:r>
            </a:p>
          </p:txBody>
        </p:sp>
        <p:sp>
          <p:nvSpPr>
            <p:cNvPr id="48" name="Rectangle 32">
              <a:extLst>
                <a:ext uri="{FF2B5EF4-FFF2-40B4-BE49-F238E27FC236}">
                  <a16:creationId xmlns:a16="http://schemas.microsoft.com/office/drawing/2014/main" id="{80A3E637-90C1-4F43-9383-BA7E45CDC750}"/>
                </a:ext>
              </a:extLst>
            </p:cNvPr>
            <p:cNvSpPr>
              <a:spLocks noChangeArrowheads="1"/>
            </p:cNvSpPr>
            <p:nvPr/>
          </p:nvSpPr>
          <p:spPr bwMode="auto">
            <a:xfrm>
              <a:off x="4186547" y="4894263"/>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工作站</a:t>
              </a:r>
            </a:p>
          </p:txBody>
        </p:sp>
        <p:sp>
          <p:nvSpPr>
            <p:cNvPr id="49" name="Rectangle 33">
              <a:extLst>
                <a:ext uri="{FF2B5EF4-FFF2-40B4-BE49-F238E27FC236}">
                  <a16:creationId xmlns:a16="http://schemas.microsoft.com/office/drawing/2014/main" id="{6465EB0B-00F2-4930-B3EC-0C11AF2A99FF}"/>
                </a:ext>
              </a:extLst>
            </p:cNvPr>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0" name="Rectangle 34">
              <a:extLst>
                <a:ext uri="{FF2B5EF4-FFF2-40B4-BE49-F238E27FC236}">
                  <a16:creationId xmlns:a16="http://schemas.microsoft.com/office/drawing/2014/main" id="{D124698A-CC9D-4546-A1F7-A14948DDCA55}"/>
                </a:ext>
              </a:extLst>
            </p:cNvPr>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51" name="Rectangle 35">
              <a:extLst>
                <a:ext uri="{FF2B5EF4-FFF2-40B4-BE49-F238E27FC236}">
                  <a16:creationId xmlns:a16="http://schemas.microsoft.com/office/drawing/2014/main" id="{115199FD-D284-4CB3-824E-F946D2A06435}"/>
                </a:ext>
              </a:extLst>
            </p:cNvPr>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2" name="Rectangle 36">
              <a:extLst>
                <a:ext uri="{FF2B5EF4-FFF2-40B4-BE49-F238E27FC236}">
                  <a16:creationId xmlns:a16="http://schemas.microsoft.com/office/drawing/2014/main" id="{DF73DE3E-330D-49A9-AD39-BBC4A18872D2}"/>
                </a:ext>
              </a:extLst>
            </p:cNvPr>
            <p:cNvSpPr>
              <a:spLocks noChangeArrowheads="1"/>
            </p:cNvSpPr>
            <p:nvPr/>
          </p:nvSpPr>
          <p:spPr bwMode="auto">
            <a:xfrm>
              <a:off x="1900522" y="4505075"/>
              <a:ext cx="1119080"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0000FF"/>
                  </a:solidFill>
                  <a:cs typeface="+mn-ea"/>
                  <a:sym typeface="+mn-lt"/>
                </a:rPr>
                <a:t>网卡</a:t>
              </a:r>
            </a:p>
          </p:txBody>
        </p:sp>
        <p:sp>
          <p:nvSpPr>
            <p:cNvPr id="53" name="Rectangle 37">
              <a:extLst>
                <a:ext uri="{FF2B5EF4-FFF2-40B4-BE49-F238E27FC236}">
                  <a16:creationId xmlns:a16="http://schemas.microsoft.com/office/drawing/2014/main" id="{912488AD-FEE8-4C4D-B245-D43169C37986}"/>
                </a:ext>
              </a:extLst>
            </p:cNvPr>
            <p:cNvSpPr>
              <a:spLocks noChangeArrowheads="1"/>
            </p:cNvSpPr>
            <p:nvPr/>
          </p:nvSpPr>
          <p:spPr bwMode="auto">
            <a:xfrm>
              <a:off x="1636989" y="490559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工作站</a:t>
              </a:r>
            </a:p>
          </p:txBody>
        </p:sp>
        <p:sp>
          <p:nvSpPr>
            <p:cNvPr id="54" name="Rectangle 38">
              <a:extLst>
                <a:ext uri="{FF2B5EF4-FFF2-40B4-BE49-F238E27FC236}">
                  <a16:creationId xmlns:a16="http://schemas.microsoft.com/office/drawing/2014/main" id="{5D509BEB-15B6-4433-AFAB-BFA878DA5130}"/>
                </a:ext>
              </a:extLst>
            </p:cNvPr>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5" name="Rectangle 39">
              <a:extLst>
                <a:ext uri="{FF2B5EF4-FFF2-40B4-BE49-F238E27FC236}">
                  <a16:creationId xmlns:a16="http://schemas.microsoft.com/office/drawing/2014/main" id="{416E00D6-93FB-4100-B6BB-7E3EA297328D}"/>
                </a:ext>
              </a:extLst>
            </p:cNvPr>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56" name="Rectangle 40">
              <a:extLst>
                <a:ext uri="{FF2B5EF4-FFF2-40B4-BE49-F238E27FC236}">
                  <a16:creationId xmlns:a16="http://schemas.microsoft.com/office/drawing/2014/main" id="{96FE9119-D405-4C61-B7DA-D12F5D56F025}"/>
                </a:ext>
              </a:extLst>
            </p:cNvPr>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7" name="Rectangle 41">
              <a:extLst>
                <a:ext uri="{FF2B5EF4-FFF2-40B4-BE49-F238E27FC236}">
                  <a16:creationId xmlns:a16="http://schemas.microsoft.com/office/drawing/2014/main" id="{DDB84776-5B8F-43D8-AC0C-3751775343B6}"/>
                </a:ext>
              </a:extLst>
            </p:cNvPr>
            <p:cNvSpPr>
              <a:spLocks noChangeArrowheads="1"/>
            </p:cNvSpPr>
            <p:nvPr/>
          </p:nvSpPr>
          <p:spPr bwMode="auto">
            <a:xfrm>
              <a:off x="6881158" y="4514849"/>
              <a:ext cx="1119080"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0000FF"/>
                  </a:solidFill>
                  <a:cs typeface="+mn-ea"/>
                  <a:sym typeface="+mn-lt"/>
                </a:rPr>
                <a:t>网卡</a:t>
              </a:r>
            </a:p>
          </p:txBody>
        </p:sp>
        <p:sp>
          <p:nvSpPr>
            <p:cNvPr id="58" name="Rectangle 42">
              <a:extLst>
                <a:ext uri="{FF2B5EF4-FFF2-40B4-BE49-F238E27FC236}">
                  <a16:creationId xmlns:a16="http://schemas.microsoft.com/office/drawing/2014/main" id="{EDD0AF67-6955-48B9-A7F2-F0597638AB9E}"/>
                </a:ext>
              </a:extLst>
            </p:cNvPr>
            <p:cNvSpPr>
              <a:spLocks noChangeArrowheads="1"/>
            </p:cNvSpPr>
            <p:nvPr/>
          </p:nvSpPr>
          <p:spPr bwMode="auto">
            <a:xfrm>
              <a:off x="6698035" y="490559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工作站</a:t>
              </a:r>
            </a:p>
          </p:txBody>
        </p:sp>
        <p:sp>
          <p:nvSpPr>
            <p:cNvPr id="59" name="Rectangle 43">
              <a:extLst>
                <a:ext uri="{FF2B5EF4-FFF2-40B4-BE49-F238E27FC236}">
                  <a16:creationId xmlns:a16="http://schemas.microsoft.com/office/drawing/2014/main" id="{BDF7155A-A051-4E92-BEDC-952A9515BD1D}"/>
                </a:ext>
              </a:extLst>
            </p:cNvPr>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0" name="Oval 44">
              <a:extLst>
                <a:ext uri="{FF2B5EF4-FFF2-40B4-BE49-F238E27FC236}">
                  <a16:creationId xmlns:a16="http://schemas.microsoft.com/office/drawing/2014/main" id="{7512481C-34F9-4232-9D79-0A5C5708E91B}"/>
                </a:ext>
              </a:extLst>
            </p:cNvPr>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1" name="Oval 45">
              <a:extLst>
                <a:ext uri="{FF2B5EF4-FFF2-40B4-BE49-F238E27FC236}">
                  <a16:creationId xmlns:a16="http://schemas.microsoft.com/office/drawing/2014/main" id="{0E0F7F2B-3CE1-4417-BC4C-35A5485143E0}"/>
                </a:ext>
              </a:extLst>
            </p:cNvPr>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2" name="Oval 46">
              <a:extLst>
                <a:ext uri="{FF2B5EF4-FFF2-40B4-BE49-F238E27FC236}">
                  <a16:creationId xmlns:a16="http://schemas.microsoft.com/office/drawing/2014/main" id="{F886A1A4-8748-4792-936C-C045BBDB69ED}"/>
                </a:ext>
              </a:extLst>
            </p:cNvPr>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3" name="Line 47">
              <a:extLst>
                <a:ext uri="{FF2B5EF4-FFF2-40B4-BE49-F238E27FC236}">
                  <a16:creationId xmlns:a16="http://schemas.microsoft.com/office/drawing/2014/main" id="{D951FDFF-460F-4E9E-80F4-22145FACC73B}"/>
                </a:ext>
              </a:extLst>
            </p:cNvPr>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4" name="Line 48">
              <a:extLst>
                <a:ext uri="{FF2B5EF4-FFF2-40B4-BE49-F238E27FC236}">
                  <a16:creationId xmlns:a16="http://schemas.microsoft.com/office/drawing/2014/main" id="{8DB01EAF-A20F-4FCB-B33F-1633CE4F01F8}"/>
                </a:ext>
              </a:extLst>
            </p:cNvPr>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5" name="Line 49">
              <a:extLst>
                <a:ext uri="{FF2B5EF4-FFF2-40B4-BE49-F238E27FC236}">
                  <a16:creationId xmlns:a16="http://schemas.microsoft.com/office/drawing/2014/main" id="{FF3599B2-87B6-401C-B2F3-EBBE891F4FBE}"/>
                </a:ext>
              </a:extLst>
            </p:cNvPr>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6" name="Line 50">
              <a:extLst>
                <a:ext uri="{FF2B5EF4-FFF2-40B4-BE49-F238E27FC236}">
                  <a16:creationId xmlns:a16="http://schemas.microsoft.com/office/drawing/2014/main" id="{56B9DD78-7107-4949-A5AF-45B29734A1F6}"/>
                </a:ext>
              </a:extLst>
            </p:cNvPr>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7" name="Line 51">
              <a:extLst>
                <a:ext uri="{FF2B5EF4-FFF2-40B4-BE49-F238E27FC236}">
                  <a16:creationId xmlns:a16="http://schemas.microsoft.com/office/drawing/2014/main" id="{C1B6BC84-A401-4C4D-831D-D9DC9341EE7A}"/>
                </a:ext>
              </a:extLst>
            </p:cNvPr>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8" name="Line 52">
              <a:extLst>
                <a:ext uri="{FF2B5EF4-FFF2-40B4-BE49-F238E27FC236}">
                  <a16:creationId xmlns:a16="http://schemas.microsoft.com/office/drawing/2014/main" id="{2621654C-63CA-4C8D-A9ED-8BE37754C5C4}"/>
                </a:ext>
              </a:extLst>
            </p:cNvPr>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9" name="Rectangle 53">
              <a:extLst>
                <a:ext uri="{FF2B5EF4-FFF2-40B4-BE49-F238E27FC236}">
                  <a16:creationId xmlns:a16="http://schemas.microsoft.com/office/drawing/2014/main" id="{33A96578-9E9C-4117-AB73-F8A89AB52876}"/>
                </a:ext>
              </a:extLst>
            </p:cNvPr>
            <p:cNvSpPr>
              <a:spLocks noChangeArrowheads="1"/>
            </p:cNvSpPr>
            <p:nvPr/>
          </p:nvSpPr>
          <p:spPr bwMode="auto">
            <a:xfrm>
              <a:off x="5210268" y="372586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CC00CC"/>
                  </a:solidFill>
                  <a:cs typeface="+mn-ea"/>
                  <a:sym typeface="+mn-lt"/>
                </a:rPr>
                <a:t>双绞线</a:t>
              </a:r>
            </a:p>
          </p:txBody>
        </p:sp>
        <p:grpSp>
          <p:nvGrpSpPr>
            <p:cNvPr id="70" name="Group 54">
              <a:extLst>
                <a:ext uri="{FF2B5EF4-FFF2-40B4-BE49-F238E27FC236}">
                  <a16:creationId xmlns:a16="http://schemas.microsoft.com/office/drawing/2014/main" id="{D939C858-6F96-483E-971F-9AEEDB526E22}"/>
                </a:ext>
              </a:extLst>
            </p:cNvPr>
            <p:cNvGrpSpPr>
              <a:grpSpLocks/>
            </p:cNvGrpSpPr>
            <p:nvPr/>
          </p:nvGrpSpPr>
          <p:grpSpPr bwMode="auto">
            <a:xfrm rot="5400000" flipH="1">
              <a:off x="4703168" y="3946724"/>
              <a:ext cx="876300" cy="98028"/>
              <a:chOff x="1548" y="1476"/>
              <a:chExt cx="1338" cy="120"/>
            </a:xfrm>
          </p:grpSpPr>
          <p:sp>
            <p:nvSpPr>
              <p:cNvPr id="74" name="Freeform 55">
                <a:extLst>
                  <a:ext uri="{FF2B5EF4-FFF2-40B4-BE49-F238E27FC236}">
                    <a16:creationId xmlns:a16="http://schemas.microsoft.com/office/drawing/2014/main" id="{82D059E4-629D-471D-9FB6-D63EBE8492E1}"/>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5" name="Freeform 56">
                <a:extLst>
                  <a:ext uri="{FF2B5EF4-FFF2-40B4-BE49-F238E27FC236}">
                    <a16:creationId xmlns:a16="http://schemas.microsoft.com/office/drawing/2014/main" id="{20F6A658-65B1-4C1B-BA77-6FE529BDD97C}"/>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71" name="Group 57">
              <a:extLst>
                <a:ext uri="{FF2B5EF4-FFF2-40B4-BE49-F238E27FC236}">
                  <a16:creationId xmlns:a16="http://schemas.microsoft.com/office/drawing/2014/main" id="{53EE816A-A739-4F4C-B5EC-BB615D51E9FB}"/>
                </a:ext>
              </a:extLst>
            </p:cNvPr>
            <p:cNvGrpSpPr>
              <a:grpSpLocks/>
            </p:cNvGrpSpPr>
            <p:nvPr/>
          </p:nvGrpSpPr>
          <p:grpSpPr bwMode="auto">
            <a:xfrm rot="5400000" flipH="1">
              <a:off x="4206942" y="3958630"/>
              <a:ext cx="874712" cy="98029"/>
              <a:chOff x="1548" y="1476"/>
              <a:chExt cx="1338" cy="120"/>
            </a:xfrm>
          </p:grpSpPr>
          <p:sp>
            <p:nvSpPr>
              <p:cNvPr id="72" name="Freeform 58">
                <a:extLst>
                  <a:ext uri="{FF2B5EF4-FFF2-40B4-BE49-F238E27FC236}">
                    <a16:creationId xmlns:a16="http://schemas.microsoft.com/office/drawing/2014/main" id="{AE5C8A83-307D-45A6-9962-EBD833E0E8F0}"/>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3" name="Freeform 59">
                <a:extLst>
                  <a:ext uri="{FF2B5EF4-FFF2-40B4-BE49-F238E27FC236}">
                    <a16:creationId xmlns:a16="http://schemas.microsoft.com/office/drawing/2014/main" id="{CE41FA45-8A4E-44AD-9244-A33970B687E8}"/>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sp>
        <p:nvSpPr>
          <p:cNvPr id="2" name="文本框 1">
            <a:extLst>
              <a:ext uri="{FF2B5EF4-FFF2-40B4-BE49-F238E27FC236}">
                <a16:creationId xmlns:a16="http://schemas.microsoft.com/office/drawing/2014/main" id="{6558BC79-9100-4255-8B7D-76C1955C66F8}"/>
              </a:ext>
            </a:extLst>
          </p:cNvPr>
          <p:cNvSpPr txBox="1"/>
          <p:nvPr/>
        </p:nvSpPr>
        <p:spPr>
          <a:xfrm>
            <a:off x="8613288" y="2964457"/>
            <a:ext cx="1569660" cy="396134"/>
          </a:xfrm>
          <a:prstGeom prst="rect">
            <a:avLst/>
          </a:prstGeom>
          <a:noFill/>
        </p:spPr>
        <p:txBody>
          <a:bodyPr wrap="none" rtlCol="0">
            <a:spAutoFit/>
          </a:bodyPr>
          <a:lstStyle/>
          <a:p>
            <a:pPr>
              <a:lnSpc>
                <a:spcPct val="120000"/>
              </a:lnSpc>
            </a:pPr>
            <a:r>
              <a:rPr lang="zh-CN" altLang="en-US" b="1" dirty="0">
                <a:cs typeface="+mn-ea"/>
                <a:sym typeface="+mn-lt"/>
              </a:rPr>
              <a:t>三端口集线器</a:t>
            </a:r>
          </a:p>
        </p:txBody>
      </p:sp>
    </p:spTree>
    <p:extLst>
      <p:ext uri="{BB962C8B-B14F-4D97-AF65-F5344CB8AC3E}">
        <p14:creationId xmlns:p14="http://schemas.microsoft.com/office/powerpoint/2010/main" val="25932988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819473" y="2821716"/>
            <a:ext cx="5537599" cy="1853145"/>
            <a:chOff x="4981610" y="1448932"/>
            <a:chExt cx="2811270" cy="1114568"/>
          </a:xfrm>
          <a:solidFill>
            <a:srgbClr val="CC00CC"/>
          </a:solidFill>
        </p:grpSpPr>
        <p:sp>
          <p:nvSpPr>
            <p:cNvPr id="10" name="Line 7"/>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pPr>
                <a:lnSpc>
                  <a:spcPct val="120000"/>
                </a:lnSpc>
              </a:pPr>
              <a:endParaRPr lang="zh-CN" altLang="en-US" sz="2400">
                <a:cs typeface="+mn-ea"/>
                <a:sym typeface="+mn-lt"/>
              </a:endParaRPr>
            </a:p>
          </p:txBody>
        </p:sp>
        <p:sp>
          <p:nvSpPr>
            <p:cNvPr id="11"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2"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3"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4"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5"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6" name="椭圆 15"/>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7" name="椭圆 16"/>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8" name="椭圆 17"/>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9" name="椭圆 18"/>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20" name="椭圆 19"/>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sp>
        <p:nvSpPr>
          <p:cNvPr id="21" name="矩形 20"/>
          <p:cNvSpPr/>
          <p:nvPr/>
        </p:nvSpPr>
        <p:spPr>
          <a:xfrm>
            <a:off x="476919" y="4998460"/>
            <a:ext cx="11238162" cy="1242391"/>
          </a:xfrm>
          <a:prstGeom prst="rect">
            <a:avLst/>
          </a:prstGeom>
        </p:spPr>
        <p:txBody>
          <a:bodyPr wrap="square">
            <a:spAutoFit/>
          </a:bodyPr>
          <a:lstStyle/>
          <a:p>
            <a:pPr marL="380990" indent="-380990" eaLnBrk="0" hangingPunct="0">
              <a:lnSpc>
                <a:spcPct val="120000"/>
              </a:lnSpc>
              <a:buClr>
                <a:srgbClr val="0070C0"/>
              </a:buClr>
              <a:buFont typeface="Wingdings" pitchFamily="2" charset="2"/>
              <a:buChar char="l"/>
            </a:pPr>
            <a:endParaRPr lang="en-US" altLang="zh-CN" sz="2000" dirty="0">
              <a:cs typeface="+mn-ea"/>
              <a:sym typeface="+mn-lt"/>
            </a:endParaRPr>
          </a:p>
          <a:p>
            <a:pPr marL="342900" indent="-342900" eaLnBrk="0" hangingPunct="0">
              <a:lnSpc>
                <a:spcPct val="120000"/>
              </a:lnSpc>
              <a:buClr>
                <a:srgbClr val="0070C0"/>
              </a:buClr>
              <a:buFont typeface="Wingdings" panose="05000000000000000000" pitchFamily="2" charset="2"/>
              <a:buChar char="Ø"/>
            </a:pPr>
            <a:r>
              <a:rPr lang="zh-CN" altLang="en-US" sz="2400" dirty="0">
                <a:solidFill>
                  <a:srgbClr val="FF0000"/>
                </a:solidFill>
                <a:cs typeface="+mn-ea"/>
                <a:sym typeface="+mn-lt"/>
              </a:rPr>
              <a:t>问题：</a:t>
            </a:r>
            <a:endParaRPr lang="en-US" altLang="zh-CN" sz="2400" dirty="0">
              <a:solidFill>
                <a:srgbClr val="FF0000"/>
              </a:solidFill>
              <a:cs typeface="+mn-ea"/>
              <a:sym typeface="+mn-lt"/>
            </a:endParaRPr>
          </a:p>
          <a:p>
            <a:pPr eaLnBrk="0" hangingPunct="0">
              <a:lnSpc>
                <a:spcPct val="120000"/>
              </a:lnSpc>
              <a:buClr>
                <a:srgbClr val="0070C0"/>
              </a:buClr>
            </a:pPr>
            <a:r>
              <a:rPr lang="zh-CN" altLang="en-US" sz="2000" dirty="0">
                <a:solidFill>
                  <a:srgbClr val="FF0000"/>
                </a:solidFill>
                <a:cs typeface="+mn-ea"/>
                <a:sym typeface="+mn-lt"/>
              </a:rPr>
              <a:t>     多个站点往共享信道上同时发送数据，则会造成彼此干扰，数据在信道上发生错误。怎么办？</a:t>
            </a:r>
            <a:r>
              <a:rPr lang="zh-CN" altLang="zh-CN" sz="2000" kern="100" dirty="0">
                <a:solidFill>
                  <a:srgbClr val="FF0000"/>
                </a:solidFill>
                <a:cs typeface="+mn-ea"/>
                <a:sym typeface="+mn-lt"/>
              </a:rPr>
              <a:t> </a:t>
            </a:r>
            <a:r>
              <a:rPr lang="en-US" altLang="zh-CN" sz="2000" kern="100" dirty="0">
                <a:solidFill>
                  <a:srgbClr val="FF0000"/>
                </a:solidFill>
                <a:cs typeface="+mn-ea"/>
                <a:sym typeface="+mn-lt"/>
              </a:rPr>
              <a:t>    </a:t>
            </a:r>
            <a:endParaRPr lang="zh-CN" altLang="en-US" sz="2000" dirty="0">
              <a:solidFill>
                <a:srgbClr val="FF0000"/>
              </a:solidFill>
              <a:cs typeface="+mn-ea"/>
              <a:sym typeface="+mn-lt"/>
            </a:endParaRPr>
          </a:p>
        </p:txBody>
      </p:sp>
      <p:grpSp>
        <p:nvGrpSpPr>
          <p:cNvPr id="25" name="组合 24"/>
          <p:cNvGrpSpPr/>
          <p:nvPr/>
        </p:nvGrpSpPr>
        <p:grpSpPr>
          <a:xfrm>
            <a:off x="3919600" y="3276660"/>
            <a:ext cx="2483184" cy="1067291"/>
            <a:chOff x="5750242" y="1865578"/>
            <a:chExt cx="967081" cy="922024"/>
          </a:xfrm>
        </p:grpSpPr>
        <p:cxnSp>
          <p:nvCxnSpPr>
            <p:cNvPr id="26" name="直接箭头连接符 25"/>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cxnSpLocks/>
            </p:cNvCxnSpPr>
            <p:nvPr/>
          </p:nvCxnSpPr>
          <p:spPr>
            <a:xfrm flipV="1">
              <a:off x="6048158" y="1865578"/>
              <a:ext cx="0" cy="250019"/>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cxnSpLocks/>
            </p:cNvCxnSpPr>
            <p:nvPr/>
          </p:nvCxnSpPr>
          <p:spPr>
            <a:xfrm>
              <a:off x="6334062" y="2130650"/>
              <a:ext cx="0" cy="51155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06AE977-4B08-4CB7-9BD3-C3B3234B0D0C}"/>
                </a:ext>
              </a:extLst>
            </p:cNvPr>
            <p:cNvCxnSpPr>
              <a:cxnSpLocks/>
            </p:cNvCxnSpPr>
            <p:nvPr/>
          </p:nvCxnSpPr>
          <p:spPr>
            <a:xfrm flipV="1">
              <a:off x="6460274" y="2212522"/>
              <a:ext cx="3855" cy="575080"/>
            </a:xfrm>
            <a:prstGeom prst="straightConnector1">
              <a:avLst/>
            </a:prstGeom>
            <a:ln w="12700">
              <a:solidFill>
                <a:srgbClr val="FF0000"/>
              </a:solidFill>
              <a:prstDash val="dash"/>
              <a:headEnd type="arrow" w="med" len="med"/>
              <a:tailEnd type="stealth" w="med" len="lg"/>
            </a:ln>
          </p:spPr>
          <p:style>
            <a:lnRef idx="1">
              <a:schemeClr val="accent1"/>
            </a:lnRef>
            <a:fillRef idx="0">
              <a:schemeClr val="accent1"/>
            </a:fillRef>
            <a:effectRef idx="0">
              <a:schemeClr val="accent1"/>
            </a:effectRef>
            <a:fontRef idx="minor">
              <a:schemeClr val="tx1"/>
            </a:fontRef>
          </p:style>
        </p:cxnSp>
      </p:grpSp>
      <p:sp>
        <p:nvSpPr>
          <p:cNvPr id="30" name="爆炸形 1 29"/>
          <p:cNvSpPr/>
          <p:nvPr/>
        </p:nvSpPr>
        <p:spPr>
          <a:xfrm>
            <a:off x="5625905" y="3907416"/>
            <a:ext cx="266847" cy="327547"/>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31" name="标题 1">
            <a:extLst>
              <a:ext uri="{FF2B5EF4-FFF2-40B4-BE49-F238E27FC236}">
                <a16:creationId xmlns:a16="http://schemas.microsoft.com/office/drawing/2014/main" id="{CFEE9B65-3945-4860-BF60-A0F0137B63BF}"/>
              </a:ext>
            </a:extLst>
          </p:cNvPr>
          <p:cNvSpPr txBox="1">
            <a:spLocks/>
          </p:cNvSpPr>
          <p:nvPr/>
        </p:nvSpPr>
        <p:spPr>
          <a:xfrm>
            <a:off x="317443" y="124007"/>
            <a:ext cx="10858500" cy="900112"/>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zh-CN" altLang="en-US" sz="3200" dirty="0">
                <a:latin typeface="+mn-lt"/>
                <a:ea typeface="+mn-ea"/>
                <a:cs typeface="+mn-ea"/>
                <a:sym typeface="+mn-lt"/>
              </a:rPr>
              <a:t>以太网共享介质信道</a:t>
            </a:r>
            <a:endParaRPr lang="en-US" altLang="zh-CN" sz="3200" dirty="0">
              <a:latin typeface="+mn-lt"/>
              <a:ea typeface="+mn-ea"/>
              <a:cs typeface="+mn-ea"/>
              <a:sym typeface="+mn-lt"/>
            </a:endParaRPr>
          </a:p>
        </p:txBody>
      </p:sp>
      <p:sp>
        <p:nvSpPr>
          <p:cNvPr id="2" name="矩形 1">
            <a:extLst>
              <a:ext uri="{FF2B5EF4-FFF2-40B4-BE49-F238E27FC236}">
                <a16:creationId xmlns:a16="http://schemas.microsoft.com/office/drawing/2014/main" id="{F925D775-A367-4045-A317-5A571B09390C}"/>
              </a:ext>
            </a:extLst>
          </p:cNvPr>
          <p:cNvSpPr/>
          <p:nvPr/>
        </p:nvSpPr>
        <p:spPr>
          <a:xfrm>
            <a:off x="4725658" y="4739754"/>
            <a:ext cx="1800493" cy="396134"/>
          </a:xfrm>
          <a:prstGeom prst="rect">
            <a:avLst/>
          </a:prstGeom>
        </p:spPr>
        <p:txBody>
          <a:bodyPr wrap="none">
            <a:spAutoFit/>
          </a:bodyPr>
          <a:lstStyle/>
          <a:p>
            <a:pPr algn="ctr" eaLnBrk="0" hangingPunct="0">
              <a:lnSpc>
                <a:spcPct val="120000"/>
              </a:lnSpc>
              <a:buClr>
                <a:srgbClr val="0070C0"/>
              </a:buClr>
            </a:pPr>
            <a:r>
              <a:rPr lang="zh-CN" altLang="en-US" dirty="0">
                <a:cs typeface="+mn-ea"/>
                <a:sym typeface="+mn-lt"/>
              </a:rPr>
              <a:t>共享的广播信道</a:t>
            </a:r>
            <a:endParaRPr lang="en-US" altLang="zh-CN" dirty="0">
              <a:cs typeface="+mn-ea"/>
              <a:sym typeface="+mn-lt"/>
            </a:endParaRPr>
          </a:p>
        </p:txBody>
      </p:sp>
      <p:sp>
        <p:nvSpPr>
          <p:cNvPr id="3" name="文本框 2">
            <a:extLst>
              <a:ext uri="{FF2B5EF4-FFF2-40B4-BE49-F238E27FC236}">
                <a16:creationId xmlns:a16="http://schemas.microsoft.com/office/drawing/2014/main" id="{5BFB21DB-C5C1-4C4E-89D6-63060F505B2D}"/>
              </a:ext>
            </a:extLst>
          </p:cNvPr>
          <p:cNvSpPr txBox="1"/>
          <p:nvPr/>
        </p:nvSpPr>
        <p:spPr>
          <a:xfrm>
            <a:off x="447260" y="936210"/>
            <a:ext cx="8167621" cy="1242391"/>
          </a:xfrm>
          <a:prstGeom prst="rect">
            <a:avLst/>
          </a:prstGeom>
          <a:noFill/>
        </p:spPr>
        <p:txBody>
          <a:bodyPr wrap="none" rtlCol="0">
            <a:spAutoFit/>
          </a:bodyPr>
          <a:lstStyle/>
          <a:p>
            <a:pPr marL="285750" indent="-285750">
              <a:lnSpc>
                <a:spcPct val="120000"/>
              </a:lnSpc>
              <a:buFont typeface="Wingdings" panose="05000000000000000000" pitchFamily="2" charset="2"/>
              <a:buChar char="Ø"/>
            </a:pPr>
            <a:r>
              <a:rPr lang="zh-CN" altLang="en-US" sz="2400" dirty="0">
                <a:cs typeface="+mn-ea"/>
                <a:sym typeface="+mn-lt"/>
              </a:rPr>
              <a:t>各以太网站点连接在一个共享介质的广播信道上，无论：</a:t>
            </a:r>
            <a:endParaRPr lang="en-US" altLang="zh-CN" sz="2400" dirty="0">
              <a:cs typeface="+mn-ea"/>
              <a:sym typeface="+mn-lt"/>
            </a:endParaRPr>
          </a:p>
          <a:p>
            <a:pPr marL="625475" indent="-268288">
              <a:lnSpc>
                <a:spcPct val="120000"/>
              </a:lnSpc>
              <a:buFont typeface="Arial" panose="020B0604020202020204" pitchFamily="34" charset="0"/>
              <a:buChar char="•"/>
            </a:pPr>
            <a:r>
              <a:rPr lang="zh-CN" altLang="en-US" sz="2000" dirty="0">
                <a:cs typeface="+mn-ea"/>
                <a:sym typeface="+mn-lt"/>
              </a:rPr>
              <a:t>使用同轴电缆的总线拓扑</a:t>
            </a:r>
            <a:endParaRPr lang="en-US" altLang="zh-CN" sz="2000" dirty="0">
              <a:cs typeface="+mn-ea"/>
              <a:sym typeface="+mn-lt"/>
            </a:endParaRPr>
          </a:p>
          <a:p>
            <a:pPr marL="625475" indent="-268288">
              <a:lnSpc>
                <a:spcPct val="120000"/>
              </a:lnSpc>
              <a:buFont typeface="Arial" panose="020B0604020202020204" pitchFamily="34" charset="0"/>
              <a:buChar char="•"/>
            </a:pPr>
            <a:r>
              <a:rPr lang="zh-CN" altLang="en-US" sz="2000" dirty="0">
                <a:cs typeface="+mn-ea"/>
                <a:sym typeface="+mn-lt"/>
              </a:rPr>
              <a:t>使用双绞线</a:t>
            </a:r>
            <a:r>
              <a:rPr lang="en-US" altLang="zh-CN" sz="2000" dirty="0">
                <a:cs typeface="+mn-ea"/>
                <a:sym typeface="+mn-lt"/>
              </a:rPr>
              <a:t>/</a:t>
            </a:r>
            <a:r>
              <a:rPr lang="zh-CN" altLang="en-US" sz="2000" dirty="0">
                <a:cs typeface="+mn-ea"/>
                <a:sym typeface="+mn-lt"/>
              </a:rPr>
              <a:t>集线器的星型拓扑</a:t>
            </a:r>
          </a:p>
        </p:txBody>
      </p:sp>
    </p:spTree>
    <p:extLst>
      <p:ext uri="{BB962C8B-B14F-4D97-AF65-F5344CB8AC3E}">
        <p14:creationId xmlns:p14="http://schemas.microsoft.com/office/powerpoint/2010/main" val="47277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500"/>
                                        <p:tgtEl>
                                          <p:spTgt spid="25"/>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flipV="1">
            <a:off x="1193150" y="2327564"/>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Line 5"/>
          <p:cNvSpPr>
            <a:spLocks noChangeShapeType="1"/>
          </p:cNvSpPr>
          <p:nvPr/>
        </p:nvSpPr>
        <p:spPr bwMode="auto">
          <a:xfrm rot="16200000" flipV="1">
            <a:off x="505252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 name="Freeform 14"/>
          <p:cNvSpPr>
            <a:spLocks/>
          </p:cNvSpPr>
          <p:nvPr/>
        </p:nvSpPr>
        <p:spPr bwMode="auto">
          <a:xfrm>
            <a:off x="3942633" y="2340672"/>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 name="Line 17"/>
          <p:cNvSpPr>
            <a:spLocks noChangeShapeType="1"/>
          </p:cNvSpPr>
          <p:nvPr/>
        </p:nvSpPr>
        <p:spPr bwMode="auto">
          <a:xfrm rot="16200000" flipV="1">
            <a:off x="6699727"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 name="Freeform 19"/>
          <p:cNvSpPr>
            <a:spLocks/>
          </p:cNvSpPr>
          <p:nvPr/>
        </p:nvSpPr>
        <p:spPr bwMode="auto">
          <a:xfrm>
            <a:off x="8886024" y="2340672"/>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5" name="Text Box 22"/>
          <p:cNvSpPr txBox="1">
            <a:spLocks noChangeArrowheads="1"/>
          </p:cNvSpPr>
          <p:nvPr/>
        </p:nvSpPr>
        <p:spPr bwMode="auto">
          <a:xfrm>
            <a:off x="5087511" y="378416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    C</a:t>
            </a:r>
          </a:p>
        </p:txBody>
      </p:sp>
      <p:sp>
        <p:nvSpPr>
          <p:cNvPr id="16" name="Text Box 23"/>
          <p:cNvSpPr txBox="1">
            <a:spLocks noChangeArrowheads="1"/>
          </p:cNvSpPr>
          <p:nvPr/>
        </p:nvSpPr>
        <p:spPr bwMode="auto">
          <a:xfrm>
            <a:off x="6811041" y="3769415"/>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7" name="Text Box 24"/>
          <p:cNvSpPr txBox="1">
            <a:spLocks noChangeArrowheads="1"/>
          </p:cNvSpPr>
          <p:nvPr/>
        </p:nvSpPr>
        <p:spPr bwMode="auto">
          <a:xfrm>
            <a:off x="1801977" y="3769415"/>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8" name="Text Box 25"/>
          <p:cNvSpPr txBox="1">
            <a:spLocks noChangeArrowheads="1"/>
          </p:cNvSpPr>
          <p:nvPr/>
        </p:nvSpPr>
        <p:spPr bwMode="auto">
          <a:xfrm>
            <a:off x="8353522" y="3766139"/>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    E</a:t>
            </a:r>
          </a:p>
        </p:txBody>
      </p:sp>
      <p:sp>
        <p:nvSpPr>
          <p:cNvPr id="22" name="Text Box 48"/>
          <p:cNvSpPr txBox="1">
            <a:spLocks noChangeArrowheads="1"/>
          </p:cNvSpPr>
          <p:nvPr/>
        </p:nvSpPr>
        <p:spPr bwMode="auto">
          <a:xfrm>
            <a:off x="3742058" y="3769415"/>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B</a:t>
            </a:r>
          </a:p>
        </p:txBody>
      </p:sp>
      <p:pic>
        <p:nvPicPr>
          <p:cNvPr id="2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942" y="3288296"/>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3699" y="3288296"/>
            <a:ext cx="542840" cy="542840"/>
          </a:xfrm>
          <a:prstGeom prst="rect">
            <a:avLst/>
          </a:prstGeom>
          <a:noFill/>
          <a:extLst>
            <a:ext uri="{909E8E84-426E-40DD-AFC4-6F175D3DCCD1}">
              <a14:hiddenFill xmlns:a14="http://schemas.microsoft.com/office/drawing/2010/main">
                <a:solidFill>
                  <a:srgbClr val="FFFFFF"/>
                </a:solidFill>
              </a14:hiddenFill>
            </a:ext>
          </a:extLst>
        </p:spPr>
      </p:pic>
      <p:sp>
        <p:nvSpPr>
          <p:cNvPr id="25" name="Line 12"/>
          <p:cNvSpPr>
            <a:spLocks noChangeShapeType="1"/>
          </p:cNvSpPr>
          <p:nvPr/>
        </p:nvSpPr>
        <p:spPr bwMode="auto">
          <a:xfrm rot="16200000" flipV="1">
            <a:off x="175811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pic>
        <p:nvPicPr>
          <p:cNvPr id="2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0569" y="3288296"/>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5881" y="3288296"/>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511" y="3288296"/>
            <a:ext cx="542840" cy="54284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2F8893E-284C-4075-AAAC-3F1F51BD2AD6}"/>
              </a:ext>
            </a:extLst>
          </p:cNvPr>
          <p:cNvSpPr/>
          <p:nvPr/>
        </p:nvSpPr>
        <p:spPr>
          <a:xfrm>
            <a:off x="541814" y="311477"/>
            <a:ext cx="5929828" cy="632353"/>
          </a:xfrm>
          <a:prstGeom prst="rect">
            <a:avLst/>
          </a:prstGeom>
        </p:spPr>
        <p:txBody>
          <a:bodyPr wrap="none">
            <a:spAutoFit/>
          </a:bodyPr>
          <a:lstStyle/>
          <a:p>
            <a:pPr algn="ctr" eaLnBrk="0" hangingPunct="0">
              <a:lnSpc>
                <a:spcPct val="120000"/>
              </a:lnSpc>
            </a:pPr>
            <a:r>
              <a:rPr lang="zh-CN" altLang="en-US" sz="3200" b="1" dirty="0">
                <a:cs typeface="+mn-ea"/>
                <a:sym typeface="+mn-lt"/>
              </a:rPr>
              <a:t>如何避免同时发送产生的碰撞？</a:t>
            </a:r>
            <a:endParaRPr lang="fr-FR" altLang="zh-CN" sz="3200" b="1" dirty="0">
              <a:cs typeface="+mn-ea"/>
              <a:sym typeface="+mn-lt"/>
            </a:endParaRPr>
          </a:p>
        </p:txBody>
      </p:sp>
      <p:sp>
        <p:nvSpPr>
          <p:cNvPr id="27" name="对话气泡: 圆角矩形 26">
            <a:extLst>
              <a:ext uri="{FF2B5EF4-FFF2-40B4-BE49-F238E27FC236}">
                <a16:creationId xmlns:a16="http://schemas.microsoft.com/office/drawing/2014/main" id="{2B3D4F68-0385-47F8-A56C-C871A0DB28CC}"/>
              </a:ext>
            </a:extLst>
          </p:cNvPr>
          <p:cNvSpPr/>
          <p:nvPr/>
        </p:nvSpPr>
        <p:spPr>
          <a:xfrm flipH="1">
            <a:off x="2003680" y="4433685"/>
            <a:ext cx="2015091" cy="880053"/>
          </a:xfrm>
          <a:prstGeom prst="wedgeRoundRectCallout">
            <a:avLst>
              <a:gd name="adj1" fmla="val -40249"/>
              <a:gd name="adj2" fmla="val -12721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kumimoji="1" lang="en-US" altLang="zh-CN" dirty="0">
                <a:solidFill>
                  <a:srgbClr val="000000"/>
                </a:solidFill>
                <a:cs typeface="+mn-ea"/>
                <a:sym typeface="+mn-lt"/>
              </a:rPr>
              <a:t>B </a:t>
            </a:r>
            <a:r>
              <a:rPr kumimoji="1" lang="zh-CN" altLang="en-US" dirty="0">
                <a:solidFill>
                  <a:srgbClr val="000000"/>
                </a:solidFill>
                <a:cs typeface="+mn-ea"/>
                <a:sym typeface="+mn-lt"/>
              </a:rPr>
              <a:t>向 </a:t>
            </a:r>
            <a:r>
              <a:rPr kumimoji="1" lang="en-US" altLang="zh-CN" dirty="0">
                <a:solidFill>
                  <a:srgbClr val="000000"/>
                </a:solidFill>
                <a:cs typeface="+mn-ea"/>
                <a:sym typeface="+mn-lt"/>
              </a:rPr>
              <a:t>D </a:t>
            </a:r>
            <a:r>
              <a:rPr kumimoji="1" lang="zh-CN" altLang="en-US" dirty="0">
                <a:solidFill>
                  <a:srgbClr val="000000"/>
                </a:solidFill>
                <a:cs typeface="+mn-ea"/>
                <a:sym typeface="+mn-lt"/>
              </a:rPr>
              <a:t>要发送数据，能发送吗？</a:t>
            </a:r>
            <a:endParaRPr lang="zh-CN" altLang="en-US" dirty="0">
              <a:cs typeface="+mn-ea"/>
              <a:sym typeface="+mn-lt"/>
            </a:endParaRPr>
          </a:p>
        </p:txBody>
      </p:sp>
      <p:sp>
        <p:nvSpPr>
          <p:cNvPr id="28" name="思想气泡: 云 27">
            <a:extLst>
              <a:ext uri="{FF2B5EF4-FFF2-40B4-BE49-F238E27FC236}">
                <a16:creationId xmlns:a16="http://schemas.microsoft.com/office/drawing/2014/main" id="{9D1B1A9E-549C-4FBE-94AD-C65878857578}"/>
              </a:ext>
            </a:extLst>
          </p:cNvPr>
          <p:cNvSpPr/>
          <p:nvPr/>
        </p:nvSpPr>
        <p:spPr>
          <a:xfrm>
            <a:off x="5233388" y="4287239"/>
            <a:ext cx="3540621" cy="1273694"/>
          </a:xfrm>
          <a:prstGeom prst="cloudCallout">
            <a:avLst>
              <a:gd name="adj1" fmla="val -80868"/>
              <a:gd name="adj2" fmla="val -174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zh-CN" altLang="en-US" dirty="0">
                <a:solidFill>
                  <a:schemeClr val="tx1"/>
                </a:solidFill>
                <a:cs typeface="+mn-ea"/>
                <a:sym typeface="+mn-lt"/>
              </a:rPr>
              <a:t>如何避免与其它站的发送产生碰撞？看一下</a:t>
            </a:r>
            <a:r>
              <a:rPr kumimoji="1" lang="en-US" altLang="zh-CN" dirty="0">
                <a:solidFill>
                  <a:srgbClr val="3333FF"/>
                </a:solidFill>
                <a:cs typeface="+mn-ea"/>
                <a:sym typeface="+mn-lt"/>
              </a:rPr>
              <a:t>CSMA/CD</a:t>
            </a:r>
            <a:r>
              <a:rPr kumimoji="1" lang="zh-CN" altLang="en-US" dirty="0">
                <a:solidFill>
                  <a:schemeClr val="tx1"/>
                </a:solidFill>
                <a:cs typeface="+mn-ea"/>
                <a:sym typeface="+mn-lt"/>
              </a:rPr>
              <a:t>方法吧</a:t>
            </a:r>
            <a:endParaRPr lang="zh-CN" altLang="en-US" dirty="0">
              <a:solidFill>
                <a:schemeClr val="tx1"/>
              </a:solidFill>
              <a:cs typeface="+mn-ea"/>
              <a:sym typeface="+mn-lt"/>
            </a:endParaRPr>
          </a:p>
        </p:txBody>
      </p:sp>
      <p:sp>
        <p:nvSpPr>
          <p:cNvPr id="29" name="对话气泡: 椭圆形 28">
            <a:extLst>
              <a:ext uri="{FF2B5EF4-FFF2-40B4-BE49-F238E27FC236}">
                <a16:creationId xmlns:a16="http://schemas.microsoft.com/office/drawing/2014/main" id="{384D7D8B-3B67-4A8C-B673-81E4A911A71F}"/>
              </a:ext>
            </a:extLst>
          </p:cNvPr>
          <p:cNvSpPr/>
          <p:nvPr/>
        </p:nvSpPr>
        <p:spPr>
          <a:xfrm>
            <a:off x="7837301" y="751161"/>
            <a:ext cx="2238541" cy="1091812"/>
          </a:xfrm>
          <a:prstGeom prst="wedgeEllipseCallout">
            <a:avLst>
              <a:gd name="adj1" fmla="val -78546"/>
              <a:gd name="adj2" fmla="val 797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zh-CN" dirty="0">
                <a:solidFill>
                  <a:srgbClr val="000000"/>
                </a:solidFill>
                <a:cs typeface="+mn-ea"/>
                <a:sym typeface="+mn-lt"/>
              </a:rPr>
              <a:t>E</a:t>
            </a:r>
            <a:r>
              <a:rPr kumimoji="1" lang="zh-CN" altLang="en-US" dirty="0">
                <a:solidFill>
                  <a:srgbClr val="000000"/>
                </a:solidFill>
                <a:cs typeface="+mn-ea"/>
                <a:sym typeface="+mn-lt"/>
              </a:rPr>
              <a:t>向</a:t>
            </a:r>
            <a:r>
              <a:rPr kumimoji="1" lang="en-US" altLang="zh-CN" dirty="0">
                <a:solidFill>
                  <a:srgbClr val="000000"/>
                </a:solidFill>
                <a:cs typeface="+mn-ea"/>
                <a:sym typeface="+mn-lt"/>
              </a:rPr>
              <a:t>A</a:t>
            </a:r>
            <a:r>
              <a:rPr kumimoji="1" lang="zh-CN" altLang="en-US" dirty="0">
                <a:solidFill>
                  <a:srgbClr val="000000"/>
                </a:solidFill>
                <a:cs typeface="+mn-ea"/>
                <a:sym typeface="+mn-lt"/>
              </a:rPr>
              <a:t>正在发送数据呢，信道正忙着呢！</a:t>
            </a:r>
            <a:endParaRPr lang="zh-CN" altLang="en-US" dirty="0">
              <a:cs typeface="+mn-ea"/>
              <a:sym typeface="+mn-lt"/>
            </a:endParaRPr>
          </a:p>
        </p:txBody>
      </p:sp>
      <p:sp>
        <p:nvSpPr>
          <p:cNvPr id="35" name="Freeform 4">
            <a:extLst>
              <a:ext uri="{FF2B5EF4-FFF2-40B4-BE49-F238E27FC236}">
                <a16:creationId xmlns:a16="http://schemas.microsoft.com/office/drawing/2014/main" id="{EA36AEE6-BD71-46CF-9462-FD34E4E380C8}"/>
              </a:ext>
            </a:extLst>
          </p:cNvPr>
          <p:cNvSpPr>
            <a:spLocks/>
          </p:cNvSpPr>
          <p:nvPr/>
        </p:nvSpPr>
        <p:spPr bwMode="auto">
          <a:xfrm>
            <a:off x="4018771" y="1932080"/>
            <a:ext cx="3114429" cy="1091812"/>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FF0000"/>
            </a:solidFill>
            <a:prstDash val="sysDot"/>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sp>
        <p:nvSpPr>
          <p:cNvPr id="36" name="Freeform 4">
            <a:extLst>
              <a:ext uri="{FF2B5EF4-FFF2-40B4-BE49-F238E27FC236}">
                <a16:creationId xmlns:a16="http://schemas.microsoft.com/office/drawing/2014/main" id="{183A7DEC-8D0C-4484-A781-ECB829FEC3AF}"/>
              </a:ext>
            </a:extLst>
          </p:cNvPr>
          <p:cNvSpPr>
            <a:spLocks/>
          </p:cNvSpPr>
          <p:nvPr/>
        </p:nvSpPr>
        <p:spPr bwMode="auto">
          <a:xfrm>
            <a:off x="2448307" y="1614144"/>
            <a:ext cx="6194105" cy="1336597"/>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0099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sp>
        <p:nvSpPr>
          <p:cNvPr id="37" name="矩形 36">
            <a:extLst>
              <a:ext uri="{FF2B5EF4-FFF2-40B4-BE49-F238E27FC236}">
                <a16:creationId xmlns:a16="http://schemas.microsoft.com/office/drawing/2014/main" id="{3DBE5872-A694-4E3B-B44B-E05B115F4B26}"/>
              </a:ext>
            </a:extLst>
          </p:cNvPr>
          <p:cNvSpPr/>
          <p:nvPr/>
        </p:nvSpPr>
        <p:spPr>
          <a:xfrm>
            <a:off x="494525" y="5708691"/>
            <a:ext cx="10676465" cy="799193"/>
          </a:xfrm>
          <a:prstGeom prst="rect">
            <a:avLst/>
          </a:prstGeom>
        </p:spPr>
        <p:txBody>
          <a:bodyPr wrap="square">
            <a:spAutoFit/>
          </a:bodyPr>
          <a:lstStyle/>
          <a:p>
            <a:pPr>
              <a:lnSpc>
                <a:spcPct val="120000"/>
              </a:lnSpc>
            </a:pPr>
            <a:r>
              <a:rPr lang="zh-CN" altLang="en-US" sz="2000" kern="100" dirty="0">
                <a:cs typeface="+mn-ea"/>
                <a:sym typeface="+mn-lt"/>
              </a:rPr>
              <a:t>       对共享信道的以太网，</a:t>
            </a:r>
            <a:r>
              <a:rPr lang="zh-CN" altLang="zh-CN" sz="2000" kern="100" dirty="0">
                <a:cs typeface="+mn-ea"/>
                <a:sym typeface="+mn-lt"/>
              </a:rPr>
              <a:t>IEEE 802.3</a:t>
            </a:r>
            <a:r>
              <a:rPr lang="en-US" altLang="zh-CN" sz="2000" kern="100" dirty="0">
                <a:cs typeface="+mn-ea"/>
                <a:sym typeface="+mn-lt"/>
              </a:rPr>
              <a:t>  </a:t>
            </a:r>
            <a:r>
              <a:rPr lang="zh-CN" altLang="en-US" sz="2000" kern="100" dirty="0">
                <a:cs typeface="+mn-ea"/>
                <a:sym typeface="+mn-lt"/>
              </a:rPr>
              <a:t>提出了载波监听多路访问</a:t>
            </a:r>
            <a:r>
              <a:rPr lang="en-US" altLang="zh-CN" sz="2000" kern="100" dirty="0">
                <a:cs typeface="+mn-ea"/>
                <a:sym typeface="+mn-lt"/>
              </a:rPr>
              <a:t>/</a:t>
            </a:r>
            <a:r>
              <a:rPr lang="zh-CN" altLang="en-US" sz="2000" kern="100" dirty="0">
                <a:cs typeface="+mn-ea"/>
                <a:sym typeface="+mn-lt"/>
              </a:rPr>
              <a:t>冲突检测（</a:t>
            </a:r>
            <a:r>
              <a:rPr lang="en-US" altLang="zh-CN" sz="2000" kern="100" dirty="0">
                <a:cs typeface="+mn-ea"/>
                <a:sym typeface="+mn-lt"/>
              </a:rPr>
              <a:t>CSMA/CD</a:t>
            </a:r>
            <a:r>
              <a:rPr lang="zh-CN" altLang="en-US" sz="2000" kern="100" dirty="0">
                <a:cs typeface="+mn-ea"/>
                <a:sym typeface="+mn-lt"/>
              </a:rPr>
              <a:t>）控制方法。</a:t>
            </a:r>
            <a:r>
              <a:rPr lang="zh-CN" altLang="en-US" sz="2000" dirty="0">
                <a:cs typeface="+mn-ea"/>
                <a:sym typeface="+mn-lt"/>
              </a:rPr>
              <a:t>以争用信道方式接入到共享信道，是一种动态的媒体随机接入共享信道方式。   </a:t>
            </a:r>
          </a:p>
        </p:txBody>
      </p:sp>
    </p:spTree>
    <p:extLst>
      <p:ext uri="{BB962C8B-B14F-4D97-AF65-F5344CB8AC3E}">
        <p14:creationId xmlns:p14="http://schemas.microsoft.com/office/powerpoint/2010/main" val="10859905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a:extLst>
              <a:ext uri="{FF2B5EF4-FFF2-40B4-BE49-F238E27FC236}">
                <a16:creationId xmlns:a16="http://schemas.microsoft.com/office/drawing/2014/main" id="{12D9D226-C58D-4362-823B-736395A45D2F}"/>
              </a:ext>
            </a:extLst>
          </p:cNvPr>
          <p:cNvSpPr>
            <a:spLocks noChangeArrowheads="1"/>
          </p:cNvSpPr>
          <p:nvPr/>
        </p:nvSpPr>
        <p:spPr bwMode="auto">
          <a:xfrm>
            <a:off x="307960" y="1147994"/>
            <a:ext cx="11387854" cy="426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448" tIns="41724" rIns="83448" bIns="41724">
            <a:spAutoFit/>
          </a:bodyPr>
          <a:lstStyle>
            <a:lvl1pPr marL="300038" indent="-300038" algn="l" defTabSz="801688">
              <a:lnSpc>
                <a:spcPct val="140000"/>
              </a:lnSpc>
              <a:buClr>
                <a:schemeClr val="bg2"/>
              </a:buClr>
              <a:buSzPct val="60000"/>
              <a:buFont typeface="Wingdings" panose="05000000000000000000" pitchFamily="2" charset="2"/>
              <a:buChar char="l"/>
              <a:defRPr sz="1900" b="1">
                <a:solidFill>
                  <a:schemeClr val="tx1"/>
                </a:solidFill>
                <a:latin typeface="FrutigerNext LT Regular" pitchFamily="34" charset="0"/>
                <a:ea typeface="华文细黑" panose="02010600040101010101" pitchFamily="2" charset="-122"/>
              </a:defRPr>
            </a:lvl1pPr>
            <a:lvl2pPr marL="652463" indent="-250825" algn="l" defTabSz="801688">
              <a:lnSpc>
                <a:spcPct val="140000"/>
              </a:lnSpc>
              <a:buClr>
                <a:schemeClr val="tx1"/>
              </a:buClr>
              <a:buFont typeface="FrutigerNext LT Regular" pitchFamily="34" charset="0"/>
              <a:buChar char="›"/>
              <a:defRPr sz="1600">
                <a:solidFill>
                  <a:schemeClr val="tx1"/>
                </a:solidFill>
                <a:latin typeface="FrutigerNext LT Regular" pitchFamily="34" charset="0"/>
                <a:ea typeface="华文细黑" panose="02010600040101010101" pitchFamily="2" charset="-122"/>
              </a:defRPr>
            </a:lvl2pPr>
            <a:lvl3pPr marL="1003300" indent="-201613" algn="l" defTabSz="801688">
              <a:lnSpc>
                <a:spcPct val="140000"/>
              </a:lnSpc>
              <a:buFont typeface="FrutigerNext LT Light" pitchFamily="34" charset="0"/>
              <a:buChar char="»"/>
              <a:defRPr sz="1600">
                <a:solidFill>
                  <a:schemeClr val="tx1"/>
                </a:solidFill>
                <a:latin typeface="FrutigerNext LT Light" pitchFamily="34" charset="0"/>
                <a:ea typeface="华文细黑" panose="02010600040101010101" pitchFamily="2" charset="-122"/>
              </a:defRPr>
            </a:lvl3pPr>
            <a:lvl4pPr marL="1401763" indent="-200025" algn="l" defTabSz="801688">
              <a:lnSpc>
                <a:spcPct val="140000"/>
              </a:lnSpc>
              <a:buChar char="–"/>
              <a:defRPr sz="1600">
                <a:solidFill>
                  <a:schemeClr val="tx1"/>
                </a:solidFill>
                <a:latin typeface="FrutigerNext LT Medium" pitchFamily="34" charset="0"/>
                <a:ea typeface="华文细黑" panose="02010600040101010101" pitchFamily="2" charset="-122"/>
              </a:defRPr>
            </a:lvl4pPr>
            <a:lvl5pPr marL="1803400" indent="-201613" algn="l" defTabSz="801688">
              <a:lnSpc>
                <a:spcPct val="140000"/>
              </a:lnSpc>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260600" indent="-201613" defTabSz="801688" fontAlgn="base">
              <a:lnSpc>
                <a:spcPct val="140000"/>
              </a:lnSpc>
              <a:spcBef>
                <a:spcPct val="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717800" indent="-201613" defTabSz="801688" fontAlgn="base">
              <a:lnSpc>
                <a:spcPct val="140000"/>
              </a:lnSpc>
              <a:spcBef>
                <a:spcPct val="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175000" indent="-201613" defTabSz="801688" fontAlgn="base">
              <a:lnSpc>
                <a:spcPct val="140000"/>
              </a:lnSpc>
              <a:spcBef>
                <a:spcPct val="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632200" indent="-201613" defTabSz="801688" fontAlgn="base">
              <a:lnSpc>
                <a:spcPct val="140000"/>
              </a:lnSpc>
              <a:spcBef>
                <a:spcPct val="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nSpc>
                <a:spcPct val="120000"/>
              </a:lnSpc>
              <a:spcBef>
                <a:spcPct val="0"/>
              </a:spcBef>
            </a:pPr>
            <a:r>
              <a:rPr lang="en-US" altLang="zh-CN" sz="2000" b="0" dirty="0">
                <a:latin typeface="+mn-lt"/>
                <a:ea typeface="+mn-ea"/>
                <a:cs typeface="+mn-ea"/>
                <a:sym typeface="+mn-lt"/>
              </a:rPr>
              <a:t>     </a:t>
            </a:r>
            <a:r>
              <a:rPr lang="en-US" altLang="zh-CN" sz="2400" b="0" dirty="0">
                <a:latin typeface="+mn-lt"/>
                <a:ea typeface="+mn-ea"/>
                <a:cs typeface="+mn-ea"/>
                <a:sym typeface="+mn-lt"/>
              </a:rPr>
              <a:t>CSMA/CD</a:t>
            </a:r>
            <a:r>
              <a:rPr lang="zh-CN" altLang="en-US" sz="2400" b="0" dirty="0">
                <a:latin typeface="+mn-lt"/>
                <a:ea typeface="+mn-ea"/>
                <a:cs typeface="+mn-ea"/>
                <a:sym typeface="+mn-lt"/>
              </a:rPr>
              <a:t>全称为载波监听多点接入</a:t>
            </a:r>
            <a:r>
              <a:rPr lang="en-US" altLang="zh-CN" sz="2400" b="0" dirty="0">
                <a:latin typeface="+mn-lt"/>
                <a:ea typeface="+mn-ea"/>
                <a:cs typeface="+mn-ea"/>
                <a:sym typeface="+mn-lt"/>
              </a:rPr>
              <a:t>/</a:t>
            </a:r>
            <a:r>
              <a:rPr lang="zh-CN" altLang="en-US" sz="2400" b="0" dirty="0">
                <a:latin typeface="+mn-lt"/>
                <a:ea typeface="+mn-ea"/>
                <a:cs typeface="+mn-ea"/>
                <a:sym typeface="+mn-lt"/>
              </a:rPr>
              <a:t>冲突检测（</a:t>
            </a:r>
            <a:r>
              <a:rPr lang="en-US" altLang="zh-CN" sz="2400" b="0" dirty="0">
                <a:latin typeface="+mn-lt"/>
                <a:ea typeface="+mn-ea"/>
                <a:cs typeface="+mn-ea"/>
                <a:sym typeface="+mn-lt"/>
              </a:rPr>
              <a:t>carrier sense multiple access with collision detection</a:t>
            </a:r>
            <a:r>
              <a:rPr lang="zh-CN" altLang="en-US" sz="2400" b="0" dirty="0">
                <a:latin typeface="+mn-lt"/>
                <a:ea typeface="+mn-ea"/>
                <a:cs typeface="+mn-ea"/>
                <a:sym typeface="+mn-lt"/>
              </a:rPr>
              <a:t>）</a:t>
            </a:r>
          </a:p>
          <a:p>
            <a:pPr eaLnBrk="1" hangingPunct="1">
              <a:lnSpc>
                <a:spcPct val="120000"/>
              </a:lnSpc>
              <a:spcBef>
                <a:spcPct val="0"/>
              </a:spcBef>
              <a:buClr>
                <a:srgbClr val="990000"/>
              </a:buClr>
              <a:buSzTx/>
              <a:buFont typeface="Wingdings" panose="05000000000000000000" pitchFamily="2" charset="2"/>
              <a:buChar char="Ø"/>
            </a:pPr>
            <a:r>
              <a:rPr lang="en-US" altLang="zh-CN" sz="2400" b="0" dirty="0">
                <a:latin typeface="+mn-lt"/>
                <a:ea typeface="+mn-ea"/>
                <a:cs typeface="+mn-ea"/>
                <a:sym typeface="+mn-lt"/>
              </a:rPr>
              <a:t>CS</a:t>
            </a:r>
            <a:r>
              <a:rPr lang="zh-CN" altLang="en-US" sz="2400" b="0" dirty="0">
                <a:latin typeface="+mn-lt"/>
                <a:ea typeface="+mn-ea"/>
                <a:cs typeface="+mn-ea"/>
                <a:sym typeface="+mn-lt"/>
              </a:rPr>
              <a:t>：载波侦听</a:t>
            </a:r>
          </a:p>
          <a:p>
            <a:pPr>
              <a:lnSpc>
                <a:spcPct val="120000"/>
              </a:lnSpc>
              <a:spcBef>
                <a:spcPct val="0"/>
              </a:spcBef>
              <a:buClr>
                <a:srgbClr val="990000"/>
              </a:buClr>
              <a:buSzTx/>
              <a:buNone/>
            </a:pPr>
            <a:r>
              <a:rPr lang="zh-CN" altLang="en-US" sz="1800" b="0" dirty="0">
                <a:latin typeface="+mn-lt"/>
                <a:ea typeface="+mn-ea"/>
                <a:cs typeface="+mn-ea"/>
                <a:sym typeface="+mn-lt"/>
              </a:rPr>
              <a:t>           每一个站点在发送数据之前检测、侦听一下总线上是否有其他计算机正在发送数据，如果有，则暂停发送，以确保在线路空闲时才发送数据，减少冲突的机会。</a:t>
            </a:r>
            <a:endParaRPr lang="en-US" altLang="zh-CN" sz="1800" b="0" dirty="0">
              <a:latin typeface="+mn-lt"/>
              <a:ea typeface="+mn-ea"/>
              <a:cs typeface="+mn-ea"/>
              <a:sym typeface="+mn-lt"/>
            </a:endParaRPr>
          </a:p>
          <a:p>
            <a:pPr>
              <a:lnSpc>
                <a:spcPct val="120000"/>
              </a:lnSpc>
              <a:spcBef>
                <a:spcPct val="0"/>
              </a:spcBef>
              <a:buClr>
                <a:srgbClr val="990000"/>
              </a:buClr>
              <a:buSzTx/>
              <a:buNone/>
            </a:pPr>
            <a:r>
              <a:rPr lang="zh-CN" altLang="en-US" sz="1800" b="0" dirty="0">
                <a:latin typeface="+mn-lt"/>
                <a:ea typeface="+mn-ea"/>
                <a:cs typeface="+mn-ea"/>
                <a:sym typeface="+mn-lt"/>
              </a:rPr>
              <a:t>          信道上并没有什么“载波”，</a:t>
            </a:r>
            <a:r>
              <a:rPr lang="zh-CN" altLang="en-US" sz="1800" b="0" dirty="0">
                <a:solidFill>
                  <a:srgbClr val="0000FF"/>
                </a:solidFill>
                <a:latin typeface="+mn-lt"/>
                <a:ea typeface="+mn-ea"/>
                <a:cs typeface="+mn-ea"/>
                <a:sym typeface="+mn-lt"/>
              </a:rPr>
              <a:t>“载波监听”就是用电子技术检测信道上有没有其他站点发送的数据信号。</a:t>
            </a:r>
          </a:p>
          <a:p>
            <a:pPr eaLnBrk="1" hangingPunct="1">
              <a:lnSpc>
                <a:spcPct val="120000"/>
              </a:lnSpc>
              <a:spcBef>
                <a:spcPct val="0"/>
              </a:spcBef>
              <a:buClr>
                <a:srgbClr val="990000"/>
              </a:buClr>
              <a:buSzTx/>
              <a:buFont typeface="Wingdings" panose="05000000000000000000" pitchFamily="2" charset="2"/>
              <a:buChar char="Ø"/>
            </a:pPr>
            <a:r>
              <a:rPr lang="en-US" altLang="zh-CN" sz="2400" b="0" dirty="0">
                <a:latin typeface="+mn-lt"/>
                <a:ea typeface="+mn-ea"/>
                <a:cs typeface="+mn-ea"/>
                <a:sym typeface="+mn-lt"/>
              </a:rPr>
              <a:t>MA</a:t>
            </a:r>
            <a:r>
              <a:rPr lang="zh-CN" altLang="en-US" sz="2400" b="0" dirty="0">
                <a:latin typeface="+mn-lt"/>
                <a:ea typeface="+mn-ea"/>
                <a:cs typeface="+mn-ea"/>
                <a:sym typeface="+mn-lt"/>
              </a:rPr>
              <a:t>：多址访问</a:t>
            </a:r>
          </a:p>
          <a:p>
            <a:pPr>
              <a:lnSpc>
                <a:spcPct val="120000"/>
              </a:lnSpc>
              <a:spcBef>
                <a:spcPct val="0"/>
              </a:spcBef>
              <a:buClr>
                <a:srgbClr val="990000"/>
              </a:buClr>
              <a:buSzTx/>
              <a:buNone/>
            </a:pPr>
            <a:r>
              <a:rPr lang="zh-CN" altLang="en-US" sz="1800" b="0" dirty="0">
                <a:latin typeface="+mn-lt"/>
                <a:ea typeface="+mn-ea"/>
                <a:cs typeface="+mn-ea"/>
                <a:sym typeface="+mn-lt"/>
              </a:rPr>
              <a:t>          表示许多计算机以多点接入的方式连接在一个共享媒介信道上，每个站点发送的数据，可以同时被多个站点接收。但接收端可以根据地址标识，决定接收还是拒绝。</a:t>
            </a:r>
          </a:p>
          <a:p>
            <a:pPr eaLnBrk="1" hangingPunct="1">
              <a:lnSpc>
                <a:spcPct val="120000"/>
              </a:lnSpc>
              <a:spcBef>
                <a:spcPct val="0"/>
              </a:spcBef>
              <a:buClr>
                <a:srgbClr val="990000"/>
              </a:buClr>
              <a:buSzTx/>
              <a:buFont typeface="Wingdings" panose="05000000000000000000" pitchFamily="2" charset="2"/>
              <a:buChar char="Ø"/>
            </a:pPr>
            <a:r>
              <a:rPr lang="en-US" altLang="zh-CN" sz="2400" b="0" dirty="0">
                <a:latin typeface="+mn-lt"/>
                <a:ea typeface="+mn-ea"/>
                <a:cs typeface="+mn-ea"/>
                <a:sym typeface="+mn-lt"/>
              </a:rPr>
              <a:t>CD</a:t>
            </a:r>
            <a:r>
              <a:rPr lang="zh-CN" altLang="en-US" sz="2400" b="0" dirty="0">
                <a:latin typeface="+mn-lt"/>
                <a:ea typeface="+mn-ea"/>
                <a:cs typeface="+mn-ea"/>
                <a:sym typeface="+mn-lt"/>
              </a:rPr>
              <a:t>：冲突检测。</a:t>
            </a:r>
          </a:p>
          <a:p>
            <a:pPr eaLnBrk="1" hangingPunct="1">
              <a:lnSpc>
                <a:spcPct val="120000"/>
              </a:lnSpc>
              <a:spcBef>
                <a:spcPct val="0"/>
              </a:spcBef>
              <a:buClr>
                <a:srgbClr val="990000"/>
              </a:buClr>
              <a:buSzTx/>
              <a:buFont typeface="Wingdings" panose="05000000000000000000" pitchFamily="2" charset="2"/>
              <a:buNone/>
            </a:pPr>
            <a:r>
              <a:rPr lang="zh-CN" altLang="en-US" sz="1800" b="0" dirty="0">
                <a:latin typeface="+mn-lt"/>
                <a:ea typeface="+mn-ea"/>
                <a:cs typeface="+mn-ea"/>
                <a:sym typeface="+mn-lt"/>
              </a:rPr>
              <a:t>        边发送边检测，发现冲突就停止发送，然后延迟一个随机时间之后继续发送。        </a:t>
            </a:r>
          </a:p>
        </p:txBody>
      </p:sp>
      <p:sp>
        <p:nvSpPr>
          <p:cNvPr id="165894" name="Rectangle 6">
            <a:extLst>
              <a:ext uri="{FF2B5EF4-FFF2-40B4-BE49-F238E27FC236}">
                <a16:creationId xmlns:a16="http://schemas.microsoft.com/office/drawing/2014/main" id="{07D30101-923D-4BFD-8907-D301D196ACAE}"/>
              </a:ext>
            </a:extLst>
          </p:cNvPr>
          <p:cNvSpPr>
            <a:spLocks noChangeArrowheads="1"/>
          </p:cNvSpPr>
          <p:nvPr/>
        </p:nvSpPr>
        <p:spPr bwMode="auto">
          <a:xfrm>
            <a:off x="818323" y="47254"/>
            <a:ext cx="7745413"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39" tIns="40069" rIns="80139" bIns="40069" anchor="ctr"/>
          <a:lstStyle>
            <a:lvl1pPr algn="l" defTabSz="801688">
              <a:defRPr sz="3100">
                <a:solidFill>
                  <a:srgbClr val="990000"/>
                </a:solidFill>
                <a:latin typeface="FrutigerNext LT Medium" pitchFamily="34" charset="0"/>
                <a:ea typeface="黑体" panose="02010609060101010101" pitchFamily="49" charset="-122"/>
              </a:defRPr>
            </a:lvl1pPr>
            <a:lvl2pPr algn="l" defTabSz="801688">
              <a:defRPr sz="3100">
                <a:solidFill>
                  <a:srgbClr val="990000"/>
                </a:solidFill>
                <a:latin typeface="FrutigerNext LT Medium" pitchFamily="34" charset="0"/>
                <a:ea typeface="黑体" panose="02010609060101010101" pitchFamily="49" charset="-122"/>
              </a:defRPr>
            </a:lvl2pPr>
            <a:lvl3pPr algn="l" defTabSz="801688">
              <a:defRPr sz="3100">
                <a:solidFill>
                  <a:srgbClr val="990000"/>
                </a:solidFill>
                <a:latin typeface="FrutigerNext LT Medium" pitchFamily="34" charset="0"/>
                <a:ea typeface="黑体" panose="02010609060101010101" pitchFamily="49" charset="-122"/>
              </a:defRPr>
            </a:lvl3pPr>
            <a:lvl4pPr algn="l" defTabSz="801688">
              <a:defRPr sz="3100">
                <a:solidFill>
                  <a:srgbClr val="990000"/>
                </a:solidFill>
                <a:latin typeface="FrutigerNext LT Medium" pitchFamily="34" charset="0"/>
                <a:ea typeface="黑体" panose="02010609060101010101" pitchFamily="49" charset="-122"/>
              </a:defRPr>
            </a:lvl4pPr>
            <a:lvl5pPr algn="l" defTabSz="801688">
              <a:defRPr sz="3100">
                <a:solidFill>
                  <a:srgbClr val="990000"/>
                </a:solidFill>
                <a:latin typeface="FrutigerNext LT Medium" pitchFamily="34" charset="0"/>
                <a:ea typeface="黑体" panose="02010609060101010101" pitchFamily="49" charset="-122"/>
              </a:defRPr>
            </a:lvl5pPr>
            <a:lvl6pPr marL="457200" defTabSz="801688" fontAlgn="base">
              <a:spcBef>
                <a:spcPct val="0"/>
              </a:spcBef>
              <a:spcAft>
                <a:spcPct val="0"/>
              </a:spcAft>
              <a:defRPr sz="3100">
                <a:solidFill>
                  <a:srgbClr val="990000"/>
                </a:solidFill>
                <a:latin typeface="FrutigerNext LT Medium" pitchFamily="34" charset="0"/>
                <a:ea typeface="黑体" panose="02010609060101010101" pitchFamily="49" charset="-122"/>
              </a:defRPr>
            </a:lvl6pPr>
            <a:lvl7pPr marL="914400" defTabSz="801688" fontAlgn="base">
              <a:spcBef>
                <a:spcPct val="0"/>
              </a:spcBef>
              <a:spcAft>
                <a:spcPct val="0"/>
              </a:spcAft>
              <a:defRPr sz="3100">
                <a:solidFill>
                  <a:srgbClr val="990000"/>
                </a:solidFill>
                <a:latin typeface="FrutigerNext LT Medium" pitchFamily="34" charset="0"/>
                <a:ea typeface="黑体" panose="02010609060101010101" pitchFamily="49" charset="-122"/>
              </a:defRPr>
            </a:lvl7pPr>
            <a:lvl8pPr marL="1371600" defTabSz="801688" fontAlgn="base">
              <a:spcBef>
                <a:spcPct val="0"/>
              </a:spcBef>
              <a:spcAft>
                <a:spcPct val="0"/>
              </a:spcAft>
              <a:defRPr sz="3100">
                <a:solidFill>
                  <a:srgbClr val="990000"/>
                </a:solidFill>
                <a:latin typeface="FrutigerNext LT Medium" pitchFamily="34" charset="0"/>
                <a:ea typeface="黑体" panose="02010609060101010101" pitchFamily="49" charset="-122"/>
              </a:defRPr>
            </a:lvl8pPr>
            <a:lvl9pPr marL="1828800" defTabSz="801688" fontAlgn="base">
              <a:spcBef>
                <a:spcPct val="0"/>
              </a:spcBef>
              <a:spcAft>
                <a:spcPct val="0"/>
              </a:spcAft>
              <a:defRPr sz="3100">
                <a:solidFill>
                  <a:srgbClr val="990000"/>
                </a:solidFill>
                <a:latin typeface="FrutigerNext LT Medium" pitchFamily="34" charset="0"/>
                <a:ea typeface="黑体" panose="02010609060101010101" pitchFamily="49" charset="-122"/>
              </a:defRPr>
            </a:lvl9pPr>
          </a:lstStyle>
          <a:p>
            <a:pPr defTabSz="914400">
              <a:lnSpc>
                <a:spcPct val="120000"/>
              </a:lnSpc>
              <a:spcBef>
                <a:spcPct val="0"/>
              </a:spcBef>
            </a:pPr>
            <a:r>
              <a:rPr lang="zh-CN" altLang="en-US" sz="3200" b="1" dirty="0">
                <a:solidFill>
                  <a:schemeClr val="accent1"/>
                </a:solidFill>
                <a:latin typeface="+mn-lt"/>
                <a:ea typeface="+mn-ea"/>
                <a:cs typeface="+mn-ea"/>
                <a:sym typeface="+mn-lt"/>
              </a:rPr>
              <a:t>以太网</a:t>
            </a:r>
            <a:r>
              <a:rPr lang="en-US" altLang="zh-CN" sz="3200" b="1" dirty="0">
                <a:solidFill>
                  <a:schemeClr val="accent1"/>
                </a:solidFill>
                <a:latin typeface="+mn-lt"/>
                <a:ea typeface="+mn-ea"/>
                <a:cs typeface="+mn-ea"/>
                <a:sym typeface="+mn-lt"/>
              </a:rPr>
              <a:t>CSMA/CD</a:t>
            </a:r>
            <a:r>
              <a:rPr lang="zh-CN" altLang="en-US" sz="3200" b="1" dirty="0">
                <a:solidFill>
                  <a:schemeClr val="accent1"/>
                </a:solidFill>
                <a:latin typeface="+mn-lt"/>
                <a:ea typeface="+mn-ea"/>
                <a:cs typeface="+mn-ea"/>
                <a:sym typeface="+mn-lt"/>
              </a:rPr>
              <a:t>含义解释</a:t>
            </a:r>
          </a:p>
        </p:txBody>
      </p:sp>
      <p:sp>
        <p:nvSpPr>
          <p:cNvPr id="4" name="灯片编号占位符 3">
            <a:extLst>
              <a:ext uri="{FF2B5EF4-FFF2-40B4-BE49-F238E27FC236}">
                <a16:creationId xmlns:a16="http://schemas.microsoft.com/office/drawing/2014/main" id="{2C6D3608-5D09-5A15-029D-921824CF186F}"/>
              </a:ext>
            </a:extLst>
          </p:cNvPr>
          <p:cNvSpPr>
            <a:spLocks noGrp="1"/>
          </p:cNvSpPr>
          <p:nvPr>
            <p:ph type="sldNum" sz="quarter" idx="12"/>
          </p:nvPr>
        </p:nvSpPr>
        <p:spPr/>
        <p:txBody>
          <a:bodyPr/>
          <a:lstStyle/>
          <a:p>
            <a:fld id="{C8BB1146-E542-4D4E-B8E9-6919A11DDD48}" type="slidenum">
              <a:rPr lang="en-US" smtClean="0"/>
              <a:t>164</a:t>
            </a:fld>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221533" y="944478"/>
            <a:ext cx="11230918" cy="1097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120000"/>
              </a:lnSpc>
              <a:buClr>
                <a:srgbClr val="0070C0"/>
              </a:buClr>
              <a:buFont typeface="Wingdings" panose="05000000000000000000" pitchFamily="2" charset="2"/>
              <a:buChar char="Ø"/>
            </a:pPr>
            <a:r>
              <a:rPr lang="zh-CN" altLang="en-US" sz="2000" dirty="0">
                <a:cs typeface="+mn-ea"/>
                <a:sym typeface="+mn-lt"/>
              </a:rPr>
              <a:t>以太网信道上有数据时，就有数据编码电平信号</a:t>
            </a:r>
            <a:endParaRPr lang="en-US" altLang="zh-CN" sz="2000" dirty="0">
              <a:cs typeface="+mn-ea"/>
              <a:sym typeface="+mn-lt"/>
            </a:endParaRPr>
          </a:p>
          <a:p>
            <a:pPr indent="361950" eaLnBrk="0" hangingPunct="0">
              <a:lnSpc>
                <a:spcPct val="120000"/>
              </a:lnSpc>
              <a:buClr>
                <a:srgbClr val="0070C0"/>
              </a:buClr>
            </a:pPr>
            <a:r>
              <a:rPr lang="zh-CN" altLang="en-US" dirty="0">
                <a:cs typeface="+mn-ea"/>
                <a:sym typeface="+mn-lt"/>
              </a:rPr>
              <a:t>当有站点发送数据时，该数据比特流被编码成高低电平信号。有曼彻斯特、</a:t>
            </a:r>
            <a:r>
              <a:rPr lang="en-US" altLang="zh-CN" dirty="0">
                <a:cs typeface="+mn-ea"/>
                <a:sym typeface="+mn-lt"/>
              </a:rPr>
              <a:t>4B/5B</a:t>
            </a:r>
            <a:r>
              <a:rPr lang="zh-CN" altLang="en-US" dirty="0">
                <a:cs typeface="+mn-ea"/>
                <a:sym typeface="+mn-lt"/>
              </a:rPr>
              <a:t>、</a:t>
            </a:r>
            <a:r>
              <a:rPr lang="en-US" altLang="zh-CN" dirty="0">
                <a:cs typeface="+mn-ea"/>
                <a:sym typeface="+mn-lt"/>
              </a:rPr>
              <a:t>8B/10B</a:t>
            </a:r>
            <a:r>
              <a:rPr lang="zh-CN" altLang="en-US" dirty="0">
                <a:cs typeface="+mn-ea"/>
                <a:sym typeface="+mn-lt"/>
              </a:rPr>
              <a:t>等多种编码方式。不同速率的以太网，采用不同的编码方式，</a:t>
            </a:r>
            <a:r>
              <a:rPr lang="en-US" altLang="zh-CN" dirty="0">
                <a:cs typeface="+mn-ea"/>
                <a:sym typeface="+mn-lt"/>
              </a:rPr>
              <a:t> </a:t>
            </a:r>
            <a:r>
              <a:rPr lang="zh-CN" altLang="en-US" dirty="0">
                <a:cs typeface="+mn-ea"/>
                <a:sym typeface="+mn-lt"/>
              </a:rPr>
              <a:t>如</a:t>
            </a:r>
            <a:r>
              <a:rPr lang="en-US" altLang="zh-CN" dirty="0">
                <a:cs typeface="+mn-ea"/>
                <a:sym typeface="+mn-lt"/>
              </a:rPr>
              <a:t>10BASE-T</a:t>
            </a:r>
            <a:r>
              <a:rPr lang="zh-CN" altLang="en-US" dirty="0">
                <a:cs typeface="+mn-ea"/>
                <a:sym typeface="+mn-lt"/>
              </a:rPr>
              <a:t>以太网采用曼彻斯特编码：</a:t>
            </a:r>
          </a:p>
        </p:txBody>
      </p:sp>
      <p:grpSp>
        <p:nvGrpSpPr>
          <p:cNvPr id="8" name="组合 7"/>
          <p:cNvGrpSpPr/>
          <p:nvPr/>
        </p:nvGrpSpPr>
        <p:grpSpPr>
          <a:xfrm>
            <a:off x="1880509" y="2419078"/>
            <a:ext cx="7583496" cy="2461265"/>
            <a:chOff x="-436490" y="1770063"/>
            <a:chExt cx="9998002" cy="2667000"/>
          </a:xfrm>
        </p:grpSpPr>
        <p:grpSp>
          <p:nvGrpSpPr>
            <p:cNvPr id="9" name="组合 8"/>
            <p:cNvGrpSpPr/>
            <p:nvPr/>
          </p:nvGrpSpPr>
          <p:grpSpPr>
            <a:xfrm>
              <a:off x="2050862" y="1957745"/>
              <a:ext cx="7488831" cy="1774363"/>
              <a:chOff x="2050862" y="1957745"/>
              <a:chExt cx="7488831" cy="2847790"/>
            </a:xfrm>
          </p:grpSpPr>
          <p:sp>
            <p:nvSpPr>
              <p:cNvPr id="33" name="Rectangle 8"/>
              <p:cNvSpPr>
                <a:spLocks noChangeArrowheads="1"/>
              </p:cNvSpPr>
              <p:nvPr/>
            </p:nvSpPr>
            <p:spPr bwMode="auto">
              <a:xfrm>
                <a:off x="8082205" y="2007527"/>
                <a:ext cx="720633" cy="2778734"/>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34" name="Rectangle 9"/>
              <p:cNvSpPr>
                <a:spLocks noChangeArrowheads="1"/>
              </p:cNvSpPr>
              <p:nvPr/>
            </p:nvSpPr>
            <p:spPr bwMode="auto">
              <a:xfrm>
                <a:off x="3563030" y="2007527"/>
                <a:ext cx="751617" cy="2778734"/>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35" name="Rectangle 10"/>
              <p:cNvSpPr>
                <a:spLocks noChangeArrowheads="1"/>
              </p:cNvSpPr>
              <p:nvPr/>
            </p:nvSpPr>
            <p:spPr bwMode="auto">
              <a:xfrm>
                <a:off x="5073850" y="2002764"/>
                <a:ext cx="731598" cy="278349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36" name="Rectangle 11"/>
              <p:cNvSpPr>
                <a:spLocks noChangeArrowheads="1"/>
              </p:cNvSpPr>
              <p:nvPr/>
            </p:nvSpPr>
            <p:spPr bwMode="auto">
              <a:xfrm>
                <a:off x="6588491" y="2002764"/>
                <a:ext cx="713017" cy="278349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37" name="Rectangle 12"/>
              <p:cNvSpPr>
                <a:spLocks noChangeArrowheads="1"/>
              </p:cNvSpPr>
              <p:nvPr/>
            </p:nvSpPr>
            <p:spPr bwMode="auto">
              <a:xfrm>
                <a:off x="2077857" y="1995868"/>
                <a:ext cx="720123" cy="2790393"/>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38" name="Line 32"/>
              <p:cNvSpPr>
                <a:spLocks noChangeShapeType="1"/>
              </p:cNvSpPr>
              <p:nvPr/>
            </p:nvSpPr>
            <p:spPr bwMode="auto">
              <a:xfrm flipH="1" flipV="1">
                <a:off x="2050862" y="1977021"/>
                <a:ext cx="21490" cy="279039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39" name="Line 33"/>
              <p:cNvSpPr>
                <a:spLocks noChangeShapeType="1"/>
              </p:cNvSpPr>
              <p:nvPr/>
            </p:nvSpPr>
            <p:spPr bwMode="auto">
              <a:xfrm flipH="1" flipV="1">
                <a:off x="2800920" y="1957745"/>
                <a:ext cx="12587" cy="2828517"/>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0" name="Line 34"/>
              <p:cNvSpPr>
                <a:spLocks noChangeShapeType="1"/>
              </p:cNvSpPr>
              <p:nvPr/>
            </p:nvSpPr>
            <p:spPr bwMode="auto">
              <a:xfrm flipH="1" flipV="1">
                <a:off x="3548038" y="1977021"/>
                <a:ext cx="28212" cy="277873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1" name="Line 35"/>
              <p:cNvSpPr>
                <a:spLocks noChangeShapeType="1"/>
              </p:cNvSpPr>
              <p:nvPr/>
            </p:nvSpPr>
            <p:spPr bwMode="auto">
              <a:xfrm flipV="1">
                <a:off x="4254964" y="1977021"/>
                <a:ext cx="55184" cy="277873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2" name="Line 36"/>
              <p:cNvSpPr>
                <a:spLocks noChangeShapeType="1"/>
              </p:cNvSpPr>
              <p:nvPr/>
            </p:nvSpPr>
            <p:spPr bwMode="auto">
              <a:xfrm flipH="1" flipV="1">
                <a:off x="5059561" y="1977021"/>
                <a:ext cx="15830" cy="2778730"/>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3" name="Line 37"/>
              <p:cNvSpPr>
                <a:spLocks noChangeShapeType="1"/>
              </p:cNvSpPr>
              <p:nvPr/>
            </p:nvSpPr>
            <p:spPr bwMode="auto">
              <a:xfrm flipH="1" flipV="1">
                <a:off x="5822314" y="1977019"/>
                <a:ext cx="19036" cy="2828516"/>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4" name="Line 38"/>
              <p:cNvSpPr>
                <a:spLocks noChangeShapeType="1"/>
              </p:cNvSpPr>
              <p:nvPr/>
            </p:nvSpPr>
            <p:spPr bwMode="auto">
              <a:xfrm flipH="1" flipV="1">
                <a:off x="6575317" y="1977021"/>
                <a:ext cx="17375" cy="2828514"/>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5" name="Line 39"/>
              <p:cNvSpPr>
                <a:spLocks noChangeShapeType="1"/>
              </p:cNvSpPr>
              <p:nvPr/>
            </p:nvSpPr>
            <p:spPr bwMode="auto">
              <a:xfrm flipV="1">
                <a:off x="7313116" y="1977019"/>
                <a:ext cx="3382" cy="282851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6" name="Line 40"/>
              <p:cNvSpPr>
                <a:spLocks noChangeShapeType="1"/>
              </p:cNvSpPr>
              <p:nvPr/>
            </p:nvSpPr>
            <p:spPr bwMode="auto">
              <a:xfrm flipH="1" flipV="1">
                <a:off x="8067967" y="1977021"/>
                <a:ext cx="12306" cy="2828510"/>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7" name="Line 41"/>
              <p:cNvSpPr>
                <a:spLocks noChangeShapeType="1"/>
              </p:cNvSpPr>
              <p:nvPr/>
            </p:nvSpPr>
            <p:spPr bwMode="auto">
              <a:xfrm flipV="1">
                <a:off x="8806601" y="1979430"/>
                <a:ext cx="3382" cy="282610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sp>
            <p:nvSpPr>
              <p:cNvPr id="48" name="Line 41"/>
              <p:cNvSpPr>
                <a:spLocks noChangeShapeType="1"/>
              </p:cNvSpPr>
              <p:nvPr/>
            </p:nvSpPr>
            <p:spPr bwMode="auto">
              <a:xfrm flipV="1">
                <a:off x="9536311" y="1979430"/>
                <a:ext cx="3382" cy="2806830"/>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cs typeface="+mn-ea"/>
                  <a:sym typeface="+mn-lt"/>
                </a:endParaRPr>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a:cs typeface="+mn-ea"/>
                <a:sym typeface="+mn-lt"/>
              </a:endParaRPr>
            </a:p>
          </p:txBody>
        </p:sp>
        <p:sp>
          <p:nvSpPr>
            <p:cNvPr id="11" name="Rectangle 7"/>
            <p:cNvSpPr>
              <a:spLocks noChangeArrowheads="1"/>
            </p:cNvSpPr>
            <p:nvPr/>
          </p:nvSpPr>
          <p:spPr bwMode="auto">
            <a:xfrm>
              <a:off x="-436490" y="2840659"/>
              <a:ext cx="2489566" cy="519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r" defTabSz="1015975" eaLnBrk="0" hangingPunct="0">
                <a:lnSpc>
                  <a:spcPct val="120000"/>
                </a:lnSpc>
              </a:pPr>
              <a:r>
                <a:rPr kumimoji="1" lang="zh-CN" altLang="en-US" sz="2133" b="1" dirty="0">
                  <a:solidFill>
                    <a:srgbClr val="0000FF"/>
                  </a:solidFill>
                  <a:cs typeface="+mn-ea"/>
                  <a:sym typeface="+mn-lt"/>
                </a:rPr>
                <a:t>曼彻斯特编码</a:t>
              </a:r>
            </a:p>
          </p:txBody>
        </p:sp>
        <p:sp>
          <p:nvSpPr>
            <p:cNvPr id="12" name="Rectangle 13"/>
            <p:cNvSpPr>
              <a:spLocks noChangeArrowheads="1"/>
            </p:cNvSpPr>
            <p:nvPr/>
          </p:nvSpPr>
          <p:spPr bwMode="auto">
            <a:xfrm>
              <a:off x="2154594"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1</a:t>
              </a:r>
            </a:p>
          </p:txBody>
        </p:sp>
        <p:sp>
          <p:nvSpPr>
            <p:cNvPr id="13" name="Rectangle 14"/>
            <p:cNvSpPr>
              <a:spLocks noChangeArrowheads="1"/>
            </p:cNvSpPr>
            <p:nvPr/>
          </p:nvSpPr>
          <p:spPr bwMode="auto">
            <a:xfrm>
              <a:off x="8892199"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1</a:t>
              </a:r>
            </a:p>
          </p:txBody>
        </p:sp>
        <p:sp>
          <p:nvSpPr>
            <p:cNvPr id="14" name="Rectangle 15"/>
            <p:cNvSpPr>
              <a:spLocks noChangeArrowheads="1"/>
            </p:cNvSpPr>
            <p:nvPr/>
          </p:nvSpPr>
          <p:spPr bwMode="auto">
            <a:xfrm>
              <a:off x="5194779"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1</a:t>
              </a:r>
            </a:p>
          </p:txBody>
        </p:sp>
        <p:sp>
          <p:nvSpPr>
            <p:cNvPr id="15" name="Rectangle 16"/>
            <p:cNvSpPr>
              <a:spLocks noChangeArrowheads="1"/>
            </p:cNvSpPr>
            <p:nvPr/>
          </p:nvSpPr>
          <p:spPr bwMode="auto">
            <a:xfrm>
              <a:off x="8136690" y="2067854"/>
              <a:ext cx="298450"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0651" tIns="59267" rIns="120651" bIns="59267">
              <a:spAutoFit/>
            </a:bodyPr>
            <a:lstStyle/>
            <a:p>
              <a:pPr defTabSz="1015975" eaLnBrk="0" hangingPunct="0">
                <a:lnSpc>
                  <a:spcPct val="120000"/>
                </a:lnSpc>
              </a:pPr>
              <a:r>
                <a:rPr kumimoji="1" lang="en-US" altLang="zh-CN" sz="2133" b="1">
                  <a:cs typeface="+mn-ea"/>
                  <a:sym typeface="+mn-lt"/>
                </a:rPr>
                <a:t>1</a:t>
              </a:r>
            </a:p>
          </p:txBody>
        </p:sp>
        <p:sp>
          <p:nvSpPr>
            <p:cNvPr id="16" name="Rectangle 17"/>
            <p:cNvSpPr>
              <a:spLocks noChangeArrowheads="1"/>
            </p:cNvSpPr>
            <p:nvPr/>
          </p:nvSpPr>
          <p:spPr bwMode="auto">
            <a:xfrm>
              <a:off x="7427027"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1</a:t>
              </a:r>
            </a:p>
          </p:txBody>
        </p:sp>
        <p:sp>
          <p:nvSpPr>
            <p:cNvPr id="17" name="Rectangle 18"/>
            <p:cNvSpPr>
              <a:spLocks noChangeArrowheads="1"/>
            </p:cNvSpPr>
            <p:nvPr/>
          </p:nvSpPr>
          <p:spPr bwMode="auto">
            <a:xfrm>
              <a:off x="2915533"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0</a:t>
              </a:r>
            </a:p>
          </p:txBody>
        </p:sp>
        <p:sp>
          <p:nvSpPr>
            <p:cNvPr id="18" name="Rectangle 19"/>
            <p:cNvSpPr>
              <a:spLocks noChangeArrowheads="1"/>
            </p:cNvSpPr>
            <p:nvPr/>
          </p:nvSpPr>
          <p:spPr bwMode="auto">
            <a:xfrm>
              <a:off x="3707622"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a:cs typeface="+mn-ea"/>
                  <a:sym typeface="+mn-lt"/>
                </a:rPr>
                <a:t>0</a:t>
              </a:r>
            </a:p>
          </p:txBody>
        </p:sp>
        <p:sp>
          <p:nvSpPr>
            <p:cNvPr id="19" name="Rectangle 20"/>
            <p:cNvSpPr>
              <a:spLocks noChangeArrowheads="1"/>
            </p:cNvSpPr>
            <p:nvPr/>
          </p:nvSpPr>
          <p:spPr bwMode="auto">
            <a:xfrm>
              <a:off x="4427700"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0</a:t>
              </a:r>
            </a:p>
          </p:txBody>
        </p:sp>
        <p:sp>
          <p:nvSpPr>
            <p:cNvPr id="20" name="Rectangle 21"/>
            <p:cNvSpPr>
              <a:spLocks noChangeArrowheads="1"/>
            </p:cNvSpPr>
            <p:nvPr/>
          </p:nvSpPr>
          <p:spPr bwMode="auto">
            <a:xfrm>
              <a:off x="5939869"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0</a:t>
              </a:r>
            </a:p>
          </p:txBody>
        </p:sp>
        <p:sp>
          <p:nvSpPr>
            <p:cNvPr id="21" name="Rectangle 22"/>
            <p:cNvSpPr>
              <a:spLocks noChangeArrowheads="1"/>
            </p:cNvSpPr>
            <p:nvPr/>
          </p:nvSpPr>
          <p:spPr bwMode="auto">
            <a:xfrm>
              <a:off x="6659949" y="2067854"/>
              <a:ext cx="522008" cy="5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0</a:t>
              </a:r>
            </a:p>
          </p:txBody>
        </p:sp>
        <p:sp>
          <p:nvSpPr>
            <p:cNvPr id="22" name="Freeform 30"/>
            <p:cNvSpPr>
              <a:spLocks/>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 fmla="*/ 0 w 10101"/>
                <a:gd name="connsiteY0" fmla="*/ 0 h 10000"/>
                <a:gd name="connsiteX1" fmla="*/ 504 w 10101"/>
                <a:gd name="connsiteY1" fmla="*/ 0 h 10000"/>
                <a:gd name="connsiteX2" fmla="*/ 504 w 10101"/>
                <a:gd name="connsiteY2" fmla="*/ 10000 h 10000"/>
                <a:gd name="connsiteX3" fmla="*/ 1536 w 10101"/>
                <a:gd name="connsiteY3" fmla="*/ 10000 h 10000"/>
                <a:gd name="connsiteX4" fmla="*/ 1536 w 10101"/>
                <a:gd name="connsiteY4" fmla="*/ 0 h 10000"/>
                <a:gd name="connsiteX5" fmla="*/ 2040 w 10101"/>
                <a:gd name="connsiteY5" fmla="*/ 0 h 10000"/>
                <a:gd name="connsiteX6" fmla="*/ 2040 w 10101"/>
                <a:gd name="connsiteY6" fmla="*/ 10000 h 10000"/>
                <a:gd name="connsiteX7" fmla="*/ 2565 w 10101"/>
                <a:gd name="connsiteY7" fmla="*/ 10000 h 10000"/>
                <a:gd name="connsiteX8" fmla="*/ 2565 w 10101"/>
                <a:gd name="connsiteY8" fmla="*/ 0 h 10000"/>
                <a:gd name="connsiteX9" fmla="*/ 3070 w 10101"/>
                <a:gd name="connsiteY9" fmla="*/ 0 h 10000"/>
                <a:gd name="connsiteX10" fmla="*/ 3070 w 10101"/>
                <a:gd name="connsiteY10" fmla="*/ 10000 h 10000"/>
                <a:gd name="connsiteX11" fmla="*/ 3574 w 10101"/>
                <a:gd name="connsiteY11" fmla="*/ 10000 h 10000"/>
                <a:gd name="connsiteX12" fmla="*/ 3574 w 10101"/>
                <a:gd name="connsiteY12" fmla="*/ 0 h 10000"/>
                <a:gd name="connsiteX13" fmla="*/ 4606 w 10101"/>
                <a:gd name="connsiteY13" fmla="*/ 0 h 10000"/>
                <a:gd name="connsiteX14" fmla="*/ 4606 w 10101"/>
                <a:gd name="connsiteY14" fmla="*/ 10000 h 10000"/>
                <a:gd name="connsiteX15" fmla="*/ 5615 w 10101"/>
                <a:gd name="connsiteY15" fmla="*/ 10000 h 10000"/>
                <a:gd name="connsiteX16" fmla="*/ 5615 w 10101"/>
                <a:gd name="connsiteY16" fmla="*/ 122 h 10000"/>
                <a:gd name="connsiteX17" fmla="*/ 6119 w 10101"/>
                <a:gd name="connsiteY17" fmla="*/ 0 h 10000"/>
                <a:gd name="connsiteX18" fmla="*/ 6119 w 10101"/>
                <a:gd name="connsiteY18" fmla="*/ 10000 h 10000"/>
                <a:gd name="connsiteX19" fmla="*/ 6623 w 10101"/>
                <a:gd name="connsiteY19" fmla="*/ 10000 h 10000"/>
                <a:gd name="connsiteX20" fmla="*/ 6623 w 10101"/>
                <a:gd name="connsiteY20" fmla="*/ 0 h 10000"/>
                <a:gd name="connsiteX21" fmla="*/ 7653 w 10101"/>
                <a:gd name="connsiteY21" fmla="*/ 0 h 10000"/>
                <a:gd name="connsiteX22" fmla="*/ 7653 w 10101"/>
                <a:gd name="connsiteY22" fmla="*/ 10000 h 10000"/>
                <a:gd name="connsiteX23" fmla="*/ 8157 w 10101"/>
                <a:gd name="connsiteY23" fmla="*/ 10000 h 10000"/>
                <a:gd name="connsiteX24" fmla="*/ 8157 w 10101"/>
                <a:gd name="connsiteY24" fmla="*/ 0 h 10000"/>
                <a:gd name="connsiteX25" fmla="*/ 8662 w 10101"/>
                <a:gd name="connsiteY25" fmla="*/ 0 h 10000"/>
                <a:gd name="connsiteX26" fmla="*/ 8662 w 10101"/>
                <a:gd name="connsiteY26" fmla="*/ 10000 h 10000"/>
                <a:gd name="connsiteX27" fmla="*/ 9166 w 10101"/>
                <a:gd name="connsiteY27" fmla="*/ 10000 h 10000"/>
                <a:gd name="connsiteX28" fmla="*/ 9166 w 10101"/>
                <a:gd name="connsiteY28" fmla="*/ 0 h 10000"/>
                <a:gd name="connsiteX29" fmla="*/ 9671 w 10101"/>
                <a:gd name="connsiteY29" fmla="*/ 0 h 10000"/>
                <a:gd name="connsiteX30" fmla="*/ 9671 w 10101"/>
                <a:gd name="connsiteY30" fmla="*/ 10000 h 10000"/>
                <a:gd name="connsiteX31" fmla="*/ 10101 w 10101"/>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cs typeface="+mn-ea"/>
                <a:sym typeface="+mn-lt"/>
              </a:endParaRPr>
            </a:p>
          </p:txBody>
        </p:sp>
        <p:sp>
          <p:nvSpPr>
            <p:cNvPr id="23" name="Rectangle 42"/>
            <p:cNvSpPr>
              <a:spLocks noChangeArrowheads="1"/>
            </p:cNvSpPr>
            <p:nvPr/>
          </p:nvSpPr>
          <p:spPr bwMode="auto">
            <a:xfrm>
              <a:off x="-168196" y="2075792"/>
              <a:ext cx="2184529" cy="519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r" defTabSz="1015975" eaLnBrk="0" hangingPunct="0">
                <a:lnSpc>
                  <a:spcPct val="120000"/>
                </a:lnSpc>
              </a:pPr>
              <a:r>
                <a:rPr kumimoji="1" lang="zh-CN" altLang="en-US" sz="2133" b="1" dirty="0">
                  <a:solidFill>
                    <a:srgbClr val="0000FF"/>
                  </a:solidFill>
                  <a:cs typeface="+mn-ea"/>
                  <a:sym typeface="+mn-lt"/>
                </a:rPr>
                <a:t>数据比特流</a:t>
              </a:r>
            </a:p>
          </p:txBody>
        </p: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 name="矩形 49"/>
          <p:cNvSpPr/>
          <p:nvPr/>
        </p:nvSpPr>
        <p:spPr>
          <a:xfrm>
            <a:off x="1207008" y="4797013"/>
            <a:ext cx="9948672" cy="497316"/>
          </a:xfrm>
          <a:prstGeom prst="rect">
            <a:avLst/>
          </a:prstGeom>
        </p:spPr>
        <p:txBody>
          <a:bodyPr wrap="square">
            <a:spAutoFit/>
          </a:bodyPr>
          <a:lstStyle/>
          <a:p>
            <a:pPr>
              <a:lnSpc>
                <a:spcPct val="120000"/>
              </a:lnSpc>
            </a:pPr>
            <a:r>
              <a:rPr lang="zh-CN" altLang="en-US" sz="2400" b="1" dirty="0">
                <a:solidFill>
                  <a:schemeClr val="bg1"/>
                </a:solidFill>
                <a:cs typeface="+mn-ea"/>
                <a:sym typeface="+mn-lt"/>
              </a:rPr>
              <a:t>曼彻斯特编码缺点是：它所占的频带宽度比原始的基带信号增加了一倍。</a:t>
            </a:r>
          </a:p>
        </p:txBody>
      </p:sp>
      <p:sp>
        <p:nvSpPr>
          <p:cNvPr id="3" name="矩形 2">
            <a:extLst>
              <a:ext uri="{FF2B5EF4-FFF2-40B4-BE49-F238E27FC236}">
                <a16:creationId xmlns:a16="http://schemas.microsoft.com/office/drawing/2014/main" id="{1C8D7639-2EE2-4F9B-960C-D43D37B19762}"/>
              </a:ext>
            </a:extLst>
          </p:cNvPr>
          <p:cNvSpPr/>
          <p:nvPr/>
        </p:nvSpPr>
        <p:spPr>
          <a:xfrm>
            <a:off x="551073" y="157868"/>
            <a:ext cx="3855543" cy="632353"/>
          </a:xfrm>
          <a:prstGeom prst="rect">
            <a:avLst/>
          </a:prstGeom>
        </p:spPr>
        <p:txBody>
          <a:bodyPr wrap="none">
            <a:spAutoFit/>
          </a:bodyPr>
          <a:lstStyle/>
          <a:p>
            <a:pPr algn="ctr" eaLnBrk="0" hangingPunct="0">
              <a:lnSpc>
                <a:spcPct val="120000"/>
              </a:lnSpc>
            </a:pPr>
            <a:r>
              <a:rPr lang="en-US" altLang="zh-CN" sz="3200" b="1" dirty="0">
                <a:cs typeface="+mn-ea"/>
                <a:sym typeface="+mn-lt"/>
              </a:rPr>
              <a:t>CSMA/CD </a:t>
            </a:r>
            <a:r>
              <a:rPr lang="zh-CN" altLang="en-US" sz="3200" b="1" dirty="0">
                <a:cs typeface="+mn-ea"/>
                <a:sym typeface="+mn-lt"/>
              </a:rPr>
              <a:t>工作原理</a:t>
            </a:r>
            <a:endParaRPr lang="fr-FR" altLang="zh-CN" sz="3200" b="1" dirty="0">
              <a:cs typeface="+mn-ea"/>
              <a:sym typeface="+mn-lt"/>
            </a:endParaRPr>
          </a:p>
        </p:txBody>
      </p:sp>
      <p:sp>
        <p:nvSpPr>
          <p:cNvPr id="51" name="Rectangle 46">
            <a:extLst>
              <a:ext uri="{FF2B5EF4-FFF2-40B4-BE49-F238E27FC236}">
                <a16:creationId xmlns:a16="http://schemas.microsoft.com/office/drawing/2014/main" id="{1E0A25CB-B430-4767-9283-FE55B9906CCA}"/>
              </a:ext>
            </a:extLst>
          </p:cNvPr>
          <p:cNvSpPr>
            <a:spLocks noChangeArrowheads="1"/>
          </p:cNvSpPr>
          <p:nvPr/>
        </p:nvSpPr>
        <p:spPr bwMode="auto">
          <a:xfrm>
            <a:off x="221533" y="4308690"/>
            <a:ext cx="11758306" cy="1907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indent="-361950" eaLnBrk="0" hangingPunct="0">
              <a:lnSpc>
                <a:spcPct val="120000"/>
              </a:lnSpc>
              <a:buClr>
                <a:srgbClr val="0070C0"/>
              </a:buClr>
              <a:buFont typeface="Wingdings" panose="05000000000000000000" pitchFamily="2" charset="2"/>
              <a:buChar char="Ø"/>
            </a:pPr>
            <a:r>
              <a:rPr lang="zh-CN" altLang="en-US" sz="2000" dirty="0">
                <a:cs typeface="+mn-ea"/>
                <a:sym typeface="+mn-lt"/>
              </a:rPr>
              <a:t>“碰撞检测”就是在发送数据时检测信道上的信号电压大小。当几个站同时发送数据时，信道上的信号电压摆动值将会增大（互相叠加原因）。</a:t>
            </a:r>
          </a:p>
          <a:p>
            <a:pPr marL="361950" indent="-361950" eaLnBrk="0" hangingPunct="0">
              <a:lnSpc>
                <a:spcPct val="120000"/>
              </a:lnSpc>
              <a:buClr>
                <a:srgbClr val="0070C0"/>
              </a:buClr>
              <a:buFont typeface="Wingdings" panose="05000000000000000000" pitchFamily="2" charset="2"/>
              <a:buChar char="Ø"/>
            </a:pPr>
            <a:r>
              <a:rPr lang="zh-CN" altLang="en-US" sz="2000" dirty="0">
                <a:cs typeface="+mn-ea"/>
                <a:sym typeface="+mn-lt"/>
              </a:rPr>
              <a:t>当检测到信号电压摆动值超过一定门限时，表明信道上有多个站同时在发送数据，表明产生了碰撞。</a:t>
            </a:r>
            <a:endParaRPr lang="en-US" altLang="zh-CN" sz="2000" dirty="0">
              <a:cs typeface="+mn-ea"/>
              <a:sym typeface="+mn-lt"/>
            </a:endParaRPr>
          </a:p>
          <a:p>
            <a:pPr marL="361950" indent="-361950" eaLnBrk="0" hangingPunct="0">
              <a:lnSpc>
                <a:spcPct val="120000"/>
              </a:lnSpc>
              <a:buClr>
                <a:srgbClr val="0070C0"/>
              </a:buClr>
              <a:buFont typeface="Wingdings" panose="05000000000000000000" pitchFamily="2" charset="2"/>
              <a:buChar char="Ø"/>
            </a:pPr>
            <a:r>
              <a:rPr lang="zh-CN" altLang="en-US" sz="2000" dirty="0">
                <a:cs typeface="+mn-ea"/>
                <a:sym typeface="+mn-lt"/>
              </a:rPr>
              <a:t>在发生碰撞时，总线上传输的信号产生了严重的失真，无法从中恢复出有用的信息来。</a:t>
            </a:r>
          </a:p>
          <a:p>
            <a:pPr marL="361950" indent="-361950" eaLnBrk="0" hangingPunct="0">
              <a:lnSpc>
                <a:spcPct val="120000"/>
              </a:lnSpc>
              <a:buClr>
                <a:srgbClr val="0070C0"/>
              </a:buClr>
              <a:buFont typeface="Wingdings" panose="05000000000000000000" pitchFamily="2" charset="2"/>
              <a:buChar char="Ø"/>
            </a:pPr>
            <a:r>
              <a:rPr lang="zh-CN" altLang="en-US" sz="2000" dirty="0">
                <a:cs typeface="+mn-ea"/>
                <a:sym typeface="+mn-lt"/>
              </a:rPr>
              <a:t>一旦发现总线上</a:t>
            </a:r>
            <a:r>
              <a:rPr lang="zh-CN" altLang="en-US" sz="2000" dirty="0">
                <a:solidFill>
                  <a:srgbClr val="FF0000"/>
                </a:solidFill>
                <a:cs typeface="+mn-ea"/>
                <a:sym typeface="+mn-lt"/>
              </a:rPr>
              <a:t>出现了碰撞</a:t>
            </a:r>
            <a:r>
              <a:rPr lang="zh-CN" altLang="en-US" sz="2000" dirty="0">
                <a:cs typeface="+mn-ea"/>
                <a:sym typeface="+mn-lt"/>
              </a:rPr>
              <a:t>，就要</a:t>
            </a:r>
            <a:r>
              <a:rPr lang="zh-CN" altLang="en-US" sz="2000" dirty="0">
                <a:solidFill>
                  <a:srgbClr val="FF0000"/>
                </a:solidFill>
                <a:cs typeface="+mn-ea"/>
                <a:sym typeface="+mn-lt"/>
              </a:rPr>
              <a:t>立即停止发送</a:t>
            </a:r>
            <a:r>
              <a:rPr lang="zh-CN" altLang="en-US" sz="2000" dirty="0">
                <a:cs typeface="+mn-ea"/>
                <a:sym typeface="+mn-lt"/>
              </a:rPr>
              <a:t>，然后</a:t>
            </a:r>
            <a:r>
              <a:rPr lang="zh-CN" altLang="en-US" sz="2000" dirty="0">
                <a:solidFill>
                  <a:srgbClr val="FF0000"/>
                </a:solidFill>
                <a:cs typeface="+mn-ea"/>
                <a:sym typeface="+mn-lt"/>
              </a:rPr>
              <a:t>等待一段随机时间后</a:t>
            </a:r>
            <a:r>
              <a:rPr lang="zh-CN" altLang="en-US" sz="2000" dirty="0">
                <a:cs typeface="+mn-ea"/>
                <a:sym typeface="+mn-lt"/>
              </a:rPr>
              <a:t>再次发送</a:t>
            </a:r>
          </a:p>
        </p:txBody>
      </p:sp>
    </p:spTree>
    <p:extLst>
      <p:ext uri="{BB962C8B-B14F-4D97-AF65-F5344CB8AC3E}">
        <p14:creationId xmlns:p14="http://schemas.microsoft.com/office/powerpoint/2010/main" val="10126033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3051910" y="1384011"/>
            <a:ext cx="1915969" cy="52100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准备发送</a:t>
            </a:r>
            <a:endParaRPr lang="zh-CN" altLang="en-US" sz="2400" b="1" dirty="0">
              <a:solidFill>
                <a:schemeClr val="bg1"/>
              </a:solidFill>
              <a:cs typeface="+mn-ea"/>
              <a:sym typeface="+mn-lt"/>
            </a:endParaRPr>
          </a:p>
        </p:txBody>
      </p:sp>
      <p:sp>
        <p:nvSpPr>
          <p:cNvPr id="94" name="菱形 93"/>
          <p:cNvSpPr/>
          <p:nvPr/>
        </p:nvSpPr>
        <p:spPr>
          <a:xfrm>
            <a:off x="3051910" y="2963050"/>
            <a:ext cx="1915969" cy="667657"/>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33" b="1" dirty="0">
                <a:solidFill>
                  <a:schemeClr val="bg1"/>
                </a:solidFill>
                <a:cs typeface="+mn-ea"/>
                <a:sym typeface="+mn-lt"/>
              </a:rPr>
              <a:t>侦听到载波？</a:t>
            </a:r>
          </a:p>
        </p:txBody>
      </p:sp>
      <p:sp>
        <p:nvSpPr>
          <p:cNvPr id="95" name="矩形 94"/>
          <p:cNvSpPr/>
          <p:nvPr/>
        </p:nvSpPr>
        <p:spPr>
          <a:xfrm>
            <a:off x="3051910" y="3926456"/>
            <a:ext cx="1915969"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bg1"/>
                </a:solidFill>
                <a:cs typeface="+mn-ea"/>
                <a:sym typeface="+mn-lt"/>
              </a:rPr>
              <a:t>开始发送，</a:t>
            </a:r>
            <a:endParaRPr lang="en-US" altLang="zh-CN" sz="1600" b="1" dirty="0">
              <a:solidFill>
                <a:schemeClr val="bg1"/>
              </a:solidFill>
              <a:cs typeface="+mn-ea"/>
              <a:sym typeface="+mn-lt"/>
            </a:endParaRPr>
          </a:p>
          <a:p>
            <a:pPr algn="ctr">
              <a:lnSpc>
                <a:spcPct val="120000"/>
              </a:lnSpc>
            </a:pPr>
            <a:r>
              <a:rPr lang="zh-CN" altLang="en-US" sz="1600" b="1" dirty="0">
                <a:solidFill>
                  <a:schemeClr val="bg1"/>
                </a:solidFill>
                <a:cs typeface="+mn-ea"/>
                <a:sym typeface="+mn-lt"/>
              </a:rPr>
              <a:t>同时进行碰撞检测</a:t>
            </a:r>
          </a:p>
        </p:txBody>
      </p:sp>
      <p:sp>
        <p:nvSpPr>
          <p:cNvPr id="96" name="菱形 95"/>
          <p:cNvSpPr/>
          <p:nvPr/>
        </p:nvSpPr>
        <p:spPr>
          <a:xfrm>
            <a:off x="3051910" y="4675728"/>
            <a:ext cx="1915969" cy="667657"/>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33" b="1" dirty="0">
                <a:solidFill>
                  <a:schemeClr val="bg1"/>
                </a:solidFill>
                <a:cs typeface="+mn-ea"/>
                <a:sym typeface="+mn-lt"/>
              </a:rPr>
              <a:t>检测到碰撞？</a:t>
            </a:r>
          </a:p>
        </p:txBody>
      </p:sp>
      <p:sp>
        <p:nvSpPr>
          <p:cNvPr id="97" name="矩形 96"/>
          <p:cNvSpPr/>
          <p:nvPr/>
        </p:nvSpPr>
        <p:spPr>
          <a:xfrm>
            <a:off x="3051910" y="5667153"/>
            <a:ext cx="1915969" cy="52100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发送，直到完毕</a:t>
            </a:r>
          </a:p>
        </p:txBody>
      </p:sp>
      <p:sp>
        <p:nvSpPr>
          <p:cNvPr id="98" name="矩形 97"/>
          <p:cNvSpPr/>
          <p:nvPr/>
        </p:nvSpPr>
        <p:spPr>
          <a:xfrm>
            <a:off x="3051910" y="2180776"/>
            <a:ext cx="1915969"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载波侦听</a:t>
            </a:r>
          </a:p>
        </p:txBody>
      </p:sp>
      <p:cxnSp>
        <p:nvCxnSpPr>
          <p:cNvPr id="99" name="直接箭头连接符 98"/>
          <p:cNvCxnSpPr>
            <a:stCxn id="95" idx="2"/>
            <a:endCxn id="96" idx="0"/>
          </p:cNvCxnSpPr>
          <p:nvPr/>
        </p:nvCxnSpPr>
        <p:spPr>
          <a:xfrm>
            <a:off x="4009895" y="4447457"/>
            <a:ext cx="0" cy="22827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4009895" y="5343385"/>
            <a:ext cx="0" cy="32376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4009895" y="3630707"/>
            <a:ext cx="0" cy="29574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4009895" y="2701777"/>
            <a:ext cx="0" cy="2612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4009895" y="1905011"/>
            <a:ext cx="0" cy="27576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7066870" y="4749824"/>
            <a:ext cx="1915969"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停止发送</a:t>
            </a:r>
            <a:endParaRPr lang="en-US" altLang="zh-CN" sz="1867" b="1" dirty="0">
              <a:solidFill>
                <a:schemeClr val="bg1"/>
              </a:solidFill>
              <a:cs typeface="+mn-ea"/>
              <a:sym typeface="+mn-lt"/>
            </a:endParaRPr>
          </a:p>
        </p:txBody>
      </p:sp>
      <p:sp>
        <p:nvSpPr>
          <p:cNvPr id="105" name="矩形 104"/>
          <p:cNvSpPr/>
          <p:nvPr/>
        </p:nvSpPr>
        <p:spPr>
          <a:xfrm>
            <a:off x="7066869" y="1384009"/>
            <a:ext cx="1915969"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等待随机时间</a:t>
            </a:r>
            <a:endParaRPr lang="en-US" altLang="zh-CN" sz="1867" b="1" dirty="0">
              <a:solidFill>
                <a:schemeClr val="bg1"/>
              </a:solidFill>
              <a:cs typeface="+mn-ea"/>
              <a:sym typeface="+mn-lt"/>
            </a:endParaRPr>
          </a:p>
        </p:txBody>
      </p:sp>
      <p:cxnSp>
        <p:nvCxnSpPr>
          <p:cNvPr id="106" name="直接箭头连接符 105"/>
          <p:cNvCxnSpPr>
            <a:stCxn id="96" idx="3"/>
            <a:endCxn id="104" idx="1"/>
          </p:cNvCxnSpPr>
          <p:nvPr/>
        </p:nvCxnSpPr>
        <p:spPr>
          <a:xfrm>
            <a:off x="4967879" y="5009556"/>
            <a:ext cx="2098991" cy="76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8024854" y="1905010"/>
            <a:ext cx="1" cy="284481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4967879" y="1644510"/>
            <a:ext cx="2098989"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4967880" y="1644511"/>
            <a:ext cx="1371593" cy="1652368"/>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5025938" y="2963038"/>
            <a:ext cx="1210588"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是，信道忙</a:t>
            </a:r>
          </a:p>
        </p:txBody>
      </p:sp>
      <p:sp>
        <p:nvSpPr>
          <p:cNvPr id="111" name="TextBox 110"/>
          <p:cNvSpPr txBox="1"/>
          <p:nvPr/>
        </p:nvSpPr>
        <p:spPr>
          <a:xfrm>
            <a:off x="5067329" y="4666760"/>
            <a:ext cx="389850"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是</a:t>
            </a:r>
          </a:p>
        </p:txBody>
      </p:sp>
      <p:sp>
        <p:nvSpPr>
          <p:cNvPr id="112" name="TextBox 111"/>
          <p:cNvSpPr txBox="1"/>
          <p:nvPr/>
        </p:nvSpPr>
        <p:spPr>
          <a:xfrm>
            <a:off x="3572361" y="5315454"/>
            <a:ext cx="389850"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否</a:t>
            </a:r>
          </a:p>
        </p:txBody>
      </p:sp>
      <p:sp>
        <p:nvSpPr>
          <p:cNvPr id="113" name="TextBox 112"/>
          <p:cNvSpPr txBox="1"/>
          <p:nvPr/>
        </p:nvSpPr>
        <p:spPr>
          <a:xfrm>
            <a:off x="3572361" y="3563670"/>
            <a:ext cx="389850"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否</a:t>
            </a:r>
          </a:p>
        </p:txBody>
      </p:sp>
      <p:sp>
        <p:nvSpPr>
          <p:cNvPr id="2" name="矩形 1">
            <a:extLst>
              <a:ext uri="{FF2B5EF4-FFF2-40B4-BE49-F238E27FC236}">
                <a16:creationId xmlns:a16="http://schemas.microsoft.com/office/drawing/2014/main" id="{A09BA6AC-CABC-43ED-B24A-9C62D6510F5B}"/>
              </a:ext>
            </a:extLst>
          </p:cNvPr>
          <p:cNvSpPr/>
          <p:nvPr/>
        </p:nvSpPr>
        <p:spPr>
          <a:xfrm>
            <a:off x="884420" y="203396"/>
            <a:ext cx="4676280" cy="632353"/>
          </a:xfrm>
          <a:prstGeom prst="rect">
            <a:avLst/>
          </a:prstGeom>
        </p:spPr>
        <p:txBody>
          <a:bodyPr wrap="none">
            <a:spAutoFit/>
          </a:bodyPr>
          <a:lstStyle/>
          <a:p>
            <a:pPr algn="ctr" eaLnBrk="0" hangingPunct="0">
              <a:lnSpc>
                <a:spcPct val="120000"/>
              </a:lnSpc>
            </a:pPr>
            <a:r>
              <a:rPr lang="en-US" altLang="zh-CN" sz="3200" b="1" dirty="0">
                <a:cs typeface="+mn-ea"/>
                <a:sym typeface="+mn-lt"/>
              </a:rPr>
              <a:t>CSMA/CD </a:t>
            </a:r>
            <a:r>
              <a:rPr lang="zh-CN" altLang="en-US" sz="3200" b="1" dirty="0">
                <a:cs typeface="+mn-ea"/>
                <a:sym typeface="+mn-lt"/>
              </a:rPr>
              <a:t>协议工作流程</a:t>
            </a:r>
            <a:endParaRPr lang="fr-FR" altLang="zh-CN" sz="3200" b="1" dirty="0">
              <a:cs typeface="+mn-ea"/>
              <a:sym typeface="+mn-lt"/>
            </a:endParaRPr>
          </a:p>
        </p:txBody>
      </p:sp>
    </p:spTree>
    <p:extLst>
      <p:ext uri="{BB962C8B-B14F-4D97-AF65-F5344CB8AC3E}">
        <p14:creationId xmlns:p14="http://schemas.microsoft.com/office/powerpoint/2010/main" val="23839916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2"/>
          <p:cNvSpPr>
            <a:spLocks noChangeShapeType="1"/>
          </p:cNvSpPr>
          <p:nvPr/>
        </p:nvSpPr>
        <p:spPr bwMode="auto">
          <a:xfrm>
            <a:off x="3786211" y="2626993"/>
            <a:ext cx="3978187" cy="0"/>
          </a:xfrm>
          <a:prstGeom prst="line">
            <a:avLst/>
          </a:prstGeom>
          <a:noFill/>
          <a:ln w="57150" cmpd="sng">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9" name="Line 3"/>
          <p:cNvSpPr>
            <a:spLocks noChangeShapeType="1"/>
          </p:cNvSpPr>
          <p:nvPr/>
        </p:nvSpPr>
        <p:spPr bwMode="auto">
          <a:xfrm>
            <a:off x="3927474" y="2399358"/>
            <a:ext cx="3611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10" name="Rectangle 4"/>
          <p:cNvSpPr>
            <a:spLocks noChangeArrowheads="1"/>
          </p:cNvSpPr>
          <p:nvPr/>
        </p:nvSpPr>
        <p:spPr bwMode="auto">
          <a:xfrm>
            <a:off x="5375590" y="2051743"/>
            <a:ext cx="788679" cy="432791"/>
          </a:xfrm>
          <a:prstGeom prst="rect">
            <a:avLst/>
          </a:prstGeom>
          <a:noFill/>
          <a:ln>
            <a:noFill/>
          </a:ln>
          <a:effectLst/>
        </p:spPr>
        <p:txBody>
          <a:bodyPr wrap="none" lIns="120651" tIns="59267" rIns="120651" bIns="59267">
            <a:spAutoFit/>
          </a:bodyPr>
          <a:lstStyle/>
          <a:p>
            <a:pPr defTabSz="1015975" eaLnBrk="0" hangingPunct="0">
              <a:lnSpc>
                <a:spcPct val="120000"/>
              </a:lnSpc>
            </a:pPr>
            <a:r>
              <a:rPr kumimoji="1" lang="en-US" altLang="zh-CN" sz="1867" b="1" dirty="0">
                <a:solidFill>
                  <a:srgbClr val="CC3300"/>
                </a:solidFill>
                <a:cs typeface="+mn-ea"/>
                <a:sym typeface="+mn-lt"/>
              </a:rPr>
              <a:t>1 km</a:t>
            </a:r>
          </a:p>
        </p:txBody>
      </p:sp>
      <p:sp>
        <p:nvSpPr>
          <p:cNvPr id="11" name="Line 5"/>
          <p:cNvSpPr>
            <a:spLocks noChangeShapeType="1"/>
          </p:cNvSpPr>
          <p:nvPr/>
        </p:nvSpPr>
        <p:spPr bwMode="auto">
          <a:xfrm>
            <a:off x="3776727" y="2630746"/>
            <a:ext cx="0" cy="14245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12" name="Line 6"/>
          <p:cNvSpPr>
            <a:spLocks noChangeShapeType="1"/>
          </p:cNvSpPr>
          <p:nvPr/>
        </p:nvSpPr>
        <p:spPr bwMode="auto">
          <a:xfrm>
            <a:off x="3780791" y="2630746"/>
            <a:ext cx="3967347" cy="684155"/>
          </a:xfrm>
          <a:prstGeom prst="line">
            <a:avLst/>
          </a:prstGeom>
          <a:noFill/>
          <a:ln w="571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13" name="Rectangle 7"/>
          <p:cNvSpPr>
            <a:spLocks noChangeArrowheads="1"/>
          </p:cNvSpPr>
          <p:nvPr/>
        </p:nvSpPr>
        <p:spPr bwMode="auto">
          <a:xfrm>
            <a:off x="3595649" y="2216637"/>
            <a:ext cx="440828" cy="477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A</a:t>
            </a:r>
          </a:p>
        </p:txBody>
      </p:sp>
      <p:sp>
        <p:nvSpPr>
          <p:cNvPr id="14" name="Rectangle 8"/>
          <p:cNvSpPr>
            <a:spLocks noChangeArrowheads="1"/>
          </p:cNvSpPr>
          <p:nvPr/>
        </p:nvSpPr>
        <p:spPr bwMode="auto">
          <a:xfrm>
            <a:off x="7524616" y="2235512"/>
            <a:ext cx="440828" cy="477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dirty="0">
                <a:cs typeface="+mn-ea"/>
                <a:sym typeface="+mn-lt"/>
              </a:rPr>
              <a:t>B</a:t>
            </a:r>
          </a:p>
        </p:txBody>
      </p:sp>
      <p:sp>
        <p:nvSpPr>
          <p:cNvPr id="15" name="Line 9"/>
          <p:cNvSpPr>
            <a:spLocks noChangeShapeType="1"/>
          </p:cNvSpPr>
          <p:nvPr/>
        </p:nvSpPr>
        <p:spPr bwMode="auto">
          <a:xfrm flipH="1">
            <a:off x="3676460" y="2900906"/>
            <a:ext cx="5420" cy="85925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6" name="Rectangle 10"/>
          <p:cNvSpPr>
            <a:spLocks noChangeArrowheads="1"/>
          </p:cNvSpPr>
          <p:nvPr/>
        </p:nvSpPr>
        <p:spPr bwMode="auto">
          <a:xfrm>
            <a:off x="3294404" y="3137925"/>
            <a:ext cx="335030" cy="477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2133" b="1" i="1" dirty="0">
                <a:cs typeface="+mn-ea"/>
                <a:sym typeface="+mn-lt"/>
              </a:rPr>
              <a:t>t</a:t>
            </a:r>
          </a:p>
        </p:txBody>
      </p:sp>
      <p:sp>
        <p:nvSpPr>
          <p:cNvPr id="17" name="Line 11"/>
          <p:cNvSpPr>
            <a:spLocks noChangeShapeType="1"/>
          </p:cNvSpPr>
          <p:nvPr/>
        </p:nvSpPr>
        <p:spPr bwMode="auto">
          <a:xfrm>
            <a:off x="7764398" y="2621990"/>
            <a:ext cx="0" cy="116944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18" name="Line 12"/>
          <p:cNvSpPr>
            <a:spLocks noChangeShapeType="1"/>
          </p:cNvSpPr>
          <p:nvPr/>
        </p:nvSpPr>
        <p:spPr bwMode="auto">
          <a:xfrm flipH="1">
            <a:off x="3776727" y="3184824"/>
            <a:ext cx="3986317" cy="692909"/>
          </a:xfrm>
          <a:prstGeom prst="line">
            <a:avLst/>
          </a:prstGeom>
          <a:noFill/>
          <a:ln w="571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grpSp>
        <p:nvGrpSpPr>
          <p:cNvPr id="19" name="Group 13"/>
          <p:cNvGrpSpPr>
            <a:grpSpLocks/>
          </p:cNvGrpSpPr>
          <p:nvPr/>
        </p:nvGrpSpPr>
        <p:grpSpPr bwMode="auto">
          <a:xfrm>
            <a:off x="6547637" y="2336821"/>
            <a:ext cx="1048745" cy="915541"/>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133" b="1">
                <a:solidFill>
                  <a:srgbClr val="000099"/>
                </a:solidFill>
                <a:cs typeface="+mn-ea"/>
                <a:sym typeface="+mn-lt"/>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headEnd/>
              <a:tailEnd/>
            </a:ln>
            <a:effectLst/>
          </p:spPr>
          <p:txBody>
            <a:bodyPr wrap="none" anchor="ctr"/>
            <a:lstStyle/>
            <a:p>
              <a:pPr algn="ctr" defTabSz="1015975" eaLnBrk="0" hangingPunct="0">
                <a:lnSpc>
                  <a:spcPct val="120000"/>
                </a:lnSpc>
              </a:pPr>
              <a:r>
                <a:rPr kumimoji="1" lang="zh-CN" altLang="en-US" sz="1867" b="1" dirty="0">
                  <a:solidFill>
                    <a:schemeClr val="bg1"/>
                  </a:solidFill>
                  <a:cs typeface="+mn-ea"/>
                  <a:sym typeface="+mn-lt"/>
                </a:rPr>
                <a:t>碰撞</a:t>
              </a:r>
            </a:p>
          </p:txBody>
        </p:sp>
      </p:grpSp>
      <p:grpSp>
        <p:nvGrpSpPr>
          <p:cNvPr id="22" name="Group 16"/>
          <p:cNvGrpSpPr>
            <a:grpSpLocks/>
          </p:cNvGrpSpPr>
          <p:nvPr/>
        </p:nvGrpSpPr>
        <p:grpSpPr bwMode="auto">
          <a:xfrm>
            <a:off x="2152122" y="3650099"/>
            <a:ext cx="3284443" cy="1409582"/>
            <a:chOff x="-4" y="1229"/>
            <a:chExt cx="2424" cy="1127"/>
          </a:xfrm>
        </p:grpSpPr>
        <p:sp>
          <p:nvSpPr>
            <p:cNvPr id="23" name="Text Box 17"/>
            <p:cNvSpPr txBox="1">
              <a:spLocks noChangeArrowheads="1"/>
            </p:cNvSpPr>
            <p:nvPr/>
          </p:nvSpPr>
          <p:spPr bwMode="auto">
            <a:xfrm>
              <a:off x="-4" y="1229"/>
              <a:ext cx="111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i="1" dirty="0">
                  <a:latin typeface="+mn-lt"/>
                  <a:ea typeface="+mn-ea"/>
                  <a:cs typeface="+mn-ea"/>
                  <a:sym typeface="+mn-lt"/>
                </a:rPr>
                <a:t>t</a:t>
              </a:r>
              <a:r>
                <a:rPr kumimoji="1" lang="en-US" altLang="zh-CN" sz="1867" b="1" dirty="0">
                  <a:latin typeface="+mn-lt"/>
                  <a:ea typeface="+mn-ea"/>
                  <a:cs typeface="+mn-ea"/>
                  <a:sym typeface="+mn-lt"/>
                </a:rPr>
                <a:t> = 2  </a:t>
              </a:r>
            </a:p>
          </p:txBody>
        </p:sp>
        <p:sp>
          <p:nvSpPr>
            <p:cNvPr id="24" name="Line 18"/>
            <p:cNvSpPr>
              <a:spLocks noChangeShapeType="1"/>
            </p:cNvSpPr>
            <p:nvPr/>
          </p:nvSpPr>
          <p:spPr bwMode="auto">
            <a:xfrm>
              <a:off x="913" y="1417"/>
              <a:ext cx="26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grpSp>
          <p:nvGrpSpPr>
            <p:cNvPr id="25" name="Group 19"/>
            <p:cNvGrpSpPr>
              <a:grpSpLocks/>
            </p:cNvGrpSpPr>
            <p:nvPr/>
          </p:nvGrpSpPr>
          <p:grpSpPr bwMode="auto">
            <a:xfrm>
              <a:off x="1251" y="1683"/>
              <a:ext cx="1169" cy="673"/>
              <a:chOff x="1251" y="1683"/>
              <a:chExt cx="1169" cy="673"/>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2133" b="1">
                  <a:solidFill>
                    <a:srgbClr val="000099"/>
                  </a:solidFill>
                  <a:cs typeface="+mn-ea"/>
                  <a:sym typeface="+mn-lt"/>
                </a:endParaRPr>
              </a:p>
            </p:txBody>
          </p:sp>
          <p:sp>
            <p:nvSpPr>
              <p:cNvPr id="27" name="Text Box 21"/>
              <p:cNvSpPr txBox="1">
                <a:spLocks noChangeArrowheads="1"/>
              </p:cNvSpPr>
              <p:nvPr/>
            </p:nvSpPr>
            <p:spPr bwMode="auto">
              <a:xfrm>
                <a:off x="1258" y="1755"/>
                <a:ext cx="1162"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lt"/>
                    <a:ea typeface="+mn-ea"/>
                    <a:cs typeface="+mn-ea"/>
                    <a:sym typeface="+mn-lt"/>
                  </a:rPr>
                  <a:t>A </a:t>
                </a:r>
                <a:r>
                  <a:rPr kumimoji="1" lang="zh-CN" altLang="en-US" sz="1867" b="1" dirty="0">
                    <a:solidFill>
                      <a:srgbClr val="000099"/>
                    </a:solidFill>
                    <a:latin typeface="+mn-lt"/>
                    <a:ea typeface="+mn-ea"/>
                    <a:cs typeface="+mn-ea"/>
                    <a:sym typeface="+mn-lt"/>
                  </a:rPr>
                  <a:t>检测到发生碰撞</a:t>
                </a:r>
              </a:p>
            </p:txBody>
          </p:sp>
        </p:grpSp>
      </p:grpSp>
      <p:grpSp>
        <p:nvGrpSpPr>
          <p:cNvPr id="28" name="Group 22"/>
          <p:cNvGrpSpPr>
            <a:grpSpLocks/>
          </p:cNvGrpSpPr>
          <p:nvPr/>
        </p:nvGrpSpPr>
        <p:grpSpPr bwMode="auto">
          <a:xfrm>
            <a:off x="7803692" y="2249269"/>
            <a:ext cx="2092075" cy="1185703"/>
            <a:chOff x="4167" y="109"/>
            <a:chExt cx="1544" cy="948"/>
          </a:xfrm>
        </p:grpSpPr>
        <p:grpSp>
          <p:nvGrpSpPr>
            <p:cNvPr id="29" name="Group 23"/>
            <p:cNvGrpSpPr>
              <a:grpSpLocks/>
            </p:cNvGrpSpPr>
            <p:nvPr/>
          </p:nvGrpSpPr>
          <p:grpSpPr bwMode="auto">
            <a:xfrm>
              <a:off x="4167" y="697"/>
              <a:ext cx="1544" cy="360"/>
              <a:chOff x="4167" y="697"/>
              <a:chExt cx="1544" cy="360"/>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34" name="Text Box 25"/>
              <p:cNvSpPr txBox="1">
                <a:spLocks noChangeArrowheads="1"/>
              </p:cNvSpPr>
              <p:nvPr/>
            </p:nvSpPr>
            <p:spPr bwMode="auto">
              <a:xfrm>
                <a:off x="4411" y="697"/>
                <a:ext cx="1300"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2133" b="1" i="1" dirty="0">
                    <a:latin typeface="+mn-lt"/>
                    <a:ea typeface="+mn-ea"/>
                    <a:cs typeface="+mn-ea"/>
                    <a:sym typeface="+mn-lt"/>
                  </a:rPr>
                  <a:t>  t</a:t>
                </a:r>
                <a:r>
                  <a:rPr kumimoji="1" lang="en-US" altLang="zh-CN" sz="2133" b="1" dirty="0">
                    <a:latin typeface="+mn-lt"/>
                    <a:ea typeface="+mn-ea"/>
                    <a:cs typeface="+mn-ea"/>
                    <a:sym typeface="+mn-lt"/>
                  </a:rPr>
                  <a:t> =   </a:t>
                </a:r>
                <a:r>
                  <a:rPr kumimoji="1" lang="en-US" altLang="zh-CN" sz="2133" b="1" baseline="30000" dirty="0">
                    <a:latin typeface="+mn-lt"/>
                    <a:ea typeface="+mn-ea"/>
                    <a:cs typeface="+mn-ea"/>
                    <a:sym typeface="+mn-lt"/>
                  </a:rPr>
                  <a:t> </a:t>
                </a:r>
              </a:p>
            </p:txBody>
          </p:sp>
        </p:grpSp>
        <p:grpSp>
          <p:nvGrpSpPr>
            <p:cNvPr id="30" name="Group 26"/>
            <p:cNvGrpSpPr>
              <a:grpSpLocks/>
            </p:cNvGrpSpPr>
            <p:nvPr/>
          </p:nvGrpSpPr>
          <p:grpSpPr bwMode="auto">
            <a:xfrm>
              <a:off x="4352" y="109"/>
              <a:ext cx="1322" cy="363"/>
              <a:chOff x="4352" y="109"/>
              <a:chExt cx="1322" cy="363"/>
            </a:xfrm>
          </p:grpSpPr>
          <p:sp>
            <p:nvSpPr>
              <p:cNvPr id="31" name="AutoShape 27"/>
              <p:cNvSpPr>
                <a:spLocks noChangeArrowheads="1"/>
              </p:cNvSpPr>
              <p:nvPr/>
            </p:nvSpPr>
            <p:spPr bwMode="auto">
              <a:xfrm>
                <a:off x="4406" y="109"/>
                <a:ext cx="1169" cy="363"/>
              </a:xfrm>
              <a:prstGeom prst="wedgeRoundRectCallout">
                <a:avLst>
                  <a:gd name="adj1" fmla="val -70042"/>
                  <a:gd name="adj2" fmla="val 14552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1015975" eaLnBrk="0" hangingPunct="0">
                  <a:lnSpc>
                    <a:spcPct val="120000"/>
                  </a:lnSpc>
                </a:pPr>
                <a:endParaRPr kumimoji="1" lang="zh-CN" altLang="zh-CN" sz="2133" b="1">
                  <a:solidFill>
                    <a:srgbClr val="000099"/>
                  </a:solidFill>
                  <a:cs typeface="+mn-ea"/>
                  <a:sym typeface="+mn-lt"/>
                </a:endParaRPr>
              </a:p>
            </p:txBody>
          </p:sp>
          <p:sp>
            <p:nvSpPr>
              <p:cNvPr id="32" name="Text Box 28"/>
              <p:cNvSpPr txBox="1">
                <a:spLocks noChangeArrowheads="1"/>
              </p:cNvSpPr>
              <p:nvPr/>
            </p:nvSpPr>
            <p:spPr bwMode="auto">
              <a:xfrm>
                <a:off x="4352" y="126"/>
                <a:ext cx="132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lt"/>
                    <a:ea typeface="+mn-ea"/>
                    <a:cs typeface="+mn-ea"/>
                    <a:sym typeface="+mn-lt"/>
                  </a:rPr>
                  <a:t>  B </a:t>
                </a:r>
                <a:r>
                  <a:rPr kumimoji="1" lang="zh-CN" altLang="en-US" sz="1867" b="1" dirty="0">
                    <a:solidFill>
                      <a:srgbClr val="000099"/>
                    </a:solidFill>
                    <a:latin typeface="+mn-lt"/>
                    <a:ea typeface="+mn-ea"/>
                    <a:cs typeface="+mn-ea"/>
                    <a:sym typeface="+mn-lt"/>
                  </a:rPr>
                  <a:t>发送数据</a:t>
                </a:r>
              </a:p>
            </p:txBody>
          </p:sp>
        </p:grpSp>
      </p:grpSp>
      <p:grpSp>
        <p:nvGrpSpPr>
          <p:cNvPr id="35" name="Group 29"/>
          <p:cNvGrpSpPr>
            <a:grpSpLocks/>
          </p:cNvGrpSpPr>
          <p:nvPr/>
        </p:nvGrpSpPr>
        <p:grpSpPr bwMode="auto">
          <a:xfrm>
            <a:off x="6261738" y="3194829"/>
            <a:ext cx="2883374" cy="1245736"/>
            <a:chOff x="3029" y="865"/>
            <a:chExt cx="2128" cy="996"/>
          </a:xfrm>
        </p:grpSpPr>
        <p:grpSp>
          <p:nvGrpSpPr>
            <p:cNvPr id="36" name="Group 30"/>
            <p:cNvGrpSpPr>
              <a:grpSpLocks/>
            </p:cNvGrpSpPr>
            <p:nvPr/>
          </p:nvGrpSpPr>
          <p:grpSpPr bwMode="auto">
            <a:xfrm>
              <a:off x="3029" y="1223"/>
              <a:ext cx="1095" cy="638"/>
              <a:chOff x="3029" y="1223"/>
              <a:chExt cx="1095" cy="638"/>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2133" b="1">
                  <a:solidFill>
                    <a:srgbClr val="000099"/>
                  </a:solidFill>
                  <a:cs typeface="+mn-ea"/>
                  <a:sym typeface="+mn-lt"/>
                </a:endParaRPr>
              </a:p>
            </p:txBody>
          </p:sp>
          <p:sp>
            <p:nvSpPr>
              <p:cNvPr id="40" name="Text Box 32"/>
              <p:cNvSpPr txBox="1">
                <a:spLocks noChangeArrowheads="1"/>
              </p:cNvSpPr>
              <p:nvPr/>
            </p:nvSpPr>
            <p:spPr bwMode="auto">
              <a:xfrm>
                <a:off x="3101" y="1260"/>
                <a:ext cx="1023"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lt"/>
                    <a:ea typeface="+mn-ea"/>
                    <a:cs typeface="+mn-ea"/>
                    <a:sym typeface="+mn-lt"/>
                  </a:rPr>
                  <a:t>B </a:t>
                </a:r>
                <a:r>
                  <a:rPr kumimoji="1" lang="zh-CN" altLang="en-US" sz="1867" b="1" dirty="0">
                    <a:solidFill>
                      <a:srgbClr val="000099"/>
                    </a:solidFill>
                    <a:latin typeface="+mn-lt"/>
                    <a:ea typeface="+mn-ea"/>
                    <a:cs typeface="+mn-ea"/>
                    <a:sym typeface="+mn-lt"/>
                  </a:rPr>
                  <a:t>检测到发生碰撞</a:t>
                </a:r>
              </a:p>
            </p:txBody>
          </p:sp>
        </p:grpSp>
        <p:sp>
          <p:nvSpPr>
            <p:cNvPr id="37" name="Line 33"/>
            <p:cNvSpPr>
              <a:spLocks noChangeShapeType="1"/>
            </p:cNvSpPr>
            <p:nvPr/>
          </p:nvSpPr>
          <p:spPr bwMode="auto">
            <a:xfrm flipH="1">
              <a:off x="4167" y="964"/>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38" name="Text Box 34"/>
            <p:cNvSpPr txBox="1">
              <a:spLocks noChangeArrowheads="1"/>
            </p:cNvSpPr>
            <p:nvPr/>
          </p:nvSpPr>
          <p:spPr bwMode="auto">
            <a:xfrm>
              <a:off x="4410" y="865"/>
              <a:ext cx="747"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2133" b="1" i="1" dirty="0">
                  <a:latin typeface="+mn-lt"/>
                  <a:ea typeface="+mn-ea"/>
                  <a:cs typeface="+mn-ea"/>
                  <a:sym typeface="+mn-lt"/>
                </a:rPr>
                <a:t>  t</a:t>
              </a:r>
              <a:r>
                <a:rPr kumimoji="1" lang="en-US" altLang="zh-CN" sz="2133" b="1" dirty="0">
                  <a:latin typeface="+mn-lt"/>
                  <a:ea typeface="+mn-ea"/>
                  <a:cs typeface="+mn-ea"/>
                  <a:sym typeface="+mn-lt"/>
                </a:rPr>
                <a:t> = </a:t>
              </a:r>
            </a:p>
          </p:txBody>
        </p:sp>
      </p:grpSp>
      <p:sp>
        <p:nvSpPr>
          <p:cNvPr id="41" name="Text Box 35"/>
          <p:cNvSpPr txBox="1">
            <a:spLocks noChangeArrowheads="1"/>
          </p:cNvSpPr>
          <p:nvPr/>
        </p:nvSpPr>
        <p:spPr bwMode="auto">
          <a:xfrm>
            <a:off x="2676528" y="2416879"/>
            <a:ext cx="66877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i="1" dirty="0">
                <a:latin typeface="+mn-lt"/>
                <a:ea typeface="+mn-ea"/>
                <a:cs typeface="+mn-ea"/>
                <a:sym typeface="+mn-lt"/>
              </a:rPr>
              <a:t>t</a:t>
            </a:r>
            <a:r>
              <a:rPr kumimoji="1" lang="en-US" altLang="zh-CN" sz="1867" b="1" dirty="0">
                <a:latin typeface="+mn-lt"/>
                <a:ea typeface="+mn-ea"/>
                <a:cs typeface="+mn-ea"/>
                <a:sym typeface="+mn-lt"/>
              </a:rPr>
              <a:t> = 0</a:t>
            </a:r>
            <a:endParaRPr kumimoji="1" lang="en-US" altLang="zh-CN" sz="1867" b="1" baseline="30000" dirty="0">
              <a:latin typeface="+mn-lt"/>
              <a:ea typeface="+mn-ea"/>
              <a:cs typeface="+mn-ea"/>
              <a:sym typeface="+mn-lt"/>
            </a:endParaRPr>
          </a:p>
        </p:txBody>
      </p:sp>
      <p:sp>
        <p:nvSpPr>
          <p:cNvPr id="42" name="Line 36"/>
          <p:cNvSpPr>
            <a:spLocks noChangeShapeType="1"/>
          </p:cNvSpPr>
          <p:nvPr/>
        </p:nvSpPr>
        <p:spPr bwMode="auto">
          <a:xfrm>
            <a:off x="3394626" y="2626993"/>
            <a:ext cx="352292"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43" name="Text Box 37"/>
          <p:cNvSpPr txBox="1">
            <a:spLocks noChangeArrowheads="1"/>
          </p:cNvSpPr>
          <p:nvPr/>
        </p:nvSpPr>
        <p:spPr bwMode="auto">
          <a:xfrm>
            <a:off x="4562708" y="1670432"/>
            <a:ext cx="246573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867" b="1" dirty="0">
                <a:solidFill>
                  <a:srgbClr val="0000FF"/>
                </a:solidFill>
                <a:cs typeface="+mn-ea"/>
                <a:sym typeface="+mn-lt"/>
              </a:rPr>
              <a:t>单程传播时延记为 </a:t>
            </a:r>
            <a:r>
              <a:rPr lang="zh-CN" altLang="en-US" sz="1867" b="1" i="1" dirty="0">
                <a:solidFill>
                  <a:srgbClr val="0000FF"/>
                </a:solidFill>
                <a:cs typeface="+mn-ea"/>
                <a:sym typeface="+mn-lt"/>
              </a:rPr>
              <a:t></a:t>
            </a:r>
            <a:r>
              <a:rPr lang="zh-CN" altLang="en-US" sz="1867" b="1" dirty="0">
                <a:solidFill>
                  <a:srgbClr val="0000FF"/>
                </a:solidFill>
                <a:cs typeface="+mn-ea"/>
                <a:sym typeface="+mn-lt"/>
              </a:rPr>
              <a:t> </a:t>
            </a:r>
          </a:p>
        </p:txBody>
      </p:sp>
      <p:sp>
        <p:nvSpPr>
          <p:cNvPr id="2" name="矩形 1">
            <a:extLst>
              <a:ext uri="{FF2B5EF4-FFF2-40B4-BE49-F238E27FC236}">
                <a16:creationId xmlns:a16="http://schemas.microsoft.com/office/drawing/2014/main" id="{E386450D-1EC2-4A2E-8510-A2903EBAB736}"/>
              </a:ext>
            </a:extLst>
          </p:cNvPr>
          <p:cNvSpPr/>
          <p:nvPr/>
        </p:nvSpPr>
        <p:spPr>
          <a:xfrm>
            <a:off x="342381" y="5467422"/>
            <a:ext cx="11746370" cy="1166410"/>
          </a:xfrm>
          <a:prstGeom prst="rect">
            <a:avLst/>
          </a:prstGeom>
        </p:spPr>
        <p:txBody>
          <a:bodyPr wrap="square">
            <a:spAutoFit/>
          </a:bodyPr>
          <a:lstStyle/>
          <a:p>
            <a:pPr marL="285750" indent="-285750" eaLnBrk="0" hangingPunct="0">
              <a:lnSpc>
                <a:spcPct val="120000"/>
              </a:lnSpc>
              <a:buFont typeface="Wingdings" panose="05000000000000000000" pitchFamily="2" charset="2"/>
              <a:buChar char="Ø"/>
            </a:pPr>
            <a:r>
              <a:rPr lang="en-US" altLang="zh-CN" sz="2000" dirty="0">
                <a:cs typeface="+mn-ea"/>
                <a:sym typeface="+mn-lt"/>
              </a:rPr>
              <a:t>A </a:t>
            </a:r>
            <a:r>
              <a:rPr lang="zh-CN" altLang="en-US" sz="2000" dirty="0">
                <a:cs typeface="+mn-ea"/>
                <a:sym typeface="+mn-lt"/>
              </a:rPr>
              <a:t>需要单程传播时延的 </a:t>
            </a:r>
            <a:r>
              <a:rPr lang="en-US" altLang="zh-CN" sz="2000" dirty="0">
                <a:cs typeface="+mn-ea"/>
                <a:sym typeface="+mn-lt"/>
              </a:rPr>
              <a:t>2 </a:t>
            </a:r>
            <a:r>
              <a:rPr lang="zh-CN" altLang="en-US" sz="2000" dirty="0">
                <a:cs typeface="+mn-ea"/>
                <a:sym typeface="+mn-lt"/>
              </a:rPr>
              <a:t>倍的时间，才能检测到与 </a:t>
            </a:r>
            <a:r>
              <a:rPr lang="en-US" altLang="zh-CN" sz="2000" dirty="0">
                <a:cs typeface="+mn-ea"/>
                <a:sym typeface="+mn-lt"/>
              </a:rPr>
              <a:t>B </a:t>
            </a:r>
            <a:r>
              <a:rPr lang="zh-CN" altLang="en-US" sz="2000" dirty="0">
                <a:cs typeface="+mn-ea"/>
                <a:sym typeface="+mn-lt"/>
              </a:rPr>
              <a:t>的发送产生了冲突</a:t>
            </a:r>
            <a:endParaRPr lang="en-US" altLang="zh-CN" sz="2000" dirty="0">
              <a:cs typeface="+mn-ea"/>
              <a:sym typeface="+mn-lt"/>
            </a:endParaRPr>
          </a:p>
          <a:p>
            <a:pPr marL="285750" indent="-285750" eaLnBrk="0" hangingPunct="0">
              <a:lnSpc>
                <a:spcPct val="120000"/>
              </a:lnSpc>
              <a:buFont typeface="Wingdings" panose="05000000000000000000" pitchFamily="2" charset="2"/>
              <a:buChar char="Ø"/>
            </a:pPr>
            <a:r>
              <a:rPr lang="zh-CN" altLang="en-US" sz="2000" dirty="0">
                <a:cs typeface="+mn-ea"/>
                <a:sym typeface="+mn-lt"/>
              </a:rPr>
              <a:t>因为信号传播时延对载波监听的结果产生了影响，需要延时 </a:t>
            </a:r>
            <a:r>
              <a:rPr lang="en-US" altLang="zh-CN" sz="2000" dirty="0">
                <a:cs typeface="+mn-ea"/>
                <a:sym typeface="+mn-lt"/>
              </a:rPr>
              <a:t>2 </a:t>
            </a:r>
            <a:r>
              <a:rPr lang="zh-CN" altLang="en-US" sz="2000" dirty="0">
                <a:cs typeface="+mn-ea"/>
                <a:sym typeface="+mn-lt"/>
              </a:rPr>
              <a:t>时间后才能做出正确的载波监听判断</a:t>
            </a:r>
            <a:endParaRPr lang="en-US" altLang="zh-CN" sz="2000" dirty="0">
              <a:cs typeface="+mn-ea"/>
              <a:sym typeface="+mn-lt"/>
            </a:endParaRPr>
          </a:p>
          <a:p>
            <a:pPr marL="285750" indent="-285750" eaLnBrk="0" hangingPunct="0">
              <a:lnSpc>
                <a:spcPct val="120000"/>
              </a:lnSpc>
              <a:buFont typeface="Wingdings" panose="05000000000000000000" pitchFamily="2" charset="2"/>
              <a:buChar char="Ø"/>
            </a:pPr>
            <a:endParaRPr lang="fr-FR" altLang="zh-CN" sz="2000" dirty="0">
              <a:cs typeface="+mn-ea"/>
              <a:sym typeface="+mn-lt"/>
            </a:endParaRPr>
          </a:p>
        </p:txBody>
      </p:sp>
      <p:sp>
        <p:nvSpPr>
          <p:cNvPr id="3" name="矩形 2">
            <a:extLst>
              <a:ext uri="{FF2B5EF4-FFF2-40B4-BE49-F238E27FC236}">
                <a16:creationId xmlns:a16="http://schemas.microsoft.com/office/drawing/2014/main" id="{22390629-48D9-4900-9D9F-035BA7B54A45}"/>
              </a:ext>
            </a:extLst>
          </p:cNvPr>
          <p:cNvSpPr/>
          <p:nvPr/>
        </p:nvSpPr>
        <p:spPr>
          <a:xfrm>
            <a:off x="495980" y="350615"/>
            <a:ext cx="6043642" cy="632353"/>
          </a:xfrm>
          <a:prstGeom prst="rect">
            <a:avLst/>
          </a:prstGeom>
        </p:spPr>
        <p:txBody>
          <a:bodyPr wrap="none">
            <a:spAutoFit/>
          </a:bodyPr>
          <a:lstStyle/>
          <a:p>
            <a:pPr>
              <a:lnSpc>
                <a:spcPct val="120000"/>
              </a:lnSpc>
            </a:pPr>
            <a:r>
              <a:rPr lang="zh-CN" altLang="en-US" sz="3200" b="1" dirty="0">
                <a:cs typeface="+mn-ea"/>
                <a:sym typeface="+mn-lt"/>
              </a:rPr>
              <a:t>如何应对碰撞是延时检测到的？ </a:t>
            </a:r>
            <a:endParaRPr lang="zh-CN" altLang="en-US" sz="3200" dirty="0">
              <a:cs typeface="+mn-ea"/>
              <a:sym typeface="+mn-lt"/>
            </a:endParaRPr>
          </a:p>
        </p:txBody>
      </p:sp>
    </p:spTree>
    <p:extLst>
      <p:ext uri="{BB962C8B-B14F-4D97-AF65-F5344CB8AC3E}">
        <p14:creationId xmlns:p14="http://schemas.microsoft.com/office/powerpoint/2010/main" val="5357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4000"/>
                                        <p:tgtEl>
                                          <p:spTgt spid="18"/>
                                        </p:tgtEl>
                                      </p:cBhvr>
                                    </p:animEffect>
                                  </p:childTnLst>
                                </p:cTn>
                              </p:par>
                              <p:par>
                                <p:cTn id="13" presetID="1" presetClass="entr" presetSubtype="0" fill="hold" nodeType="withEffect">
                                  <p:stCondLst>
                                    <p:cond delay="750"/>
                                  </p:stCondLst>
                                  <p:childTnLst>
                                    <p:set>
                                      <p:cBhvr>
                                        <p:cTn id="14" dur="1" fill="hold">
                                          <p:stCondLst>
                                            <p:cond delay="0"/>
                                          </p:stCondLst>
                                        </p:cTn>
                                        <p:tgtEl>
                                          <p:spTgt spid="28"/>
                                        </p:tgtEl>
                                        <p:attrNameLst>
                                          <p:attrName>style.visibility</p:attrName>
                                        </p:attrNameLst>
                                      </p:cBhvr>
                                      <p:to>
                                        <p:strVal val="visible"/>
                                      </p:to>
                                    </p:set>
                                  </p:childTnLst>
                                </p:cTn>
                              </p:par>
                              <p:par>
                                <p:cTn id="15" presetID="53" presetClass="entr" presetSubtype="16" fill="hold" nodeType="withEffect">
                                  <p:stCondLst>
                                    <p:cond delay="7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250" fill="hold"/>
                                        <p:tgtEl>
                                          <p:spTgt spid="19"/>
                                        </p:tgtEl>
                                        <p:attrNameLst>
                                          <p:attrName>ppt_w</p:attrName>
                                        </p:attrNameLst>
                                      </p:cBhvr>
                                      <p:tavLst>
                                        <p:tav tm="0">
                                          <p:val>
                                            <p:fltVal val="0"/>
                                          </p:val>
                                        </p:tav>
                                        <p:tav tm="100000">
                                          <p:val>
                                            <p:strVal val="#ppt_w"/>
                                          </p:val>
                                        </p:tav>
                                      </p:tavLst>
                                    </p:anim>
                                    <p:anim calcmode="lin" valueType="num">
                                      <p:cBhvr>
                                        <p:cTn id="18" dur="250" fill="hold"/>
                                        <p:tgtEl>
                                          <p:spTgt spid="19"/>
                                        </p:tgtEl>
                                        <p:attrNameLst>
                                          <p:attrName>ppt_h</p:attrName>
                                        </p:attrNameLst>
                                      </p:cBhvr>
                                      <p:tavLst>
                                        <p:tav tm="0">
                                          <p:val>
                                            <p:fltVal val="0"/>
                                          </p:val>
                                        </p:tav>
                                        <p:tav tm="100000">
                                          <p:val>
                                            <p:strVal val="#ppt_h"/>
                                          </p:val>
                                        </p:tav>
                                      </p:tavLst>
                                    </p:anim>
                                    <p:animEffect transition="in" filter="fade">
                                      <p:cBhvr>
                                        <p:cTn id="19" dur="25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25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415381" y="1749902"/>
            <a:ext cx="10838687" cy="2270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最先发送数据帧的站，在发送数据帧后</a:t>
            </a:r>
            <a:r>
              <a:rPr lang="zh-CN" altLang="en-US" sz="2400" dirty="0">
                <a:solidFill>
                  <a:srgbClr val="0000FF"/>
                </a:solidFill>
                <a:cs typeface="+mn-ea"/>
                <a:sym typeface="+mn-lt"/>
              </a:rPr>
              <a:t>至多</a:t>
            </a:r>
            <a:r>
              <a:rPr lang="zh-CN" altLang="en-US" sz="2400" dirty="0">
                <a:cs typeface="+mn-ea"/>
                <a:sym typeface="+mn-lt"/>
              </a:rPr>
              <a:t>经过时间</a:t>
            </a:r>
            <a:r>
              <a:rPr lang="zh-CN" altLang="en-US" sz="2400" dirty="0">
                <a:solidFill>
                  <a:srgbClr val="0000FF"/>
                </a:solidFill>
                <a:cs typeface="+mn-ea"/>
                <a:sym typeface="+mn-lt"/>
              </a:rPr>
              <a:t> </a:t>
            </a:r>
            <a:r>
              <a:rPr lang="en-US" altLang="zh-CN" sz="2400" dirty="0">
                <a:solidFill>
                  <a:srgbClr val="0000FF"/>
                </a:solidFill>
                <a:cs typeface="+mn-ea"/>
                <a:sym typeface="+mn-lt"/>
              </a:rPr>
              <a:t>2</a:t>
            </a:r>
            <a:r>
              <a:rPr lang="en-US" altLang="zh-CN" sz="2400" i="1" dirty="0">
                <a:solidFill>
                  <a:srgbClr val="0000FF"/>
                </a:solidFill>
                <a:cs typeface="+mn-ea"/>
                <a:sym typeface="+mn-lt"/>
              </a:rPr>
              <a:t> </a:t>
            </a:r>
            <a:r>
              <a:rPr lang="zh-CN" altLang="en-US" sz="2400" dirty="0">
                <a:solidFill>
                  <a:srgbClr val="0000FF"/>
                </a:solidFill>
                <a:cs typeface="+mn-ea"/>
                <a:sym typeface="+mn-lt"/>
              </a:rPr>
              <a:t>（两倍的端到端往返时延）</a:t>
            </a:r>
            <a:r>
              <a:rPr lang="zh-CN" altLang="en-US" sz="2400" dirty="0">
                <a:cs typeface="+mn-ea"/>
                <a:sym typeface="+mn-lt"/>
              </a:rPr>
              <a:t>就可知道发送的数据帧是否遭受了碰撞。</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以太网的端到端往返时延 </a:t>
            </a:r>
            <a:r>
              <a:rPr lang="en-US" altLang="zh-CN" sz="2400" dirty="0">
                <a:cs typeface="+mn-ea"/>
                <a:sym typeface="+mn-lt"/>
              </a:rPr>
              <a:t>2</a:t>
            </a:r>
            <a:r>
              <a:rPr lang="en-US" altLang="zh-CN" sz="2400" i="1" dirty="0">
                <a:cs typeface="+mn-ea"/>
                <a:sym typeface="+mn-lt"/>
              </a:rPr>
              <a:t>  </a:t>
            </a:r>
            <a:r>
              <a:rPr lang="zh-CN" altLang="en-US" sz="2400" dirty="0">
                <a:cs typeface="+mn-ea"/>
                <a:sym typeface="+mn-lt"/>
              </a:rPr>
              <a:t>称为</a:t>
            </a:r>
            <a:r>
              <a:rPr lang="zh-CN" altLang="en-US" sz="2400" dirty="0">
                <a:solidFill>
                  <a:srgbClr val="0000FF"/>
                </a:solidFill>
                <a:cs typeface="+mn-ea"/>
                <a:sym typeface="+mn-lt"/>
              </a:rPr>
              <a:t>争用期</a:t>
            </a:r>
            <a:r>
              <a:rPr lang="zh-CN" altLang="en-US" sz="2400" dirty="0">
                <a:cs typeface="+mn-ea"/>
                <a:sym typeface="+mn-lt"/>
              </a:rPr>
              <a:t>，或</a:t>
            </a:r>
            <a:r>
              <a:rPr lang="zh-CN" altLang="en-US" sz="2400" dirty="0">
                <a:solidFill>
                  <a:srgbClr val="0000FF"/>
                </a:solidFill>
                <a:cs typeface="+mn-ea"/>
                <a:sym typeface="+mn-lt"/>
              </a:rPr>
              <a:t>碰撞窗口</a:t>
            </a:r>
            <a:r>
              <a:rPr lang="zh-CN" altLang="en-US" sz="2400" dirty="0">
                <a:cs typeface="+mn-ea"/>
                <a:sym typeface="+mn-lt"/>
              </a:rPr>
              <a:t>。</a:t>
            </a:r>
          </a:p>
          <a:p>
            <a:pPr marL="457189" indent="-457189" eaLnBrk="0" hangingPunct="0">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经过争用期这段时间还没有检测到碰撞，才能肯定这次发送不会发生碰撞。</a:t>
            </a:r>
            <a:endParaRPr lang="en-US" altLang="zh-CN" sz="2400" dirty="0">
              <a:solidFill>
                <a:srgbClr val="0000FF"/>
              </a:solidFill>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载波侦听不是即刻完成的，需要一个争用期</a:t>
            </a:r>
          </a:p>
        </p:txBody>
      </p:sp>
      <p:sp>
        <p:nvSpPr>
          <p:cNvPr id="2" name="矩形 1">
            <a:extLst>
              <a:ext uri="{FF2B5EF4-FFF2-40B4-BE49-F238E27FC236}">
                <a16:creationId xmlns:a16="http://schemas.microsoft.com/office/drawing/2014/main" id="{5BCFC63F-7B52-4316-8E38-4C2A293ED7B2}"/>
              </a:ext>
            </a:extLst>
          </p:cNvPr>
          <p:cNvSpPr/>
          <p:nvPr/>
        </p:nvSpPr>
        <p:spPr>
          <a:xfrm>
            <a:off x="576540" y="362912"/>
            <a:ext cx="5519460" cy="632353"/>
          </a:xfrm>
          <a:prstGeom prst="rect">
            <a:avLst/>
          </a:prstGeom>
        </p:spPr>
        <p:txBody>
          <a:bodyPr wrap="none">
            <a:spAutoFit/>
          </a:bodyPr>
          <a:lstStyle/>
          <a:p>
            <a:pPr algn="ctr" eaLnBrk="0" hangingPunct="0">
              <a:lnSpc>
                <a:spcPct val="120000"/>
              </a:lnSpc>
            </a:pPr>
            <a:r>
              <a:rPr lang="zh-CN" altLang="en-US" sz="3200" b="1" dirty="0">
                <a:cs typeface="+mn-ea"/>
                <a:sym typeface="+mn-lt"/>
              </a:rPr>
              <a:t>对信道的争用期（争用时间）</a:t>
            </a:r>
            <a:endParaRPr lang="fr-FR" altLang="zh-CN" sz="3200" b="1" dirty="0">
              <a:cs typeface="+mn-ea"/>
              <a:sym typeface="+mn-lt"/>
            </a:endParaRPr>
          </a:p>
        </p:txBody>
      </p:sp>
    </p:spTree>
    <p:extLst>
      <p:ext uri="{BB962C8B-B14F-4D97-AF65-F5344CB8AC3E}">
        <p14:creationId xmlns:p14="http://schemas.microsoft.com/office/powerpoint/2010/main" val="9809236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649297" y="1095930"/>
            <a:ext cx="11152843" cy="40429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zh-CN" altLang="en-US" sz="2400" dirty="0">
                <a:cs typeface="+mn-ea"/>
                <a:sym typeface="+mn-lt"/>
              </a:rPr>
              <a:t>    发生碰撞的站在停止发送数据后，需要用二进制指数类型退避算法 </a:t>
            </a:r>
            <a:r>
              <a:rPr lang="en-US" altLang="zh-CN" sz="2400" dirty="0">
                <a:cs typeface="+mn-ea"/>
                <a:sym typeface="+mn-lt"/>
              </a:rPr>
              <a:t>(truncated binary exponential type) </a:t>
            </a:r>
            <a:r>
              <a:rPr lang="zh-CN" altLang="en-US" sz="2400" dirty="0">
                <a:cs typeface="+mn-ea"/>
                <a:sym typeface="+mn-lt"/>
              </a:rPr>
              <a:t>推迟（退避）一个</a:t>
            </a:r>
            <a:r>
              <a:rPr lang="zh-CN" altLang="en-US" sz="2400" dirty="0">
                <a:solidFill>
                  <a:srgbClr val="0000FF"/>
                </a:solidFill>
                <a:cs typeface="+mn-ea"/>
                <a:sym typeface="+mn-lt"/>
              </a:rPr>
              <a:t>随机时间</a:t>
            </a:r>
            <a:r>
              <a:rPr lang="zh-CN" altLang="en-US" sz="2400" dirty="0">
                <a:cs typeface="+mn-ea"/>
                <a:sym typeface="+mn-lt"/>
              </a:rPr>
              <a:t>才能再发送数据。</a:t>
            </a:r>
          </a:p>
          <a:p>
            <a:pPr marL="954593" indent="-457189" eaLnBrk="0" hangingPunct="0">
              <a:lnSpc>
                <a:spcPct val="120000"/>
              </a:lnSpc>
              <a:buClr>
                <a:srgbClr val="7030A0"/>
              </a:buClr>
              <a:buFont typeface="+mj-lt"/>
              <a:buAutoNum type="arabicPeriod"/>
            </a:pPr>
            <a:r>
              <a:rPr lang="zh-CN" altLang="en-US" sz="2400" dirty="0">
                <a:solidFill>
                  <a:srgbClr val="0000FF"/>
                </a:solidFill>
                <a:cs typeface="+mn-ea"/>
                <a:sym typeface="+mn-lt"/>
              </a:rPr>
              <a:t>基本退避时间取为争用期 </a:t>
            </a:r>
            <a:r>
              <a:rPr lang="en-US" altLang="zh-CN" sz="2400" dirty="0">
                <a:solidFill>
                  <a:srgbClr val="0000FF"/>
                </a:solidFill>
                <a:cs typeface="+mn-ea"/>
                <a:sym typeface="+mn-lt"/>
              </a:rPr>
              <a:t>2</a:t>
            </a:r>
            <a:r>
              <a:rPr lang="en-US" altLang="zh-CN" sz="2400" i="1" dirty="0">
                <a:solidFill>
                  <a:srgbClr val="0000FF"/>
                </a:solidFill>
                <a:cs typeface="+mn-ea"/>
                <a:sym typeface="+mn-lt"/>
              </a:rPr>
              <a:t> </a:t>
            </a:r>
            <a:r>
              <a:rPr lang="zh-CN" altLang="en-US" sz="2400" dirty="0">
                <a:solidFill>
                  <a:srgbClr val="0000FF"/>
                </a:solidFill>
                <a:cs typeface="+mn-ea"/>
                <a:sym typeface="+mn-lt"/>
              </a:rPr>
              <a:t>。</a:t>
            </a:r>
          </a:p>
          <a:p>
            <a:pPr marL="954593" indent="-457189" eaLnBrk="0" hangingPunct="0">
              <a:lnSpc>
                <a:spcPct val="120000"/>
              </a:lnSpc>
              <a:buClr>
                <a:srgbClr val="7030A0"/>
              </a:buClr>
              <a:buFont typeface="+mj-lt"/>
              <a:buAutoNum type="arabicPeriod"/>
            </a:pPr>
            <a:r>
              <a:rPr lang="zh-CN" altLang="en-US" sz="2400" dirty="0">
                <a:cs typeface="+mn-ea"/>
                <a:sym typeface="+mn-lt"/>
              </a:rPr>
              <a:t>从整数集合 </a:t>
            </a:r>
            <a:r>
              <a:rPr lang="en-US" altLang="zh-CN" sz="2400" dirty="0">
                <a:cs typeface="+mn-ea"/>
                <a:sym typeface="+mn-lt"/>
              </a:rPr>
              <a:t>[0, 1, … , (2</a:t>
            </a:r>
            <a:r>
              <a:rPr lang="en-US" altLang="zh-CN" sz="2400" i="1" baseline="30000" dirty="0">
                <a:cs typeface="+mn-ea"/>
                <a:sym typeface="+mn-lt"/>
              </a:rPr>
              <a:t>k </a:t>
            </a:r>
            <a:r>
              <a:rPr lang="en-US" altLang="zh-CN" sz="2400" dirty="0">
                <a:cs typeface="+mn-ea"/>
                <a:sym typeface="+mn-lt"/>
              </a:rPr>
              <a:t>- 1)] </a:t>
            </a:r>
            <a:r>
              <a:rPr lang="zh-CN" altLang="en-US" sz="2400" dirty="0">
                <a:cs typeface="+mn-ea"/>
                <a:sym typeface="+mn-lt"/>
              </a:rPr>
              <a:t>中</a:t>
            </a:r>
            <a:r>
              <a:rPr lang="zh-CN" altLang="en-US" sz="2400" dirty="0">
                <a:solidFill>
                  <a:srgbClr val="0000FF"/>
                </a:solidFill>
                <a:cs typeface="+mn-ea"/>
                <a:sym typeface="+mn-lt"/>
              </a:rPr>
              <a:t>随机</a:t>
            </a:r>
            <a:r>
              <a:rPr lang="zh-CN" altLang="en-US" sz="2400" dirty="0">
                <a:cs typeface="+mn-ea"/>
                <a:sym typeface="+mn-lt"/>
              </a:rPr>
              <a:t>地取出一个数，记为</a:t>
            </a:r>
            <a:r>
              <a:rPr lang="zh-CN" altLang="en-US" sz="2400" i="1" dirty="0">
                <a:cs typeface="+mn-ea"/>
                <a:sym typeface="+mn-lt"/>
              </a:rPr>
              <a:t> </a:t>
            </a:r>
            <a:r>
              <a:rPr lang="en-US" altLang="zh-CN" sz="2400" i="1" dirty="0">
                <a:cs typeface="+mn-ea"/>
                <a:sym typeface="+mn-lt"/>
              </a:rPr>
              <a:t>r</a:t>
            </a:r>
            <a:endParaRPr lang="zh-CN" altLang="en-US" sz="2400" dirty="0">
              <a:cs typeface="+mn-ea"/>
              <a:sym typeface="+mn-lt"/>
            </a:endParaRPr>
          </a:p>
          <a:p>
            <a:pPr marL="497404" eaLnBrk="0" hangingPunct="0">
              <a:lnSpc>
                <a:spcPct val="120000"/>
              </a:lnSpc>
              <a:buClr>
                <a:srgbClr val="7030A0"/>
              </a:buClr>
            </a:pPr>
            <a:r>
              <a:rPr lang="zh-CN" altLang="en-US" sz="2400" dirty="0">
                <a:cs typeface="+mn-ea"/>
                <a:sym typeface="+mn-lt"/>
              </a:rPr>
              <a:t>      重传所需的时延就是 </a:t>
            </a:r>
            <a:r>
              <a:rPr lang="en-US" altLang="zh-CN" sz="2400" dirty="0">
                <a:cs typeface="+mn-ea"/>
                <a:sym typeface="+mn-lt"/>
              </a:rPr>
              <a:t>r </a:t>
            </a:r>
            <a:r>
              <a:rPr lang="zh-CN" altLang="en-US" sz="2400" dirty="0">
                <a:cs typeface="+mn-ea"/>
                <a:sym typeface="+mn-lt"/>
              </a:rPr>
              <a:t>倍的基本退避时间。</a:t>
            </a:r>
            <a:endParaRPr lang="en-US" altLang="zh-CN" sz="2400" dirty="0">
              <a:cs typeface="+mn-ea"/>
              <a:sym typeface="+mn-lt"/>
            </a:endParaRPr>
          </a:p>
          <a:p>
            <a:pPr marL="954604" indent="-457200" eaLnBrk="0" hangingPunct="0">
              <a:lnSpc>
                <a:spcPct val="120000"/>
              </a:lnSpc>
              <a:buClr>
                <a:srgbClr val="7030A0"/>
              </a:buClr>
              <a:buFont typeface="+mj-lt"/>
              <a:buAutoNum type="arabicPeriod" startAt="3"/>
            </a:pPr>
            <a:r>
              <a:rPr lang="zh-CN" altLang="en-US" sz="2400" dirty="0">
                <a:cs typeface="+mn-ea"/>
                <a:sym typeface="+mn-lt"/>
              </a:rPr>
              <a:t>参数 </a:t>
            </a:r>
            <a:r>
              <a:rPr lang="en-US" altLang="zh-CN" sz="2400" i="1" dirty="0">
                <a:cs typeface="+mn-ea"/>
                <a:sym typeface="+mn-lt"/>
              </a:rPr>
              <a:t>k</a:t>
            </a:r>
            <a:r>
              <a:rPr lang="en-US" altLang="zh-CN" sz="2400" dirty="0">
                <a:cs typeface="+mn-ea"/>
                <a:sym typeface="+mn-lt"/>
              </a:rPr>
              <a:t> </a:t>
            </a:r>
            <a:r>
              <a:rPr lang="zh-CN" altLang="en-US" sz="2400" dirty="0">
                <a:cs typeface="+mn-ea"/>
                <a:sym typeface="+mn-lt"/>
              </a:rPr>
              <a:t>按下面的公式计算：</a:t>
            </a:r>
          </a:p>
          <a:p>
            <a:pPr marL="954593" indent="-457189" algn="ctr" eaLnBrk="0" hangingPunct="0">
              <a:lnSpc>
                <a:spcPct val="120000"/>
              </a:lnSpc>
              <a:buClr>
                <a:srgbClr val="7030A0"/>
              </a:buClr>
            </a:pPr>
            <a:r>
              <a:rPr lang="en-US" altLang="zh-CN" sz="2400" i="1" dirty="0">
                <a:solidFill>
                  <a:srgbClr val="0000FF"/>
                </a:solidFill>
                <a:cs typeface="+mn-ea"/>
                <a:sym typeface="+mn-lt"/>
              </a:rPr>
              <a:t>k </a:t>
            </a:r>
            <a:r>
              <a:rPr lang="en-US" altLang="zh-CN" sz="2400" dirty="0">
                <a:solidFill>
                  <a:srgbClr val="0000FF"/>
                </a:solidFill>
                <a:cs typeface="+mn-ea"/>
                <a:sym typeface="+mn-lt"/>
              </a:rPr>
              <a:t>= Min[</a:t>
            </a:r>
            <a:r>
              <a:rPr lang="zh-CN" altLang="en-US" sz="2400" dirty="0">
                <a:solidFill>
                  <a:srgbClr val="0000FF"/>
                </a:solidFill>
                <a:cs typeface="+mn-ea"/>
                <a:sym typeface="+mn-lt"/>
              </a:rPr>
              <a:t>重传次数</a:t>
            </a:r>
            <a:r>
              <a:rPr lang="en-US" altLang="zh-CN" sz="2400" dirty="0">
                <a:solidFill>
                  <a:srgbClr val="0000FF"/>
                </a:solidFill>
                <a:cs typeface="+mn-ea"/>
                <a:sym typeface="+mn-lt"/>
              </a:rPr>
              <a:t>, 10]</a:t>
            </a:r>
          </a:p>
          <a:p>
            <a:pPr marL="954593" indent="-457189" eaLnBrk="0" hangingPunct="0">
              <a:lnSpc>
                <a:spcPct val="120000"/>
              </a:lnSpc>
              <a:buClr>
                <a:srgbClr val="7030A0"/>
              </a:buClr>
              <a:buFont typeface="+mj-lt"/>
              <a:buAutoNum type="arabicPeriod" startAt="4"/>
            </a:pPr>
            <a:r>
              <a:rPr lang="zh-CN" altLang="en-US" sz="2400" dirty="0">
                <a:cs typeface="+mn-ea"/>
                <a:sym typeface="+mn-lt"/>
              </a:rPr>
              <a:t>当 </a:t>
            </a:r>
            <a:r>
              <a:rPr lang="en-US" altLang="zh-CN" sz="2400" i="1" dirty="0">
                <a:cs typeface="+mn-ea"/>
                <a:sym typeface="+mn-lt"/>
              </a:rPr>
              <a:t>k</a:t>
            </a:r>
            <a:r>
              <a:rPr lang="en-US" altLang="zh-CN" sz="2400" dirty="0">
                <a:cs typeface="+mn-ea"/>
                <a:sym typeface="+mn-lt"/>
              </a:rPr>
              <a:t> ≤10 </a:t>
            </a:r>
            <a:r>
              <a:rPr lang="zh-CN" altLang="en-US" sz="2400" dirty="0">
                <a:cs typeface="+mn-ea"/>
                <a:sym typeface="+mn-lt"/>
              </a:rPr>
              <a:t>时，参数 </a:t>
            </a:r>
            <a:r>
              <a:rPr lang="en-US" altLang="zh-CN" sz="2400" i="1" dirty="0">
                <a:cs typeface="+mn-ea"/>
                <a:sym typeface="+mn-lt"/>
              </a:rPr>
              <a:t>k </a:t>
            </a:r>
            <a:r>
              <a:rPr lang="zh-CN" altLang="en-US" sz="2400" dirty="0">
                <a:cs typeface="+mn-ea"/>
                <a:sym typeface="+mn-lt"/>
              </a:rPr>
              <a:t>等于重传次数。</a:t>
            </a:r>
          </a:p>
          <a:p>
            <a:pPr marL="954593" indent="-457189" eaLnBrk="0" hangingPunct="0">
              <a:lnSpc>
                <a:spcPct val="120000"/>
              </a:lnSpc>
              <a:buClr>
                <a:srgbClr val="7030A0"/>
              </a:buClr>
              <a:buFont typeface="+mj-lt"/>
              <a:buAutoNum type="arabicPeriod" startAt="4"/>
            </a:pPr>
            <a:r>
              <a:rPr lang="zh-CN" altLang="en-US" sz="2400" dirty="0">
                <a:cs typeface="+mn-ea"/>
                <a:sym typeface="+mn-lt"/>
              </a:rPr>
              <a:t>当重传达 </a:t>
            </a:r>
            <a:r>
              <a:rPr lang="en-US" altLang="zh-CN" sz="2400" dirty="0">
                <a:cs typeface="+mn-ea"/>
                <a:sym typeface="+mn-lt"/>
              </a:rPr>
              <a:t>16 </a:t>
            </a:r>
            <a:r>
              <a:rPr lang="zh-CN" altLang="en-US" sz="2400" dirty="0">
                <a:cs typeface="+mn-ea"/>
                <a:sym typeface="+mn-lt"/>
              </a:rPr>
              <a:t>次仍不能成功时即丢弃该帧，并向高层报告。 </a:t>
            </a:r>
          </a:p>
        </p:txBody>
      </p:sp>
      <p:sp>
        <p:nvSpPr>
          <p:cNvPr id="2" name="矩形 1">
            <a:extLst>
              <a:ext uri="{FF2B5EF4-FFF2-40B4-BE49-F238E27FC236}">
                <a16:creationId xmlns:a16="http://schemas.microsoft.com/office/drawing/2014/main" id="{C7B456F7-438C-4E62-98B3-8A0F8B5B8654}"/>
              </a:ext>
            </a:extLst>
          </p:cNvPr>
          <p:cNvSpPr/>
          <p:nvPr/>
        </p:nvSpPr>
        <p:spPr>
          <a:xfrm>
            <a:off x="0" y="153734"/>
            <a:ext cx="10678633" cy="632353"/>
          </a:xfrm>
          <a:prstGeom prst="rect">
            <a:avLst/>
          </a:prstGeom>
        </p:spPr>
        <p:txBody>
          <a:bodyPr wrap="square">
            <a:spAutoFit/>
          </a:bodyPr>
          <a:lstStyle/>
          <a:p>
            <a:pPr algn="ctr" eaLnBrk="0" hangingPunct="0">
              <a:lnSpc>
                <a:spcPct val="120000"/>
              </a:lnSpc>
            </a:pPr>
            <a:r>
              <a:rPr lang="zh-CN" altLang="en-US" sz="3200" b="1" dirty="0">
                <a:cs typeface="+mn-ea"/>
                <a:sym typeface="+mn-lt"/>
              </a:rPr>
              <a:t>碰撞后的处理办法：二进制指数类型退避算法</a:t>
            </a:r>
            <a:endParaRPr lang="fr-FR" altLang="zh-CN" sz="3200" b="1" dirty="0">
              <a:cs typeface="+mn-ea"/>
              <a:sym typeface="+mn-lt"/>
            </a:endParaRPr>
          </a:p>
        </p:txBody>
      </p:sp>
    </p:spTree>
    <p:extLst>
      <p:ext uri="{BB962C8B-B14F-4D97-AF65-F5344CB8AC3E}">
        <p14:creationId xmlns:p14="http://schemas.microsoft.com/office/powerpoint/2010/main" val="176993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73493"/>
            <a:ext cx="10718888" cy="879086"/>
          </a:xfrm>
        </p:spPr>
        <p:txBody>
          <a:bodyPr>
            <a:normAutofit/>
          </a:bodyPr>
          <a:lstStyle/>
          <a:p>
            <a:pPr>
              <a:lnSpc>
                <a:spcPct val="120000"/>
              </a:lnSpc>
            </a:pPr>
            <a:r>
              <a:rPr lang="zh-CN" altLang="en-US" sz="3200" b="1" dirty="0">
                <a:latin typeface="+mj-ea"/>
                <a:cs typeface="+mn-ea"/>
                <a:sym typeface="+mn-lt"/>
              </a:rPr>
              <a:t>传输方式：单工、半双工和全双工</a:t>
            </a:r>
          </a:p>
        </p:txBody>
      </p:sp>
      <p:sp>
        <p:nvSpPr>
          <p:cNvPr id="7" name="矩形 6">
            <a:extLst>
              <a:ext uri="{FF2B5EF4-FFF2-40B4-BE49-F238E27FC236}">
                <a16:creationId xmlns:a16="http://schemas.microsoft.com/office/drawing/2014/main" id="{939E816F-2681-45D9-9D21-0E5C008066CE}"/>
              </a:ext>
            </a:extLst>
          </p:cNvPr>
          <p:cNvSpPr/>
          <p:nvPr/>
        </p:nvSpPr>
        <p:spPr>
          <a:xfrm>
            <a:off x="770757" y="3608520"/>
            <a:ext cx="3058510" cy="1907189"/>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en-US" sz="2000" dirty="0">
                <a:cs typeface="+mn-ea"/>
                <a:sym typeface="+mn-lt"/>
              </a:rPr>
              <a:t>数据只能在一个方向上传输</a:t>
            </a:r>
            <a:endParaRPr lang="en-US" altLang="zh-CN" sz="2000" dirty="0">
              <a:cs typeface="+mn-ea"/>
              <a:sym typeface="+mn-lt"/>
            </a:endParaRPr>
          </a:p>
          <a:p>
            <a:pPr marL="285750" indent="-285750">
              <a:lnSpc>
                <a:spcPct val="120000"/>
              </a:lnSpc>
              <a:buFont typeface="Wingdings" panose="05000000000000000000" pitchFamily="2" charset="2"/>
              <a:buChar char="Ø"/>
            </a:pPr>
            <a:r>
              <a:rPr lang="zh-CN" altLang="en-US" sz="2000" dirty="0">
                <a:cs typeface="+mn-ea"/>
                <a:sym typeface="+mn-lt"/>
              </a:rPr>
              <a:t>一个结点只能发送，另一个结点只能接收</a:t>
            </a:r>
            <a:endParaRPr lang="en-US" altLang="zh-CN" sz="2000" dirty="0">
              <a:cs typeface="+mn-ea"/>
              <a:sym typeface="+mn-lt"/>
            </a:endParaRPr>
          </a:p>
          <a:p>
            <a:pPr marL="285750" indent="-285750">
              <a:lnSpc>
                <a:spcPct val="120000"/>
              </a:lnSpc>
              <a:buFont typeface="Wingdings" panose="05000000000000000000" pitchFamily="2" charset="2"/>
              <a:buChar char="Ø"/>
            </a:pPr>
            <a:r>
              <a:rPr lang="zh-CN" altLang="en-US" sz="2000" dirty="0">
                <a:cs typeface="+mn-ea"/>
                <a:sym typeface="+mn-lt"/>
              </a:rPr>
              <a:t>通信是</a:t>
            </a:r>
            <a:r>
              <a:rPr lang="zh-CN" altLang="zh-CN" sz="2000" dirty="0">
                <a:cs typeface="+mn-ea"/>
                <a:sym typeface="+mn-lt"/>
              </a:rPr>
              <a:t>单向进行的</a:t>
            </a:r>
            <a:endParaRPr lang="zh-CN" altLang="en-US" sz="1600" dirty="0">
              <a:cs typeface="+mn-ea"/>
              <a:sym typeface="+mn-lt"/>
            </a:endParaRPr>
          </a:p>
        </p:txBody>
      </p:sp>
      <p:sp>
        <p:nvSpPr>
          <p:cNvPr id="8" name="矩形 7">
            <a:extLst>
              <a:ext uri="{FF2B5EF4-FFF2-40B4-BE49-F238E27FC236}">
                <a16:creationId xmlns:a16="http://schemas.microsoft.com/office/drawing/2014/main" id="{BF5C5AED-4E21-48F8-A239-506643E2F54B}"/>
              </a:ext>
            </a:extLst>
          </p:cNvPr>
          <p:cNvSpPr/>
          <p:nvPr/>
        </p:nvSpPr>
        <p:spPr>
          <a:xfrm>
            <a:off x="4218468" y="3596955"/>
            <a:ext cx="3713357" cy="3348865"/>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zh-CN" sz="2000" dirty="0">
                <a:cs typeface="+mn-ea"/>
                <a:sym typeface="+mn-lt"/>
              </a:rPr>
              <a:t>两个站点可同时发送和接收</a:t>
            </a:r>
            <a:endParaRPr lang="en-US" altLang="zh-CN" sz="2000" dirty="0">
              <a:cs typeface="+mn-ea"/>
              <a:sym typeface="+mn-lt"/>
            </a:endParaRPr>
          </a:p>
          <a:p>
            <a:pPr marL="285750" indent="-285750">
              <a:lnSpc>
                <a:spcPct val="120000"/>
              </a:lnSpc>
              <a:buFont typeface="Wingdings" panose="05000000000000000000" pitchFamily="2" charset="2"/>
              <a:buChar char="Ø"/>
            </a:pPr>
            <a:r>
              <a:rPr lang="zh-CN" altLang="en-US" sz="2000" dirty="0">
                <a:cs typeface="+mn-ea"/>
                <a:sym typeface="+mn-lt"/>
              </a:rPr>
              <a:t>双</a:t>
            </a:r>
            <a:r>
              <a:rPr lang="zh-CN" altLang="zh-CN" sz="2000" dirty="0">
                <a:cs typeface="+mn-ea"/>
                <a:sym typeface="+mn-lt"/>
              </a:rPr>
              <a:t>向信号共享链路带宽</a:t>
            </a:r>
            <a:endParaRPr lang="en-US" altLang="zh-CN" sz="2000" dirty="0">
              <a:cs typeface="+mn-ea"/>
              <a:sym typeface="+mn-lt"/>
            </a:endParaRPr>
          </a:p>
          <a:p>
            <a:pPr marL="285750" indent="-285750">
              <a:lnSpc>
                <a:spcPct val="120000"/>
              </a:lnSpc>
              <a:buFont typeface="Wingdings" panose="05000000000000000000" pitchFamily="2" charset="2"/>
              <a:buChar char="Ø"/>
            </a:pPr>
            <a:r>
              <a:rPr lang="zh-CN" altLang="en-US" sz="2000" dirty="0">
                <a:cs typeface="+mn-ea"/>
                <a:sym typeface="+mn-lt"/>
              </a:rPr>
              <a:t>要么</a:t>
            </a:r>
            <a:r>
              <a:rPr lang="zh-CN" altLang="zh-CN" sz="2000" dirty="0">
                <a:cs typeface="+mn-ea"/>
                <a:sym typeface="+mn-lt"/>
              </a:rPr>
              <a:t>链路具有两条物理上独立的传输路径，一条发送，一条接收</a:t>
            </a:r>
            <a:endParaRPr lang="en-US" altLang="zh-CN" sz="2000" dirty="0">
              <a:cs typeface="+mn-ea"/>
              <a:sym typeface="+mn-lt"/>
            </a:endParaRPr>
          </a:p>
          <a:p>
            <a:pPr marL="285750" indent="-285750">
              <a:lnSpc>
                <a:spcPct val="120000"/>
              </a:lnSpc>
              <a:buFont typeface="Wingdings" panose="05000000000000000000" pitchFamily="2" charset="2"/>
              <a:buChar char="Ø"/>
            </a:pPr>
            <a:r>
              <a:rPr lang="zh-CN" altLang="zh-CN" sz="2000" dirty="0">
                <a:cs typeface="+mn-ea"/>
                <a:sym typeface="+mn-lt"/>
              </a:rPr>
              <a:t>要么将信道带宽一分为二（复用），同时传输两个方向的信号</a:t>
            </a:r>
            <a:endParaRPr lang="zh-CN" altLang="zh-CN" sz="1600" dirty="0">
              <a:cs typeface="+mn-ea"/>
              <a:sym typeface="+mn-lt"/>
            </a:endParaRPr>
          </a:p>
          <a:p>
            <a:pPr>
              <a:lnSpc>
                <a:spcPct val="120000"/>
              </a:lnSpc>
            </a:pPr>
            <a:endParaRPr lang="zh-CN" altLang="en-US" dirty="0">
              <a:cs typeface="+mn-ea"/>
              <a:sym typeface="+mn-lt"/>
            </a:endParaRPr>
          </a:p>
        </p:txBody>
      </p:sp>
      <p:sp>
        <p:nvSpPr>
          <p:cNvPr id="9" name="矩形 8">
            <a:extLst>
              <a:ext uri="{FF2B5EF4-FFF2-40B4-BE49-F238E27FC236}">
                <a16:creationId xmlns:a16="http://schemas.microsoft.com/office/drawing/2014/main" id="{FAD44C2E-E973-4CFC-ACA9-326718E0079E}"/>
              </a:ext>
            </a:extLst>
          </p:cNvPr>
          <p:cNvSpPr/>
          <p:nvPr/>
        </p:nvSpPr>
        <p:spPr>
          <a:xfrm>
            <a:off x="8139433" y="3633786"/>
            <a:ext cx="3357242" cy="1907189"/>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en-US" sz="2000" dirty="0">
                <a:cs typeface="+mn-ea"/>
                <a:sym typeface="+mn-lt"/>
              </a:rPr>
              <a:t>两个结点</a:t>
            </a:r>
            <a:r>
              <a:rPr lang="zh-CN" altLang="zh-CN" sz="2000" dirty="0">
                <a:cs typeface="+mn-ea"/>
                <a:sym typeface="+mn-lt"/>
              </a:rPr>
              <a:t>都可以发送和接收，但是不能同时发送和接收</a:t>
            </a:r>
            <a:endParaRPr lang="en-US" altLang="zh-CN" sz="2000" dirty="0">
              <a:cs typeface="+mn-ea"/>
              <a:sym typeface="+mn-lt"/>
            </a:endParaRPr>
          </a:p>
          <a:p>
            <a:pPr marL="285750" indent="-285750">
              <a:lnSpc>
                <a:spcPct val="120000"/>
              </a:lnSpc>
              <a:buFont typeface="Wingdings" panose="05000000000000000000" pitchFamily="2" charset="2"/>
              <a:buChar char="Ø"/>
            </a:pPr>
            <a:r>
              <a:rPr lang="zh-CN" altLang="zh-CN" sz="2000" dirty="0">
                <a:cs typeface="+mn-ea"/>
                <a:sym typeface="+mn-lt"/>
              </a:rPr>
              <a:t>当其中一个</a:t>
            </a:r>
            <a:r>
              <a:rPr lang="zh-CN" altLang="en-US" sz="2000" dirty="0">
                <a:cs typeface="+mn-ea"/>
                <a:sym typeface="+mn-lt"/>
              </a:rPr>
              <a:t>结点</a:t>
            </a:r>
            <a:r>
              <a:rPr lang="zh-CN" altLang="zh-CN" sz="2000" dirty="0">
                <a:cs typeface="+mn-ea"/>
                <a:sym typeface="+mn-lt"/>
              </a:rPr>
              <a:t>在发送时，另一个</a:t>
            </a:r>
            <a:r>
              <a:rPr lang="zh-CN" altLang="en-US" sz="2000" dirty="0">
                <a:cs typeface="+mn-ea"/>
                <a:sym typeface="+mn-lt"/>
              </a:rPr>
              <a:t>结点</a:t>
            </a:r>
            <a:r>
              <a:rPr lang="zh-CN" altLang="zh-CN" sz="2000" dirty="0">
                <a:cs typeface="+mn-ea"/>
                <a:sym typeface="+mn-lt"/>
              </a:rPr>
              <a:t>只能接收</a:t>
            </a:r>
            <a:endParaRPr lang="zh-CN" altLang="en-US" sz="1600" dirty="0">
              <a:cs typeface="+mn-ea"/>
              <a:sym typeface="+mn-lt"/>
            </a:endParaRPr>
          </a:p>
        </p:txBody>
      </p:sp>
      <p:sp>
        <p:nvSpPr>
          <p:cNvPr id="34" name="文本框 33">
            <a:extLst>
              <a:ext uri="{FF2B5EF4-FFF2-40B4-BE49-F238E27FC236}">
                <a16:creationId xmlns:a16="http://schemas.microsoft.com/office/drawing/2014/main" id="{C344D2FF-32F7-4C1E-A930-039A5A4AB78F}"/>
              </a:ext>
            </a:extLst>
          </p:cNvPr>
          <p:cNvSpPr txBox="1"/>
          <p:nvPr/>
        </p:nvSpPr>
        <p:spPr>
          <a:xfrm rot="1690291">
            <a:off x="1465441" y="1868496"/>
            <a:ext cx="569338" cy="763094"/>
          </a:xfrm>
          <a:prstGeom prst="rect">
            <a:avLst/>
          </a:prstGeom>
          <a:noFill/>
        </p:spPr>
        <p:txBody>
          <a:bodyPr wrap="square" rtlCol="0">
            <a:spAutoFit/>
          </a:bodyPr>
          <a:lstStyle/>
          <a:p>
            <a:pPr>
              <a:lnSpc>
                <a:spcPct val="120000"/>
              </a:lnSpc>
            </a:pPr>
            <a:r>
              <a:rPr lang="zh-CN" altLang="en-US" sz="4000" dirty="0">
                <a:solidFill>
                  <a:srgbClr val="FF0000"/>
                </a:solidFill>
                <a:cs typeface="+mn-ea"/>
                <a:sym typeface="+mn-lt"/>
              </a:rPr>
              <a:t>√</a:t>
            </a:r>
          </a:p>
        </p:txBody>
      </p:sp>
      <p:grpSp>
        <p:nvGrpSpPr>
          <p:cNvPr id="44" name="组合 43">
            <a:extLst>
              <a:ext uri="{FF2B5EF4-FFF2-40B4-BE49-F238E27FC236}">
                <a16:creationId xmlns:a16="http://schemas.microsoft.com/office/drawing/2014/main" id="{7CE42D66-9F88-4872-B1CD-44E080B7B097}"/>
              </a:ext>
            </a:extLst>
          </p:cNvPr>
          <p:cNvGrpSpPr/>
          <p:nvPr/>
        </p:nvGrpSpPr>
        <p:grpSpPr>
          <a:xfrm>
            <a:off x="1090518" y="2194100"/>
            <a:ext cx="2196662" cy="699807"/>
            <a:chOff x="717556" y="2013118"/>
            <a:chExt cx="2196662" cy="699807"/>
          </a:xfrm>
        </p:grpSpPr>
        <p:cxnSp>
          <p:nvCxnSpPr>
            <p:cNvPr id="31" name="直接箭头连接符 30">
              <a:extLst>
                <a:ext uri="{FF2B5EF4-FFF2-40B4-BE49-F238E27FC236}">
                  <a16:creationId xmlns:a16="http://schemas.microsoft.com/office/drawing/2014/main" id="{A601C6CC-EA5F-49B9-8E87-1A58BF7F87DA}"/>
                </a:ext>
              </a:extLst>
            </p:cNvPr>
            <p:cNvCxnSpPr>
              <a:cxnSpLocks/>
            </p:cNvCxnSpPr>
            <p:nvPr/>
          </p:nvCxnSpPr>
          <p:spPr>
            <a:xfrm>
              <a:off x="717556" y="2325344"/>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971F0C3-B26E-4D0D-83DE-C991BEB21126}"/>
                </a:ext>
              </a:extLst>
            </p:cNvPr>
            <p:cNvCxnSpPr>
              <a:cxnSpLocks/>
            </p:cNvCxnSpPr>
            <p:nvPr/>
          </p:nvCxnSpPr>
          <p:spPr>
            <a:xfrm flipH="1">
              <a:off x="756969" y="2080625"/>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57E46DA-6632-4004-9804-33ECC2697164}"/>
                </a:ext>
              </a:extLst>
            </p:cNvPr>
            <p:cNvSpPr txBox="1"/>
            <p:nvPr/>
          </p:nvSpPr>
          <p:spPr>
            <a:xfrm>
              <a:off x="1619232" y="2013118"/>
              <a:ext cx="461986" cy="699807"/>
            </a:xfrm>
            <a:prstGeom prst="rect">
              <a:avLst/>
            </a:prstGeom>
            <a:noFill/>
          </p:spPr>
          <p:txBody>
            <a:bodyPr wrap="square" rtlCol="0">
              <a:spAutoFit/>
            </a:bodyPr>
            <a:lstStyle/>
            <a:p>
              <a:pPr>
                <a:lnSpc>
                  <a:spcPct val="120000"/>
                </a:lnSpc>
              </a:pPr>
              <a:r>
                <a:rPr lang="zh-CN" altLang="en-US" sz="3600" dirty="0">
                  <a:solidFill>
                    <a:srgbClr val="FF0000"/>
                  </a:solidFill>
                  <a:cs typeface="+mn-ea"/>
                  <a:sym typeface="+mn-lt"/>
                </a:rPr>
                <a:t>╳</a:t>
              </a:r>
            </a:p>
          </p:txBody>
        </p:sp>
      </p:grpSp>
      <p:sp>
        <p:nvSpPr>
          <p:cNvPr id="63" name="文本框 62">
            <a:extLst>
              <a:ext uri="{FF2B5EF4-FFF2-40B4-BE49-F238E27FC236}">
                <a16:creationId xmlns:a16="http://schemas.microsoft.com/office/drawing/2014/main" id="{1D8B327A-2659-47CA-A4AB-581884C3EF50}"/>
              </a:ext>
            </a:extLst>
          </p:cNvPr>
          <p:cNvSpPr txBox="1"/>
          <p:nvPr/>
        </p:nvSpPr>
        <p:spPr>
          <a:xfrm rot="1690291">
            <a:off x="9503472" y="2071986"/>
            <a:ext cx="569338" cy="763094"/>
          </a:xfrm>
          <a:prstGeom prst="rect">
            <a:avLst/>
          </a:prstGeom>
          <a:noFill/>
        </p:spPr>
        <p:txBody>
          <a:bodyPr wrap="square" rtlCol="0">
            <a:spAutoFit/>
          </a:bodyPr>
          <a:lstStyle/>
          <a:p>
            <a:pPr>
              <a:lnSpc>
                <a:spcPct val="120000"/>
              </a:lnSpc>
            </a:pPr>
            <a:r>
              <a:rPr lang="zh-CN" altLang="en-US" sz="4000" dirty="0">
                <a:solidFill>
                  <a:srgbClr val="FF0000"/>
                </a:solidFill>
                <a:cs typeface="+mn-ea"/>
                <a:sym typeface="+mn-lt"/>
              </a:rPr>
              <a:t>√</a:t>
            </a:r>
          </a:p>
        </p:txBody>
      </p:sp>
      <p:cxnSp>
        <p:nvCxnSpPr>
          <p:cNvPr id="65" name="直接箭头连接符 64">
            <a:extLst>
              <a:ext uri="{FF2B5EF4-FFF2-40B4-BE49-F238E27FC236}">
                <a16:creationId xmlns:a16="http://schemas.microsoft.com/office/drawing/2014/main" id="{212BD4A2-D2FF-4501-BA74-7DBE4BBAFD3D}"/>
              </a:ext>
            </a:extLst>
          </p:cNvPr>
          <p:cNvCxnSpPr>
            <a:cxnSpLocks/>
          </p:cNvCxnSpPr>
          <p:nvPr/>
        </p:nvCxnSpPr>
        <p:spPr>
          <a:xfrm>
            <a:off x="8466305" y="2421618"/>
            <a:ext cx="2466784"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0D02122-AA2E-48D5-96BA-3C89DDEC898E}"/>
              </a:ext>
            </a:extLst>
          </p:cNvPr>
          <p:cNvCxnSpPr>
            <a:cxnSpLocks/>
          </p:cNvCxnSpPr>
          <p:nvPr/>
        </p:nvCxnSpPr>
        <p:spPr>
          <a:xfrm flipH="1">
            <a:off x="8498990" y="2175580"/>
            <a:ext cx="2378265"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81F0A6C4-E274-4D9E-AB08-F1916DC815DE}"/>
              </a:ext>
            </a:extLst>
          </p:cNvPr>
          <p:cNvSpPr txBox="1"/>
          <p:nvPr/>
        </p:nvSpPr>
        <p:spPr>
          <a:xfrm>
            <a:off x="9270432" y="1843934"/>
            <a:ext cx="518796" cy="699807"/>
          </a:xfrm>
          <a:prstGeom prst="rect">
            <a:avLst/>
          </a:prstGeom>
          <a:noFill/>
        </p:spPr>
        <p:txBody>
          <a:bodyPr wrap="square" rtlCol="0">
            <a:spAutoFit/>
          </a:bodyPr>
          <a:lstStyle/>
          <a:p>
            <a:pPr>
              <a:lnSpc>
                <a:spcPct val="120000"/>
              </a:lnSpc>
            </a:pPr>
            <a:r>
              <a:rPr lang="zh-CN" altLang="en-US" sz="3600" dirty="0">
                <a:solidFill>
                  <a:srgbClr val="FF0000"/>
                </a:solidFill>
                <a:cs typeface="+mn-ea"/>
                <a:sym typeface="+mn-lt"/>
              </a:rPr>
              <a:t>╳</a:t>
            </a:r>
          </a:p>
        </p:txBody>
      </p:sp>
      <p:grpSp>
        <p:nvGrpSpPr>
          <p:cNvPr id="71" name="组合 70">
            <a:extLst>
              <a:ext uri="{FF2B5EF4-FFF2-40B4-BE49-F238E27FC236}">
                <a16:creationId xmlns:a16="http://schemas.microsoft.com/office/drawing/2014/main" id="{A76D75E2-D69D-4B9F-8DA2-0A275EEE1AC2}"/>
              </a:ext>
            </a:extLst>
          </p:cNvPr>
          <p:cNvGrpSpPr/>
          <p:nvPr/>
        </p:nvGrpSpPr>
        <p:grpSpPr>
          <a:xfrm>
            <a:off x="4802672" y="1812991"/>
            <a:ext cx="2182616" cy="1061548"/>
            <a:chOff x="4459922" y="1668105"/>
            <a:chExt cx="2182616" cy="1061548"/>
          </a:xfrm>
        </p:grpSpPr>
        <p:sp>
          <p:nvSpPr>
            <p:cNvPr id="58" name="文本框 57">
              <a:extLst>
                <a:ext uri="{FF2B5EF4-FFF2-40B4-BE49-F238E27FC236}">
                  <a16:creationId xmlns:a16="http://schemas.microsoft.com/office/drawing/2014/main" id="{30ED7BAE-2686-4688-B508-49347E7505CB}"/>
                </a:ext>
              </a:extLst>
            </p:cNvPr>
            <p:cNvSpPr txBox="1"/>
            <p:nvPr/>
          </p:nvSpPr>
          <p:spPr>
            <a:xfrm rot="1690291">
              <a:off x="5032423" y="1668105"/>
              <a:ext cx="569338" cy="763094"/>
            </a:xfrm>
            <a:prstGeom prst="rect">
              <a:avLst/>
            </a:prstGeom>
            <a:noFill/>
          </p:spPr>
          <p:txBody>
            <a:bodyPr wrap="square" rtlCol="0">
              <a:spAutoFit/>
            </a:bodyPr>
            <a:lstStyle/>
            <a:p>
              <a:pPr>
                <a:lnSpc>
                  <a:spcPct val="120000"/>
                </a:lnSpc>
              </a:pPr>
              <a:r>
                <a:rPr lang="zh-CN" altLang="en-US" sz="4000" dirty="0">
                  <a:solidFill>
                    <a:srgbClr val="FF0000"/>
                  </a:solidFill>
                  <a:cs typeface="+mn-ea"/>
                  <a:sym typeface="+mn-lt"/>
                </a:rPr>
                <a:t>√</a:t>
              </a:r>
            </a:p>
          </p:txBody>
        </p:sp>
        <p:cxnSp>
          <p:nvCxnSpPr>
            <p:cNvPr id="60" name="直接箭头连接符 59">
              <a:extLst>
                <a:ext uri="{FF2B5EF4-FFF2-40B4-BE49-F238E27FC236}">
                  <a16:creationId xmlns:a16="http://schemas.microsoft.com/office/drawing/2014/main" id="{A7488D78-BB8A-46FB-88BC-B293B7192884}"/>
                </a:ext>
              </a:extLst>
            </p:cNvPr>
            <p:cNvCxnSpPr>
              <a:cxnSpLocks/>
            </p:cNvCxnSpPr>
            <p:nvPr/>
          </p:nvCxnSpPr>
          <p:spPr>
            <a:xfrm flipV="1">
              <a:off x="4459922" y="2325344"/>
              <a:ext cx="2182616" cy="2082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E5616C8-2EFC-4ADE-B1B5-66405311962C}"/>
                </a:ext>
              </a:extLst>
            </p:cNvPr>
            <p:cNvCxnSpPr>
              <a:cxnSpLocks/>
            </p:cNvCxnSpPr>
            <p:nvPr/>
          </p:nvCxnSpPr>
          <p:spPr>
            <a:xfrm flipH="1">
              <a:off x="4492312" y="2085963"/>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8BBC4D40-696A-4257-A7B1-746BBC9C48C5}"/>
                </a:ext>
              </a:extLst>
            </p:cNvPr>
            <p:cNvSpPr txBox="1"/>
            <p:nvPr/>
          </p:nvSpPr>
          <p:spPr>
            <a:xfrm rot="1690291">
              <a:off x="5188056" y="1966559"/>
              <a:ext cx="569338" cy="763094"/>
            </a:xfrm>
            <a:prstGeom prst="rect">
              <a:avLst/>
            </a:prstGeom>
            <a:noFill/>
          </p:spPr>
          <p:txBody>
            <a:bodyPr wrap="square" rtlCol="0">
              <a:spAutoFit/>
            </a:bodyPr>
            <a:lstStyle/>
            <a:p>
              <a:pPr>
                <a:lnSpc>
                  <a:spcPct val="120000"/>
                </a:lnSpc>
              </a:pPr>
              <a:r>
                <a:rPr lang="zh-CN" altLang="en-US" sz="4000" dirty="0">
                  <a:solidFill>
                    <a:srgbClr val="FF0000"/>
                  </a:solidFill>
                  <a:cs typeface="+mn-ea"/>
                  <a:sym typeface="+mn-lt"/>
                </a:rPr>
                <a:t>√</a:t>
              </a:r>
            </a:p>
          </p:txBody>
        </p:sp>
      </p:grpSp>
      <p:sp>
        <p:nvSpPr>
          <p:cNvPr id="72" name="文本框 71">
            <a:extLst>
              <a:ext uri="{FF2B5EF4-FFF2-40B4-BE49-F238E27FC236}">
                <a16:creationId xmlns:a16="http://schemas.microsoft.com/office/drawing/2014/main" id="{4F52CE4E-C341-439F-B162-56676EC64FCD}"/>
              </a:ext>
            </a:extLst>
          </p:cNvPr>
          <p:cNvSpPr txBox="1"/>
          <p:nvPr/>
        </p:nvSpPr>
        <p:spPr>
          <a:xfrm rot="1690291">
            <a:off x="9154203" y="1129859"/>
            <a:ext cx="569338" cy="763094"/>
          </a:xfrm>
          <a:prstGeom prst="rect">
            <a:avLst/>
          </a:prstGeom>
          <a:noFill/>
        </p:spPr>
        <p:txBody>
          <a:bodyPr wrap="square" rtlCol="0">
            <a:spAutoFit/>
          </a:bodyPr>
          <a:lstStyle/>
          <a:p>
            <a:pPr>
              <a:lnSpc>
                <a:spcPct val="120000"/>
              </a:lnSpc>
            </a:pPr>
            <a:r>
              <a:rPr lang="zh-CN" altLang="en-US" sz="4000" dirty="0">
                <a:solidFill>
                  <a:srgbClr val="FF0000"/>
                </a:solidFill>
                <a:cs typeface="+mn-ea"/>
                <a:sym typeface="+mn-lt"/>
              </a:rPr>
              <a:t>√</a:t>
            </a:r>
          </a:p>
        </p:txBody>
      </p:sp>
      <p:grpSp>
        <p:nvGrpSpPr>
          <p:cNvPr id="73" name="组合 72">
            <a:extLst>
              <a:ext uri="{FF2B5EF4-FFF2-40B4-BE49-F238E27FC236}">
                <a16:creationId xmlns:a16="http://schemas.microsoft.com/office/drawing/2014/main" id="{79D16CEC-BC9C-43C5-898E-0816CECA51FE}"/>
              </a:ext>
            </a:extLst>
          </p:cNvPr>
          <p:cNvGrpSpPr/>
          <p:nvPr/>
        </p:nvGrpSpPr>
        <p:grpSpPr>
          <a:xfrm>
            <a:off x="8572886" y="1029333"/>
            <a:ext cx="2196662" cy="699807"/>
            <a:chOff x="717556" y="1960568"/>
            <a:chExt cx="2196662" cy="699807"/>
          </a:xfrm>
        </p:grpSpPr>
        <p:cxnSp>
          <p:nvCxnSpPr>
            <p:cNvPr id="74" name="直接箭头连接符 73">
              <a:extLst>
                <a:ext uri="{FF2B5EF4-FFF2-40B4-BE49-F238E27FC236}">
                  <a16:creationId xmlns:a16="http://schemas.microsoft.com/office/drawing/2014/main" id="{1295EE9F-97C5-4439-B58D-652BB0D526CF}"/>
                </a:ext>
              </a:extLst>
            </p:cNvPr>
            <p:cNvCxnSpPr>
              <a:cxnSpLocks/>
            </p:cNvCxnSpPr>
            <p:nvPr/>
          </p:nvCxnSpPr>
          <p:spPr>
            <a:xfrm>
              <a:off x="717556" y="2272794"/>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8D22F607-1D9F-465E-BF32-E1FFB4CF88FD}"/>
                </a:ext>
              </a:extLst>
            </p:cNvPr>
            <p:cNvCxnSpPr>
              <a:cxnSpLocks/>
            </p:cNvCxnSpPr>
            <p:nvPr/>
          </p:nvCxnSpPr>
          <p:spPr>
            <a:xfrm flipH="1">
              <a:off x="756970" y="2018315"/>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546B4830-1E0F-4E3A-9274-1847365448CC}"/>
                </a:ext>
              </a:extLst>
            </p:cNvPr>
            <p:cNvSpPr txBox="1"/>
            <p:nvPr/>
          </p:nvSpPr>
          <p:spPr>
            <a:xfrm>
              <a:off x="1619232" y="1960568"/>
              <a:ext cx="461986" cy="699807"/>
            </a:xfrm>
            <a:prstGeom prst="rect">
              <a:avLst/>
            </a:prstGeom>
            <a:noFill/>
          </p:spPr>
          <p:txBody>
            <a:bodyPr wrap="square" rtlCol="0">
              <a:spAutoFit/>
            </a:bodyPr>
            <a:lstStyle/>
            <a:p>
              <a:pPr>
                <a:lnSpc>
                  <a:spcPct val="120000"/>
                </a:lnSpc>
              </a:pPr>
              <a:r>
                <a:rPr lang="zh-CN" altLang="en-US" sz="3600" dirty="0">
                  <a:solidFill>
                    <a:srgbClr val="FF0000"/>
                  </a:solidFill>
                  <a:cs typeface="+mn-ea"/>
                  <a:sym typeface="+mn-lt"/>
                </a:rPr>
                <a:t>╳</a:t>
              </a:r>
            </a:p>
          </p:txBody>
        </p:sp>
      </p:grpSp>
      <p:sp>
        <p:nvSpPr>
          <p:cNvPr id="77" name="文本框 76">
            <a:extLst>
              <a:ext uri="{FF2B5EF4-FFF2-40B4-BE49-F238E27FC236}">
                <a16:creationId xmlns:a16="http://schemas.microsoft.com/office/drawing/2014/main" id="{D9D51008-F138-4E1D-8E9D-460554D3D907}"/>
              </a:ext>
            </a:extLst>
          </p:cNvPr>
          <p:cNvSpPr txBox="1"/>
          <p:nvPr/>
        </p:nvSpPr>
        <p:spPr>
          <a:xfrm>
            <a:off x="9282098" y="1498958"/>
            <a:ext cx="492443" cy="497316"/>
          </a:xfrm>
          <a:prstGeom prst="rect">
            <a:avLst/>
          </a:prstGeom>
          <a:noFill/>
        </p:spPr>
        <p:txBody>
          <a:bodyPr wrap="none" rtlCol="0">
            <a:spAutoFit/>
          </a:bodyPr>
          <a:lstStyle/>
          <a:p>
            <a:pPr>
              <a:lnSpc>
                <a:spcPct val="120000"/>
              </a:lnSpc>
            </a:pPr>
            <a:r>
              <a:rPr lang="zh-CN" altLang="en-US" sz="2400" b="1" dirty="0">
                <a:solidFill>
                  <a:srgbClr val="3333FF"/>
                </a:solidFill>
                <a:cs typeface="+mn-ea"/>
                <a:sym typeface="+mn-lt"/>
              </a:rPr>
              <a:t>或</a:t>
            </a:r>
          </a:p>
        </p:txBody>
      </p:sp>
      <p:sp>
        <p:nvSpPr>
          <p:cNvPr id="78" name="文本框 77">
            <a:extLst>
              <a:ext uri="{FF2B5EF4-FFF2-40B4-BE49-F238E27FC236}">
                <a16:creationId xmlns:a16="http://schemas.microsoft.com/office/drawing/2014/main" id="{984F54E6-8ED8-42D3-A75D-4B776F07CCE3}"/>
              </a:ext>
            </a:extLst>
          </p:cNvPr>
          <p:cNvSpPr txBox="1"/>
          <p:nvPr/>
        </p:nvSpPr>
        <p:spPr>
          <a:xfrm>
            <a:off x="1332062" y="3151796"/>
            <a:ext cx="925253" cy="429861"/>
          </a:xfrm>
          <a:prstGeom prst="rect">
            <a:avLst/>
          </a:prstGeom>
          <a:noFill/>
        </p:spPr>
        <p:txBody>
          <a:bodyPr wrap="none" rtlCol="0">
            <a:spAutoFit/>
          </a:bodyPr>
          <a:lstStyle/>
          <a:p>
            <a:pPr>
              <a:lnSpc>
                <a:spcPct val="120000"/>
              </a:lnSpc>
            </a:pPr>
            <a:r>
              <a:rPr lang="en-US" altLang="zh-CN" sz="2000" b="1" dirty="0">
                <a:cs typeface="+mn-ea"/>
                <a:sym typeface="+mn-lt"/>
              </a:rPr>
              <a:t>a)</a:t>
            </a:r>
            <a:r>
              <a:rPr lang="zh-CN" altLang="en-US" sz="2000" b="1" dirty="0">
                <a:cs typeface="+mn-ea"/>
                <a:sym typeface="+mn-lt"/>
              </a:rPr>
              <a:t>单工</a:t>
            </a:r>
          </a:p>
        </p:txBody>
      </p:sp>
      <p:sp>
        <p:nvSpPr>
          <p:cNvPr id="79" name="文本框 78">
            <a:extLst>
              <a:ext uri="{FF2B5EF4-FFF2-40B4-BE49-F238E27FC236}">
                <a16:creationId xmlns:a16="http://schemas.microsoft.com/office/drawing/2014/main" id="{105A2729-3B4B-46DD-A36E-F4D4258A9511}"/>
              </a:ext>
            </a:extLst>
          </p:cNvPr>
          <p:cNvSpPr txBox="1"/>
          <p:nvPr/>
        </p:nvSpPr>
        <p:spPr>
          <a:xfrm>
            <a:off x="5289034" y="3046244"/>
            <a:ext cx="939681" cy="429861"/>
          </a:xfrm>
          <a:prstGeom prst="rect">
            <a:avLst/>
          </a:prstGeom>
          <a:noFill/>
        </p:spPr>
        <p:txBody>
          <a:bodyPr wrap="none" rtlCol="0">
            <a:spAutoFit/>
          </a:bodyPr>
          <a:lstStyle/>
          <a:p>
            <a:pPr>
              <a:lnSpc>
                <a:spcPct val="120000"/>
              </a:lnSpc>
            </a:pPr>
            <a:r>
              <a:rPr lang="en-US" altLang="zh-CN" sz="2000" b="1" dirty="0">
                <a:cs typeface="+mn-ea"/>
                <a:sym typeface="+mn-lt"/>
              </a:rPr>
              <a:t>b)</a:t>
            </a:r>
            <a:r>
              <a:rPr lang="zh-CN" altLang="en-US" sz="2000" b="1" dirty="0">
                <a:cs typeface="+mn-ea"/>
                <a:sym typeface="+mn-lt"/>
              </a:rPr>
              <a:t>双工</a:t>
            </a:r>
          </a:p>
        </p:txBody>
      </p:sp>
      <p:sp>
        <p:nvSpPr>
          <p:cNvPr id="80" name="文本框 79">
            <a:extLst>
              <a:ext uri="{FF2B5EF4-FFF2-40B4-BE49-F238E27FC236}">
                <a16:creationId xmlns:a16="http://schemas.microsoft.com/office/drawing/2014/main" id="{77F35751-0B67-43AB-9B6D-30CAC95250D1}"/>
              </a:ext>
            </a:extLst>
          </p:cNvPr>
          <p:cNvSpPr txBox="1"/>
          <p:nvPr/>
        </p:nvSpPr>
        <p:spPr>
          <a:xfrm>
            <a:off x="9270432" y="3089570"/>
            <a:ext cx="1181734" cy="429861"/>
          </a:xfrm>
          <a:prstGeom prst="rect">
            <a:avLst/>
          </a:prstGeom>
          <a:noFill/>
        </p:spPr>
        <p:txBody>
          <a:bodyPr wrap="none" rtlCol="0">
            <a:spAutoFit/>
          </a:bodyPr>
          <a:lstStyle/>
          <a:p>
            <a:pPr>
              <a:lnSpc>
                <a:spcPct val="120000"/>
              </a:lnSpc>
            </a:pPr>
            <a:r>
              <a:rPr lang="en-US" altLang="zh-CN" sz="2000" b="1" dirty="0">
                <a:cs typeface="+mn-ea"/>
                <a:sym typeface="+mn-lt"/>
              </a:rPr>
              <a:t>c)</a:t>
            </a:r>
            <a:r>
              <a:rPr lang="zh-CN" altLang="en-US" sz="2000" b="1" dirty="0">
                <a:cs typeface="+mn-ea"/>
                <a:sym typeface="+mn-lt"/>
              </a:rPr>
              <a:t>半双工</a:t>
            </a:r>
          </a:p>
        </p:txBody>
      </p:sp>
      <p:sp>
        <p:nvSpPr>
          <p:cNvPr id="5" name="灯片编号占位符 4">
            <a:extLst>
              <a:ext uri="{FF2B5EF4-FFF2-40B4-BE49-F238E27FC236}">
                <a16:creationId xmlns:a16="http://schemas.microsoft.com/office/drawing/2014/main" id="{29D0ED07-4EA7-9ADF-A989-3291041798E9}"/>
              </a:ext>
            </a:extLst>
          </p:cNvPr>
          <p:cNvSpPr>
            <a:spLocks noGrp="1"/>
          </p:cNvSpPr>
          <p:nvPr>
            <p:ph type="sldNum" sz="quarter" idx="12"/>
          </p:nvPr>
        </p:nvSpPr>
        <p:spPr/>
        <p:txBody>
          <a:bodyPr/>
          <a:lstStyle/>
          <a:p>
            <a:fld id="{67CBE2BA-217C-4668-9731-D33A8B8F2C49}" type="slidenum">
              <a:rPr lang="zh-CN" altLang="en-US" smtClean="0"/>
              <a:t>17</a:t>
            </a:fld>
            <a:endParaRPr lang="zh-CN" altLang="en-US" dirty="0"/>
          </a:p>
        </p:txBody>
      </p:sp>
      <p:grpSp>
        <p:nvGrpSpPr>
          <p:cNvPr id="10" name="组合 9">
            <a:extLst>
              <a:ext uri="{FF2B5EF4-FFF2-40B4-BE49-F238E27FC236}">
                <a16:creationId xmlns:a16="http://schemas.microsoft.com/office/drawing/2014/main" id="{3A51B67C-4974-0A93-E2EF-6CB12620C67C}"/>
              </a:ext>
            </a:extLst>
          </p:cNvPr>
          <p:cNvGrpSpPr/>
          <p:nvPr/>
        </p:nvGrpSpPr>
        <p:grpSpPr>
          <a:xfrm>
            <a:off x="502380" y="2585398"/>
            <a:ext cx="3390232" cy="425149"/>
            <a:chOff x="283722" y="2956458"/>
            <a:chExt cx="3390232" cy="425149"/>
          </a:xfrm>
        </p:grpSpPr>
        <p:sp>
          <p:nvSpPr>
            <p:cNvPr id="3" name="Line 6">
              <a:extLst>
                <a:ext uri="{FF2B5EF4-FFF2-40B4-BE49-F238E27FC236}">
                  <a16:creationId xmlns:a16="http://schemas.microsoft.com/office/drawing/2014/main" id="{ADDA0154-4E2A-6F7B-4FC3-F77BDD019923}"/>
                </a:ext>
              </a:extLst>
            </p:cNvPr>
            <p:cNvSpPr>
              <a:spLocks noChangeShapeType="1"/>
            </p:cNvSpPr>
            <p:nvPr/>
          </p:nvSpPr>
          <p:spPr bwMode="auto">
            <a:xfrm flipV="1">
              <a:off x="827262" y="3178407"/>
              <a:ext cx="2266623" cy="1"/>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4" name="图形 3">
              <a:extLst>
                <a:ext uri="{FF2B5EF4-FFF2-40B4-BE49-F238E27FC236}">
                  <a16:creationId xmlns:a16="http://schemas.microsoft.com/office/drawing/2014/main" id="{DB8FFCBA-3E50-96C8-48EF-B7C3AA1B1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722" y="2975207"/>
              <a:ext cx="536754" cy="406400"/>
            </a:xfrm>
            <a:prstGeom prst="rect">
              <a:avLst/>
            </a:prstGeom>
          </p:spPr>
        </p:pic>
        <p:pic>
          <p:nvPicPr>
            <p:cNvPr id="6" name="图形 5">
              <a:extLst>
                <a:ext uri="{FF2B5EF4-FFF2-40B4-BE49-F238E27FC236}">
                  <a16:creationId xmlns:a16="http://schemas.microsoft.com/office/drawing/2014/main" id="{DD8B23A9-9C40-98B5-E1DA-B76687F95B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7200" y="2956458"/>
              <a:ext cx="536754" cy="406400"/>
            </a:xfrm>
            <a:prstGeom prst="rect">
              <a:avLst/>
            </a:prstGeom>
          </p:spPr>
        </p:pic>
      </p:grpSp>
      <p:grpSp>
        <p:nvGrpSpPr>
          <p:cNvPr id="11" name="组合 10">
            <a:extLst>
              <a:ext uri="{FF2B5EF4-FFF2-40B4-BE49-F238E27FC236}">
                <a16:creationId xmlns:a16="http://schemas.microsoft.com/office/drawing/2014/main" id="{B842ECCA-2D85-E6C6-8AA7-FB5BFEBA5808}"/>
              </a:ext>
            </a:extLst>
          </p:cNvPr>
          <p:cNvGrpSpPr/>
          <p:nvPr/>
        </p:nvGrpSpPr>
        <p:grpSpPr>
          <a:xfrm>
            <a:off x="4218468" y="2517863"/>
            <a:ext cx="3390232" cy="425149"/>
            <a:chOff x="283722" y="2956458"/>
            <a:chExt cx="3390232" cy="425149"/>
          </a:xfrm>
        </p:grpSpPr>
        <p:sp>
          <p:nvSpPr>
            <p:cNvPr id="12" name="Line 6">
              <a:extLst>
                <a:ext uri="{FF2B5EF4-FFF2-40B4-BE49-F238E27FC236}">
                  <a16:creationId xmlns:a16="http://schemas.microsoft.com/office/drawing/2014/main" id="{F9B091C8-6D4B-2BA3-6440-A9F2ED0562EA}"/>
                </a:ext>
              </a:extLst>
            </p:cNvPr>
            <p:cNvSpPr>
              <a:spLocks noChangeShapeType="1"/>
            </p:cNvSpPr>
            <p:nvPr/>
          </p:nvSpPr>
          <p:spPr bwMode="auto">
            <a:xfrm flipV="1">
              <a:off x="827262" y="3178407"/>
              <a:ext cx="2266623" cy="1"/>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13" name="图形 12">
              <a:extLst>
                <a:ext uri="{FF2B5EF4-FFF2-40B4-BE49-F238E27FC236}">
                  <a16:creationId xmlns:a16="http://schemas.microsoft.com/office/drawing/2014/main" id="{7AF1272E-306E-AE85-95FF-F70B4DCD63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722" y="2975207"/>
              <a:ext cx="536754" cy="406400"/>
            </a:xfrm>
            <a:prstGeom prst="rect">
              <a:avLst/>
            </a:prstGeom>
          </p:spPr>
        </p:pic>
        <p:pic>
          <p:nvPicPr>
            <p:cNvPr id="14" name="图形 13">
              <a:extLst>
                <a:ext uri="{FF2B5EF4-FFF2-40B4-BE49-F238E27FC236}">
                  <a16:creationId xmlns:a16="http://schemas.microsoft.com/office/drawing/2014/main" id="{F8E388FE-953B-B163-C345-CBBF8D929F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7200" y="2956458"/>
              <a:ext cx="536754" cy="406400"/>
            </a:xfrm>
            <a:prstGeom prst="rect">
              <a:avLst/>
            </a:prstGeom>
          </p:spPr>
        </p:pic>
      </p:grpSp>
      <p:grpSp>
        <p:nvGrpSpPr>
          <p:cNvPr id="15" name="组合 14">
            <a:extLst>
              <a:ext uri="{FF2B5EF4-FFF2-40B4-BE49-F238E27FC236}">
                <a16:creationId xmlns:a16="http://schemas.microsoft.com/office/drawing/2014/main" id="{D39B2227-9658-D641-BB21-B2447AF4F41E}"/>
              </a:ext>
            </a:extLst>
          </p:cNvPr>
          <p:cNvGrpSpPr/>
          <p:nvPr/>
        </p:nvGrpSpPr>
        <p:grpSpPr>
          <a:xfrm>
            <a:off x="7948418" y="2545642"/>
            <a:ext cx="3390232" cy="425149"/>
            <a:chOff x="283722" y="2956458"/>
            <a:chExt cx="3390232" cy="425149"/>
          </a:xfrm>
        </p:grpSpPr>
        <p:sp>
          <p:nvSpPr>
            <p:cNvPr id="16" name="Line 6">
              <a:extLst>
                <a:ext uri="{FF2B5EF4-FFF2-40B4-BE49-F238E27FC236}">
                  <a16:creationId xmlns:a16="http://schemas.microsoft.com/office/drawing/2014/main" id="{12302FE3-764F-94C1-F30B-6FE7D1737148}"/>
                </a:ext>
              </a:extLst>
            </p:cNvPr>
            <p:cNvSpPr>
              <a:spLocks noChangeShapeType="1"/>
            </p:cNvSpPr>
            <p:nvPr/>
          </p:nvSpPr>
          <p:spPr bwMode="auto">
            <a:xfrm flipV="1">
              <a:off x="827262" y="3178407"/>
              <a:ext cx="2266623" cy="1"/>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17" name="图形 16">
              <a:extLst>
                <a:ext uri="{FF2B5EF4-FFF2-40B4-BE49-F238E27FC236}">
                  <a16:creationId xmlns:a16="http://schemas.microsoft.com/office/drawing/2014/main" id="{0457F753-29C0-A14E-5B83-575C76790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722" y="2975207"/>
              <a:ext cx="536754" cy="406400"/>
            </a:xfrm>
            <a:prstGeom prst="rect">
              <a:avLst/>
            </a:prstGeom>
          </p:spPr>
        </p:pic>
        <p:pic>
          <p:nvPicPr>
            <p:cNvPr id="30" name="图形 29">
              <a:extLst>
                <a:ext uri="{FF2B5EF4-FFF2-40B4-BE49-F238E27FC236}">
                  <a16:creationId xmlns:a16="http://schemas.microsoft.com/office/drawing/2014/main" id="{1A229FDE-D8BA-0517-8AB9-4FBDE14974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7200" y="2956458"/>
              <a:ext cx="536754" cy="406400"/>
            </a:xfrm>
            <a:prstGeom prst="rect">
              <a:avLst/>
            </a:prstGeom>
          </p:spPr>
        </p:pic>
      </p:grpSp>
    </p:spTree>
    <p:extLst>
      <p:ext uri="{BB962C8B-B14F-4D97-AF65-F5344CB8AC3E}">
        <p14:creationId xmlns:p14="http://schemas.microsoft.com/office/powerpoint/2010/main" val="26630195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708833" y="2200709"/>
            <a:ext cx="11070335" cy="1448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80975" indent="-180975" eaLnBrk="0" hangingPunct="0">
              <a:lnSpc>
                <a:spcPct val="120000"/>
              </a:lnSpc>
              <a:buClr>
                <a:srgbClr val="0070C0"/>
              </a:buClr>
              <a:buFont typeface="Arial" panose="020B0604020202020204" pitchFamily="34" charset="0"/>
              <a:buChar char="•"/>
            </a:pPr>
            <a:r>
              <a:rPr lang="en-US" altLang="zh-CN" sz="2400" dirty="0">
                <a:cs typeface="+mn-ea"/>
                <a:sym typeface="+mn-lt"/>
              </a:rPr>
              <a:t>10 Mbit/s </a:t>
            </a:r>
            <a:r>
              <a:rPr lang="zh-CN" altLang="en-US" sz="2400" dirty="0">
                <a:cs typeface="+mn-ea"/>
                <a:sym typeface="+mn-lt"/>
              </a:rPr>
              <a:t>以太网取 </a:t>
            </a:r>
            <a:r>
              <a:rPr lang="en-US" altLang="zh-CN" sz="2400" dirty="0">
                <a:cs typeface="+mn-ea"/>
                <a:sym typeface="+mn-lt"/>
              </a:rPr>
              <a:t>51.2 s </a:t>
            </a:r>
            <a:r>
              <a:rPr lang="zh-CN" altLang="en-US" sz="2400" dirty="0">
                <a:cs typeface="+mn-ea"/>
                <a:sym typeface="+mn-lt"/>
              </a:rPr>
              <a:t>为争用期的长度。</a:t>
            </a:r>
          </a:p>
          <a:p>
            <a:pPr marL="180975" indent="-180975" eaLnBrk="0" hangingPunct="0">
              <a:lnSpc>
                <a:spcPct val="120000"/>
              </a:lnSpc>
              <a:buClr>
                <a:srgbClr val="0070C0"/>
              </a:buClr>
              <a:buFont typeface="Arial" panose="020B0604020202020204" pitchFamily="34" charset="0"/>
              <a:buChar char="•"/>
            </a:pPr>
            <a:r>
              <a:rPr lang="zh-CN" altLang="en-US" sz="2400" dirty="0">
                <a:cs typeface="+mn-ea"/>
                <a:sym typeface="+mn-lt"/>
              </a:rPr>
              <a:t>对于 </a:t>
            </a:r>
            <a:r>
              <a:rPr lang="en-US" altLang="zh-CN" sz="2400" dirty="0">
                <a:cs typeface="+mn-ea"/>
                <a:sym typeface="+mn-lt"/>
              </a:rPr>
              <a:t>10 Mbit/s </a:t>
            </a:r>
            <a:r>
              <a:rPr lang="zh-CN" altLang="en-US" sz="2400" dirty="0">
                <a:cs typeface="+mn-ea"/>
                <a:sym typeface="+mn-lt"/>
              </a:rPr>
              <a:t>以太网，在争用期 内可发送 </a:t>
            </a:r>
            <a:r>
              <a:rPr lang="en-US" altLang="zh-CN" sz="2400" dirty="0">
                <a:cs typeface="+mn-ea"/>
                <a:sym typeface="+mn-lt"/>
              </a:rPr>
              <a:t>512 bit</a:t>
            </a:r>
            <a:r>
              <a:rPr lang="zh-CN" altLang="en-US" sz="2400" dirty="0">
                <a:cs typeface="+mn-ea"/>
                <a:sym typeface="+mn-lt"/>
              </a:rPr>
              <a:t>，即 </a:t>
            </a:r>
            <a:r>
              <a:rPr lang="en-US" altLang="zh-CN" sz="2400" dirty="0">
                <a:cs typeface="+mn-ea"/>
                <a:sym typeface="+mn-lt"/>
              </a:rPr>
              <a:t>64 </a:t>
            </a:r>
            <a:r>
              <a:rPr lang="zh-CN" altLang="en-US" sz="2400" dirty="0">
                <a:cs typeface="+mn-ea"/>
                <a:sym typeface="+mn-lt"/>
              </a:rPr>
              <a:t>字节。</a:t>
            </a:r>
            <a:endParaRPr lang="en-US" altLang="zh-CN" sz="2400" dirty="0">
              <a:cs typeface="+mn-ea"/>
              <a:sym typeface="+mn-lt"/>
            </a:endParaRPr>
          </a:p>
          <a:p>
            <a:pPr eaLnBrk="0" hangingPunct="0">
              <a:lnSpc>
                <a:spcPct val="120000"/>
              </a:lnSpc>
              <a:buClr>
                <a:srgbClr val="0070C0"/>
              </a:buClr>
            </a:pPr>
            <a:endParaRPr lang="zh-CN" altLang="en-US" sz="2800" b="1" dirty="0">
              <a:cs typeface="+mn-ea"/>
              <a:sym typeface="+mn-lt"/>
            </a:endParaRPr>
          </a:p>
        </p:txBody>
      </p:sp>
      <p:sp>
        <p:nvSpPr>
          <p:cNvPr id="7" name="Rectangle 6">
            <a:extLst>
              <a:ext uri="{FF2B5EF4-FFF2-40B4-BE49-F238E27FC236}">
                <a16:creationId xmlns:a16="http://schemas.microsoft.com/office/drawing/2014/main" id="{75F81575-B34A-4415-94D7-549BEC0C802D}"/>
              </a:ext>
            </a:extLst>
          </p:cNvPr>
          <p:cNvSpPr>
            <a:spLocks noChangeArrowheads="1"/>
          </p:cNvSpPr>
          <p:nvPr/>
        </p:nvSpPr>
        <p:spPr bwMode="auto">
          <a:xfrm>
            <a:off x="700453" y="327398"/>
            <a:ext cx="6040436"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10 Mbit/s</a:t>
            </a:r>
            <a:r>
              <a:rPr lang="zh-CN" altLang="en-US" sz="3200" b="1" dirty="0">
                <a:cs typeface="+mn-ea"/>
                <a:sym typeface="+mn-lt"/>
              </a:rPr>
              <a:t>以太网争用期的帧长度</a:t>
            </a:r>
            <a:endParaRPr lang="fr-FR" altLang="zh-CN" sz="3200" b="1" dirty="0">
              <a:cs typeface="+mn-ea"/>
              <a:sym typeface="+mn-lt"/>
            </a:endParaRPr>
          </a:p>
        </p:txBody>
      </p:sp>
      <p:sp>
        <p:nvSpPr>
          <p:cNvPr id="2" name="矩形 1">
            <a:extLst>
              <a:ext uri="{FF2B5EF4-FFF2-40B4-BE49-F238E27FC236}">
                <a16:creationId xmlns:a16="http://schemas.microsoft.com/office/drawing/2014/main" id="{5EE1C50E-B836-499A-BE27-305D8BD237D3}"/>
              </a:ext>
            </a:extLst>
          </p:cNvPr>
          <p:cNvSpPr/>
          <p:nvPr/>
        </p:nvSpPr>
        <p:spPr>
          <a:xfrm>
            <a:off x="413574" y="1708866"/>
            <a:ext cx="5320687" cy="564898"/>
          </a:xfrm>
          <a:prstGeom prst="rect">
            <a:avLst/>
          </a:prstGeom>
        </p:spPr>
        <p:txBody>
          <a:bodyPr wrap="none">
            <a:spAutoFit/>
          </a:bodyPr>
          <a:lstStyle/>
          <a:p>
            <a:pPr marL="342900" indent="-342900" algn="ctr" eaLnBrk="0" hangingPunct="0">
              <a:lnSpc>
                <a:spcPct val="120000"/>
              </a:lnSpc>
              <a:buFont typeface="Wingdings" panose="05000000000000000000" pitchFamily="2" charset="2"/>
              <a:buChar char="Ø"/>
            </a:pPr>
            <a:r>
              <a:rPr lang="en-US" altLang="zh-CN" sz="2800" dirty="0">
                <a:cs typeface="+mn-ea"/>
                <a:sym typeface="+mn-lt"/>
              </a:rPr>
              <a:t>10 Mbit/s </a:t>
            </a:r>
            <a:r>
              <a:rPr lang="zh-CN" altLang="en-US" sz="2800" dirty="0">
                <a:cs typeface="+mn-ea"/>
                <a:sym typeface="+mn-lt"/>
              </a:rPr>
              <a:t>以太网争用期的长度</a:t>
            </a:r>
            <a:endParaRPr lang="fr-FR" altLang="zh-CN" sz="2800" dirty="0">
              <a:cs typeface="+mn-ea"/>
              <a:sym typeface="+mn-lt"/>
            </a:endParaRPr>
          </a:p>
        </p:txBody>
      </p:sp>
      <p:sp>
        <p:nvSpPr>
          <p:cNvPr id="9" name="Rectangle 46">
            <a:extLst>
              <a:ext uri="{FF2B5EF4-FFF2-40B4-BE49-F238E27FC236}">
                <a16:creationId xmlns:a16="http://schemas.microsoft.com/office/drawing/2014/main" id="{0AC171F0-5996-4C36-804D-B12939A62A09}"/>
              </a:ext>
            </a:extLst>
          </p:cNvPr>
          <p:cNvSpPr>
            <a:spLocks noChangeArrowheads="1"/>
          </p:cNvSpPr>
          <p:nvPr/>
        </p:nvSpPr>
        <p:spPr bwMode="auto">
          <a:xfrm>
            <a:off x="506010" y="4411174"/>
            <a:ext cx="10258695" cy="138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zh-CN" altLang="en-US" sz="2400" dirty="0">
                <a:cs typeface="+mn-ea"/>
                <a:sym typeface="+mn-lt"/>
              </a:rPr>
              <a:t>  在 </a:t>
            </a:r>
            <a:r>
              <a:rPr lang="en-US" altLang="zh-CN" sz="2400" dirty="0">
                <a:cs typeface="+mn-ea"/>
                <a:sym typeface="+mn-lt"/>
              </a:rPr>
              <a:t>10 Mbit/s </a:t>
            </a:r>
            <a:r>
              <a:rPr lang="zh-CN" altLang="en-US" sz="2400" dirty="0">
                <a:cs typeface="+mn-ea"/>
                <a:sym typeface="+mn-lt"/>
              </a:rPr>
              <a:t>以太网 </a:t>
            </a:r>
            <a:r>
              <a:rPr lang="en-US" altLang="zh-CN" sz="2400" dirty="0">
                <a:cs typeface="+mn-ea"/>
                <a:sym typeface="+mn-lt"/>
              </a:rPr>
              <a:t>51.2 </a:t>
            </a:r>
            <a:r>
              <a:rPr lang="en-US" altLang="zh-CN" sz="2400" dirty="0" err="1">
                <a:cs typeface="+mn-ea"/>
                <a:sym typeface="+mn-lt"/>
              </a:rPr>
              <a:t>μs</a:t>
            </a:r>
            <a:r>
              <a:rPr lang="en-US" altLang="zh-CN" sz="2400" dirty="0">
                <a:cs typeface="+mn-ea"/>
                <a:sym typeface="+mn-lt"/>
              </a:rPr>
              <a:t> </a:t>
            </a:r>
            <a:r>
              <a:rPr lang="zh-CN" altLang="en-US" sz="2400" dirty="0">
                <a:cs typeface="+mn-ea"/>
                <a:sym typeface="+mn-lt"/>
              </a:rPr>
              <a:t>的争用期内，信号能传输多远的距离？</a:t>
            </a:r>
            <a:endParaRPr lang="en-US" altLang="zh-CN" sz="2400" dirty="0">
              <a:cs typeface="+mn-ea"/>
              <a:sym typeface="+mn-lt"/>
            </a:endParaRPr>
          </a:p>
          <a:p>
            <a:pPr marL="180975" indent="-180975" eaLnBrk="0" hangingPunct="0">
              <a:lnSpc>
                <a:spcPct val="120000"/>
              </a:lnSpc>
              <a:buClr>
                <a:srgbClr val="0070C0"/>
              </a:buClr>
              <a:buFont typeface="Arial" panose="020B0604020202020204" pitchFamily="34" charset="0"/>
              <a:buChar char="•"/>
            </a:pPr>
            <a:r>
              <a:rPr lang="zh-CN" altLang="en-US" sz="2400" dirty="0">
                <a:cs typeface="+mn-ea"/>
                <a:sym typeface="+mn-lt"/>
              </a:rPr>
              <a:t>以太网上最大的端到端单程时延必须小于争用期的一半（即 </a:t>
            </a:r>
            <a:r>
              <a:rPr lang="en-US" altLang="zh-CN" sz="2400" dirty="0">
                <a:cs typeface="+mn-ea"/>
                <a:sym typeface="+mn-lt"/>
              </a:rPr>
              <a:t>25.6 </a:t>
            </a:r>
            <a:r>
              <a:rPr lang="en-US" altLang="zh-CN" sz="2400" dirty="0" err="1">
                <a:cs typeface="+mn-ea"/>
                <a:sym typeface="+mn-lt"/>
              </a:rPr>
              <a:t>μs</a:t>
            </a:r>
            <a:r>
              <a:rPr lang="zh-CN" altLang="en-US" sz="2400" dirty="0">
                <a:cs typeface="+mn-ea"/>
                <a:sym typeface="+mn-lt"/>
              </a:rPr>
              <a:t>），这相当于以太网的最大端到端长度约为 </a:t>
            </a:r>
            <a:r>
              <a:rPr lang="en-US" altLang="zh-CN" sz="2400" dirty="0">
                <a:cs typeface="+mn-ea"/>
                <a:sym typeface="+mn-lt"/>
              </a:rPr>
              <a:t>5 km</a:t>
            </a:r>
            <a:r>
              <a:rPr lang="zh-CN" altLang="en-US" sz="2400" dirty="0">
                <a:cs typeface="+mn-ea"/>
                <a:sym typeface="+mn-lt"/>
              </a:rPr>
              <a:t>。</a:t>
            </a:r>
          </a:p>
        </p:txBody>
      </p:sp>
      <p:sp>
        <p:nvSpPr>
          <p:cNvPr id="10" name="矩形 9">
            <a:extLst>
              <a:ext uri="{FF2B5EF4-FFF2-40B4-BE49-F238E27FC236}">
                <a16:creationId xmlns:a16="http://schemas.microsoft.com/office/drawing/2014/main" id="{185EEEDA-ED97-4041-A61B-EE31D01CC2BF}"/>
              </a:ext>
            </a:extLst>
          </p:cNvPr>
          <p:cNvSpPr/>
          <p:nvPr/>
        </p:nvSpPr>
        <p:spPr>
          <a:xfrm>
            <a:off x="413574" y="3897456"/>
            <a:ext cx="4602542" cy="564898"/>
          </a:xfrm>
          <a:prstGeom prst="rect">
            <a:avLst/>
          </a:prstGeom>
        </p:spPr>
        <p:txBody>
          <a:bodyPr wrap="none">
            <a:spAutoFit/>
          </a:bodyPr>
          <a:lstStyle/>
          <a:p>
            <a:pPr marL="342900" indent="-342900" algn="ctr" eaLnBrk="0" hangingPunct="0">
              <a:lnSpc>
                <a:spcPct val="120000"/>
              </a:lnSpc>
              <a:buFont typeface="Wingdings" panose="05000000000000000000" pitchFamily="2" charset="2"/>
              <a:buChar char="Ø"/>
            </a:pPr>
            <a:r>
              <a:rPr lang="en-US" altLang="zh-CN" sz="2800" dirty="0">
                <a:cs typeface="+mn-ea"/>
                <a:sym typeface="+mn-lt"/>
              </a:rPr>
              <a:t>10 Mbit/s </a:t>
            </a:r>
            <a:r>
              <a:rPr lang="zh-CN" altLang="en-US" sz="2800" dirty="0">
                <a:cs typeface="+mn-ea"/>
                <a:sym typeface="+mn-lt"/>
              </a:rPr>
              <a:t>以太网覆盖范围</a:t>
            </a:r>
            <a:endParaRPr lang="fr-FR" altLang="zh-CN" sz="2800" dirty="0">
              <a:cs typeface="+mn-ea"/>
              <a:sym typeface="+mn-lt"/>
            </a:endParaRPr>
          </a:p>
        </p:txBody>
      </p:sp>
    </p:spTree>
    <p:extLst>
      <p:ext uri="{BB962C8B-B14F-4D97-AF65-F5344CB8AC3E}">
        <p14:creationId xmlns:p14="http://schemas.microsoft.com/office/powerpoint/2010/main" val="11425351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F81575-B34A-4415-94D7-549BEC0C802D}"/>
              </a:ext>
            </a:extLst>
          </p:cNvPr>
          <p:cNvSpPr>
            <a:spLocks noChangeArrowheads="1"/>
          </p:cNvSpPr>
          <p:nvPr/>
        </p:nvSpPr>
        <p:spPr bwMode="auto">
          <a:xfrm>
            <a:off x="252815" y="370087"/>
            <a:ext cx="7616188"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为什么以太网的最短有效帧长度</a:t>
            </a:r>
            <a:r>
              <a:rPr lang="en-US" altLang="zh-CN" sz="3200" b="1" dirty="0">
                <a:cs typeface="+mn-ea"/>
                <a:sym typeface="+mn-lt"/>
              </a:rPr>
              <a:t>64</a:t>
            </a:r>
            <a:r>
              <a:rPr lang="zh-CN" altLang="en-US" sz="3200" b="1" dirty="0">
                <a:cs typeface="+mn-ea"/>
                <a:sym typeface="+mn-lt"/>
              </a:rPr>
              <a:t>字节？</a:t>
            </a:r>
            <a:endParaRPr lang="fr-FR" altLang="zh-CN" sz="3200" b="1" dirty="0">
              <a:cs typeface="+mn-ea"/>
              <a:sym typeface="+mn-lt"/>
            </a:endParaRPr>
          </a:p>
        </p:txBody>
      </p:sp>
      <p:sp>
        <p:nvSpPr>
          <p:cNvPr id="13" name="Rectangle 46">
            <a:extLst>
              <a:ext uri="{FF2B5EF4-FFF2-40B4-BE49-F238E27FC236}">
                <a16:creationId xmlns:a16="http://schemas.microsoft.com/office/drawing/2014/main" id="{3D96E573-3798-4F00-9F18-9B70F53F608D}"/>
              </a:ext>
            </a:extLst>
          </p:cNvPr>
          <p:cNvSpPr>
            <a:spLocks noChangeArrowheads="1"/>
          </p:cNvSpPr>
          <p:nvPr/>
        </p:nvSpPr>
        <p:spPr bwMode="auto">
          <a:xfrm>
            <a:off x="528084" y="3859771"/>
            <a:ext cx="11561277" cy="182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120000"/>
              </a:lnSpc>
              <a:buClr>
                <a:srgbClr val="0070C0"/>
              </a:buClr>
              <a:buFont typeface="Wingdings" panose="05000000000000000000" pitchFamily="2" charset="2"/>
              <a:buChar char="Ø"/>
            </a:pPr>
            <a:r>
              <a:rPr lang="zh-CN" altLang="en-US" sz="2400" dirty="0">
                <a:cs typeface="+mn-ea"/>
                <a:sym typeface="+mn-lt"/>
              </a:rPr>
              <a:t>如果发生冲突，就一定是在发送的前 </a:t>
            </a:r>
            <a:r>
              <a:rPr lang="en-US" altLang="zh-CN" sz="2400" dirty="0">
                <a:cs typeface="+mn-ea"/>
                <a:sym typeface="+mn-lt"/>
              </a:rPr>
              <a:t>64 </a:t>
            </a:r>
            <a:r>
              <a:rPr lang="zh-CN" altLang="en-US" sz="2400" dirty="0">
                <a:cs typeface="+mn-ea"/>
                <a:sym typeface="+mn-lt"/>
              </a:rPr>
              <a:t>字节之内。 </a:t>
            </a:r>
          </a:p>
          <a:p>
            <a:pPr marL="342900" indent="-342900" eaLnBrk="0" hangingPunct="0">
              <a:lnSpc>
                <a:spcPct val="120000"/>
              </a:lnSpc>
              <a:buClr>
                <a:srgbClr val="0070C0"/>
              </a:buClr>
              <a:buFont typeface="Wingdings" panose="05000000000000000000" pitchFamily="2" charset="2"/>
              <a:buChar char="Ø"/>
            </a:pPr>
            <a:r>
              <a:rPr lang="zh-CN" altLang="en-US" sz="2400" dirty="0">
                <a:cs typeface="+mn-ea"/>
                <a:sym typeface="+mn-lt"/>
              </a:rPr>
              <a:t>由于一检测到冲突就立即中止发送，这时已经发送出去的数据一定小于 </a:t>
            </a:r>
            <a:r>
              <a:rPr lang="en-US" altLang="zh-CN" sz="2400" dirty="0">
                <a:cs typeface="+mn-ea"/>
                <a:sym typeface="+mn-lt"/>
              </a:rPr>
              <a:t>64 </a:t>
            </a:r>
            <a:r>
              <a:rPr lang="zh-CN" altLang="en-US" sz="2400" dirty="0">
                <a:cs typeface="+mn-ea"/>
                <a:sym typeface="+mn-lt"/>
              </a:rPr>
              <a:t>字节。 </a:t>
            </a:r>
          </a:p>
          <a:p>
            <a:pPr marL="342900" indent="-342900" eaLnBrk="0" hangingPunct="0">
              <a:lnSpc>
                <a:spcPct val="120000"/>
              </a:lnSpc>
              <a:buClr>
                <a:srgbClr val="0070C0"/>
              </a:buClr>
              <a:buFont typeface="Wingdings" panose="05000000000000000000" pitchFamily="2" charset="2"/>
              <a:buChar char="Ø"/>
            </a:pPr>
            <a:r>
              <a:rPr lang="zh-CN" altLang="en-US" sz="2400" dirty="0">
                <a:cs typeface="+mn-ea"/>
                <a:sym typeface="+mn-lt"/>
              </a:rPr>
              <a:t>以太网规定了最短有效帧长为 </a:t>
            </a:r>
            <a:r>
              <a:rPr lang="en-US" altLang="zh-CN" sz="2400" dirty="0">
                <a:cs typeface="+mn-ea"/>
                <a:sym typeface="+mn-lt"/>
              </a:rPr>
              <a:t>64 </a:t>
            </a:r>
            <a:r>
              <a:rPr lang="zh-CN" altLang="en-US" sz="2400" dirty="0">
                <a:cs typeface="+mn-ea"/>
                <a:sym typeface="+mn-lt"/>
              </a:rPr>
              <a:t>字节，凡长度小于 </a:t>
            </a:r>
            <a:r>
              <a:rPr lang="en-US" altLang="zh-CN" sz="2400" dirty="0">
                <a:cs typeface="+mn-ea"/>
                <a:sym typeface="+mn-lt"/>
              </a:rPr>
              <a:t>64 </a:t>
            </a:r>
            <a:r>
              <a:rPr lang="zh-CN" altLang="en-US" sz="2400" dirty="0">
                <a:cs typeface="+mn-ea"/>
                <a:sym typeface="+mn-lt"/>
              </a:rPr>
              <a:t>字节的帧都是由于冲突而异常中止的</a:t>
            </a:r>
            <a:r>
              <a:rPr lang="zh-CN" altLang="en-US" sz="2400" dirty="0">
                <a:solidFill>
                  <a:srgbClr val="0000FF"/>
                </a:solidFill>
                <a:cs typeface="+mn-ea"/>
                <a:sym typeface="+mn-lt"/>
              </a:rPr>
              <a:t>无效帧</a:t>
            </a:r>
            <a:r>
              <a:rPr lang="zh-CN" altLang="en-US" sz="2400" dirty="0">
                <a:cs typeface="+mn-ea"/>
                <a:sym typeface="+mn-lt"/>
              </a:rPr>
              <a:t>。</a:t>
            </a:r>
          </a:p>
        </p:txBody>
      </p:sp>
      <p:sp>
        <p:nvSpPr>
          <p:cNvPr id="3" name="矩形 2">
            <a:extLst>
              <a:ext uri="{FF2B5EF4-FFF2-40B4-BE49-F238E27FC236}">
                <a16:creationId xmlns:a16="http://schemas.microsoft.com/office/drawing/2014/main" id="{5DB359C5-3FEE-4C4F-851D-3A3AB5C468E0}"/>
              </a:ext>
            </a:extLst>
          </p:cNvPr>
          <p:cNvSpPr/>
          <p:nvPr/>
        </p:nvSpPr>
        <p:spPr>
          <a:xfrm>
            <a:off x="616393" y="1383361"/>
            <a:ext cx="11135832" cy="1981055"/>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400" dirty="0">
                <a:cs typeface="+mn-ea"/>
                <a:sym typeface="+mn-lt"/>
              </a:rPr>
              <a:t>以太网的争用期时间一般不会超过 </a:t>
            </a:r>
            <a:r>
              <a:rPr lang="en-US" altLang="zh-CN" sz="2400" dirty="0">
                <a:cs typeface="+mn-ea"/>
                <a:sym typeface="+mn-lt"/>
              </a:rPr>
              <a:t>51.2us</a:t>
            </a:r>
            <a:r>
              <a:rPr lang="zh-CN" altLang="en-US" sz="2400" dirty="0">
                <a:cs typeface="+mn-ea"/>
                <a:sym typeface="+mn-lt"/>
              </a:rPr>
              <a:t>，发送出去的字节不会超过 </a:t>
            </a:r>
            <a:r>
              <a:rPr lang="en-US" altLang="zh-CN" sz="2400" dirty="0">
                <a:cs typeface="+mn-ea"/>
                <a:sym typeface="+mn-lt"/>
              </a:rPr>
              <a:t>64 </a:t>
            </a:r>
            <a:r>
              <a:rPr lang="zh-CN" altLang="en-US" sz="2400" dirty="0">
                <a:cs typeface="+mn-ea"/>
                <a:sym typeface="+mn-lt"/>
              </a:rPr>
              <a:t>字节：</a:t>
            </a:r>
            <a:endParaRPr lang="en-US" altLang="zh-CN" sz="2400" dirty="0">
              <a:cs typeface="+mn-ea"/>
              <a:sym typeface="+mn-lt"/>
            </a:endParaRPr>
          </a:p>
          <a:p>
            <a:pPr marL="542925" indent="-277813">
              <a:lnSpc>
                <a:spcPct val="120000"/>
              </a:lnSpc>
              <a:buFont typeface="Arial" panose="020B0604020202020204" pitchFamily="34" charset="0"/>
              <a:buChar char="•"/>
            </a:pPr>
            <a:r>
              <a:rPr lang="zh-CN" altLang="en-US" sz="2000" dirty="0">
                <a:cs typeface="+mn-ea"/>
                <a:sym typeface="+mn-lt"/>
              </a:rPr>
              <a:t>对于 </a:t>
            </a:r>
            <a:r>
              <a:rPr lang="en-US" altLang="zh-CN" sz="2000" dirty="0">
                <a:cs typeface="+mn-ea"/>
                <a:sym typeface="+mn-lt"/>
              </a:rPr>
              <a:t>10 Mbit/s </a:t>
            </a:r>
            <a:r>
              <a:rPr lang="zh-CN" altLang="en-US" sz="2000" dirty="0">
                <a:cs typeface="+mn-ea"/>
                <a:sym typeface="+mn-lt"/>
              </a:rPr>
              <a:t>以太网，在 </a:t>
            </a:r>
            <a:r>
              <a:rPr lang="en-US" altLang="zh-CN" sz="2000" dirty="0">
                <a:cs typeface="+mn-ea"/>
                <a:sym typeface="+mn-lt"/>
              </a:rPr>
              <a:t>5 Km </a:t>
            </a:r>
            <a:r>
              <a:rPr lang="zh-CN" altLang="en-US" sz="2000" dirty="0">
                <a:cs typeface="+mn-ea"/>
                <a:sym typeface="+mn-lt"/>
              </a:rPr>
              <a:t>范围内，</a:t>
            </a:r>
            <a:endParaRPr lang="en-US" altLang="zh-CN" sz="2000" dirty="0">
              <a:cs typeface="+mn-ea"/>
              <a:sym typeface="+mn-lt"/>
            </a:endParaRPr>
          </a:p>
          <a:p>
            <a:pPr marL="542925" indent="-277813">
              <a:lnSpc>
                <a:spcPct val="120000"/>
              </a:lnSpc>
              <a:buFont typeface="Arial" panose="020B0604020202020204" pitchFamily="34" charset="0"/>
              <a:buChar char="•"/>
            </a:pPr>
            <a:r>
              <a:rPr lang="zh-CN" altLang="en-US" sz="2000" dirty="0">
                <a:cs typeface="+mn-ea"/>
                <a:sym typeface="+mn-lt"/>
              </a:rPr>
              <a:t>对于 </a:t>
            </a:r>
            <a:r>
              <a:rPr lang="en-US" altLang="zh-CN" sz="2000" dirty="0">
                <a:cs typeface="+mn-ea"/>
                <a:sym typeface="+mn-lt"/>
              </a:rPr>
              <a:t>100 Mbit/s </a:t>
            </a:r>
            <a:r>
              <a:rPr lang="zh-CN" altLang="en-US" sz="2000" dirty="0">
                <a:cs typeface="+mn-ea"/>
                <a:sym typeface="+mn-lt"/>
              </a:rPr>
              <a:t>以太网，在 </a:t>
            </a:r>
            <a:r>
              <a:rPr lang="en-US" altLang="zh-CN" sz="2000" dirty="0">
                <a:cs typeface="+mn-ea"/>
                <a:sym typeface="+mn-lt"/>
              </a:rPr>
              <a:t>50 Km </a:t>
            </a:r>
            <a:r>
              <a:rPr lang="zh-CN" altLang="en-US" sz="2000" dirty="0">
                <a:cs typeface="+mn-ea"/>
                <a:sym typeface="+mn-lt"/>
              </a:rPr>
              <a:t>范围内，</a:t>
            </a:r>
            <a:endParaRPr lang="en-US" altLang="zh-CN" sz="2000" dirty="0">
              <a:cs typeface="+mn-ea"/>
              <a:sym typeface="+mn-lt"/>
            </a:endParaRPr>
          </a:p>
          <a:p>
            <a:pPr marL="542925" indent="-277813">
              <a:lnSpc>
                <a:spcPct val="120000"/>
              </a:lnSpc>
              <a:buFont typeface="Arial" panose="020B0604020202020204" pitchFamily="34" charset="0"/>
              <a:buChar char="•"/>
            </a:pPr>
            <a:r>
              <a:rPr lang="zh-CN" altLang="en-US" sz="2000" dirty="0">
                <a:cs typeface="+mn-ea"/>
                <a:sym typeface="+mn-lt"/>
              </a:rPr>
              <a:t>对于 </a:t>
            </a:r>
            <a:r>
              <a:rPr lang="en-US" altLang="zh-CN" sz="2000" dirty="0">
                <a:cs typeface="+mn-ea"/>
                <a:sym typeface="+mn-lt"/>
              </a:rPr>
              <a:t>1000 Mbit/s </a:t>
            </a:r>
            <a:r>
              <a:rPr lang="zh-CN" altLang="en-US" sz="2000" dirty="0">
                <a:cs typeface="+mn-ea"/>
                <a:sym typeface="+mn-lt"/>
              </a:rPr>
              <a:t>以太网，在 </a:t>
            </a:r>
            <a:r>
              <a:rPr lang="en-US" altLang="zh-CN" sz="2000" dirty="0">
                <a:cs typeface="+mn-ea"/>
                <a:sym typeface="+mn-lt"/>
              </a:rPr>
              <a:t>500 Km </a:t>
            </a:r>
            <a:r>
              <a:rPr lang="zh-CN" altLang="en-US" sz="2000" dirty="0">
                <a:cs typeface="+mn-ea"/>
                <a:sym typeface="+mn-lt"/>
              </a:rPr>
              <a:t>范围内</a:t>
            </a:r>
            <a:endParaRPr lang="en-US" altLang="zh-CN" sz="2000" dirty="0">
              <a:cs typeface="+mn-ea"/>
              <a:sym typeface="+mn-lt"/>
            </a:endParaRPr>
          </a:p>
          <a:p>
            <a:pPr marL="265112">
              <a:lnSpc>
                <a:spcPct val="120000"/>
              </a:lnSpc>
            </a:pPr>
            <a:r>
              <a:rPr lang="zh-CN" altLang="en-US" sz="2000" dirty="0">
                <a:cs typeface="+mn-ea"/>
                <a:sym typeface="+mn-lt"/>
              </a:rPr>
              <a:t>以上距离范围实际应用时都能满足</a:t>
            </a:r>
          </a:p>
        </p:txBody>
      </p:sp>
    </p:spTree>
    <p:extLst>
      <p:ext uri="{BB962C8B-B14F-4D97-AF65-F5344CB8AC3E}">
        <p14:creationId xmlns:p14="http://schemas.microsoft.com/office/powerpoint/2010/main" val="3569052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ChangeArrowheads="1"/>
          </p:cNvSpPr>
          <p:nvPr/>
        </p:nvSpPr>
        <p:spPr bwMode="auto">
          <a:xfrm>
            <a:off x="4972777" y="855149"/>
            <a:ext cx="2233304"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人为干扰信号</a:t>
            </a:r>
            <a:endParaRPr lang="fr-FR" altLang="zh-CN" sz="2667" b="1" dirty="0">
              <a:solidFill>
                <a:schemeClr val="bg1"/>
              </a:solidFill>
              <a:cs typeface="+mn-ea"/>
              <a:sym typeface="+mn-lt"/>
            </a:endParaRPr>
          </a:p>
        </p:txBody>
      </p:sp>
      <p:sp>
        <p:nvSpPr>
          <p:cNvPr id="13" name="矩形 12"/>
          <p:cNvSpPr/>
          <p:nvPr/>
        </p:nvSpPr>
        <p:spPr>
          <a:xfrm>
            <a:off x="928048" y="4709060"/>
            <a:ext cx="10581200" cy="494751"/>
          </a:xfrm>
          <a:prstGeom prst="rect">
            <a:avLst/>
          </a:prstGeom>
        </p:spPr>
        <p:txBody>
          <a:bodyPr wrap="square">
            <a:spAutoFit/>
          </a:bodyPr>
          <a:lstStyle/>
          <a:p>
            <a:pPr>
              <a:lnSpc>
                <a:spcPct val="120000"/>
              </a:lnSpc>
            </a:pPr>
            <a:endParaRPr lang="zh-CN" altLang="en-US" sz="2400" b="1" dirty="0">
              <a:cs typeface="+mn-ea"/>
              <a:sym typeface="+mn-lt"/>
            </a:endParaRPr>
          </a:p>
        </p:txBody>
      </p:sp>
      <p:grpSp>
        <p:nvGrpSpPr>
          <p:cNvPr id="14" name="Group 5"/>
          <p:cNvGrpSpPr>
            <a:grpSpLocks/>
          </p:cNvGrpSpPr>
          <p:nvPr/>
        </p:nvGrpSpPr>
        <p:grpSpPr bwMode="auto">
          <a:xfrm>
            <a:off x="3859743" y="2080211"/>
            <a:ext cx="4400899" cy="1756731"/>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15975" eaLnBrk="0" hangingPunct="0">
                <a:lnSpc>
                  <a:spcPct val="120000"/>
                </a:lnSpc>
              </a:pPr>
              <a:r>
                <a:rPr kumimoji="1" lang="zh-CN" altLang="en-US" sz="1400" b="1" dirty="0">
                  <a:solidFill>
                    <a:srgbClr val="0000CC"/>
                  </a:solidFill>
                  <a:cs typeface="+mn-ea"/>
                  <a:sym typeface="+mn-lt"/>
                </a:rPr>
                <a:t>数据帧</a:t>
              </a:r>
            </a:p>
          </p:txBody>
        </p:sp>
      </p:grpSp>
      <p:grpSp>
        <p:nvGrpSpPr>
          <p:cNvPr id="17" name="Group 8"/>
          <p:cNvGrpSpPr>
            <a:grpSpLocks/>
          </p:cNvGrpSpPr>
          <p:nvPr/>
        </p:nvGrpSpPr>
        <p:grpSpPr bwMode="auto">
          <a:xfrm>
            <a:off x="3333347" y="3142792"/>
            <a:ext cx="4927295" cy="1164035"/>
            <a:chOff x="537" y="2606"/>
            <a:chExt cx="4259" cy="1090"/>
          </a:xfrm>
        </p:grpSpPr>
        <p:grpSp>
          <p:nvGrpSpPr>
            <p:cNvPr id="18" name="Group 9"/>
            <p:cNvGrpSpPr>
              <a:grpSpLocks/>
            </p:cNvGrpSpPr>
            <p:nvPr/>
          </p:nvGrpSpPr>
          <p:grpSpPr bwMode="auto">
            <a:xfrm>
              <a:off x="992" y="2627"/>
              <a:ext cx="3804" cy="1061"/>
              <a:chOff x="992" y="2627"/>
              <a:chExt cx="3804" cy="1061"/>
            </a:xfrm>
          </p:grpSpPr>
          <p:grpSp>
            <p:nvGrpSpPr>
              <p:cNvPr id="26" name="Group 10"/>
              <p:cNvGrpSpPr>
                <a:grpSpLocks/>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29" name="AutoShape 12"/>
                <p:cNvSpPr>
                  <a:spLocks noChangeArrowheads="1"/>
                </p:cNvSpPr>
                <p:nvPr/>
              </p:nvSpPr>
              <p:spPr bwMode="auto">
                <a:xfrm rot="601221">
                  <a:off x="2275" y="2982"/>
                  <a:ext cx="1737" cy="426"/>
                </a:xfrm>
                <a:prstGeom prst="rightArrow">
                  <a:avLst>
                    <a:gd name="adj1" fmla="val 49370"/>
                    <a:gd name="adj2" fmla="val 119013"/>
                  </a:avLst>
                </a:prstGeom>
                <a:solidFill>
                  <a:srgbClr val="00FFFF"/>
                </a:solidFill>
                <a:ln w="12700" cmpd="dbl">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grpSp>
          <p:sp>
            <p:nvSpPr>
              <p:cNvPr id="27" name="Text Box 13"/>
              <p:cNvSpPr txBox="1">
                <a:spLocks noChangeArrowheads="1"/>
              </p:cNvSpPr>
              <p:nvPr/>
            </p:nvSpPr>
            <p:spPr bwMode="auto">
              <a:xfrm rot="595815">
                <a:off x="2502" y="2997"/>
                <a:ext cx="78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zh-CN" altLang="en-US" sz="1400" b="1" dirty="0">
                    <a:solidFill>
                      <a:srgbClr val="0000CC"/>
                    </a:solidFill>
                    <a:latin typeface="+mn-lt"/>
                    <a:ea typeface="+mn-ea"/>
                    <a:cs typeface="+mn-ea"/>
                    <a:sym typeface="+mn-lt"/>
                  </a:rPr>
                  <a:t>干扰信号</a:t>
                </a:r>
              </a:p>
            </p:txBody>
          </p:sp>
        </p:grpSp>
        <p:grpSp>
          <p:nvGrpSpPr>
            <p:cNvPr id="19" name="Group 14"/>
            <p:cNvGrpSpPr>
              <a:grpSpLocks/>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22" name="Rectangle 17"/>
              <p:cNvSpPr>
                <a:spLocks noChangeArrowheads="1"/>
              </p:cNvSpPr>
              <p:nvPr/>
            </p:nvSpPr>
            <p:spPr bwMode="auto">
              <a:xfrm>
                <a:off x="592" y="3259"/>
                <a:ext cx="373" cy="342"/>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467" b="1">
                    <a:cs typeface="+mn-ea"/>
                    <a:sym typeface="+mn-lt"/>
                  </a:rPr>
                  <a:t></a:t>
                </a:r>
              </a:p>
            </p:txBody>
          </p:sp>
          <p:sp>
            <p:nvSpPr>
              <p:cNvPr id="23" name="Line 18"/>
              <p:cNvSpPr>
                <a:spLocks noChangeShapeType="1"/>
              </p:cNvSpPr>
              <p:nvPr/>
            </p:nvSpPr>
            <p:spPr bwMode="auto">
              <a:xfrm>
                <a:off x="739" y="3051"/>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25" name="Text Box 20"/>
              <p:cNvSpPr txBox="1">
                <a:spLocks noChangeArrowheads="1"/>
              </p:cNvSpPr>
              <p:nvPr/>
            </p:nvSpPr>
            <p:spPr bwMode="auto">
              <a:xfrm>
                <a:off x="537" y="2722"/>
                <a:ext cx="320" cy="31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467" b="1" i="1">
                    <a:latin typeface="+mn-lt"/>
                    <a:ea typeface="+mn-ea"/>
                    <a:cs typeface="+mn-ea"/>
                    <a:sym typeface="+mn-lt"/>
                  </a:rPr>
                  <a:t>T</a:t>
                </a:r>
                <a:r>
                  <a:rPr kumimoji="1" lang="en-US" altLang="zh-CN" sz="1467" b="1" i="1" baseline="-25000">
                    <a:latin typeface="+mn-lt"/>
                    <a:ea typeface="+mn-ea"/>
                    <a:cs typeface="+mn-ea"/>
                    <a:sym typeface="+mn-lt"/>
                  </a:rPr>
                  <a:t>J</a:t>
                </a:r>
                <a:endParaRPr kumimoji="1" lang="en-US" altLang="zh-CN" sz="1467" b="1">
                  <a:latin typeface="+mn-lt"/>
                  <a:ea typeface="+mn-ea"/>
                  <a:cs typeface="+mn-ea"/>
                  <a:sym typeface="+mn-lt"/>
                </a:endParaRPr>
              </a:p>
            </p:txBody>
          </p:sp>
        </p:grpSp>
      </p:grpSp>
      <p:sp>
        <p:nvSpPr>
          <p:cNvPr id="30" name="Line 22"/>
          <p:cNvSpPr>
            <a:spLocks noChangeShapeType="1"/>
          </p:cNvSpPr>
          <p:nvPr/>
        </p:nvSpPr>
        <p:spPr bwMode="auto">
          <a:xfrm>
            <a:off x="3870152" y="2080211"/>
            <a:ext cx="4388176" cy="0"/>
          </a:xfrm>
          <a:prstGeom prst="line">
            <a:avLst/>
          </a:prstGeom>
          <a:ln w="19050">
            <a:solidFill>
              <a:srgbClr val="0000FF"/>
            </a:solidFill>
            <a:headEnd/>
            <a:tailEnd/>
          </a:ln>
        </p:spPr>
        <p:style>
          <a:lnRef idx="1">
            <a:schemeClr val="dk1"/>
          </a:lnRef>
          <a:fillRef idx="0">
            <a:schemeClr val="dk1"/>
          </a:fillRef>
          <a:effectRef idx="0">
            <a:schemeClr val="dk1"/>
          </a:effectRef>
          <a:fontRef idx="minor">
            <a:schemeClr val="tx1"/>
          </a:fontRef>
        </p:style>
        <p:txBody>
          <a:bodyPr wrap="none" anchor="ctr"/>
          <a:lstStyle/>
          <a:p>
            <a:pPr>
              <a:lnSpc>
                <a:spcPct val="120000"/>
              </a:lnSpc>
            </a:pPr>
            <a:endParaRPr lang="zh-CN" altLang="en-US" sz="1600" b="1">
              <a:solidFill>
                <a:srgbClr val="0000CC"/>
              </a:solidFill>
              <a:cs typeface="+mn-ea"/>
              <a:sym typeface="+mn-lt"/>
            </a:endParaRPr>
          </a:p>
        </p:txBody>
      </p:sp>
      <p:sp>
        <p:nvSpPr>
          <p:cNvPr id="31" name="Line 23"/>
          <p:cNvSpPr>
            <a:spLocks noChangeShapeType="1"/>
          </p:cNvSpPr>
          <p:nvPr/>
        </p:nvSpPr>
        <p:spPr bwMode="auto">
          <a:xfrm>
            <a:off x="3859739" y="2085551"/>
            <a:ext cx="0" cy="231098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32" name="Line 24"/>
          <p:cNvSpPr>
            <a:spLocks noChangeShapeType="1"/>
          </p:cNvSpPr>
          <p:nvPr/>
        </p:nvSpPr>
        <p:spPr bwMode="auto">
          <a:xfrm>
            <a:off x="8295350" y="2080211"/>
            <a:ext cx="68720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33" name="Line 25"/>
          <p:cNvSpPr>
            <a:spLocks noChangeShapeType="1"/>
          </p:cNvSpPr>
          <p:nvPr/>
        </p:nvSpPr>
        <p:spPr bwMode="auto">
          <a:xfrm>
            <a:off x="8295350" y="2760476"/>
            <a:ext cx="292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34" name="Line 26"/>
          <p:cNvSpPr>
            <a:spLocks noChangeShapeType="1"/>
          </p:cNvSpPr>
          <p:nvPr/>
        </p:nvSpPr>
        <p:spPr bwMode="auto">
          <a:xfrm>
            <a:off x="8431864" y="2085551"/>
            <a:ext cx="0" cy="674927"/>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35" name="Rectangle 27"/>
          <p:cNvSpPr>
            <a:spLocks noChangeArrowheads="1"/>
          </p:cNvSpPr>
          <p:nvPr/>
        </p:nvSpPr>
        <p:spPr bwMode="auto">
          <a:xfrm>
            <a:off x="3587864" y="1785465"/>
            <a:ext cx="391135"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FF"/>
                </a:solidFill>
                <a:cs typeface="+mn-ea"/>
                <a:sym typeface="+mn-lt"/>
              </a:rPr>
              <a:t>A</a:t>
            </a:r>
          </a:p>
        </p:txBody>
      </p:sp>
      <p:sp>
        <p:nvSpPr>
          <p:cNvPr id="36" name="Rectangle 28"/>
          <p:cNvSpPr>
            <a:spLocks noChangeArrowheads="1"/>
          </p:cNvSpPr>
          <p:nvPr/>
        </p:nvSpPr>
        <p:spPr bwMode="auto">
          <a:xfrm>
            <a:off x="8142636" y="1785465"/>
            <a:ext cx="391135"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a:solidFill>
                  <a:srgbClr val="0000FF"/>
                </a:solidFill>
                <a:cs typeface="+mn-ea"/>
                <a:sym typeface="+mn-lt"/>
              </a:rPr>
              <a:t>B</a:t>
            </a:r>
          </a:p>
        </p:txBody>
      </p:sp>
      <p:sp>
        <p:nvSpPr>
          <p:cNvPr id="37" name="Line 29"/>
          <p:cNvSpPr>
            <a:spLocks noChangeShapeType="1"/>
          </p:cNvSpPr>
          <p:nvPr/>
        </p:nvSpPr>
        <p:spPr bwMode="auto">
          <a:xfrm>
            <a:off x="3168572" y="2217973"/>
            <a:ext cx="0" cy="1562368"/>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38" name="Line 30"/>
          <p:cNvSpPr>
            <a:spLocks noChangeShapeType="1"/>
          </p:cNvSpPr>
          <p:nvPr/>
        </p:nvSpPr>
        <p:spPr bwMode="auto">
          <a:xfrm>
            <a:off x="8258327" y="2075941"/>
            <a:ext cx="0" cy="232593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39" name="Line 31"/>
          <p:cNvSpPr>
            <a:spLocks noChangeShapeType="1"/>
          </p:cNvSpPr>
          <p:nvPr/>
        </p:nvSpPr>
        <p:spPr bwMode="auto">
          <a:xfrm>
            <a:off x="3552838" y="3117104"/>
            <a:ext cx="2915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40" name="Line 32"/>
          <p:cNvSpPr>
            <a:spLocks noChangeShapeType="1"/>
          </p:cNvSpPr>
          <p:nvPr/>
        </p:nvSpPr>
        <p:spPr bwMode="auto">
          <a:xfrm>
            <a:off x="3514979" y="2080211"/>
            <a:ext cx="2915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41" name="Line 33"/>
          <p:cNvSpPr>
            <a:spLocks noChangeShapeType="1"/>
          </p:cNvSpPr>
          <p:nvPr/>
        </p:nvSpPr>
        <p:spPr bwMode="auto">
          <a:xfrm>
            <a:off x="3664221" y="2080211"/>
            <a:ext cx="0" cy="1056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42" name="Text Box 36"/>
          <p:cNvSpPr txBox="1">
            <a:spLocks noChangeArrowheads="1"/>
          </p:cNvSpPr>
          <p:nvPr/>
        </p:nvSpPr>
        <p:spPr bwMode="auto">
          <a:xfrm>
            <a:off x="3348691" y="2394840"/>
            <a:ext cx="391454" cy="338362"/>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467" b="1" i="1" dirty="0">
                <a:latin typeface="+mn-lt"/>
                <a:ea typeface="+mn-ea"/>
                <a:cs typeface="+mn-ea"/>
                <a:sym typeface="+mn-lt"/>
              </a:rPr>
              <a:t>T</a:t>
            </a:r>
            <a:r>
              <a:rPr kumimoji="1" lang="en-US" altLang="zh-CN" sz="1467" b="1" i="1" baseline="-25000" dirty="0">
                <a:latin typeface="+mn-lt"/>
                <a:ea typeface="+mn-ea"/>
                <a:cs typeface="+mn-ea"/>
                <a:sym typeface="+mn-lt"/>
              </a:rPr>
              <a:t>B</a:t>
            </a:r>
            <a:endParaRPr kumimoji="1" lang="en-US" altLang="zh-CN" sz="1467" b="1" dirty="0">
              <a:latin typeface="+mn-lt"/>
              <a:ea typeface="+mn-ea"/>
              <a:cs typeface="+mn-ea"/>
              <a:sym typeface="+mn-lt"/>
            </a:endParaRPr>
          </a:p>
        </p:txBody>
      </p:sp>
      <p:sp>
        <p:nvSpPr>
          <p:cNvPr id="43" name="Text Box 37"/>
          <p:cNvSpPr txBox="1">
            <a:spLocks noChangeArrowheads="1"/>
          </p:cNvSpPr>
          <p:nvPr/>
        </p:nvSpPr>
        <p:spPr bwMode="auto">
          <a:xfrm>
            <a:off x="3019645" y="3760052"/>
            <a:ext cx="253596"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i="1" dirty="0">
                <a:latin typeface="+mn-lt"/>
                <a:ea typeface="+mn-ea"/>
                <a:cs typeface="+mn-ea"/>
                <a:sym typeface="+mn-lt"/>
              </a:rPr>
              <a:t>t</a:t>
            </a:r>
          </a:p>
        </p:txBody>
      </p:sp>
      <p:sp>
        <p:nvSpPr>
          <p:cNvPr id="44" name="Line 38"/>
          <p:cNvSpPr>
            <a:spLocks noChangeShapeType="1"/>
          </p:cNvSpPr>
          <p:nvPr/>
        </p:nvSpPr>
        <p:spPr bwMode="auto">
          <a:xfrm>
            <a:off x="3859739" y="4298283"/>
            <a:ext cx="4410157"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45" name="Rectangle 39"/>
          <p:cNvSpPr>
            <a:spLocks noChangeArrowheads="1"/>
          </p:cNvSpPr>
          <p:nvPr/>
        </p:nvSpPr>
        <p:spPr bwMode="auto">
          <a:xfrm>
            <a:off x="8349567" y="2210370"/>
            <a:ext cx="448843" cy="38797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a:solidFill>
                  <a:srgbClr val="0000CC"/>
                </a:solidFill>
                <a:cs typeface="+mn-ea"/>
                <a:sym typeface="+mn-lt"/>
              </a:rPr>
              <a:t></a:t>
            </a:r>
          </a:p>
        </p:txBody>
      </p:sp>
      <p:sp>
        <p:nvSpPr>
          <p:cNvPr id="46" name="Line 54"/>
          <p:cNvSpPr>
            <a:spLocks noChangeShapeType="1"/>
          </p:cNvSpPr>
          <p:nvPr/>
        </p:nvSpPr>
        <p:spPr bwMode="auto">
          <a:xfrm>
            <a:off x="8316174" y="4298283"/>
            <a:ext cx="66638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47" name="Line 55"/>
          <p:cNvSpPr>
            <a:spLocks noChangeShapeType="1"/>
          </p:cNvSpPr>
          <p:nvPr/>
        </p:nvSpPr>
        <p:spPr bwMode="auto">
          <a:xfrm>
            <a:off x="8771997" y="2065260"/>
            <a:ext cx="0" cy="222448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48" name="Text Box 56"/>
          <p:cNvSpPr txBox="1">
            <a:spLocks noChangeArrowheads="1"/>
          </p:cNvSpPr>
          <p:nvPr/>
        </p:nvSpPr>
        <p:spPr bwMode="auto">
          <a:xfrm>
            <a:off x="8694033" y="2469961"/>
            <a:ext cx="372218" cy="1694438"/>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zh-CN" altLang="en-US" sz="1467" b="1" dirty="0">
                <a:latin typeface="+mn-lt"/>
                <a:ea typeface="+mn-ea"/>
                <a:cs typeface="+mn-ea"/>
                <a:sym typeface="+mn-lt"/>
              </a:rPr>
              <a:t>信</a:t>
            </a:r>
          </a:p>
          <a:p>
            <a:pPr eaLnBrk="0" hangingPunct="0">
              <a:lnSpc>
                <a:spcPct val="120000"/>
              </a:lnSpc>
            </a:pPr>
            <a:r>
              <a:rPr kumimoji="1" lang="zh-CN" altLang="en-US" sz="1467" b="1" dirty="0">
                <a:latin typeface="+mn-lt"/>
                <a:ea typeface="+mn-ea"/>
                <a:cs typeface="+mn-ea"/>
                <a:sym typeface="+mn-lt"/>
              </a:rPr>
              <a:t>道</a:t>
            </a:r>
          </a:p>
          <a:p>
            <a:pPr eaLnBrk="0" hangingPunct="0">
              <a:lnSpc>
                <a:spcPct val="120000"/>
              </a:lnSpc>
            </a:pPr>
            <a:r>
              <a:rPr kumimoji="1" lang="zh-CN" altLang="en-US" sz="1467" b="1" dirty="0">
                <a:latin typeface="+mn-lt"/>
                <a:ea typeface="+mn-ea"/>
                <a:cs typeface="+mn-ea"/>
                <a:sym typeface="+mn-lt"/>
              </a:rPr>
              <a:t>占</a:t>
            </a:r>
          </a:p>
          <a:p>
            <a:pPr eaLnBrk="0" hangingPunct="0">
              <a:lnSpc>
                <a:spcPct val="120000"/>
              </a:lnSpc>
            </a:pPr>
            <a:r>
              <a:rPr kumimoji="1" lang="zh-CN" altLang="en-US" sz="1467" b="1" dirty="0">
                <a:latin typeface="+mn-lt"/>
                <a:ea typeface="+mn-ea"/>
                <a:cs typeface="+mn-ea"/>
                <a:sym typeface="+mn-lt"/>
              </a:rPr>
              <a:t>用</a:t>
            </a:r>
          </a:p>
          <a:p>
            <a:pPr eaLnBrk="0" hangingPunct="0">
              <a:lnSpc>
                <a:spcPct val="120000"/>
              </a:lnSpc>
            </a:pPr>
            <a:r>
              <a:rPr kumimoji="1" lang="zh-CN" altLang="en-US" sz="1467" b="1" dirty="0">
                <a:latin typeface="+mn-lt"/>
                <a:ea typeface="+mn-ea"/>
                <a:cs typeface="+mn-ea"/>
                <a:sym typeface="+mn-lt"/>
              </a:rPr>
              <a:t>时</a:t>
            </a:r>
          </a:p>
          <a:p>
            <a:pPr eaLnBrk="0" hangingPunct="0">
              <a:lnSpc>
                <a:spcPct val="120000"/>
              </a:lnSpc>
            </a:pPr>
            <a:r>
              <a:rPr kumimoji="1" lang="zh-CN" altLang="en-US" sz="1467" b="1" dirty="0">
                <a:latin typeface="+mn-lt"/>
                <a:ea typeface="+mn-ea"/>
                <a:cs typeface="+mn-ea"/>
                <a:sym typeface="+mn-lt"/>
              </a:rPr>
              <a:t>间</a:t>
            </a:r>
          </a:p>
        </p:txBody>
      </p:sp>
      <p:grpSp>
        <p:nvGrpSpPr>
          <p:cNvPr id="49" name="Group 57"/>
          <p:cNvGrpSpPr>
            <a:grpSpLocks/>
          </p:cNvGrpSpPr>
          <p:nvPr/>
        </p:nvGrpSpPr>
        <p:grpSpPr bwMode="auto">
          <a:xfrm>
            <a:off x="3892134" y="1601789"/>
            <a:ext cx="1476225" cy="475227"/>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grpSp>
      <p:sp>
        <p:nvSpPr>
          <p:cNvPr id="52" name="Line 61"/>
          <p:cNvSpPr>
            <a:spLocks noChangeShapeType="1"/>
          </p:cNvSpPr>
          <p:nvPr/>
        </p:nvSpPr>
        <p:spPr bwMode="auto">
          <a:xfrm flipH="1">
            <a:off x="3850485" y="2477477"/>
            <a:ext cx="4391647" cy="678131"/>
          </a:xfrm>
          <a:prstGeom prst="line">
            <a:avLst/>
          </a:prstGeom>
          <a:noFill/>
          <a:ln w="57150">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53" name="Rectangle 62"/>
          <p:cNvSpPr>
            <a:spLocks noChangeArrowheads="1"/>
          </p:cNvSpPr>
          <p:nvPr/>
        </p:nvSpPr>
        <p:spPr bwMode="auto">
          <a:xfrm>
            <a:off x="3578610" y="4261223"/>
            <a:ext cx="313524" cy="2381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grpSp>
        <p:nvGrpSpPr>
          <p:cNvPr id="54" name="组合 53"/>
          <p:cNvGrpSpPr/>
          <p:nvPr/>
        </p:nvGrpSpPr>
        <p:grpSpPr>
          <a:xfrm>
            <a:off x="7178928" y="1544114"/>
            <a:ext cx="1328137" cy="933361"/>
            <a:chOff x="5384195" y="1158085"/>
            <a:chExt cx="996103" cy="700021"/>
          </a:xfrm>
        </p:grpSpPr>
        <p:grpSp>
          <p:nvGrpSpPr>
            <p:cNvPr id="55" name="Group 40"/>
            <p:cNvGrpSpPr>
              <a:grpSpLocks/>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grpSp>
        <p:sp>
          <p:nvSpPr>
            <p:cNvPr id="56" name="Text Box 42"/>
            <p:cNvSpPr txBox="1">
              <a:spLocks noChangeArrowheads="1"/>
            </p:cNvSpPr>
            <p:nvPr/>
          </p:nvSpPr>
          <p:spPr bwMode="auto">
            <a:xfrm>
              <a:off x="5473331" y="1158085"/>
              <a:ext cx="843020"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en-US" altLang="zh-CN" sz="1467" b="1" dirty="0">
                  <a:solidFill>
                    <a:srgbClr val="0000CC"/>
                  </a:solidFill>
                  <a:latin typeface="+mn-lt"/>
                  <a:ea typeface="+mn-ea"/>
                  <a:cs typeface="+mn-ea"/>
                  <a:sym typeface="+mn-lt"/>
                </a:rPr>
                <a:t>B </a:t>
              </a:r>
              <a:r>
                <a:rPr kumimoji="1" lang="zh-CN" altLang="en-US" sz="1467" b="1" dirty="0">
                  <a:solidFill>
                    <a:srgbClr val="0000CC"/>
                  </a:solidFill>
                  <a:latin typeface="+mn-lt"/>
                  <a:ea typeface="+mn-ea"/>
                  <a:cs typeface="+mn-ea"/>
                  <a:sym typeface="+mn-lt"/>
                </a:rPr>
                <a:t>发送数据</a:t>
              </a:r>
            </a:p>
          </p:txBody>
        </p:sp>
      </p:grpSp>
      <p:sp>
        <p:nvSpPr>
          <p:cNvPr id="59" name="Text Box 59"/>
          <p:cNvSpPr txBox="1">
            <a:spLocks noChangeArrowheads="1"/>
          </p:cNvSpPr>
          <p:nvPr/>
        </p:nvSpPr>
        <p:spPr bwMode="auto">
          <a:xfrm>
            <a:off x="4133748" y="1544120"/>
            <a:ext cx="1117036" cy="339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en-US" altLang="zh-CN" sz="1467" b="1" dirty="0">
                <a:solidFill>
                  <a:srgbClr val="0000CC"/>
                </a:solidFill>
                <a:latin typeface="+mn-lt"/>
                <a:ea typeface="+mn-ea"/>
                <a:cs typeface="+mn-ea"/>
                <a:sym typeface="+mn-lt"/>
              </a:rPr>
              <a:t>A </a:t>
            </a:r>
            <a:r>
              <a:rPr kumimoji="1" lang="zh-CN" altLang="en-US" sz="1467" b="1" dirty="0">
                <a:solidFill>
                  <a:srgbClr val="0000CC"/>
                </a:solidFill>
                <a:latin typeface="+mn-lt"/>
                <a:ea typeface="+mn-ea"/>
                <a:cs typeface="+mn-ea"/>
                <a:sym typeface="+mn-lt"/>
              </a:rPr>
              <a:t>发送数据</a:t>
            </a:r>
          </a:p>
        </p:txBody>
      </p:sp>
      <p:grpSp>
        <p:nvGrpSpPr>
          <p:cNvPr id="60" name="组合 59"/>
          <p:cNvGrpSpPr/>
          <p:nvPr/>
        </p:nvGrpSpPr>
        <p:grpSpPr>
          <a:xfrm>
            <a:off x="3855111" y="2164693"/>
            <a:ext cx="1244840" cy="1065785"/>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headEnd/>
              <a:tailEnd/>
            </a:ln>
            <a:effectLst/>
          </p:spPr>
          <p:txBody>
            <a:bodyPr wrap="none" anchor="ctr"/>
            <a:lstStyle/>
            <a:p>
              <a:pPr>
                <a:lnSpc>
                  <a:spcPct val="120000"/>
                </a:lnSpc>
              </a:pPr>
              <a:endParaRPr lang="zh-CN" altLang="en-US" sz="1600" b="1">
                <a:solidFill>
                  <a:srgbClr val="0000CC"/>
                </a:solidFill>
                <a:cs typeface="+mn-ea"/>
                <a:sym typeface="+mn-lt"/>
              </a:endParaRPr>
            </a:p>
          </p:txBody>
        </p:sp>
        <p:sp>
          <p:nvSpPr>
            <p:cNvPr id="63" name="Text Box 47"/>
            <p:cNvSpPr txBox="1">
              <a:spLocks noChangeArrowheads="1"/>
            </p:cNvSpPr>
            <p:nvPr/>
          </p:nvSpPr>
          <p:spPr bwMode="auto">
            <a:xfrm>
              <a:off x="3062032" y="1817485"/>
              <a:ext cx="542456" cy="4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400" b="1" dirty="0">
                  <a:latin typeface="+mn-lt"/>
                  <a:ea typeface="+mn-ea"/>
                  <a:cs typeface="+mn-ea"/>
                  <a:sym typeface="+mn-lt"/>
                </a:rPr>
                <a:t>A </a:t>
              </a:r>
              <a:r>
                <a:rPr kumimoji="1" lang="zh-CN" altLang="en-US" sz="1400" b="1" dirty="0">
                  <a:latin typeface="+mn-lt"/>
                  <a:ea typeface="+mn-ea"/>
                  <a:cs typeface="+mn-ea"/>
                  <a:sym typeface="+mn-lt"/>
                </a:rPr>
                <a:t>检测</a:t>
              </a:r>
            </a:p>
            <a:p>
              <a:pPr eaLnBrk="0" hangingPunct="0">
                <a:lnSpc>
                  <a:spcPct val="120000"/>
                </a:lnSpc>
              </a:pPr>
              <a:r>
                <a:rPr kumimoji="1" lang="zh-CN" altLang="en-US" sz="1400" b="1" dirty="0">
                  <a:latin typeface="+mn-lt"/>
                  <a:ea typeface="+mn-ea"/>
                  <a:cs typeface="+mn-ea"/>
                  <a:sym typeface="+mn-lt"/>
                </a:rPr>
                <a:t>到冲突</a:t>
              </a:r>
            </a:p>
          </p:txBody>
        </p:sp>
      </p:grpSp>
      <p:grpSp>
        <p:nvGrpSpPr>
          <p:cNvPr id="64" name="Group 48"/>
          <p:cNvGrpSpPr>
            <a:grpSpLocks/>
          </p:cNvGrpSpPr>
          <p:nvPr/>
        </p:nvGrpSpPr>
        <p:grpSpPr bwMode="auto">
          <a:xfrm>
            <a:off x="6094896" y="1679740"/>
            <a:ext cx="1296901" cy="939771"/>
            <a:chOff x="2925" y="1207"/>
            <a:chExt cx="1121" cy="880"/>
          </a:xfrm>
        </p:grpSpPr>
        <p:sp>
          <p:nvSpPr>
            <p:cNvPr id="65" name="Line 49"/>
            <p:cNvSpPr>
              <a:spLocks noChangeShapeType="1"/>
            </p:cNvSpPr>
            <p:nvPr/>
          </p:nvSpPr>
          <p:spPr bwMode="auto">
            <a:xfrm>
              <a:off x="3787" y="1706"/>
              <a:ext cx="232" cy="38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grpSp>
          <p:nvGrpSpPr>
            <p:cNvPr id="66" name="Group 50"/>
            <p:cNvGrpSpPr>
              <a:grpSpLocks/>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CC"/>
                  </a:solidFill>
                  <a:cs typeface="+mn-ea"/>
                  <a:sym typeface="+mn-lt"/>
                </a:endParaRPr>
              </a:p>
            </p:txBody>
          </p:sp>
          <p:sp>
            <p:nvSpPr>
              <p:cNvPr id="68" name="Text Box 52"/>
              <p:cNvSpPr txBox="1">
                <a:spLocks noChangeArrowheads="1"/>
              </p:cNvSpPr>
              <p:nvPr/>
            </p:nvSpPr>
            <p:spPr bwMode="auto">
              <a:xfrm>
                <a:off x="3633" y="2428"/>
                <a:ext cx="78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zh-CN" altLang="en-US" sz="1400" b="1" dirty="0">
                    <a:solidFill>
                      <a:schemeClr val="bg1"/>
                    </a:solidFill>
                    <a:latin typeface="+mn-lt"/>
                    <a:ea typeface="+mn-ea"/>
                    <a:cs typeface="+mn-ea"/>
                    <a:sym typeface="+mn-lt"/>
                  </a:rPr>
                  <a:t>开始冲突</a:t>
                </a:r>
              </a:p>
            </p:txBody>
          </p:sp>
        </p:grpSp>
      </p:grpSp>
      <p:sp>
        <p:nvSpPr>
          <p:cNvPr id="2" name="矩形 1">
            <a:extLst>
              <a:ext uri="{FF2B5EF4-FFF2-40B4-BE49-F238E27FC236}">
                <a16:creationId xmlns:a16="http://schemas.microsoft.com/office/drawing/2014/main" id="{A69CA4BD-D3E7-4FF4-BADE-8268CA689BDD}"/>
              </a:ext>
            </a:extLst>
          </p:cNvPr>
          <p:cNvSpPr/>
          <p:nvPr/>
        </p:nvSpPr>
        <p:spPr>
          <a:xfrm>
            <a:off x="339423" y="4762310"/>
            <a:ext cx="11096778" cy="1611723"/>
          </a:xfrm>
          <a:prstGeom prst="rect">
            <a:avLst/>
          </a:prstGeom>
        </p:spPr>
        <p:txBody>
          <a:bodyPr wrap="square">
            <a:spAutoFit/>
          </a:bodyPr>
          <a:lstStyle/>
          <a:p>
            <a:pPr>
              <a:lnSpc>
                <a:spcPct val="120000"/>
              </a:lnSpc>
            </a:pPr>
            <a:r>
              <a:rPr lang="zh-CN" altLang="en-US" sz="2400" dirty="0">
                <a:cs typeface="+mn-ea"/>
                <a:sym typeface="+mn-lt"/>
              </a:rPr>
              <a:t>强化碰撞：</a:t>
            </a:r>
            <a:endParaRPr lang="en-US" altLang="zh-CN" sz="24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在检测到冲突时间，发送 </a:t>
            </a:r>
            <a:r>
              <a:rPr lang="en-US" altLang="zh-CN" sz="2000" dirty="0">
                <a:cs typeface="+mn-ea"/>
                <a:sym typeface="+mn-lt"/>
              </a:rPr>
              <a:t>48bit </a:t>
            </a:r>
            <a:r>
              <a:rPr lang="zh-CN" altLang="en-US" sz="2000" dirty="0">
                <a:cs typeface="+mn-ea"/>
                <a:sym typeface="+mn-lt"/>
              </a:rPr>
              <a:t>的人为干扰信号，</a:t>
            </a:r>
            <a:r>
              <a:rPr lang="zh-CN" altLang="en-US" sz="2000" dirty="0">
                <a:solidFill>
                  <a:srgbClr val="FF0000"/>
                </a:solidFill>
                <a:cs typeface="+mn-ea"/>
                <a:sym typeface="+mn-lt"/>
              </a:rPr>
              <a:t>通知所有站点目前信道有冲突</a:t>
            </a:r>
            <a:endParaRPr lang="en-US" altLang="zh-CN" sz="2000" dirty="0">
              <a:solidFill>
                <a:srgbClr val="FF0000"/>
              </a:solidFill>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注意：</a:t>
            </a:r>
            <a:r>
              <a:rPr lang="en-US" altLang="zh-CN" sz="2000" dirty="0">
                <a:cs typeface="+mn-ea"/>
                <a:sym typeface="+mn-lt"/>
              </a:rPr>
              <a:t>B </a:t>
            </a:r>
            <a:r>
              <a:rPr lang="zh-CN" altLang="en-US" sz="2000" dirty="0">
                <a:cs typeface="+mn-ea"/>
                <a:sym typeface="+mn-lt"/>
              </a:rPr>
              <a:t>也能够检测到冲突，并立即停止发送数据帧，接着就发送干扰信号。图中为了简单起见，只画出 </a:t>
            </a:r>
            <a:r>
              <a:rPr lang="en-US" altLang="zh-CN" sz="2000" dirty="0">
                <a:cs typeface="+mn-ea"/>
                <a:sym typeface="+mn-lt"/>
              </a:rPr>
              <a:t>A </a:t>
            </a:r>
            <a:r>
              <a:rPr lang="zh-CN" altLang="en-US" sz="2000" dirty="0">
                <a:cs typeface="+mn-ea"/>
                <a:sym typeface="+mn-lt"/>
              </a:rPr>
              <a:t>发送干扰信号的情况。</a:t>
            </a:r>
          </a:p>
        </p:txBody>
      </p:sp>
      <p:sp>
        <p:nvSpPr>
          <p:cNvPr id="3" name="矩形 2">
            <a:extLst>
              <a:ext uri="{FF2B5EF4-FFF2-40B4-BE49-F238E27FC236}">
                <a16:creationId xmlns:a16="http://schemas.microsoft.com/office/drawing/2014/main" id="{48B853AF-E41E-465E-8759-AFB11C55F39F}"/>
              </a:ext>
            </a:extLst>
          </p:cNvPr>
          <p:cNvSpPr/>
          <p:nvPr/>
        </p:nvSpPr>
        <p:spPr>
          <a:xfrm>
            <a:off x="579661" y="228382"/>
            <a:ext cx="8802410" cy="632353"/>
          </a:xfrm>
          <a:prstGeom prst="rect">
            <a:avLst/>
          </a:prstGeom>
        </p:spPr>
        <p:txBody>
          <a:bodyPr wrap="none">
            <a:spAutoFit/>
          </a:bodyPr>
          <a:lstStyle/>
          <a:p>
            <a:pPr>
              <a:lnSpc>
                <a:spcPct val="120000"/>
              </a:lnSpc>
            </a:pPr>
            <a:r>
              <a:rPr lang="zh-CN" altLang="en-US" sz="3200" b="1" dirty="0">
                <a:cs typeface="+mn-ea"/>
                <a:sym typeface="+mn-lt"/>
              </a:rPr>
              <a:t>强化碰撞：检测到冲突后人为发送一个干扰信号</a:t>
            </a:r>
          </a:p>
        </p:txBody>
      </p:sp>
    </p:spTree>
    <p:extLst>
      <p:ext uri="{BB962C8B-B14F-4D97-AF65-F5344CB8AC3E}">
        <p14:creationId xmlns:p14="http://schemas.microsoft.com/office/powerpoint/2010/main" val="124757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825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825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975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501235" y="78950"/>
            <a:ext cx="5086649"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CSMA/CD </a:t>
            </a:r>
            <a:r>
              <a:rPr lang="zh-CN" altLang="en-US" sz="3200" b="1" dirty="0">
                <a:cs typeface="+mn-ea"/>
                <a:sym typeface="+mn-lt"/>
              </a:rPr>
              <a:t>协议的完整流程</a:t>
            </a:r>
            <a:endParaRPr lang="fr-FR" altLang="zh-CN" sz="3200" b="1" dirty="0">
              <a:cs typeface="+mn-ea"/>
              <a:sym typeface="+mn-lt"/>
            </a:endParaRPr>
          </a:p>
        </p:txBody>
      </p:sp>
      <p:sp>
        <p:nvSpPr>
          <p:cNvPr id="4" name="矩形 3"/>
          <p:cNvSpPr/>
          <p:nvPr/>
        </p:nvSpPr>
        <p:spPr>
          <a:xfrm>
            <a:off x="1377843" y="997781"/>
            <a:ext cx="3239164" cy="52100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准备发送</a:t>
            </a:r>
            <a:endParaRPr lang="zh-CN" altLang="en-US" sz="2400" b="1" dirty="0">
              <a:solidFill>
                <a:schemeClr val="bg1"/>
              </a:solidFill>
              <a:cs typeface="+mn-ea"/>
              <a:sym typeface="+mn-lt"/>
            </a:endParaRPr>
          </a:p>
        </p:txBody>
      </p:sp>
      <p:sp>
        <p:nvSpPr>
          <p:cNvPr id="5" name="菱形 4"/>
          <p:cNvSpPr/>
          <p:nvPr/>
        </p:nvSpPr>
        <p:spPr>
          <a:xfrm>
            <a:off x="1457997" y="2601012"/>
            <a:ext cx="3078853" cy="667657"/>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33" b="1" dirty="0">
                <a:solidFill>
                  <a:schemeClr val="bg1"/>
                </a:solidFill>
                <a:cs typeface="+mn-ea"/>
                <a:sym typeface="+mn-lt"/>
              </a:rPr>
              <a:t>侦听到载波？</a:t>
            </a:r>
          </a:p>
        </p:txBody>
      </p:sp>
      <p:sp>
        <p:nvSpPr>
          <p:cNvPr id="6" name="矩形 5"/>
          <p:cNvSpPr/>
          <p:nvPr/>
        </p:nvSpPr>
        <p:spPr>
          <a:xfrm>
            <a:off x="1377843" y="3532956"/>
            <a:ext cx="3239164"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600" b="1" dirty="0">
                <a:solidFill>
                  <a:schemeClr val="bg1"/>
                </a:solidFill>
                <a:cs typeface="+mn-ea"/>
                <a:sym typeface="+mn-lt"/>
              </a:rPr>
              <a:t>96bit</a:t>
            </a:r>
            <a:r>
              <a:rPr lang="zh-CN" altLang="en-US" sz="1600" b="1" dirty="0">
                <a:solidFill>
                  <a:schemeClr val="bg1"/>
                </a:solidFill>
                <a:cs typeface="+mn-ea"/>
                <a:sym typeface="+mn-lt"/>
              </a:rPr>
              <a:t>时间内仍然空闲，开始发送，</a:t>
            </a:r>
            <a:endParaRPr lang="en-US" altLang="zh-CN" sz="1600" b="1" dirty="0">
              <a:solidFill>
                <a:schemeClr val="bg1"/>
              </a:solidFill>
              <a:cs typeface="+mn-ea"/>
              <a:sym typeface="+mn-lt"/>
            </a:endParaRPr>
          </a:p>
          <a:p>
            <a:pPr algn="ctr">
              <a:lnSpc>
                <a:spcPct val="120000"/>
              </a:lnSpc>
            </a:pPr>
            <a:r>
              <a:rPr lang="zh-CN" altLang="en-US" sz="1600" b="1" dirty="0">
                <a:solidFill>
                  <a:schemeClr val="bg1"/>
                </a:solidFill>
                <a:cs typeface="+mn-ea"/>
                <a:sym typeface="+mn-lt"/>
              </a:rPr>
              <a:t>同时进行碰撞检测</a:t>
            </a:r>
          </a:p>
        </p:txBody>
      </p:sp>
      <p:sp>
        <p:nvSpPr>
          <p:cNvPr id="7" name="菱形 6"/>
          <p:cNvSpPr/>
          <p:nvPr/>
        </p:nvSpPr>
        <p:spPr>
          <a:xfrm>
            <a:off x="1377843" y="4313689"/>
            <a:ext cx="3239164" cy="667657"/>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33" b="1" dirty="0">
                <a:solidFill>
                  <a:schemeClr val="bg1"/>
                </a:solidFill>
                <a:cs typeface="+mn-ea"/>
                <a:sym typeface="+mn-lt"/>
              </a:rPr>
              <a:t>检测到碰撞？</a:t>
            </a:r>
          </a:p>
        </p:txBody>
      </p:sp>
      <p:sp>
        <p:nvSpPr>
          <p:cNvPr id="8" name="矩形 7"/>
          <p:cNvSpPr/>
          <p:nvPr/>
        </p:nvSpPr>
        <p:spPr>
          <a:xfrm>
            <a:off x="1377843" y="5265788"/>
            <a:ext cx="3239164" cy="52100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发送，直到完毕</a:t>
            </a:r>
          </a:p>
        </p:txBody>
      </p:sp>
      <p:sp>
        <p:nvSpPr>
          <p:cNvPr id="9" name="矩形 8"/>
          <p:cNvSpPr/>
          <p:nvPr/>
        </p:nvSpPr>
        <p:spPr>
          <a:xfrm>
            <a:off x="1377843" y="1818737"/>
            <a:ext cx="3239164"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载波侦听，检测信道</a:t>
            </a:r>
          </a:p>
        </p:txBody>
      </p:sp>
      <p:cxnSp>
        <p:nvCxnSpPr>
          <p:cNvPr id="10" name="直接箭头连接符 9"/>
          <p:cNvCxnSpPr/>
          <p:nvPr/>
        </p:nvCxnSpPr>
        <p:spPr>
          <a:xfrm>
            <a:off x="2997423" y="4053957"/>
            <a:ext cx="0" cy="2597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997423" y="4981345"/>
            <a:ext cx="0" cy="28444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997424" y="3268668"/>
            <a:ext cx="1" cy="26428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997424" y="2339738"/>
            <a:ext cx="1" cy="2612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997423" y="1542972"/>
            <a:ext cx="0" cy="27576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715995" y="4387785"/>
            <a:ext cx="3141656"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停止发送数据</a:t>
            </a:r>
            <a:endParaRPr lang="en-US" altLang="zh-CN" sz="1867" b="1" dirty="0">
              <a:solidFill>
                <a:schemeClr val="bg1"/>
              </a:solidFill>
              <a:cs typeface="+mn-ea"/>
              <a:sym typeface="+mn-lt"/>
            </a:endParaRPr>
          </a:p>
        </p:txBody>
      </p:sp>
      <p:sp>
        <p:nvSpPr>
          <p:cNvPr id="16" name="矩形 15"/>
          <p:cNvSpPr/>
          <p:nvPr/>
        </p:nvSpPr>
        <p:spPr>
          <a:xfrm>
            <a:off x="6715994" y="997781"/>
            <a:ext cx="3141656"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bg1"/>
                </a:solidFill>
                <a:cs typeface="+mn-ea"/>
                <a:sym typeface="+mn-lt"/>
              </a:rPr>
              <a:t>等待随机时间</a:t>
            </a:r>
            <a:endParaRPr lang="en-US" altLang="zh-CN" sz="1600" b="1" dirty="0">
              <a:solidFill>
                <a:schemeClr val="bg1"/>
              </a:solidFill>
              <a:cs typeface="+mn-ea"/>
              <a:sym typeface="+mn-lt"/>
            </a:endParaRPr>
          </a:p>
          <a:p>
            <a:pPr algn="ctr">
              <a:lnSpc>
                <a:spcPct val="120000"/>
              </a:lnSpc>
            </a:pPr>
            <a:r>
              <a:rPr lang="zh-CN" altLang="en-US" sz="1600" b="1" dirty="0">
                <a:solidFill>
                  <a:schemeClr val="bg1"/>
                </a:solidFill>
                <a:cs typeface="+mn-ea"/>
                <a:sym typeface="+mn-lt"/>
              </a:rPr>
              <a:t>截断二进制指数算法</a:t>
            </a:r>
            <a:endParaRPr lang="en-US" altLang="zh-CN" sz="1600" b="1" dirty="0">
              <a:solidFill>
                <a:schemeClr val="bg1"/>
              </a:solidFill>
              <a:cs typeface="+mn-ea"/>
              <a:sym typeface="+mn-lt"/>
            </a:endParaRPr>
          </a:p>
        </p:txBody>
      </p:sp>
      <p:cxnSp>
        <p:nvCxnSpPr>
          <p:cNvPr id="17" name="直接箭头连接符 16"/>
          <p:cNvCxnSpPr>
            <a:stCxn id="7" idx="3"/>
            <a:endCxn id="15" idx="1"/>
          </p:cNvCxnSpPr>
          <p:nvPr/>
        </p:nvCxnSpPr>
        <p:spPr>
          <a:xfrm>
            <a:off x="4617006" y="4647517"/>
            <a:ext cx="2098989" cy="76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8286823" y="1518782"/>
            <a:ext cx="1" cy="18181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4617007" y="1258281"/>
            <a:ext cx="2098988"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4536851" y="1282472"/>
            <a:ext cx="1287972" cy="1652368"/>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56696" y="2600999"/>
            <a:ext cx="1210588"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是，信道忙</a:t>
            </a:r>
          </a:p>
        </p:txBody>
      </p:sp>
      <p:sp>
        <p:nvSpPr>
          <p:cNvPr id="22" name="TextBox 21"/>
          <p:cNvSpPr txBox="1"/>
          <p:nvPr/>
        </p:nvSpPr>
        <p:spPr>
          <a:xfrm>
            <a:off x="4716455" y="4304722"/>
            <a:ext cx="1415772"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是，发送失败</a:t>
            </a:r>
          </a:p>
        </p:txBody>
      </p:sp>
      <p:sp>
        <p:nvSpPr>
          <p:cNvPr id="23" name="TextBox 22"/>
          <p:cNvSpPr txBox="1"/>
          <p:nvPr/>
        </p:nvSpPr>
        <p:spPr>
          <a:xfrm>
            <a:off x="2498761" y="4953415"/>
            <a:ext cx="389850"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否</a:t>
            </a:r>
          </a:p>
        </p:txBody>
      </p:sp>
      <p:sp>
        <p:nvSpPr>
          <p:cNvPr id="24" name="TextBox 23"/>
          <p:cNvSpPr txBox="1"/>
          <p:nvPr/>
        </p:nvSpPr>
        <p:spPr>
          <a:xfrm>
            <a:off x="2498761" y="3201631"/>
            <a:ext cx="389850" cy="362343"/>
          </a:xfrm>
          <a:prstGeom prst="rect">
            <a:avLst/>
          </a:prstGeom>
          <a:noFill/>
          <a:ln w="9525">
            <a:noFill/>
          </a:ln>
        </p:spPr>
        <p:txBody>
          <a:bodyPr wrap="none" rtlCol="0">
            <a:spAutoFit/>
          </a:bodyPr>
          <a:lstStyle/>
          <a:p>
            <a:pPr>
              <a:lnSpc>
                <a:spcPct val="120000"/>
              </a:lnSpc>
            </a:pPr>
            <a:r>
              <a:rPr lang="zh-CN" altLang="en-US" sz="1600" b="1" dirty="0">
                <a:cs typeface="+mn-ea"/>
                <a:sym typeface="+mn-lt"/>
              </a:rPr>
              <a:t>否</a:t>
            </a:r>
          </a:p>
        </p:txBody>
      </p:sp>
      <p:sp>
        <p:nvSpPr>
          <p:cNvPr id="25" name="矩形 24"/>
          <p:cNvSpPr/>
          <p:nvPr/>
        </p:nvSpPr>
        <p:spPr>
          <a:xfrm>
            <a:off x="6715995" y="3336955"/>
            <a:ext cx="3141656" cy="52100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发送人为干扰信号</a:t>
            </a:r>
            <a:endParaRPr lang="en-US" altLang="zh-CN" sz="1867" b="1" dirty="0">
              <a:solidFill>
                <a:schemeClr val="bg1"/>
              </a:solidFill>
              <a:cs typeface="+mn-ea"/>
              <a:sym typeface="+mn-lt"/>
            </a:endParaRPr>
          </a:p>
        </p:txBody>
      </p:sp>
      <p:cxnSp>
        <p:nvCxnSpPr>
          <p:cNvPr id="26" name="直接箭头连接符 25"/>
          <p:cNvCxnSpPr>
            <a:stCxn id="15" idx="0"/>
            <a:endCxn id="25" idx="2"/>
          </p:cNvCxnSpPr>
          <p:nvPr/>
        </p:nvCxnSpPr>
        <p:spPr>
          <a:xfrm flipV="1">
            <a:off x="8286823" y="3857955"/>
            <a:ext cx="0" cy="52983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id="{6D6FE878-F7F9-4FAA-BC65-0B1ACE67D514}"/>
              </a:ext>
            </a:extLst>
          </p:cNvPr>
          <p:cNvSpPr>
            <a:spLocks noChangeArrowheads="1"/>
          </p:cNvSpPr>
          <p:nvPr/>
        </p:nvSpPr>
        <p:spPr bwMode="auto">
          <a:xfrm>
            <a:off x="353616" y="6084276"/>
            <a:ext cx="10942418"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000" dirty="0">
                <a:cs typeface="+mn-ea"/>
                <a:sym typeface="+mn-lt"/>
              </a:rPr>
              <a:t>备注：</a:t>
            </a:r>
            <a:r>
              <a:rPr lang="en-US" altLang="zh-CN" sz="2000" dirty="0">
                <a:cs typeface="+mn-ea"/>
                <a:sym typeface="+mn-lt"/>
              </a:rPr>
              <a:t>IEEE 802.3 </a:t>
            </a:r>
            <a:r>
              <a:rPr lang="zh-CN" altLang="en-US" sz="2000" dirty="0">
                <a:cs typeface="+mn-ea"/>
                <a:sym typeface="+mn-lt"/>
              </a:rPr>
              <a:t>以太网规定两帧之间留有</a:t>
            </a:r>
            <a:r>
              <a:rPr lang="en-US" altLang="zh-CN" sz="2000" dirty="0">
                <a:cs typeface="+mn-ea"/>
                <a:sym typeface="+mn-lt"/>
              </a:rPr>
              <a:t>9.6us</a:t>
            </a:r>
            <a:r>
              <a:rPr lang="zh-CN" altLang="en-US" sz="2000" dirty="0">
                <a:cs typeface="+mn-ea"/>
                <a:sym typeface="+mn-lt"/>
              </a:rPr>
              <a:t>间隔，相当于</a:t>
            </a:r>
            <a:r>
              <a:rPr lang="en-US" altLang="zh-CN" sz="2000" dirty="0">
                <a:cs typeface="+mn-ea"/>
                <a:sym typeface="+mn-lt"/>
              </a:rPr>
              <a:t>96bit</a:t>
            </a:r>
            <a:r>
              <a:rPr lang="zh-CN" altLang="en-US" sz="2000" dirty="0">
                <a:cs typeface="+mn-ea"/>
                <a:sym typeface="+mn-lt"/>
              </a:rPr>
              <a:t>时间，便于分帧和载波检测</a:t>
            </a:r>
            <a:endParaRPr lang="fr-FR" altLang="zh-CN" sz="2000" dirty="0">
              <a:cs typeface="+mn-ea"/>
              <a:sym typeface="+mn-lt"/>
            </a:endParaRPr>
          </a:p>
        </p:txBody>
      </p:sp>
    </p:spTree>
    <p:extLst>
      <p:ext uri="{BB962C8B-B14F-4D97-AF65-F5344CB8AC3E}">
        <p14:creationId xmlns:p14="http://schemas.microsoft.com/office/powerpoint/2010/main" val="25049493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46380" y="143991"/>
            <a:ext cx="4926349"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3200" b="1" dirty="0">
                <a:cs typeface="+mn-ea"/>
                <a:sym typeface="+mn-lt"/>
              </a:rPr>
              <a:t>以太网的信道利用率（</a:t>
            </a:r>
            <a:r>
              <a:rPr lang="en-US" altLang="zh-CN" sz="3200" b="1" dirty="0">
                <a:cs typeface="+mn-ea"/>
                <a:sym typeface="+mn-lt"/>
              </a:rPr>
              <a:t>1</a:t>
            </a:r>
            <a:r>
              <a:rPr lang="zh-CN" altLang="en-US" sz="3200" b="1" dirty="0">
                <a:cs typeface="+mn-ea"/>
                <a:sym typeface="+mn-lt"/>
              </a:rPr>
              <a:t>）</a:t>
            </a:r>
          </a:p>
        </p:txBody>
      </p:sp>
      <p:sp>
        <p:nvSpPr>
          <p:cNvPr id="7" name="Rectangle 8"/>
          <p:cNvSpPr>
            <a:spLocks noChangeArrowheads="1"/>
          </p:cNvSpPr>
          <p:nvPr/>
        </p:nvSpPr>
        <p:spPr bwMode="auto">
          <a:xfrm>
            <a:off x="710161" y="768930"/>
            <a:ext cx="10838687" cy="3637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ct val="120000"/>
              </a:lnSpc>
              <a:buClr>
                <a:srgbClr val="0070C0"/>
              </a:buClr>
              <a:buFont typeface="Wingdings" panose="05000000000000000000" pitchFamily="2" charset="2"/>
              <a:buChar char="Ø"/>
            </a:pPr>
            <a:r>
              <a:rPr lang="zh-CN" altLang="en-US" sz="2200" dirty="0">
                <a:cs typeface="+mn-ea"/>
                <a:sym typeface="+mn-lt"/>
              </a:rPr>
              <a:t>假设在以太网上单程端到端传输时延</a:t>
            </a:r>
            <a:r>
              <a:rPr lang="en-US" altLang="zh-CN" sz="3200" i="1" dirty="0">
                <a:cs typeface="+mn-ea"/>
                <a:sym typeface="+mn-lt"/>
              </a:rPr>
              <a:t></a:t>
            </a:r>
            <a:r>
              <a:rPr lang="en-US" altLang="zh-CN" sz="2200" i="1" dirty="0">
                <a:cs typeface="+mn-ea"/>
                <a:sym typeface="+mn-lt"/>
              </a:rPr>
              <a:t> </a:t>
            </a:r>
            <a:r>
              <a:rPr lang="zh-CN" altLang="en-US" sz="2200" i="1" dirty="0">
                <a:cs typeface="+mn-ea"/>
                <a:sym typeface="+mn-lt"/>
              </a:rPr>
              <a:t>，</a:t>
            </a:r>
            <a:r>
              <a:rPr lang="zh-CN" altLang="en-US" sz="2200" dirty="0">
                <a:cs typeface="+mn-ea"/>
                <a:sym typeface="+mn-lt"/>
              </a:rPr>
              <a:t>则碰撞检测的争用期时长为 </a:t>
            </a:r>
            <a:r>
              <a:rPr lang="en-US" altLang="zh-CN" sz="2200" dirty="0">
                <a:cs typeface="+mn-ea"/>
                <a:sym typeface="+mn-lt"/>
              </a:rPr>
              <a:t>2</a:t>
            </a:r>
            <a:r>
              <a:rPr lang="en-US" altLang="zh-CN" sz="3200" i="1" dirty="0">
                <a:cs typeface="+mn-ea"/>
                <a:sym typeface="+mn-lt"/>
              </a:rPr>
              <a:t></a:t>
            </a:r>
            <a:r>
              <a:rPr lang="zh-CN" altLang="en-US" sz="2200" dirty="0">
                <a:cs typeface="+mn-ea"/>
                <a:sym typeface="+mn-lt"/>
              </a:rPr>
              <a:t>。</a:t>
            </a:r>
          </a:p>
          <a:p>
            <a:pPr marL="357708" indent="-357708">
              <a:lnSpc>
                <a:spcPct val="120000"/>
              </a:lnSpc>
              <a:buClr>
                <a:srgbClr val="0070C0"/>
              </a:buClr>
              <a:buFont typeface="Wingdings" panose="05000000000000000000" pitchFamily="2" charset="2"/>
              <a:buChar char="Ø"/>
            </a:pPr>
            <a:r>
              <a:rPr lang="zh-CN" altLang="en-US" sz="2200" dirty="0">
                <a:cs typeface="+mn-ea"/>
                <a:sym typeface="+mn-lt"/>
              </a:rPr>
              <a:t>多个站连接在同个以太网上同时工作时，一个站在发送帧时可能会碰撞，需要经过若干争用期 </a:t>
            </a:r>
            <a:r>
              <a:rPr lang="en-US" altLang="zh-CN" sz="2200" dirty="0">
                <a:cs typeface="+mn-ea"/>
                <a:sym typeface="+mn-lt"/>
              </a:rPr>
              <a:t>2</a:t>
            </a:r>
            <a:r>
              <a:rPr lang="en-US" altLang="zh-CN" sz="3200" dirty="0">
                <a:cs typeface="+mn-ea"/>
                <a:sym typeface="+mn-lt"/>
              </a:rPr>
              <a:t></a:t>
            </a:r>
            <a:r>
              <a:rPr lang="en-US" altLang="zh-CN" sz="2200" dirty="0">
                <a:cs typeface="+mn-ea"/>
                <a:sym typeface="+mn-lt"/>
              </a:rPr>
              <a:t> </a:t>
            </a:r>
            <a:r>
              <a:rPr lang="zh-CN" altLang="en-US" sz="2200" dirty="0">
                <a:cs typeface="+mn-ea"/>
                <a:sym typeface="+mn-lt"/>
              </a:rPr>
              <a:t>后，才能发送成功。</a:t>
            </a:r>
            <a:endParaRPr lang="en-US" altLang="zh-CN" sz="2200" dirty="0">
              <a:cs typeface="+mn-ea"/>
              <a:sym typeface="+mn-lt"/>
            </a:endParaRPr>
          </a:p>
          <a:p>
            <a:pPr marL="357708" indent="-357708">
              <a:lnSpc>
                <a:spcPct val="120000"/>
              </a:lnSpc>
              <a:buClr>
                <a:srgbClr val="0070C0"/>
              </a:buClr>
              <a:buFont typeface="Wingdings" panose="05000000000000000000" pitchFamily="2" charset="2"/>
              <a:buChar char="Ø"/>
            </a:pPr>
            <a:r>
              <a:rPr lang="zh-CN" altLang="en-US" sz="2200" dirty="0">
                <a:cs typeface="+mn-ea"/>
                <a:sym typeface="+mn-lt"/>
              </a:rPr>
              <a:t>假设帧长为 </a:t>
            </a:r>
            <a:r>
              <a:rPr lang="en-US" altLang="zh-CN" sz="2200" i="1" dirty="0">
                <a:cs typeface="+mn-ea"/>
                <a:sym typeface="+mn-lt"/>
              </a:rPr>
              <a:t>L</a:t>
            </a:r>
            <a:r>
              <a:rPr lang="en-US" altLang="zh-CN" sz="2200" dirty="0">
                <a:cs typeface="+mn-ea"/>
                <a:sym typeface="+mn-lt"/>
              </a:rPr>
              <a:t> (bit)</a:t>
            </a:r>
            <a:r>
              <a:rPr lang="zh-CN" altLang="en-US" sz="2200" dirty="0">
                <a:cs typeface="+mn-ea"/>
                <a:sym typeface="+mn-lt"/>
              </a:rPr>
              <a:t>，以太网带宽速率为 </a:t>
            </a:r>
            <a:r>
              <a:rPr lang="en-US" altLang="zh-CN" sz="2200" i="1" dirty="0">
                <a:cs typeface="+mn-ea"/>
                <a:sym typeface="+mn-lt"/>
              </a:rPr>
              <a:t>C</a:t>
            </a:r>
            <a:r>
              <a:rPr lang="en-US" altLang="zh-CN" sz="2200" dirty="0">
                <a:cs typeface="+mn-ea"/>
                <a:sym typeface="+mn-lt"/>
              </a:rPr>
              <a:t> (bit/s)</a:t>
            </a:r>
            <a:r>
              <a:rPr lang="zh-CN" altLang="en-US" sz="2200" dirty="0">
                <a:cs typeface="+mn-ea"/>
                <a:sym typeface="+mn-lt"/>
              </a:rPr>
              <a:t>，则帧的发送时间为  </a:t>
            </a:r>
            <a:r>
              <a:rPr lang="en-US" altLang="zh-CN" sz="2200" i="1" dirty="0">
                <a:cs typeface="+mn-ea"/>
                <a:sym typeface="+mn-lt"/>
              </a:rPr>
              <a:t>T</a:t>
            </a:r>
            <a:r>
              <a:rPr lang="en-US" altLang="zh-CN" sz="2200" i="1" baseline="-25000" dirty="0">
                <a:cs typeface="+mn-ea"/>
                <a:sym typeface="+mn-lt"/>
              </a:rPr>
              <a:t>0</a:t>
            </a:r>
            <a:r>
              <a:rPr lang="en-US" altLang="zh-CN" sz="2200" i="1" dirty="0">
                <a:cs typeface="+mn-ea"/>
                <a:sym typeface="+mn-lt"/>
              </a:rPr>
              <a:t> </a:t>
            </a:r>
            <a:r>
              <a:rPr lang="en-US" altLang="zh-CN" sz="2200" dirty="0">
                <a:cs typeface="+mn-ea"/>
                <a:sym typeface="+mn-lt"/>
              </a:rPr>
              <a:t>= </a:t>
            </a:r>
            <a:r>
              <a:rPr lang="en-US" altLang="zh-CN" sz="2200" i="1" dirty="0">
                <a:cs typeface="+mn-ea"/>
                <a:sym typeface="+mn-lt"/>
              </a:rPr>
              <a:t>L</a:t>
            </a:r>
            <a:r>
              <a:rPr lang="en-US" altLang="zh-CN" sz="2200" dirty="0">
                <a:cs typeface="+mn-ea"/>
                <a:sym typeface="+mn-lt"/>
              </a:rPr>
              <a:t>/</a:t>
            </a:r>
            <a:r>
              <a:rPr lang="en-US" altLang="zh-CN" sz="2200" i="1" dirty="0">
                <a:cs typeface="+mn-ea"/>
                <a:sym typeface="+mn-lt"/>
              </a:rPr>
              <a:t>C</a:t>
            </a:r>
            <a:r>
              <a:rPr lang="en-US" altLang="zh-CN" sz="2200" dirty="0">
                <a:cs typeface="+mn-ea"/>
                <a:sym typeface="+mn-lt"/>
              </a:rPr>
              <a:t> (s)</a:t>
            </a:r>
            <a:r>
              <a:rPr lang="zh-CN" altLang="en-US" sz="2200" dirty="0">
                <a:cs typeface="+mn-ea"/>
                <a:sym typeface="+mn-lt"/>
              </a:rPr>
              <a:t>。考虑到信道有传输时延</a:t>
            </a:r>
            <a:r>
              <a:rPr lang="en-US" altLang="zh-CN" sz="3200" dirty="0">
                <a:cs typeface="+mn-ea"/>
                <a:sym typeface="+mn-lt"/>
              </a:rPr>
              <a:t></a:t>
            </a:r>
            <a:r>
              <a:rPr lang="en-US" altLang="zh-CN" sz="2400" dirty="0">
                <a:cs typeface="+mn-ea"/>
                <a:sym typeface="+mn-lt"/>
              </a:rPr>
              <a:t> </a:t>
            </a:r>
            <a:r>
              <a:rPr lang="zh-CN" altLang="en-US" sz="2200" dirty="0">
                <a:cs typeface="+mn-ea"/>
                <a:sym typeface="+mn-lt"/>
              </a:rPr>
              <a:t>，数据发送第一 </a:t>
            </a:r>
            <a:r>
              <a:rPr lang="en-US" altLang="zh-CN" sz="2200" dirty="0">
                <a:cs typeface="+mn-ea"/>
                <a:sym typeface="+mn-lt"/>
              </a:rPr>
              <a:t>bit </a:t>
            </a:r>
            <a:r>
              <a:rPr lang="zh-CN" altLang="en-US" sz="2200" dirty="0">
                <a:cs typeface="+mn-ea"/>
                <a:sym typeface="+mn-lt"/>
              </a:rPr>
              <a:t>开始到最后一个 </a:t>
            </a:r>
            <a:r>
              <a:rPr lang="en-US" altLang="zh-CN" sz="2200" dirty="0">
                <a:cs typeface="+mn-ea"/>
                <a:sym typeface="+mn-lt"/>
              </a:rPr>
              <a:t>bit </a:t>
            </a:r>
            <a:r>
              <a:rPr lang="zh-CN" altLang="en-US" sz="2200" dirty="0">
                <a:cs typeface="+mn-ea"/>
                <a:sym typeface="+mn-lt"/>
              </a:rPr>
              <a:t>被接收端成功接收，信道被占用的总时间为</a:t>
            </a:r>
            <a:r>
              <a:rPr lang="en-US" altLang="zh-CN" sz="2200" i="1" dirty="0">
                <a:cs typeface="+mn-ea"/>
                <a:sym typeface="+mn-lt"/>
              </a:rPr>
              <a:t>T</a:t>
            </a:r>
            <a:r>
              <a:rPr lang="en-US" altLang="zh-CN" sz="2200" i="1" baseline="-25000" dirty="0">
                <a:cs typeface="+mn-ea"/>
                <a:sym typeface="+mn-lt"/>
              </a:rPr>
              <a:t>0</a:t>
            </a:r>
            <a:r>
              <a:rPr lang="en-US" altLang="zh-CN" sz="2200" i="1" dirty="0">
                <a:cs typeface="+mn-ea"/>
                <a:sym typeface="+mn-lt"/>
              </a:rPr>
              <a:t> </a:t>
            </a:r>
            <a:r>
              <a:rPr lang="en-US" altLang="zh-CN" sz="2200" dirty="0">
                <a:cs typeface="+mn-ea"/>
                <a:sym typeface="+mn-lt"/>
              </a:rPr>
              <a:t>+ </a:t>
            </a:r>
            <a:r>
              <a:rPr lang="en-US" altLang="zh-CN" sz="3200" dirty="0">
                <a:cs typeface="+mn-ea"/>
                <a:sym typeface="+mn-lt"/>
              </a:rPr>
              <a:t></a:t>
            </a:r>
            <a:r>
              <a:rPr lang="en-US" altLang="zh-CN" sz="2200" dirty="0">
                <a:cs typeface="+mn-ea"/>
                <a:sym typeface="+mn-lt"/>
              </a:rPr>
              <a:t> </a:t>
            </a:r>
            <a:r>
              <a:rPr lang="zh-CN" altLang="en-US" sz="2200" dirty="0">
                <a:cs typeface="+mn-ea"/>
                <a:sym typeface="+mn-lt"/>
              </a:rPr>
              <a:t>。</a:t>
            </a:r>
            <a:endParaRPr lang="en-US" altLang="zh-CN" sz="2200" dirty="0">
              <a:cs typeface="+mn-ea"/>
              <a:sym typeface="+mn-lt"/>
            </a:endParaRPr>
          </a:p>
          <a:p>
            <a:pPr marL="357708" indent="-357708">
              <a:lnSpc>
                <a:spcPct val="120000"/>
              </a:lnSpc>
              <a:buClr>
                <a:srgbClr val="0070C0"/>
              </a:buClr>
              <a:buFont typeface="Wingdings" panose="05000000000000000000" pitchFamily="2" charset="2"/>
              <a:buChar char="Ø"/>
            </a:pPr>
            <a:endParaRPr lang="zh-CN" altLang="en-US" sz="2200" dirty="0">
              <a:cs typeface="+mn-ea"/>
              <a:sym typeface="+mn-lt"/>
            </a:endParaRPr>
          </a:p>
        </p:txBody>
      </p:sp>
      <p:sp>
        <p:nvSpPr>
          <p:cNvPr id="10" name="Line 4">
            <a:extLst>
              <a:ext uri="{FF2B5EF4-FFF2-40B4-BE49-F238E27FC236}">
                <a16:creationId xmlns:a16="http://schemas.microsoft.com/office/drawing/2014/main" id="{F2DAD864-BB26-4514-AF49-F75984DE75C0}"/>
              </a:ext>
            </a:extLst>
          </p:cNvPr>
          <p:cNvSpPr>
            <a:spLocks noChangeShapeType="1"/>
          </p:cNvSpPr>
          <p:nvPr/>
        </p:nvSpPr>
        <p:spPr bwMode="auto">
          <a:xfrm>
            <a:off x="2329614" y="6346343"/>
            <a:ext cx="757851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 name="Line 6">
            <a:extLst>
              <a:ext uri="{FF2B5EF4-FFF2-40B4-BE49-F238E27FC236}">
                <a16:creationId xmlns:a16="http://schemas.microsoft.com/office/drawing/2014/main" id="{D9EC2D75-0EEE-4A70-89F3-A4D3AE7CAF5B}"/>
              </a:ext>
            </a:extLst>
          </p:cNvPr>
          <p:cNvSpPr>
            <a:spLocks noChangeShapeType="1"/>
          </p:cNvSpPr>
          <p:nvPr/>
        </p:nvSpPr>
        <p:spPr bwMode="auto">
          <a:xfrm>
            <a:off x="2329613" y="4323466"/>
            <a:ext cx="404103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 name="Line 7">
            <a:extLst>
              <a:ext uri="{FF2B5EF4-FFF2-40B4-BE49-F238E27FC236}">
                <a16:creationId xmlns:a16="http://schemas.microsoft.com/office/drawing/2014/main" id="{EBEE6D94-D54D-4A4B-8709-CBE3F75704D3}"/>
              </a:ext>
            </a:extLst>
          </p:cNvPr>
          <p:cNvSpPr>
            <a:spLocks noChangeShapeType="1"/>
          </p:cNvSpPr>
          <p:nvPr/>
        </p:nvSpPr>
        <p:spPr bwMode="auto">
          <a:xfrm>
            <a:off x="6370644" y="4323466"/>
            <a:ext cx="353748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 name="Line 8">
            <a:extLst>
              <a:ext uri="{FF2B5EF4-FFF2-40B4-BE49-F238E27FC236}">
                <a16:creationId xmlns:a16="http://schemas.microsoft.com/office/drawing/2014/main" id="{603DC8EE-38F4-4FAF-8E84-79B46F01F6C0}"/>
              </a:ext>
            </a:extLst>
          </p:cNvPr>
          <p:cNvSpPr>
            <a:spLocks noChangeShapeType="1"/>
          </p:cNvSpPr>
          <p:nvPr/>
        </p:nvSpPr>
        <p:spPr bwMode="auto">
          <a:xfrm>
            <a:off x="9403000" y="5533166"/>
            <a:ext cx="50513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4" name="Rectangle 9">
            <a:extLst>
              <a:ext uri="{FF2B5EF4-FFF2-40B4-BE49-F238E27FC236}">
                <a16:creationId xmlns:a16="http://schemas.microsoft.com/office/drawing/2014/main" id="{71D60128-F467-4CE6-B246-3D9AA3E71297}"/>
              </a:ext>
            </a:extLst>
          </p:cNvPr>
          <p:cNvSpPr>
            <a:spLocks noChangeArrowheads="1"/>
          </p:cNvSpPr>
          <p:nvPr/>
        </p:nvSpPr>
        <p:spPr bwMode="auto">
          <a:xfrm>
            <a:off x="9583516" y="5438729"/>
            <a:ext cx="166266" cy="1978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5" name="Line 10">
            <a:extLst>
              <a:ext uri="{FF2B5EF4-FFF2-40B4-BE49-F238E27FC236}">
                <a16:creationId xmlns:a16="http://schemas.microsoft.com/office/drawing/2014/main" id="{2436A4EF-66DB-4343-9279-7983CCA243A7}"/>
              </a:ext>
            </a:extLst>
          </p:cNvPr>
          <p:cNvSpPr>
            <a:spLocks noChangeShapeType="1"/>
          </p:cNvSpPr>
          <p:nvPr/>
        </p:nvSpPr>
        <p:spPr bwMode="auto">
          <a:xfrm>
            <a:off x="6370643" y="5533166"/>
            <a:ext cx="303235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6" name="Line 11">
            <a:extLst>
              <a:ext uri="{FF2B5EF4-FFF2-40B4-BE49-F238E27FC236}">
                <a16:creationId xmlns:a16="http://schemas.microsoft.com/office/drawing/2014/main" id="{ABB1F8E1-C57F-4D87-A121-C2E2B7419439}"/>
              </a:ext>
            </a:extLst>
          </p:cNvPr>
          <p:cNvSpPr>
            <a:spLocks noChangeShapeType="1"/>
          </p:cNvSpPr>
          <p:nvPr/>
        </p:nvSpPr>
        <p:spPr bwMode="auto">
          <a:xfrm>
            <a:off x="5360387" y="5533166"/>
            <a:ext cx="10102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7" name="Line 13">
            <a:extLst>
              <a:ext uri="{FF2B5EF4-FFF2-40B4-BE49-F238E27FC236}">
                <a16:creationId xmlns:a16="http://schemas.microsoft.com/office/drawing/2014/main" id="{3A795D43-B8BA-43DE-B388-0E1C02E7ADFF}"/>
              </a:ext>
            </a:extLst>
          </p:cNvPr>
          <p:cNvSpPr>
            <a:spLocks noChangeShapeType="1"/>
          </p:cNvSpPr>
          <p:nvPr/>
        </p:nvSpPr>
        <p:spPr bwMode="auto">
          <a:xfrm>
            <a:off x="3339870" y="5533166"/>
            <a:ext cx="101184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8" name="Line 15">
            <a:extLst>
              <a:ext uri="{FF2B5EF4-FFF2-40B4-BE49-F238E27FC236}">
                <a16:creationId xmlns:a16="http://schemas.microsoft.com/office/drawing/2014/main" id="{FBB4E39C-B71E-4336-B0A3-6A96FA7CB2B2}"/>
              </a:ext>
            </a:extLst>
          </p:cNvPr>
          <p:cNvSpPr>
            <a:spLocks noChangeShapeType="1"/>
          </p:cNvSpPr>
          <p:nvPr/>
        </p:nvSpPr>
        <p:spPr bwMode="auto">
          <a:xfrm>
            <a:off x="2329614" y="5533166"/>
            <a:ext cx="10102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9" name="Freeform 16">
            <a:extLst>
              <a:ext uri="{FF2B5EF4-FFF2-40B4-BE49-F238E27FC236}">
                <a16:creationId xmlns:a16="http://schemas.microsoft.com/office/drawing/2014/main" id="{44ED1BF4-788F-4186-A0FA-51B856B434A0}"/>
              </a:ext>
            </a:extLst>
          </p:cNvPr>
          <p:cNvSpPr>
            <a:spLocks/>
          </p:cNvSpPr>
          <p:nvPr/>
        </p:nvSpPr>
        <p:spPr bwMode="auto">
          <a:xfrm>
            <a:off x="6370643" y="4626266"/>
            <a:ext cx="3032356" cy="680551"/>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0" name="Text Box 17">
            <a:extLst>
              <a:ext uri="{FF2B5EF4-FFF2-40B4-BE49-F238E27FC236}">
                <a16:creationId xmlns:a16="http://schemas.microsoft.com/office/drawing/2014/main" id="{59A46EEA-BA41-42C9-B9EA-2FE67A0CB0FC}"/>
              </a:ext>
            </a:extLst>
          </p:cNvPr>
          <p:cNvSpPr txBox="1">
            <a:spLocks noChangeArrowheads="1"/>
          </p:cNvSpPr>
          <p:nvPr/>
        </p:nvSpPr>
        <p:spPr bwMode="auto">
          <a:xfrm>
            <a:off x="7045206" y="4746187"/>
            <a:ext cx="1600118"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cs typeface="+mn-ea"/>
                <a:sym typeface="+mn-lt"/>
              </a:rPr>
              <a:t>发  送  成  功 </a:t>
            </a:r>
          </a:p>
        </p:txBody>
      </p:sp>
      <p:sp>
        <p:nvSpPr>
          <p:cNvPr id="21" name="Text Box 18">
            <a:extLst>
              <a:ext uri="{FF2B5EF4-FFF2-40B4-BE49-F238E27FC236}">
                <a16:creationId xmlns:a16="http://schemas.microsoft.com/office/drawing/2014/main" id="{24888FF0-6536-42E1-95E7-820C481903E2}"/>
              </a:ext>
            </a:extLst>
          </p:cNvPr>
          <p:cNvSpPr txBox="1">
            <a:spLocks noChangeArrowheads="1"/>
          </p:cNvSpPr>
          <p:nvPr/>
        </p:nvSpPr>
        <p:spPr bwMode="auto">
          <a:xfrm>
            <a:off x="2374198" y="4723700"/>
            <a:ext cx="96693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a:cs typeface="+mn-ea"/>
                <a:sym typeface="+mn-lt"/>
              </a:rPr>
              <a:t>争用期 </a:t>
            </a:r>
          </a:p>
        </p:txBody>
      </p:sp>
      <p:sp>
        <p:nvSpPr>
          <p:cNvPr id="22" name="Text Box 19">
            <a:extLst>
              <a:ext uri="{FF2B5EF4-FFF2-40B4-BE49-F238E27FC236}">
                <a16:creationId xmlns:a16="http://schemas.microsoft.com/office/drawing/2014/main" id="{D030288A-9187-4C5B-98CF-FBC55577781A}"/>
              </a:ext>
            </a:extLst>
          </p:cNvPr>
          <p:cNvSpPr txBox="1">
            <a:spLocks noChangeArrowheads="1"/>
          </p:cNvSpPr>
          <p:nvPr/>
        </p:nvSpPr>
        <p:spPr bwMode="auto">
          <a:xfrm>
            <a:off x="3379709" y="4710209"/>
            <a:ext cx="96693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cs typeface="+mn-ea"/>
                <a:sym typeface="+mn-lt"/>
              </a:rPr>
              <a:t>争用期 </a:t>
            </a:r>
          </a:p>
        </p:txBody>
      </p:sp>
      <p:sp>
        <p:nvSpPr>
          <p:cNvPr id="23" name="Text Box 20">
            <a:extLst>
              <a:ext uri="{FF2B5EF4-FFF2-40B4-BE49-F238E27FC236}">
                <a16:creationId xmlns:a16="http://schemas.microsoft.com/office/drawing/2014/main" id="{10ECD1F0-F87E-4F6E-ADF6-A79784D90E28}"/>
              </a:ext>
            </a:extLst>
          </p:cNvPr>
          <p:cNvSpPr txBox="1">
            <a:spLocks noChangeArrowheads="1"/>
          </p:cNvSpPr>
          <p:nvPr/>
        </p:nvSpPr>
        <p:spPr bwMode="auto">
          <a:xfrm>
            <a:off x="5439810" y="4723700"/>
            <a:ext cx="96693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cs typeface="+mn-ea"/>
                <a:sym typeface="+mn-lt"/>
              </a:rPr>
              <a:t>争用期 </a:t>
            </a:r>
          </a:p>
        </p:txBody>
      </p:sp>
      <p:sp>
        <p:nvSpPr>
          <p:cNvPr id="24" name="Line 21">
            <a:extLst>
              <a:ext uri="{FF2B5EF4-FFF2-40B4-BE49-F238E27FC236}">
                <a16:creationId xmlns:a16="http://schemas.microsoft.com/office/drawing/2014/main" id="{6A6365C1-DC9F-48B3-B66A-0622E6641ABA}"/>
              </a:ext>
            </a:extLst>
          </p:cNvPr>
          <p:cNvSpPr>
            <a:spLocks noChangeShapeType="1"/>
          </p:cNvSpPr>
          <p:nvPr/>
        </p:nvSpPr>
        <p:spPr bwMode="auto">
          <a:xfrm>
            <a:off x="5360386" y="4626266"/>
            <a:ext cx="0" cy="680551"/>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5" name="Line 22">
            <a:extLst>
              <a:ext uri="{FF2B5EF4-FFF2-40B4-BE49-F238E27FC236}">
                <a16:creationId xmlns:a16="http://schemas.microsoft.com/office/drawing/2014/main" id="{11050C5F-4121-4AEF-857A-E3715D75DC3D}"/>
              </a:ext>
            </a:extLst>
          </p:cNvPr>
          <p:cNvSpPr>
            <a:spLocks noChangeShapeType="1"/>
          </p:cNvSpPr>
          <p:nvPr/>
        </p:nvSpPr>
        <p:spPr bwMode="auto">
          <a:xfrm>
            <a:off x="4351712" y="4626266"/>
            <a:ext cx="0" cy="680551"/>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6" name="Line 23">
            <a:extLst>
              <a:ext uri="{FF2B5EF4-FFF2-40B4-BE49-F238E27FC236}">
                <a16:creationId xmlns:a16="http://schemas.microsoft.com/office/drawing/2014/main" id="{33DB6C76-B3FD-4818-8A13-5D10930EF2CC}"/>
              </a:ext>
            </a:extLst>
          </p:cNvPr>
          <p:cNvSpPr>
            <a:spLocks noChangeShapeType="1"/>
          </p:cNvSpPr>
          <p:nvPr/>
        </p:nvSpPr>
        <p:spPr bwMode="auto">
          <a:xfrm>
            <a:off x="3339870" y="4626266"/>
            <a:ext cx="0" cy="680551"/>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24">
            <a:extLst>
              <a:ext uri="{FF2B5EF4-FFF2-40B4-BE49-F238E27FC236}">
                <a16:creationId xmlns:a16="http://schemas.microsoft.com/office/drawing/2014/main" id="{F8F50D62-9315-4B1D-8C3A-288A36C25598}"/>
              </a:ext>
            </a:extLst>
          </p:cNvPr>
          <p:cNvSpPr>
            <a:spLocks noChangeShapeType="1"/>
          </p:cNvSpPr>
          <p:nvPr/>
        </p:nvSpPr>
        <p:spPr bwMode="auto">
          <a:xfrm>
            <a:off x="2329613" y="4626266"/>
            <a:ext cx="0" cy="680551"/>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25">
            <a:extLst>
              <a:ext uri="{FF2B5EF4-FFF2-40B4-BE49-F238E27FC236}">
                <a16:creationId xmlns:a16="http://schemas.microsoft.com/office/drawing/2014/main" id="{AC41A1A7-0914-4092-BC0C-FFE77D7B50BE}"/>
              </a:ext>
            </a:extLst>
          </p:cNvPr>
          <p:cNvSpPr>
            <a:spLocks noChangeShapeType="1"/>
          </p:cNvSpPr>
          <p:nvPr/>
        </p:nvSpPr>
        <p:spPr bwMode="auto">
          <a:xfrm>
            <a:off x="2329614" y="5283155"/>
            <a:ext cx="0" cy="90690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26">
            <a:extLst>
              <a:ext uri="{FF2B5EF4-FFF2-40B4-BE49-F238E27FC236}">
                <a16:creationId xmlns:a16="http://schemas.microsoft.com/office/drawing/2014/main" id="{A044B0F1-3CBF-475C-AA82-64AD19B2CBF5}"/>
              </a:ext>
            </a:extLst>
          </p:cNvPr>
          <p:cNvSpPr>
            <a:spLocks noChangeShapeType="1"/>
          </p:cNvSpPr>
          <p:nvPr/>
        </p:nvSpPr>
        <p:spPr bwMode="auto">
          <a:xfrm>
            <a:off x="4351712" y="5306817"/>
            <a:ext cx="0" cy="37925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0" name="Line 27">
            <a:extLst>
              <a:ext uri="{FF2B5EF4-FFF2-40B4-BE49-F238E27FC236}">
                <a16:creationId xmlns:a16="http://schemas.microsoft.com/office/drawing/2014/main" id="{383E9A79-73E1-437F-9560-3A98AD5EA050}"/>
              </a:ext>
            </a:extLst>
          </p:cNvPr>
          <p:cNvSpPr>
            <a:spLocks noChangeShapeType="1"/>
          </p:cNvSpPr>
          <p:nvPr/>
        </p:nvSpPr>
        <p:spPr bwMode="auto">
          <a:xfrm>
            <a:off x="5360386" y="5306817"/>
            <a:ext cx="0" cy="37925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1" name="Line 28">
            <a:extLst>
              <a:ext uri="{FF2B5EF4-FFF2-40B4-BE49-F238E27FC236}">
                <a16:creationId xmlns:a16="http://schemas.microsoft.com/office/drawing/2014/main" id="{C3B2D8F2-30D7-422F-9673-DA2AA9DA5206}"/>
              </a:ext>
            </a:extLst>
          </p:cNvPr>
          <p:cNvSpPr>
            <a:spLocks noChangeShapeType="1"/>
          </p:cNvSpPr>
          <p:nvPr/>
        </p:nvSpPr>
        <p:spPr bwMode="auto">
          <a:xfrm>
            <a:off x="6370643" y="5306817"/>
            <a:ext cx="0" cy="379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2" name="Line 29">
            <a:extLst>
              <a:ext uri="{FF2B5EF4-FFF2-40B4-BE49-F238E27FC236}">
                <a16:creationId xmlns:a16="http://schemas.microsoft.com/office/drawing/2014/main" id="{C4E33461-52D5-4364-9989-96A69BA2C775}"/>
              </a:ext>
            </a:extLst>
          </p:cNvPr>
          <p:cNvSpPr>
            <a:spLocks noChangeShapeType="1"/>
          </p:cNvSpPr>
          <p:nvPr/>
        </p:nvSpPr>
        <p:spPr bwMode="auto">
          <a:xfrm>
            <a:off x="9403000" y="5306817"/>
            <a:ext cx="0" cy="379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3" name="Line 30">
            <a:extLst>
              <a:ext uri="{FF2B5EF4-FFF2-40B4-BE49-F238E27FC236}">
                <a16:creationId xmlns:a16="http://schemas.microsoft.com/office/drawing/2014/main" id="{FFF65E53-30A0-4CE6-B9C8-45C114B767D8}"/>
              </a:ext>
            </a:extLst>
          </p:cNvPr>
          <p:cNvSpPr>
            <a:spLocks noChangeShapeType="1"/>
          </p:cNvSpPr>
          <p:nvPr/>
        </p:nvSpPr>
        <p:spPr bwMode="auto">
          <a:xfrm>
            <a:off x="9908129" y="5306815"/>
            <a:ext cx="0" cy="83195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4" name="Line 31">
            <a:extLst>
              <a:ext uri="{FF2B5EF4-FFF2-40B4-BE49-F238E27FC236}">
                <a16:creationId xmlns:a16="http://schemas.microsoft.com/office/drawing/2014/main" id="{FABE93E5-3A00-4A85-880A-BB076A919D09}"/>
              </a:ext>
            </a:extLst>
          </p:cNvPr>
          <p:cNvSpPr>
            <a:spLocks noChangeShapeType="1"/>
          </p:cNvSpPr>
          <p:nvPr/>
        </p:nvSpPr>
        <p:spPr bwMode="auto">
          <a:xfrm>
            <a:off x="3339870" y="5306817"/>
            <a:ext cx="0" cy="37925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5" name="Rectangle 39">
            <a:extLst>
              <a:ext uri="{FF2B5EF4-FFF2-40B4-BE49-F238E27FC236}">
                <a16:creationId xmlns:a16="http://schemas.microsoft.com/office/drawing/2014/main" id="{70A1C437-9933-48C7-9B34-B62999E1DDF3}"/>
              </a:ext>
            </a:extLst>
          </p:cNvPr>
          <p:cNvSpPr>
            <a:spLocks noChangeArrowheads="1"/>
          </p:cNvSpPr>
          <p:nvPr/>
        </p:nvSpPr>
        <p:spPr bwMode="auto">
          <a:xfrm>
            <a:off x="7783104" y="5381766"/>
            <a:ext cx="356283" cy="3042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Text Box 40">
            <a:extLst>
              <a:ext uri="{FF2B5EF4-FFF2-40B4-BE49-F238E27FC236}">
                <a16:creationId xmlns:a16="http://schemas.microsoft.com/office/drawing/2014/main" id="{A00D56C0-B12E-45D3-9D24-DBDF674F5B68}"/>
              </a:ext>
            </a:extLst>
          </p:cNvPr>
          <p:cNvSpPr txBox="1">
            <a:spLocks noChangeArrowheads="1"/>
          </p:cNvSpPr>
          <p:nvPr/>
        </p:nvSpPr>
        <p:spPr bwMode="auto">
          <a:xfrm>
            <a:off x="7690113" y="5305080"/>
            <a:ext cx="418704"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i="1" dirty="0">
                <a:solidFill>
                  <a:srgbClr val="CC00CC"/>
                </a:solidFill>
                <a:cs typeface="+mn-ea"/>
                <a:sym typeface="+mn-lt"/>
              </a:rPr>
              <a:t>T</a:t>
            </a:r>
            <a:r>
              <a:rPr kumimoji="1" lang="en-US" altLang="zh-CN" sz="1867" b="1" baseline="-25000" dirty="0">
                <a:solidFill>
                  <a:srgbClr val="CC00CC"/>
                </a:solidFill>
                <a:cs typeface="+mn-ea"/>
                <a:sym typeface="+mn-lt"/>
              </a:rPr>
              <a:t>0</a:t>
            </a:r>
          </a:p>
        </p:txBody>
      </p:sp>
      <p:sp>
        <p:nvSpPr>
          <p:cNvPr id="37" name="Text Box 41">
            <a:extLst>
              <a:ext uri="{FF2B5EF4-FFF2-40B4-BE49-F238E27FC236}">
                <a16:creationId xmlns:a16="http://schemas.microsoft.com/office/drawing/2014/main" id="{2DC5D941-C42F-4B0E-9E81-332C43FAE483}"/>
              </a:ext>
            </a:extLst>
          </p:cNvPr>
          <p:cNvSpPr txBox="1">
            <a:spLocks noChangeArrowheads="1"/>
          </p:cNvSpPr>
          <p:nvPr/>
        </p:nvSpPr>
        <p:spPr bwMode="auto">
          <a:xfrm>
            <a:off x="9462189" y="5315013"/>
            <a:ext cx="423514"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i="1" kern="0" dirty="0">
                <a:solidFill>
                  <a:srgbClr val="0000FF"/>
                </a:solidFill>
                <a:cs typeface="+mn-ea"/>
                <a:sym typeface="+mn-lt"/>
              </a:rPr>
              <a:t></a:t>
            </a:r>
          </a:p>
        </p:txBody>
      </p:sp>
      <p:sp>
        <p:nvSpPr>
          <p:cNvPr id="38" name="Text Box 42">
            <a:extLst>
              <a:ext uri="{FF2B5EF4-FFF2-40B4-BE49-F238E27FC236}">
                <a16:creationId xmlns:a16="http://schemas.microsoft.com/office/drawing/2014/main" id="{BC0DA454-6555-478B-9DF9-C29BD4E274F9}"/>
              </a:ext>
            </a:extLst>
          </p:cNvPr>
          <p:cNvSpPr txBox="1">
            <a:spLocks noChangeArrowheads="1"/>
          </p:cNvSpPr>
          <p:nvPr/>
        </p:nvSpPr>
        <p:spPr bwMode="auto">
          <a:xfrm>
            <a:off x="10183123" y="5092866"/>
            <a:ext cx="2648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i="1" dirty="0">
                <a:solidFill>
                  <a:srgbClr val="000099"/>
                </a:solidFill>
                <a:cs typeface="+mn-ea"/>
                <a:sym typeface="+mn-lt"/>
              </a:rPr>
              <a:t>t</a:t>
            </a:r>
          </a:p>
        </p:txBody>
      </p:sp>
      <p:sp>
        <p:nvSpPr>
          <p:cNvPr id="39" name="Line 43">
            <a:extLst>
              <a:ext uri="{FF2B5EF4-FFF2-40B4-BE49-F238E27FC236}">
                <a16:creationId xmlns:a16="http://schemas.microsoft.com/office/drawing/2014/main" id="{89345FDC-F46F-4C74-94CD-173E8F581169}"/>
              </a:ext>
            </a:extLst>
          </p:cNvPr>
          <p:cNvSpPr>
            <a:spLocks noChangeShapeType="1"/>
          </p:cNvSpPr>
          <p:nvPr/>
        </p:nvSpPr>
        <p:spPr bwMode="auto">
          <a:xfrm>
            <a:off x="6370643" y="4172064"/>
            <a:ext cx="0" cy="37775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40" name="Line 44">
            <a:extLst>
              <a:ext uri="{FF2B5EF4-FFF2-40B4-BE49-F238E27FC236}">
                <a16:creationId xmlns:a16="http://schemas.microsoft.com/office/drawing/2014/main" id="{B30A64DA-AEE9-4361-A5BD-9E1A0C6751EB}"/>
              </a:ext>
            </a:extLst>
          </p:cNvPr>
          <p:cNvSpPr>
            <a:spLocks noChangeShapeType="1"/>
          </p:cNvSpPr>
          <p:nvPr/>
        </p:nvSpPr>
        <p:spPr bwMode="auto">
          <a:xfrm>
            <a:off x="9908129" y="4172064"/>
            <a:ext cx="0" cy="113475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41" name="Text Box 45">
            <a:extLst>
              <a:ext uri="{FF2B5EF4-FFF2-40B4-BE49-F238E27FC236}">
                <a16:creationId xmlns:a16="http://schemas.microsoft.com/office/drawing/2014/main" id="{C217E887-7BF7-4FAB-B818-C15FA531F306}"/>
              </a:ext>
            </a:extLst>
          </p:cNvPr>
          <p:cNvSpPr txBox="1">
            <a:spLocks noChangeArrowheads="1"/>
          </p:cNvSpPr>
          <p:nvPr/>
        </p:nvSpPr>
        <p:spPr bwMode="auto">
          <a:xfrm>
            <a:off x="7550332" y="4091118"/>
            <a:ext cx="966931" cy="4074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a:solidFill>
                  <a:srgbClr val="0000FF"/>
                </a:solidFill>
                <a:cs typeface="+mn-ea"/>
                <a:sym typeface="+mn-lt"/>
              </a:rPr>
              <a:t>占用期 </a:t>
            </a:r>
          </a:p>
        </p:txBody>
      </p:sp>
      <p:sp>
        <p:nvSpPr>
          <p:cNvPr id="42" name="Text Box 46">
            <a:extLst>
              <a:ext uri="{FF2B5EF4-FFF2-40B4-BE49-F238E27FC236}">
                <a16:creationId xmlns:a16="http://schemas.microsoft.com/office/drawing/2014/main" id="{3CDE3DD8-33E2-447D-9096-455F2DAC5144}"/>
              </a:ext>
            </a:extLst>
          </p:cNvPr>
          <p:cNvSpPr txBox="1">
            <a:spLocks noChangeArrowheads="1"/>
          </p:cNvSpPr>
          <p:nvPr/>
        </p:nvSpPr>
        <p:spPr bwMode="auto">
          <a:xfrm>
            <a:off x="3689477" y="4091118"/>
            <a:ext cx="1253251" cy="4074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1867" b="1" dirty="0">
                <a:solidFill>
                  <a:srgbClr val="0000FF"/>
                </a:solidFill>
                <a:cs typeface="+mn-ea"/>
                <a:sym typeface="+mn-lt"/>
              </a:rPr>
              <a:t>发生碰撞 </a:t>
            </a:r>
          </a:p>
        </p:txBody>
      </p:sp>
      <p:sp>
        <p:nvSpPr>
          <p:cNvPr id="43" name="Line 47">
            <a:extLst>
              <a:ext uri="{FF2B5EF4-FFF2-40B4-BE49-F238E27FC236}">
                <a16:creationId xmlns:a16="http://schemas.microsoft.com/office/drawing/2014/main" id="{415F2180-D22D-4FFA-B77C-3BFDA2776C35}"/>
              </a:ext>
            </a:extLst>
          </p:cNvPr>
          <p:cNvSpPr>
            <a:spLocks noChangeShapeType="1"/>
          </p:cNvSpPr>
          <p:nvPr/>
        </p:nvSpPr>
        <p:spPr bwMode="auto">
          <a:xfrm>
            <a:off x="2329613" y="4172064"/>
            <a:ext cx="0" cy="359762"/>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44" name="Text Box 48">
            <a:extLst>
              <a:ext uri="{FF2B5EF4-FFF2-40B4-BE49-F238E27FC236}">
                <a16:creationId xmlns:a16="http://schemas.microsoft.com/office/drawing/2014/main" id="{7BC04A56-9034-4B14-A3D7-747A4C7CEB8D}"/>
              </a:ext>
            </a:extLst>
          </p:cNvPr>
          <p:cNvSpPr txBox="1">
            <a:spLocks noChangeArrowheads="1"/>
          </p:cNvSpPr>
          <p:nvPr/>
        </p:nvSpPr>
        <p:spPr bwMode="auto">
          <a:xfrm>
            <a:off x="4500558" y="6096007"/>
            <a:ext cx="2811988" cy="4074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zh-CN" sz="1867" b="1" dirty="0">
                <a:solidFill>
                  <a:srgbClr val="0000FF"/>
                </a:solidFill>
                <a:cs typeface="+mn-ea"/>
                <a:sym typeface="+mn-lt"/>
              </a:rPr>
              <a:t>发送一帧所需的平均时间</a:t>
            </a:r>
            <a:endParaRPr kumimoji="1" lang="zh-CN" altLang="en-US" sz="1867" b="1" dirty="0">
              <a:solidFill>
                <a:srgbClr val="0000FF"/>
              </a:solidFill>
              <a:cs typeface="+mn-ea"/>
              <a:sym typeface="+mn-lt"/>
            </a:endParaRPr>
          </a:p>
        </p:txBody>
      </p:sp>
      <p:sp>
        <p:nvSpPr>
          <p:cNvPr id="45" name="Text Box 49">
            <a:extLst>
              <a:ext uri="{FF2B5EF4-FFF2-40B4-BE49-F238E27FC236}">
                <a16:creationId xmlns:a16="http://schemas.microsoft.com/office/drawing/2014/main" id="{44C75379-D037-4057-B522-A0D7F4D0BCD7}"/>
              </a:ext>
            </a:extLst>
          </p:cNvPr>
          <p:cNvSpPr txBox="1">
            <a:spLocks noChangeArrowheads="1"/>
          </p:cNvSpPr>
          <p:nvPr/>
        </p:nvSpPr>
        <p:spPr bwMode="auto">
          <a:xfrm>
            <a:off x="4679492" y="4728199"/>
            <a:ext cx="423514"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a:t>
            </a:r>
          </a:p>
        </p:txBody>
      </p:sp>
      <p:sp>
        <p:nvSpPr>
          <p:cNvPr id="46" name="Line 50">
            <a:extLst>
              <a:ext uri="{FF2B5EF4-FFF2-40B4-BE49-F238E27FC236}">
                <a16:creationId xmlns:a16="http://schemas.microsoft.com/office/drawing/2014/main" id="{DCCBE2FD-A8B2-4833-802E-846E8B4F3223}"/>
              </a:ext>
            </a:extLst>
          </p:cNvPr>
          <p:cNvSpPr>
            <a:spLocks noChangeShapeType="1"/>
          </p:cNvSpPr>
          <p:nvPr/>
        </p:nvSpPr>
        <p:spPr bwMode="auto">
          <a:xfrm>
            <a:off x="1824484" y="5306815"/>
            <a:ext cx="8420925"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nvGrpSpPr>
          <p:cNvPr id="47" name="组合 46">
            <a:extLst>
              <a:ext uri="{FF2B5EF4-FFF2-40B4-BE49-F238E27FC236}">
                <a16:creationId xmlns:a16="http://schemas.microsoft.com/office/drawing/2014/main" id="{9EB88959-9F9D-4CB4-BE5F-8F0D4590A5AD}"/>
              </a:ext>
            </a:extLst>
          </p:cNvPr>
          <p:cNvGrpSpPr/>
          <p:nvPr/>
        </p:nvGrpSpPr>
        <p:grpSpPr>
          <a:xfrm>
            <a:off x="2582089" y="5315015"/>
            <a:ext cx="586771" cy="405432"/>
            <a:chOff x="1925454" y="3217778"/>
            <a:chExt cx="429193" cy="289166"/>
          </a:xfrm>
        </p:grpSpPr>
        <p:sp>
          <p:nvSpPr>
            <p:cNvPr id="54" name="Rectangle 32">
              <a:extLst>
                <a:ext uri="{FF2B5EF4-FFF2-40B4-BE49-F238E27FC236}">
                  <a16:creationId xmlns:a16="http://schemas.microsoft.com/office/drawing/2014/main" id="{58C06378-3F64-4022-A2FD-78FDBD8161BF}"/>
                </a:ext>
              </a:extLst>
            </p:cNvPr>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5" name="Text Box 34">
              <a:extLst>
                <a:ext uri="{FF2B5EF4-FFF2-40B4-BE49-F238E27FC236}">
                  <a16:creationId xmlns:a16="http://schemas.microsoft.com/office/drawing/2014/main" id="{EAAA945A-9895-482A-95E9-9A2151A24CAA}"/>
                </a:ext>
              </a:extLst>
            </p:cNvPr>
            <p:cNvSpPr txBox="1">
              <a:spLocks noChangeArrowheads="1"/>
            </p:cNvSpPr>
            <p:nvPr/>
          </p:nvSpPr>
          <p:spPr bwMode="auto">
            <a:xfrm>
              <a:off x="1925454" y="3217778"/>
              <a:ext cx="429193" cy="28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7" b="1" kern="0" dirty="0">
                  <a:solidFill>
                    <a:srgbClr val="0000FF"/>
                  </a:solidFill>
                  <a:cs typeface="+mn-ea"/>
                  <a:sym typeface="+mn-lt"/>
                </a:rPr>
                <a:t>2</a:t>
              </a:r>
              <a:r>
                <a:rPr kumimoji="1" lang="en-US" altLang="zh-CN" sz="1867" b="1" i="1" kern="0" dirty="0">
                  <a:solidFill>
                    <a:srgbClr val="0000FF"/>
                  </a:solidFill>
                  <a:cs typeface="+mn-ea"/>
                  <a:sym typeface="+mn-lt"/>
                </a:rPr>
                <a:t></a:t>
              </a:r>
            </a:p>
          </p:txBody>
        </p:sp>
      </p:grpSp>
      <p:grpSp>
        <p:nvGrpSpPr>
          <p:cNvPr id="48" name="组合 47">
            <a:extLst>
              <a:ext uri="{FF2B5EF4-FFF2-40B4-BE49-F238E27FC236}">
                <a16:creationId xmlns:a16="http://schemas.microsoft.com/office/drawing/2014/main" id="{D120D085-CC87-410A-ADE7-476622DDBE31}"/>
              </a:ext>
            </a:extLst>
          </p:cNvPr>
          <p:cNvGrpSpPr/>
          <p:nvPr/>
        </p:nvGrpSpPr>
        <p:grpSpPr>
          <a:xfrm>
            <a:off x="3598255" y="5315015"/>
            <a:ext cx="586771" cy="405432"/>
            <a:chOff x="1925454" y="3217778"/>
            <a:chExt cx="429193" cy="289166"/>
          </a:xfrm>
        </p:grpSpPr>
        <p:sp>
          <p:nvSpPr>
            <p:cNvPr id="52" name="Rectangle 32">
              <a:extLst>
                <a:ext uri="{FF2B5EF4-FFF2-40B4-BE49-F238E27FC236}">
                  <a16:creationId xmlns:a16="http://schemas.microsoft.com/office/drawing/2014/main" id="{0118F56B-8589-4871-8F77-EAA601FC5140}"/>
                </a:ext>
              </a:extLst>
            </p:cNvPr>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3" name="Text Box 34">
              <a:extLst>
                <a:ext uri="{FF2B5EF4-FFF2-40B4-BE49-F238E27FC236}">
                  <a16:creationId xmlns:a16="http://schemas.microsoft.com/office/drawing/2014/main" id="{9A3B8A60-165A-4215-90D0-CBB8B359AFF5}"/>
                </a:ext>
              </a:extLst>
            </p:cNvPr>
            <p:cNvSpPr txBox="1">
              <a:spLocks noChangeArrowheads="1"/>
            </p:cNvSpPr>
            <p:nvPr/>
          </p:nvSpPr>
          <p:spPr bwMode="auto">
            <a:xfrm>
              <a:off x="1925454" y="3217778"/>
              <a:ext cx="429193" cy="28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7" b="1" kern="0" dirty="0">
                  <a:solidFill>
                    <a:srgbClr val="0000FF"/>
                  </a:solidFill>
                  <a:cs typeface="+mn-ea"/>
                  <a:sym typeface="+mn-lt"/>
                </a:rPr>
                <a:t>2</a:t>
              </a:r>
              <a:r>
                <a:rPr kumimoji="1" lang="en-US" altLang="zh-CN" sz="1867" b="1" i="1" kern="0" dirty="0">
                  <a:solidFill>
                    <a:srgbClr val="0000FF"/>
                  </a:solidFill>
                  <a:cs typeface="+mn-ea"/>
                  <a:sym typeface="+mn-lt"/>
                </a:rPr>
                <a:t></a:t>
              </a:r>
            </a:p>
          </p:txBody>
        </p:sp>
      </p:grpSp>
      <p:grpSp>
        <p:nvGrpSpPr>
          <p:cNvPr id="49" name="组合 48">
            <a:extLst>
              <a:ext uri="{FF2B5EF4-FFF2-40B4-BE49-F238E27FC236}">
                <a16:creationId xmlns:a16="http://schemas.microsoft.com/office/drawing/2014/main" id="{1F21CD33-AB6D-4640-A730-573BBD3E63DB}"/>
              </a:ext>
            </a:extLst>
          </p:cNvPr>
          <p:cNvGrpSpPr/>
          <p:nvPr/>
        </p:nvGrpSpPr>
        <p:grpSpPr>
          <a:xfrm>
            <a:off x="5637625" y="5315015"/>
            <a:ext cx="586771" cy="405432"/>
            <a:chOff x="1925454" y="3217778"/>
            <a:chExt cx="429193" cy="289166"/>
          </a:xfrm>
        </p:grpSpPr>
        <p:sp>
          <p:nvSpPr>
            <p:cNvPr id="50" name="Rectangle 32">
              <a:extLst>
                <a:ext uri="{FF2B5EF4-FFF2-40B4-BE49-F238E27FC236}">
                  <a16:creationId xmlns:a16="http://schemas.microsoft.com/office/drawing/2014/main" id="{B576BB40-60D1-4C7F-B969-691C1FA21874}"/>
                </a:ext>
              </a:extLst>
            </p:cNvPr>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1" name="Text Box 34">
              <a:extLst>
                <a:ext uri="{FF2B5EF4-FFF2-40B4-BE49-F238E27FC236}">
                  <a16:creationId xmlns:a16="http://schemas.microsoft.com/office/drawing/2014/main" id="{818898D3-98A6-42F9-BE11-61C1827340B2}"/>
                </a:ext>
              </a:extLst>
            </p:cNvPr>
            <p:cNvSpPr txBox="1">
              <a:spLocks noChangeArrowheads="1"/>
            </p:cNvSpPr>
            <p:nvPr/>
          </p:nvSpPr>
          <p:spPr bwMode="auto">
            <a:xfrm>
              <a:off x="1925454" y="3217778"/>
              <a:ext cx="429193" cy="28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7" b="1" kern="0" dirty="0">
                  <a:solidFill>
                    <a:srgbClr val="0000FF"/>
                  </a:solidFill>
                  <a:cs typeface="+mn-ea"/>
                  <a:sym typeface="+mn-lt"/>
                </a:rPr>
                <a:t>2</a:t>
              </a:r>
              <a:r>
                <a:rPr kumimoji="1" lang="en-US" altLang="zh-CN" sz="1867" b="1" i="1" kern="0" dirty="0">
                  <a:solidFill>
                    <a:srgbClr val="0000FF"/>
                  </a:solidFill>
                  <a:cs typeface="+mn-ea"/>
                  <a:sym typeface="+mn-lt"/>
                </a:rPr>
                <a:t></a:t>
              </a:r>
            </a:p>
          </p:txBody>
        </p:sp>
      </p:grpSp>
    </p:spTree>
    <p:extLst>
      <p:ext uri="{BB962C8B-B14F-4D97-AF65-F5344CB8AC3E}">
        <p14:creationId xmlns:p14="http://schemas.microsoft.com/office/powerpoint/2010/main" val="14336398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113796" y="984889"/>
            <a:ext cx="10838687" cy="4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200" dirty="0">
                <a:cs typeface="+mn-ea"/>
                <a:sym typeface="+mn-lt"/>
              </a:rPr>
              <a:t>将以太网单程端到端时延 </a:t>
            </a:r>
            <a:r>
              <a:rPr lang="en-US" altLang="zh-CN" sz="2200" i="1" dirty="0">
                <a:cs typeface="+mn-ea"/>
                <a:sym typeface="+mn-lt"/>
              </a:rPr>
              <a:t> </a:t>
            </a:r>
            <a:r>
              <a:rPr lang="zh-CN" altLang="en-US" sz="2200" dirty="0">
                <a:cs typeface="+mn-ea"/>
                <a:sym typeface="+mn-lt"/>
              </a:rPr>
              <a:t>与帧的发送时间 </a:t>
            </a:r>
            <a:r>
              <a:rPr lang="en-US" altLang="zh-CN" sz="2200" i="1" dirty="0">
                <a:cs typeface="+mn-ea"/>
                <a:sym typeface="+mn-lt"/>
              </a:rPr>
              <a:t>T</a:t>
            </a:r>
            <a:r>
              <a:rPr lang="en-US" altLang="zh-CN" sz="2200" baseline="-25000" dirty="0">
                <a:cs typeface="+mn-ea"/>
                <a:sym typeface="+mn-lt"/>
              </a:rPr>
              <a:t>0 </a:t>
            </a:r>
            <a:r>
              <a:rPr lang="zh-CN" altLang="en-US" sz="2200" dirty="0">
                <a:cs typeface="+mn-ea"/>
                <a:sym typeface="+mn-lt"/>
              </a:rPr>
              <a:t>之比定义为参数</a:t>
            </a:r>
            <a:r>
              <a:rPr lang="en-US" altLang="zh-CN" sz="2200" i="1" dirty="0">
                <a:cs typeface="+mn-ea"/>
                <a:sym typeface="+mn-lt"/>
              </a:rPr>
              <a:t>a </a:t>
            </a:r>
            <a:r>
              <a:rPr lang="zh-CN" altLang="en-US" sz="2200" dirty="0">
                <a:cs typeface="+mn-ea"/>
                <a:sym typeface="+mn-lt"/>
              </a:rPr>
              <a:t>： </a:t>
            </a:r>
          </a:p>
        </p:txBody>
      </p:sp>
      <p:sp>
        <p:nvSpPr>
          <p:cNvPr id="2" name="矩形 1">
            <a:extLst>
              <a:ext uri="{FF2B5EF4-FFF2-40B4-BE49-F238E27FC236}">
                <a16:creationId xmlns:a16="http://schemas.microsoft.com/office/drawing/2014/main" id="{D52AD97B-1D2E-47D9-B7E7-E01CE81D783A}"/>
              </a:ext>
            </a:extLst>
          </p:cNvPr>
          <p:cNvSpPr/>
          <p:nvPr/>
        </p:nvSpPr>
        <p:spPr>
          <a:xfrm>
            <a:off x="162518" y="1987254"/>
            <a:ext cx="3336170" cy="463588"/>
          </a:xfrm>
          <a:prstGeom prst="rect">
            <a:avLst/>
          </a:prstGeom>
        </p:spPr>
        <p:txBody>
          <a:bodyPr wrap="none">
            <a:spAutoFit/>
          </a:bodyPr>
          <a:lstStyle/>
          <a:p>
            <a:pPr marL="342900" indent="-342900">
              <a:lnSpc>
                <a:spcPct val="120000"/>
              </a:lnSpc>
              <a:buFont typeface="Wingdings" panose="05000000000000000000" pitchFamily="2" charset="2"/>
              <a:buChar char="Ø"/>
            </a:pPr>
            <a:r>
              <a:rPr lang="zh-CN" altLang="en-US" sz="2200" dirty="0">
                <a:cs typeface="+mn-ea"/>
                <a:sym typeface="+mn-lt"/>
              </a:rPr>
              <a:t>以太网信道利用率 </a:t>
            </a:r>
            <a:r>
              <a:rPr lang="en-US" altLang="zh-CN" sz="2200" dirty="0">
                <a:cs typeface="+mn-ea"/>
                <a:sym typeface="+mn-lt"/>
              </a:rPr>
              <a:t>S</a:t>
            </a:r>
            <a:r>
              <a:rPr lang="zh-CN" altLang="en-US" sz="2200" dirty="0">
                <a:cs typeface="+mn-ea"/>
                <a:sym typeface="+mn-lt"/>
              </a:rPr>
              <a:t>：</a:t>
            </a:r>
          </a:p>
        </p:txBody>
      </p:sp>
      <p:grpSp>
        <p:nvGrpSpPr>
          <p:cNvPr id="35" name="组合 34">
            <a:extLst>
              <a:ext uri="{FF2B5EF4-FFF2-40B4-BE49-F238E27FC236}">
                <a16:creationId xmlns:a16="http://schemas.microsoft.com/office/drawing/2014/main" id="{C3911B1F-D331-4CAF-BA18-67253C5043E3}"/>
              </a:ext>
            </a:extLst>
          </p:cNvPr>
          <p:cNvGrpSpPr/>
          <p:nvPr/>
        </p:nvGrpSpPr>
        <p:grpSpPr>
          <a:xfrm>
            <a:off x="3725425" y="2121191"/>
            <a:ext cx="5233266" cy="1861551"/>
            <a:chOff x="3304678" y="1874983"/>
            <a:chExt cx="5233266" cy="1861551"/>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20450CD-DAB8-4999-9719-5ABF275541B3}"/>
                    </a:ext>
                  </a:extLst>
                </p:cNvPr>
                <p:cNvSpPr txBox="1"/>
                <p:nvPr/>
              </p:nvSpPr>
              <p:spPr>
                <a:xfrm>
                  <a:off x="3304678" y="1874983"/>
                  <a:ext cx="905622" cy="1718484"/>
                </a:xfrm>
                <a:prstGeom prst="rect">
                  <a:avLst/>
                </a:prstGeom>
                <a:noFill/>
              </p:spPr>
              <p:txBody>
                <a:bodyPr wrap="square" lIns="0" tIns="0" rIns="0" bIns="0" rtlCol="0">
                  <a:spAutoFit/>
                </a:bodyPr>
                <a:lstStyle/>
                <a:p>
                  <a:pPr>
                    <a:lnSpc>
                      <a:spcPct val="120000"/>
                    </a:lnSpc>
                  </a:pPr>
                  <a:endParaRPr lang="en-US" altLang="zh-CN" sz="3200" i="1" dirty="0">
                    <a:cs typeface="+mn-ea"/>
                    <a:sym typeface="+mn-lt"/>
                  </a:endParaRPr>
                </a:p>
                <a:p>
                  <a:pPr>
                    <a:lnSpc>
                      <a:spcPct val="120000"/>
                    </a:lnSpc>
                  </a:pPr>
                  <a14:m>
                    <m:oMath xmlns:m="http://schemas.openxmlformats.org/officeDocument/2006/math">
                      <m:r>
                        <m:rPr>
                          <m:sty m:val="p"/>
                        </m:rPr>
                        <a:rPr lang="en-US" altLang="zh-CN" sz="3200" i="1" smtClean="0">
                          <a:latin typeface="Cambria Math" panose="02040503050406030204" pitchFamily="18" charset="0"/>
                          <a:cs typeface="+mn-ea"/>
                          <a:sym typeface="+mn-lt"/>
                        </a:rPr>
                        <m:t>S</m:t>
                      </m:r>
                    </m:oMath>
                  </a14:m>
                  <a:r>
                    <a:rPr lang="en-US" altLang="zh-CN" sz="3200" dirty="0">
                      <a:cs typeface="+mn-ea"/>
                      <a:sym typeface="+mn-lt"/>
                    </a:rPr>
                    <a:t> =</a:t>
                  </a:r>
                  <a:endParaRPr lang="en-US" altLang="zh-CN" sz="3200" baseline="-25000" dirty="0">
                    <a:cs typeface="+mn-ea"/>
                    <a:sym typeface="+mn-lt"/>
                  </a:endParaRPr>
                </a:p>
                <a:p>
                  <a:pPr>
                    <a:lnSpc>
                      <a:spcPct val="120000"/>
                    </a:lnSpc>
                  </a:pPr>
                  <a:endParaRPr lang="zh-CN" altLang="en-US" sz="3200" dirty="0">
                    <a:cs typeface="+mn-ea"/>
                    <a:sym typeface="+mn-lt"/>
                  </a:endParaRPr>
                </a:p>
              </p:txBody>
            </p:sp>
          </mc:Choice>
          <mc:Fallback xmlns="">
            <p:sp>
              <p:nvSpPr>
                <p:cNvPr id="3" name="文本框 2">
                  <a:extLst>
                    <a:ext uri="{FF2B5EF4-FFF2-40B4-BE49-F238E27FC236}">
                      <a16:creationId xmlns:a16="http://schemas.microsoft.com/office/drawing/2014/main" id="{C20450CD-DAB8-4999-9719-5ABF275541B3}"/>
                    </a:ext>
                  </a:extLst>
                </p:cNvPr>
                <p:cNvSpPr txBox="1">
                  <a:spLocks noRot="1" noChangeAspect="1" noMove="1" noResize="1" noEditPoints="1" noAdjustHandles="1" noChangeArrowheads="1" noChangeShapeType="1" noTextEdit="1"/>
                </p:cNvSpPr>
                <p:nvPr/>
              </p:nvSpPr>
              <p:spPr>
                <a:xfrm>
                  <a:off x="3304678" y="1874983"/>
                  <a:ext cx="905622" cy="1718484"/>
                </a:xfrm>
                <a:prstGeom prst="rect">
                  <a:avLst/>
                </a:prstGeom>
                <a:blipFill>
                  <a:blip r:embed="rId2"/>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7F755CC1-16F4-4F26-A6D7-D4A094C001ED}"/>
                </a:ext>
              </a:extLst>
            </p:cNvPr>
            <p:cNvSpPr/>
            <p:nvPr/>
          </p:nvSpPr>
          <p:spPr>
            <a:xfrm>
              <a:off x="4498724" y="2142501"/>
              <a:ext cx="666994" cy="561885"/>
            </a:xfrm>
            <a:prstGeom prst="rect">
              <a:avLst/>
            </a:prstGeom>
          </p:spPr>
          <p:txBody>
            <a:bodyPr wrap="square">
              <a:spAutoFit/>
            </a:bodyPr>
            <a:lstStyle/>
            <a:p>
              <a:pPr>
                <a:lnSpc>
                  <a:spcPct val="120000"/>
                </a:lnSpc>
              </a:pPr>
              <a:r>
                <a:rPr lang="en-US" altLang="zh-CN" sz="2800" dirty="0">
                  <a:cs typeface="+mn-ea"/>
                  <a:sym typeface="+mn-lt"/>
                </a:rPr>
                <a:t>T</a:t>
              </a:r>
              <a:r>
                <a:rPr lang="en-US" altLang="zh-CN" sz="2800" baseline="-25000" dirty="0">
                  <a:cs typeface="+mn-ea"/>
                  <a:sym typeface="+mn-lt"/>
                </a:rPr>
                <a:t>0</a:t>
              </a:r>
              <a:endParaRPr lang="zh-CN" altLang="en-US" sz="2800" dirty="0">
                <a:cs typeface="+mn-ea"/>
                <a:sym typeface="+mn-lt"/>
              </a:endParaRPr>
            </a:p>
          </p:txBody>
        </p:sp>
        <p:sp>
          <p:nvSpPr>
            <p:cNvPr id="5" name="矩形 4">
              <a:extLst>
                <a:ext uri="{FF2B5EF4-FFF2-40B4-BE49-F238E27FC236}">
                  <a16:creationId xmlns:a16="http://schemas.microsoft.com/office/drawing/2014/main" id="{6780B8AB-B323-4557-9EC7-335A5540E1CC}"/>
                </a:ext>
              </a:extLst>
            </p:cNvPr>
            <p:cNvSpPr/>
            <p:nvPr/>
          </p:nvSpPr>
          <p:spPr>
            <a:xfrm>
              <a:off x="3866393" y="2523445"/>
              <a:ext cx="2153057" cy="1213089"/>
            </a:xfrm>
            <a:prstGeom prst="rect">
              <a:avLst/>
            </a:prstGeom>
          </p:spPr>
          <p:txBody>
            <a:bodyPr wrap="square">
              <a:spAutoFit/>
            </a:bodyPr>
            <a:lstStyle/>
            <a:p>
              <a:pPr>
                <a:lnSpc>
                  <a:spcPct val="120000"/>
                </a:lnSpc>
              </a:pPr>
              <a:r>
                <a:rPr lang="en-US" altLang="zh-CN" sz="2800" dirty="0">
                  <a:cs typeface="+mn-ea"/>
                  <a:sym typeface="+mn-lt"/>
                </a:rPr>
                <a:t>T</a:t>
              </a:r>
              <a:r>
                <a:rPr lang="en-US" altLang="zh-CN" sz="2800" baseline="-25000" dirty="0">
                  <a:cs typeface="+mn-ea"/>
                  <a:sym typeface="+mn-lt"/>
                </a:rPr>
                <a:t>0 </a:t>
              </a:r>
              <a:r>
                <a:rPr lang="en-US" altLang="zh-CN" sz="2800" dirty="0">
                  <a:cs typeface="+mn-ea"/>
                  <a:sym typeface="+mn-lt"/>
                </a:rPr>
                <a:t>+(2n+1) </a:t>
              </a:r>
              <a:r>
                <a:rPr lang="en-US" altLang="zh-CN" sz="3600" dirty="0">
                  <a:cs typeface="+mn-ea"/>
                  <a:sym typeface="+mn-lt"/>
                </a:rPr>
                <a:t></a:t>
              </a:r>
              <a:endParaRPr lang="zh-CN" altLang="en-US" sz="2800" dirty="0">
                <a:cs typeface="+mn-ea"/>
                <a:sym typeface="+mn-lt"/>
              </a:endParaRPr>
            </a:p>
          </p:txBody>
        </p:sp>
        <p:cxnSp>
          <p:nvCxnSpPr>
            <p:cNvPr id="15" name="直接连接符 14">
              <a:extLst>
                <a:ext uri="{FF2B5EF4-FFF2-40B4-BE49-F238E27FC236}">
                  <a16:creationId xmlns:a16="http://schemas.microsoft.com/office/drawing/2014/main" id="{EA3568CC-D4D6-4D25-9B54-205F7D9C68D3}"/>
                </a:ext>
              </a:extLst>
            </p:cNvPr>
            <p:cNvCxnSpPr>
              <a:cxnSpLocks/>
            </p:cNvCxnSpPr>
            <p:nvPr/>
          </p:nvCxnSpPr>
          <p:spPr>
            <a:xfrm>
              <a:off x="3903809" y="2641762"/>
              <a:ext cx="185959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850F8CC-82EC-40CF-9C81-E827DDF98465}"/>
                </a:ext>
              </a:extLst>
            </p:cNvPr>
            <p:cNvSpPr txBox="1"/>
            <p:nvPr/>
          </p:nvSpPr>
          <p:spPr>
            <a:xfrm>
              <a:off x="5780097" y="1874983"/>
              <a:ext cx="905622" cy="1718484"/>
            </a:xfrm>
            <a:prstGeom prst="rect">
              <a:avLst/>
            </a:prstGeom>
            <a:noFill/>
          </p:spPr>
          <p:txBody>
            <a:bodyPr wrap="square" lIns="0" tIns="0" rIns="0" bIns="0" rtlCol="0">
              <a:spAutoFit/>
            </a:bodyPr>
            <a:lstStyle/>
            <a:p>
              <a:pPr>
                <a:lnSpc>
                  <a:spcPct val="120000"/>
                </a:lnSpc>
              </a:pPr>
              <a:endParaRPr lang="en-US" altLang="zh-CN" sz="3200" i="1" dirty="0">
                <a:cs typeface="+mn-ea"/>
                <a:sym typeface="+mn-lt"/>
              </a:endParaRPr>
            </a:p>
            <a:p>
              <a:pPr>
                <a:lnSpc>
                  <a:spcPct val="120000"/>
                </a:lnSpc>
              </a:pPr>
              <a:r>
                <a:rPr lang="en-US" altLang="zh-CN" sz="3200" dirty="0">
                  <a:cs typeface="+mn-ea"/>
                  <a:sym typeface="+mn-lt"/>
                </a:rPr>
                <a:t> =</a:t>
              </a:r>
              <a:endParaRPr lang="en-US" altLang="zh-CN" sz="3200" baseline="-25000" dirty="0">
                <a:cs typeface="+mn-ea"/>
                <a:sym typeface="+mn-lt"/>
              </a:endParaRPr>
            </a:p>
            <a:p>
              <a:pPr>
                <a:lnSpc>
                  <a:spcPct val="120000"/>
                </a:lnSpc>
              </a:pPr>
              <a:endParaRPr lang="zh-CN" altLang="en-US" sz="3200" dirty="0">
                <a:cs typeface="+mn-ea"/>
                <a:sym typeface="+mn-lt"/>
              </a:endParaRPr>
            </a:p>
          </p:txBody>
        </p:sp>
        <p:cxnSp>
          <p:nvCxnSpPr>
            <p:cNvPr id="19" name="直接连接符 18">
              <a:extLst>
                <a:ext uri="{FF2B5EF4-FFF2-40B4-BE49-F238E27FC236}">
                  <a16:creationId xmlns:a16="http://schemas.microsoft.com/office/drawing/2014/main" id="{818046B7-24B4-4E2A-A7BC-B6B2B1C3D89E}"/>
                </a:ext>
              </a:extLst>
            </p:cNvPr>
            <p:cNvCxnSpPr>
              <a:cxnSpLocks/>
            </p:cNvCxnSpPr>
            <p:nvPr/>
          </p:nvCxnSpPr>
          <p:spPr>
            <a:xfrm>
              <a:off x="6206346" y="2641763"/>
              <a:ext cx="185959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A308073-9106-4820-8A75-0BB9602BDB65}"/>
                </a:ext>
              </a:extLst>
            </p:cNvPr>
            <p:cNvSpPr/>
            <p:nvPr/>
          </p:nvSpPr>
          <p:spPr>
            <a:xfrm>
              <a:off x="6661733" y="2105792"/>
              <a:ext cx="312781" cy="561885"/>
            </a:xfrm>
            <a:prstGeom prst="rect">
              <a:avLst/>
            </a:prstGeom>
          </p:spPr>
          <p:txBody>
            <a:bodyPr wrap="square">
              <a:spAutoFit/>
            </a:bodyPr>
            <a:lstStyle/>
            <a:p>
              <a:pPr>
                <a:lnSpc>
                  <a:spcPct val="120000"/>
                </a:lnSpc>
              </a:pPr>
              <a:r>
                <a:rPr lang="en-US" altLang="zh-CN" sz="2800" dirty="0">
                  <a:cs typeface="+mn-ea"/>
                  <a:sym typeface="+mn-lt"/>
                </a:rPr>
                <a:t>1</a:t>
              </a:r>
              <a:endParaRPr lang="zh-CN" altLang="en-US" sz="2800" dirty="0">
                <a:cs typeface="+mn-ea"/>
                <a:sym typeface="+mn-lt"/>
              </a:endParaRPr>
            </a:p>
          </p:txBody>
        </p:sp>
        <p:sp>
          <p:nvSpPr>
            <p:cNvPr id="21" name="矩形 20">
              <a:extLst>
                <a:ext uri="{FF2B5EF4-FFF2-40B4-BE49-F238E27FC236}">
                  <a16:creationId xmlns:a16="http://schemas.microsoft.com/office/drawing/2014/main" id="{7C9CB58C-3B15-47D6-84E2-78E0EB187F30}"/>
                </a:ext>
              </a:extLst>
            </p:cNvPr>
            <p:cNvSpPr/>
            <p:nvPr/>
          </p:nvSpPr>
          <p:spPr>
            <a:xfrm>
              <a:off x="6169787" y="2564916"/>
              <a:ext cx="2368157" cy="628955"/>
            </a:xfrm>
            <a:prstGeom prst="rect">
              <a:avLst/>
            </a:prstGeom>
          </p:spPr>
          <p:txBody>
            <a:bodyPr wrap="square">
              <a:spAutoFit/>
            </a:bodyPr>
            <a:lstStyle/>
            <a:p>
              <a:pPr>
                <a:lnSpc>
                  <a:spcPct val="120000"/>
                </a:lnSpc>
              </a:pPr>
              <a:r>
                <a:rPr lang="en-US" altLang="zh-CN" sz="2800" dirty="0">
                  <a:cs typeface="+mn-ea"/>
                  <a:sym typeface="+mn-lt"/>
                </a:rPr>
                <a:t>1</a:t>
              </a:r>
              <a:r>
                <a:rPr lang="en-US" altLang="zh-CN" sz="2800" baseline="-25000" dirty="0">
                  <a:cs typeface="+mn-ea"/>
                  <a:sym typeface="+mn-lt"/>
                </a:rPr>
                <a:t> </a:t>
              </a:r>
              <a:r>
                <a:rPr lang="en-US" altLang="zh-CN" sz="2800" dirty="0">
                  <a:cs typeface="+mn-ea"/>
                  <a:sym typeface="+mn-lt"/>
                </a:rPr>
                <a:t>+(2n+1)</a:t>
              </a:r>
              <a:r>
                <a:rPr lang="en-US" altLang="zh-CN" sz="2800" i="1" dirty="0">
                  <a:cs typeface="+mn-ea"/>
                  <a:sym typeface="+mn-lt"/>
                </a:rPr>
                <a:t> </a:t>
              </a:r>
              <a:r>
                <a:rPr lang="en-US" altLang="zh-CN" sz="3200" i="1" dirty="0">
                  <a:cs typeface="+mn-ea"/>
                  <a:sym typeface="+mn-lt"/>
                </a:rPr>
                <a:t>a</a:t>
              </a:r>
              <a:r>
                <a:rPr lang="en-US" altLang="zh-CN" sz="2800" dirty="0">
                  <a:cs typeface="+mn-ea"/>
                  <a:sym typeface="+mn-lt"/>
                </a:rPr>
                <a:t> </a:t>
              </a:r>
              <a:endParaRPr lang="zh-CN" altLang="en-US" sz="2800" dirty="0">
                <a:cs typeface="+mn-ea"/>
                <a:sym typeface="+mn-lt"/>
              </a:endParaRPr>
            </a:p>
          </p:txBody>
        </p:sp>
      </p:grpSp>
      <p:sp>
        <p:nvSpPr>
          <p:cNvPr id="17" name="矩形 16">
            <a:extLst>
              <a:ext uri="{FF2B5EF4-FFF2-40B4-BE49-F238E27FC236}">
                <a16:creationId xmlns:a16="http://schemas.microsoft.com/office/drawing/2014/main" id="{81921FD0-A645-4505-BA5E-514D3380E272}"/>
              </a:ext>
            </a:extLst>
          </p:cNvPr>
          <p:cNvSpPr/>
          <p:nvPr/>
        </p:nvSpPr>
        <p:spPr>
          <a:xfrm>
            <a:off x="4662457" y="1431136"/>
            <a:ext cx="1689886" cy="763094"/>
          </a:xfrm>
          <a:prstGeom prst="rect">
            <a:avLst/>
          </a:prstGeom>
        </p:spPr>
        <p:txBody>
          <a:bodyPr wrap="none">
            <a:spAutoFit/>
          </a:bodyPr>
          <a:lstStyle/>
          <a:p>
            <a:pPr>
              <a:lnSpc>
                <a:spcPct val="120000"/>
              </a:lnSpc>
            </a:pPr>
            <a:r>
              <a:rPr lang="en-US" altLang="zh-CN" sz="2400" i="1" dirty="0">
                <a:cs typeface="+mn-ea"/>
                <a:sym typeface="+mn-lt"/>
              </a:rPr>
              <a:t>a = </a:t>
            </a:r>
            <a:r>
              <a:rPr lang="en-US" altLang="zh-CN" sz="4000" dirty="0">
                <a:cs typeface="+mn-ea"/>
                <a:sym typeface="+mn-lt"/>
              </a:rPr>
              <a:t></a:t>
            </a:r>
            <a:r>
              <a:rPr lang="en-US" altLang="zh-CN" sz="2400" i="1" dirty="0">
                <a:cs typeface="+mn-ea"/>
                <a:sym typeface="+mn-lt"/>
              </a:rPr>
              <a:t>/ T</a:t>
            </a:r>
            <a:r>
              <a:rPr lang="en-US" altLang="zh-CN" sz="2400" i="1" baseline="-25000" dirty="0">
                <a:cs typeface="+mn-ea"/>
                <a:sym typeface="+mn-lt"/>
              </a:rPr>
              <a:t>0</a:t>
            </a:r>
            <a:endParaRPr lang="zh-CN" altLang="en-US" sz="2400" baseline="-25000" dirty="0">
              <a:cs typeface="+mn-ea"/>
              <a:sym typeface="+mn-lt"/>
            </a:endParaRPr>
          </a:p>
        </p:txBody>
      </p:sp>
      <p:sp>
        <p:nvSpPr>
          <p:cNvPr id="40" name="矩形 39">
            <a:extLst>
              <a:ext uri="{FF2B5EF4-FFF2-40B4-BE49-F238E27FC236}">
                <a16:creationId xmlns:a16="http://schemas.microsoft.com/office/drawing/2014/main" id="{CD2900EC-3632-4D6D-ABAF-27FDA7A1F742}"/>
              </a:ext>
            </a:extLst>
          </p:cNvPr>
          <p:cNvSpPr/>
          <p:nvPr/>
        </p:nvSpPr>
        <p:spPr>
          <a:xfrm>
            <a:off x="260533" y="3473612"/>
            <a:ext cx="11670934" cy="3009606"/>
          </a:xfrm>
          <a:prstGeom prst="rect">
            <a:avLst/>
          </a:prstGeom>
        </p:spPr>
        <p:txBody>
          <a:bodyPr wrap="square">
            <a:spAutoFit/>
          </a:bodyPr>
          <a:lstStyle/>
          <a:p>
            <a:pPr marL="712788" indent="-169863">
              <a:lnSpc>
                <a:spcPct val="120000"/>
              </a:lnSpc>
              <a:buFont typeface="Arial" panose="020B0604020202020204" pitchFamily="34" charset="0"/>
              <a:buChar char="•"/>
            </a:pPr>
            <a:r>
              <a:rPr lang="zh-CN" altLang="en-US" dirty="0">
                <a:cs typeface="+mn-ea"/>
                <a:sym typeface="+mn-lt"/>
              </a:rPr>
              <a:t>信道上站点数越多，冲突可能性越大，争用期次数 </a:t>
            </a:r>
            <a:r>
              <a:rPr lang="en-US" altLang="zh-CN" dirty="0">
                <a:cs typeface="+mn-ea"/>
                <a:sym typeface="+mn-lt"/>
              </a:rPr>
              <a:t>n </a:t>
            </a:r>
            <a:r>
              <a:rPr lang="zh-CN" altLang="en-US" dirty="0">
                <a:cs typeface="+mn-ea"/>
                <a:sym typeface="+mn-lt"/>
              </a:rPr>
              <a:t>越多，信道利用率 </a:t>
            </a:r>
            <a:r>
              <a:rPr lang="en-US" altLang="zh-CN" dirty="0">
                <a:cs typeface="+mn-ea"/>
                <a:sym typeface="+mn-lt"/>
              </a:rPr>
              <a:t>S </a:t>
            </a:r>
            <a:r>
              <a:rPr lang="zh-CN" altLang="en-US" dirty="0">
                <a:cs typeface="+mn-ea"/>
                <a:sym typeface="+mn-lt"/>
              </a:rPr>
              <a:t>越低。当发生碰撞时，信道资源实际上是被浪费了使得信道利用率明显降低。 </a:t>
            </a:r>
            <a:endParaRPr lang="en-US" altLang="zh-CN" dirty="0">
              <a:cs typeface="+mn-ea"/>
              <a:sym typeface="+mn-lt"/>
            </a:endParaRPr>
          </a:p>
          <a:p>
            <a:pPr marL="712788" indent="-169863">
              <a:lnSpc>
                <a:spcPct val="120000"/>
              </a:lnSpc>
              <a:buFont typeface="Arial" panose="020B0604020202020204" pitchFamily="34" charset="0"/>
              <a:buChar char="•"/>
            </a:pPr>
            <a:r>
              <a:rPr lang="en-US" altLang="zh-CN" i="1" dirty="0">
                <a:cs typeface="+mn-ea"/>
                <a:sym typeface="+mn-lt"/>
              </a:rPr>
              <a:t>a </a:t>
            </a:r>
            <a:r>
              <a:rPr lang="zh-CN" altLang="en-US" i="1" dirty="0">
                <a:cs typeface="+mn-ea"/>
                <a:sym typeface="+mn-lt"/>
              </a:rPr>
              <a:t>越大，</a:t>
            </a:r>
            <a:r>
              <a:rPr lang="zh-CN" altLang="en-US" dirty="0">
                <a:cs typeface="+mn-ea"/>
                <a:sym typeface="+mn-lt"/>
              </a:rPr>
              <a:t>也就是信道传输时延对数据帧的有效发送时间占比越大（线路传输时延大，或者发送的数据帧比较短），信道利用率 </a:t>
            </a:r>
            <a:r>
              <a:rPr lang="en-US" altLang="zh-CN" dirty="0">
                <a:cs typeface="+mn-ea"/>
                <a:sym typeface="+mn-lt"/>
              </a:rPr>
              <a:t>S </a:t>
            </a:r>
            <a:r>
              <a:rPr lang="zh-CN" altLang="en-US" dirty="0">
                <a:cs typeface="+mn-ea"/>
                <a:sym typeface="+mn-lt"/>
              </a:rPr>
              <a:t>越低</a:t>
            </a:r>
            <a:endParaRPr lang="en-US" altLang="zh-CN" dirty="0">
              <a:cs typeface="+mn-ea"/>
              <a:sym typeface="+mn-lt"/>
            </a:endParaRPr>
          </a:p>
          <a:p>
            <a:pPr marL="342900" indent="-342900">
              <a:lnSpc>
                <a:spcPct val="120000"/>
              </a:lnSpc>
              <a:buFont typeface="Wingdings" panose="05000000000000000000" pitchFamily="2" charset="2"/>
              <a:buChar char="Ø"/>
            </a:pPr>
            <a:r>
              <a:rPr lang="zh-CN" altLang="en-US" sz="2200" dirty="0">
                <a:cs typeface="+mn-ea"/>
                <a:sym typeface="+mn-lt"/>
              </a:rPr>
              <a:t>据统计，共享信道的以太网利用率大多数只有在 </a:t>
            </a:r>
            <a:r>
              <a:rPr lang="en-US" altLang="zh-CN" sz="2200" dirty="0">
                <a:cs typeface="+mn-ea"/>
                <a:sym typeface="+mn-lt"/>
              </a:rPr>
              <a:t>30%</a:t>
            </a:r>
            <a:r>
              <a:rPr lang="zh-CN" altLang="en-US" sz="2200" dirty="0">
                <a:cs typeface="+mn-ea"/>
                <a:sym typeface="+mn-lt"/>
              </a:rPr>
              <a:t>左右</a:t>
            </a:r>
            <a:r>
              <a:rPr lang="en-US" altLang="zh-CN" sz="2200" dirty="0">
                <a:cs typeface="+mn-ea"/>
                <a:sym typeface="+mn-lt"/>
              </a:rPr>
              <a:t> </a:t>
            </a:r>
            <a:r>
              <a:rPr lang="zh-CN" altLang="en-US" sz="2200" dirty="0">
                <a:cs typeface="+mn-ea"/>
                <a:sym typeface="+mn-lt"/>
              </a:rPr>
              <a:t>，信道带宽被碰撞消耗掉了。</a:t>
            </a:r>
          </a:p>
          <a:p>
            <a:pPr marL="342900" indent="-342900">
              <a:lnSpc>
                <a:spcPct val="120000"/>
              </a:lnSpc>
              <a:buFont typeface="Wingdings" panose="05000000000000000000" pitchFamily="2" charset="2"/>
              <a:buChar char="Ø"/>
            </a:pPr>
            <a:r>
              <a:rPr lang="zh-CN" altLang="en-US" sz="2200" dirty="0">
                <a:cs typeface="+mn-ea"/>
                <a:sym typeface="+mn-lt"/>
              </a:rPr>
              <a:t>在以太网上缩短传输距离减少传输时延、发送大的数据包、减少信道上的站点数，都可以提高信道的利用率。减少信道上的站点数，减少碰撞可能性，效果最为明显。</a:t>
            </a:r>
            <a:endParaRPr lang="en-US" altLang="zh-CN" sz="2200" dirty="0">
              <a:cs typeface="+mn-ea"/>
              <a:sym typeface="+mn-lt"/>
            </a:endParaRPr>
          </a:p>
          <a:p>
            <a:pPr>
              <a:lnSpc>
                <a:spcPct val="120000"/>
              </a:lnSpc>
            </a:pPr>
            <a:endParaRPr lang="zh-CN" altLang="en-US" sz="2200" dirty="0">
              <a:cs typeface="+mn-ea"/>
              <a:sym typeface="+mn-lt"/>
            </a:endParaRPr>
          </a:p>
        </p:txBody>
      </p:sp>
      <p:sp>
        <p:nvSpPr>
          <p:cNvPr id="42" name="Rectangle 6">
            <a:extLst>
              <a:ext uri="{FF2B5EF4-FFF2-40B4-BE49-F238E27FC236}">
                <a16:creationId xmlns:a16="http://schemas.microsoft.com/office/drawing/2014/main" id="{1161DD49-30D3-44BC-BA2C-8491A2D63FE1}"/>
              </a:ext>
            </a:extLst>
          </p:cNvPr>
          <p:cNvSpPr>
            <a:spLocks noChangeArrowheads="1"/>
          </p:cNvSpPr>
          <p:nvPr/>
        </p:nvSpPr>
        <p:spPr bwMode="auto">
          <a:xfrm>
            <a:off x="93218" y="327152"/>
            <a:ext cx="4926349"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3200" b="1" dirty="0">
                <a:cs typeface="+mn-ea"/>
                <a:sym typeface="+mn-lt"/>
              </a:rPr>
              <a:t>以太网的信道利用率（</a:t>
            </a:r>
            <a:r>
              <a:rPr lang="en-US" altLang="zh-CN" sz="3200" b="1" dirty="0">
                <a:cs typeface="+mn-ea"/>
                <a:sym typeface="+mn-lt"/>
              </a:rPr>
              <a:t>2</a:t>
            </a:r>
            <a:r>
              <a:rPr lang="zh-CN" altLang="en-US" sz="3200" b="1" dirty="0">
                <a:cs typeface="+mn-ea"/>
                <a:sym typeface="+mn-lt"/>
              </a:rPr>
              <a:t>）</a:t>
            </a:r>
          </a:p>
        </p:txBody>
      </p:sp>
    </p:spTree>
    <p:extLst>
      <p:ext uri="{BB962C8B-B14F-4D97-AF65-F5344CB8AC3E}">
        <p14:creationId xmlns:p14="http://schemas.microsoft.com/office/powerpoint/2010/main" val="17648968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11538601-2A0D-4620-81F3-46AE2ED57373}"/>
              </a:ext>
            </a:extLst>
          </p:cNvPr>
          <p:cNvGrpSpPr/>
          <p:nvPr/>
        </p:nvGrpSpPr>
        <p:grpSpPr>
          <a:xfrm>
            <a:off x="3470429" y="1220448"/>
            <a:ext cx="2534288" cy="1718483"/>
            <a:chOff x="3451045" y="3676804"/>
            <a:chExt cx="2787781" cy="1517688"/>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04D7376-3C91-4E44-8D01-F704E7386733}"/>
                    </a:ext>
                  </a:extLst>
                </p:cNvPr>
                <p:cNvSpPr txBox="1"/>
                <p:nvPr/>
              </p:nvSpPr>
              <p:spPr>
                <a:xfrm>
                  <a:off x="3451045" y="3676804"/>
                  <a:ext cx="1694983" cy="1505683"/>
                </a:xfrm>
                <a:prstGeom prst="rect">
                  <a:avLst/>
                </a:prstGeom>
                <a:noFill/>
              </p:spPr>
              <p:txBody>
                <a:bodyPr wrap="square" lIns="0" tIns="0" rIns="0" bIns="0" rtlCol="0">
                  <a:spAutoFit/>
                </a:bodyPr>
                <a:lstStyle/>
                <a:p>
                  <a:pPr>
                    <a:lnSpc>
                      <a:spcPct val="120000"/>
                    </a:lnSpc>
                  </a:pPr>
                  <a:endParaRPr lang="en-US" altLang="zh-CN" sz="3200" i="1" dirty="0">
                    <a:cs typeface="+mn-ea"/>
                    <a:sym typeface="+mn-lt"/>
                  </a:endParaRPr>
                </a:p>
                <a:p>
                  <a:pPr>
                    <a:lnSpc>
                      <a:spcPct val="120000"/>
                    </a:lnSpc>
                  </a:pPr>
                  <a14:m>
                    <m:oMathPara xmlns:m="http://schemas.openxmlformats.org/officeDocument/2006/math">
                      <m:oMathParaPr>
                        <m:jc m:val="centerGroup"/>
                      </m:oMathParaPr>
                      <m:oMath xmlns:m="http://schemas.openxmlformats.org/officeDocument/2006/math">
                        <m:r>
                          <m:rPr>
                            <m:sty m:val="p"/>
                          </m:rPr>
                          <a:rPr lang="en-US" altLang="zh-CN" sz="3200" i="1" smtClean="0">
                            <a:latin typeface="Cambria Math" panose="02040503050406030204" pitchFamily="18" charset="0"/>
                            <a:cs typeface="+mn-ea"/>
                            <a:sym typeface="+mn-lt"/>
                          </a:rPr>
                          <m:t>S</m:t>
                        </m:r>
                        <m:r>
                          <a:rPr lang="en-US" altLang="zh-CN" sz="3200" b="0" i="1" baseline="-25000" smtClean="0">
                            <a:latin typeface="Cambria Math" panose="02040503050406030204" pitchFamily="18" charset="0"/>
                            <a:cs typeface="+mn-ea"/>
                            <a:sym typeface="+mn-lt"/>
                          </a:rPr>
                          <m:t>𝑚𝑎𝑥</m:t>
                        </m:r>
                        <m:r>
                          <a:rPr lang="en-US" altLang="zh-CN" sz="3200" b="0" i="1" baseline="-25000" smtClean="0">
                            <a:latin typeface="Cambria Math" panose="02040503050406030204" pitchFamily="18" charset="0"/>
                            <a:cs typeface="+mn-ea"/>
                            <a:sym typeface="+mn-lt"/>
                          </a:rPr>
                          <m:t> </m:t>
                        </m:r>
                      </m:oMath>
                    </m:oMathPara>
                  </a14:m>
                  <a:endParaRPr lang="en-US" altLang="zh-CN" sz="3200" baseline="-25000" dirty="0">
                    <a:cs typeface="+mn-ea"/>
                    <a:sym typeface="+mn-lt"/>
                  </a:endParaRPr>
                </a:p>
                <a:p>
                  <a:pPr>
                    <a:lnSpc>
                      <a:spcPct val="120000"/>
                    </a:lnSpc>
                  </a:pPr>
                  <a:endParaRPr lang="zh-CN" altLang="en-US" sz="3200" dirty="0">
                    <a:cs typeface="+mn-ea"/>
                    <a:sym typeface="+mn-lt"/>
                  </a:endParaRPr>
                </a:p>
              </p:txBody>
            </p:sp>
          </mc:Choice>
          <mc:Fallback xmlns="">
            <p:sp>
              <p:nvSpPr>
                <p:cNvPr id="24" name="文本框 23">
                  <a:extLst>
                    <a:ext uri="{FF2B5EF4-FFF2-40B4-BE49-F238E27FC236}">
                      <a16:creationId xmlns:a16="http://schemas.microsoft.com/office/drawing/2014/main" id="{B04D7376-3C91-4E44-8D01-F704E7386733}"/>
                    </a:ext>
                  </a:extLst>
                </p:cNvPr>
                <p:cNvSpPr txBox="1">
                  <a:spLocks noRot="1" noChangeAspect="1" noMove="1" noResize="1" noEditPoints="1" noAdjustHandles="1" noChangeArrowheads="1" noChangeShapeType="1" noTextEdit="1"/>
                </p:cNvSpPr>
                <p:nvPr/>
              </p:nvSpPr>
              <p:spPr>
                <a:xfrm>
                  <a:off x="3451045" y="3676804"/>
                  <a:ext cx="1694983" cy="1505683"/>
                </a:xfrm>
                <a:prstGeom prst="rect">
                  <a:avLst/>
                </a:prstGeom>
                <a:blipFill>
                  <a:blip r:embed="rId2"/>
                  <a:stretch>
                    <a:fillRect/>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A906EAF3-884D-45FE-BF4B-0CB5C930F10C}"/>
                </a:ext>
              </a:extLst>
            </p:cNvPr>
            <p:cNvGrpSpPr/>
            <p:nvPr/>
          </p:nvGrpSpPr>
          <p:grpSpPr>
            <a:xfrm>
              <a:off x="4684245" y="3676804"/>
              <a:ext cx="1554581" cy="1517688"/>
              <a:chOff x="4684245" y="3676804"/>
              <a:chExt cx="1554581" cy="1517688"/>
            </a:xfrm>
          </p:grpSpPr>
          <p:sp>
            <p:nvSpPr>
              <p:cNvPr id="28" name="文本框 27">
                <a:extLst>
                  <a:ext uri="{FF2B5EF4-FFF2-40B4-BE49-F238E27FC236}">
                    <a16:creationId xmlns:a16="http://schemas.microsoft.com/office/drawing/2014/main" id="{3C01E947-6C9C-4A8F-A098-C8F1C4C84FE7}"/>
                  </a:ext>
                </a:extLst>
              </p:cNvPr>
              <p:cNvSpPr txBox="1"/>
              <p:nvPr/>
            </p:nvSpPr>
            <p:spPr>
              <a:xfrm>
                <a:off x="4684245" y="3676804"/>
                <a:ext cx="913754" cy="1517688"/>
              </a:xfrm>
              <a:prstGeom prst="rect">
                <a:avLst/>
              </a:prstGeom>
              <a:noFill/>
            </p:spPr>
            <p:txBody>
              <a:bodyPr wrap="square" lIns="0" tIns="0" rIns="0" bIns="0" rtlCol="0">
                <a:spAutoFit/>
              </a:bodyPr>
              <a:lstStyle/>
              <a:p>
                <a:pPr>
                  <a:lnSpc>
                    <a:spcPct val="120000"/>
                  </a:lnSpc>
                </a:pPr>
                <a:endParaRPr lang="en-US" altLang="zh-CN" sz="3200" i="1" dirty="0">
                  <a:cs typeface="+mn-ea"/>
                  <a:sym typeface="+mn-lt"/>
                </a:endParaRPr>
              </a:p>
              <a:p>
                <a:pPr>
                  <a:lnSpc>
                    <a:spcPct val="120000"/>
                  </a:lnSpc>
                </a:pPr>
                <a:r>
                  <a:rPr lang="en-US" altLang="zh-CN" sz="3200" dirty="0">
                    <a:cs typeface="+mn-ea"/>
                    <a:sym typeface="+mn-lt"/>
                  </a:rPr>
                  <a:t> =</a:t>
                </a:r>
                <a:endParaRPr lang="en-US" altLang="zh-CN" sz="3200" baseline="-25000" dirty="0">
                  <a:cs typeface="+mn-ea"/>
                  <a:sym typeface="+mn-lt"/>
                </a:endParaRPr>
              </a:p>
              <a:p>
                <a:pPr>
                  <a:lnSpc>
                    <a:spcPct val="120000"/>
                  </a:lnSpc>
                </a:pPr>
                <a:endParaRPr lang="zh-CN" altLang="en-US" sz="3200" dirty="0">
                  <a:cs typeface="+mn-ea"/>
                  <a:sym typeface="+mn-lt"/>
                </a:endParaRPr>
              </a:p>
            </p:txBody>
          </p:sp>
          <p:cxnSp>
            <p:nvCxnSpPr>
              <p:cNvPr id="29" name="直接连接符 28">
                <a:extLst>
                  <a:ext uri="{FF2B5EF4-FFF2-40B4-BE49-F238E27FC236}">
                    <a16:creationId xmlns:a16="http://schemas.microsoft.com/office/drawing/2014/main" id="{C16756A4-B7E6-4B91-9EDB-A4B1C02179F9}"/>
                  </a:ext>
                </a:extLst>
              </p:cNvPr>
              <p:cNvCxnSpPr>
                <a:cxnSpLocks/>
              </p:cNvCxnSpPr>
              <p:nvPr/>
            </p:nvCxnSpPr>
            <p:spPr>
              <a:xfrm>
                <a:off x="5114038" y="4388167"/>
                <a:ext cx="1119436" cy="114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38D1A30-5FF3-4C25-856E-9BD0C721825E}"/>
                  </a:ext>
                </a:extLst>
              </p:cNvPr>
              <p:cNvSpPr/>
              <p:nvPr/>
            </p:nvSpPr>
            <p:spPr>
              <a:xfrm>
                <a:off x="5483295" y="3907613"/>
                <a:ext cx="423556" cy="496232"/>
              </a:xfrm>
              <a:prstGeom prst="rect">
                <a:avLst/>
              </a:prstGeom>
            </p:spPr>
            <p:txBody>
              <a:bodyPr wrap="none">
                <a:spAutoFit/>
              </a:bodyPr>
              <a:lstStyle/>
              <a:p>
                <a:pPr>
                  <a:lnSpc>
                    <a:spcPct val="120000"/>
                  </a:lnSpc>
                </a:pPr>
                <a:r>
                  <a:rPr lang="en-US" altLang="zh-CN" sz="2800" dirty="0">
                    <a:cs typeface="+mn-ea"/>
                    <a:sym typeface="+mn-lt"/>
                  </a:rPr>
                  <a:t>1</a:t>
                </a:r>
                <a:endParaRPr lang="zh-CN" altLang="en-US" sz="2800" dirty="0">
                  <a:cs typeface="+mn-ea"/>
                  <a:sym typeface="+mn-lt"/>
                </a:endParaRPr>
              </a:p>
            </p:txBody>
          </p:sp>
          <p:sp>
            <p:nvSpPr>
              <p:cNvPr id="31" name="矩形 30">
                <a:extLst>
                  <a:ext uri="{FF2B5EF4-FFF2-40B4-BE49-F238E27FC236}">
                    <a16:creationId xmlns:a16="http://schemas.microsoft.com/office/drawing/2014/main" id="{5CA0A354-7076-49F9-9F90-A0B497C2A35F}"/>
                  </a:ext>
                </a:extLst>
              </p:cNvPr>
              <p:cNvSpPr/>
              <p:nvPr/>
            </p:nvSpPr>
            <p:spPr>
              <a:xfrm>
                <a:off x="5042926" y="4355486"/>
                <a:ext cx="1195900" cy="555465"/>
              </a:xfrm>
              <a:prstGeom prst="rect">
                <a:avLst/>
              </a:prstGeom>
            </p:spPr>
            <p:txBody>
              <a:bodyPr wrap="none">
                <a:spAutoFit/>
              </a:bodyPr>
              <a:lstStyle/>
              <a:p>
                <a:pPr>
                  <a:lnSpc>
                    <a:spcPct val="120000"/>
                  </a:lnSpc>
                </a:pPr>
                <a:r>
                  <a:rPr lang="en-US" altLang="zh-CN" sz="2800" dirty="0">
                    <a:cs typeface="+mn-ea"/>
                    <a:sym typeface="+mn-lt"/>
                  </a:rPr>
                  <a:t>1</a:t>
                </a:r>
                <a:r>
                  <a:rPr lang="en-US" altLang="zh-CN" sz="2800" baseline="-25000" dirty="0">
                    <a:cs typeface="+mn-ea"/>
                    <a:sym typeface="+mn-lt"/>
                  </a:rPr>
                  <a:t> </a:t>
                </a:r>
                <a:r>
                  <a:rPr lang="en-US" altLang="zh-CN" sz="2800" dirty="0">
                    <a:cs typeface="+mn-ea"/>
                    <a:sym typeface="+mn-lt"/>
                  </a:rPr>
                  <a:t>+</a:t>
                </a:r>
                <a:r>
                  <a:rPr lang="en-US" altLang="zh-CN" sz="2800" i="1" dirty="0">
                    <a:cs typeface="+mn-ea"/>
                    <a:sym typeface="+mn-lt"/>
                  </a:rPr>
                  <a:t> </a:t>
                </a:r>
                <a:r>
                  <a:rPr lang="en-US" altLang="zh-CN" sz="3200" i="1" dirty="0">
                    <a:cs typeface="+mn-ea"/>
                    <a:sym typeface="+mn-lt"/>
                  </a:rPr>
                  <a:t>a</a:t>
                </a:r>
                <a:r>
                  <a:rPr lang="en-US" altLang="zh-CN" sz="2800" dirty="0">
                    <a:cs typeface="+mn-ea"/>
                    <a:sym typeface="+mn-lt"/>
                  </a:rPr>
                  <a:t> </a:t>
                </a:r>
                <a:endParaRPr lang="zh-CN" altLang="en-US" sz="2800" dirty="0">
                  <a:cs typeface="+mn-ea"/>
                  <a:sym typeface="+mn-lt"/>
                </a:endParaRPr>
              </a:p>
            </p:txBody>
          </p:sp>
        </p:grpSp>
      </p:grpSp>
      <p:sp>
        <p:nvSpPr>
          <p:cNvPr id="40" name="矩形 39">
            <a:extLst>
              <a:ext uri="{FF2B5EF4-FFF2-40B4-BE49-F238E27FC236}">
                <a16:creationId xmlns:a16="http://schemas.microsoft.com/office/drawing/2014/main" id="{CD2900EC-3632-4D6D-ABAF-27FDA7A1F742}"/>
              </a:ext>
            </a:extLst>
          </p:cNvPr>
          <p:cNvSpPr/>
          <p:nvPr/>
        </p:nvSpPr>
        <p:spPr>
          <a:xfrm>
            <a:off x="330422" y="1101559"/>
            <a:ext cx="11133283" cy="463588"/>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200" dirty="0">
                <a:cs typeface="+mn-ea"/>
                <a:sym typeface="+mn-lt"/>
              </a:rPr>
              <a:t>当 </a:t>
            </a:r>
            <a:r>
              <a:rPr lang="en-US" altLang="zh-CN" sz="2200" dirty="0">
                <a:cs typeface="+mn-ea"/>
                <a:sym typeface="+mn-lt"/>
              </a:rPr>
              <a:t>n=0</a:t>
            </a:r>
            <a:r>
              <a:rPr lang="zh-CN" altLang="en-US" sz="2200" dirty="0">
                <a:cs typeface="+mn-ea"/>
                <a:sym typeface="+mn-lt"/>
              </a:rPr>
              <a:t>，也就是以太网信道没有冲突，不会发生碰撞，信道的利用率达到最大 </a:t>
            </a:r>
            <a:r>
              <a:rPr lang="en-US" altLang="zh-CN" sz="2200" dirty="0" err="1">
                <a:cs typeface="+mn-ea"/>
                <a:sym typeface="+mn-lt"/>
              </a:rPr>
              <a:t>S</a:t>
            </a:r>
            <a:r>
              <a:rPr lang="en-US" altLang="zh-CN" sz="2200" baseline="-25000" dirty="0" err="1">
                <a:cs typeface="+mn-ea"/>
                <a:sym typeface="+mn-lt"/>
              </a:rPr>
              <a:t>max</a:t>
            </a:r>
            <a:r>
              <a:rPr lang="zh-CN" altLang="en-US" sz="2200" dirty="0">
                <a:cs typeface="+mn-ea"/>
                <a:sym typeface="+mn-lt"/>
              </a:rPr>
              <a:t>：</a:t>
            </a:r>
          </a:p>
        </p:txBody>
      </p:sp>
      <p:sp>
        <p:nvSpPr>
          <p:cNvPr id="25" name="Rectangle 6">
            <a:extLst>
              <a:ext uri="{FF2B5EF4-FFF2-40B4-BE49-F238E27FC236}">
                <a16:creationId xmlns:a16="http://schemas.microsoft.com/office/drawing/2014/main" id="{510F23FB-5D74-486D-A65E-A0B9A5A00D25}"/>
              </a:ext>
            </a:extLst>
          </p:cNvPr>
          <p:cNvSpPr>
            <a:spLocks noChangeArrowheads="1"/>
          </p:cNvSpPr>
          <p:nvPr/>
        </p:nvSpPr>
        <p:spPr bwMode="auto">
          <a:xfrm>
            <a:off x="521810" y="241031"/>
            <a:ext cx="7160935"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3200" b="1" dirty="0">
                <a:cs typeface="+mn-ea"/>
                <a:sym typeface="+mn-lt"/>
              </a:rPr>
              <a:t>以太网信道利用率如何可以达到最大？</a:t>
            </a:r>
          </a:p>
        </p:txBody>
      </p:sp>
      <p:sp>
        <p:nvSpPr>
          <p:cNvPr id="26" name="矩形 25">
            <a:extLst>
              <a:ext uri="{FF2B5EF4-FFF2-40B4-BE49-F238E27FC236}">
                <a16:creationId xmlns:a16="http://schemas.microsoft.com/office/drawing/2014/main" id="{D866A045-5B2C-47DF-81A4-0C7C39A39C5B}"/>
              </a:ext>
            </a:extLst>
          </p:cNvPr>
          <p:cNvSpPr/>
          <p:nvPr/>
        </p:nvSpPr>
        <p:spPr>
          <a:xfrm>
            <a:off x="337994" y="2528636"/>
            <a:ext cx="11133283" cy="869854"/>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200" dirty="0">
                <a:cs typeface="+mn-ea"/>
                <a:sym typeface="+mn-lt"/>
              </a:rPr>
              <a:t>为使以太网信道不发生冲突，站点间不要用 </a:t>
            </a:r>
            <a:r>
              <a:rPr lang="en-US" altLang="zh-CN" sz="2200" dirty="0">
                <a:cs typeface="+mn-ea"/>
                <a:sym typeface="+mn-lt"/>
              </a:rPr>
              <a:t>Hub </a:t>
            </a:r>
            <a:r>
              <a:rPr lang="zh-CN" altLang="en-US" sz="2200" dirty="0">
                <a:cs typeface="+mn-ea"/>
                <a:sym typeface="+mn-lt"/>
              </a:rPr>
              <a:t>集线器连接，不共享信道，而应该用交换机连接，任何两个站点间的数据通信都要由交换基来交换。</a:t>
            </a:r>
          </a:p>
        </p:txBody>
      </p:sp>
      <p:grpSp>
        <p:nvGrpSpPr>
          <p:cNvPr id="27" name="组合 26">
            <a:extLst>
              <a:ext uri="{FF2B5EF4-FFF2-40B4-BE49-F238E27FC236}">
                <a16:creationId xmlns:a16="http://schemas.microsoft.com/office/drawing/2014/main" id="{A616C7DB-1EBB-4213-95CC-E5DD1FA97BBB}"/>
              </a:ext>
            </a:extLst>
          </p:cNvPr>
          <p:cNvGrpSpPr/>
          <p:nvPr/>
        </p:nvGrpSpPr>
        <p:grpSpPr>
          <a:xfrm>
            <a:off x="695173" y="3866859"/>
            <a:ext cx="4172125" cy="2745934"/>
            <a:chOff x="2438664" y="1847479"/>
            <a:chExt cx="4407475" cy="3241026"/>
          </a:xfrm>
        </p:grpSpPr>
        <p:sp>
          <p:nvSpPr>
            <p:cNvPr id="32" name="Text Box 5">
              <a:extLst>
                <a:ext uri="{FF2B5EF4-FFF2-40B4-BE49-F238E27FC236}">
                  <a16:creationId xmlns:a16="http://schemas.microsoft.com/office/drawing/2014/main" id="{41A261AC-7217-41C6-A195-509F45B624EA}"/>
                </a:ext>
              </a:extLst>
            </p:cNvPr>
            <p:cNvSpPr txBox="1">
              <a:spLocks noChangeArrowheads="1"/>
            </p:cNvSpPr>
            <p:nvPr/>
          </p:nvSpPr>
          <p:spPr bwMode="auto">
            <a:xfrm>
              <a:off x="4018669" y="2434555"/>
              <a:ext cx="1007928"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集线器</a:t>
              </a:r>
            </a:p>
          </p:txBody>
        </p:sp>
        <p:sp>
          <p:nvSpPr>
            <p:cNvPr id="33" name="Line 6">
              <a:extLst>
                <a:ext uri="{FF2B5EF4-FFF2-40B4-BE49-F238E27FC236}">
                  <a16:creationId xmlns:a16="http://schemas.microsoft.com/office/drawing/2014/main" id="{071994CC-21F8-424B-A642-5B3734474BF2}"/>
                </a:ext>
              </a:extLst>
            </p:cNvPr>
            <p:cNvSpPr>
              <a:spLocks noChangeShapeType="1"/>
            </p:cNvSpPr>
            <p:nvPr/>
          </p:nvSpPr>
          <p:spPr bwMode="auto">
            <a:xfrm flipV="1">
              <a:off x="2438664" y="3272755"/>
              <a:ext cx="1685396" cy="320676"/>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34" name="Line 7">
              <a:extLst>
                <a:ext uri="{FF2B5EF4-FFF2-40B4-BE49-F238E27FC236}">
                  <a16:creationId xmlns:a16="http://schemas.microsoft.com/office/drawing/2014/main" id="{ED449CF0-D151-4250-9628-F536E41C9328}"/>
                </a:ext>
              </a:extLst>
            </p:cNvPr>
            <p:cNvSpPr>
              <a:spLocks noChangeShapeType="1"/>
            </p:cNvSpPr>
            <p:nvPr/>
          </p:nvSpPr>
          <p:spPr bwMode="auto">
            <a:xfrm>
              <a:off x="2846973" y="2567097"/>
              <a:ext cx="1418111" cy="578659"/>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38" name="Line 8">
              <a:extLst>
                <a:ext uri="{FF2B5EF4-FFF2-40B4-BE49-F238E27FC236}">
                  <a16:creationId xmlns:a16="http://schemas.microsoft.com/office/drawing/2014/main" id="{E02A4DB7-E2D7-42BD-A77D-0E5EF35C211C}"/>
                </a:ext>
              </a:extLst>
            </p:cNvPr>
            <p:cNvSpPr>
              <a:spLocks noChangeShapeType="1"/>
            </p:cNvSpPr>
            <p:nvPr/>
          </p:nvSpPr>
          <p:spPr bwMode="auto">
            <a:xfrm flipV="1">
              <a:off x="3865694" y="3401342"/>
              <a:ext cx="681436" cy="127793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39" name="Line 9">
              <a:extLst>
                <a:ext uri="{FF2B5EF4-FFF2-40B4-BE49-F238E27FC236}">
                  <a16:creationId xmlns:a16="http://schemas.microsoft.com/office/drawing/2014/main" id="{8774CCC6-9415-49D3-AC11-366E07CFF384}"/>
                </a:ext>
              </a:extLst>
            </p:cNvPr>
            <p:cNvSpPr>
              <a:spLocks noChangeShapeType="1"/>
            </p:cNvSpPr>
            <p:nvPr/>
          </p:nvSpPr>
          <p:spPr bwMode="auto">
            <a:xfrm flipH="1">
              <a:off x="4686433" y="2165536"/>
              <a:ext cx="1562257" cy="1107219"/>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41" name="Line 10">
              <a:extLst>
                <a:ext uri="{FF2B5EF4-FFF2-40B4-BE49-F238E27FC236}">
                  <a16:creationId xmlns:a16="http://schemas.microsoft.com/office/drawing/2014/main" id="{82AE370B-9578-4A64-A28F-3FF9BD92D658}"/>
                </a:ext>
              </a:extLst>
            </p:cNvPr>
            <p:cNvSpPr>
              <a:spLocks noChangeShapeType="1"/>
            </p:cNvSpPr>
            <p:nvPr/>
          </p:nvSpPr>
          <p:spPr bwMode="auto">
            <a:xfrm>
              <a:off x="4825735" y="3401343"/>
              <a:ext cx="1822977" cy="526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pic>
          <p:nvPicPr>
            <p:cNvPr id="42" name="Picture 11">
              <a:extLst>
                <a:ext uri="{FF2B5EF4-FFF2-40B4-BE49-F238E27FC236}">
                  <a16:creationId xmlns:a16="http://schemas.microsoft.com/office/drawing/2014/main" id="{3EAF5432-CD90-474C-A419-3BFC02ED48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490" y="2967839"/>
              <a:ext cx="1102155" cy="66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 Box 17">
              <a:extLst>
                <a:ext uri="{FF2B5EF4-FFF2-40B4-BE49-F238E27FC236}">
                  <a16:creationId xmlns:a16="http://schemas.microsoft.com/office/drawing/2014/main" id="{CD6F795A-22BE-44BF-B9C6-C0A908051037}"/>
                </a:ext>
              </a:extLst>
            </p:cNvPr>
            <p:cNvSpPr txBox="1">
              <a:spLocks noChangeArrowheads="1"/>
            </p:cNvSpPr>
            <p:nvPr/>
          </p:nvSpPr>
          <p:spPr bwMode="auto">
            <a:xfrm>
              <a:off x="4938644" y="4607628"/>
              <a:ext cx="1456688"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867" b="1" dirty="0">
                  <a:solidFill>
                    <a:srgbClr val="0000FF"/>
                  </a:solidFill>
                  <a:cs typeface="+mn-ea"/>
                  <a:sym typeface="+mn-lt"/>
                </a:rPr>
                <a:t>两对双绞线</a:t>
              </a:r>
            </a:p>
          </p:txBody>
        </p:sp>
        <p:sp>
          <p:nvSpPr>
            <p:cNvPr id="44" name="Line 18">
              <a:extLst>
                <a:ext uri="{FF2B5EF4-FFF2-40B4-BE49-F238E27FC236}">
                  <a16:creationId xmlns:a16="http://schemas.microsoft.com/office/drawing/2014/main" id="{6EE393A7-C8F6-4CB4-81BE-28CB22AC60C0}"/>
                </a:ext>
              </a:extLst>
            </p:cNvPr>
            <p:cNvSpPr>
              <a:spLocks noChangeShapeType="1"/>
            </p:cNvSpPr>
            <p:nvPr/>
          </p:nvSpPr>
          <p:spPr bwMode="auto">
            <a:xfrm flipV="1">
              <a:off x="5659711" y="3706358"/>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45" name="Text Box 19">
              <a:extLst>
                <a:ext uri="{FF2B5EF4-FFF2-40B4-BE49-F238E27FC236}">
                  <a16:creationId xmlns:a16="http://schemas.microsoft.com/office/drawing/2014/main" id="{2DF0C918-797E-499C-9AA3-3A424E4F49D6}"/>
                </a:ext>
              </a:extLst>
            </p:cNvPr>
            <p:cNvSpPr txBox="1">
              <a:spLocks noChangeArrowheads="1"/>
            </p:cNvSpPr>
            <p:nvPr/>
          </p:nvSpPr>
          <p:spPr bwMode="auto">
            <a:xfrm>
              <a:off x="5300984" y="1847479"/>
              <a:ext cx="736980"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站点</a:t>
              </a:r>
            </a:p>
          </p:txBody>
        </p:sp>
        <p:sp>
          <p:nvSpPr>
            <p:cNvPr id="46" name="Text Box 20">
              <a:extLst>
                <a:ext uri="{FF2B5EF4-FFF2-40B4-BE49-F238E27FC236}">
                  <a16:creationId xmlns:a16="http://schemas.microsoft.com/office/drawing/2014/main" id="{6408FFFD-B9DC-4776-B712-01009BBEAD8C}"/>
                </a:ext>
              </a:extLst>
            </p:cNvPr>
            <p:cNvSpPr txBox="1">
              <a:spLocks noChangeArrowheads="1"/>
            </p:cNvSpPr>
            <p:nvPr/>
          </p:nvSpPr>
          <p:spPr bwMode="auto">
            <a:xfrm>
              <a:off x="5387759" y="2682751"/>
              <a:ext cx="1458380"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67" b="1" dirty="0">
                  <a:solidFill>
                    <a:srgbClr val="0000FF"/>
                  </a:solidFill>
                  <a:cs typeface="+mn-ea"/>
                  <a:sym typeface="+mn-lt"/>
                </a:rPr>
                <a:t>RJ-45 </a:t>
              </a:r>
              <a:r>
                <a:rPr lang="zh-CN" altLang="en-US" sz="1867" b="1" dirty="0">
                  <a:solidFill>
                    <a:srgbClr val="0000FF"/>
                  </a:solidFill>
                  <a:cs typeface="+mn-ea"/>
                  <a:sym typeface="+mn-lt"/>
                </a:rPr>
                <a:t>插头</a:t>
              </a:r>
            </a:p>
          </p:txBody>
        </p:sp>
        <p:sp>
          <p:nvSpPr>
            <p:cNvPr id="47" name="Line 21">
              <a:extLst>
                <a:ext uri="{FF2B5EF4-FFF2-40B4-BE49-F238E27FC236}">
                  <a16:creationId xmlns:a16="http://schemas.microsoft.com/office/drawing/2014/main" id="{9DC894E5-E5E9-4974-807A-7BC9E67F3E9D}"/>
                </a:ext>
              </a:extLst>
            </p:cNvPr>
            <p:cNvSpPr>
              <a:spLocks noChangeShapeType="1"/>
            </p:cNvSpPr>
            <p:nvPr/>
          </p:nvSpPr>
          <p:spPr bwMode="auto">
            <a:xfrm>
              <a:off x="6248691" y="3245994"/>
              <a:ext cx="301902" cy="5266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48" name="Line 22">
              <a:extLst>
                <a:ext uri="{FF2B5EF4-FFF2-40B4-BE49-F238E27FC236}">
                  <a16:creationId xmlns:a16="http://schemas.microsoft.com/office/drawing/2014/main" id="{9C161ECD-F4AE-4AD4-8F9F-9D1750A6BEB3}"/>
                </a:ext>
              </a:extLst>
            </p:cNvPr>
            <p:cNvSpPr>
              <a:spLocks noChangeShapeType="1"/>
            </p:cNvSpPr>
            <p:nvPr/>
          </p:nvSpPr>
          <p:spPr bwMode="auto">
            <a:xfrm flipH="1">
              <a:off x="4959039" y="3070864"/>
              <a:ext cx="683890" cy="187343"/>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grpSp>
      <p:pic>
        <p:nvPicPr>
          <p:cNvPr id="49" name="Picture 239" descr="jisuanji">
            <a:extLst>
              <a:ext uri="{FF2B5EF4-FFF2-40B4-BE49-F238E27FC236}">
                <a16:creationId xmlns:a16="http://schemas.microsoft.com/office/drawing/2014/main" id="{E3D4C321-8109-47F4-9980-373E242F25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989" y="4117864"/>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a:extLst>
              <a:ext uri="{FF2B5EF4-FFF2-40B4-BE49-F238E27FC236}">
                <a16:creationId xmlns:a16="http://schemas.microsoft.com/office/drawing/2014/main" id="{F08C4F7A-53CF-491F-A688-C41AB3BBB6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857" y="5139326"/>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39" descr="jisuanji">
            <a:extLst>
              <a:ext uri="{FF2B5EF4-FFF2-40B4-BE49-F238E27FC236}">
                <a16:creationId xmlns:a16="http://schemas.microsoft.com/office/drawing/2014/main" id="{AB578D96-DCF4-4346-ABF3-5145D05AAA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7688" y="6060137"/>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a:extLst>
              <a:ext uri="{FF2B5EF4-FFF2-40B4-BE49-F238E27FC236}">
                <a16:creationId xmlns:a16="http://schemas.microsoft.com/office/drawing/2014/main" id="{A30B5724-4D74-439E-81F7-4C26C82094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3754" y="3931817"/>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39" descr="jisuanji">
            <a:extLst>
              <a:ext uri="{FF2B5EF4-FFF2-40B4-BE49-F238E27FC236}">
                <a16:creationId xmlns:a16="http://schemas.microsoft.com/office/drawing/2014/main" id="{7D621136-9C6F-4354-8D63-9BBD3FF657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5480" y="5406284"/>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info.support.huawei.com/network/imagelib/getImgByNames4web?package_name=S5731-H48T4XC_pic.zip&amp;picture_name=front_left_HD.png&amp;ipNum=local">
            <a:extLst>
              <a:ext uri="{FF2B5EF4-FFF2-40B4-BE49-F238E27FC236}">
                <a16:creationId xmlns:a16="http://schemas.microsoft.com/office/drawing/2014/main" id="{2FA9BB93-4D69-47D8-834C-29A7DD4E7F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7194" y="4312015"/>
            <a:ext cx="3022205" cy="7355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39" descr="jisuanji">
            <a:extLst>
              <a:ext uri="{FF2B5EF4-FFF2-40B4-BE49-F238E27FC236}">
                <a16:creationId xmlns:a16="http://schemas.microsoft.com/office/drawing/2014/main" id="{346D3D1B-8D3E-488A-BFE3-FFFA30C98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6832" y="5846204"/>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a:extLst>
              <a:ext uri="{FF2B5EF4-FFF2-40B4-BE49-F238E27FC236}">
                <a16:creationId xmlns:a16="http://schemas.microsoft.com/office/drawing/2014/main" id="{FA55F4E0-53CA-4147-B3FD-E70DE275CF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3382" y="5868081"/>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a:extLst>
              <a:ext uri="{FF2B5EF4-FFF2-40B4-BE49-F238E27FC236}">
                <a16:creationId xmlns:a16="http://schemas.microsoft.com/office/drawing/2014/main" id="{729E63FF-A634-43AF-A132-0F8495AA89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2363" y="5846204"/>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a:extLst>
              <a:ext uri="{FF2B5EF4-FFF2-40B4-BE49-F238E27FC236}">
                <a16:creationId xmlns:a16="http://schemas.microsoft.com/office/drawing/2014/main" id="{16C2C640-E961-4317-8D8E-F47A53883F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6162" y="5825103"/>
            <a:ext cx="490263" cy="49026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a:extLst>
              <a:ext uri="{FF2B5EF4-FFF2-40B4-BE49-F238E27FC236}">
                <a16:creationId xmlns:a16="http://schemas.microsoft.com/office/drawing/2014/main" id="{7544A114-201D-4521-90D9-5D5B907701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4465" y="5848436"/>
            <a:ext cx="490263" cy="490263"/>
          </a:xfrm>
          <a:prstGeom prst="rect">
            <a:avLst/>
          </a:prstGeom>
          <a:noFill/>
          <a:extLst>
            <a:ext uri="{909E8E84-426E-40DD-AFC4-6F175D3DCCD1}">
              <a14:hiddenFill xmlns:a14="http://schemas.microsoft.com/office/drawing/2010/main">
                <a:solidFill>
                  <a:srgbClr val="FFFFFF"/>
                </a:solidFill>
              </a14:hiddenFill>
            </a:ext>
          </a:extLst>
        </p:spPr>
      </p:pic>
      <p:sp>
        <p:nvSpPr>
          <p:cNvPr id="65" name="Line 9">
            <a:extLst>
              <a:ext uri="{FF2B5EF4-FFF2-40B4-BE49-F238E27FC236}">
                <a16:creationId xmlns:a16="http://schemas.microsoft.com/office/drawing/2014/main" id="{F51B59C4-69DF-4E72-9D50-7B25AD78E697}"/>
              </a:ext>
            </a:extLst>
          </p:cNvPr>
          <p:cNvSpPr>
            <a:spLocks noChangeShapeType="1"/>
          </p:cNvSpPr>
          <p:nvPr/>
        </p:nvSpPr>
        <p:spPr bwMode="auto">
          <a:xfrm flipH="1">
            <a:off x="7449629" y="4966813"/>
            <a:ext cx="1445399" cy="901267"/>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66" name="Line 9">
            <a:extLst>
              <a:ext uri="{FF2B5EF4-FFF2-40B4-BE49-F238E27FC236}">
                <a16:creationId xmlns:a16="http://schemas.microsoft.com/office/drawing/2014/main" id="{36344A0F-95EC-4E5B-96EB-DBCA6263E0FA}"/>
              </a:ext>
            </a:extLst>
          </p:cNvPr>
          <p:cNvSpPr>
            <a:spLocks noChangeShapeType="1"/>
          </p:cNvSpPr>
          <p:nvPr/>
        </p:nvSpPr>
        <p:spPr bwMode="auto">
          <a:xfrm flipH="1">
            <a:off x="9231902" y="4903363"/>
            <a:ext cx="117838" cy="964717"/>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67" name="Line 9">
            <a:extLst>
              <a:ext uri="{FF2B5EF4-FFF2-40B4-BE49-F238E27FC236}">
                <a16:creationId xmlns:a16="http://schemas.microsoft.com/office/drawing/2014/main" id="{3E48BB01-423F-45B4-87F1-4879CA58C29D}"/>
              </a:ext>
            </a:extLst>
          </p:cNvPr>
          <p:cNvSpPr>
            <a:spLocks noChangeShapeType="1"/>
          </p:cNvSpPr>
          <p:nvPr/>
        </p:nvSpPr>
        <p:spPr bwMode="auto">
          <a:xfrm>
            <a:off x="9840004" y="4812475"/>
            <a:ext cx="113918" cy="10359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68" name="Line 9">
            <a:extLst>
              <a:ext uri="{FF2B5EF4-FFF2-40B4-BE49-F238E27FC236}">
                <a16:creationId xmlns:a16="http://schemas.microsoft.com/office/drawing/2014/main" id="{74EF0BEF-A7DB-4614-B5A6-3D9D741D8579}"/>
              </a:ext>
            </a:extLst>
          </p:cNvPr>
          <p:cNvSpPr>
            <a:spLocks noChangeShapeType="1"/>
          </p:cNvSpPr>
          <p:nvPr/>
        </p:nvSpPr>
        <p:spPr bwMode="auto">
          <a:xfrm>
            <a:off x="10121030" y="4764366"/>
            <a:ext cx="636728" cy="108407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69" name="Line 9">
            <a:extLst>
              <a:ext uri="{FF2B5EF4-FFF2-40B4-BE49-F238E27FC236}">
                <a16:creationId xmlns:a16="http://schemas.microsoft.com/office/drawing/2014/main" id="{76FF096E-A0DD-44F2-9597-3BEBBFE8ADF5}"/>
              </a:ext>
            </a:extLst>
          </p:cNvPr>
          <p:cNvSpPr>
            <a:spLocks noChangeShapeType="1"/>
          </p:cNvSpPr>
          <p:nvPr/>
        </p:nvSpPr>
        <p:spPr bwMode="auto">
          <a:xfrm>
            <a:off x="10551138" y="4764365"/>
            <a:ext cx="912566" cy="1103716"/>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6" name="箭头: 右 5">
            <a:extLst>
              <a:ext uri="{FF2B5EF4-FFF2-40B4-BE49-F238E27FC236}">
                <a16:creationId xmlns:a16="http://schemas.microsoft.com/office/drawing/2014/main" id="{F8CBF41C-9045-4D9B-9B52-EB10474DFD57}"/>
              </a:ext>
            </a:extLst>
          </p:cNvPr>
          <p:cNvSpPr/>
          <p:nvPr/>
        </p:nvSpPr>
        <p:spPr>
          <a:xfrm>
            <a:off x="5301606" y="4624574"/>
            <a:ext cx="1824687" cy="594609"/>
          </a:xfrm>
          <a:prstGeom prst="rightArrow">
            <a:avLst/>
          </a:prstGeom>
          <a:solidFill>
            <a:srgbClr val="92D05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Text Box 19">
            <a:extLst>
              <a:ext uri="{FF2B5EF4-FFF2-40B4-BE49-F238E27FC236}">
                <a16:creationId xmlns:a16="http://schemas.microsoft.com/office/drawing/2014/main" id="{CF87400F-A02F-467C-AA0B-AE1E61228177}"/>
              </a:ext>
            </a:extLst>
          </p:cNvPr>
          <p:cNvSpPr txBox="1">
            <a:spLocks noChangeArrowheads="1"/>
          </p:cNvSpPr>
          <p:nvPr/>
        </p:nvSpPr>
        <p:spPr bwMode="auto">
          <a:xfrm>
            <a:off x="6382037" y="5896546"/>
            <a:ext cx="697627"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站点</a:t>
            </a:r>
          </a:p>
        </p:txBody>
      </p:sp>
      <p:sp>
        <p:nvSpPr>
          <p:cNvPr id="72" name="Text Box 19">
            <a:extLst>
              <a:ext uri="{FF2B5EF4-FFF2-40B4-BE49-F238E27FC236}">
                <a16:creationId xmlns:a16="http://schemas.microsoft.com/office/drawing/2014/main" id="{DB4FD763-27A0-4AD8-AB74-A3E00F8D29B3}"/>
              </a:ext>
            </a:extLst>
          </p:cNvPr>
          <p:cNvSpPr txBox="1">
            <a:spLocks noChangeArrowheads="1"/>
          </p:cNvSpPr>
          <p:nvPr/>
        </p:nvSpPr>
        <p:spPr bwMode="auto">
          <a:xfrm>
            <a:off x="8640244" y="3927964"/>
            <a:ext cx="954107"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交换机</a:t>
            </a:r>
          </a:p>
        </p:txBody>
      </p:sp>
      <p:sp>
        <p:nvSpPr>
          <p:cNvPr id="73" name="Line 21">
            <a:extLst>
              <a:ext uri="{FF2B5EF4-FFF2-40B4-BE49-F238E27FC236}">
                <a16:creationId xmlns:a16="http://schemas.microsoft.com/office/drawing/2014/main" id="{5F3DAD5E-881E-442A-83B6-27A2CD65A381}"/>
              </a:ext>
            </a:extLst>
          </p:cNvPr>
          <p:cNvSpPr>
            <a:spLocks noChangeShapeType="1"/>
          </p:cNvSpPr>
          <p:nvPr/>
        </p:nvSpPr>
        <p:spPr bwMode="auto">
          <a:xfrm flipH="1">
            <a:off x="7427281" y="5441780"/>
            <a:ext cx="125005" cy="492414"/>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74" name="Line 21">
            <a:extLst>
              <a:ext uri="{FF2B5EF4-FFF2-40B4-BE49-F238E27FC236}">
                <a16:creationId xmlns:a16="http://schemas.microsoft.com/office/drawing/2014/main" id="{0DDC9C23-513B-4E90-B463-33F55B15FF2A}"/>
              </a:ext>
            </a:extLst>
          </p:cNvPr>
          <p:cNvSpPr>
            <a:spLocks noChangeShapeType="1"/>
          </p:cNvSpPr>
          <p:nvPr/>
        </p:nvSpPr>
        <p:spPr bwMode="auto">
          <a:xfrm flipV="1">
            <a:off x="7994856" y="4982872"/>
            <a:ext cx="724467" cy="165680"/>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75" name="Text Box 20">
            <a:extLst>
              <a:ext uri="{FF2B5EF4-FFF2-40B4-BE49-F238E27FC236}">
                <a16:creationId xmlns:a16="http://schemas.microsoft.com/office/drawing/2014/main" id="{51E8A5B6-353C-43DB-8BAA-D4D0B15370A5}"/>
              </a:ext>
            </a:extLst>
          </p:cNvPr>
          <p:cNvSpPr txBox="1">
            <a:spLocks noChangeArrowheads="1"/>
          </p:cNvSpPr>
          <p:nvPr/>
        </p:nvSpPr>
        <p:spPr bwMode="auto">
          <a:xfrm rot="19335839">
            <a:off x="6914311" y="5004683"/>
            <a:ext cx="1380506"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67" b="1" dirty="0">
                <a:solidFill>
                  <a:srgbClr val="0000FF"/>
                </a:solidFill>
                <a:cs typeface="+mn-ea"/>
                <a:sym typeface="+mn-lt"/>
              </a:rPr>
              <a:t>RJ-45 </a:t>
            </a:r>
            <a:r>
              <a:rPr lang="zh-CN" altLang="en-US" sz="1867" b="1" dirty="0">
                <a:solidFill>
                  <a:srgbClr val="0000FF"/>
                </a:solidFill>
                <a:cs typeface="+mn-ea"/>
                <a:sym typeface="+mn-lt"/>
              </a:rPr>
              <a:t>插头</a:t>
            </a:r>
          </a:p>
        </p:txBody>
      </p:sp>
      <p:sp>
        <p:nvSpPr>
          <p:cNvPr id="77" name="Text Box 17">
            <a:extLst>
              <a:ext uri="{FF2B5EF4-FFF2-40B4-BE49-F238E27FC236}">
                <a16:creationId xmlns:a16="http://schemas.microsoft.com/office/drawing/2014/main" id="{C3C8BF4F-1400-45D2-98E7-69E45F9A20A4}"/>
              </a:ext>
            </a:extLst>
          </p:cNvPr>
          <p:cNvSpPr txBox="1">
            <a:spLocks noChangeArrowheads="1"/>
          </p:cNvSpPr>
          <p:nvPr/>
        </p:nvSpPr>
        <p:spPr bwMode="auto">
          <a:xfrm rot="19975735">
            <a:off x="7599298" y="6062369"/>
            <a:ext cx="1378904"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867" b="1" dirty="0">
                <a:solidFill>
                  <a:srgbClr val="0000FF"/>
                </a:solidFill>
                <a:cs typeface="+mn-ea"/>
                <a:sym typeface="+mn-lt"/>
              </a:rPr>
              <a:t>两对双绞线</a:t>
            </a:r>
          </a:p>
        </p:txBody>
      </p:sp>
      <p:sp>
        <p:nvSpPr>
          <p:cNvPr id="78" name="Line 18">
            <a:extLst>
              <a:ext uri="{FF2B5EF4-FFF2-40B4-BE49-F238E27FC236}">
                <a16:creationId xmlns:a16="http://schemas.microsoft.com/office/drawing/2014/main" id="{4E48AF12-25E3-4D04-A3B6-39EF95596F28}"/>
              </a:ext>
            </a:extLst>
          </p:cNvPr>
          <p:cNvSpPr>
            <a:spLocks noChangeShapeType="1"/>
          </p:cNvSpPr>
          <p:nvPr/>
        </p:nvSpPr>
        <p:spPr bwMode="auto">
          <a:xfrm flipV="1">
            <a:off x="8073938" y="5415743"/>
            <a:ext cx="130515" cy="71870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Tree>
    <p:extLst>
      <p:ext uri="{BB962C8B-B14F-4D97-AF65-F5344CB8AC3E}">
        <p14:creationId xmlns:p14="http://schemas.microsoft.com/office/powerpoint/2010/main" val="1244232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0A0CECB-180E-43DF-A7FA-C38023A8C1CE}"/>
              </a:ext>
            </a:extLst>
          </p:cNvPr>
          <p:cNvGrpSpPr/>
          <p:nvPr/>
        </p:nvGrpSpPr>
        <p:grpSpPr>
          <a:xfrm>
            <a:off x="3105721" y="3739441"/>
            <a:ext cx="8701299" cy="3021575"/>
            <a:chOff x="-3294127" y="3334815"/>
            <a:chExt cx="8701299" cy="3021575"/>
          </a:xfrm>
        </p:grpSpPr>
        <p:sp>
          <p:nvSpPr>
            <p:cNvPr id="1623" name="AutoShape 524"/>
            <p:cNvSpPr>
              <a:spLocks noChangeArrowheads="1"/>
            </p:cNvSpPr>
            <p:nvPr/>
          </p:nvSpPr>
          <p:spPr bwMode="auto">
            <a:xfrm>
              <a:off x="1650216" y="3720289"/>
              <a:ext cx="777536" cy="1771012"/>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24" name="Freeform 525"/>
            <p:cNvSpPr>
              <a:spLocks/>
            </p:cNvSpPr>
            <p:nvPr/>
          </p:nvSpPr>
          <p:spPr bwMode="auto">
            <a:xfrm>
              <a:off x="1650216" y="5048547"/>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25" name="Freeform 528"/>
            <p:cNvSpPr>
              <a:spLocks/>
            </p:cNvSpPr>
            <p:nvPr/>
          </p:nvSpPr>
          <p:spPr bwMode="auto">
            <a:xfrm>
              <a:off x="1650216" y="404693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26" name="Freeform 526"/>
            <p:cNvSpPr>
              <a:spLocks/>
            </p:cNvSpPr>
            <p:nvPr/>
          </p:nvSpPr>
          <p:spPr bwMode="auto">
            <a:xfrm>
              <a:off x="1650216" y="471106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27" name="Freeform 527"/>
            <p:cNvSpPr>
              <a:spLocks/>
            </p:cNvSpPr>
            <p:nvPr/>
          </p:nvSpPr>
          <p:spPr bwMode="auto">
            <a:xfrm>
              <a:off x="1650216" y="4378226"/>
              <a:ext cx="777536" cy="11765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28" name="Rectangle 529"/>
            <p:cNvSpPr>
              <a:spLocks noChangeArrowheads="1"/>
            </p:cNvSpPr>
            <p:nvPr/>
          </p:nvSpPr>
          <p:spPr bwMode="auto">
            <a:xfrm>
              <a:off x="1666758" y="4850393"/>
              <a:ext cx="670004" cy="30032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34" name="AutoShape 536"/>
            <p:cNvSpPr>
              <a:spLocks noChangeArrowheads="1"/>
            </p:cNvSpPr>
            <p:nvPr/>
          </p:nvSpPr>
          <p:spPr bwMode="auto">
            <a:xfrm>
              <a:off x="4537210" y="3720289"/>
              <a:ext cx="777536" cy="1771012"/>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35" name="Freeform 537"/>
            <p:cNvSpPr>
              <a:spLocks/>
            </p:cNvSpPr>
            <p:nvPr/>
          </p:nvSpPr>
          <p:spPr bwMode="auto">
            <a:xfrm>
              <a:off x="4537210" y="5048547"/>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36" name="Freeform 538"/>
            <p:cNvSpPr>
              <a:spLocks/>
            </p:cNvSpPr>
            <p:nvPr/>
          </p:nvSpPr>
          <p:spPr bwMode="auto">
            <a:xfrm>
              <a:off x="4537210" y="471106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37" name="Freeform 539"/>
            <p:cNvSpPr>
              <a:spLocks/>
            </p:cNvSpPr>
            <p:nvPr/>
          </p:nvSpPr>
          <p:spPr bwMode="auto">
            <a:xfrm>
              <a:off x="4537210" y="4378226"/>
              <a:ext cx="777536" cy="11765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38" name="Freeform 540"/>
            <p:cNvSpPr>
              <a:spLocks/>
            </p:cNvSpPr>
            <p:nvPr/>
          </p:nvSpPr>
          <p:spPr bwMode="auto">
            <a:xfrm>
              <a:off x="4537210" y="404693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39" name="Rectangle 541"/>
            <p:cNvSpPr>
              <a:spLocks noChangeArrowheads="1"/>
            </p:cNvSpPr>
            <p:nvPr/>
          </p:nvSpPr>
          <p:spPr bwMode="auto">
            <a:xfrm>
              <a:off x="4553754" y="4848844"/>
              <a:ext cx="670004" cy="30187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66" name="Freeform 572"/>
            <p:cNvSpPr>
              <a:spLocks/>
            </p:cNvSpPr>
            <p:nvPr/>
          </p:nvSpPr>
          <p:spPr bwMode="auto">
            <a:xfrm>
              <a:off x="2053562" y="5505236"/>
              <a:ext cx="1045065" cy="19970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1668" name="Freeform 574"/>
            <p:cNvSpPr>
              <a:spLocks/>
            </p:cNvSpPr>
            <p:nvPr/>
          </p:nvSpPr>
          <p:spPr bwMode="auto">
            <a:xfrm>
              <a:off x="3627178" y="5516375"/>
              <a:ext cx="1332626" cy="295379"/>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dirty="0">
                <a:solidFill>
                  <a:srgbClr val="000099"/>
                </a:solidFill>
                <a:cs typeface="+mn-ea"/>
                <a:sym typeface="+mn-lt"/>
              </a:endParaRPr>
            </a:p>
          </p:txBody>
        </p:sp>
        <p:sp>
          <p:nvSpPr>
            <p:cNvPr id="1673" name="Text Box 579"/>
            <p:cNvSpPr txBox="1">
              <a:spLocks noChangeArrowheads="1"/>
            </p:cNvSpPr>
            <p:nvPr/>
          </p:nvSpPr>
          <p:spPr bwMode="auto">
            <a:xfrm>
              <a:off x="1857008" y="3334815"/>
              <a:ext cx="381836"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a:t>
              </a:r>
              <a:r>
                <a:rPr kumimoji="1" lang="en-US" altLang="zh-CN" sz="1400" b="1" baseline="-25000" dirty="0">
                  <a:cs typeface="+mn-ea"/>
                  <a:sym typeface="+mn-lt"/>
                </a:rPr>
                <a:t>2</a:t>
              </a:r>
            </a:p>
          </p:txBody>
        </p:sp>
        <p:sp>
          <p:nvSpPr>
            <p:cNvPr id="1674" name="Text Box 580"/>
            <p:cNvSpPr txBox="1">
              <a:spLocks noChangeArrowheads="1"/>
            </p:cNvSpPr>
            <p:nvPr/>
          </p:nvSpPr>
          <p:spPr bwMode="auto">
            <a:xfrm>
              <a:off x="4727458" y="3345652"/>
              <a:ext cx="381836"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a:t>
              </a:r>
              <a:r>
                <a:rPr kumimoji="1" lang="en-US" altLang="zh-CN" sz="1400" b="1" baseline="-25000" dirty="0">
                  <a:cs typeface="+mn-ea"/>
                  <a:sym typeface="+mn-lt"/>
                </a:rPr>
                <a:t>3</a:t>
              </a:r>
            </a:p>
          </p:txBody>
        </p:sp>
        <p:sp>
          <p:nvSpPr>
            <p:cNvPr id="1679" name="Text Box 530"/>
            <p:cNvSpPr txBox="1">
              <a:spLocks noChangeArrowheads="1"/>
            </p:cNvSpPr>
            <p:nvPr/>
          </p:nvSpPr>
          <p:spPr bwMode="auto">
            <a:xfrm>
              <a:off x="1578509" y="4788470"/>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CC00CC"/>
                  </a:solidFill>
                  <a:cs typeface="+mn-ea"/>
                  <a:sym typeface="+mn-lt"/>
                </a:rPr>
                <a:t>链路层</a:t>
              </a:r>
            </a:p>
          </p:txBody>
        </p:sp>
        <p:sp>
          <p:nvSpPr>
            <p:cNvPr id="1680" name="Text Box 531"/>
            <p:cNvSpPr txBox="1">
              <a:spLocks noChangeArrowheads="1"/>
            </p:cNvSpPr>
            <p:nvPr/>
          </p:nvSpPr>
          <p:spPr bwMode="auto">
            <a:xfrm>
              <a:off x="1581266" y="377756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p>
          </p:txBody>
        </p:sp>
        <p:sp>
          <p:nvSpPr>
            <p:cNvPr id="1681" name="Text Box 532"/>
            <p:cNvSpPr txBox="1">
              <a:spLocks noChangeArrowheads="1"/>
            </p:cNvSpPr>
            <p:nvPr/>
          </p:nvSpPr>
          <p:spPr bwMode="auto">
            <a:xfrm>
              <a:off x="1578509" y="411350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运输层</a:t>
              </a:r>
            </a:p>
          </p:txBody>
        </p:sp>
        <p:sp>
          <p:nvSpPr>
            <p:cNvPr id="1682" name="Text Box 533"/>
            <p:cNvSpPr txBox="1">
              <a:spLocks noChangeArrowheads="1"/>
            </p:cNvSpPr>
            <p:nvPr/>
          </p:nvSpPr>
          <p:spPr bwMode="auto">
            <a:xfrm>
              <a:off x="1578509" y="4450986"/>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p>
          </p:txBody>
        </p:sp>
        <p:sp>
          <p:nvSpPr>
            <p:cNvPr id="1683" name="Text Box 534"/>
            <p:cNvSpPr txBox="1">
              <a:spLocks noChangeArrowheads="1"/>
            </p:cNvSpPr>
            <p:nvPr/>
          </p:nvSpPr>
          <p:spPr bwMode="auto">
            <a:xfrm>
              <a:off x="1578509" y="512595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p>
          </p:txBody>
        </p:sp>
        <p:sp>
          <p:nvSpPr>
            <p:cNvPr id="1684" name="Text Box 542"/>
            <p:cNvSpPr txBox="1">
              <a:spLocks noChangeArrowheads="1"/>
            </p:cNvSpPr>
            <p:nvPr/>
          </p:nvSpPr>
          <p:spPr bwMode="auto">
            <a:xfrm>
              <a:off x="4488959" y="4802401"/>
              <a:ext cx="90574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1600" b="1" dirty="0">
                  <a:solidFill>
                    <a:srgbClr val="CC00CC"/>
                  </a:solidFill>
                  <a:cs typeface="+mn-ea"/>
                  <a:sym typeface="+mn-lt"/>
                </a:rPr>
                <a:t>链路层</a:t>
              </a:r>
            </a:p>
          </p:txBody>
        </p:sp>
        <p:sp>
          <p:nvSpPr>
            <p:cNvPr id="1685" name="Text Box 543"/>
            <p:cNvSpPr txBox="1">
              <a:spLocks noChangeArrowheads="1"/>
            </p:cNvSpPr>
            <p:nvPr/>
          </p:nvSpPr>
          <p:spPr bwMode="auto">
            <a:xfrm>
              <a:off x="4491717" y="377756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p>
          </p:txBody>
        </p:sp>
        <p:sp>
          <p:nvSpPr>
            <p:cNvPr id="1686" name="Text Box 544"/>
            <p:cNvSpPr txBox="1">
              <a:spLocks noChangeArrowheads="1"/>
            </p:cNvSpPr>
            <p:nvPr/>
          </p:nvSpPr>
          <p:spPr bwMode="auto">
            <a:xfrm>
              <a:off x="4488959" y="411350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运输层</a:t>
              </a:r>
            </a:p>
          </p:txBody>
        </p:sp>
        <p:sp>
          <p:nvSpPr>
            <p:cNvPr id="1687" name="Text Box 545"/>
            <p:cNvSpPr txBox="1">
              <a:spLocks noChangeArrowheads="1"/>
            </p:cNvSpPr>
            <p:nvPr/>
          </p:nvSpPr>
          <p:spPr bwMode="auto">
            <a:xfrm>
              <a:off x="4488959" y="4450986"/>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p>
          </p:txBody>
        </p:sp>
        <p:sp>
          <p:nvSpPr>
            <p:cNvPr id="1688" name="Text Box 546"/>
            <p:cNvSpPr txBox="1">
              <a:spLocks noChangeArrowheads="1"/>
            </p:cNvSpPr>
            <p:nvPr/>
          </p:nvSpPr>
          <p:spPr bwMode="auto">
            <a:xfrm>
              <a:off x="4488959" y="512595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物理层</a:t>
              </a:r>
            </a:p>
          </p:txBody>
        </p:sp>
        <p:grpSp>
          <p:nvGrpSpPr>
            <p:cNvPr id="8" name="组合 7"/>
            <p:cNvGrpSpPr/>
            <p:nvPr/>
          </p:nvGrpSpPr>
          <p:grpSpPr>
            <a:xfrm>
              <a:off x="-3294127" y="4452057"/>
              <a:ext cx="7132047" cy="1061006"/>
              <a:chOff x="-1280525" y="3134229"/>
              <a:chExt cx="5349035" cy="654128"/>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46" name="Freeform 548"/>
              <p:cNvSpPr>
                <a:spLocks/>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670" name="Text Box 576"/>
              <p:cNvSpPr txBox="1">
                <a:spLocks noChangeArrowheads="1"/>
              </p:cNvSpPr>
              <p:nvPr/>
            </p:nvSpPr>
            <p:spPr bwMode="auto">
              <a:xfrm>
                <a:off x="3497200" y="3134229"/>
                <a:ext cx="571310" cy="20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Switch</a:t>
                </a:r>
                <a:endParaRPr kumimoji="1" lang="en-US" altLang="zh-CN" sz="1400" b="1" baseline="-25000" dirty="0">
                  <a:cs typeface="+mn-ea"/>
                  <a:sym typeface="+mn-lt"/>
                </a:endParaRPr>
              </a:p>
            </p:txBody>
          </p:sp>
          <p:sp>
            <p:nvSpPr>
              <p:cNvPr id="1689" name="Text Box 551"/>
              <p:cNvSpPr txBox="1">
                <a:spLocks noChangeArrowheads="1"/>
              </p:cNvSpPr>
              <p:nvPr/>
            </p:nvSpPr>
            <p:spPr bwMode="auto">
              <a:xfrm>
                <a:off x="3444180" y="3356904"/>
                <a:ext cx="600164" cy="22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CC00CC"/>
                    </a:solidFill>
                    <a:cs typeface="+mn-ea"/>
                    <a:sym typeface="+mn-lt"/>
                  </a:rPr>
                  <a:t>链路层</a:t>
                </a:r>
              </a:p>
            </p:txBody>
          </p:sp>
          <p:sp>
            <p:nvSpPr>
              <p:cNvPr id="1691" name="Text Box 553"/>
              <p:cNvSpPr txBox="1">
                <a:spLocks noChangeArrowheads="1"/>
              </p:cNvSpPr>
              <p:nvPr/>
            </p:nvSpPr>
            <p:spPr bwMode="auto">
              <a:xfrm>
                <a:off x="3444180" y="3564967"/>
                <a:ext cx="600164" cy="22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p>
            </p:txBody>
          </p:sp>
          <p:sp>
            <p:nvSpPr>
              <p:cNvPr id="191" name="Text Box 576">
                <a:extLst>
                  <a:ext uri="{FF2B5EF4-FFF2-40B4-BE49-F238E27FC236}">
                    <a16:creationId xmlns:a16="http://schemas.microsoft.com/office/drawing/2014/main" id="{338B379B-05F9-48C4-9A80-650007B35D6C}"/>
                  </a:ext>
                </a:extLst>
              </p:cNvPr>
              <p:cNvSpPr txBox="1">
                <a:spLocks noChangeArrowheads="1"/>
              </p:cNvSpPr>
              <p:nvPr/>
            </p:nvSpPr>
            <p:spPr bwMode="auto">
              <a:xfrm>
                <a:off x="-1280525" y="3330781"/>
                <a:ext cx="399388" cy="20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Hub</a:t>
                </a:r>
                <a:endParaRPr kumimoji="1" lang="en-US" altLang="zh-CN" sz="1400" b="1" baseline="-25000" dirty="0">
                  <a:cs typeface="+mn-ea"/>
                  <a:sym typeface="+mn-lt"/>
                </a:endParaRPr>
              </a:p>
            </p:txBody>
          </p:sp>
        </p:grpSp>
        <p:sp>
          <p:nvSpPr>
            <p:cNvPr id="78" name="AutoShape 524">
              <a:extLst>
                <a:ext uri="{FF2B5EF4-FFF2-40B4-BE49-F238E27FC236}">
                  <a16:creationId xmlns:a16="http://schemas.microsoft.com/office/drawing/2014/main" id="{5A8B8B08-F2F3-409D-948A-65FC2466FF62}"/>
                </a:ext>
              </a:extLst>
            </p:cNvPr>
            <p:cNvSpPr>
              <a:spLocks noChangeArrowheads="1"/>
            </p:cNvSpPr>
            <p:nvPr/>
          </p:nvSpPr>
          <p:spPr bwMode="auto">
            <a:xfrm>
              <a:off x="494325" y="3743352"/>
              <a:ext cx="777536" cy="1771012"/>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80" name="Freeform 525">
              <a:extLst>
                <a:ext uri="{FF2B5EF4-FFF2-40B4-BE49-F238E27FC236}">
                  <a16:creationId xmlns:a16="http://schemas.microsoft.com/office/drawing/2014/main" id="{1FA55672-2AE0-4FF8-AFFD-FC4BA4E20197}"/>
                </a:ext>
              </a:extLst>
            </p:cNvPr>
            <p:cNvSpPr>
              <a:spLocks/>
            </p:cNvSpPr>
            <p:nvPr/>
          </p:nvSpPr>
          <p:spPr bwMode="auto">
            <a:xfrm>
              <a:off x="494325" y="5071610"/>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81" name="Freeform 528">
              <a:extLst>
                <a:ext uri="{FF2B5EF4-FFF2-40B4-BE49-F238E27FC236}">
                  <a16:creationId xmlns:a16="http://schemas.microsoft.com/office/drawing/2014/main" id="{09869672-EC3E-4B08-85BE-F902E1923C7C}"/>
                </a:ext>
              </a:extLst>
            </p:cNvPr>
            <p:cNvSpPr>
              <a:spLocks/>
            </p:cNvSpPr>
            <p:nvPr/>
          </p:nvSpPr>
          <p:spPr bwMode="auto">
            <a:xfrm>
              <a:off x="494325" y="4069998"/>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82" name="Freeform 526">
              <a:extLst>
                <a:ext uri="{FF2B5EF4-FFF2-40B4-BE49-F238E27FC236}">
                  <a16:creationId xmlns:a16="http://schemas.microsoft.com/office/drawing/2014/main" id="{F4251CD8-46AE-4221-8BD6-AB1C391AFE0B}"/>
                </a:ext>
              </a:extLst>
            </p:cNvPr>
            <p:cNvSpPr>
              <a:spLocks/>
            </p:cNvSpPr>
            <p:nvPr/>
          </p:nvSpPr>
          <p:spPr bwMode="auto">
            <a:xfrm>
              <a:off x="494325" y="4734128"/>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83" name="Freeform 527">
              <a:extLst>
                <a:ext uri="{FF2B5EF4-FFF2-40B4-BE49-F238E27FC236}">
                  <a16:creationId xmlns:a16="http://schemas.microsoft.com/office/drawing/2014/main" id="{762AE97D-59D6-4683-9E5E-8EC19C4FC6B0}"/>
                </a:ext>
              </a:extLst>
            </p:cNvPr>
            <p:cNvSpPr>
              <a:spLocks/>
            </p:cNvSpPr>
            <p:nvPr/>
          </p:nvSpPr>
          <p:spPr bwMode="auto">
            <a:xfrm>
              <a:off x="494325" y="4401289"/>
              <a:ext cx="777536" cy="11765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84" name="Rectangle 529">
              <a:extLst>
                <a:ext uri="{FF2B5EF4-FFF2-40B4-BE49-F238E27FC236}">
                  <a16:creationId xmlns:a16="http://schemas.microsoft.com/office/drawing/2014/main" id="{D2D8209E-970F-4AEC-B852-2924AF3D859F}"/>
                </a:ext>
              </a:extLst>
            </p:cNvPr>
            <p:cNvSpPr>
              <a:spLocks noChangeArrowheads="1"/>
            </p:cNvSpPr>
            <p:nvPr/>
          </p:nvSpPr>
          <p:spPr bwMode="auto">
            <a:xfrm>
              <a:off x="510867" y="4873456"/>
              <a:ext cx="670004" cy="30032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85" name="Text Box 579">
              <a:extLst>
                <a:ext uri="{FF2B5EF4-FFF2-40B4-BE49-F238E27FC236}">
                  <a16:creationId xmlns:a16="http://schemas.microsoft.com/office/drawing/2014/main" id="{AFEBDF14-F7D0-42BE-B746-93B7AC731AB3}"/>
                </a:ext>
              </a:extLst>
            </p:cNvPr>
            <p:cNvSpPr txBox="1">
              <a:spLocks noChangeArrowheads="1"/>
            </p:cNvSpPr>
            <p:nvPr/>
          </p:nvSpPr>
          <p:spPr bwMode="auto">
            <a:xfrm>
              <a:off x="701117" y="3357878"/>
              <a:ext cx="381836"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a:t>
              </a:r>
              <a:r>
                <a:rPr kumimoji="1" lang="en-US" altLang="zh-CN" sz="1400" b="1" baseline="-25000" dirty="0">
                  <a:cs typeface="+mn-ea"/>
                  <a:sym typeface="+mn-lt"/>
                </a:rPr>
                <a:t>1</a:t>
              </a:r>
            </a:p>
          </p:txBody>
        </p:sp>
        <p:sp>
          <p:nvSpPr>
            <p:cNvPr id="86" name="Text Box 530">
              <a:extLst>
                <a:ext uri="{FF2B5EF4-FFF2-40B4-BE49-F238E27FC236}">
                  <a16:creationId xmlns:a16="http://schemas.microsoft.com/office/drawing/2014/main" id="{A3364B6D-F77E-447D-9F2D-3C1A54AF971D}"/>
                </a:ext>
              </a:extLst>
            </p:cNvPr>
            <p:cNvSpPr txBox="1">
              <a:spLocks noChangeArrowheads="1"/>
            </p:cNvSpPr>
            <p:nvPr/>
          </p:nvSpPr>
          <p:spPr bwMode="auto">
            <a:xfrm>
              <a:off x="422618" y="481153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CC00CC"/>
                  </a:solidFill>
                  <a:cs typeface="+mn-ea"/>
                  <a:sym typeface="+mn-lt"/>
                </a:rPr>
                <a:t>链路层</a:t>
              </a:r>
            </a:p>
          </p:txBody>
        </p:sp>
        <p:sp>
          <p:nvSpPr>
            <p:cNvPr id="87" name="Text Box 531">
              <a:extLst>
                <a:ext uri="{FF2B5EF4-FFF2-40B4-BE49-F238E27FC236}">
                  <a16:creationId xmlns:a16="http://schemas.microsoft.com/office/drawing/2014/main" id="{A619585D-24E9-4A31-A4F5-2CD6B9BC1BB8}"/>
                </a:ext>
              </a:extLst>
            </p:cNvPr>
            <p:cNvSpPr txBox="1">
              <a:spLocks noChangeArrowheads="1"/>
            </p:cNvSpPr>
            <p:nvPr/>
          </p:nvSpPr>
          <p:spPr bwMode="auto">
            <a:xfrm>
              <a:off x="425375" y="3800632"/>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p>
          </p:txBody>
        </p:sp>
        <p:sp>
          <p:nvSpPr>
            <p:cNvPr id="88" name="Text Box 532">
              <a:extLst>
                <a:ext uri="{FF2B5EF4-FFF2-40B4-BE49-F238E27FC236}">
                  <a16:creationId xmlns:a16="http://schemas.microsoft.com/office/drawing/2014/main" id="{03E8609D-CB82-42DA-8F3D-D49022295301}"/>
                </a:ext>
              </a:extLst>
            </p:cNvPr>
            <p:cNvSpPr txBox="1">
              <a:spLocks noChangeArrowheads="1"/>
            </p:cNvSpPr>
            <p:nvPr/>
          </p:nvSpPr>
          <p:spPr bwMode="auto">
            <a:xfrm>
              <a:off x="422618" y="4136566"/>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运输层</a:t>
              </a:r>
            </a:p>
          </p:txBody>
        </p:sp>
        <p:sp>
          <p:nvSpPr>
            <p:cNvPr id="89" name="Text Box 533">
              <a:extLst>
                <a:ext uri="{FF2B5EF4-FFF2-40B4-BE49-F238E27FC236}">
                  <a16:creationId xmlns:a16="http://schemas.microsoft.com/office/drawing/2014/main" id="{F8FC8D68-CF1A-4F2A-98BB-5EDDF629FCF3}"/>
                </a:ext>
              </a:extLst>
            </p:cNvPr>
            <p:cNvSpPr txBox="1">
              <a:spLocks noChangeArrowheads="1"/>
            </p:cNvSpPr>
            <p:nvPr/>
          </p:nvSpPr>
          <p:spPr bwMode="auto">
            <a:xfrm>
              <a:off x="422618" y="447404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p>
          </p:txBody>
        </p:sp>
        <p:sp>
          <p:nvSpPr>
            <p:cNvPr id="90" name="Text Box 534">
              <a:extLst>
                <a:ext uri="{FF2B5EF4-FFF2-40B4-BE49-F238E27FC236}">
                  <a16:creationId xmlns:a16="http://schemas.microsoft.com/office/drawing/2014/main" id="{B40903C1-CF41-4A59-9A47-B5F742B00479}"/>
                </a:ext>
              </a:extLst>
            </p:cNvPr>
            <p:cNvSpPr txBox="1">
              <a:spLocks noChangeArrowheads="1"/>
            </p:cNvSpPr>
            <p:nvPr/>
          </p:nvSpPr>
          <p:spPr bwMode="auto">
            <a:xfrm>
              <a:off x="422618" y="5149016"/>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p>
          </p:txBody>
        </p:sp>
        <p:sp>
          <p:nvSpPr>
            <p:cNvPr id="91" name="Freeform 572">
              <a:extLst>
                <a:ext uri="{FF2B5EF4-FFF2-40B4-BE49-F238E27FC236}">
                  <a16:creationId xmlns:a16="http://schemas.microsoft.com/office/drawing/2014/main" id="{8BE6EC03-09F6-462B-9683-AC0E0F2B4ECE}"/>
                </a:ext>
              </a:extLst>
            </p:cNvPr>
            <p:cNvSpPr>
              <a:spLocks/>
            </p:cNvSpPr>
            <p:nvPr/>
          </p:nvSpPr>
          <p:spPr bwMode="auto">
            <a:xfrm>
              <a:off x="815092" y="5483968"/>
              <a:ext cx="2416762" cy="617195"/>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10" name="任意多边形: 形状 9">
              <a:extLst>
                <a:ext uri="{FF2B5EF4-FFF2-40B4-BE49-F238E27FC236}">
                  <a16:creationId xmlns:a16="http://schemas.microsoft.com/office/drawing/2014/main" id="{D8BD7F41-8A77-45CA-A2F7-551FFF42F53E}"/>
                </a:ext>
              </a:extLst>
            </p:cNvPr>
            <p:cNvSpPr/>
            <p:nvPr/>
          </p:nvSpPr>
          <p:spPr>
            <a:xfrm>
              <a:off x="2572517" y="3712470"/>
              <a:ext cx="1926531" cy="1944688"/>
            </a:xfrm>
            <a:custGeom>
              <a:avLst/>
              <a:gdLst>
                <a:gd name="connsiteX0" fmla="*/ 23303 w 1926531"/>
                <a:gd name="connsiteY0" fmla="*/ 0 h 1767564"/>
                <a:gd name="connsiteX1" fmla="*/ 12670 w 1926531"/>
                <a:gd name="connsiteY1" fmla="*/ 946298 h 1767564"/>
                <a:gd name="connsiteX2" fmla="*/ 12670 w 1926531"/>
                <a:gd name="connsiteY2" fmla="*/ 1690577 h 1767564"/>
                <a:gd name="connsiteX3" fmla="*/ 33936 w 1926531"/>
                <a:gd name="connsiteY3" fmla="*/ 1711842 h 1767564"/>
                <a:gd name="connsiteX4" fmla="*/ 87098 w 1926531"/>
                <a:gd name="connsiteY4" fmla="*/ 1733107 h 1767564"/>
                <a:gd name="connsiteX5" fmla="*/ 118996 w 1926531"/>
                <a:gd name="connsiteY5" fmla="*/ 1743739 h 1767564"/>
                <a:gd name="connsiteX6" fmla="*/ 257219 w 1926531"/>
                <a:gd name="connsiteY6" fmla="*/ 1754372 h 1767564"/>
                <a:gd name="connsiteX7" fmla="*/ 342280 w 1926531"/>
                <a:gd name="connsiteY7" fmla="*/ 1754372 h 1767564"/>
                <a:gd name="connsiteX8" fmla="*/ 352912 w 1926531"/>
                <a:gd name="connsiteY8" fmla="*/ 1711842 h 1767564"/>
                <a:gd name="connsiteX9" fmla="*/ 374177 w 1926531"/>
                <a:gd name="connsiteY9" fmla="*/ 1648046 h 1767564"/>
                <a:gd name="connsiteX10" fmla="*/ 416708 w 1926531"/>
                <a:gd name="connsiteY10" fmla="*/ 1148316 h 1767564"/>
                <a:gd name="connsiteX11" fmla="*/ 448605 w 1926531"/>
                <a:gd name="connsiteY11" fmla="*/ 1137684 h 1767564"/>
                <a:gd name="connsiteX12" fmla="*/ 469870 w 1926531"/>
                <a:gd name="connsiteY12" fmla="*/ 1116418 h 1767564"/>
                <a:gd name="connsiteX13" fmla="*/ 576196 w 1926531"/>
                <a:gd name="connsiteY13" fmla="*/ 1127051 h 1767564"/>
                <a:gd name="connsiteX14" fmla="*/ 703787 w 1926531"/>
                <a:gd name="connsiteY14" fmla="*/ 1137684 h 1767564"/>
                <a:gd name="connsiteX15" fmla="*/ 852642 w 1926531"/>
                <a:gd name="connsiteY15" fmla="*/ 1158949 h 1767564"/>
                <a:gd name="connsiteX16" fmla="*/ 1299210 w 1926531"/>
                <a:gd name="connsiteY16" fmla="*/ 1180214 h 1767564"/>
                <a:gd name="connsiteX17" fmla="*/ 1309842 w 1926531"/>
                <a:gd name="connsiteY17" fmla="*/ 1254642 h 1767564"/>
                <a:gd name="connsiteX18" fmla="*/ 1320475 w 1926531"/>
                <a:gd name="connsiteY18" fmla="*/ 1307805 h 1767564"/>
                <a:gd name="connsiteX19" fmla="*/ 1331108 w 1926531"/>
                <a:gd name="connsiteY19" fmla="*/ 1690577 h 1767564"/>
                <a:gd name="connsiteX20" fmla="*/ 1394903 w 1926531"/>
                <a:gd name="connsiteY20" fmla="*/ 1711842 h 1767564"/>
                <a:gd name="connsiteX21" fmla="*/ 1426801 w 1926531"/>
                <a:gd name="connsiteY21" fmla="*/ 1722474 h 1767564"/>
                <a:gd name="connsiteX22" fmla="*/ 1458698 w 1926531"/>
                <a:gd name="connsiteY22" fmla="*/ 1733107 h 1767564"/>
                <a:gd name="connsiteX23" fmla="*/ 1511861 w 1926531"/>
                <a:gd name="connsiteY23" fmla="*/ 1743739 h 1767564"/>
                <a:gd name="connsiteX24" fmla="*/ 1830838 w 1926531"/>
                <a:gd name="connsiteY24" fmla="*/ 1733107 h 1767564"/>
                <a:gd name="connsiteX25" fmla="*/ 1884001 w 1926531"/>
                <a:gd name="connsiteY25" fmla="*/ 1658679 h 1767564"/>
                <a:gd name="connsiteX26" fmla="*/ 1894633 w 1926531"/>
                <a:gd name="connsiteY26" fmla="*/ 1626781 h 1767564"/>
                <a:gd name="connsiteX27" fmla="*/ 1905266 w 1926531"/>
                <a:gd name="connsiteY27" fmla="*/ 1371600 h 1767564"/>
                <a:gd name="connsiteX28" fmla="*/ 1915898 w 1926531"/>
                <a:gd name="connsiteY28" fmla="*/ 1233377 h 1767564"/>
                <a:gd name="connsiteX29" fmla="*/ 1926531 w 1926531"/>
                <a:gd name="connsiteY29" fmla="*/ 850605 h 1767564"/>
                <a:gd name="connsiteX30" fmla="*/ 1915898 w 1926531"/>
                <a:gd name="connsiteY30" fmla="*/ 74428 h 17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6531" h="1767564">
                  <a:moveTo>
                    <a:pt x="23303" y="0"/>
                  </a:moveTo>
                  <a:cubicBezTo>
                    <a:pt x="19759" y="315433"/>
                    <a:pt x="17927" y="630889"/>
                    <a:pt x="12670" y="946298"/>
                  </a:cubicBezTo>
                  <a:cubicBezTo>
                    <a:pt x="7198" y="1274636"/>
                    <a:pt x="-12877" y="1341443"/>
                    <a:pt x="12670" y="1690577"/>
                  </a:cubicBezTo>
                  <a:cubicBezTo>
                    <a:pt x="13402" y="1700575"/>
                    <a:pt x="25232" y="1706868"/>
                    <a:pt x="33936" y="1711842"/>
                  </a:cubicBezTo>
                  <a:cubicBezTo>
                    <a:pt x="50507" y="1721311"/>
                    <a:pt x="69227" y="1726406"/>
                    <a:pt x="87098" y="1733107"/>
                  </a:cubicBezTo>
                  <a:cubicBezTo>
                    <a:pt x="97592" y="1737042"/>
                    <a:pt x="107875" y="1742349"/>
                    <a:pt x="118996" y="1743739"/>
                  </a:cubicBezTo>
                  <a:cubicBezTo>
                    <a:pt x="164850" y="1749471"/>
                    <a:pt x="211145" y="1750828"/>
                    <a:pt x="257219" y="1754372"/>
                  </a:cubicBezTo>
                  <a:cubicBezTo>
                    <a:pt x="284664" y="1763520"/>
                    <a:pt x="312952" y="1778812"/>
                    <a:pt x="342280" y="1754372"/>
                  </a:cubicBezTo>
                  <a:cubicBezTo>
                    <a:pt x="353506" y="1745017"/>
                    <a:pt x="348713" y="1725839"/>
                    <a:pt x="352912" y="1711842"/>
                  </a:cubicBezTo>
                  <a:cubicBezTo>
                    <a:pt x="359353" y="1690372"/>
                    <a:pt x="374177" y="1648046"/>
                    <a:pt x="374177" y="1648046"/>
                  </a:cubicBezTo>
                  <a:cubicBezTo>
                    <a:pt x="377396" y="1503190"/>
                    <a:pt x="252691" y="1230323"/>
                    <a:pt x="416708" y="1148316"/>
                  </a:cubicBezTo>
                  <a:cubicBezTo>
                    <a:pt x="426732" y="1143304"/>
                    <a:pt x="437973" y="1141228"/>
                    <a:pt x="448605" y="1137684"/>
                  </a:cubicBezTo>
                  <a:cubicBezTo>
                    <a:pt x="455693" y="1130595"/>
                    <a:pt x="459880" y="1117251"/>
                    <a:pt x="469870" y="1116418"/>
                  </a:cubicBezTo>
                  <a:cubicBezTo>
                    <a:pt x="505366" y="1113460"/>
                    <a:pt x="540724" y="1123826"/>
                    <a:pt x="576196" y="1127051"/>
                  </a:cubicBezTo>
                  <a:cubicBezTo>
                    <a:pt x="618698" y="1130915"/>
                    <a:pt x="661391" y="1132792"/>
                    <a:pt x="703787" y="1137684"/>
                  </a:cubicBezTo>
                  <a:cubicBezTo>
                    <a:pt x="753579" y="1143429"/>
                    <a:pt x="802606" y="1156006"/>
                    <a:pt x="852642" y="1158949"/>
                  </a:cubicBezTo>
                  <a:cubicBezTo>
                    <a:pt x="1121919" y="1174788"/>
                    <a:pt x="973089" y="1167169"/>
                    <a:pt x="1299210" y="1180214"/>
                  </a:cubicBezTo>
                  <a:cubicBezTo>
                    <a:pt x="1302754" y="1205023"/>
                    <a:pt x="1305722" y="1229922"/>
                    <a:pt x="1309842" y="1254642"/>
                  </a:cubicBezTo>
                  <a:cubicBezTo>
                    <a:pt x="1312813" y="1272468"/>
                    <a:pt x="1319594" y="1289754"/>
                    <a:pt x="1320475" y="1307805"/>
                  </a:cubicBezTo>
                  <a:cubicBezTo>
                    <a:pt x="1326694" y="1435293"/>
                    <a:pt x="1307984" y="1565049"/>
                    <a:pt x="1331108" y="1690577"/>
                  </a:cubicBezTo>
                  <a:cubicBezTo>
                    <a:pt x="1335169" y="1712621"/>
                    <a:pt x="1373638" y="1704754"/>
                    <a:pt x="1394903" y="1711842"/>
                  </a:cubicBezTo>
                  <a:lnTo>
                    <a:pt x="1426801" y="1722474"/>
                  </a:lnTo>
                  <a:cubicBezTo>
                    <a:pt x="1437433" y="1726018"/>
                    <a:pt x="1447708" y="1730909"/>
                    <a:pt x="1458698" y="1733107"/>
                  </a:cubicBezTo>
                  <a:lnTo>
                    <a:pt x="1511861" y="1743739"/>
                  </a:lnTo>
                  <a:cubicBezTo>
                    <a:pt x="1618187" y="1740195"/>
                    <a:pt x="1724648" y="1739543"/>
                    <a:pt x="1830838" y="1733107"/>
                  </a:cubicBezTo>
                  <a:cubicBezTo>
                    <a:pt x="1879068" y="1730184"/>
                    <a:pt x="1869058" y="1703510"/>
                    <a:pt x="1884001" y="1658679"/>
                  </a:cubicBezTo>
                  <a:lnTo>
                    <a:pt x="1894633" y="1626781"/>
                  </a:lnTo>
                  <a:cubicBezTo>
                    <a:pt x="1898177" y="1541721"/>
                    <a:pt x="1900671" y="1456610"/>
                    <a:pt x="1905266" y="1371600"/>
                  </a:cubicBezTo>
                  <a:cubicBezTo>
                    <a:pt x="1907760" y="1325457"/>
                    <a:pt x="1914013" y="1279549"/>
                    <a:pt x="1915898" y="1233377"/>
                  </a:cubicBezTo>
                  <a:cubicBezTo>
                    <a:pt x="1921103" y="1105843"/>
                    <a:pt x="1922987" y="978196"/>
                    <a:pt x="1926531" y="850605"/>
                  </a:cubicBezTo>
                  <a:cubicBezTo>
                    <a:pt x="1915462" y="131138"/>
                    <a:pt x="1915898" y="389888"/>
                    <a:pt x="1915898" y="74428"/>
                  </a:cubicBezTo>
                </a:path>
              </a:pathLst>
            </a:cu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任意多边形: 形状 14">
              <a:extLst>
                <a:ext uri="{FF2B5EF4-FFF2-40B4-BE49-F238E27FC236}">
                  <a16:creationId xmlns:a16="http://schemas.microsoft.com/office/drawing/2014/main" id="{A129152F-A6D6-4E9E-A41B-E16C5CE725E7}"/>
                </a:ext>
              </a:extLst>
            </p:cNvPr>
            <p:cNvSpPr/>
            <p:nvPr/>
          </p:nvSpPr>
          <p:spPr>
            <a:xfrm>
              <a:off x="369097" y="4019044"/>
              <a:ext cx="5038075" cy="2337346"/>
            </a:xfrm>
            <a:custGeom>
              <a:avLst/>
              <a:gdLst>
                <a:gd name="connsiteX0" fmla="*/ 31897 w 5178825"/>
                <a:gd name="connsiteY0" fmla="*/ 244549 h 2392326"/>
                <a:gd name="connsiteX1" fmla="*/ 42530 w 5178825"/>
                <a:gd name="connsiteY1" fmla="*/ 489098 h 2392326"/>
                <a:gd name="connsiteX2" fmla="*/ 31897 w 5178825"/>
                <a:gd name="connsiteY2" fmla="*/ 1105786 h 2392326"/>
                <a:gd name="connsiteX3" fmla="*/ 0 w 5178825"/>
                <a:gd name="connsiteY3" fmla="*/ 1743740 h 2392326"/>
                <a:gd name="connsiteX4" fmla="*/ 10632 w 5178825"/>
                <a:gd name="connsiteY4" fmla="*/ 2179675 h 2392326"/>
                <a:gd name="connsiteX5" fmla="*/ 106325 w 5178825"/>
                <a:gd name="connsiteY5" fmla="*/ 2243470 h 2392326"/>
                <a:gd name="connsiteX6" fmla="*/ 180753 w 5178825"/>
                <a:gd name="connsiteY6" fmla="*/ 2286000 h 2392326"/>
                <a:gd name="connsiteX7" fmla="*/ 276446 w 5178825"/>
                <a:gd name="connsiteY7" fmla="*/ 2296633 h 2392326"/>
                <a:gd name="connsiteX8" fmla="*/ 435934 w 5178825"/>
                <a:gd name="connsiteY8" fmla="*/ 2317898 h 2392326"/>
                <a:gd name="connsiteX9" fmla="*/ 637953 w 5178825"/>
                <a:gd name="connsiteY9" fmla="*/ 2339163 h 2392326"/>
                <a:gd name="connsiteX10" fmla="*/ 776176 w 5178825"/>
                <a:gd name="connsiteY10" fmla="*/ 2349796 h 2392326"/>
                <a:gd name="connsiteX11" fmla="*/ 861237 w 5178825"/>
                <a:gd name="connsiteY11" fmla="*/ 2360428 h 2392326"/>
                <a:gd name="connsiteX12" fmla="*/ 1679944 w 5178825"/>
                <a:gd name="connsiteY12" fmla="*/ 2371061 h 2392326"/>
                <a:gd name="connsiteX13" fmla="*/ 1765004 w 5178825"/>
                <a:gd name="connsiteY13" fmla="*/ 2381693 h 2392326"/>
                <a:gd name="connsiteX14" fmla="*/ 1839432 w 5178825"/>
                <a:gd name="connsiteY14" fmla="*/ 2392326 h 2392326"/>
                <a:gd name="connsiteX15" fmla="*/ 2349795 w 5178825"/>
                <a:gd name="connsiteY15" fmla="*/ 2381693 h 2392326"/>
                <a:gd name="connsiteX16" fmla="*/ 2604976 w 5178825"/>
                <a:gd name="connsiteY16" fmla="*/ 2371061 h 2392326"/>
                <a:gd name="connsiteX17" fmla="*/ 2945218 w 5178825"/>
                <a:gd name="connsiteY17" fmla="*/ 2360428 h 2392326"/>
                <a:gd name="connsiteX18" fmla="*/ 3009013 w 5178825"/>
                <a:gd name="connsiteY18" fmla="*/ 2286000 h 2392326"/>
                <a:gd name="connsiteX19" fmla="*/ 3019646 w 5178825"/>
                <a:gd name="connsiteY19" fmla="*/ 2254103 h 2392326"/>
                <a:gd name="connsiteX20" fmla="*/ 3040911 w 5178825"/>
                <a:gd name="connsiteY20" fmla="*/ 2020186 h 2392326"/>
                <a:gd name="connsiteX21" fmla="*/ 3051544 w 5178825"/>
                <a:gd name="connsiteY21" fmla="*/ 1095154 h 2392326"/>
                <a:gd name="connsiteX22" fmla="*/ 3083441 w 5178825"/>
                <a:gd name="connsiteY22" fmla="*/ 1073889 h 2392326"/>
                <a:gd name="connsiteX23" fmla="*/ 3115339 w 5178825"/>
                <a:gd name="connsiteY23" fmla="*/ 1063256 h 2392326"/>
                <a:gd name="connsiteX24" fmla="*/ 3200400 w 5178825"/>
                <a:gd name="connsiteY24" fmla="*/ 1158949 h 2392326"/>
                <a:gd name="connsiteX25" fmla="*/ 3179134 w 5178825"/>
                <a:gd name="connsiteY25" fmla="*/ 1711842 h 2392326"/>
                <a:gd name="connsiteX26" fmla="*/ 3189767 w 5178825"/>
                <a:gd name="connsiteY26" fmla="*/ 1881963 h 2392326"/>
                <a:gd name="connsiteX27" fmla="*/ 3253562 w 5178825"/>
                <a:gd name="connsiteY27" fmla="*/ 1924493 h 2392326"/>
                <a:gd name="connsiteX28" fmla="*/ 3285460 w 5178825"/>
                <a:gd name="connsiteY28" fmla="*/ 1935126 h 2392326"/>
                <a:gd name="connsiteX29" fmla="*/ 3476846 w 5178825"/>
                <a:gd name="connsiteY29" fmla="*/ 1945758 h 2392326"/>
                <a:gd name="connsiteX30" fmla="*/ 4359348 w 5178825"/>
                <a:gd name="connsiteY30" fmla="*/ 1956391 h 2392326"/>
                <a:gd name="connsiteX31" fmla="*/ 4965404 w 5178825"/>
                <a:gd name="connsiteY31" fmla="*/ 1945758 h 2392326"/>
                <a:gd name="connsiteX32" fmla="*/ 5007934 w 5178825"/>
                <a:gd name="connsiteY32" fmla="*/ 1892596 h 2392326"/>
                <a:gd name="connsiteX33" fmla="*/ 5050465 w 5178825"/>
                <a:gd name="connsiteY33" fmla="*/ 1850065 h 2392326"/>
                <a:gd name="connsiteX34" fmla="*/ 5071730 w 5178825"/>
                <a:gd name="connsiteY34" fmla="*/ 1786270 h 2392326"/>
                <a:gd name="connsiteX35" fmla="*/ 5082362 w 5178825"/>
                <a:gd name="connsiteY35" fmla="*/ 1754372 h 2392326"/>
                <a:gd name="connsiteX36" fmla="*/ 5103627 w 5178825"/>
                <a:gd name="connsiteY36" fmla="*/ 1637414 h 2392326"/>
                <a:gd name="connsiteX37" fmla="*/ 5124893 w 5178825"/>
                <a:gd name="connsiteY37" fmla="*/ 1456661 h 2392326"/>
                <a:gd name="connsiteX38" fmla="*/ 5146158 w 5178825"/>
                <a:gd name="connsiteY38" fmla="*/ 1307805 h 2392326"/>
                <a:gd name="connsiteX39" fmla="*/ 5167423 w 5178825"/>
                <a:gd name="connsiteY39" fmla="*/ 1084521 h 2392326"/>
                <a:gd name="connsiteX40" fmla="*/ 5167423 w 5178825"/>
                <a:gd name="connsiteY40" fmla="*/ 116958 h 2392326"/>
                <a:gd name="connsiteX41" fmla="*/ 5156790 w 5178825"/>
                <a:gd name="connsiteY41" fmla="*/ 74428 h 2392326"/>
                <a:gd name="connsiteX42" fmla="*/ 5156790 w 5178825"/>
                <a:gd name="connsiteY42" fmla="*/ 0 h 2392326"/>
                <a:gd name="connsiteX0" fmla="*/ 31897 w 5180082"/>
                <a:gd name="connsiteY0" fmla="*/ 244549 h 2392326"/>
                <a:gd name="connsiteX1" fmla="*/ 42530 w 5180082"/>
                <a:gd name="connsiteY1" fmla="*/ 489098 h 2392326"/>
                <a:gd name="connsiteX2" fmla="*/ 31897 w 5180082"/>
                <a:gd name="connsiteY2" fmla="*/ 1105786 h 2392326"/>
                <a:gd name="connsiteX3" fmla="*/ 0 w 5180082"/>
                <a:gd name="connsiteY3" fmla="*/ 1743740 h 2392326"/>
                <a:gd name="connsiteX4" fmla="*/ 10632 w 5180082"/>
                <a:gd name="connsiteY4" fmla="*/ 2179675 h 2392326"/>
                <a:gd name="connsiteX5" fmla="*/ 106325 w 5180082"/>
                <a:gd name="connsiteY5" fmla="*/ 2243470 h 2392326"/>
                <a:gd name="connsiteX6" fmla="*/ 180753 w 5180082"/>
                <a:gd name="connsiteY6" fmla="*/ 2286000 h 2392326"/>
                <a:gd name="connsiteX7" fmla="*/ 276446 w 5180082"/>
                <a:gd name="connsiteY7" fmla="*/ 2296633 h 2392326"/>
                <a:gd name="connsiteX8" fmla="*/ 435934 w 5180082"/>
                <a:gd name="connsiteY8" fmla="*/ 2317898 h 2392326"/>
                <a:gd name="connsiteX9" fmla="*/ 637953 w 5180082"/>
                <a:gd name="connsiteY9" fmla="*/ 2339163 h 2392326"/>
                <a:gd name="connsiteX10" fmla="*/ 776176 w 5180082"/>
                <a:gd name="connsiteY10" fmla="*/ 2349796 h 2392326"/>
                <a:gd name="connsiteX11" fmla="*/ 861237 w 5180082"/>
                <a:gd name="connsiteY11" fmla="*/ 2360428 h 2392326"/>
                <a:gd name="connsiteX12" fmla="*/ 1679944 w 5180082"/>
                <a:gd name="connsiteY12" fmla="*/ 2371061 h 2392326"/>
                <a:gd name="connsiteX13" fmla="*/ 1765004 w 5180082"/>
                <a:gd name="connsiteY13" fmla="*/ 2381693 h 2392326"/>
                <a:gd name="connsiteX14" fmla="*/ 1839432 w 5180082"/>
                <a:gd name="connsiteY14" fmla="*/ 2392326 h 2392326"/>
                <a:gd name="connsiteX15" fmla="*/ 2349795 w 5180082"/>
                <a:gd name="connsiteY15" fmla="*/ 2381693 h 2392326"/>
                <a:gd name="connsiteX16" fmla="*/ 2604976 w 5180082"/>
                <a:gd name="connsiteY16" fmla="*/ 2371061 h 2392326"/>
                <a:gd name="connsiteX17" fmla="*/ 2945218 w 5180082"/>
                <a:gd name="connsiteY17" fmla="*/ 2360428 h 2392326"/>
                <a:gd name="connsiteX18" fmla="*/ 3009013 w 5180082"/>
                <a:gd name="connsiteY18" fmla="*/ 2286000 h 2392326"/>
                <a:gd name="connsiteX19" fmla="*/ 3019646 w 5180082"/>
                <a:gd name="connsiteY19" fmla="*/ 2254103 h 2392326"/>
                <a:gd name="connsiteX20" fmla="*/ 3040911 w 5180082"/>
                <a:gd name="connsiteY20" fmla="*/ 2020186 h 2392326"/>
                <a:gd name="connsiteX21" fmla="*/ 3051544 w 5180082"/>
                <a:gd name="connsiteY21" fmla="*/ 1095154 h 2392326"/>
                <a:gd name="connsiteX22" fmla="*/ 3083441 w 5180082"/>
                <a:gd name="connsiteY22" fmla="*/ 1073889 h 2392326"/>
                <a:gd name="connsiteX23" fmla="*/ 3115339 w 5180082"/>
                <a:gd name="connsiteY23" fmla="*/ 1063256 h 2392326"/>
                <a:gd name="connsiteX24" fmla="*/ 3200400 w 5180082"/>
                <a:gd name="connsiteY24" fmla="*/ 1158949 h 2392326"/>
                <a:gd name="connsiteX25" fmla="*/ 3179134 w 5180082"/>
                <a:gd name="connsiteY25" fmla="*/ 1711842 h 2392326"/>
                <a:gd name="connsiteX26" fmla="*/ 3189767 w 5180082"/>
                <a:gd name="connsiteY26" fmla="*/ 1881963 h 2392326"/>
                <a:gd name="connsiteX27" fmla="*/ 3253562 w 5180082"/>
                <a:gd name="connsiteY27" fmla="*/ 1924493 h 2392326"/>
                <a:gd name="connsiteX28" fmla="*/ 3285460 w 5180082"/>
                <a:gd name="connsiteY28" fmla="*/ 1935126 h 2392326"/>
                <a:gd name="connsiteX29" fmla="*/ 3476846 w 5180082"/>
                <a:gd name="connsiteY29" fmla="*/ 1945758 h 2392326"/>
                <a:gd name="connsiteX30" fmla="*/ 4359348 w 5180082"/>
                <a:gd name="connsiteY30" fmla="*/ 1956391 h 2392326"/>
                <a:gd name="connsiteX31" fmla="*/ 4965404 w 5180082"/>
                <a:gd name="connsiteY31" fmla="*/ 1945758 h 2392326"/>
                <a:gd name="connsiteX32" fmla="*/ 5007934 w 5180082"/>
                <a:gd name="connsiteY32" fmla="*/ 1892596 h 2392326"/>
                <a:gd name="connsiteX33" fmla="*/ 5050465 w 5180082"/>
                <a:gd name="connsiteY33" fmla="*/ 1850065 h 2392326"/>
                <a:gd name="connsiteX34" fmla="*/ 5071730 w 5180082"/>
                <a:gd name="connsiteY34" fmla="*/ 1786270 h 2392326"/>
                <a:gd name="connsiteX35" fmla="*/ 5082362 w 5180082"/>
                <a:gd name="connsiteY35" fmla="*/ 1754372 h 2392326"/>
                <a:gd name="connsiteX36" fmla="*/ 5103627 w 5180082"/>
                <a:gd name="connsiteY36" fmla="*/ 1637414 h 2392326"/>
                <a:gd name="connsiteX37" fmla="*/ 5124893 w 5180082"/>
                <a:gd name="connsiteY37" fmla="*/ 1456661 h 2392326"/>
                <a:gd name="connsiteX38" fmla="*/ 5178055 w 5180082"/>
                <a:gd name="connsiteY38" fmla="*/ 1307805 h 2392326"/>
                <a:gd name="connsiteX39" fmla="*/ 5167423 w 5180082"/>
                <a:gd name="connsiteY39" fmla="*/ 1084521 h 2392326"/>
                <a:gd name="connsiteX40" fmla="*/ 5167423 w 5180082"/>
                <a:gd name="connsiteY40" fmla="*/ 116958 h 2392326"/>
                <a:gd name="connsiteX41" fmla="*/ 5156790 w 5180082"/>
                <a:gd name="connsiteY41" fmla="*/ 74428 h 2392326"/>
                <a:gd name="connsiteX42" fmla="*/ 5156790 w 5180082"/>
                <a:gd name="connsiteY42" fmla="*/ 0 h 2392326"/>
                <a:gd name="connsiteX0" fmla="*/ 31897 w 5183984"/>
                <a:gd name="connsiteY0" fmla="*/ 244549 h 2392326"/>
                <a:gd name="connsiteX1" fmla="*/ 42530 w 5183984"/>
                <a:gd name="connsiteY1" fmla="*/ 489098 h 2392326"/>
                <a:gd name="connsiteX2" fmla="*/ 31897 w 5183984"/>
                <a:gd name="connsiteY2" fmla="*/ 1105786 h 2392326"/>
                <a:gd name="connsiteX3" fmla="*/ 0 w 5183984"/>
                <a:gd name="connsiteY3" fmla="*/ 1743740 h 2392326"/>
                <a:gd name="connsiteX4" fmla="*/ 10632 w 5183984"/>
                <a:gd name="connsiteY4" fmla="*/ 2179675 h 2392326"/>
                <a:gd name="connsiteX5" fmla="*/ 106325 w 5183984"/>
                <a:gd name="connsiteY5" fmla="*/ 2243470 h 2392326"/>
                <a:gd name="connsiteX6" fmla="*/ 180753 w 5183984"/>
                <a:gd name="connsiteY6" fmla="*/ 2286000 h 2392326"/>
                <a:gd name="connsiteX7" fmla="*/ 276446 w 5183984"/>
                <a:gd name="connsiteY7" fmla="*/ 2296633 h 2392326"/>
                <a:gd name="connsiteX8" fmla="*/ 435934 w 5183984"/>
                <a:gd name="connsiteY8" fmla="*/ 2317898 h 2392326"/>
                <a:gd name="connsiteX9" fmla="*/ 637953 w 5183984"/>
                <a:gd name="connsiteY9" fmla="*/ 2339163 h 2392326"/>
                <a:gd name="connsiteX10" fmla="*/ 776176 w 5183984"/>
                <a:gd name="connsiteY10" fmla="*/ 2349796 h 2392326"/>
                <a:gd name="connsiteX11" fmla="*/ 861237 w 5183984"/>
                <a:gd name="connsiteY11" fmla="*/ 2360428 h 2392326"/>
                <a:gd name="connsiteX12" fmla="*/ 1679944 w 5183984"/>
                <a:gd name="connsiteY12" fmla="*/ 2371061 h 2392326"/>
                <a:gd name="connsiteX13" fmla="*/ 1765004 w 5183984"/>
                <a:gd name="connsiteY13" fmla="*/ 2381693 h 2392326"/>
                <a:gd name="connsiteX14" fmla="*/ 1839432 w 5183984"/>
                <a:gd name="connsiteY14" fmla="*/ 2392326 h 2392326"/>
                <a:gd name="connsiteX15" fmla="*/ 2349795 w 5183984"/>
                <a:gd name="connsiteY15" fmla="*/ 2381693 h 2392326"/>
                <a:gd name="connsiteX16" fmla="*/ 2604976 w 5183984"/>
                <a:gd name="connsiteY16" fmla="*/ 2371061 h 2392326"/>
                <a:gd name="connsiteX17" fmla="*/ 2945218 w 5183984"/>
                <a:gd name="connsiteY17" fmla="*/ 2360428 h 2392326"/>
                <a:gd name="connsiteX18" fmla="*/ 3009013 w 5183984"/>
                <a:gd name="connsiteY18" fmla="*/ 2286000 h 2392326"/>
                <a:gd name="connsiteX19" fmla="*/ 3019646 w 5183984"/>
                <a:gd name="connsiteY19" fmla="*/ 2254103 h 2392326"/>
                <a:gd name="connsiteX20" fmla="*/ 3040911 w 5183984"/>
                <a:gd name="connsiteY20" fmla="*/ 2020186 h 2392326"/>
                <a:gd name="connsiteX21" fmla="*/ 3051544 w 5183984"/>
                <a:gd name="connsiteY21" fmla="*/ 1095154 h 2392326"/>
                <a:gd name="connsiteX22" fmla="*/ 3083441 w 5183984"/>
                <a:gd name="connsiteY22" fmla="*/ 1073889 h 2392326"/>
                <a:gd name="connsiteX23" fmla="*/ 3115339 w 5183984"/>
                <a:gd name="connsiteY23" fmla="*/ 1063256 h 2392326"/>
                <a:gd name="connsiteX24" fmla="*/ 3200400 w 5183984"/>
                <a:gd name="connsiteY24" fmla="*/ 1158949 h 2392326"/>
                <a:gd name="connsiteX25" fmla="*/ 3179134 w 5183984"/>
                <a:gd name="connsiteY25" fmla="*/ 1711842 h 2392326"/>
                <a:gd name="connsiteX26" fmla="*/ 3189767 w 5183984"/>
                <a:gd name="connsiteY26" fmla="*/ 1881963 h 2392326"/>
                <a:gd name="connsiteX27" fmla="*/ 3253562 w 5183984"/>
                <a:gd name="connsiteY27" fmla="*/ 1924493 h 2392326"/>
                <a:gd name="connsiteX28" fmla="*/ 3285460 w 5183984"/>
                <a:gd name="connsiteY28" fmla="*/ 1935126 h 2392326"/>
                <a:gd name="connsiteX29" fmla="*/ 3476846 w 5183984"/>
                <a:gd name="connsiteY29" fmla="*/ 1945758 h 2392326"/>
                <a:gd name="connsiteX30" fmla="*/ 4359348 w 5183984"/>
                <a:gd name="connsiteY30" fmla="*/ 1956391 h 2392326"/>
                <a:gd name="connsiteX31" fmla="*/ 4965404 w 5183984"/>
                <a:gd name="connsiteY31" fmla="*/ 1945758 h 2392326"/>
                <a:gd name="connsiteX32" fmla="*/ 5007934 w 5183984"/>
                <a:gd name="connsiteY32" fmla="*/ 1892596 h 2392326"/>
                <a:gd name="connsiteX33" fmla="*/ 5050465 w 5183984"/>
                <a:gd name="connsiteY33" fmla="*/ 1850065 h 2392326"/>
                <a:gd name="connsiteX34" fmla="*/ 5071730 w 5183984"/>
                <a:gd name="connsiteY34" fmla="*/ 1786270 h 2392326"/>
                <a:gd name="connsiteX35" fmla="*/ 5082362 w 5183984"/>
                <a:gd name="connsiteY35" fmla="*/ 1754372 h 2392326"/>
                <a:gd name="connsiteX36" fmla="*/ 5103627 w 5183984"/>
                <a:gd name="connsiteY36" fmla="*/ 1637414 h 2392326"/>
                <a:gd name="connsiteX37" fmla="*/ 5178056 w 5183984"/>
                <a:gd name="connsiteY37" fmla="*/ 1477926 h 2392326"/>
                <a:gd name="connsiteX38" fmla="*/ 5178055 w 5183984"/>
                <a:gd name="connsiteY38" fmla="*/ 1307805 h 2392326"/>
                <a:gd name="connsiteX39" fmla="*/ 5167423 w 5183984"/>
                <a:gd name="connsiteY39" fmla="*/ 1084521 h 2392326"/>
                <a:gd name="connsiteX40" fmla="*/ 5167423 w 5183984"/>
                <a:gd name="connsiteY40" fmla="*/ 116958 h 2392326"/>
                <a:gd name="connsiteX41" fmla="*/ 5156790 w 5183984"/>
                <a:gd name="connsiteY41" fmla="*/ 74428 h 2392326"/>
                <a:gd name="connsiteX42" fmla="*/ 5156790 w 5183984"/>
                <a:gd name="connsiteY42" fmla="*/ 0 h 2392326"/>
                <a:gd name="connsiteX0" fmla="*/ 31897 w 5185142"/>
                <a:gd name="connsiteY0" fmla="*/ 244549 h 2392326"/>
                <a:gd name="connsiteX1" fmla="*/ 42530 w 5185142"/>
                <a:gd name="connsiteY1" fmla="*/ 489098 h 2392326"/>
                <a:gd name="connsiteX2" fmla="*/ 31897 w 5185142"/>
                <a:gd name="connsiteY2" fmla="*/ 1105786 h 2392326"/>
                <a:gd name="connsiteX3" fmla="*/ 0 w 5185142"/>
                <a:gd name="connsiteY3" fmla="*/ 1743740 h 2392326"/>
                <a:gd name="connsiteX4" fmla="*/ 10632 w 5185142"/>
                <a:gd name="connsiteY4" fmla="*/ 2179675 h 2392326"/>
                <a:gd name="connsiteX5" fmla="*/ 106325 w 5185142"/>
                <a:gd name="connsiteY5" fmla="*/ 2243470 h 2392326"/>
                <a:gd name="connsiteX6" fmla="*/ 180753 w 5185142"/>
                <a:gd name="connsiteY6" fmla="*/ 2286000 h 2392326"/>
                <a:gd name="connsiteX7" fmla="*/ 276446 w 5185142"/>
                <a:gd name="connsiteY7" fmla="*/ 2296633 h 2392326"/>
                <a:gd name="connsiteX8" fmla="*/ 435934 w 5185142"/>
                <a:gd name="connsiteY8" fmla="*/ 2317898 h 2392326"/>
                <a:gd name="connsiteX9" fmla="*/ 637953 w 5185142"/>
                <a:gd name="connsiteY9" fmla="*/ 2339163 h 2392326"/>
                <a:gd name="connsiteX10" fmla="*/ 776176 w 5185142"/>
                <a:gd name="connsiteY10" fmla="*/ 2349796 h 2392326"/>
                <a:gd name="connsiteX11" fmla="*/ 861237 w 5185142"/>
                <a:gd name="connsiteY11" fmla="*/ 2360428 h 2392326"/>
                <a:gd name="connsiteX12" fmla="*/ 1679944 w 5185142"/>
                <a:gd name="connsiteY12" fmla="*/ 2371061 h 2392326"/>
                <a:gd name="connsiteX13" fmla="*/ 1765004 w 5185142"/>
                <a:gd name="connsiteY13" fmla="*/ 2381693 h 2392326"/>
                <a:gd name="connsiteX14" fmla="*/ 1839432 w 5185142"/>
                <a:gd name="connsiteY14" fmla="*/ 2392326 h 2392326"/>
                <a:gd name="connsiteX15" fmla="*/ 2349795 w 5185142"/>
                <a:gd name="connsiteY15" fmla="*/ 2381693 h 2392326"/>
                <a:gd name="connsiteX16" fmla="*/ 2604976 w 5185142"/>
                <a:gd name="connsiteY16" fmla="*/ 2371061 h 2392326"/>
                <a:gd name="connsiteX17" fmla="*/ 2945218 w 5185142"/>
                <a:gd name="connsiteY17" fmla="*/ 2360428 h 2392326"/>
                <a:gd name="connsiteX18" fmla="*/ 3009013 w 5185142"/>
                <a:gd name="connsiteY18" fmla="*/ 2286000 h 2392326"/>
                <a:gd name="connsiteX19" fmla="*/ 3019646 w 5185142"/>
                <a:gd name="connsiteY19" fmla="*/ 2254103 h 2392326"/>
                <a:gd name="connsiteX20" fmla="*/ 3040911 w 5185142"/>
                <a:gd name="connsiteY20" fmla="*/ 2020186 h 2392326"/>
                <a:gd name="connsiteX21" fmla="*/ 3051544 w 5185142"/>
                <a:gd name="connsiteY21" fmla="*/ 1095154 h 2392326"/>
                <a:gd name="connsiteX22" fmla="*/ 3083441 w 5185142"/>
                <a:gd name="connsiteY22" fmla="*/ 1073889 h 2392326"/>
                <a:gd name="connsiteX23" fmla="*/ 3115339 w 5185142"/>
                <a:gd name="connsiteY23" fmla="*/ 1063256 h 2392326"/>
                <a:gd name="connsiteX24" fmla="*/ 3200400 w 5185142"/>
                <a:gd name="connsiteY24" fmla="*/ 1158949 h 2392326"/>
                <a:gd name="connsiteX25" fmla="*/ 3179134 w 5185142"/>
                <a:gd name="connsiteY25" fmla="*/ 1711842 h 2392326"/>
                <a:gd name="connsiteX26" fmla="*/ 3189767 w 5185142"/>
                <a:gd name="connsiteY26" fmla="*/ 1881963 h 2392326"/>
                <a:gd name="connsiteX27" fmla="*/ 3253562 w 5185142"/>
                <a:gd name="connsiteY27" fmla="*/ 1924493 h 2392326"/>
                <a:gd name="connsiteX28" fmla="*/ 3285460 w 5185142"/>
                <a:gd name="connsiteY28" fmla="*/ 1935126 h 2392326"/>
                <a:gd name="connsiteX29" fmla="*/ 3476846 w 5185142"/>
                <a:gd name="connsiteY29" fmla="*/ 1945758 h 2392326"/>
                <a:gd name="connsiteX30" fmla="*/ 4359348 w 5185142"/>
                <a:gd name="connsiteY30" fmla="*/ 1956391 h 2392326"/>
                <a:gd name="connsiteX31" fmla="*/ 4965404 w 5185142"/>
                <a:gd name="connsiteY31" fmla="*/ 1945758 h 2392326"/>
                <a:gd name="connsiteX32" fmla="*/ 5007934 w 5185142"/>
                <a:gd name="connsiteY32" fmla="*/ 1892596 h 2392326"/>
                <a:gd name="connsiteX33" fmla="*/ 5050465 w 5185142"/>
                <a:gd name="connsiteY33" fmla="*/ 1850065 h 2392326"/>
                <a:gd name="connsiteX34" fmla="*/ 5071730 w 5185142"/>
                <a:gd name="connsiteY34" fmla="*/ 1786270 h 2392326"/>
                <a:gd name="connsiteX35" fmla="*/ 5082362 w 5185142"/>
                <a:gd name="connsiteY35" fmla="*/ 1754372 h 2392326"/>
                <a:gd name="connsiteX36" fmla="*/ 5178054 w 5185142"/>
                <a:gd name="connsiteY36" fmla="*/ 1669312 h 2392326"/>
                <a:gd name="connsiteX37" fmla="*/ 5178056 w 5185142"/>
                <a:gd name="connsiteY37" fmla="*/ 1477926 h 2392326"/>
                <a:gd name="connsiteX38" fmla="*/ 5178055 w 5185142"/>
                <a:gd name="connsiteY38" fmla="*/ 1307805 h 2392326"/>
                <a:gd name="connsiteX39" fmla="*/ 5167423 w 5185142"/>
                <a:gd name="connsiteY39" fmla="*/ 1084521 h 2392326"/>
                <a:gd name="connsiteX40" fmla="*/ 5167423 w 5185142"/>
                <a:gd name="connsiteY40" fmla="*/ 116958 h 2392326"/>
                <a:gd name="connsiteX41" fmla="*/ 5156790 w 5185142"/>
                <a:gd name="connsiteY41" fmla="*/ 74428 h 2392326"/>
                <a:gd name="connsiteX42" fmla="*/ 5156790 w 5185142"/>
                <a:gd name="connsiteY42" fmla="*/ 0 h 2392326"/>
                <a:gd name="connsiteX0" fmla="*/ 31897 w 5181992"/>
                <a:gd name="connsiteY0" fmla="*/ 244549 h 2392326"/>
                <a:gd name="connsiteX1" fmla="*/ 42530 w 5181992"/>
                <a:gd name="connsiteY1" fmla="*/ 489098 h 2392326"/>
                <a:gd name="connsiteX2" fmla="*/ 31897 w 5181992"/>
                <a:gd name="connsiteY2" fmla="*/ 1105786 h 2392326"/>
                <a:gd name="connsiteX3" fmla="*/ 0 w 5181992"/>
                <a:gd name="connsiteY3" fmla="*/ 1743740 h 2392326"/>
                <a:gd name="connsiteX4" fmla="*/ 10632 w 5181992"/>
                <a:gd name="connsiteY4" fmla="*/ 2179675 h 2392326"/>
                <a:gd name="connsiteX5" fmla="*/ 106325 w 5181992"/>
                <a:gd name="connsiteY5" fmla="*/ 2243470 h 2392326"/>
                <a:gd name="connsiteX6" fmla="*/ 180753 w 5181992"/>
                <a:gd name="connsiteY6" fmla="*/ 2286000 h 2392326"/>
                <a:gd name="connsiteX7" fmla="*/ 276446 w 5181992"/>
                <a:gd name="connsiteY7" fmla="*/ 2296633 h 2392326"/>
                <a:gd name="connsiteX8" fmla="*/ 435934 w 5181992"/>
                <a:gd name="connsiteY8" fmla="*/ 2317898 h 2392326"/>
                <a:gd name="connsiteX9" fmla="*/ 637953 w 5181992"/>
                <a:gd name="connsiteY9" fmla="*/ 2339163 h 2392326"/>
                <a:gd name="connsiteX10" fmla="*/ 776176 w 5181992"/>
                <a:gd name="connsiteY10" fmla="*/ 2349796 h 2392326"/>
                <a:gd name="connsiteX11" fmla="*/ 861237 w 5181992"/>
                <a:gd name="connsiteY11" fmla="*/ 2360428 h 2392326"/>
                <a:gd name="connsiteX12" fmla="*/ 1679944 w 5181992"/>
                <a:gd name="connsiteY12" fmla="*/ 2371061 h 2392326"/>
                <a:gd name="connsiteX13" fmla="*/ 1765004 w 5181992"/>
                <a:gd name="connsiteY13" fmla="*/ 2381693 h 2392326"/>
                <a:gd name="connsiteX14" fmla="*/ 1839432 w 5181992"/>
                <a:gd name="connsiteY14" fmla="*/ 2392326 h 2392326"/>
                <a:gd name="connsiteX15" fmla="*/ 2349795 w 5181992"/>
                <a:gd name="connsiteY15" fmla="*/ 2381693 h 2392326"/>
                <a:gd name="connsiteX16" fmla="*/ 2604976 w 5181992"/>
                <a:gd name="connsiteY16" fmla="*/ 2371061 h 2392326"/>
                <a:gd name="connsiteX17" fmla="*/ 2945218 w 5181992"/>
                <a:gd name="connsiteY17" fmla="*/ 2360428 h 2392326"/>
                <a:gd name="connsiteX18" fmla="*/ 3009013 w 5181992"/>
                <a:gd name="connsiteY18" fmla="*/ 2286000 h 2392326"/>
                <a:gd name="connsiteX19" fmla="*/ 3019646 w 5181992"/>
                <a:gd name="connsiteY19" fmla="*/ 2254103 h 2392326"/>
                <a:gd name="connsiteX20" fmla="*/ 3040911 w 5181992"/>
                <a:gd name="connsiteY20" fmla="*/ 2020186 h 2392326"/>
                <a:gd name="connsiteX21" fmla="*/ 3051544 w 5181992"/>
                <a:gd name="connsiteY21" fmla="*/ 1095154 h 2392326"/>
                <a:gd name="connsiteX22" fmla="*/ 3083441 w 5181992"/>
                <a:gd name="connsiteY22" fmla="*/ 1073889 h 2392326"/>
                <a:gd name="connsiteX23" fmla="*/ 3115339 w 5181992"/>
                <a:gd name="connsiteY23" fmla="*/ 1063256 h 2392326"/>
                <a:gd name="connsiteX24" fmla="*/ 3200400 w 5181992"/>
                <a:gd name="connsiteY24" fmla="*/ 1158949 h 2392326"/>
                <a:gd name="connsiteX25" fmla="*/ 3179134 w 5181992"/>
                <a:gd name="connsiteY25" fmla="*/ 1711842 h 2392326"/>
                <a:gd name="connsiteX26" fmla="*/ 3189767 w 5181992"/>
                <a:gd name="connsiteY26" fmla="*/ 1881963 h 2392326"/>
                <a:gd name="connsiteX27" fmla="*/ 3253562 w 5181992"/>
                <a:gd name="connsiteY27" fmla="*/ 1924493 h 2392326"/>
                <a:gd name="connsiteX28" fmla="*/ 3285460 w 5181992"/>
                <a:gd name="connsiteY28" fmla="*/ 1935126 h 2392326"/>
                <a:gd name="connsiteX29" fmla="*/ 3476846 w 5181992"/>
                <a:gd name="connsiteY29" fmla="*/ 1945758 h 2392326"/>
                <a:gd name="connsiteX30" fmla="*/ 4359348 w 5181992"/>
                <a:gd name="connsiteY30" fmla="*/ 1956391 h 2392326"/>
                <a:gd name="connsiteX31" fmla="*/ 4965404 w 5181992"/>
                <a:gd name="connsiteY31" fmla="*/ 1945758 h 2392326"/>
                <a:gd name="connsiteX32" fmla="*/ 5007934 w 5181992"/>
                <a:gd name="connsiteY32" fmla="*/ 1892596 h 2392326"/>
                <a:gd name="connsiteX33" fmla="*/ 5050465 w 5181992"/>
                <a:gd name="connsiteY33" fmla="*/ 1850065 h 2392326"/>
                <a:gd name="connsiteX34" fmla="*/ 5071730 w 5181992"/>
                <a:gd name="connsiteY34" fmla="*/ 1786270 h 2392326"/>
                <a:gd name="connsiteX35" fmla="*/ 5124892 w 5181992"/>
                <a:gd name="connsiteY35" fmla="*/ 1765004 h 2392326"/>
                <a:gd name="connsiteX36" fmla="*/ 5178054 w 5181992"/>
                <a:gd name="connsiteY36" fmla="*/ 1669312 h 2392326"/>
                <a:gd name="connsiteX37" fmla="*/ 5178056 w 5181992"/>
                <a:gd name="connsiteY37" fmla="*/ 1477926 h 2392326"/>
                <a:gd name="connsiteX38" fmla="*/ 5178055 w 5181992"/>
                <a:gd name="connsiteY38" fmla="*/ 1307805 h 2392326"/>
                <a:gd name="connsiteX39" fmla="*/ 5167423 w 5181992"/>
                <a:gd name="connsiteY39" fmla="*/ 1084521 h 2392326"/>
                <a:gd name="connsiteX40" fmla="*/ 5167423 w 5181992"/>
                <a:gd name="connsiteY40" fmla="*/ 116958 h 2392326"/>
                <a:gd name="connsiteX41" fmla="*/ 5156790 w 5181992"/>
                <a:gd name="connsiteY41" fmla="*/ 74428 h 2392326"/>
                <a:gd name="connsiteX42" fmla="*/ 5156790 w 5181992"/>
                <a:gd name="connsiteY42" fmla="*/ 0 h 2392326"/>
                <a:gd name="connsiteX0" fmla="*/ 31897 w 5191154"/>
                <a:gd name="connsiteY0" fmla="*/ 244549 h 2392326"/>
                <a:gd name="connsiteX1" fmla="*/ 42530 w 5191154"/>
                <a:gd name="connsiteY1" fmla="*/ 489098 h 2392326"/>
                <a:gd name="connsiteX2" fmla="*/ 31897 w 5191154"/>
                <a:gd name="connsiteY2" fmla="*/ 1105786 h 2392326"/>
                <a:gd name="connsiteX3" fmla="*/ 0 w 5191154"/>
                <a:gd name="connsiteY3" fmla="*/ 1743740 h 2392326"/>
                <a:gd name="connsiteX4" fmla="*/ 10632 w 5191154"/>
                <a:gd name="connsiteY4" fmla="*/ 2179675 h 2392326"/>
                <a:gd name="connsiteX5" fmla="*/ 106325 w 5191154"/>
                <a:gd name="connsiteY5" fmla="*/ 2243470 h 2392326"/>
                <a:gd name="connsiteX6" fmla="*/ 180753 w 5191154"/>
                <a:gd name="connsiteY6" fmla="*/ 2286000 h 2392326"/>
                <a:gd name="connsiteX7" fmla="*/ 276446 w 5191154"/>
                <a:gd name="connsiteY7" fmla="*/ 2296633 h 2392326"/>
                <a:gd name="connsiteX8" fmla="*/ 435934 w 5191154"/>
                <a:gd name="connsiteY8" fmla="*/ 2317898 h 2392326"/>
                <a:gd name="connsiteX9" fmla="*/ 637953 w 5191154"/>
                <a:gd name="connsiteY9" fmla="*/ 2339163 h 2392326"/>
                <a:gd name="connsiteX10" fmla="*/ 776176 w 5191154"/>
                <a:gd name="connsiteY10" fmla="*/ 2349796 h 2392326"/>
                <a:gd name="connsiteX11" fmla="*/ 861237 w 5191154"/>
                <a:gd name="connsiteY11" fmla="*/ 2360428 h 2392326"/>
                <a:gd name="connsiteX12" fmla="*/ 1679944 w 5191154"/>
                <a:gd name="connsiteY12" fmla="*/ 2371061 h 2392326"/>
                <a:gd name="connsiteX13" fmla="*/ 1765004 w 5191154"/>
                <a:gd name="connsiteY13" fmla="*/ 2381693 h 2392326"/>
                <a:gd name="connsiteX14" fmla="*/ 1839432 w 5191154"/>
                <a:gd name="connsiteY14" fmla="*/ 2392326 h 2392326"/>
                <a:gd name="connsiteX15" fmla="*/ 2349795 w 5191154"/>
                <a:gd name="connsiteY15" fmla="*/ 2381693 h 2392326"/>
                <a:gd name="connsiteX16" fmla="*/ 2604976 w 5191154"/>
                <a:gd name="connsiteY16" fmla="*/ 2371061 h 2392326"/>
                <a:gd name="connsiteX17" fmla="*/ 2945218 w 5191154"/>
                <a:gd name="connsiteY17" fmla="*/ 2360428 h 2392326"/>
                <a:gd name="connsiteX18" fmla="*/ 3009013 w 5191154"/>
                <a:gd name="connsiteY18" fmla="*/ 2286000 h 2392326"/>
                <a:gd name="connsiteX19" fmla="*/ 3019646 w 5191154"/>
                <a:gd name="connsiteY19" fmla="*/ 2254103 h 2392326"/>
                <a:gd name="connsiteX20" fmla="*/ 3040911 w 5191154"/>
                <a:gd name="connsiteY20" fmla="*/ 2020186 h 2392326"/>
                <a:gd name="connsiteX21" fmla="*/ 3051544 w 5191154"/>
                <a:gd name="connsiteY21" fmla="*/ 1095154 h 2392326"/>
                <a:gd name="connsiteX22" fmla="*/ 3083441 w 5191154"/>
                <a:gd name="connsiteY22" fmla="*/ 1073889 h 2392326"/>
                <a:gd name="connsiteX23" fmla="*/ 3115339 w 5191154"/>
                <a:gd name="connsiteY23" fmla="*/ 1063256 h 2392326"/>
                <a:gd name="connsiteX24" fmla="*/ 3200400 w 5191154"/>
                <a:gd name="connsiteY24" fmla="*/ 1158949 h 2392326"/>
                <a:gd name="connsiteX25" fmla="*/ 3179134 w 5191154"/>
                <a:gd name="connsiteY25" fmla="*/ 1711842 h 2392326"/>
                <a:gd name="connsiteX26" fmla="*/ 3189767 w 5191154"/>
                <a:gd name="connsiteY26" fmla="*/ 1881963 h 2392326"/>
                <a:gd name="connsiteX27" fmla="*/ 3253562 w 5191154"/>
                <a:gd name="connsiteY27" fmla="*/ 1924493 h 2392326"/>
                <a:gd name="connsiteX28" fmla="*/ 3285460 w 5191154"/>
                <a:gd name="connsiteY28" fmla="*/ 1935126 h 2392326"/>
                <a:gd name="connsiteX29" fmla="*/ 3476846 w 5191154"/>
                <a:gd name="connsiteY29" fmla="*/ 1945758 h 2392326"/>
                <a:gd name="connsiteX30" fmla="*/ 4359348 w 5191154"/>
                <a:gd name="connsiteY30" fmla="*/ 1956391 h 2392326"/>
                <a:gd name="connsiteX31" fmla="*/ 4965404 w 5191154"/>
                <a:gd name="connsiteY31" fmla="*/ 1945758 h 2392326"/>
                <a:gd name="connsiteX32" fmla="*/ 5007934 w 5191154"/>
                <a:gd name="connsiteY32" fmla="*/ 1892596 h 2392326"/>
                <a:gd name="connsiteX33" fmla="*/ 5050465 w 5191154"/>
                <a:gd name="connsiteY33" fmla="*/ 1850065 h 2392326"/>
                <a:gd name="connsiteX34" fmla="*/ 5071730 w 5191154"/>
                <a:gd name="connsiteY34" fmla="*/ 1786270 h 2392326"/>
                <a:gd name="connsiteX35" fmla="*/ 5124892 w 5191154"/>
                <a:gd name="connsiteY35" fmla="*/ 1765004 h 2392326"/>
                <a:gd name="connsiteX36" fmla="*/ 5188687 w 5191154"/>
                <a:gd name="connsiteY36" fmla="*/ 1669312 h 2392326"/>
                <a:gd name="connsiteX37" fmla="*/ 5178056 w 5191154"/>
                <a:gd name="connsiteY37" fmla="*/ 1477926 h 2392326"/>
                <a:gd name="connsiteX38" fmla="*/ 5178055 w 5191154"/>
                <a:gd name="connsiteY38" fmla="*/ 1307805 h 2392326"/>
                <a:gd name="connsiteX39" fmla="*/ 5167423 w 5191154"/>
                <a:gd name="connsiteY39" fmla="*/ 1084521 h 2392326"/>
                <a:gd name="connsiteX40" fmla="*/ 5167423 w 5191154"/>
                <a:gd name="connsiteY40" fmla="*/ 116958 h 2392326"/>
                <a:gd name="connsiteX41" fmla="*/ 5156790 w 5191154"/>
                <a:gd name="connsiteY41" fmla="*/ 74428 h 2392326"/>
                <a:gd name="connsiteX42" fmla="*/ 5156790 w 5191154"/>
                <a:gd name="connsiteY42" fmla="*/ 0 h 2392326"/>
                <a:gd name="connsiteX0" fmla="*/ 31897 w 5197757"/>
                <a:gd name="connsiteY0" fmla="*/ 244549 h 2392326"/>
                <a:gd name="connsiteX1" fmla="*/ 42530 w 5197757"/>
                <a:gd name="connsiteY1" fmla="*/ 489098 h 2392326"/>
                <a:gd name="connsiteX2" fmla="*/ 31897 w 5197757"/>
                <a:gd name="connsiteY2" fmla="*/ 1105786 h 2392326"/>
                <a:gd name="connsiteX3" fmla="*/ 0 w 5197757"/>
                <a:gd name="connsiteY3" fmla="*/ 1743740 h 2392326"/>
                <a:gd name="connsiteX4" fmla="*/ 10632 w 5197757"/>
                <a:gd name="connsiteY4" fmla="*/ 2179675 h 2392326"/>
                <a:gd name="connsiteX5" fmla="*/ 106325 w 5197757"/>
                <a:gd name="connsiteY5" fmla="*/ 2243470 h 2392326"/>
                <a:gd name="connsiteX6" fmla="*/ 180753 w 5197757"/>
                <a:gd name="connsiteY6" fmla="*/ 2286000 h 2392326"/>
                <a:gd name="connsiteX7" fmla="*/ 276446 w 5197757"/>
                <a:gd name="connsiteY7" fmla="*/ 2296633 h 2392326"/>
                <a:gd name="connsiteX8" fmla="*/ 435934 w 5197757"/>
                <a:gd name="connsiteY8" fmla="*/ 2317898 h 2392326"/>
                <a:gd name="connsiteX9" fmla="*/ 637953 w 5197757"/>
                <a:gd name="connsiteY9" fmla="*/ 2339163 h 2392326"/>
                <a:gd name="connsiteX10" fmla="*/ 776176 w 5197757"/>
                <a:gd name="connsiteY10" fmla="*/ 2349796 h 2392326"/>
                <a:gd name="connsiteX11" fmla="*/ 861237 w 5197757"/>
                <a:gd name="connsiteY11" fmla="*/ 2360428 h 2392326"/>
                <a:gd name="connsiteX12" fmla="*/ 1679944 w 5197757"/>
                <a:gd name="connsiteY12" fmla="*/ 2371061 h 2392326"/>
                <a:gd name="connsiteX13" fmla="*/ 1765004 w 5197757"/>
                <a:gd name="connsiteY13" fmla="*/ 2381693 h 2392326"/>
                <a:gd name="connsiteX14" fmla="*/ 1839432 w 5197757"/>
                <a:gd name="connsiteY14" fmla="*/ 2392326 h 2392326"/>
                <a:gd name="connsiteX15" fmla="*/ 2349795 w 5197757"/>
                <a:gd name="connsiteY15" fmla="*/ 2381693 h 2392326"/>
                <a:gd name="connsiteX16" fmla="*/ 2604976 w 5197757"/>
                <a:gd name="connsiteY16" fmla="*/ 2371061 h 2392326"/>
                <a:gd name="connsiteX17" fmla="*/ 2945218 w 5197757"/>
                <a:gd name="connsiteY17" fmla="*/ 2360428 h 2392326"/>
                <a:gd name="connsiteX18" fmla="*/ 3009013 w 5197757"/>
                <a:gd name="connsiteY18" fmla="*/ 2286000 h 2392326"/>
                <a:gd name="connsiteX19" fmla="*/ 3019646 w 5197757"/>
                <a:gd name="connsiteY19" fmla="*/ 2254103 h 2392326"/>
                <a:gd name="connsiteX20" fmla="*/ 3040911 w 5197757"/>
                <a:gd name="connsiteY20" fmla="*/ 2020186 h 2392326"/>
                <a:gd name="connsiteX21" fmla="*/ 3051544 w 5197757"/>
                <a:gd name="connsiteY21" fmla="*/ 1095154 h 2392326"/>
                <a:gd name="connsiteX22" fmla="*/ 3083441 w 5197757"/>
                <a:gd name="connsiteY22" fmla="*/ 1073889 h 2392326"/>
                <a:gd name="connsiteX23" fmla="*/ 3115339 w 5197757"/>
                <a:gd name="connsiteY23" fmla="*/ 1063256 h 2392326"/>
                <a:gd name="connsiteX24" fmla="*/ 3200400 w 5197757"/>
                <a:gd name="connsiteY24" fmla="*/ 1158949 h 2392326"/>
                <a:gd name="connsiteX25" fmla="*/ 3179134 w 5197757"/>
                <a:gd name="connsiteY25" fmla="*/ 1711842 h 2392326"/>
                <a:gd name="connsiteX26" fmla="*/ 3189767 w 5197757"/>
                <a:gd name="connsiteY26" fmla="*/ 1881963 h 2392326"/>
                <a:gd name="connsiteX27" fmla="*/ 3253562 w 5197757"/>
                <a:gd name="connsiteY27" fmla="*/ 1924493 h 2392326"/>
                <a:gd name="connsiteX28" fmla="*/ 3285460 w 5197757"/>
                <a:gd name="connsiteY28" fmla="*/ 1935126 h 2392326"/>
                <a:gd name="connsiteX29" fmla="*/ 3476846 w 5197757"/>
                <a:gd name="connsiteY29" fmla="*/ 1945758 h 2392326"/>
                <a:gd name="connsiteX30" fmla="*/ 4359348 w 5197757"/>
                <a:gd name="connsiteY30" fmla="*/ 1956391 h 2392326"/>
                <a:gd name="connsiteX31" fmla="*/ 4965404 w 5197757"/>
                <a:gd name="connsiteY31" fmla="*/ 1945758 h 2392326"/>
                <a:gd name="connsiteX32" fmla="*/ 5007934 w 5197757"/>
                <a:gd name="connsiteY32" fmla="*/ 1892596 h 2392326"/>
                <a:gd name="connsiteX33" fmla="*/ 5050465 w 5197757"/>
                <a:gd name="connsiteY33" fmla="*/ 1850065 h 2392326"/>
                <a:gd name="connsiteX34" fmla="*/ 5071730 w 5197757"/>
                <a:gd name="connsiteY34" fmla="*/ 1786270 h 2392326"/>
                <a:gd name="connsiteX35" fmla="*/ 5188687 w 5197757"/>
                <a:gd name="connsiteY35" fmla="*/ 1775637 h 2392326"/>
                <a:gd name="connsiteX36" fmla="*/ 5188687 w 5197757"/>
                <a:gd name="connsiteY36" fmla="*/ 1669312 h 2392326"/>
                <a:gd name="connsiteX37" fmla="*/ 5178056 w 5197757"/>
                <a:gd name="connsiteY37" fmla="*/ 1477926 h 2392326"/>
                <a:gd name="connsiteX38" fmla="*/ 5178055 w 5197757"/>
                <a:gd name="connsiteY38" fmla="*/ 1307805 h 2392326"/>
                <a:gd name="connsiteX39" fmla="*/ 5167423 w 5197757"/>
                <a:gd name="connsiteY39" fmla="*/ 1084521 h 2392326"/>
                <a:gd name="connsiteX40" fmla="*/ 5167423 w 5197757"/>
                <a:gd name="connsiteY40" fmla="*/ 116958 h 2392326"/>
                <a:gd name="connsiteX41" fmla="*/ 5156790 w 5197757"/>
                <a:gd name="connsiteY41" fmla="*/ 74428 h 2392326"/>
                <a:gd name="connsiteX42" fmla="*/ 5156790 w 5197757"/>
                <a:gd name="connsiteY42" fmla="*/ 0 h 2392326"/>
                <a:gd name="connsiteX0" fmla="*/ 31897 w 5191494"/>
                <a:gd name="connsiteY0" fmla="*/ 244549 h 2392326"/>
                <a:gd name="connsiteX1" fmla="*/ 42530 w 5191494"/>
                <a:gd name="connsiteY1" fmla="*/ 489098 h 2392326"/>
                <a:gd name="connsiteX2" fmla="*/ 31897 w 5191494"/>
                <a:gd name="connsiteY2" fmla="*/ 1105786 h 2392326"/>
                <a:gd name="connsiteX3" fmla="*/ 0 w 5191494"/>
                <a:gd name="connsiteY3" fmla="*/ 1743740 h 2392326"/>
                <a:gd name="connsiteX4" fmla="*/ 10632 w 5191494"/>
                <a:gd name="connsiteY4" fmla="*/ 2179675 h 2392326"/>
                <a:gd name="connsiteX5" fmla="*/ 106325 w 5191494"/>
                <a:gd name="connsiteY5" fmla="*/ 2243470 h 2392326"/>
                <a:gd name="connsiteX6" fmla="*/ 180753 w 5191494"/>
                <a:gd name="connsiteY6" fmla="*/ 2286000 h 2392326"/>
                <a:gd name="connsiteX7" fmla="*/ 276446 w 5191494"/>
                <a:gd name="connsiteY7" fmla="*/ 2296633 h 2392326"/>
                <a:gd name="connsiteX8" fmla="*/ 435934 w 5191494"/>
                <a:gd name="connsiteY8" fmla="*/ 2317898 h 2392326"/>
                <a:gd name="connsiteX9" fmla="*/ 637953 w 5191494"/>
                <a:gd name="connsiteY9" fmla="*/ 2339163 h 2392326"/>
                <a:gd name="connsiteX10" fmla="*/ 776176 w 5191494"/>
                <a:gd name="connsiteY10" fmla="*/ 2349796 h 2392326"/>
                <a:gd name="connsiteX11" fmla="*/ 861237 w 5191494"/>
                <a:gd name="connsiteY11" fmla="*/ 2360428 h 2392326"/>
                <a:gd name="connsiteX12" fmla="*/ 1679944 w 5191494"/>
                <a:gd name="connsiteY12" fmla="*/ 2371061 h 2392326"/>
                <a:gd name="connsiteX13" fmla="*/ 1765004 w 5191494"/>
                <a:gd name="connsiteY13" fmla="*/ 2381693 h 2392326"/>
                <a:gd name="connsiteX14" fmla="*/ 1839432 w 5191494"/>
                <a:gd name="connsiteY14" fmla="*/ 2392326 h 2392326"/>
                <a:gd name="connsiteX15" fmla="*/ 2349795 w 5191494"/>
                <a:gd name="connsiteY15" fmla="*/ 2381693 h 2392326"/>
                <a:gd name="connsiteX16" fmla="*/ 2604976 w 5191494"/>
                <a:gd name="connsiteY16" fmla="*/ 2371061 h 2392326"/>
                <a:gd name="connsiteX17" fmla="*/ 2945218 w 5191494"/>
                <a:gd name="connsiteY17" fmla="*/ 2360428 h 2392326"/>
                <a:gd name="connsiteX18" fmla="*/ 3009013 w 5191494"/>
                <a:gd name="connsiteY18" fmla="*/ 2286000 h 2392326"/>
                <a:gd name="connsiteX19" fmla="*/ 3019646 w 5191494"/>
                <a:gd name="connsiteY19" fmla="*/ 2254103 h 2392326"/>
                <a:gd name="connsiteX20" fmla="*/ 3040911 w 5191494"/>
                <a:gd name="connsiteY20" fmla="*/ 2020186 h 2392326"/>
                <a:gd name="connsiteX21" fmla="*/ 3051544 w 5191494"/>
                <a:gd name="connsiteY21" fmla="*/ 1095154 h 2392326"/>
                <a:gd name="connsiteX22" fmla="*/ 3083441 w 5191494"/>
                <a:gd name="connsiteY22" fmla="*/ 1073889 h 2392326"/>
                <a:gd name="connsiteX23" fmla="*/ 3115339 w 5191494"/>
                <a:gd name="connsiteY23" fmla="*/ 1063256 h 2392326"/>
                <a:gd name="connsiteX24" fmla="*/ 3200400 w 5191494"/>
                <a:gd name="connsiteY24" fmla="*/ 1158949 h 2392326"/>
                <a:gd name="connsiteX25" fmla="*/ 3179134 w 5191494"/>
                <a:gd name="connsiteY25" fmla="*/ 1711842 h 2392326"/>
                <a:gd name="connsiteX26" fmla="*/ 3189767 w 5191494"/>
                <a:gd name="connsiteY26" fmla="*/ 1881963 h 2392326"/>
                <a:gd name="connsiteX27" fmla="*/ 3253562 w 5191494"/>
                <a:gd name="connsiteY27" fmla="*/ 1924493 h 2392326"/>
                <a:gd name="connsiteX28" fmla="*/ 3285460 w 5191494"/>
                <a:gd name="connsiteY28" fmla="*/ 1935126 h 2392326"/>
                <a:gd name="connsiteX29" fmla="*/ 3476846 w 5191494"/>
                <a:gd name="connsiteY29" fmla="*/ 1945758 h 2392326"/>
                <a:gd name="connsiteX30" fmla="*/ 4359348 w 5191494"/>
                <a:gd name="connsiteY30" fmla="*/ 1956391 h 2392326"/>
                <a:gd name="connsiteX31" fmla="*/ 4965404 w 5191494"/>
                <a:gd name="connsiteY31" fmla="*/ 1945758 h 2392326"/>
                <a:gd name="connsiteX32" fmla="*/ 5007934 w 5191494"/>
                <a:gd name="connsiteY32" fmla="*/ 1892596 h 2392326"/>
                <a:gd name="connsiteX33" fmla="*/ 5050465 w 5191494"/>
                <a:gd name="connsiteY33" fmla="*/ 1850065 h 2392326"/>
                <a:gd name="connsiteX34" fmla="*/ 5156790 w 5191494"/>
                <a:gd name="connsiteY34" fmla="*/ 1828801 h 2392326"/>
                <a:gd name="connsiteX35" fmla="*/ 5188687 w 5191494"/>
                <a:gd name="connsiteY35" fmla="*/ 1775637 h 2392326"/>
                <a:gd name="connsiteX36" fmla="*/ 5188687 w 5191494"/>
                <a:gd name="connsiteY36" fmla="*/ 1669312 h 2392326"/>
                <a:gd name="connsiteX37" fmla="*/ 5178056 w 5191494"/>
                <a:gd name="connsiteY37" fmla="*/ 1477926 h 2392326"/>
                <a:gd name="connsiteX38" fmla="*/ 5178055 w 5191494"/>
                <a:gd name="connsiteY38" fmla="*/ 1307805 h 2392326"/>
                <a:gd name="connsiteX39" fmla="*/ 5167423 w 5191494"/>
                <a:gd name="connsiteY39" fmla="*/ 1084521 h 2392326"/>
                <a:gd name="connsiteX40" fmla="*/ 5167423 w 5191494"/>
                <a:gd name="connsiteY40" fmla="*/ 116958 h 2392326"/>
                <a:gd name="connsiteX41" fmla="*/ 5156790 w 5191494"/>
                <a:gd name="connsiteY41" fmla="*/ 74428 h 2392326"/>
                <a:gd name="connsiteX42" fmla="*/ 5156790 w 5191494"/>
                <a:gd name="connsiteY42" fmla="*/ 0 h 2392326"/>
                <a:gd name="connsiteX0" fmla="*/ 31897 w 5191494"/>
                <a:gd name="connsiteY0" fmla="*/ 244549 h 2392326"/>
                <a:gd name="connsiteX1" fmla="*/ 42530 w 5191494"/>
                <a:gd name="connsiteY1" fmla="*/ 489098 h 2392326"/>
                <a:gd name="connsiteX2" fmla="*/ 31897 w 5191494"/>
                <a:gd name="connsiteY2" fmla="*/ 1105786 h 2392326"/>
                <a:gd name="connsiteX3" fmla="*/ 0 w 5191494"/>
                <a:gd name="connsiteY3" fmla="*/ 1743740 h 2392326"/>
                <a:gd name="connsiteX4" fmla="*/ 10632 w 5191494"/>
                <a:gd name="connsiteY4" fmla="*/ 2179675 h 2392326"/>
                <a:gd name="connsiteX5" fmla="*/ 106325 w 5191494"/>
                <a:gd name="connsiteY5" fmla="*/ 2243470 h 2392326"/>
                <a:gd name="connsiteX6" fmla="*/ 180753 w 5191494"/>
                <a:gd name="connsiteY6" fmla="*/ 2286000 h 2392326"/>
                <a:gd name="connsiteX7" fmla="*/ 276446 w 5191494"/>
                <a:gd name="connsiteY7" fmla="*/ 2296633 h 2392326"/>
                <a:gd name="connsiteX8" fmla="*/ 435934 w 5191494"/>
                <a:gd name="connsiteY8" fmla="*/ 2317898 h 2392326"/>
                <a:gd name="connsiteX9" fmla="*/ 637953 w 5191494"/>
                <a:gd name="connsiteY9" fmla="*/ 2339163 h 2392326"/>
                <a:gd name="connsiteX10" fmla="*/ 776176 w 5191494"/>
                <a:gd name="connsiteY10" fmla="*/ 2349796 h 2392326"/>
                <a:gd name="connsiteX11" fmla="*/ 861237 w 5191494"/>
                <a:gd name="connsiteY11" fmla="*/ 2360428 h 2392326"/>
                <a:gd name="connsiteX12" fmla="*/ 1679944 w 5191494"/>
                <a:gd name="connsiteY12" fmla="*/ 2371061 h 2392326"/>
                <a:gd name="connsiteX13" fmla="*/ 1765004 w 5191494"/>
                <a:gd name="connsiteY13" fmla="*/ 2381693 h 2392326"/>
                <a:gd name="connsiteX14" fmla="*/ 1839432 w 5191494"/>
                <a:gd name="connsiteY14" fmla="*/ 2392326 h 2392326"/>
                <a:gd name="connsiteX15" fmla="*/ 2349795 w 5191494"/>
                <a:gd name="connsiteY15" fmla="*/ 2381693 h 2392326"/>
                <a:gd name="connsiteX16" fmla="*/ 2604976 w 5191494"/>
                <a:gd name="connsiteY16" fmla="*/ 2371061 h 2392326"/>
                <a:gd name="connsiteX17" fmla="*/ 2945218 w 5191494"/>
                <a:gd name="connsiteY17" fmla="*/ 2360428 h 2392326"/>
                <a:gd name="connsiteX18" fmla="*/ 3009013 w 5191494"/>
                <a:gd name="connsiteY18" fmla="*/ 2286000 h 2392326"/>
                <a:gd name="connsiteX19" fmla="*/ 3019646 w 5191494"/>
                <a:gd name="connsiteY19" fmla="*/ 2254103 h 2392326"/>
                <a:gd name="connsiteX20" fmla="*/ 3040911 w 5191494"/>
                <a:gd name="connsiteY20" fmla="*/ 2020186 h 2392326"/>
                <a:gd name="connsiteX21" fmla="*/ 3051544 w 5191494"/>
                <a:gd name="connsiteY21" fmla="*/ 1095154 h 2392326"/>
                <a:gd name="connsiteX22" fmla="*/ 3083441 w 5191494"/>
                <a:gd name="connsiteY22" fmla="*/ 1073889 h 2392326"/>
                <a:gd name="connsiteX23" fmla="*/ 3115339 w 5191494"/>
                <a:gd name="connsiteY23" fmla="*/ 1063256 h 2392326"/>
                <a:gd name="connsiteX24" fmla="*/ 3200400 w 5191494"/>
                <a:gd name="connsiteY24" fmla="*/ 1158949 h 2392326"/>
                <a:gd name="connsiteX25" fmla="*/ 3179134 w 5191494"/>
                <a:gd name="connsiteY25" fmla="*/ 1711842 h 2392326"/>
                <a:gd name="connsiteX26" fmla="*/ 3189767 w 5191494"/>
                <a:gd name="connsiteY26" fmla="*/ 1881963 h 2392326"/>
                <a:gd name="connsiteX27" fmla="*/ 3253562 w 5191494"/>
                <a:gd name="connsiteY27" fmla="*/ 1924493 h 2392326"/>
                <a:gd name="connsiteX28" fmla="*/ 3285460 w 5191494"/>
                <a:gd name="connsiteY28" fmla="*/ 1935126 h 2392326"/>
                <a:gd name="connsiteX29" fmla="*/ 3476846 w 5191494"/>
                <a:gd name="connsiteY29" fmla="*/ 1945758 h 2392326"/>
                <a:gd name="connsiteX30" fmla="*/ 4359348 w 5191494"/>
                <a:gd name="connsiteY30" fmla="*/ 1956391 h 2392326"/>
                <a:gd name="connsiteX31" fmla="*/ 4965404 w 5191494"/>
                <a:gd name="connsiteY31" fmla="*/ 1945758 h 2392326"/>
                <a:gd name="connsiteX32" fmla="*/ 5092995 w 5191494"/>
                <a:gd name="connsiteY32" fmla="*/ 1892596 h 2392326"/>
                <a:gd name="connsiteX33" fmla="*/ 5050465 w 5191494"/>
                <a:gd name="connsiteY33" fmla="*/ 1850065 h 2392326"/>
                <a:gd name="connsiteX34" fmla="*/ 5156790 w 5191494"/>
                <a:gd name="connsiteY34" fmla="*/ 1828801 h 2392326"/>
                <a:gd name="connsiteX35" fmla="*/ 5188687 w 5191494"/>
                <a:gd name="connsiteY35" fmla="*/ 1775637 h 2392326"/>
                <a:gd name="connsiteX36" fmla="*/ 5188687 w 5191494"/>
                <a:gd name="connsiteY36" fmla="*/ 1669312 h 2392326"/>
                <a:gd name="connsiteX37" fmla="*/ 5178056 w 5191494"/>
                <a:gd name="connsiteY37" fmla="*/ 1477926 h 2392326"/>
                <a:gd name="connsiteX38" fmla="*/ 5178055 w 5191494"/>
                <a:gd name="connsiteY38" fmla="*/ 1307805 h 2392326"/>
                <a:gd name="connsiteX39" fmla="*/ 5167423 w 5191494"/>
                <a:gd name="connsiteY39" fmla="*/ 1084521 h 2392326"/>
                <a:gd name="connsiteX40" fmla="*/ 5167423 w 5191494"/>
                <a:gd name="connsiteY40" fmla="*/ 116958 h 2392326"/>
                <a:gd name="connsiteX41" fmla="*/ 5156790 w 5191494"/>
                <a:gd name="connsiteY41" fmla="*/ 74428 h 2392326"/>
                <a:gd name="connsiteX42" fmla="*/ 5156790 w 5191494"/>
                <a:gd name="connsiteY42" fmla="*/ 0 h 2392326"/>
                <a:gd name="connsiteX0" fmla="*/ 31897 w 5191494"/>
                <a:gd name="connsiteY0" fmla="*/ 244549 h 2392326"/>
                <a:gd name="connsiteX1" fmla="*/ 42530 w 5191494"/>
                <a:gd name="connsiteY1" fmla="*/ 489098 h 2392326"/>
                <a:gd name="connsiteX2" fmla="*/ 31897 w 5191494"/>
                <a:gd name="connsiteY2" fmla="*/ 1105786 h 2392326"/>
                <a:gd name="connsiteX3" fmla="*/ 0 w 5191494"/>
                <a:gd name="connsiteY3" fmla="*/ 1743740 h 2392326"/>
                <a:gd name="connsiteX4" fmla="*/ 10632 w 5191494"/>
                <a:gd name="connsiteY4" fmla="*/ 2179675 h 2392326"/>
                <a:gd name="connsiteX5" fmla="*/ 106325 w 5191494"/>
                <a:gd name="connsiteY5" fmla="*/ 2243470 h 2392326"/>
                <a:gd name="connsiteX6" fmla="*/ 180753 w 5191494"/>
                <a:gd name="connsiteY6" fmla="*/ 2286000 h 2392326"/>
                <a:gd name="connsiteX7" fmla="*/ 276446 w 5191494"/>
                <a:gd name="connsiteY7" fmla="*/ 2296633 h 2392326"/>
                <a:gd name="connsiteX8" fmla="*/ 435934 w 5191494"/>
                <a:gd name="connsiteY8" fmla="*/ 2317898 h 2392326"/>
                <a:gd name="connsiteX9" fmla="*/ 637953 w 5191494"/>
                <a:gd name="connsiteY9" fmla="*/ 2339163 h 2392326"/>
                <a:gd name="connsiteX10" fmla="*/ 776176 w 5191494"/>
                <a:gd name="connsiteY10" fmla="*/ 2349796 h 2392326"/>
                <a:gd name="connsiteX11" fmla="*/ 861237 w 5191494"/>
                <a:gd name="connsiteY11" fmla="*/ 2360428 h 2392326"/>
                <a:gd name="connsiteX12" fmla="*/ 1679944 w 5191494"/>
                <a:gd name="connsiteY12" fmla="*/ 2371061 h 2392326"/>
                <a:gd name="connsiteX13" fmla="*/ 1765004 w 5191494"/>
                <a:gd name="connsiteY13" fmla="*/ 2381693 h 2392326"/>
                <a:gd name="connsiteX14" fmla="*/ 1839432 w 5191494"/>
                <a:gd name="connsiteY14" fmla="*/ 2392326 h 2392326"/>
                <a:gd name="connsiteX15" fmla="*/ 2349795 w 5191494"/>
                <a:gd name="connsiteY15" fmla="*/ 2381693 h 2392326"/>
                <a:gd name="connsiteX16" fmla="*/ 2604976 w 5191494"/>
                <a:gd name="connsiteY16" fmla="*/ 2371061 h 2392326"/>
                <a:gd name="connsiteX17" fmla="*/ 2945218 w 5191494"/>
                <a:gd name="connsiteY17" fmla="*/ 2360428 h 2392326"/>
                <a:gd name="connsiteX18" fmla="*/ 3009013 w 5191494"/>
                <a:gd name="connsiteY18" fmla="*/ 2286000 h 2392326"/>
                <a:gd name="connsiteX19" fmla="*/ 3019646 w 5191494"/>
                <a:gd name="connsiteY19" fmla="*/ 2254103 h 2392326"/>
                <a:gd name="connsiteX20" fmla="*/ 3040911 w 5191494"/>
                <a:gd name="connsiteY20" fmla="*/ 2020186 h 2392326"/>
                <a:gd name="connsiteX21" fmla="*/ 3051544 w 5191494"/>
                <a:gd name="connsiteY21" fmla="*/ 1095154 h 2392326"/>
                <a:gd name="connsiteX22" fmla="*/ 3083441 w 5191494"/>
                <a:gd name="connsiteY22" fmla="*/ 1073889 h 2392326"/>
                <a:gd name="connsiteX23" fmla="*/ 3115339 w 5191494"/>
                <a:gd name="connsiteY23" fmla="*/ 1063256 h 2392326"/>
                <a:gd name="connsiteX24" fmla="*/ 3200400 w 5191494"/>
                <a:gd name="connsiteY24" fmla="*/ 1158949 h 2392326"/>
                <a:gd name="connsiteX25" fmla="*/ 3179134 w 5191494"/>
                <a:gd name="connsiteY25" fmla="*/ 1711842 h 2392326"/>
                <a:gd name="connsiteX26" fmla="*/ 3189767 w 5191494"/>
                <a:gd name="connsiteY26" fmla="*/ 1881963 h 2392326"/>
                <a:gd name="connsiteX27" fmla="*/ 3253562 w 5191494"/>
                <a:gd name="connsiteY27" fmla="*/ 1924493 h 2392326"/>
                <a:gd name="connsiteX28" fmla="*/ 3285460 w 5191494"/>
                <a:gd name="connsiteY28" fmla="*/ 1935126 h 2392326"/>
                <a:gd name="connsiteX29" fmla="*/ 3476846 w 5191494"/>
                <a:gd name="connsiteY29" fmla="*/ 1945758 h 2392326"/>
                <a:gd name="connsiteX30" fmla="*/ 4359348 w 5191494"/>
                <a:gd name="connsiteY30" fmla="*/ 1956391 h 2392326"/>
                <a:gd name="connsiteX31" fmla="*/ 5029199 w 5191494"/>
                <a:gd name="connsiteY31" fmla="*/ 1945758 h 2392326"/>
                <a:gd name="connsiteX32" fmla="*/ 5092995 w 5191494"/>
                <a:gd name="connsiteY32" fmla="*/ 1892596 h 2392326"/>
                <a:gd name="connsiteX33" fmla="*/ 5050465 w 5191494"/>
                <a:gd name="connsiteY33" fmla="*/ 1850065 h 2392326"/>
                <a:gd name="connsiteX34" fmla="*/ 5156790 w 5191494"/>
                <a:gd name="connsiteY34" fmla="*/ 1828801 h 2392326"/>
                <a:gd name="connsiteX35" fmla="*/ 5188687 w 5191494"/>
                <a:gd name="connsiteY35" fmla="*/ 1775637 h 2392326"/>
                <a:gd name="connsiteX36" fmla="*/ 5188687 w 5191494"/>
                <a:gd name="connsiteY36" fmla="*/ 1669312 h 2392326"/>
                <a:gd name="connsiteX37" fmla="*/ 5178056 w 5191494"/>
                <a:gd name="connsiteY37" fmla="*/ 1477926 h 2392326"/>
                <a:gd name="connsiteX38" fmla="*/ 5178055 w 5191494"/>
                <a:gd name="connsiteY38" fmla="*/ 1307805 h 2392326"/>
                <a:gd name="connsiteX39" fmla="*/ 5167423 w 5191494"/>
                <a:gd name="connsiteY39" fmla="*/ 1084521 h 2392326"/>
                <a:gd name="connsiteX40" fmla="*/ 5167423 w 5191494"/>
                <a:gd name="connsiteY40" fmla="*/ 116958 h 2392326"/>
                <a:gd name="connsiteX41" fmla="*/ 5156790 w 5191494"/>
                <a:gd name="connsiteY41" fmla="*/ 74428 h 2392326"/>
                <a:gd name="connsiteX42" fmla="*/ 5156790 w 5191494"/>
                <a:gd name="connsiteY42" fmla="*/ 0 h 2392326"/>
                <a:gd name="connsiteX0" fmla="*/ 31897 w 5191494"/>
                <a:gd name="connsiteY0" fmla="*/ 244549 h 2392326"/>
                <a:gd name="connsiteX1" fmla="*/ 42530 w 5191494"/>
                <a:gd name="connsiteY1" fmla="*/ 489098 h 2392326"/>
                <a:gd name="connsiteX2" fmla="*/ 31897 w 5191494"/>
                <a:gd name="connsiteY2" fmla="*/ 1105786 h 2392326"/>
                <a:gd name="connsiteX3" fmla="*/ 0 w 5191494"/>
                <a:gd name="connsiteY3" fmla="*/ 1743740 h 2392326"/>
                <a:gd name="connsiteX4" fmla="*/ 10632 w 5191494"/>
                <a:gd name="connsiteY4" fmla="*/ 2179675 h 2392326"/>
                <a:gd name="connsiteX5" fmla="*/ 106325 w 5191494"/>
                <a:gd name="connsiteY5" fmla="*/ 2243470 h 2392326"/>
                <a:gd name="connsiteX6" fmla="*/ 180753 w 5191494"/>
                <a:gd name="connsiteY6" fmla="*/ 2286000 h 2392326"/>
                <a:gd name="connsiteX7" fmla="*/ 276446 w 5191494"/>
                <a:gd name="connsiteY7" fmla="*/ 2296633 h 2392326"/>
                <a:gd name="connsiteX8" fmla="*/ 435934 w 5191494"/>
                <a:gd name="connsiteY8" fmla="*/ 2317898 h 2392326"/>
                <a:gd name="connsiteX9" fmla="*/ 637953 w 5191494"/>
                <a:gd name="connsiteY9" fmla="*/ 2339163 h 2392326"/>
                <a:gd name="connsiteX10" fmla="*/ 776176 w 5191494"/>
                <a:gd name="connsiteY10" fmla="*/ 2349796 h 2392326"/>
                <a:gd name="connsiteX11" fmla="*/ 861237 w 5191494"/>
                <a:gd name="connsiteY11" fmla="*/ 2360428 h 2392326"/>
                <a:gd name="connsiteX12" fmla="*/ 1679944 w 5191494"/>
                <a:gd name="connsiteY12" fmla="*/ 2371061 h 2392326"/>
                <a:gd name="connsiteX13" fmla="*/ 1765004 w 5191494"/>
                <a:gd name="connsiteY13" fmla="*/ 2381693 h 2392326"/>
                <a:gd name="connsiteX14" fmla="*/ 1839432 w 5191494"/>
                <a:gd name="connsiteY14" fmla="*/ 2392326 h 2392326"/>
                <a:gd name="connsiteX15" fmla="*/ 2349795 w 5191494"/>
                <a:gd name="connsiteY15" fmla="*/ 2381693 h 2392326"/>
                <a:gd name="connsiteX16" fmla="*/ 2604976 w 5191494"/>
                <a:gd name="connsiteY16" fmla="*/ 2371061 h 2392326"/>
                <a:gd name="connsiteX17" fmla="*/ 2945218 w 5191494"/>
                <a:gd name="connsiteY17" fmla="*/ 2360428 h 2392326"/>
                <a:gd name="connsiteX18" fmla="*/ 3009013 w 5191494"/>
                <a:gd name="connsiteY18" fmla="*/ 2286000 h 2392326"/>
                <a:gd name="connsiteX19" fmla="*/ 3019646 w 5191494"/>
                <a:gd name="connsiteY19" fmla="*/ 2254103 h 2392326"/>
                <a:gd name="connsiteX20" fmla="*/ 3040911 w 5191494"/>
                <a:gd name="connsiteY20" fmla="*/ 2020186 h 2392326"/>
                <a:gd name="connsiteX21" fmla="*/ 3051544 w 5191494"/>
                <a:gd name="connsiteY21" fmla="*/ 1095154 h 2392326"/>
                <a:gd name="connsiteX22" fmla="*/ 3083441 w 5191494"/>
                <a:gd name="connsiteY22" fmla="*/ 1073889 h 2392326"/>
                <a:gd name="connsiteX23" fmla="*/ 3115339 w 5191494"/>
                <a:gd name="connsiteY23" fmla="*/ 1063256 h 2392326"/>
                <a:gd name="connsiteX24" fmla="*/ 3200400 w 5191494"/>
                <a:gd name="connsiteY24" fmla="*/ 1158949 h 2392326"/>
                <a:gd name="connsiteX25" fmla="*/ 3179134 w 5191494"/>
                <a:gd name="connsiteY25" fmla="*/ 1711842 h 2392326"/>
                <a:gd name="connsiteX26" fmla="*/ 3189767 w 5191494"/>
                <a:gd name="connsiteY26" fmla="*/ 1881963 h 2392326"/>
                <a:gd name="connsiteX27" fmla="*/ 3253562 w 5191494"/>
                <a:gd name="connsiteY27" fmla="*/ 1924493 h 2392326"/>
                <a:gd name="connsiteX28" fmla="*/ 3285460 w 5191494"/>
                <a:gd name="connsiteY28" fmla="*/ 1935126 h 2392326"/>
                <a:gd name="connsiteX29" fmla="*/ 3476846 w 5191494"/>
                <a:gd name="connsiteY29" fmla="*/ 1945758 h 2392326"/>
                <a:gd name="connsiteX30" fmla="*/ 4359348 w 5191494"/>
                <a:gd name="connsiteY30" fmla="*/ 1956391 h 2392326"/>
                <a:gd name="connsiteX31" fmla="*/ 5029199 w 5191494"/>
                <a:gd name="connsiteY31" fmla="*/ 1945758 h 2392326"/>
                <a:gd name="connsiteX32" fmla="*/ 5092995 w 5191494"/>
                <a:gd name="connsiteY32" fmla="*/ 1892596 h 2392326"/>
                <a:gd name="connsiteX33" fmla="*/ 5167423 w 5191494"/>
                <a:gd name="connsiteY33" fmla="*/ 1881963 h 2392326"/>
                <a:gd name="connsiteX34" fmla="*/ 5156790 w 5191494"/>
                <a:gd name="connsiteY34" fmla="*/ 1828801 h 2392326"/>
                <a:gd name="connsiteX35" fmla="*/ 5188687 w 5191494"/>
                <a:gd name="connsiteY35" fmla="*/ 1775637 h 2392326"/>
                <a:gd name="connsiteX36" fmla="*/ 5188687 w 5191494"/>
                <a:gd name="connsiteY36" fmla="*/ 1669312 h 2392326"/>
                <a:gd name="connsiteX37" fmla="*/ 5178056 w 5191494"/>
                <a:gd name="connsiteY37" fmla="*/ 1477926 h 2392326"/>
                <a:gd name="connsiteX38" fmla="*/ 5178055 w 5191494"/>
                <a:gd name="connsiteY38" fmla="*/ 1307805 h 2392326"/>
                <a:gd name="connsiteX39" fmla="*/ 5167423 w 5191494"/>
                <a:gd name="connsiteY39" fmla="*/ 1084521 h 2392326"/>
                <a:gd name="connsiteX40" fmla="*/ 5167423 w 5191494"/>
                <a:gd name="connsiteY40" fmla="*/ 116958 h 2392326"/>
                <a:gd name="connsiteX41" fmla="*/ 5156790 w 5191494"/>
                <a:gd name="connsiteY41" fmla="*/ 74428 h 2392326"/>
                <a:gd name="connsiteX42" fmla="*/ 5156790 w 5191494"/>
                <a:gd name="connsiteY42" fmla="*/ 0 h 2392326"/>
                <a:gd name="connsiteX0" fmla="*/ 31897 w 5191494"/>
                <a:gd name="connsiteY0" fmla="*/ 244549 h 2392326"/>
                <a:gd name="connsiteX1" fmla="*/ 42530 w 5191494"/>
                <a:gd name="connsiteY1" fmla="*/ 489098 h 2392326"/>
                <a:gd name="connsiteX2" fmla="*/ 31897 w 5191494"/>
                <a:gd name="connsiteY2" fmla="*/ 1105786 h 2392326"/>
                <a:gd name="connsiteX3" fmla="*/ 0 w 5191494"/>
                <a:gd name="connsiteY3" fmla="*/ 1743740 h 2392326"/>
                <a:gd name="connsiteX4" fmla="*/ 10632 w 5191494"/>
                <a:gd name="connsiteY4" fmla="*/ 2179675 h 2392326"/>
                <a:gd name="connsiteX5" fmla="*/ 106325 w 5191494"/>
                <a:gd name="connsiteY5" fmla="*/ 2243470 h 2392326"/>
                <a:gd name="connsiteX6" fmla="*/ 180753 w 5191494"/>
                <a:gd name="connsiteY6" fmla="*/ 2286000 h 2392326"/>
                <a:gd name="connsiteX7" fmla="*/ 276446 w 5191494"/>
                <a:gd name="connsiteY7" fmla="*/ 2296633 h 2392326"/>
                <a:gd name="connsiteX8" fmla="*/ 435934 w 5191494"/>
                <a:gd name="connsiteY8" fmla="*/ 2317898 h 2392326"/>
                <a:gd name="connsiteX9" fmla="*/ 637953 w 5191494"/>
                <a:gd name="connsiteY9" fmla="*/ 2339163 h 2392326"/>
                <a:gd name="connsiteX10" fmla="*/ 776176 w 5191494"/>
                <a:gd name="connsiteY10" fmla="*/ 2349796 h 2392326"/>
                <a:gd name="connsiteX11" fmla="*/ 861237 w 5191494"/>
                <a:gd name="connsiteY11" fmla="*/ 2360428 h 2392326"/>
                <a:gd name="connsiteX12" fmla="*/ 1679944 w 5191494"/>
                <a:gd name="connsiteY12" fmla="*/ 2371061 h 2392326"/>
                <a:gd name="connsiteX13" fmla="*/ 1765004 w 5191494"/>
                <a:gd name="connsiteY13" fmla="*/ 2381693 h 2392326"/>
                <a:gd name="connsiteX14" fmla="*/ 1839432 w 5191494"/>
                <a:gd name="connsiteY14" fmla="*/ 2392326 h 2392326"/>
                <a:gd name="connsiteX15" fmla="*/ 2349795 w 5191494"/>
                <a:gd name="connsiteY15" fmla="*/ 2381693 h 2392326"/>
                <a:gd name="connsiteX16" fmla="*/ 2604976 w 5191494"/>
                <a:gd name="connsiteY16" fmla="*/ 2371061 h 2392326"/>
                <a:gd name="connsiteX17" fmla="*/ 2945218 w 5191494"/>
                <a:gd name="connsiteY17" fmla="*/ 2360428 h 2392326"/>
                <a:gd name="connsiteX18" fmla="*/ 3009013 w 5191494"/>
                <a:gd name="connsiteY18" fmla="*/ 2286000 h 2392326"/>
                <a:gd name="connsiteX19" fmla="*/ 3019646 w 5191494"/>
                <a:gd name="connsiteY19" fmla="*/ 2254103 h 2392326"/>
                <a:gd name="connsiteX20" fmla="*/ 3040911 w 5191494"/>
                <a:gd name="connsiteY20" fmla="*/ 2020186 h 2392326"/>
                <a:gd name="connsiteX21" fmla="*/ 3051544 w 5191494"/>
                <a:gd name="connsiteY21" fmla="*/ 1095154 h 2392326"/>
                <a:gd name="connsiteX22" fmla="*/ 3083441 w 5191494"/>
                <a:gd name="connsiteY22" fmla="*/ 1073889 h 2392326"/>
                <a:gd name="connsiteX23" fmla="*/ 3115339 w 5191494"/>
                <a:gd name="connsiteY23" fmla="*/ 1063256 h 2392326"/>
                <a:gd name="connsiteX24" fmla="*/ 3200400 w 5191494"/>
                <a:gd name="connsiteY24" fmla="*/ 1158949 h 2392326"/>
                <a:gd name="connsiteX25" fmla="*/ 3179134 w 5191494"/>
                <a:gd name="connsiteY25" fmla="*/ 1711842 h 2392326"/>
                <a:gd name="connsiteX26" fmla="*/ 3189767 w 5191494"/>
                <a:gd name="connsiteY26" fmla="*/ 1881963 h 2392326"/>
                <a:gd name="connsiteX27" fmla="*/ 3253562 w 5191494"/>
                <a:gd name="connsiteY27" fmla="*/ 1924493 h 2392326"/>
                <a:gd name="connsiteX28" fmla="*/ 3285460 w 5191494"/>
                <a:gd name="connsiteY28" fmla="*/ 1935126 h 2392326"/>
                <a:gd name="connsiteX29" fmla="*/ 3476846 w 5191494"/>
                <a:gd name="connsiteY29" fmla="*/ 1945758 h 2392326"/>
                <a:gd name="connsiteX30" fmla="*/ 4359348 w 5191494"/>
                <a:gd name="connsiteY30" fmla="*/ 1956391 h 2392326"/>
                <a:gd name="connsiteX31" fmla="*/ 5029199 w 5191494"/>
                <a:gd name="connsiteY31" fmla="*/ 1945758 h 2392326"/>
                <a:gd name="connsiteX32" fmla="*/ 5178056 w 5191494"/>
                <a:gd name="connsiteY32" fmla="*/ 1924494 h 2392326"/>
                <a:gd name="connsiteX33" fmla="*/ 5167423 w 5191494"/>
                <a:gd name="connsiteY33" fmla="*/ 1881963 h 2392326"/>
                <a:gd name="connsiteX34" fmla="*/ 5156790 w 5191494"/>
                <a:gd name="connsiteY34" fmla="*/ 1828801 h 2392326"/>
                <a:gd name="connsiteX35" fmla="*/ 5188687 w 5191494"/>
                <a:gd name="connsiteY35" fmla="*/ 1775637 h 2392326"/>
                <a:gd name="connsiteX36" fmla="*/ 5188687 w 5191494"/>
                <a:gd name="connsiteY36" fmla="*/ 1669312 h 2392326"/>
                <a:gd name="connsiteX37" fmla="*/ 5178056 w 5191494"/>
                <a:gd name="connsiteY37" fmla="*/ 1477926 h 2392326"/>
                <a:gd name="connsiteX38" fmla="*/ 5178055 w 5191494"/>
                <a:gd name="connsiteY38" fmla="*/ 1307805 h 2392326"/>
                <a:gd name="connsiteX39" fmla="*/ 5167423 w 5191494"/>
                <a:gd name="connsiteY39" fmla="*/ 1084521 h 2392326"/>
                <a:gd name="connsiteX40" fmla="*/ 5167423 w 5191494"/>
                <a:gd name="connsiteY40" fmla="*/ 116958 h 2392326"/>
                <a:gd name="connsiteX41" fmla="*/ 5156790 w 5191494"/>
                <a:gd name="connsiteY41" fmla="*/ 74428 h 2392326"/>
                <a:gd name="connsiteX42" fmla="*/ 5156790 w 5191494"/>
                <a:gd name="connsiteY42" fmla="*/ 0 h 2392326"/>
                <a:gd name="connsiteX0" fmla="*/ 31897 w 5201282"/>
                <a:gd name="connsiteY0" fmla="*/ 244549 h 2392326"/>
                <a:gd name="connsiteX1" fmla="*/ 42530 w 5201282"/>
                <a:gd name="connsiteY1" fmla="*/ 489098 h 2392326"/>
                <a:gd name="connsiteX2" fmla="*/ 31897 w 5201282"/>
                <a:gd name="connsiteY2" fmla="*/ 1105786 h 2392326"/>
                <a:gd name="connsiteX3" fmla="*/ 0 w 5201282"/>
                <a:gd name="connsiteY3" fmla="*/ 1743740 h 2392326"/>
                <a:gd name="connsiteX4" fmla="*/ 10632 w 5201282"/>
                <a:gd name="connsiteY4" fmla="*/ 2179675 h 2392326"/>
                <a:gd name="connsiteX5" fmla="*/ 106325 w 5201282"/>
                <a:gd name="connsiteY5" fmla="*/ 2243470 h 2392326"/>
                <a:gd name="connsiteX6" fmla="*/ 180753 w 5201282"/>
                <a:gd name="connsiteY6" fmla="*/ 2286000 h 2392326"/>
                <a:gd name="connsiteX7" fmla="*/ 276446 w 5201282"/>
                <a:gd name="connsiteY7" fmla="*/ 2296633 h 2392326"/>
                <a:gd name="connsiteX8" fmla="*/ 435934 w 5201282"/>
                <a:gd name="connsiteY8" fmla="*/ 2317898 h 2392326"/>
                <a:gd name="connsiteX9" fmla="*/ 637953 w 5201282"/>
                <a:gd name="connsiteY9" fmla="*/ 2339163 h 2392326"/>
                <a:gd name="connsiteX10" fmla="*/ 776176 w 5201282"/>
                <a:gd name="connsiteY10" fmla="*/ 2349796 h 2392326"/>
                <a:gd name="connsiteX11" fmla="*/ 861237 w 5201282"/>
                <a:gd name="connsiteY11" fmla="*/ 2360428 h 2392326"/>
                <a:gd name="connsiteX12" fmla="*/ 1679944 w 5201282"/>
                <a:gd name="connsiteY12" fmla="*/ 2371061 h 2392326"/>
                <a:gd name="connsiteX13" fmla="*/ 1765004 w 5201282"/>
                <a:gd name="connsiteY13" fmla="*/ 2381693 h 2392326"/>
                <a:gd name="connsiteX14" fmla="*/ 1839432 w 5201282"/>
                <a:gd name="connsiteY14" fmla="*/ 2392326 h 2392326"/>
                <a:gd name="connsiteX15" fmla="*/ 2349795 w 5201282"/>
                <a:gd name="connsiteY15" fmla="*/ 2381693 h 2392326"/>
                <a:gd name="connsiteX16" fmla="*/ 2604976 w 5201282"/>
                <a:gd name="connsiteY16" fmla="*/ 2371061 h 2392326"/>
                <a:gd name="connsiteX17" fmla="*/ 2945218 w 5201282"/>
                <a:gd name="connsiteY17" fmla="*/ 2360428 h 2392326"/>
                <a:gd name="connsiteX18" fmla="*/ 3009013 w 5201282"/>
                <a:gd name="connsiteY18" fmla="*/ 2286000 h 2392326"/>
                <a:gd name="connsiteX19" fmla="*/ 3019646 w 5201282"/>
                <a:gd name="connsiteY19" fmla="*/ 2254103 h 2392326"/>
                <a:gd name="connsiteX20" fmla="*/ 3040911 w 5201282"/>
                <a:gd name="connsiteY20" fmla="*/ 2020186 h 2392326"/>
                <a:gd name="connsiteX21" fmla="*/ 3051544 w 5201282"/>
                <a:gd name="connsiteY21" fmla="*/ 1095154 h 2392326"/>
                <a:gd name="connsiteX22" fmla="*/ 3083441 w 5201282"/>
                <a:gd name="connsiteY22" fmla="*/ 1073889 h 2392326"/>
                <a:gd name="connsiteX23" fmla="*/ 3115339 w 5201282"/>
                <a:gd name="connsiteY23" fmla="*/ 1063256 h 2392326"/>
                <a:gd name="connsiteX24" fmla="*/ 3200400 w 5201282"/>
                <a:gd name="connsiteY24" fmla="*/ 1158949 h 2392326"/>
                <a:gd name="connsiteX25" fmla="*/ 3179134 w 5201282"/>
                <a:gd name="connsiteY25" fmla="*/ 1711842 h 2392326"/>
                <a:gd name="connsiteX26" fmla="*/ 3189767 w 5201282"/>
                <a:gd name="connsiteY26" fmla="*/ 1881963 h 2392326"/>
                <a:gd name="connsiteX27" fmla="*/ 3253562 w 5201282"/>
                <a:gd name="connsiteY27" fmla="*/ 1924493 h 2392326"/>
                <a:gd name="connsiteX28" fmla="*/ 3285460 w 5201282"/>
                <a:gd name="connsiteY28" fmla="*/ 1935126 h 2392326"/>
                <a:gd name="connsiteX29" fmla="*/ 3476846 w 5201282"/>
                <a:gd name="connsiteY29" fmla="*/ 1945758 h 2392326"/>
                <a:gd name="connsiteX30" fmla="*/ 4359348 w 5201282"/>
                <a:gd name="connsiteY30" fmla="*/ 1956391 h 2392326"/>
                <a:gd name="connsiteX31" fmla="*/ 5029199 w 5201282"/>
                <a:gd name="connsiteY31" fmla="*/ 1945758 h 2392326"/>
                <a:gd name="connsiteX32" fmla="*/ 5178056 w 5201282"/>
                <a:gd name="connsiteY32" fmla="*/ 1924494 h 2392326"/>
                <a:gd name="connsiteX33" fmla="*/ 5167423 w 5201282"/>
                <a:gd name="connsiteY33" fmla="*/ 1881963 h 2392326"/>
                <a:gd name="connsiteX34" fmla="*/ 5200694 w 5201282"/>
                <a:gd name="connsiteY34" fmla="*/ 1850766 h 2392326"/>
                <a:gd name="connsiteX35" fmla="*/ 5188687 w 5201282"/>
                <a:gd name="connsiteY35" fmla="*/ 1775637 h 2392326"/>
                <a:gd name="connsiteX36" fmla="*/ 5188687 w 5201282"/>
                <a:gd name="connsiteY36" fmla="*/ 1669312 h 2392326"/>
                <a:gd name="connsiteX37" fmla="*/ 5178056 w 5201282"/>
                <a:gd name="connsiteY37" fmla="*/ 1477926 h 2392326"/>
                <a:gd name="connsiteX38" fmla="*/ 5178055 w 5201282"/>
                <a:gd name="connsiteY38" fmla="*/ 1307805 h 2392326"/>
                <a:gd name="connsiteX39" fmla="*/ 5167423 w 5201282"/>
                <a:gd name="connsiteY39" fmla="*/ 1084521 h 2392326"/>
                <a:gd name="connsiteX40" fmla="*/ 5167423 w 5201282"/>
                <a:gd name="connsiteY40" fmla="*/ 116958 h 2392326"/>
                <a:gd name="connsiteX41" fmla="*/ 5156790 w 5201282"/>
                <a:gd name="connsiteY41" fmla="*/ 74428 h 2392326"/>
                <a:gd name="connsiteX42" fmla="*/ 5156790 w 5201282"/>
                <a:gd name="connsiteY42" fmla="*/ 0 h 2392326"/>
                <a:gd name="connsiteX0" fmla="*/ 31897 w 5201282"/>
                <a:gd name="connsiteY0" fmla="*/ 244549 h 2392326"/>
                <a:gd name="connsiteX1" fmla="*/ 42530 w 5201282"/>
                <a:gd name="connsiteY1" fmla="*/ 489098 h 2392326"/>
                <a:gd name="connsiteX2" fmla="*/ 31897 w 5201282"/>
                <a:gd name="connsiteY2" fmla="*/ 1105786 h 2392326"/>
                <a:gd name="connsiteX3" fmla="*/ 0 w 5201282"/>
                <a:gd name="connsiteY3" fmla="*/ 1743740 h 2392326"/>
                <a:gd name="connsiteX4" fmla="*/ 10632 w 5201282"/>
                <a:gd name="connsiteY4" fmla="*/ 2179675 h 2392326"/>
                <a:gd name="connsiteX5" fmla="*/ 106325 w 5201282"/>
                <a:gd name="connsiteY5" fmla="*/ 2243470 h 2392326"/>
                <a:gd name="connsiteX6" fmla="*/ 180753 w 5201282"/>
                <a:gd name="connsiteY6" fmla="*/ 2286000 h 2392326"/>
                <a:gd name="connsiteX7" fmla="*/ 276446 w 5201282"/>
                <a:gd name="connsiteY7" fmla="*/ 2296633 h 2392326"/>
                <a:gd name="connsiteX8" fmla="*/ 435934 w 5201282"/>
                <a:gd name="connsiteY8" fmla="*/ 2317898 h 2392326"/>
                <a:gd name="connsiteX9" fmla="*/ 637953 w 5201282"/>
                <a:gd name="connsiteY9" fmla="*/ 2339163 h 2392326"/>
                <a:gd name="connsiteX10" fmla="*/ 776176 w 5201282"/>
                <a:gd name="connsiteY10" fmla="*/ 2349796 h 2392326"/>
                <a:gd name="connsiteX11" fmla="*/ 861237 w 5201282"/>
                <a:gd name="connsiteY11" fmla="*/ 2360428 h 2392326"/>
                <a:gd name="connsiteX12" fmla="*/ 1679944 w 5201282"/>
                <a:gd name="connsiteY12" fmla="*/ 2371061 h 2392326"/>
                <a:gd name="connsiteX13" fmla="*/ 1765004 w 5201282"/>
                <a:gd name="connsiteY13" fmla="*/ 2381693 h 2392326"/>
                <a:gd name="connsiteX14" fmla="*/ 1839432 w 5201282"/>
                <a:gd name="connsiteY14" fmla="*/ 2392326 h 2392326"/>
                <a:gd name="connsiteX15" fmla="*/ 2349795 w 5201282"/>
                <a:gd name="connsiteY15" fmla="*/ 2381693 h 2392326"/>
                <a:gd name="connsiteX16" fmla="*/ 2604976 w 5201282"/>
                <a:gd name="connsiteY16" fmla="*/ 2371061 h 2392326"/>
                <a:gd name="connsiteX17" fmla="*/ 2945218 w 5201282"/>
                <a:gd name="connsiteY17" fmla="*/ 2360428 h 2392326"/>
                <a:gd name="connsiteX18" fmla="*/ 3009013 w 5201282"/>
                <a:gd name="connsiteY18" fmla="*/ 2286000 h 2392326"/>
                <a:gd name="connsiteX19" fmla="*/ 3019646 w 5201282"/>
                <a:gd name="connsiteY19" fmla="*/ 2254103 h 2392326"/>
                <a:gd name="connsiteX20" fmla="*/ 3040911 w 5201282"/>
                <a:gd name="connsiteY20" fmla="*/ 2020186 h 2392326"/>
                <a:gd name="connsiteX21" fmla="*/ 3051544 w 5201282"/>
                <a:gd name="connsiteY21" fmla="*/ 1095154 h 2392326"/>
                <a:gd name="connsiteX22" fmla="*/ 3083441 w 5201282"/>
                <a:gd name="connsiteY22" fmla="*/ 1073889 h 2392326"/>
                <a:gd name="connsiteX23" fmla="*/ 3115339 w 5201282"/>
                <a:gd name="connsiteY23" fmla="*/ 1063256 h 2392326"/>
                <a:gd name="connsiteX24" fmla="*/ 3200400 w 5201282"/>
                <a:gd name="connsiteY24" fmla="*/ 1158949 h 2392326"/>
                <a:gd name="connsiteX25" fmla="*/ 3179134 w 5201282"/>
                <a:gd name="connsiteY25" fmla="*/ 1711842 h 2392326"/>
                <a:gd name="connsiteX26" fmla="*/ 3189767 w 5201282"/>
                <a:gd name="connsiteY26" fmla="*/ 1881963 h 2392326"/>
                <a:gd name="connsiteX27" fmla="*/ 3253562 w 5201282"/>
                <a:gd name="connsiteY27" fmla="*/ 1924493 h 2392326"/>
                <a:gd name="connsiteX28" fmla="*/ 3285460 w 5201282"/>
                <a:gd name="connsiteY28" fmla="*/ 1935126 h 2392326"/>
                <a:gd name="connsiteX29" fmla="*/ 3476846 w 5201282"/>
                <a:gd name="connsiteY29" fmla="*/ 1945758 h 2392326"/>
                <a:gd name="connsiteX30" fmla="*/ 4359348 w 5201282"/>
                <a:gd name="connsiteY30" fmla="*/ 1956391 h 2392326"/>
                <a:gd name="connsiteX31" fmla="*/ 5029199 w 5201282"/>
                <a:gd name="connsiteY31" fmla="*/ 1945758 h 2392326"/>
                <a:gd name="connsiteX32" fmla="*/ 5178056 w 5201282"/>
                <a:gd name="connsiteY32" fmla="*/ 1924494 h 2392326"/>
                <a:gd name="connsiteX33" fmla="*/ 5167423 w 5201282"/>
                <a:gd name="connsiteY33" fmla="*/ 1881963 h 2392326"/>
                <a:gd name="connsiteX34" fmla="*/ 5200694 w 5201282"/>
                <a:gd name="connsiteY34" fmla="*/ 1850766 h 2392326"/>
                <a:gd name="connsiteX35" fmla="*/ 5188687 w 5201282"/>
                <a:gd name="connsiteY35" fmla="*/ 1775637 h 2392326"/>
                <a:gd name="connsiteX36" fmla="*/ 5188687 w 5201282"/>
                <a:gd name="connsiteY36" fmla="*/ 1669312 h 2392326"/>
                <a:gd name="connsiteX37" fmla="*/ 5178056 w 5201282"/>
                <a:gd name="connsiteY37" fmla="*/ 1477926 h 2392326"/>
                <a:gd name="connsiteX38" fmla="*/ 5178055 w 5201282"/>
                <a:gd name="connsiteY38" fmla="*/ 1307805 h 2392326"/>
                <a:gd name="connsiteX39" fmla="*/ 5167423 w 5201282"/>
                <a:gd name="connsiteY39" fmla="*/ 1084521 h 2392326"/>
                <a:gd name="connsiteX40" fmla="*/ 5167423 w 5201282"/>
                <a:gd name="connsiteY40" fmla="*/ 116958 h 2392326"/>
                <a:gd name="connsiteX41" fmla="*/ 5156790 w 5201282"/>
                <a:gd name="connsiteY41" fmla="*/ 74428 h 2392326"/>
                <a:gd name="connsiteX42" fmla="*/ 5156790 w 5201282"/>
                <a:gd name="connsiteY42" fmla="*/ 0 h 2392326"/>
                <a:gd name="connsiteX0" fmla="*/ 31897 w 5200695"/>
                <a:gd name="connsiteY0" fmla="*/ 244549 h 2392326"/>
                <a:gd name="connsiteX1" fmla="*/ 42530 w 5200695"/>
                <a:gd name="connsiteY1" fmla="*/ 489098 h 2392326"/>
                <a:gd name="connsiteX2" fmla="*/ 31897 w 5200695"/>
                <a:gd name="connsiteY2" fmla="*/ 1105786 h 2392326"/>
                <a:gd name="connsiteX3" fmla="*/ 0 w 5200695"/>
                <a:gd name="connsiteY3" fmla="*/ 1743740 h 2392326"/>
                <a:gd name="connsiteX4" fmla="*/ 10632 w 5200695"/>
                <a:gd name="connsiteY4" fmla="*/ 2179675 h 2392326"/>
                <a:gd name="connsiteX5" fmla="*/ 106325 w 5200695"/>
                <a:gd name="connsiteY5" fmla="*/ 2243470 h 2392326"/>
                <a:gd name="connsiteX6" fmla="*/ 180753 w 5200695"/>
                <a:gd name="connsiteY6" fmla="*/ 2286000 h 2392326"/>
                <a:gd name="connsiteX7" fmla="*/ 276446 w 5200695"/>
                <a:gd name="connsiteY7" fmla="*/ 2296633 h 2392326"/>
                <a:gd name="connsiteX8" fmla="*/ 435934 w 5200695"/>
                <a:gd name="connsiteY8" fmla="*/ 2317898 h 2392326"/>
                <a:gd name="connsiteX9" fmla="*/ 637953 w 5200695"/>
                <a:gd name="connsiteY9" fmla="*/ 2339163 h 2392326"/>
                <a:gd name="connsiteX10" fmla="*/ 776176 w 5200695"/>
                <a:gd name="connsiteY10" fmla="*/ 2349796 h 2392326"/>
                <a:gd name="connsiteX11" fmla="*/ 861237 w 5200695"/>
                <a:gd name="connsiteY11" fmla="*/ 2360428 h 2392326"/>
                <a:gd name="connsiteX12" fmla="*/ 1679944 w 5200695"/>
                <a:gd name="connsiteY12" fmla="*/ 2371061 h 2392326"/>
                <a:gd name="connsiteX13" fmla="*/ 1765004 w 5200695"/>
                <a:gd name="connsiteY13" fmla="*/ 2381693 h 2392326"/>
                <a:gd name="connsiteX14" fmla="*/ 1839432 w 5200695"/>
                <a:gd name="connsiteY14" fmla="*/ 2392326 h 2392326"/>
                <a:gd name="connsiteX15" fmla="*/ 2349795 w 5200695"/>
                <a:gd name="connsiteY15" fmla="*/ 2381693 h 2392326"/>
                <a:gd name="connsiteX16" fmla="*/ 2604976 w 5200695"/>
                <a:gd name="connsiteY16" fmla="*/ 2371061 h 2392326"/>
                <a:gd name="connsiteX17" fmla="*/ 2945218 w 5200695"/>
                <a:gd name="connsiteY17" fmla="*/ 2360428 h 2392326"/>
                <a:gd name="connsiteX18" fmla="*/ 3009013 w 5200695"/>
                <a:gd name="connsiteY18" fmla="*/ 2286000 h 2392326"/>
                <a:gd name="connsiteX19" fmla="*/ 3019646 w 5200695"/>
                <a:gd name="connsiteY19" fmla="*/ 2254103 h 2392326"/>
                <a:gd name="connsiteX20" fmla="*/ 3040911 w 5200695"/>
                <a:gd name="connsiteY20" fmla="*/ 2020186 h 2392326"/>
                <a:gd name="connsiteX21" fmla="*/ 3051544 w 5200695"/>
                <a:gd name="connsiteY21" fmla="*/ 1095154 h 2392326"/>
                <a:gd name="connsiteX22" fmla="*/ 3083441 w 5200695"/>
                <a:gd name="connsiteY22" fmla="*/ 1073889 h 2392326"/>
                <a:gd name="connsiteX23" fmla="*/ 3115339 w 5200695"/>
                <a:gd name="connsiteY23" fmla="*/ 1063256 h 2392326"/>
                <a:gd name="connsiteX24" fmla="*/ 3200400 w 5200695"/>
                <a:gd name="connsiteY24" fmla="*/ 1158949 h 2392326"/>
                <a:gd name="connsiteX25" fmla="*/ 3179134 w 5200695"/>
                <a:gd name="connsiteY25" fmla="*/ 1711842 h 2392326"/>
                <a:gd name="connsiteX26" fmla="*/ 3189767 w 5200695"/>
                <a:gd name="connsiteY26" fmla="*/ 1881963 h 2392326"/>
                <a:gd name="connsiteX27" fmla="*/ 3253562 w 5200695"/>
                <a:gd name="connsiteY27" fmla="*/ 1924493 h 2392326"/>
                <a:gd name="connsiteX28" fmla="*/ 3285460 w 5200695"/>
                <a:gd name="connsiteY28" fmla="*/ 1935126 h 2392326"/>
                <a:gd name="connsiteX29" fmla="*/ 3476846 w 5200695"/>
                <a:gd name="connsiteY29" fmla="*/ 1945758 h 2392326"/>
                <a:gd name="connsiteX30" fmla="*/ 4359348 w 5200695"/>
                <a:gd name="connsiteY30" fmla="*/ 1956391 h 2392326"/>
                <a:gd name="connsiteX31" fmla="*/ 5029199 w 5200695"/>
                <a:gd name="connsiteY31" fmla="*/ 1945758 h 2392326"/>
                <a:gd name="connsiteX32" fmla="*/ 5178056 w 5200695"/>
                <a:gd name="connsiteY32" fmla="*/ 1924494 h 2392326"/>
                <a:gd name="connsiteX33" fmla="*/ 5189375 w 5200695"/>
                <a:gd name="connsiteY33" fmla="*/ 1903929 h 2392326"/>
                <a:gd name="connsiteX34" fmla="*/ 5200694 w 5200695"/>
                <a:gd name="connsiteY34" fmla="*/ 1850766 h 2392326"/>
                <a:gd name="connsiteX35" fmla="*/ 5188687 w 5200695"/>
                <a:gd name="connsiteY35" fmla="*/ 1775637 h 2392326"/>
                <a:gd name="connsiteX36" fmla="*/ 5188687 w 5200695"/>
                <a:gd name="connsiteY36" fmla="*/ 1669312 h 2392326"/>
                <a:gd name="connsiteX37" fmla="*/ 5178056 w 5200695"/>
                <a:gd name="connsiteY37" fmla="*/ 1477926 h 2392326"/>
                <a:gd name="connsiteX38" fmla="*/ 5178055 w 5200695"/>
                <a:gd name="connsiteY38" fmla="*/ 1307805 h 2392326"/>
                <a:gd name="connsiteX39" fmla="*/ 5167423 w 5200695"/>
                <a:gd name="connsiteY39" fmla="*/ 1084521 h 2392326"/>
                <a:gd name="connsiteX40" fmla="*/ 5167423 w 5200695"/>
                <a:gd name="connsiteY40" fmla="*/ 116958 h 2392326"/>
                <a:gd name="connsiteX41" fmla="*/ 5156790 w 5200695"/>
                <a:gd name="connsiteY41" fmla="*/ 74428 h 2392326"/>
                <a:gd name="connsiteX42" fmla="*/ 5156790 w 5200695"/>
                <a:gd name="connsiteY42" fmla="*/ 0 h 239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200695" h="2392326">
                  <a:moveTo>
                    <a:pt x="31897" y="244549"/>
                  </a:moveTo>
                  <a:cubicBezTo>
                    <a:pt x="35441" y="326065"/>
                    <a:pt x="42530" y="407505"/>
                    <a:pt x="42530" y="489098"/>
                  </a:cubicBezTo>
                  <a:cubicBezTo>
                    <a:pt x="42530" y="694691"/>
                    <a:pt x="38001" y="900283"/>
                    <a:pt x="31897" y="1105786"/>
                  </a:cubicBezTo>
                  <a:cubicBezTo>
                    <a:pt x="25399" y="1324550"/>
                    <a:pt x="12639" y="1528862"/>
                    <a:pt x="0" y="1743740"/>
                  </a:cubicBezTo>
                  <a:cubicBezTo>
                    <a:pt x="3544" y="1889052"/>
                    <a:pt x="-5420" y="2035209"/>
                    <a:pt x="10632" y="2179675"/>
                  </a:cubicBezTo>
                  <a:cubicBezTo>
                    <a:pt x="14815" y="2217319"/>
                    <a:pt x="83901" y="2232258"/>
                    <a:pt x="106325" y="2243470"/>
                  </a:cubicBezTo>
                  <a:cubicBezTo>
                    <a:pt x="135816" y="2258216"/>
                    <a:pt x="146136" y="2278011"/>
                    <a:pt x="180753" y="2286000"/>
                  </a:cubicBezTo>
                  <a:cubicBezTo>
                    <a:pt x="212025" y="2293217"/>
                    <a:pt x="244634" y="2292391"/>
                    <a:pt x="276446" y="2296633"/>
                  </a:cubicBezTo>
                  <a:cubicBezTo>
                    <a:pt x="515078" y="2328450"/>
                    <a:pt x="105663" y="2281200"/>
                    <a:pt x="435934" y="2317898"/>
                  </a:cubicBezTo>
                  <a:cubicBezTo>
                    <a:pt x="522609" y="2346791"/>
                    <a:pt x="452210" y="2326353"/>
                    <a:pt x="637953" y="2339163"/>
                  </a:cubicBezTo>
                  <a:lnTo>
                    <a:pt x="776176" y="2349796"/>
                  </a:lnTo>
                  <a:cubicBezTo>
                    <a:pt x="804622" y="2352505"/>
                    <a:pt x="832671" y="2359756"/>
                    <a:pt x="861237" y="2360428"/>
                  </a:cubicBezTo>
                  <a:cubicBezTo>
                    <a:pt x="1134087" y="2366848"/>
                    <a:pt x="1407042" y="2367517"/>
                    <a:pt x="1679944" y="2371061"/>
                  </a:cubicBezTo>
                  <a:lnTo>
                    <a:pt x="1765004" y="2381693"/>
                  </a:lnTo>
                  <a:cubicBezTo>
                    <a:pt x="1789845" y="2385005"/>
                    <a:pt x="1814371" y="2392326"/>
                    <a:pt x="1839432" y="2392326"/>
                  </a:cubicBezTo>
                  <a:cubicBezTo>
                    <a:pt x="2009590" y="2392326"/>
                    <a:pt x="2179703" y="2386418"/>
                    <a:pt x="2349795" y="2381693"/>
                  </a:cubicBezTo>
                  <a:cubicBezTo>
                    <a:pt x="2434896" y="2379329"/>
                    <a:pt x="2519896" y="2374100"/>
                    <a:pt x="2604976" y="2371061"/>
                  </a:cubicBezTo>
                  <a:lnTo>
                    <a:pt x="2945218" y="2360428"/>
                  </a:lnTo>
                  <a:cubicBezTo>
                    <a:pt x="2971381" y="2334265"/>
                    <a:pt x="2992819" y="2318388"/>
                    <a:pt x="3009013" y="2286000"/>
                  </a:cubicBezTo>
                  <a:cubicBezTo>
                    <a:pt x="3014025" y="2275976"/>
                    <a:pt x="3016102" y="2264735"/>
                    <a:pt x="3019646" y="2254103"/>
                  </a:cubicBezTo>
                  <a:cubicBezTo>
                    <a:pt x="3036075" y="2155535"/>
                    <a:pt x="3038279" y="2155760"/>
                    <a:pt x="3040911" y="2020186"/>
                  </a:cubicBezTo>
                  <a:cubicBezTo>
                    <a:pt x="3046897" y="1711880"/>
                    <a:pt x="3037699" y="1403207"/>
                    <a:pt x="3051544" y="1095154"/>
                  </a:cubicBezTo>
                  <a:cubicBezTo>
                    <a:pt x="3052118" y="1082388"/>
                    <a:pt x="3072012" y="1079604"/>
                    <a:pt x="3083441" y="1073889"/>
                  </a:cubicBezTo>
                  <a:cubicBezTo>
                    <a:pt x="3093466" y="1068877"/>
                    <a:pt x="3104706" y="1066800"/>
                    <a:pt x="3115339" y="1063256"/>
                  </a:cubicBezTo>
                  <a:cubicBezTo>
                    <a:pt x="3206002" y="1076208"/>
                    <a:pt x="3200400" y="1050984"/>
                    <a:pt x="3200400" y="1158949"/>
                  </a:cubicBezTo>
                  <a:cubicBezTo>
                    <a:pt x="3200400" y="1621662"/>
                    <a:pt x="3221249" y="1501275"/>
                    <a:pt x="3179134" y="1711842"/>
                  </a:cubicBezTo>
                  <a:cubicBezTo>
                    <a:pt x="3182678" y="1768549"/>
                    <a:pt x="3180906" y="1825841"/>
                    <a:pt x="3189767" y="1881963"/>
                  </a:cubicBezTo>
                  <a:cubicBezTo>
                    <a:pt x="3195948" y="1921110"/>
                    <a:pt x="3225153" y="1916376"/>
                    <a:pt x="3253562" y="1924493"/>
                  </a:cubicBezTo>
                  <a:cubicBezTo>
                    <a:pt x="3264339" y="1927572"/>
                    <a:pt x="3274303" y="1934063"/>
                    <a:pt x="3285460" y="1935126"/>
                  </a:cubicBezTo>
                  <a:cubicBezTo>
                    <a:pt x="3349066" y="1941184"/>
                    <a:pt x="3412965" y="1944493"/>
                    <a:pt x="3476846" y="1945758"/>
                  </a:cubicBezTo>
                  <a:lnTo>
                    <a:pt x="4359348" y="1956391"/>
                  </a:lnTo>
                  <a:lnTo>
                    <a:pt x="5029199" y="1945758"/>
                  </a:lnTo>
                  <a:cubicBezTo>
                    <a:pt x="5165650" y="1940442"/>
                    <a:pt x="5151360" y="1931465"/>
                    <a:pt x="5178056" y="1924494"/>
                  </a:cubicBezTo>
                  <a:cubicBezTo>
                    <a:pt x="5204752" y="1917523"/>
                    <a:pt x="5185602" y="1916217"/>
                    <a:pt x="5189375" y="1903929"/>
                  </a:cubicBezTo>
                  <a:cubicBezTo>
                    <a:pt x="5193148" y="1891641"/>
                    <a:pt x="5200809" y="1872148"/>
                    <a:pt x="5200694" y="1850766"/>
                  </a:cubicBezTo>
                  <a:cubicBezTo>
                    <a:pt x="5200579" y="1829384"/>
                    <a:pt x="5190688" y="1805879"/>
                    <a:pt x="5188687" y="1775637"/>
                  </a:cubicBezTo>
                  <a:cubicBezTo>
                    <a:pt x="5186686" y="1745395"/>
                    <a:pt x="5190459" y="1718931"/>
                    <a:pt x="5188687" y="1669312"/>
                  </a:cubicBezTo>
                  <a:cubicBezTo>
                    <a:pt x="5186915" y="1619694"/>
                    <a:pt x="5179828" y="1538177"/>
                    <a:pt x="5178056" y="1477926"/>
                  </a:cubicBezTo>
                  <a:cubicBezTo>
                    <a:pt x="5176284" y="1417675"/>
                    <a:pt x="5179827" y="1373372"/>
                    <a:pt x="5178055" y="1307805"/>
                  </a:cubicBezTo>
                  <a:cubicBezTo>
                    <a:pt x="5176283" y="1242238"/>
                    <a:pt x="5169195" y="1282995"/>
                    <a:pt x="5167423" y="1084521"/>
                  </a:cubicBezTo>
                  <a:cubicBezTo>
                    <a:pt x="5165651" y="886047"/>
                    <a:pt x="5185450" y="630734"/>
                    <a:pt x="5167423" y="116958"/>
                  </a:cubicBezTo>
                  <a:cubicBezTo>
                    <a:pt x="5166911" y="102354"/>
                    <a:pt x="5158113" y="88981"/>
                    <a:pt x="5156790" y="74428"/>
                  </a:cubicBezTo>
                  <a:cubicBezTo>
                    <a:pt x="5154544" y="49721"/>
                    <a:pt x="5156790" y="24809"/>
                    <a:pt x="5156790" y="0"/>
                  </a:cubicBezTo>
                </a:path>
              </a:pathLst>
            </a:custGeom>
            <a:noFill/>
            <a:ln w="34925">
              <a:solidFill>
                <a:srgbClr val="FF0000"/>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20" name="组合 19">
            <a:extLst>
              <a:ext uri="{FF2B5EF4-FFF2-40B4-BE49-F238E27FC236}">
                <a16:creationId xmlns:a16="http://schemas.microsoft.com/office/drawing/2014/main" id="{77ECEEE2-CBB4-491F-B21A-85ED7633B0CA}"/>
              </a:ext>
            </a:extLst>
          </p:cNvPr>
          <p:cNvGrpSpPr/>
          <p:nvPr/>
        </p:nvGrpSpPr>
        <p:grpSpPr>
          <a:xfrm>
            <a:off x="246696" y="3848806"/>
            <a:ext cx="5090201" cy="2810270"/>
            <a:chOff x="6928678" y="3422445"/>
            <a:chExt cx="5090201" cy="2810270"/>
          </a:xfrm>
        </p:grpSpPr>
        <p:sp>
          <p:nvSpPr>
            <p:cNvPr id="150" name="AutoShape 547">
              <a:extLst>
                <a:ext uri="{FF2B5EF4-FFF2-40B4-BE49-F238E27FC236}">
                  <a16:creationId xmlns:a16="http://schemas.microsoft.com/office/drawing/2014/main" id="{8E7E4451-9CCC-4994-8731-4E3E56DD0797}"/>
                </a:ext>
              </a:extLst>
            </p:cNvPr>
            <p:cNvSpPr>
              <a:spLocks noChangeArrowheads="1"/>
            </p:cNvSpPr>
            <p:nvPr/>
          </p:nvSpPr>
          <p:spPr bwMode="auto">
            <a:xfrm>
              <a:off x="9762579" y="5079060"/>
              <a:ext cx="807514" cy="528396"/>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3" name="AutoShape 524">
              <a:extLst>
                <a:ext uri="{FF2B5EF4-FFF2-40B4-BE49-F238E27FC236}">
                  <a16:creationId xmlns:a16="http://schemas.microsoft.com/office/drawing/2014/main" id="{E68BAABA-1574-4174-B639-5C0FEBB25B2C}"/>
                </a:ext>
              </a:extLst>
            </p:cNvPr>
            <p:cNvSpPr>
              <a:spLocks noChangeArrowheads="1"/>
            </p:cNvSpPr>
            <p:nvPr/>
          </p:nvSpPr>
          <p:spPr bwMode="auto">
            <a:xfrm>
              <a:off x="8274389" y="3807919"/>
              <a:ext cx="777536" cy="1771012"/>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4" name="Freeform 525">
              <a:extLst>
                <a:ext uri="{FF2B5EF4-FFF2-40B4-BE49-F238E27FC236}">
                  <a16:creationId xmlns:a16="http://schemas.microsoft.com/office/drawing/2014/main" id="{C6F1FD7B-E6C2-4901-92E7-A5BA0DD954FC}"/>
                </a:ext>
              </a:extLst>
            </p:cNvPr>
            <p:cNvSpPr>
              <a:spLocks/>
            </p:cNvSpPr>
            <p:nvPr/>
          </p:nvSpPr>
          <p:spPr bwMode="auto">
            <a:xfrm>
              <a:off x="8274389" y="5136177"/>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5" name="Freeform 528">
              <a:extLst>
                <a:ext uri="{FF2B5EF4-FFF2-40B4-BE49-F238E27FC236}">
                  <a16:creationId xmlns:a16="http://schemas.microsoft.com/office/drawing/2014/main" id="{5D0DE9A0-A697-4C29-88B5-8541B08C39BA}"/>
                </a:ext>
              </a:extLst>
            </p:cNvPr>
            <p:cNvSpPr>
              <a:spLocks/>
            </p:cNvSpPr>
            <p:nvPr/>
          </p:nvSpPr>
          <p:spPr bwMode="auto">
            <a:xfrm>
              <a:off x="8274389" y="413456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6" name="Freeform 526">
              <a:extLst>
                <a:ext uri="{FF2B5EF4-FFF2-40B4-BE49-F238E27FC236}">
                  <a16:creationId xmlns:a16="http://schemas.microsoft.com/office/drawing/2014/main" id="{87291078-3D4D-476A-99FB-14598312205B}"/>
                </a:ext>
              </a:extLst>
            </p:cNvPr>
            <p:cNvSpPr>
              <a:spLocks/>
            </p:cNvSpPr>
            <p:nvPr/>
          </p:nvSpPr>
          <p:spPr bwMode="auto">
            <a:xfrm>
              <a:off x="8274389" y="479869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7" name="Freeform 527">
              <a:extLst>
                <a:ext uri="{FF2B5EF4-FFF2-40B4-BE49-F238E27FC236}">
                  <a16:creationId xmlns:a16="http://schemas.microsoft.com/office/drawing/2014/main" id="{48FBC621-74C0-4B1D-B0DF-CE876F79E96C}"/>
                </a:ext>
              </a:extLst>
            </p:cNvPr>
            <p:cNvSpPr>
              <a:spLocks/>
            </p:cNvSpPr>
            <p:nvPr/>
          </p:nvSpPr>
          <p:spPr bwMode="auto">
            <a:xfrm>
              <a:off x="8274389" y="4465856"/>
              <a:ext cx="777536" cy="11765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8" name="Rectangle 529">
              <a:extLst>
                <a:ext uri="{FF2B5EF4-FFF2-40B4-BE49-F238E27FC236}">
                  <a16:creationId xmlns:a16="http://schemas.microsoft.com/office/drawing/2014/main" id="{293124A2-B20A-4344-A5EC-A7B61B0684CA}"/>
                </a:ext>
              </a:extLst>
            </p:cNvPr>
            <p:cNvSpPr>
              <a:spLocks noChangeArrowheads="1"/>
            </p:cNvSpPr>
            <p:nvPr/>
          </p:nvSpPr>
          <p:spPr bwMode="auto">
            <a:xfrm>
              <a:off x="8290931" y="4938023"/>
              <a:ext cx="670004" cy="30032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99" name="AutoShape 536">
              <a:extLst>
                <a:ext uri="{FF2B5EF4-FFF2-40B4-BE49-F238E27FC236}">
                  <a16:creationId xmlns:a16="http://schemas.microsoft.com/office/drawing/2014/main" id="{15376431-FD50-440E-815A-BC1EDEEF2CC4}"/>
                </a:ext>
              </a:extLst>
            </p:cNvPr>
            <p:cNvSpPr>
              <a:spLocks noChangeArrowheads="1"/>
            </p:cNvSpPr>
            <p:nvPr/>
          </p:nvSpPr>
          <p:spPr bwMode="auto">
            <a:xfrm>
              <a:off x="11161383" y="3807919"/>
              <a:ext cx="777536" cy="1771012"/>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00" name="Freeform 537">
              <a:extLst>
                <a:ext uri="{FF2B5EF4-FFF2-40B4-BE49-F238E27FC236}">
                  <a16:creationId xmlns:a16="http://schemas.microsoft.com/office/drawing/2014/main" id="{E812873F-8475-4D25-8041-1B2735C1763F}"/>
                </a:ext>
              </a:extLst>
            </p:cNvPr>
            <p:cNvSpPr>
              <a:spLocks/>
            </p:cNvSpPr>
            <p:nvPr/>
          </p:nvSpPr>
          <p:spPr bwMode="auto">
            <a:xfrm>
              <a:off x="11161383" y="5136177"/>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01" name="Freeform 538">
              <a:extLst>
                <a:ext uri="{FF2B5EF4-FFF2-40B4-BE49-F238E27FC236}">
                  <a16:creationId xmlns:a16="http://schemas.microsoft.com/office/drawing/2014/main" id="{5CBED677-C307-46BF-95DD-9A98695F65F8}"/>
                </a:ext>
              </a:extLst>
            </p:cNvPr>
            <p:cNvSpPr>
              <a:spLocks/>
            </p:cNvSpPr>
            <p:nvPr/>
          </p:nvSpPr>
          <p:spPr bwMode="auto">
            <a:xfrm>
              <a:off x="11161383" y="479869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02" name="Freeform 539">
              <a:extLst>
                <a:ext uri="{FF2B5EF4-FFF2-40B4-BE49-F238E27FC236}">
                  <a16:creationId xmlns:a16="http://schemas.microsoft.com/office/drawing/2014/main" id="{540297E2-E12F-4B52-9DCD-0E164EDEACF3}"/>
                </a:ext>
              </a:extLst>
            </p:cNvPr>
            <p:cNvSpPr>
              <a:spLocks/>
            </p:cNvSpPr>
            <p:nvPr/>
          </p:nvSpPr>
          <p:spPr bwMode="auto">
            <a:xfrm>
              <a:off x="11161383" y="4465856"/>
              <a:ext cx="777536" cy="11765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03" name="Freeform 540">
              <a:extLst>
                <a:ext uri="{FF2B5EF4-FFF2-40B4-BE49-F238E27FC236}">
                  <a16:creationId xmlns:a16="http://schemas.microsoft.com/office/drawing/2014/main" id="{4E92CE04-A4BC-4401-B80A-C3E5FC3A85C0}"/>
                </a:ext>
              </a:extLst>
            </p:cNvPr>
            <p:cNvSpPr>
              <a:spLocks/>
            </p:cNvSpPr>
            <p:nvPr/>
          </p:nvSpPr>
          <p:spPr bwMode="auto">
            <a:xfrm>
              <a:off x="11161383" y="4134565"/>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04" name="Rectangle 541">
              <a:extLst>
                <a:ext uri="{FF2B5EF4-FFF2-40B4-BE49-F238E27FC236}">
                  <a16:creationId xmlns:a16="http://schemas.microsoft.com/office/drawing/2014/main" id="{0F56FFC4-E17B-401B-8ED0-8A4E01C2C315}"/>
                </a:ext>
              </a:extLst>
            </p:cNvPr>
            <p:cNvSpPr>
              <a:spLocks noChangeArrowheads="1"/>
            </p:cNvSpPr>
            <p:nvPr/>
          </p:nvSpPr>
          <p:spPr bwMode="auto">
            <a:xfrm>
              <a:off x="11177927" y="4936474"/>
              <a:ext cx="670004" cy="30187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07" name="Text Box 579">
              <a:extLst>
                <a:ext uri="{FF2B5EF4-FFF2-40B4-BE49-F238E27FC236}">
                  <a16:creationId xmlns:a16="http://schemas.microsoft.com/office/drawing/2014/main" id="{5BBAC8ED-87C4-4319-B2DD-BE22EFD1E1B6}"/>
                </a:ext>
              </a:extLst>
            </p:cNvPr>
            <p:cNvSpPr txBox="1">
              <a:spLocks noChangeArrowheads="1"/>
            </p:cNvSpPr>
            <p:nvPr/>
          </p:nvSpPr>
          <p:spPr bwMode="auto">
            <a:xfrm>
              <a:off x="8481181" y="3422445"/>
              <a:ext cx="381836"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a:t>
              </a:r>
              <a:r>
                <a:rPr kumimoji="1" lang="en-US" altLang="zh-CN" sz="1400" b="1" baseline="-25000" dirty="0">
                  <a:cs typeface="+mn-ea"/>
                  <a:sym typeface="+mn-lt"/>
                </a:rPr>
                <a:t>2</a:t>
              </a:r>
            </a:p>
          </p:txBody>
        </p:sp>
        <p:sp>
          <p:nvSpPr>
            <p:cNvPr id="108" name="Text Box 580">
              <a:extLst>
                <a:ext uri="{FF2B5EF4-FFF2-40B4-BE49-F238E27FC236}">
                  <a16:creationId xmlns:a16="http://schemas.microsoft.com/office/drawing/2014/main" id="{A7F9C590-BA55-406B-ABD3-50BF53EA834F}"/>
                </a:ext>
              </a:extLst>
            </p:cNvPr>
            <p:cNvSpPr txBox="1">
              <a:spLocks noChangeArrowheads="1"/>
            </p:cNvSpPr>
            <p:nvPr/>
          </p:nvSpPr>
          <p:spPr bwMode="auto">
            <a:xfrm>
              <a:off x="11351631" y="3433282"/>
              <a:ext cx="381836"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a:t>
              </a:r>
              <a:r>
                <a:rPr kumimoji="1" lang="en-US" altLang="zh-CN" sz="1400" b="1" baseline="-25000" dirty="0">
                  <a:cs typeface="+mn-ea"/>
                  <a:sym typeface="+mn-lt"/>
                </a:rPr>
                <a:t>3</a:t>
              </a:r>
            </a:p>
          </p:txBody>
        </p:sp>
        <p:sp>
          <p:nvSpPr>
            <p:cNvPr id="109" name="Text Box 530">
              <a:extLst>
                <a:ext uri="{FF2B5EF4-FFF2-40B4-BE49-F238E27FC236}">
                  <a16:creationId xmlns:a16="http://schemas.microsoft.com/office/drawing/2014/main" id="{B38E1B48-822A-4F56-8937-53AD299BBA17}"/>
                </a:ext>
              </a:extLst>
            </p:cNvPr>
            <p:cNvSpPr txBox="1">
              <a:spLocks noChangeArrowheads="1"/>
            </p:cNvSpPr>
            <p:nvPr/>
          </p:nvSpPr>
          <p:spPr bwMode="auto">
            <a:xfrm>
              <a:off x="8202682" y="4876100"/>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CC00CC"/>
                  </a:solidFill>
                  <a:cs typeface="+mn-ea"/>
                  <a:sym typeface="+mn-lt"/>
                </a:rPr>
                <a:t>链路层</a:t>
              </a:r>
            </a:p>
          </p:txBody>
        </p:sp>
        <p:sp>
          <p:nvSpPr>
            <p:cNvPr id="110" name="Text Box 531">
              <a:extLst>
                <a:ext uri="{FF2B5EF4-FFF2-40B4-BE49-F238E27FC236}">
                  <a16:creationId xmlns:a16="http://schemas.microsoft.com/office/drawing/2014/main" id="{559B43D8-DB8A-49A1-AFEB-02234B51AE97}"/>
                </a:ext>
              </a:extLst>
            </p:cNvPr>
            <p:cNvSpPr txBox="1">
              <a:spLocks noChangeArrowheads="1"/>
            </p:cNvSpPr>
            <p:nvPr/>
          </p:nvSpPr>
          <p:spPr bwMode="auto">
            <a:xfrm>
              <a:off x="8205439" y="386519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p>
          </p:txBody>
        </p:sp>
        <p:sp>
          <p:nvSpPr>
            <p:cNvPr id="111" name="Text Box 532">
              <a:extLst>
                <a:ext uri="{FF2B5EF4-FFF2-40B4-BE49-F238E27FC236}">
                  <a16:creationId xmlns:a16="http://schemas.microsoft.com/office/drawing/2014/main" id="{F7D80EBA-4450-49FC-86A7-2E08886B30F1}"/>
                </a:ext>
              </a:extLst>
            </p:cNvPr>
            <p:cNvSpPr txBox="1">
              <a:spLocks noChangeArrowheads="1"/>
            </p:cNvSpPr>
            <p:nvPr/>
          </p:nvSpPr>
          <p:spPr bwMode="auto">
            <a:xfrm>
              <a:off x="8202682" y="420113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运输层</a:t>
              </a:r>
            </a:p>
          </p:txBody>
        </p:sp>
        <p:sp>
          <p:nvSpPr>
            <p:cNvPr id="112" name="Text Box 533">
              <a:extLst>
                <a:ext uri="{FF2B5EF4-FFF2-40B4-BE49-F238E27FC236}">
                  <a16:creationId xmlns:a16="http://schemas.microsoft.com/office/drawing/2014/main" id="{54BD6612-2DA5-46A1-B065-14AED61A3F9C}"/>
                </a:ext>
              </a:extLst>
            </p:cNvPr>
            <p:cNvSpPr txBox="1">
              <a:spLocks noChangeArrowheads="1"/>
            </p:cNvSpPr>
            <p:nvPr/>
          </p:nvSpPr>
          <p:spPr bwMode="auto">
            <a:xfrm>
              <a:off x="8202682" y="4538616"/>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p>
          </p:txBody>
        </p:sp>
        <p:sp>
          <p:nvSpPr>
            <p:cNvPr id="113" name="Text Box 534">
              <a:extLst>
                <a:ext uri="{FF2B5EF4-FFF2-40B4-BE49-F238E27FC236}">
                  <a16:creationId xmlns:a16="http://schemas.microsoft.com/office/drawing/2014/main" id="{822CC962-C0F9-4E57-950C-F5AD373F8076}"/>
                </a:ext>
              </a:extLst>
            </p:cNvPr>
            <p:cNvSpPr txBox="1">
              <a:spLocks noChangeArrowheads="1"/>
            </p:cNvSpPr>
            <p:nvPr/>
          </p:nvSpPr>
          <p:spPr bwMode="auto">
            <a:xfrm>
              <a:off x="8202682" y="521358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p>
          </p:txBody>
        </p:sp>
        <p:sp>
          <p:nvSpPr>
            <p:cNvPr id="114" name="Text Box 542">
              <a:extLst>
                <a:ext uri="{FF2B5EF4-FFF2-40B4-BE49-F238E27FC236}">
                  <a16:creationId xmlns:a16="http://schemas.microsoft.com/office/drawing/2014/main" id="{8B4177A3-07F4-4A7A-8B08-F86A7FEBC701}"/>
                </a:ext>
              </a:extLst>
            </p:cNvPr>
            <p:cNvSpPr txBox="1">
              <a:spLocks noChangeArrowheads="1"/>
            </p:cNvSpPr>
            <p:nvPr/>
          </p:nvSpPr>
          <p:spPr bwMode="auto">
            <a:xfrm>
              <a:off x="11113132" y="4890031"/>
              <a:ext cx="90574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1600" b="1" dirty="0">
                  <a:solidFill>
                    <a:srgbClr val="CC00CC"/>
                  </a:solidFill>
                  <a:cs typeface="+mn-ea"/>
                  <a:sym typeface="+mn-lt"/>
                </a:rPr>
                <a:t>链路层</a:t>
              </a:r>
            </a:p>
          </p:txBody>
        </p:sp>
        <p:sp>
          <p:nvSpPr>
            <p:cNvPr id="115" name="Text Box 543">
              <a:extLst>
                <a:ext uri="{FF2B5EF4-FFF2-40B4-BE49-F238E27FC236}">
                  <a16:creationId xmlns:a16="http://schemas.microsoft.com/office/drawing/2014/main" id="{0CC8523E-1795-4324-81CC-727FDB7070AB}"/>
                </a:ext>
              </a:extLst>
            </p:cNvPr>
            <p:cNvSpPr txBox="1">
              <a:spLocks noChangeArrowheads="1"/>
            </p:cNvSpPr>
            <p:nvPr/>
          </p:nvSpPr>
          <p:spPr bwMode="auto">
            <a:xfrm>
              <a:off x="11115890" y="386519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p>
          </p:txBody>
        </p:sp>
        <p:sp>
          <p:nvSpPr>
            <p:cNvPr id="116" name="Text Box 544">
              <a:extLst>
                <a:ext uri="{FF2B5EF4-FFF2-40B4-BE49-F238E27FC236}">
                  <a16:creationId xmlns:a16="http://schemas.microsoft.com/office/drawing/2014/main" id="{AE421A60-BB0F-4620-AD5B-98BFA0133898}"/>
                </a:ext>
              </a:extLst>
            </p:cNvPr>
            <p:cNvSpPr txBox="1">
              <a:spLocks noChangeArrowheads="1"/>
            </p:cNvSpPr>
            <p:nvPr/>
          </p:nvSpPr>
          <p:spPr bwMode="auto">
            <a:xfrm>
              <a:off x="11113132" y="420113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运输层</a:t>
              </a:r>
            </a:p>
          </p:txBody>
        </p:sp>
        <p:sp>
          <p:nvSpPr>
            <p:cNvPr id="117" name="Text Box 545">
              <a:extLst>
                <a:ext uri="{FF2B5EF4-FFF2-40B4-BE49-F238E27FC236}">
                  <a16:creationId xmlns:a16="http://schemas.microsoft.com/office/drawing/2014/main" id="{966F6AAF-A70E-4166-9433-3A687B00F5D3}"/>
                </a:ext>
              </a:extLst>
            </p:cNvPr>
            <p:cNvSpPr txBox="1">
              <a:spLocks noChangeArrowheads="1"/>
            </p:cNvSpPr>
            <p:nvPr/>
          </p:nvSpPr>
          <p:spPr bwMode="auto">
            <a:xfrm>
              <a:off x="11113132" y="4538616"/>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p>
          </p:txBody>
        </p:sp>
        <p:sp>
          <p:nvSpPr>
            <p:cNvPr id="118" name="Text Box 546">
              <a:extLst>
                <a:ext uri="{FF2B5EF4-FFF2-40B4-BE49-F238E27FC236}">
                  <a16:creationId xmlns:a16="http://schemas.microsoft.com/office/drawing/2014/main" id="{97C6DB33-AD59-4A3C-8EA2-6B296A292446}"/>
                </a:ext>
              </a:extLst>
            </p:cNvPr>
            <p:cNvSpPr txBox="1">
              <a:spLocks noChangeArrowheads="1"/>
            </p:cNvSpPr>
            <p:nvPr/>
          </p:nvSpPr>
          <p:spPr bwMode="auto">
            <a:xfrm>
              <a:off x="11113132" y="521358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物理层</a:t>
              </a:r>
            </a:p>
          </p:txBody>
        </p:sp>
        <p:sp>
          <p:nvSpPr>
            <p:cNvPr id="132" name="AutoShape 524">
              <a:extLst>
                <a:ext uri="{FF2B5EF4-FFF2-40B4-BE49-F238E27FC236}">
                  <a16:creationId xmlns:a16="http://schemas.microsoft.com/office/drawing/2014/main" id="{1D6770E7-F480-48CA-809E-53921C373EB1}"/>
                </a:ext>
              </a:extLst>
            </p:cNvPr>
            <p:cNvSpPr>
              <a:spLocks noChangeArrowheads="1"/>
            </p:cNvSpPr>
            <p:nvPr/>
          </p:nvSpPr>
          <p:spPr bwMode="auto">
            <a:xfrm>
              <a:off x="7000385" y="3860553"/>
              <a:ext cx="777536" cy="1771012"/>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33" name="Freeform 525">
              <a:extLst>
                <a:ext uri="{FF2B5EF4-FFF2-40B4-BE49-F238E27FC236}">
                  <a16:creationId xmlns:a16="http://schemas.microsoft.com/office/drawing/2014/main" id="{2D3A4809-405B-4EEB-98FB-218BF9AE8703}"/>
                </a:ext>
              </a:extLst>
            </p:cNvPr>
            <p:cNvSpPr>
              <a:spLocks/>
            </p:cNvSpPr>
            <p:nvPr/>
          </p:nvSpPr>
          <p:spPr bwMode="auto">
            <a:xfrm>
              <a:off x="7000385" y="5188811"/>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34" name="Freeform 528">
              <a:extLst>
                <a:ext uri="{FF2B5EF4-FFF2-40B4-BE49-F238E27FC236}">
                  <a16:creationId xmlns:a16="http://schemas.microsoft.com/office/drawing/2014/main" id="{FD8DEF52-F552-4403-8335-00EC6BBE51AF}"/>
                </a:ext>
              </a:extLst>
            </p:cNvPr>
            <p:cNvSpPr>
              <a:spLocks/>
            </p:cNvSpPr>
            <p:nvPr/>
          </p:nvSpPr>
          <p:spPr bwMode="auto">
            <a:xfrm>
              <a:off x="7000385" y="4187199"/>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35" name="Freeform 526">
              <a:extLst>
                <a:ext uri="{FF2B5EF4-FFF2-40B4-BE49-F238E27FC236}">
                  <a16:creationId xmlns:a16="http://schemas.microsoft.com/office/drawing/2014/main" id="{CCDD5B07-9FA7-4BF7-9D7E-4C057859A43B}"/>
                </a:ext>
              </a:extLst>
            </p:cNvPr>
            <p:cNvSpPr>
              <a:spLocks/>
            </p:cNvSpPr>
            <p:nvPr/>
          </p:nvSpPr>
          <p:spPr bwMode="auto">
            <a:xfrm>
              <a:off x="7000385" y="4851329"/>
              <a:ext cx="777536" cy="116107"/>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36" name="Freeform 527">
              <a:extLst>
                <a:ext uri="{FF2B5EF4-FFF2-40B4-BE49-F238E27FC236}">
                  <a16:creationId xmlns:a16="http://schemas.microsoft.com/office/drawing/2014/main" id="{EA08FDDC-6A6B-474F-AA2D-643197B77220}"/>
                </a:ext>
              </a:extLst>
            </p:cNvPr>
            <p:cNvSpPr>
              <a:spLocks/>
            </p:cNvSpPr>
            <p:nvPr/>
          </p:nvSpPr>
          <p:spPr bwMode="auto">
            <a:xfrm>
              <a:off x="7000385" y="4518490"/>
              <a:ext cx="777536" cy="11765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37" name="Rectangle 529">
              <a:extLst>
                <a:ext uri="{FF2B5EF4-FFF2-40B4-BE49-F238E27FC236}">
                  <a16:creationId xmlns:a16="http://schemas.microsoft.com/office/drawing/2014/main" id="{A86E98E8-168D-44B4-BF52-BB28C9D5801C}"/>
                </a:ext>
              </a:extLst>
            </p:cNvPr>
            <p:cNvSpPr>
              <a:spLocks noChangeArrowheads="1"/>
            </p:cNvSpPr>
            <p:nvPr/>
          </p:nvSpPr>
          <p:spPr bwMode="auto">
            <a:xfrm>
              <a:off x="7016927" y="4990657"/>
              <a:ext cx="670004" cy="30032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solidFill>
                  <a:srgbClr val="000099"/>
                </a:solidFill>
                <a:cs typeface="+mn-ea"/>
                <a:sym typeface="+mn-lt"/>
              </a:endParaRPr>
            </a:p>
          </p:txBody>
        </p:sp>
        <p:sp>
          <p:nvSpPr>
            <p:cNvPr id="138" name="Text Box 579">
              <a:extLst>
                <a:ext uri="{FF2B5EF4-FFF2-40B4-BE49-F238E27FC236}">
                  <a16:creationId xmlns:a16="http://schemas.microsoft.com/office/drawing/2014/main" id="{8D4A51E9-2857-4113-945D-E6582EC08F81}"/>
                </a:ext>
              </a:extLst>
            </p:cNvPr>
            <p:cNvSpPr txBox="1">
              <a:spLocks noChangeArrowheads="1"/>
            </p:cNvSpPr>
            <p:nvPr/>
          </p:nvSpPr>
          <p:spPr bwMode="auto">
            <a:xfrm>
              <a:off x="7207177" y="3475079"/>
              <a:ext cx="381836"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00" b="1" dirty="0">
                  <a:cs typeface="+mn-ea"/>
                  <a:sym typeface="+mn-lt"/>
                </a:rPr>
                <a:t>H</a:t>
              </a:r>
              <a:r>
                <a:rPr kumimoji="1" lang="en-US" altLang="zh-CN" sz="1400" b="1" baseline="-25000" dirty="0">
                  <a:cs typeface="+mn-ea"/>
                  <a:sym typeface="+mn-lt"/>
                </a:rPr>
                <a:t>1</a:t>
              </a:r>
            </a:p>
          </p:txBody>
        </p:sp>
        <p:sp>
          <p:nvSpPr>
            <p:cNvPr id="139" name="Text Box 530">
              <a:extLst>
                <a:ext uri="{FF2B5EF4-FFF2-40B4-BE49-F238E27FC236}">
                  <a16:creationId xmlns:a16="http://schemas.microsoft.com/office/drawing/2014/main" id="{7136DB3D-46A1-4B68-A8BC-01D9956BBE27}"/>
                </a:ext>
              </a:extLst>
            </p:cNvPr>
            <p:cNvSpPr txBox="1">
              <a:spLocks noChangeArrowheads="1"/>
            </p:cNvSpPr>
            <p:nvPr/>
          </p:nvSpPr>
          <p:spPr bwMode="auto">
            <a:xfrm>
              <a:off x="6928678" y="4928734"/>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CC00CC"/>
                  </a:solidFill>
                  <a:cs typeface="+mn-ea"/>
                  <a:sym typeface="+mn-lt"/>
                </a:rPr>
                <a:t>链路层</a:t>
              </a:r>
            </a:p>
          </p:txBody>
        </p:sp>
        <p:sp>
          <p:nvSpPr>
            <p:cNvPr id="140" name="Text Box 531">
              <a:extLst>
                <a:ext uri="{FF2B5EF4-FFF2-40B4-BE49-F238E27FC236}">
                  <a16:creationId xmlns:a16="http://schemas.microsoft.com/office/drawing/2014/main" id="{844CC44A-5D25-4CDF-8E66-BCDA1EF9E283}"/>
                </a:ext>
              </a:extLst>
            </p:cNvPr>
            <p:cNvSpPr txBox="1">
              <a:spLocks noChangeArrowheads="1"/>
            </p:cNvSpPr>
            <p:nvPr/>
          </p:nvSpPr>
          <p:spPr bwMode="auto">
            <a:xfrm>
              <a:off x="6931435" y="3917833"/>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p>
          </p:txBody>
        </p:sp>
        <p:sp>
          <p:nvSpPr>
            <p:cNvPr id="141" name="Text Box 532">
              <a:extLst>
                <a:ext uri="{FF2B5EF4-FFF2-40B4-BE49-F238E27FC236}">
                  <a16:creationId xmlns:a16="http://schemas.microsoft.com/office/drawing/2014/main" id="{2EA17D47-B272-4252-A43B-4E81A2EC8C4C}"/>
                </a:ext>
              </a:extLst>
            </p:cNvPr>
            <p:cNvSpPr txBox="1">
              <a:spLocks noChangeArrowheads="1"/>
            </p:cNvSpPr>
            <p:nvPr/>
          </p:nvSpPr>
          <p:spPr bwMode="auto">
            <a:xfrm>
              <a:off x="6928678" y="4253767"/>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运输层</a:t>
              </a:r>
            </a:p>
          </p:txBody>
        </p:sp>
        <p:sp>
          <p:nvSpPr>
            <p:cNvPr id="142" name="Text Box 533">
              <a:extLst>
                <a:ext uri="{FF2B5EF4-FFF2-40B4-BE49-F238E27FC236}">
                  <a16:creationId xmlns:a16="http://schemas.microsoft.com/office/drawing/2014/main" id="{2F6A3824-655A-4F45-8FBD-C1810F814637}"/>
                </a:ext>
              </a:extLst>
            </p:cNvPr>
            <p:cNvSpPr txBox="1">
              <a:spLocks noChangeArrowheads="1"/>
            </p:cNvSpPr>
            <p:nvPr/>
          </p:nvSpPr>
          <p:spPr bwMode="auto">
            <a:xfrm>
              <a:off x="6928678" y="4591250"/>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p>
          </p:txBody>
        </p:sp>
        <p:sp>
          <p:nvSpPr>
            <p:cNvPr id="143" name="Text Box 534">
              <a:extLst>
                <a:ext uri="{FF2B5EF4-FFF2-40B4-BE49-F238E27FC236}">
                  <a16:creationId xmlns:a16="http://schemas.microsoft.com/office/drawing/2014/main" id="{61B5867C-B44E-4AB1-8CBD-ABEE519D3AD7}"/>
                </a:ext>
              </a:extLst>
            </p:cNvPr>
            <p:cNvSpPr txBox="1">
              <a:spLocks noChangeArrowheads="1"/>
            </p:cNvSpPr>
            <p:nvPr/>
          </p:nvSpPr>
          <p:spPr bwMode="auto">
            <a:xfrm>
              <a:off x="6928678" y="5266217"/>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p>
          </p:txBody>
        </p:sp>
        <p:sp>
          <p:nvSpPr>
            <p:cNvPr id="144" name="Freeform 572">
              <a:extLst>
                <a:ext uri="{FF2B5EF4-FFF2-40B4-BE49-F238E27FC236}">
                  <a16:creationId xmlns:a16="http://schemas.microsoft.com/office/drawing/2014/main" id="{500DBA27-5B7D-40CF-B0E5-13EB01B9CA38}"/>
                </a:ext>
              </a:extLst>
            </p:cNvPr>
            <p:cNvSpPr>
              <a:spLocks/>
            </p:cNvSpPr>
            <p:nvPr/>
          </p:nvSpPr>
          <p:spPr bwMode="auto">
            <a:xfrm>
              <a:off x="7273837" y="5449127"/>
              <a:ext cx="2891724" cy="783588"/>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148" name="Text Box 553">
              <a:extLst>
                <a:ext uri="{FF2B5EF4-FFF2-40B4-BE49-F238E27FC236}">
                  <a16:creationId xmlns:a16="http://schemas.microsoft.com/office/drawing/2014/main" id="{08FE5A96-0442-4944-AD00-C05329B92680}"/>
                </a:ext>
              </a:extLst>
            </p:cNvPr>
            <p:cNvSpPr txBox="1">
              <a:spLocks noChangeArrowheads="1"/>
            </p:cNvSpPr>
            <p:nvPr/>
          </p:nvSpPr>
          <p:spPr bwMode="auto">
            <a:xfrm>
              <a:off x="9732532" y="5055280"/>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p>
          </p:txBody>
        </p:sp>
        <p:cxnSp>
          <p:nvCxnSpPr>
            <p:cNvPr id="17" name="直接连接符 16">
              <a:extLst>
                <a:ext uri="{FF2B5EF4-FFF2-40B4-BE49-F238E27FC236}">
                  <a16:creationId xmlns:a16="http://schemas.microsoft.com/office/drawing/2014/main" id="{B8DFCAF3-BE60-42FA-BCE4-9D28A9E45A51}"/>
                </a:ext>
              </a:extLst>
            </p:cNvPr>
            <p:cNvCxnSpPr>
              <a:cxnSpLocks/>
            </p:cNvCxnSpPr>
            <p:nvPr/>
          </p:nvCxnSpPr>
          <p:spPr>
            <a:xfrm>
              <a:off x="8851090" y="5497389"/>
              <a:ext cx="2563104" cy="0"/>
            </a:xfrm>
            <a:prstGeom prst="line">
              <a:avLst/>
            </a:prstGeom>
            <a:ln w="34925">
              <a:solidFill>
                <a:srgbClr val="3333FF"/>
              </a:solidFill>
            </a:ln>
          </p:spPr>
          <p:style>
            <a:lnRef idx="1">
              <a:schemeClr val="accent1"/>
            </a:lnRef>
            <a:fillRef idx="0">
              <a:schemeClr val="accent1"/>
            </a:fillRef>
            <a:effectRef idx="0">
              <a:schemeClr val="accent1"/>
            </a:effectRef>
            <a:fontRef idx="minor">
              <a:schemeClr val="tx1"/>
            </a:fontRef>
          </p:style>
        </p:cxnSp>
      </p:grpSp>
      <p:sp>
        <p:nvSpPr>
          <p:cNvPr id="21" name="任意多边形: 形状 20">
            <a:extLst>
              <a:ext uri="{FF2B5EF4-FFF2-40B4-BE49-F238E27FC236}">
                <a16:creationId xmlns:a16="http://schemas.microsoft.com/office/drawing/2014/main" id="{5AF5AC82-81C4-4F02-A6C5-8A45A278E6AE}"/>
              </a:ext>
            </a:extLst>
          </p:cNvPr>
          <p:cNvSpPr/>
          <p:nvPr/>
        </p:nvSpPr>
        <p:spPr>
          <a:xfrm>
            <a:off x="2550912" y="4420879"/>
            <a:ext cx="1866884" cy="1360968"/>
          </a:xfrm>
          <a:custGeom>
            <a:avLst/>
            <a:gdLst>
              <a:gd name="connsiteX0" fmla="*/ 0 w 1866884"/>
              <a:gd name="connsiteY0" fmla="*/ 0 h 1360968"/>
              <a:gd name="connsiteX1" fmla="*/ 21265 w 1866884"/>
              <a:gd name="connsiteY1" fmla="*/ 1158949 h 1360968"/>
              <a:gd name="connsiteX2" fmla="*/ 31898 w 1866884"/>
              <a:gd name="connsiteY2" fmla="*/ 1286540 h 1360968"/>
              <a:gd name="connsiteX3" fmla="*/ 74428 w 1866884"/>
              <a:gd name="connsiteY3" fmla="*/ 1297172 h 1360968"/>
              <a:gd name="connsiteX4" fmla="*/ 255181 w 1866884"/>
              <a:gd name="connsiteY4" fmla="*/ 1318437 h 1360968"/>
              <a:gd name="connsiteX5" fmla="*/ 318977 w 1866884"/>
              <a:gd name="connsiteY5" fmla="*/ 1329070 h 1360968"/>
              <a:gd name="connsiteX6" fmla="*/ 425302 w 1866884"/>
              <a:gd name="connsiteY6" fmla="*/ 1339702 h 1360968"/>
              <a:gd name="connsiteX7" fmla="*/ 489098 w 1866884"/>
              <a:gd name="connsiteY7" fmla="*/ 1350335 h 1360968"/>
              <a:gd name="connsiteX8" fmla="*/ 882502 w 1866884"/>
              <a:gd name="connsiteY8" fmla="*/ 1360968 h 1360968"/>
              <a:gd name="connsiteX9" fmla="*/ 1041991 w 1866884"/>
              <a:gd name="connsiteY9" fmla="*/ 1350335 h 1360968"/>
              <a:gd name="connsiteX10" fmla="*/ 1137684 w 1866884"/>
              <a:gd name="connsiteY10" fmla="*/ 1339702 h 1360968"/>
              <a:gd name="connsiteX11" fmla="*/ 1382232 w 1866884"/>
              <a:gd name="connsiteY11" fmla="*/ 1329070 h 1360968"/>
              <a:gd name="connsiteX12" fmla="*/ 1456660 w 1866884"/>
              <a:gd name="connsiteY12" fmla="*/ 1318437 h 1360968"/>
              <a:gd name="connsiteX13" fmla="*/ 1775637 w 1866884"/>
              <a:gd name="connsiteY13" fmla="*/ 1286540 h 1360968"/>
              <a:gd name="connsiteX14" fmla="*/ 1786270 w 1866884"/>
              <a:gd name="connsiteY14" fmla="*/ 1254642 h 1360968"/>
              <a:gd name="connsiteX15" fmla="*/ 1818167 w 1866884"/>
              <a:gd name="connsiteY15" fmla="*/ 1244009 h 1360968"/>
              <a:gd name="connsiteX16" fmla="*/ 1850065 w 1866884"/>
              <a:gd name="connsiteY16" fmla="*/ 1222744 h 1360968"/>
              <a:gd name="connsiteX17" fmla="*/ 1850065 w 1866884"/>
              <a:gd name="connsiteY17" fmla="*/ 574158 h 1360968"/>
              <a:gd name="connsiteX18" fmla="*/ 1839432 w 1866884"/>
              <a:gd name="connsiteY18" fmla="*/ 85061 h 136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6884" h="1360968">
                <a:moveTo>
                  <a:pt x="0" y="0"/>
                </a:moveTo>
                <a:cubicBezTo>
                  <a:pt x="46612" y="466146"/>
                  <a:pt x="-238" y="-34395"/>
                  <a:pt x="21265" y="1158949"/>
                </a:cubicBezTo>
                <a:cubicBezTo>
                  <a:pt x="22034" y="1201620"/>
                  <a:pt x="16577" y="1246707"/>
                  <a:pt x="31898" y="1286540"/>
                </a:cubicBezTo>
                <a:cubicBezTo>
                  <a:pt x="37144" y="1300179"/>
                  <a:pt x="60099" y="1294306"/>
                  <a:pt x="74428" y="1297172"/>
                </a:cubicBezTo>
                <a:cubicBezTo>
                  <a:pt x="160150" y="1314316"/>
                  <a:pt x="147054" y="1305716"/>
                  <a:pt x="255181" y="1318437"/>
                </a:cubicBezTo>
                <a:cubicBezTo>
                  <a:pt x="276592" y="1320956"/>
                  <a:pt x="297585" y="1326396"/>
                  <a:pt x="318977" y="1329070"/>
                </a:cubicBezTo>
                <a:cubicBezTo>
                  <a:pt x="354320" y="1333488"/>
                  <a:pt x="389959" y="1335284"/>
                  <a:pt x="425302" y="1339702"/>
                </a:cubicBezTo>
                <a:cubicBezTo>
                  <a:pt x="446694" y="1342376"/>
                  <a:pt x="467563" y="1349333"/>
                  <a:pt x="489098" y="1350335"/>
                </a:cubicBezTo>
                <a:cubicBezTo>
                  <a:pt x="620139" y="1356430"/>
                  <a:pt x="751367" y="1357424"/>
                  <a:pt x="882502" y="1360968"/>
                </a:cubicBezTo>
                <a:lnTo>
                  <a:pt x="1041991" y="1350335"/>
                </a:lnTo>
                <a:cubicBezTo>
                  <a:pt x="1073974" y="1347670"/>
                  <a:pt x="1105653" y="1341704"/>
                  <a:pt x="1137684" y="1339702"/>
                </a:cubicBezTo>
                <a:cubicBezTo>
                  <a:pt x="1219118" y="1334612"/>
                  <a:pt x="1300716" y="1332614"/>
                  <a:pt x="1382232" y="1329070"/>
                </a:cubicBezTo>
                <a:cubicBezTo>
                  <a:pt x="1407041" y="1325526"/>
                  <a:pt x="1431642" y="1319909"/>
                  <a:pt x="1456660" y="1318437"/>
                </a:cubicBezTo>
                <a:cubicBezTo>
                  <a:pt x="1767257" y="1300167"/>
                  <a:pt x="1662628" y="1361878"/>
                  <a:pt x="1775637" y="1286540"/>
                </a:cubicBezTo>
                <a:cubicBezTo>
                  <a:pt x="1779181" y="1275907"/>
                  <a:pt x="1778345" y="1262567"/>
                  <a:pt x="1786270" y="1254642"/>
                </a:cubicBezTo>
                <a:cubicBezTo>
                  <a:pt x="1794195" y="1246717"/>
                  <a:pt x="1808143" y="1249021"/>
                  <a:pt x="1818167" y="1244009"/>
                </a:cubicBezTo>
                <a:cubicBezTo>
                  <a:pt x="1829597" y="1238294"/>
                  <a:pt x="1839432" y="1229832"/>
                  <a:pt x="1850065" y="1222744"/>
                </a:cubicBezTo>
                <a:cubicBezTo>
                  <a:pt x="1880899" y="945251"/>
                  <a:pt x="1862211" y="1151075"/>
                  <a:pt x="1850065" y="574158"/>
                </a:cubicBezTo>
                <a:cubicBezTo>
                  <a:pt x="1839185" y="57370"/>
                  <a:pt x="1839432" y="272814"/>
                  <a:pt x="1839432" y="85061"/>
                </a:cubicBezTo>
              </a:path>
            </a:pathLst>
          </a:custGeom>
          <a:noFill/>
          <a:ln w="34925">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25" name="任意多边形: 形状 24">
            <a:extLst>
              <a:ext uri="{FF2B5EF4-FFF2-40B4-BE49-F238E27FC236}">
                <a16:creationId xmlns:a16="http://schemas.microsoft.com/office/drawing/2014/main" id="{C1981CAE-DD5B-4585-817D-CFDF31865CDF}"/>
              </a:ext>
            </a:extLst>
          </p:cNvPr>
          <p:cNvSpPr/>
          <p:nvPr/>
        </p:nvSpPr>
        <p:spPr>
          <a:xfrm>
            <a:off x="94964" y="4521712"/>
            <a:ext cx="5328093" cy="2286000"/>
          </a:xfrm>
          <a:custGeom>
            <a:avLst/>
            <a:gdLst>
              <a:gd name="connsiteX0" fmla="*/ 31898 w 5328093"/>
              <a:gd name="connsiteY0" fmla="*/ 53163 h 2286000"/>
              <a:gd name="connsiteX1" fmla="*/ 21265 w 5328093"/>
              <a:gd name="connsiteY1" fmla="*/ 520995 h 2286000"/>
              <a:gd name="connsiteX2" fmla="*/ 10633 w 5328093"/>
              <a:gd name="connsiteY2" fmla="*/ 765544 h 2286000"/>
              <a:gd name="connsiteX3" fmla="*/ 0 w 5328093"/>
              <a:gd name="connsiteY3" fmla="*/ 1297172 h 2286000"/>
              <a:gd name="connsiteX4" fmla="*/ 10633 w 5328093"/>
              <a:gd name="connsiteY4" fmla="*/ 2041451 h 2286000"/>
              <a:gd name="connsiteX5" fmla="*/ 21265 w 5328093"/>
              <a:gd name="connsiteY5" fmla="*/ 2094614 h 2286000"/>
              <a:gd name="connsiteX6" fmla="*/ 74428 w 5328093"/>
              <a:gd name="connsiteY6" fmla="*/ 2169042 h 2286000"/>
              <a:gd name="connsiteX7" fmla="*/ 233916 w 5328093"/>
              <a:gd name="connsiteY7" fmla="*/ 2179674 h 2286000"/>
              <a:gd name="connsiteX8" fmla="*/ 382772 w 5328093"/>
              <a:gd name="connsiteY8" fmla="*/ 2200939 h 2286000"/>
              <a:gd name="connsiteX9" fmla="*/ 563526 w 5328093"/>
              <a:gd name="connsiteY9" fmla="*/ 2222205 h 2286000"/>
              <a:gd name="connsiteX10" fmla="*/ 2264735 w 5328093"/>
              <a:gd name="connsiteY10" fmla="*/ 2243470 h 2286000"/>
              <a:gd name="connsiteX11" fmla="*/ 2371061 w 5328093"/>
              <a:gd name="connsiteY11" fmla="*/ 2264735 h 2286000"/>
              <a:gd name="connsiteX12" fmla="*/ 2424223 w 5328093"/>
              <a:gd name="connsiteY12" fmla="*/ 2275367 h 2286000"/>
              <a:gd name="connsiteX13" fmla="*/ 2466754 w 5328093"/>
              <a:gd name="connsiteY13" fmla="*/ 2286000 h 2286000"/>
              <a:gd name="connsiteX14" fmla="*/ 3115340 w 5328093"/>
              <a:gd name="connsiteY14" fmla="*/ 2264735 h 2286000"/>
              <a:gd name="connsiteX15" fmla="*/ 3242930 w 5328093"/>
              <a:gd name="connsiteY15" fmla="*/ 2254102 h 2286000"/>
              <a:gd name="connsiteX16" fmla="*/ 3487479 w 5328093"/>
              <a:gd name="connsiteY16" fmla="*/ 2243470 h 2286000"/>
              <a:gd name="connsiteX17" fmla="*/ 3508744 w 5328093"/>
              <a:gd name="connsiteY17" fmla="*/ 2211572 h 2286000"/>
              <a:gd name="connsiteX18" fmla="*/ 3540642 w 5328093"/>
              <a:gd name="connsiteY18" fmla="*/ 2179674 h 2286000"/>
              <a:gd name="connsiteX19" fmla="*/ 3561907 w 5328093"/>
              <a:gd name="connsiteY19" fmla="*/ 2094614 h 2286000"/>
              <a:gd name="connsiteX20" fmla="*/ 3583172 w 5328093"/>
              <a:gd name="connsiteY20" fmla="*/ 1318437 h 2286000"/>
              <a:gd name="connsiteX21" fmla="*/ 3615070 w 5328093"/>
              <a:gd name="connsiteY21" fmla="*/ 1297172 h 2286000"/>
              <a:gd name="connsiteX22" fmla="*/ 3646968 w 5328093"/>
              <a:gd name="connsiteY22" fmla="*/ 1286539 h 2286000"/>
              <a:gd name="connsiteX23" fmla="*/ 3668233 w 5328093"/>
              <a:gd name="connsiteY23" fmla="*/ 1307805 h 2286000"/>
              <a:gd name="connsiteX24" fmla="*/ 3710763 w 5328093"/>
              <a:gd name="connsiteY24" fmla="*/ 1584251 h 2286000"/>
              <a:gd name="connsiteX25" fmla="*/ 3742661 w 5328093"/>
              <a:gd name="connsiteY25" fmla="*/ 1605516 h 2286000"/>
              <a:gd name="connsiteX26" fmla="*/ 3827721 w 5328093"/>
              <a:gd name="connsiteY26" fmla="*/ 1626781 h 2286000"/>
              <a:gd name="connsiteX27" fmla="*/ 3912782 w 5328093"/>
              <a:gd name="connsiteY27" fmla="*/ 1658679 h 2286000"/>
              <a:gd name="connsiteX28" fmla="*/ 4540102 w 5328093"/>
              <a:gd name="connsiteY28" fmla="*/ 1669312 h 2286000"/>
              <a:gd name="connsiteX29" fmla="*/ 4635795 w 5328093"/>
              <a:gd name="connsiteY29" fmla="*/ 1679944 h 2286000"/>
              <a:gd name="connsiteX30" fmla="*/ 4720856 w 5328093"/>
              <a:gd name="connsiteY30" fmla="*/ 1690577 h 2286000"/>
              <a:gd name="connsiteX31" fmla="*/ 4922875 w 5328093"/>
              <a:gd name="connsiteY31" fmla="*/ 1679944 h 2286000"/>
              <a:gd name="connsiteX32" fmla="*/ 5156791 w 5328093"/>
              <a:gd name="connsiteY32" fmla="*/ 1669312 h 2286000"/>
              <a:gd name="connsiteX33" fmla="*/ 5199321 w 5328093"/>
              <a:gd name="connsiteY33" fmla="*/ 1616149 h 2286000"/>
              <a:gd name="connsiteX34" fmla="*/ 5231219 w 5328093"/>
              <a:gd name="connsiteY34" fmla="*/ 1552353 h 2286000"/>
              <a:gd name="connsiteX35" fmla="*/ 5263116 w 5328093"/>
              <a:gd name="connsiteY35" fmla="*/ 1201479 h 2286000"/>
              <a:gd name="connsiteX36" fmla="*/ 5273749 w 5328093"/>
              <a:gd name="connsiteY36" fmla="*/ 1020725 h 2286000"/>
              <a:gd name="connsiteX37" fmla="*/ 5284382 w 5328093"/>
              <a:gd name="connsiteY37" fmla="*/ 978195 h 2286000"/>
              <a:gd name="connsiteX38" fmla="*/ 5295014 w 5328093"/>
              <a:gd name="connsiteY38" fmla="*/ 925032 h 2286000"/>
              <a:gd name="connsiteX39" fmla="*/ 5305647 w 5328093"/>
              <a:gd name="connsiteY39" fmla="*/ 542260 h 2286000"/>
              <a:gd name="connsiteX40" fmla="*/ 5326912 w 5328093"/>
              <a:gd name="connsiteY40" fmla="*/ 350874 h 2286000"/>
              <a:gd name="connsiteX41" fmla="*/ 5326912 w 5328093"/>
              <a:gd name="connsiteY41"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28093" h="2286000">
                <a:moveTo>
                  <a:pt x="31898" y="53163"/>
                </a:moveTo>
                <a:cubicBezTo>
                  <a:pt x="28354" y="209107"/>
                  <a:pt x="25919" y="365080"/>
                  <a:pt x="21265" y="520995"/>
                </a:cubicBezTo>
                <a:cubicBezTo>
                  <a:pt x="18830" y="602552"/>
                  <a:pt x="12868" y="683981"/>
                  <a:pt x="10633" y="765544"/>
                </a:cubicBezTo>
                <a:cubicBezTo>
                  <a:pt x="5779" y="942722"/>
                  <a:pt x="3544" y="1119963"/>
                  <a:pt x="0" y="1297172"/>
                </a:cubicBezTo>
                <a:cubicBezTo>
                  <a:pt x="3544" y="1545265"/>
                  <a:pt x="4019" y="1793421"/>
                  <a:pt x="10633" y="2041451"/>
                </a:cubicBezTo>
                <a:cubicBezTo>
                  <a:pt x="11115" y="2059516"/>
                  <a:pt x="16510" y="2077179"/>
                  <a:pt x="21265" y="2094614"/>
                </a:cubicBezTo>
                <a:cubicBezTo>
                  <a:pt x="34777" y="2144158"/>
                  <a:pt x="26914" y="2163763"/>
                  <a:pt x="74428" y="2169042"/>
                </a:cubicBezTo>
                <a:cubicBezTo>
                  <a:pt x="127383" y="2174926"/>
                  <a:pt x="180753" y="2176130"/>
                  <a:pt x="233916" y="2179674"/>
                </a:cubicBezTo>
                <a:lnTo>
                  <a:pt x="382772" y="2200939"/>
                </a:lnTo>
                <a:cubicBezTo>
                  <a:pt x="449364" y="2210452"/>
                  <a:pt x="493516" y="2217829"/>
                  <a:pt x="563526" y="2222205"/>
                </a:cubicBezTo>
                <a:cubicBezTo>
                  <a:pt x="1063125" y="2253430"/>
                  <a:pt x="2116321" y="2242394"/>
                  <a:pt x="2264735" y="2243470"/>
                </a:cubicBezTo>
                <a:lnTo>
                  <a:pt x="2371061" y="2264735"/>
                </a:lnTo>
                <a:cubicBezTo>
                  <a:pt x="2388782" y="2268279"/>
                  <a:pt x="2406691" y="2270984"/>
                  <a:pt x="2424223" y="2275367"/>
                </a:cubicBezTo>
                <a:lnTo>
                  <a:pt x="2466754" y="2286000"/>
                </a:lnTo>
                <a:lnTo>
                  <a:pt x="3115340" y="2264735"/>
                </a:lnTo>
                <a:cubicBezTo>
                  <a:pt x="3157961" y="2262549"/>
                  <a:pt x="3200322" y="2256537"/>
                  <a:pt x="3242930" y="2254102"/>
                </a:cubicBezTo>
                <a:cubicBezTo>
                  <a:pt x="3324390" y="2249447"/>
                  <a:pt x="3405963" y="2247014"/>
                  <a:pt x="3487479" y="2243470"/>
                </a:cubicBezTo>
                <a:cubicBezTo>
                  <a:pt x="3494567" y="2232837"/>
                  <a:pt x="3500563" y="2221389"/>
                  <a:pt x="3508744" y="2211572"/>
                </a:cubicBezTo>
                <a:cubicBezTo>
                  <a:pt x="3518370" y="2200020"/>
                  <a:pt x="3532301" y="2192185"/>
                  <a:pt x="3540642" y="2179674"/>
                </a:cubicBezTo>
                <a:cubicBezTo>
                  <a:pt x="3549985" y="2165660"/>
                  <a:pt x="3560373" y="2102287"/>
                  <a:pt x="3561907" y="2094614"/>
                </a:cubicBezTo>
                <a:cubicBezTo>
                  <a:pt x="3568995" y="1835888"/>
                  <a:pt x="3367817" y="1462004"/>
                  <a:pt x="3583172" y="1318437"/>
                </a:cubicBezTo>
                <a:cubicBezTo>
                  <a:pt x="3593805" y="1311349"/>
                  <a:pt x="3603640" y="1302887"/>
                  <a:pt x="3615070" y="1297172"/>
                </a:cubicBezTo>
                <a:cubicBezTo>
                  <a:pt x="3625095" y="1292160"/>
                  <a:pt x="3636335" y="1290083"/>
                  <a:pt x="3646968" y="1286539"/>
                </a:cubicBezTo>
                <a:cubicBezTo>
                  <a:pt x="3654056" y="1293628"/>
                  <a:pt x="3660405" y="1301543"/>
                  <a:pt x="3668233" y="1307805"/>
                </a:cubicBezTo>
                <a:cubicBezTo>
                  <a:pt x="3778514" y="1396033"/>
                  <a:pt x="3649308" y="1184801"/>
                  <a:pt x="3710763" y="1584251"/>
                </a:cubicBezTo>
                <a:cubicBezTo>
                  <a:pt x="3712706" y="1596881"/>
                  <a:pt x="3731231" y="1599801"/>
                  <a:pt x="3742661" y="1605516"/>
                </a:cubicBezTo>
                <a:cubicBezTo>
                  <a:pt x="3764461" y="1616416"/>
                  <a:pt x="3807494" y="1622736"/>
                  <a:pt x="3827721" y="1626781"/>
                </a:cubicBezTo>
                <a:cubicBezTo>
                  <a:pt x="3862319" y="1649846"/>
                  <a:pt x="3864536" y="1657171"/>
                  <a:pt x="3912782" y="1658679"/>
                </a:cubicBezTo>
                <a:cubicBezTo>
                  <a:pt x="4121817" y="1665212"/>
                  <a:pt x="4330995" y="1665768"/>
                  <a:pt x="4540102" y="1669312"/>
                </a:cubicBezTo>
                <a:lnTo>
                  <a:pt x="4635795" y="1679944"/>
                </a:lnTo>
                <a:cubicBezTo>
                  <a:pt x="4664174" y="1683283"/>
                  <a:pt x="4692282" y="1690577"/>
                  <a:pt x="4720856" y="1690577"/>
                </a:cubicBezTo>
                <a:cubicBezTo>
                  <a:pt x="4788289" y="1690577"/>
                  <a:pt x="4855522" y="1683229"/>
                  <a:pt x="4922875" y="1679944"/>
                </a:cubicBezTo>
                <a:lnTo>
                  <a:pt x="5156791" y="1669312"/>
                </a:lnTo>
                <a:cubicBezTo>
                  <a:pt x="5176569" y="1649533"/>
                  <a:pt x="5185909" y="1642973"/>
                  <a:pt x="5199321" y="1616149"/>
                </a:cubicBezTo>
                <a:cubicBezTo>
                  <a:pt x="5243345" y="1528103"/>
                  <a:pt x="5170274" y="1643773"/>
                  <a:pt x="5231219" y="1552353"/>
                </a:cubicBezTo>
                <a:cubicBezTo>
                  <a:pt x="5266230" y="1412303"/>
                  <a:pt x="5245127" y="1507273"/>
                  <a:pt x="5263116" y="1201479"/>
                </a:cubicBezTo>
                <a:cubicBezTo>
                  <a:pt x="5266660" y="1141228"/>
                  <a:pt x="5268027" y="1080809"/>
                  <a:pt x="5273749" y="1020725"/>
                </a:cubicBezTo>
                <a:cubicBezTo>
                  <a:pt x="5275135" y="1006178"/>
                  <a:pt x="5281212" y="992460"/>
                  <a:pt x="5284382" y="978195"/>
                </a:cubicBezTo>
                <a:cubicBezTo>
                  <a:pt x="5288302" y="960553"/>
                  <a:pt x="5291470" y="942753"/>
                  <a:pt x="5295014" y="925032"/>
                </a:cubicBezTo>
                <a:cubicBezTo>
                  <a:pt x="5298558" y="797441"/>
                  <a:pt x="5299717" y="669762"/>
                  <a:pt x="5305647" y="542260"/>
                </a:cubicBezTo>
                <a:cubicBezTo>
                  <a:pt x="5320120" y="231085"/>
                  <a:pt x="5316657" y="802066"/>
                  <a:pt x="5326912" y="350874"/>
                </a:cubicBezTo>
                <a:cubicBezTo>
                  <a:pt x="5329570" y="233946"/>
                  <a:pt x="5326912" y="116958"/>
                  <a:pt x="5326912" y="0"/>
                </a:cubicBezTo>
              </a:path>
            </a:pathLst>
          </a:custGeom>
          <a:noFill/>
          <a:ln w="34925">
            <a:solidFill>
              <a:srgbClr val="FF0000"/>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62" name="Group 2">
            <a:extLst>
              <a:ext uri="{FF2B5EF4-FFF2-40B4-BE49-F238E27FC236}">
                <a16:creationId xmlns:a16="http://schemas.microsoft.com/office/drawing/2014/main" id="{78F7AE3C-5F5C-4BD7-8987-45CE8D79D385}"/>
              </a:ext>
            </a:extLst>
          </p:cNvPr>
          <p:cNvGrpSpPr>
            <a:grpSpLocks/>
          </p:cNvGrpSpPr>
          <p:nvPr/>
        </p:nvGrpSpPr>
        <p:grpSpPr bwMode="auto">
          <a:xfrm>
            <a:off x="7061037" y="1071760"/>
            <a:ext cx="2509757" cy="2514609"/>
            <a:chOff x="432" y="1200"/>
            <a:chExt cx="1708" cy="1752"/>
          </a:xfrm>
        </p:grpSpPr>
        <p:sp>
          <p:nvSpPr>
            <p:cNvPr id="163" name="Rectangle 3">
              <a:extLst>
                <a:ext uri="{FF2B5EF4-FFF2-40B4-BE49-F238E27FC236}">
                  <a16:creationId xmlns:a16="http://schemas.microsoft.com/office/drawing/2014/main" id="{9484233F-11A2-4D28-95DF-573F3BEBFFA3}"/>
                </a:ext>
              </a:extLst>
            </p:cNvPr>
            <p:cNvSpPr>
              <a:spLocks noChangeArrowheads="1"/>
            </p:cNvSpPr>
            <p:nvPr/>
          </p:nvSpPr>
          <p:spPr bwMode="auto">
            <a:xfrm>
              <a:off x="432" y="1200"/>
              <a:ext cx="1392" cy="38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b="1" dirty="0" err="1">
                  <a:cs typeface="+mn-ea"/>
                  <a:sym typeface="+mn-lt"/>
                </a:rPr>
                <a:t>DuplexMAC</a:t>
              </a:r>
              <a:endParaRPr kumimoji="1" lang="en-US" altLang="zh-CN" b="1" dirty="0">
                <a:cs typeface="+mn-ea"/>
                <a:sym typeface="+mn-lt"/>
              </a:endParaRPr>
            </a:p>
          </p:txBody>
        </p:sp>
        <p:sp>
          <p:nvSpPr>
            <p:cNvPr id="164" name="Rectangle 4">
              <a:extLst>
                <a:ext uri="{FF2B5EF4-FFF2-40B4-BE49-F238E27FC236}">
                  <a16:creationId xmlns:a16="http://schemas.microsoft.com/office/drawing/2014/main" id="{2B8C7822-555F-4AA1-AFA3-B805FB566D55}"/>
                </a:ext>
              </a:extLst>
            </p:cNvPr>
            <p:cNvSpPr>
              <a:spLocks noChangeArrowheads="1"/>
            </p:cNvSpPr>
            <p:nvPr/>
          </p:nvSpPr>
          <p:spPr bwMode="auto">
            <a:xfrm>
              <a:off x="444" y="2063"/>
              <a:ext cx="1392" cy="38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b="1" dirty="0" err="1">
                  <a:cs typeface="+mn-ea"/>
                  <a:sym typeface="+mn-lt"/>
                </a:rPr>
                <a:t>Physical_Layer</a:t>
              </a:r>
              <a:endParaRPr kumimoji="1" lang="en-US" altLang="zh-CN" b="1" dirty="0">
                <a:cs typeface="+mn-ea"/>
                <a:sym typeface="+mn-lt"/>
              </a:endParaRPr>
            </a:p>
          </p:txBody>
        </p:sp>
        <p:sp>
          <p:nvSpPr>
            <p:cNvPr id="165" name="Line 5">
              <a:extLst>
                <a:ext uri="{FF2B5EF4-FFF2-40B4-BE49-F238E27FC236}">
                  <a16:creationId xmlns:a16="http://schemas.microsoft.com/office/drawing/2014/main" id="{9EF3E7C0-3C48-414D-80F9-600C2CB5BF88}"/>
                </a:ext>
              </a:extLst>
            </p:cNvPr>
            <p:cNvSpPr>
              <a:spLocks noChangeShapeType="1"/>
            </p:cNvSpPr>
            <p:nvPr/>
          </p:nvSpPr>
          <p:spPr bwMode="auto">
            <a:xfrm>
              <a:off x="624" y="1584"/>
              <a:ext cx="5" cy="487"/>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66" name="Line 6">
              <a:extLst>
                <a:ext uri="{FF2B5EF4-FFF2-40B4-BE49-F238E27FC236}">
                  <a16:creationId xmlns:a16="http://schemas.microsoft.com/office/drawing/2014/main" id="{042D8851-5715-42A4-8152-31BC4F4A9AB2}"/>
                </a:ext>
              </a:extLst>
            </p:cNvPr>
            <p:cNvSpPr>
              <a:spLocks noChangeShapeType="1"/>
            </p:cNvSpPr>
            <p:nvPr/>
          </p:nvSpPr>
          <p:spPr bwMode="auto">
            <a:xfrm flipV="1">
              <a:off x="896" y="1567"/>
              <a:ext cx="5" cy="487"/>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67" name="Line 7">
              <a:extLst>
                <a:ext uri="{FF2B5EF4-FFF2-40B4-BE49-F238E27FC236}">
                  <a16:creationId xmlns:a16="http://schemas.microsoft.com/office/drawing/2014/main" id="{EC5B9AC6-1490-4CDD-9C7E-155F515C274F}"/>
                </a:ext>
              </a:extLst>
            </p:cNvPr>
            <p:cNvSpPr>
              <a:spLocks noChangeShapeType="1"/>
            </p:cNvSpPr>
            <p:nvPr/>
          </p:nvSpPr>
          <p:spPr bwMode="auto">
            <a:xfrm flipH="1">
              <a:off x="1099" y="1601"/>
              <a:ext cx="5" cy="48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dirty="0">
                <a:cs typeface="+mn-ea"/>
                <a:sym typeface="+mn-lt"/>
              </a:endParaRPr>
            </a:p>
          </p:txBody>
        </p:sp>
        <p:sp>
          <p:nvSpPr>
            <p:cNvPr id="168" name="Line 8">
              <a:extLst>
                <a:ext uri="{FF2B5EF4-FFF2-40B4-BE49-F238E27FC236}">
                  <a16:creationId xmlns:a16="http://schemas.microsoft.com/office/drawing/2014/main" id="{6F0BCA07-BE79-4716-B474-BEB66663E51A}"/>
                </a:ext>
              </a:extLst>
            </p:cNvPr>
            <p:cNvSpPr>
              <a:spLocks noChangeShapeType="1"/>
            </p:cNvSpPr>
            <p:nvPr/>
          </p:nvSpPr>
          <p:spPr bwMode="auto">
            <a:xfrm flipV="1">
              <a:off x="1248" y="1584"/>
              <a:ext cx="0" cy="48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69" name="Line 9">
              <a:extLst>
                <a:ext uri="{FF2B5EF4-FFF2-40B4-BE49-F238E27FC236}">
                  <a16:creationId xmlns:a16="http://schemas.microsoft.com/office/drawing/2014/main" id="{7F778643-0834-4A21-95F0-F6D8B0589841}"/>
                </a:ext>
              </a:extLst>
            </p:cNvPr>
            <p:cNvSpPr>
              <a:spLocks noChangeShapeType="1"/>
            </p:cNvSpPr>
            <p:nvPr/>
          </p:nvSpPr>
          <p:spPr bwMode="auto">
            <a:xfrm flipV="1">
              <a:off x="480" y="2583"/>
              <a:ext cx="816" cy="0"/>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70" name="Line 10">
              <a:extLst>
                <a:ext uri="{FF2B5EF4-FFF2-40B4-BE49-F238E27FC236}">
                  <a16:creationId xmlns:a16="http://schemas.microsoft.com/office/drawing/2014/main" id="{1E7E0F02-2C44-40D3-9EBE-FC8B41AE3EDF}"/>
                </a:ext>
              </a:extLst>
            </p:cNvPr>
            <p:cNvSpPr>
              <a:spLocks noChangeShapeType="1"/>
            </p:cNvSpPr>
            <p:nvPr/>
          </p:nvSpPr>
          <p:spPr bwMode="auto">
            <a:xfrm>
              <a:off x="480" y="2815"/>
              <a:ext cx="768"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71" name="Text Box 11">
              <a:extLst>
                <a:ext uri="{FF2B5EF4-FFF2-40B4-BE49-F238E27FC236}">
                  <a16:creationId xmlns:a16="http://schemas.microsoft.com/office/drawing/2014/main" id="{E98122B9-F0F6-4DA3-8981-3CB44F06274B}"/>
                </a:ext>
              </a:extLst>
            </p:cNvPr>
            <p:cNvSpPr txBox="1">
              <a:spLocks noChangeArrowheads="1"/>
            </p:cNvSpPr>
            <p:nvPr/>
          </p:nvSpPr>
          <p:spPr bwMode="auto">
            <a:xfrm>
              <a:off x="1279" y="2485"/>
              <a:ext cx="6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sz="1600" dirty="0">
                  <a:cs typeface="+mn-ea"/>
                  <a:sym typeface="+mn-lt"/>
                </a:rPr>
                <a:t>数据线</a:t>
              </a:r>
              <a:endParaRPr kumimoji="1" lang="zh-CN" altLang="en-US" sz="2400" dirty="0">
                <a:cs typeface="+mn-ea"/>
                <a:sym typeface="+mn-lt"/>
              </a:endParaRPr>
            </a:p>
          </p:txBody>
        </p:sp>
        <p:sp>
          <p:nvSpPr>
            <p:cNvPr id="172" name="Text Box 12">
              <a:extLst>
                <a:ext uri="{FF2B5EF4-FFF2-40B4-BE49-F238E27FC236}">
                  <a16:creationId xmlns:a16="http://schemas.microsoft.com/office/drawing/2014/main" id="{87257415-1AED-443D-B5EC-3BE2C0139DA3}"/>
                </a:ext>
              </a:extLst>
            </p:cNvPr>
            <p:cNvSpPr txBox="1">
              <a:spLocks noChangeArrowheads="1"/>
            </p:cNvSpPr>
            <p:nvPr/>
          </p:nvSpPr>
          <p:spPr bwMode="auto">
            <a:xfrm>
              <a:off x="1228" y="2700"/>
              <a:ext cx="9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sz="1600" dirty="0">
                  <a:cs typeface="+mn-ea"/>
                  <a:sym typeface="+mn-lt"/>
                </a:rPr>
                <a:t> 指示信号</a:t>
              </a:r>
              <a:endParaRPr kumimoji="1" lang="zh-CN" altLang="en-US" sz="2400" dirty="0">
                <a:cs typeface="+mn-ea"/>
                <a:sym typeface="+mn-lt"/>
              </a:endParaRPr>
            </a:p>
          </p:txBody>
        </p:sp>
      </p:grpSp>
      <p:sp>
        <p:nvSpPr>
          <p:cNvPr id="173" name="Rectangle 14">
            <a:extLst>
              <a:ext uri="{FF2B5EF4-FFF2-40B4-BE49-F238E27FC236}">
                <a16:creationId xmlns:a16="http://schemas.microsoft.com/office/drawing/2014/main" id="{74ABD75B-5045-46F1-B9A1-555ABD9A9CA7}"/>
              </a:ext>
            </a:extLst>
          </p:cNvPr>
          <p:cNvSpPr txBox="1">
            <a:spLocks noChangeArrowheads="1"/>
          </p:cNvSpPr>
          <p:nvPr/>
        </p:nvSpPr>
        <p:spPr>
          <a:xfrm>
            <a:off x="9281632" y="911129"/>
            <a:ext cx="3153736" cy="231744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990000"/>
              </a:buClr>
              <a:buNone/>
            </a:pPr>
            <a:r>
              <a:rPr lang="zh-CN" altLang="en-US" dirty="0">
                <a:effectLst>
                  <a:outerShdw blurRad="38100" dist="38100" dir="2700000" algn="tl">
                    <a:srgbClr val="C0C0C0"/>
                  </a:outerShdw>
                </a:effectLst>
                <a:cs typeface="+mn-ea"/>
                <a:sym typeface="+mn-lt"/>
              </a:rPr>
              <a:t>全双工物理层四种信号：</a:t>
            </a:r>
            <a:endParaRPr lang="en-US" altLang="zh-CN"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1</a:t>
            </a:r>
            <a:r>
              <a:rPr lang="zh-CN" altLang="en-US" sz="1800" dirty="0">
                <a:effectLst>
                  <a:outerShdw blurRad="38100" dist="38100" dir="2700000" algn="tl">
                    <a:srgbClr val="C0C0C0"/>
                  </a:outerShdw>
                </a:effectLst>
                <a:cs typeface="+mn-ea"/>
                <a:sym typeface="+mn-lt"/>
              </a:rPr>
              <a:t>）接收数据线</a:t>
            </a:r>
            <a:endParaRPr lang="en-US" altLang="zh-CN" sz="18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2</a:t>
            </a:r>
            <a:r>
              <a:rPr lang="zh-CN" altLang="en-US" sz="1800" dirty="0">
                <a:effectLst>
                  <a:outerShdw blurRad="38100" dist="38100" dir="2700000" algn="tl">
                    <a:srgbClr val="C0C0C0"/>
                  </a:outerShdw>
                </a:effectLst>
                <a:cs typeface="+mn-ea"/>
                <a:sym typeface="+mn-lt"/>
              </a:rPr>
              <a:t>）发送数据线</a:t>
            </a:r>
            <a:endParaRPr lang="en-US" altLang="zh-CN" sz="18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3</a:t>
            </a:r>
            <a:r>
              <a:rPr lang="zh-CN" altLang="en-US" sz="1800" dirty="0">
                <a:effectLst>
                  <a:outerShdw blurRad="38100" dist="38100" dir="2700000" algn="tl">
                    <a:srgbClr val="C0C0C0"/>
                  </a:outerShdw>
                </a:effectLst>
                <a:cs typeface="+mn-ea"/>
                <a:sym typeface="+mn-lt"/>
              </a:rPr>
              <a:t>）接收数据指示</a:t>
            </a:r>
            <a:endParaRPr lang="en-US" altLang="zh-CN" sz="18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4</a:t>
            </a:r>
            <a:r>
              <a:rPr lang="zh-CN" altLang="en-US" sz="1800" dirty="0">
                <a:effectLst>
                  <a:outerShdw blurRad="38100" dist="38100" dir="2700000" algn="tl">
                    <a:srgbClr val="C0C0C0"/>
                  </a:outerShdw>
                </a:effectLst>
                <a:cs typeface="+mn-ea"/>
                <a:sym typeface="+mn-lt"/>
              </a:rPr>
              <a:t>）发送数据指示</a:t>
            </a:r>
          </a:p>
        </p:txBody>
      </p:sp>
      <p:grpSp>
        <p:nvGrpSpPr>
          <p:cNvPr id="174" name="Group 2">
            <a:extLst>
              <a:ext uri="{FF2B5EF4-FFF2-40B4-BE49-F238E27FC236}">
                <a16:creationId xmlns:a16="http://schemas.microsoft.com/office/drawing/2014/main" id="{9D560D64-18C1-4DCD-AA72-420396F3ECB5}"/>
              </a:ext>
            </a:extLst>
          </p:cNvPr>
          <p:cNvGrpSpPr>
            <a:grpSpLocks/>
          </p:cNvGrpSpPr>
          <p:nvPr/>
        </p:nvGrpSpPr>
        <p:grpSpPr bwMode="auto">
          <a:xfrm>
            <a:off x="220762" y="877928"/>
            <a:ext cx="3773489" cy="4675188"/>
            <a:chOff x="812" y="843"/>
            <a:chExt cx="2377" cy="2945"/>
          </a:xfrm>
        </p:grpSpPr>
        <p:grpSp>
          <p:nvGrpSpPr>
            <p:cNvPr id="175" name="Group 3">
              <a:extLst>
                <a:ext uri="{FF2B5EF4-FFF2-40B4-BE49-F238E27FC236}">
                  <a16:creationId xmlns:a16="http://schemas.microsoft.com/office/drawing/2014/main" id="{A4C78341-DCC9-4AF8-A97B-3EC54CD3D775}"/>
                </a:ext>
              </a:extLst>
            </p:cNvPr>
            <p:cNvGrpSpPr>
              <a:grpSpLocks/>
            </p:cNvGrpSpPr>
            <p:nvPr/>
          </p:nvGrpSpPr>
          <p:grpSpPr bwMode="auto">
            <a:xfrm>
              <a:off x="812" y="843"/>
              <a:ext cx="2210" cy="2945"/>
              <a:chOff x="357" y="1200"/>
              <a:chExt cx="2210" cy="2945"/>
            </a:xfrm>
          </p:grpSpPr>
          <p:sp>
            <p:nvSpPr>
              <p:cNvPr id="177" name="Rectangle 4">
                <a:extLst>
                  <a:ext uri="{FF2B5EF4-FFF2-40B4-BE49-F238E27FC236}">
                    <a16:creationId xmlns:a16="http://schemas.microsoft.com/office/drawing/2014/main" id="{C2BC8C0A-C60E-4098-B3AD-0C7D03F5EE88}"/>
                  </a:ext>
                </a:extLst>
              </p:cNvPr>
              <p:cNvSpPr>
                <a:spLocks noChangeArrowheads="1"/>
              </p:cNvSpPr>
              <p:nvPr/>
            </p:nvSpPr>
            <p:spPr bwMode="auto">
              <a:xfrm>
                <a:off x="432" y="1200"/>
                <a:ext cx="1392" cy="38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1600" b="1">
                    <a:cs typeface="+mn-ea"/>
                    <a:sym typeface="+mn-lt"/>
                  </a:rPr>
                  <a:t>HalfDuplexMAC</a:t>
                </a:r>
              </a:p>
            </p:txBody>
          </p:sp>
          <p:sp>
            <p:nvSpPr>
              <p:cNvPr id="178" name="Rectangle 5">
                <a:extLst>
                  <a:ext uri="{FF2B5EF4-FFF2-40B4-BE49-F238E27FC236}">
                    <a16:creationId xmlns:a16="http://schemas.microsoft.com/office/drawing/2014/main" id="{84FB1DCB-1FEC-4F0C-8B46-B91DFAFDC68D}"/>
                  </a:ext>
                </a:extLst>
              </p:cNvPr>
              <p:cNvSpPr>
                <a:spLocks noChangeArrowheads="1"/>
              </p:cNvSpPr>
              <p:nvPr/>
            </p:nvSpPr>
            <p:spPr bwMode="auto">
              <a:xfrm>
                <a:off x="418" y="2069"/>
                <a:ext cx="1392" cy="38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1600" b="1" dirty="0" err="1">
                    <a:cs typeface="+mn-ea"/>
                    <a:sym typeface="+mn-lt"/>
                  </a:rPr>
                  <a:t>Physical_Layer</a:t>
                </a:r>
                <a:endParaRPr kumimoji="1" lang="en-US" altLang="zh-CN" sz="1600" b="1" dirty="0">
                  <a:cs typeface="+mn-ea"/>
                  <a:sym typeface="+mn-lt"/>
                </a:endParaRPr>
              </a:p>
            </p:txBody>
          </p:sp>
          <p:sp>
            <p:nvSpPr>
              <p:cNvPr id="179" name="Line 6">
                <a:extLst>
                  <a:ext uri="{FF2B5EF4-FFF2-40B4-BE49-F238E27FC236}">
                    <a16:creationId xmlns:a16="http://schemas.microsoft.com/office/drawing/2014/main" id="{0F683BED-FFE0-4F17-A3BA-83BF67924BCE}"/>
                  </a:ext>
                </a:extLst>
              </p:cNvPr>
              <p:cNvSpPr>
                <a:spLocks noChangeShapeType="1"/>
              </p:cNvSpPr>
              <p:nvPr/>
            </p:nvSpPr>
            <p:spPr bwMode="auto">
              <a:xfrm>
                <a:off x="624" y="1584"/>
                <a:ext cx="4" cy="468"/>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0" name="Line 7">
                <a:extLst>
                  <a:ext uri="{FF2B5EF4-FFF2-40B4-BE49-F238E27FC236}">
                    <a16:creationId xmlns:a16="http://schemas.microsoft.com/office/drawing/2014/main" id="{CDCD56C4-B07A-483D-ACD7-DDFEE8DA53B1}"/>
                  </a:ext>
                </a:extLst>
              </p:cNvPr>
              <p:cNvSpPr>
                <a:spLocks noChangeShapeType="1"/>
              </p:cNvSpPr>
              <p:nvPr/>
            </p:nvSpPr>
            <p:spPr bwMode="auto">
              <a:xfrm flipV="1">
                <a:off x="911" y="1548"/>
                <a:ext cx="1" cy="504"/>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1" name="Line 8">
                <a:extLst>
                  <a:ext uri="{FF2B5EF4-FFF2-40B4-BE49-F238E27FC236}">
                    <a16:creationId xmlns:a16="http://schemas.microsoft.com/office/drawing/2014/main" id="{D77F0C52-EFE5-406B-BDED-2B070250D4FB}"/>
                  </a:ext>
                </a:extLst>
              </p:cNvPr>
              <p:cNvSpPr>
                <a:spLocks noChangeShapeType="1"/>
              </p:cNvSpPr>
              <p:nvPr/>
            </p:nvSpPr>
            <p:spPr bwMode="auto">
              <a:xfrm flipH="1">
                <a:off x="1104" y="1584"/>
                <a:ext cx="0" cy="52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2" name="Line 9">
                <a:extLst>
                  <a:ext uri="{FF2B5EF4-FFF2-40B4-BE49-F238E27FC236}">
                    <a16:creationId xmlns:a16="http://schemas.microsoft.com/office/drawing/2014/main" id="{BAECAB41-8A6D-4E46-B621-AC4EBE7F292C}"/>
                  </a:ext>
                </a:extLst>
              </p:cNvPr>
              <p:cNvSpPr>
                <a:spLocks noChangeShapeType="1"/>
              </p:cNvSpPr>
              <p:nvPr/>
            </p:nvSpPr>
            <p:spPr bwMode="auto">
              <a:xfrm flipV="1">
                <a:off x="1244" y="1584"/>
                <a:ext cx="4" cy="46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3" name="Line 10">
                <a:extLst>
                  <a:ext uri="{FF2B5EF4-FFF2-40B4-BE49-F238E27FC236}">
                    <a16:creationId xmlns:a16="http://schemas.microsoft.com/office/drawing/2014/main" id="{1E93C96D-A7A7-4834-B980-9A206563E572}"/>
                  </a:ext>
                </a:extLst>
              </p:cNvPr>
              <p:cNvSpPr>
                <a:spLocks noChangeShapeType="1"/>
              </p:cNvSpPr>
              <p:nvPr/>
            </p:nvSpPr>
            <p:spPr bwMode="auto">
              <a:xfrm flipH="1">
                <a:off x="1435" y="1584"/>
                <a:ext cx="5" cy="45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4" name="Line 11">
                <a:extLst>
                  <a:ext uri="{FF2B5EF4-FFF2-40B4-BE49-F238E27FC236}">
                    <a16:creationId xmlns:a16="http://schemas.microsoft.com/office/drawing/2014/main" id="{86FE0D8F-FC7A-460D-89BC-CA4786512494}"/>
                  </a:ext>
                </a:extLst>
              </p:cNvPr>
              <p:cNvSpPr>
                <a:spLocks noChangeShapeType="1"/>
              </p:cNvSpPr>
              <p:nvPr/>
            </p:nvSpPr>
            <p:spPr bwMode="auto">
              <a:xfrm flipV="1">
                <a:off x="1628" y="1584"/>
                <a:ext cx="4" cy="4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5" name="Line 12">
                <a:extLst>
                  <a:ext uri="{FF2B5EF4-FFF2-40B4-BE49-F238E27FC236}">
                    <a16:creationId xmlns:a16="http://schemas.microsoft.com/office/drawing/2014/main" id="{B4D9E023-7715-4960-B3B2-9FCC9E7BCC2A}"/>
                  </a:ext>
                </a:extLst>
              </p:cNvPr>
              <p:cNvSpPr>
                <a:spLocks noChangeShapeType="1"/>
              </p:cNvSpPr>
              <p:nvPr/>
            </p:nvSpPr>
            <p:spPr bwMode="auto">
              <a:xfrm flipV="1">
                <a:off x="432" y="2591"/>
                <a:ext cx="816" cy="0"/>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6" name="Line 13">
                <a:extLst>
                  <a:ext uri="{FF2B5EF4-FFF2-40B4-BE49-F238E27FC236}">
                    <a16:creationId xmlns:a16="http://schemas.microsoft.com/office/drawing/2014/main" id="{D94D18A9-B30A-47EF-9691-65C1043C9B3A}"/>
                  </a:ext>
                </a:extLst>
              </p:cNvPr>
              <p:cNvSpPr>
                <a:spLocks noChangeShapeType="1"/>
              </p:cNvSpPr>
              <p:nvPr/>
            </p:nvSpPr>
            <p:spPr bwMode="auto">
              <a:xfrm>
                <a:off x="418" y="2754"/>
                <a:ext cx="768"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7" name="Line 14">
                <a:extLst>
                  <a:ext uri="{FF2B5EF4-FFF2-40B4-BE49-F238E27FC236}">
                    <a16:creationId xmlns:a16="http://schemas.microsoft.com/office/drawing/2014/main" id="{AFED1106-FC22-4FF2-B4AC-141AAF350EC4}"/>
                  </a:ext>
                </a:extLst>
              </p:cNvPr>
              <p:cNvSpPr>
                <a:spLocks noChangeShapeType="1"/>
              </p:cNvSpPr>
              <p:nvPr/>
            </p:nvSpPr>
            <p:spPr bwMode="auto">
              <a:xfrm flipV="1">
                <a:off x="357" y="2892"/>
                <a:ext cx="8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sp>
            <p:nvSpPr>
              <p:cNvPr id="188" name="Text Box 15">
                <a:extLst>
                  <a:ext uri="{FF2B5EF4-FFF2-40B4-BE49-F238E27FC236}">
                    <a16:creationId xmlns:a16="http://schemas.microsoft.com/office/drawing/2014/main" id="{E8AF0900-4406-4E8B-BBED-F35CC69B7495}"/>
                  </a:ext>
                </a:extLst>
              </p:cNvPr>
              <p:cNvSpPr txBox="1">
                <a:spLocks noChangeArrowheads="1"/>
              </p:cNvSpPr>
              <p:nvPr/>
            </p:nvSpPr>
            <p:spPr bwMode="auto">
              <a:xfrm>
                <a:off x="1231" y="2481"/>
                <a:ext cx="62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sz="1400" dirty="0">
                    <a:cs typeface="+mn-ea"/>
                    <a:sym typeface="+mn-lt"/>
                  </a:rPr>
                  <a:t>数据线</a:t>
                </a:r>
                <a:endParaRPr kumimoji="1" lang="zh-CN" altLang="en-US" sz="2000" dirty="0">
                  <a:cs typeface="+mn-ea"/>
                  <a:sym typeface="+mn-lt"/>
                </a:endParaRPr>
              </a:p>
            </p:txBody>
          </p:sp>
          <p:sp>
            <p:nvSpPr>
              <p:cNvPr id="189" name="Text Box 16">
                <a:extLst>
                  <a:ext uri="{FF2B5EF4-FFF2-40B4-BE49-F238E27FC236}">
                    <a16:creationId xmlns:a16="http://schemas.microsoft.com/office/drawing/2014/main" id="{36D8096B-79C6-4598-A57A-D7B3778DDC64}"/>
                  </a:ext>
                </a:extLst>
              </p:cNvPr>
              <p:cNvSpPr txBox="1">
                <a:spLocks noChangeArrowheads="1"/>
              </p:cNvSpPr>
              <p:nvPr/>
            </p:nvSpPr>
            <p:spPr bwMode="auto">
              <a:xfrm>
                <a:off x="1179" y="2642"/>
                <a:ext cx="91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sz="1400" dirty="0">
                    <a:cs typeface="+mn-ea"/>
                    <a:sym typeface="+mn-lt"/>
                  </a:rPr>
                  <a:t>  指示信号</a:t>
                </a:r>
                <a:endParaRPr kumimoji="1" lang="zh-CN" altLang="en-US" sz="2000" dirty="0">
                  <a:cs typeface="+mn-ea"/>
                  <a:sym typeface="+mn-lt"/>
                </a:endParaRPr>
              </a:p>
            </p:txBody>
          </p:sp>
          <p:sp>
            <p:nvSpPr>
              <p:cNvPr id="198" name="Line 6">
                <a:extLst>
                  <a:ext uri="{FF2B5EF4-FFF2-40B4-BE49-F238E27FC236}">
                    <a16:creationId xmlns:a16="http://schemas.microsoft.com/office/drawing/2014/main" id="{4097EEEC-3E61-4989-8C15-67D654CA88ED}"/>
                  </a:ext>
                </a:extLst>
              </p:cNvPr>
              <p:cNvSpPr>
                <a:spLocks noChangeShapeType="1"/>
              </p:cNvSpPr>
              <p:nvPr/>
            </p:nvSpPr>
            <p:spPr bwMode="auto">
              <a:xfrm>
                <a:off x="2539" y="3755"/>
                <a:ext cx="28" cy="390"/>
              </a:xfrm>
              <a:prstGeom prst="line">
                <a:avLst/>
              </a:prstGeom>
              <a:noFill/>
              <a:ln w="762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00">
                  <a:cs typeface="+mn-ea"/>
                  <a:sym typeface="+mn-lt"/>
                </a:endParaRPr>
              </a:p>
            </p:txBody>
          </p:sp>
        </p:grpSp>
        <p:sp>
          <p:nvSpPr>
            <p:cNvPr id="176" name="Text Box 17">
              <a:extLst>
                <a:ext uri="{FF2B5EF4-FFF2-40B4-BE49-F238E27FC236}">
                  <a16:creationId xmlns:a16="http://schemas.microsoft.com/office/drawing/2014/main" id="{DE127C84-CBFE-4F41-8B9F-3EA4FF3514C8}"/>
                </a:ext>
              </a:extLst>
            </p:cNvPr>
            <p:cNvSpPr txBox="1">
              <a:spLocks noChangeArrowheads="1"/>
            </p:cNvSpPr>
            <p:nvPr/>
          </p:nvSpPr>
          <p:spPr bwMode="auto">
            <a:xfrm>
              <a:off x="1653" y="2448"/>
              <a:ext cx="15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sz="1400" dirty="0">
                  <a:cs typeface="+mn-ea"/>
                  <a:sym typeface="+mn-lt"/>
                </a:rPr>
                <a:t> 冲突和检测信号</a:t>
              </a:r>
              <a:endParaRPr kumimoji="1" lang="zh-CN" altLang="en-US" sz="2000" dirty="0">
                <a:cs typeface="+mn-ea"/>
                <a:sym typeface="+mn-lt"/>
              </a:endParaRPr>
            </a:p>
          </p:txBody>
        </p:sp>
      </p:grpSp>
      <p:sp>
        <p:nvSpPr>
          <p:cNvPr id="190" name="Rectangle 19">
            <a:extLst>
              <a:ext uri="{FF2B5EF4-FFF2-40B4-BE49-F238E27FC236}">
                <a16:creationId xmlns:a16="http://schemas.microsoft.com/office/drawing/2014/main" id="{B4E02DF2-F633-4E95-9C72-342F1953D918}"/>
              </a:ext>
            </a:extLst>
          </p:cNvPr>
          <p:cNvSpPr txBox="1">
            <a:spLocks noChangeArrowheads="1"/>
          </p:cNvSpPr>
          <p:nvPr/>
        </p:nvSpPr>
        <p:spPr>
          <a:xfrm>
            <a:off x="2832704" y="885877"/>
            <a:ext cx="3168897" cy="315329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990000"/>
              </a:buClr>
              <a:buNone/>
            </a:pPr>
            <a:r>
              <a:rPr lang="zh-CN" altLang="en-US" dirty="0">
                <a:effectLst>
                  <a:outerShdw blurRad="38100" dist="38100" dir="2700000" algn="tl">
                    <a:srgbClr val="C0C0C0"/>
                  </a:outerShdw>
                </a:effectLst>
                <a:cs typeface="+mn-ea"/>
                <a:sym typeface="+mn-lt"/>
              </a:rPr>
              <a:t>半双工物理层六种信号</a:t>
            </a:r>
            <a:r>
              <a:rPr lang="zh-CN" altLang="en-US" sz="1600" dirty="0">
                <a:effectLst>
                  <a:outerShdw blurRad="38100" dist="38100" dir="2700000" algn="tl">
                    <a:srgbClr val="C0C0C0"/>
                  </a:outerShdw>
                </a:effectLst>
                <a:cs typeface="+mn-ea"/>
                <a:sym typeface="+mn-lt"/>
              </a:rPr>
              <a:t>：</a:t>
            </a:r>
            <a:endParaRPr lang="en-US" altLang="zh-CN" sz="16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1</a:t>
            </a:r>
            <a:r>
              <a:rPr lang="zh-CN" altLang="en-US" sz="1800" dirty="0">
                <a:effectLst>
                  <a:outerShdw blurRad="38100" dist="38100" dir="2700000" algn="tl">
                    <a:srgbClr val="C0C0C0"/>
                  </a:outerShdw>
                </a:effectLst>
                <a:cs typeface="+mn-ea"/>
                <a:sym typeface="+mn-lt"/>
              </a:rPr>
              <a:t>）接收数据线</a:t>
            </a:r>
            <a:endParaRPr lang="en-US" altLang="zh-CN" sz="18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2</a:t>
            </a:r>
            <a:r>
              <a:rPr lang="zh-CN" altLang="en-US" sz="1800" dirty="0">
                <a:effectLst>
                  <a:outerShdw blurRad="38100" dist="38100" dir="2700000" algn="tl">
                    <a:srgbClr val="C0C0C0"/>
                  </a:outerShdw>
                </a:effectLst>
                <a:cs typeface="+mn-ea"/>
                <a:sym typeface="+mn-lt"/>
              </a:rPr>
              <a:t>）发送数据线</a:t>
            </a:r>
            <a:endParaRPr lang="en-US" altLang="zh-CN" sz="18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3</a:t>
            </a:r>
            <a:r>
              <a:rPr lang="zh-CN" altLang="en-US" sz="1800" dirty="0">
                <a:effectLst>
                  <a:outerShdw blurRad="38100" dist="38100" dir="2700000" algn="tl">
                    <a:srgbClr val="C0C0C0"/>
                  </a:outerShdw>
                </a:effectLst>
                <a:cs typeface="+mn-ea"/>
                <a:sym typeface="+mn-lt"/>
              </a:rPr>
              <a:t>）接收数据指示</a:t>
            </a:r>
            <a:endParaRPr lang="en-US" altLang="zh-CN"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4</a:t>
            </a:r>
            <a:r>
              <a:rPr lang="zh-CN" altLang="en-US" sz="1800" dirty="0">
                <a:effectLst>
                  <a:outerShdw blurRad="38100" dist="38100" dir="2700000" algn="tl">
                    <a:srgbClr val="C0C0C0"/>
                  </a:outerShdw>
                </a:effectLst>
                <a:cs typeface="+mn-ea"/>
                <a:sym typeface="+mn-lt"/>
              </a:rPr>
              <a:t>）发送数据指示</a:t>
            </a:r>
            <a:endParaRPr lang="en-US" altLang="zh-CN" sz="1800"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5</a:t>
            </a:r>
            <a:r>
              <a:rPr lang="zh-CN" altLang="en-US" sz="1800" dirty="0">
                <a:effectLst>
                  <a:outerShdw blurRad="38100" dist="38100" dir="2700000" algn="tl">
                    <a:srgbClr val="C0C0C0"/>
                  </a:outerShdw>
                </a:effectLst>
                <a:cs typeface="+mn-ea"/>
                <a:sym typeface="+mn-lt"/>
              </a:rPr>
              <a:t>）载波侦听</a:t>
            </a:r>
            <a:endParaRPr lang="en-US" altLang="zh-CN" dirty="0">
              <a:effectLst>
                <a:outerShdw blurRad="38100" dist="38100" dir="2700000" algn="tl">
                  <a:srgbClr val="C0C0C0"/>
                </a:outerShdw>
              </a:effectLst>
              <a:cs typeface="+mn-ea"/>
              <a:sym typeface="+mn-lt"/>
            </a:endParaRPr>
          </a:p>
          <a:p>
            <a:pPr marL="0" indent="0">
              <a:spcBef>
                <a:spcPts val="0"/>
              </a:spcBef>
              <a:buClr>
                <a:srgbClr val="990000"/>
              </a:buClr>
              <a:buNone/>
            </a:pPr>
            <a:r>
              <a:rPr lang="en-US" altLang="zh-CN" sz="1800" dirty="0">
                <a:effectLst>
                  <a:outerShdw blurRad="38100" dist="38100" dir="2700000" algn="tl">
                    <a:srgbClr val="C0C0C0"/>
                  </a:outerShdw>
                </a:effectLst>
                <a:cs typeface="+mn-ea"/>
                <a:sym typeface="+mn-lt"/>
              </a:rPr>
              <a:t>6</a:t>
            </a:r>
            <a:r>
              <a:rPr lang="zh-CN" altLang="en-US" sz="1800" dirty="0">
                <a:effectLst>
                  <a:outerShdw blurRad="38100" dist="38100" dir="2700000" algn="tl">
                    <a:srgbClr val="C0C0C0"/>
                  </a:outerShdw>
                </a:effectLst>
                <a:cs typeface="+mn-ea"/>
                <a:sym typeface="+mn-lt"/>
              </a:rPr>
              <a:t>）冲突发生</a:t>
            </a:r>
          </a:p>
        </p:txBody>
      </p:sp>
      <p:cxnSp>
        <p:nvCxnSpPr>
          <p:cNvPr id="27" name="直接连接符 26">
            <a:extLst>
              <a:ext uri="{FF2B5EF4-FFF2-40B4-BE49-F238E27FC236}">
                <a16:creationId xmlns:a16="http://schemas.microsoft.com/office/drawing/2014/main" id="{FF27D551-4E80-4CE3-8DFC-ABD902ED39B3}"/>
              </a:ext>
            </a:extLst>
          </p:cNvPr>
          <p:cNvCxnSpPr/>
          <p:nvPr/>
        </p:nvCxnSpPr>
        <p:spPr>
          <a:xfrm>
            <a:off x="6138530" y="885877"/>
            <a:ext cx="0" cy="5581554"/>
          </a:xfrm>
          <a:prstGeom prst="line">
            <a:avLst/>
          </a:prstGeom>
          <a:ln w="349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4" name="组合 193">
            <a:extLst>
              <a:ext uri="{FF2B5EF4-FFF2-40B4-BE49-F238E27FC236}">
                <a16:creationId xmlns:a16="http://schemas.microsoft.com/office/drawing/2014/main" id="{A52CB6B2-90B9-4F3F-9D5B-5A32354A0FC3}"/>
              </a:ext>
            </a:extLst>
          </p:cNvPr>
          <p:cNvGrpSpPr/>
          <p:nvPr/>
        </p:nvGrpSpPr>
        <p:grpSpPr>
          <a:xfrm>
            <a:off x="3238219" y="4315306"/>
            <a:ext cx="822459" cy="723829"/>
            <a:chOff x="2891333" y="1591620"/>
            <a:chExt cx="933630" cy="799339"/>
          </a:xfrm>
        </p:grpSpPr>
        <p:sp>
          <p:nvSpPr>
            <p:cNvPr id="195" name="Line 45">
              <a:extLst>
                <a:ext uri="{FF2B5EF4-FFF2-40B4-BE49-F238E27FC236}">
                  <a16:creationId xmlns:a16="http://schemas.microsoft.com/office/drawing/2014/main" id="{A593F7C9-98A2-4EB5-BE0D-4F9E5C6EE840}"/>
                </a:ext>
              </a:extLst>
            </p:cNvPr>
            <p:cNvSpPr>
              <a:spLocks noChangeShapeType="1"/>
            </p:cNvSpPr>
            <p:nvPr/>
          </p:nvSpPr>
          <p:spPr bwMode="auto">
            <a:xfrm flipH="1">
              <a:off x="2891333" y="2070358"/>
              <a:ext cx="295013" cy="29234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b="1">
                <a:solidFill>
                  <a:srgbClr val="0000CC"/>
                </a:solidFill>
                <a:cs typeface="+mn-ea"/>
                <a:sym typeface="+mn-lt"/>
              </a:endParaRPr>
            </a:p>
          </p:txBody>
        </p:sp>
        <p:sp>
          <p:nvSpPr>
            <p:cNvPr id="196" name="AutoShape 46">
              <a:extLst>
                <a:ext uri="{FF2B5EF4-FFF2-40B4-BE49-F238E27FC236}">
                  <a16:creationId xmlns:a16="http://schemas.microsoft.com/office/drawing/2014/main" id="{C1FE8275-C2FB-44DC-9E54-5D6227D356C7}"/>
                </a:ext>
              </a:extLst>
            </p:cNvPr>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headEnd/>
              <a:tailEnd/>
            </a:ln>
            <a:effectLst/>
          </p:spPr>
          <p:txBody>
            <a:bodyPr wrap="none" anchor="ctr"/>
            <a:lstStyle/>
            <a:p>
              <a:pPr>
                <a:lnSpc>
                  <a:spcPct val="120000"/>
                </a:lnSpc>
              </a:pPr>
              <a:endParaRPr lang="zh-CN" altLang="en-US" b="1">
                <a:solidFill>
                  <a:srgbClr val="0000CC"/>
                </a:solidFill>
                <a:cs typeface="+mn-ea"/>
                <a:sym typeface="+mn-lt"/>
              </a:endParaRPr>
            </a:p>
          </p:txBody>
        </p:sp>
        <p:sp>
          <p:nvSpPr>
            <p:cNvPr id="197" name="Text Box 47">
              <a:extLst>
                <a:ext uri="{FF2B5EF4-FFF2-40B4-BE49-F238E27FC236}">
                  <a16:creationId xmlns:a16="http://schemas.microsoft.com/office/drawing/2014/main" id="{F45F14D9-2D44-4BF3-A15E-D90FA65CE874}"/>
                </a:ext>
              </a:extLst>
            </p:cNvPr>
            <p:cNvSpPr txBox="1">
              <a:spLocks noChangeArrowheads="1"/>
            </p:cNvSpPr>
            <p:nvPr/>
          </p:nvSpPr>
          <p:spPr bwMode="auto">
            <a:xfrm>
              <a:off x="3062032" y="1817486"/>
              <a:ext cx="646350" cy="49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000" b="1" dirty="0">
                  <a:latin typeface="+mn-lt"/>
                  <a:ea typeface="+mn-ea"/>
                  <a:cs typeface="+mn-ea"/>
                  <a:sym typeface="+mn-lt"/>
                </a:rPr>
                <a:t> </a:t>
              </a:r>
              <a:r>
                <a:rPr kumimoji="1" lang="zh-CN" altLang="en-US" sz="1000" b="1" dirty="0">
                  <a:latin typeface="+mn-lt"/>
                  <a:ea typeface="+mn-ea"/>
                  <a:cs typeface="+mn-ea"/>
                  <a:sym typeface="+mn-lt"/>
                </a:rPr>
                <a:t>检测</a:t>
              </a:r>
            </a:p>
            <a:p>
              <a:pPr eaLnBrk="0" hangingPunct="0">
                <a:lnSpc>
                  <a:spcPct val="120000"/>
                </a:lnSpc>
              </a:pPr>
              <a:r>
                <a:rPr kumimoji="1" lang="zh-CN" altLang="en-US" sz="1000" b="1" dirty="0">
                  <a:latin typeface="+mn-lt"/>
                  <a:ea typeface="+mn-ea"/>
                  <a:cs typeface="+mn-ea"/>
                  <a:sym typeface="+mn-lt"/>
                </a:rPr>
                <a:t>到冲突</a:t>
              </a:r>
            </a:p>
          </p:txBody>
        </p:sp>
      </p:grpSp>
      <p:sp>
        <p:nvSpPr>
          <p:cNvPr id="28" name="文本框 27">
            <a:extLst>
              <a:ext uri="{FF2B5EF4-FFF2-40B4-BE49-F238E27FC236}">
                <a16:creationId xmlns:a16="http://schemas.microsoft.com/office/drawing/2014/main" id="{2857C95D-8797-4FB2-B033-91D145231CD5}"/>
              </a:ext>
            </a:extLst>
          </p:cNvPr>
          <p:cNvSpPr txBox="1"/>
          <p:nvPr/>
        </p:nvSpPr>
        <p:spPr>
          <a:xfrm>
            <a:off x="948726" y="6086238"/>
            <a:ext cx="2159566" cy="587084"/>
          </a:xfrm>
          <a:prstGeom prst="rect">
            <a:avLst/>
          </a:prstGeom>
          <a:noFill/>
        </p:spPr>
        <p:txBody>
          <a:bodyPr wrap="none" rtlCol="0">
            <a:spAutoFit/>
          </a:bodyPr>
          <a:lstStyle/>
          <a:p>
            <a:pPr>
              <a:lnSpc>
                <a:spcPct val="120000"/>
              </a:lnSpc>
            </a:pPr>
            <a:r>
              <a:rPr lang="zh-CN" altLang="en-US" sz="1400" dirty="0">
                <a:cs typeface="+mn-ea"/>
                <a:sym typeface="+mn-lt"/>
              </a:rPr>
              <a:t>物理层连接在一起，</a:t>
            </a:r>
            <a:endParaRPr lang="en-US" altLang="zh-CN" sz="1400" dirty="0">
              <a:cs typeface="+mn-ea"/>
              <a:sym typeface="+mn-lt"/>
            </a:endParaRPr>
          </a:p>
          <a:p>
            <a:pPr>
              <a:lnSpc>
                <a:spcPct val="120000"/>
              </a:lnSpc>
            </a:pPr>
            <a:r>
              <a:rPr lang="zh-CN" altLang="en-US" sz="1400" dirty="0">
                <a:cs typeface="+mn-ea"/>
                <a:sym typeface="+mn-lt"/>
              </a:rPr>
              <a:t>发送的数据电信号会冲突</a:t>
            </a:r>
          </a:p>
        </p:txBody>
      </p:sp>
      <p:sp>
        <p:nvSpPr>
          <p:cNvPr id="200" name="文本框 199">
            <a:extLst>
              <a:ext uri="{FF2B5EF4-FFF2-40B4-BE49-F238E27FC236}">
                <a16:creationId xmlns:a16="http://schemas.microsoft.com/office/drawing/2014/main" id="{1CC2E317-9699-4E43-B67B-B36FE91C59F1}"/>
              </a:ext>
            </a:extLst>
          </p:cNvPr>
          <p:cNvSpPr txBox="1"/>
          <p:nvPr/>
        </p:nvSpPr>
        <p:spPr>
          <a:xfrm>
            <a:off x="7222575" y="5965406"/>
            <a:ext cx="2159566" cy="587084"/>
          </a:xfrm>
          <a:prstGeom prst="rect">
            <a:avLst/>
          </a:prstGeom>
          <a:noFill/>
        </p:spPr>
        <p:txBody>
          <a:bodyPr wrap="none" rtlCol="0">
            <a:spAutoFit/>
          </a:bodyPr>
          <a:lstStyle/>
          <a:p>
            <a:pPr>
              <a:lnSpc>
                <a:spcPct val="120000"/>
              </a:lnSpc>
            </a:pPr>
            <a:r>
              <a:rPr lang="zh-CN" altLang="en-US" sz="1400" dirty="0">
                <a:cs typeface="+mn-ea"/>
                <a:sym typeface="+mn-lt"/>
              </a:rPr>
              <a:t>物理层隔开，</a:t>
            </a:r>
            <a:endParaRPr lang="en-US" altLang="zh-CN" sz="1400" dirty="0">
              <a:cs typeface="+mn-ea"/>
              <a:sym typeface="+mn-lt"/>
            </a:endParaRPr>
          </a:p>
          <a:p>
            <a:pPr>
              <a:lnSpc>
                <a:spcPct val="120000"/>
              </a:lnSpc>
            </a:pPr>
            <a:r>
              <a:rPr lang="zh-CN" altLang="en-US" sz="1400" dirty="0">
                <a:cs typeface="+mn-ea"/>
                <a:sym typeface="+mn-lt"/>
              </a:rPr>
              <a:t>发送的数据由链路层转发</a:t>
            </a:r>
          </a:p>
        </p:txBody>
      </p:sp>
      <p:sp>
        <p:nvSpPr>
          <p:cNvPr id="201" name="Rectangle 6">
            <a:extLst>
              <a:ext uri="{FF2B5EF4-FFF2-40B4-BE49-F238E27FC236}">
                <a16:creationId xmlns:a16="http://schemas.microsoft.com/office/drawing/2014/main" id="{B269AF9D-695F-4459-B12D-D728D1F8C4A6}"/>
              </a:ext>
            </a:extLst>
          </p:cNvPr>
          <p:cNvSpPr>
            <a:spLocks noChangeArrowheads="1"/>
          </p:cNvSpPr>
          <p:nvPr/>
        </p:nvSpPr>
        <p:spPr bwMode="auto">
          <a:xfrm>
            <a:off x="178770" y="75508"/>
            <a:ext cx="6543778"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交换机和集线器 </a:t>
            </a:r>
            <a:r>
              <a:rPr lang="en-US" altLang="zh-CN" sz="3200" b="1" dirty="0">
                <a:cs typeface="+mn-ea"/>
                <a:sym typeface="+mn-lt"/>
              </a:rPr>
              <a:t>Hub </a:t>
            </a:r>
            <a:r>
              <a:rPr lang="zh-CN" altLang="en-US" sz="3200" b="1" dirty="0">
                <a:cs typeface="+mn-ea"/>
                <a:sym typeface="+mn-lt"/>
              </a:rPr>
              <a:t>工作原理不同</a:t>
            </a:r>
            <a:endParaRPr lang="fr-FR" altLang="zh-CN" sz="3200" b="1" dirty="0">
              <a:cs typeface="+mn-ea"/>
              <a:sym typeface="+mn-lt"/>
            </a:endParaRPr>
          </a:p>
        </p:txBody>
      </p:sp>
    </p:spTree>
    <p:extLst>
      <p:ext uri="{BB962C8B-B14F-4D97-AF65-F5344CB8AC3E}">
        <p14:creationId xmlns:p14="http://schemas.microsoft.com/office/powerpoint/2010/main" val="317447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346877" y="858553"/>
            <a:ext cx="11317039" cy="1682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200" dirty="0">
                <a:cs typeface="+mn-ea"/>
                <a:sym typeface="+mn-lt"/>
              </a:rPr>
              <a:t>在使用交换机场景下，任何站点发送数据前，其信道总是空闲的，可以随时发送数据，发送数据过程中不会碰撞。因此，不需要作 </a:t>
            </a:r>
            <a:r>
              <a:rPr lang="en-US" altLang="zh-CN" sz="2200" dirty="0">
                <a:cs typeface="+mn-ea"/>
                <a:sym typeface="+mn-lt"/>
              </a:rPr>
              <a:t>CSMA/CD </a:t>
            </a:r>
            <a:r>
              <a:rPr lang="zh-CN" altLang="en-US" sz="2200" dirty="0">
                <a:cs typeface="+mn-ea"/>
                <a:sym typeface="+mn-lt"/>
              </a:rPr>
              <a:t>检测。</a:t>
            </a:r>
          </a:p>
          <a:p>
            <a:pPr marL="457189" indent="-457189" eaLnBrk="0" hangingPunct="0">
              <a:lnSpc>
                <a:spcPct val="120000"/>
              </a:lnSpc>
              <a:buClr>
                <a:srgbClr val="0070C0"/>
              </a:buClr>
              <a:buFont typeface="Wingdings" panose="05000000000000000000" pitchFamily="2" charset="2"/>
              <a:buChar char="Ø"/>
            </a:pPr>
            <a:r>
              <a:rPr lang="zh-CN" altLang="en-US" sz="2200" dirty="0">
                <a:cs typeface="+mn-ea"/>
                <a:sym typeface="+mn-lt"/>
              </a:rPr>
              <a:t>发送一帧数据，占用沿途信道（包括发送端信道、交换机内部信道、接收端信道）的总时间是 </a:t>
            </a:r>
            <a:r>
              <a:rPr lang="en-US" altLang="zh-CN" sz="2200" i="1" dirty="0">
                <a:cs typeface="+mn-ea"/>
                <a:sym typeface="+mn-lt"/>
              </a:rPr>
              <a:t>T</a:t>
            </a:r>
            <a:r>
              <a:rPr lang="en-US" altLang="zh-CN" sz="2200" baseline="-25000" dirty="0">
                <a:cs typeface="+mn-ea"/>
                <a:sym typeface="+mn-lt"/>
              </a:rPr>
              <a:t>0</a:t>
            </a:r>
            <a:r>
              <a:rPr lang="en-US" altLang="zh-CN" sz="2200" dirty="0">
                <a:cs typeface="+mn-ea"/>
                <a:sym typeface="+mn-lt"/>
              </a:rPr>
              <a:t> +</a:t>
            </a:r>
            <a:r>
              <a:rPr lang="zh-CN" altLang="en-US" sz="2200" dirty="0">
                <a:cs typeface="+mn-ea"/>
                <a:sym typeface="+mn-lt"/>
              </a:rPr>
              <a:t> </a:t>
            </a:r>
            <a:r>
              <a:rPr lang="en-US" altLang="zh-CN" sz="2200" i="1" dirty="0">
                <a:cs typeface="+mn-ea"/>
                <a:sym typeface="+mn-lt"/>
              </a:rPr>
              <a:t> </a:t>
            </a:r>
            <a:r>
              <a:rPr lang="zh-CN" altLang="en-US" sz="2200" i="1" dirty="0">
                <a:cs typeface="+mn-ea"/>
                <a:sym typeface="+mn-lt"/>
              </a:rPr>
              <a:t>，</a:t>
            </a:r>
            <a:r>
              <a:rPr lang="zh-CN" altLang="en-US" sz="2200" dirty="0">
                <a:cs typeface="+mn-ea"/>
                <a:sym typeface="+mn-lt"/>
              </a:rPr>
              <a:t>而帧本身的发送时间是 </a:t>
            </a:r>
            <a:r>
              <a:rPr lang="en-US" altLang="zh-CN" sz="2200" i="1" dirty="0">
                <a:cs typeface="+mn-ea"/>
                <a:sym typeface="+mn-lt"/>
              </a:rPr>
              <a:t>T</a:t>
            </a:r>
            <a:r>
              <a:rPr lang="en-US" altLang="zh-CN" sz="2200" baseline="-25000" dirty="0">
                <a:cs typeface="+mn-ea"/>
                <a:sym typeface="+mn-lt"/>
              </a:rPr>
              <a:t>0</a:t>
            </a:r>
            <a:r>
              <a:rPr lang="zh-CN" altLang="en-US" sz="2200" dirty="0">
                <a:cs typeface="+mn-ea"/>
                <a:sym typeface="+mn-lt"/>
              </a:rPr>
              <a:t>。整个信道的利用率 </a:t>
            </a:r>
            <a:r>
              <a:rPr lang="en-US" altLang="zh-CN" sz="2200" i="1" dirty="0" err="1">
                <a:cs typeface="+mn-ea"/>
                <a:sym typeface="+mn-lt"/>
              </a:rPr>
              <a:t>S</a:t>
            </a:r>
            <a:r>
              <a:rPr lang="en-US" altLang="zh-CN" sz="2200" baseline="-25000" dirty="0" err="1">
                <a:cs typeface="+mn-ea"/>
                <a:sym typeface="+mn-lt"/>
              </a:rPr>
              <a:t>max</a:t>
            </a:r>
            <a:r>
              <a:rPr lang="en-US" altLang="zh-CN" sz="2200" dirty="0">
                <a:cs typeface="+mn-ea"/>
                <a:sym typeface="+mn-lt"/>
              </a:rPr>
              <a:t> </a:t>
            </a:r>
            <a:r>
              <a:rPr lang="zh-CN" altLang="en-US" sz="2200" dirty="0">
                <a:cs typeface="+mn-ea"/>
                <a:sym typeface="+mn-lt"/>
              </a:rPr>
              <a:t>为： </a:t>
            </a:r>
          </a:p>
        </p:txBody>
      </p:sp>
      <p:sp>
        <p:nvSpPr>
          <p:cNvPr id="7" name="Rectangle 6"/>
          <p:cNvSpPr>
            <a:spLocks noChangeArrowheads="1"/>
          </p:cNvSpPr>
          <p:nvPr/>
        </p:nvSpPr>
        <p:spPr bwMode="auto">
          <a:xfrm>
            <a:off x="205189" y="176632"/>
            <a:ext cx="10969670"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在使用以太交换机场景下的信道利用率（达到最大值 </a:t>
            </a:r>
            <a:r>
              <a:rPr lang="en-US" altLang="zh-CN" sz="3200" b="1" dirty="0" err="1">
                <a:cs typeface="+mn-ea"/>
                <a:sym typeface="+mn-lt"/>
              </a:rPr>
              <a:t>S</a:t>
            </a:r>
            <a:r>
              <a:rPr lang="en-US" altLang="zh-CN" sz="3200" b="1" baseline="-25000" dirty="0" err="1">
                <a:cs typeface="+mn-ea"/>
                <a:sym typeface="+mn-lt"/>
              </a:rPr>
              <a:t>max</a:t>
            </a:r>
            <a:r>
              <a:rPr lang="zh-CN" altLang="en-US" sz="3200" b="1" dirty="0">
                <a:cs typeface="+mn-ea"/>
                <a:sym typeface="+mn-lt"/>
              </a:rPr>
              <a:t>）</a:t>
            </a:r>
            <a:endParaRPr lang="fr-FR" altLang="zh-CN" sz="3200" b="1" dirty="0">
              <a:cs typeface="+mn-ea"/>
              <a:sym typeface="+mn-lt"/>
            </a:endParaRPr>
          </a:p>
        </p:txBody>
      </p:sp>
      <p:sp>
        <p:nvSpPr>
          <p:cNvPr id="13" name="矩形 12">
            <a:extLst>
              <a:ext uri="{FF2B5EF4-FFF2-40B4-BE49-F238E27FC236}">
                <a16:creationId xmlns:a16="http://schemas.microsoft.com/office/drawing/2014/main" id="{ECA89845-09B0-4102-94CC-951DC7B57476}"/>
              </a:ext>
            </a:extLst>
          </p:cNvPr>
          <p:cNvSpPr/>
          <p:nvPr/>
        </p:nvSpPr>
        <p:spPr>
          <a:xfrm>
            <a:off x="346877" y="4060230"/>
            <a:ext cx="11657281" cy="2088649"/>
          </a:xfrm>
          <a:prstGeom prst="rect">
            <a:avLst/>
          </a:prstGeom>
        </p:spPr>
        <p:txBody>
          <a:bodyPr wrap="square">
            <a:spAutoFit/>
          </a:bodyPr>
          <a:lstStyle/>
          <a:p>
            <a:pPr marL="446088" indent="-446088" eaLnBrk="0" hangingPunct="0">
              <a:lnSpc>
                <a:spcPct val="120000"/>
              </a:lnSpc>
              <a:buClr>
                <a:srgbClr val="0070C0"/>
              </a:buClr>
              <a:buFont typeface="Wingdings" panose="05000000000000000000" pitchFamily="2" charset="2"/>
              <a:buChar char="Ø"/>
            </a:pPr>
            <a:r>
              <a:rPr lang="zh-CN" altLang="en-US" sz="2200" dirty="0">
                <a:cs typeface="+mn-ea"/>
                <a:sym typeface="+mn-lt"/>
              </a:rPr>
              <a:t>为提高利用率，以太网的参数 </a:t>
            </a:r>
            <a:r>
              <a:rPr lang="en-US" altLang="zh-CN" sz="2200" i="1" dirty="0">
                <a:cs typeface="+mn-ea"/>
                <a:sym typeface="+mn-lt"/>
              </a:rPr>
              <a:t>a</a:t>
            </a:r>
            <a:r>
              <a:rPr lang="en-US" altLang="zh-CN" sz="2200" dirty="0">
                <a:cs typeface="+mn-ea"/>
                <a:sym typeface="+mn-lt"/>
              </a:rPr>
              <a:t> </a:t>
            </a:r>
            <a:r>
              <a:rPr lang="zh-CN" altLang="en-US" sz="2200" dirty="0">
                <a:cs typeface="+mn-ea"/>
                <a:sym typeface="+mn-lt"/>
              </a:rPr>
              <a:t>的值应当尽可能小些，要求。</a:t>
            </a:r>
          </a:p>
          <a:p>
            <a:pPr marL="712787" eaLnBrk="0" hangingPunct="0">
              <a:lnSpc>
                <a:spcPct val="120000"/>
              </a:lnSpc>
              <a:buClr>
                <a:srgbClr val="7030A0"/>
              </a:buClr>
            </a:pPr>
            <a:r>
              <a:rPr lang="en-US" altLang="zh-CN" sz="2200" dirty="0">
                <a:cs typeface="+mn-ea"/>
                <a:sym typeface="+mn-lt"/>
              </a:rPr>
              <a:t>1</a:t>
            </a:r>
            <a:r>
              <a:rPr lang="zh-CN" altLang="en-US" sz="2200" dirty="0">
                <a:cs typeface="+mn-ea"/>
                <a:sym typeface="+mn-lt"/>
              </a:rPr>
              <a:t>）线路长度短一点，传输时延小一点</a:t>
            </a:r>
          </a:p>
          <a:p>
            <a:pPr marL="712787" eaLnBrk="0" hangingPunct="0">
              <a:lnSpc>
                <a:spcPct val="120000"/>
              </a:lnSpc>
              <a:buClr>
                <a:srgbClr val="7030A0"/>
              </a:buClr>
            </a:pPr>
            <a:r>
              <a:rPr lang="en-US" altLang="zh-CN" sz="2200" dirty="0">
                <a:cs typeface="+mn-ea"/>
                <a:sym typeface="+mn-lt"/>
              </a:rPr>
              <a:t>2</a:t>
            </a:r>
            <a:r>
              <a:rPr lang="zh-CN" altLang="en-US" sz="2200" dirty="0">
                <a:cs typeface="+mn-ea"/>
                <a:sym typeface="+mn-lt"/>
              </a:rPr>
              <a:t>）发送的数据帧长度不要太短，尽量发送长数据包</a:t>
            </a:r>
            <a:endParaRPr lang="en-US" altLang="zh-CN" sz="2200" dirty="0">
              <a:cs typeface="+mn-ea"/>
              <a:sym typeface="+mn-lt"/>
            </a:endParaRPr>
          </a:p>
          <a:p>
            <a:pPr marL="361950" indent="-361950" eaLnBrk="0" hangingPunct="0">
              <a:lnSpc>
                <a:spcPct val="120000"/>
              </a:lnSpc>
              <a:buClr>
                <a:srgbClr val="7030A0"/>
              </a:buClr>
              <a:buFont typeface="Wingdings" panose="05000000000000000000" pitchFamily="2" charset="2"/>
              <a:buChar char="Ø"/>
            </a:pPr>
            <a:r>
              <a:rPr lang="zh-CN" altLang="en-US" sz="2200" dirty="0">
                <a:cs typeface="+mn-ea"/>
                <a:sym typeface="+mn-lt"/>
              </a:rPr>
              <a:t>如果传输时延短，对发送长数据包的发送时间来说可以忽略不计时，</a:t>
            </a:r>
            <a:r>
              <a:rPr lang="en-US" altLang="zh-CN" sz="2200" dirty="0">
                <a:cs typeface="+mn-ea"/>
                <a:sym typeface="+mn-lt"/>
              </a:rPr>
              <a:t> a → 0</a:t>
            </a:r>
            <a:r>
              <a:rPr lang="zh-CN" altLang="en-US" sz="2200" dirty="0">
                <a:cs typeface="+mn-ea"/>
                <a:sym typeface="+mn-lt"/>
              </a:rPr>
              <a:t>，信道利用率</a:t>
            </a:r>
            <a:r>
              <a:rPr lang="en-US" altLang="zh-CN" sz="2200" dirty="0">
                <a:cs typeface="+mn-ea"/>
                <a:sym typeface="+mn-lt"/>
              </a:rPr>
              <a:t>→100%</a:t>
            </a:r>
            <a:r>
              <a:rPr lang="zh-CN" altLang="en-US" sz="2200" dirty="0">
                <a:cs typeface="+mn-ea"/>
                <a:sym typeface="+mn-lt"/>
              </a:rPr>
              <a:t>。在使用交换机场景下，以太网利用率一般可以达到</a:t>
            </a:r>
            <a:r>
              <a:rPr lang="en-US" altLang="zh-CN" sz="2200" dirty="0">
                <a:cs typeface="+mn-ea"/>
                <a:sym typeface="+mn-lt"/>
              </a:rPr>
              <a:t>95%</a:t>
            </a:r>
            <a:r>
              <a:rPr lang="zh-CN" altLang="en-US" sz="2200" dirty="0">
                <a:cs typeface="+mn-ea"/>
                <a:sym typeface="+mn-lt"/>
              </a:rPr>
              <a:t>以上</a:t>
            </a:r>
          </a:p>
        </p:txBody>
      </p:sp>
      <p:grpSp>
        <p:nvGrpSpPr>
          <p:cNvPr id="14" name="组合 13">
            <a:extLst>
              <a:ext uri="{FF2B5EF4-FFF2-40B4-BE49-F238E27FC236}">
                <a16:creationId xmlns:a16="http://schemas.microsoft.com/office/drawing/2014/main" id="{53BFB195-01C6-4D14-81F1-1CFC2BCA033C}"/>
              </a:ext>
            </a:extLst>
          </p:cNvPr>
          <p:cNvGrpSpPr/>
          <p:nvPr/>
        </p:nvGrpSpPr>
        <p:grpSpPr>
          <a:xfrm>
            <a:off x="3842569" y="2654306"/>
            <a:ext cx="2534288" cy="1718483"/>
            <a:chOff x="3451045" y="3676804"/>
            <a:chExt cx="2787781" cy="1517688"/>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5ED26F1-AB9C-4EFF-9587-D53834E4FE6C}"/>
                    </a:ext>
                  </a:extLst>
                </p:cNvPr>
                <p:cNvSpPr txBox="1"/>
                <p:nvPr/>
              </p:nvSpPr>
              <p:spPr>
                <a:xfrm>
                  <a:off x="3451045" y="3676804"/>
                  <a:ext cx="1694983" cy="1505683"/>
                </a:xfrm>
                <a:prstGeom prst="rect">
                  <a:avLst/>
                </a:prstGeom>
                <a:noFill/>
              </p:spPr>
              <p:txBody>
                <a:bodyPr wrap="square" lIns="0" tIns="0" rIns="0" bIns="0" rtlCol="0">
                  <a:spAutoFit/>
                </a:bodyPr>
                <a:lstStyle/>
                <a:p>
                  <a:pPr>
                    <a:lnSpc>
                      <a:spcPct val="120000"/>
                    </a:lnSpc>
                  </a:pPr>
                  <a:endParaRPr lang="en-US" altLang="zh-CN" sz="3200" i="1" dirty="0">
                    <a:cs typeface="+mn-ea"/>
                    <a:sym typeface="+mn-lt"/>
                  </a:endParaRPr>
                </a:p>
                <a:p>
                  <a:pPr>
                    <a:lnSpc>
                      <a:spcPct val="120000"/>
                    </a:lnSpc>
                  </a:pPr>
                  <a14:m>
                    <m:oMathPara xmlns:m="http://schemas.openxmlformats.org/officeDocument/2006/math">
                      <m:oMathParaPr>
                        <m:jc m:val="centerGroup"/>
                      </m:oMathParaPr>
                      <m:oMath xmlns:m="http://schemas.openxmlformats.org/officeDocument/2006/math">
                        <m:r>
                          <m:rPr>
                            <m:sty m:val="p"/>
                          </m:rPr>
                          <a:rPr lang="en-US" altLang="zh-CN" sz="3200" i="1" smtClean="0">
                            <a:latin typeface="Cambria Math" panose="02040503050406030204" pitchFamily="18" charset="0"/>
                            <a:cs typeface="+mn-ea"/>
                            <a:sym typeface="+mn-lt"/>
                          </a:rPr>
                          <m:t>S</m:t>
                        </m:r>
                        <m:r>
                          <a:rPr lang="en-US" altLang="zh-CN" sz="3200" b="0" i="1" baseline="-25000" smtClean="0">
                            <a:latin typeface="Cambria Math" panose="02040503050406030204" pitchFamily="18" charset="0"/>
                            <a:cs typeface="+mn-ea"/>
                            <a:sym typeface="+mn-lt"/>
                          </a:rPr>
                          <m:t>𝑚𝑎𝑥</m:t>
                        </m:r>
                        <m:r>
                          <a:rPr lang="en-US" altLang="zh-CN" sz="3200" b="0" i="1" baseline="-25000" smtClean="0">
                            <a:latin typeface="Cambria Math" panose="02040503050406030204" pitchFamily="18" charset="0"/>
                            <a:cs typeface="+mn-ea"/>
                            <a:sym typeface="+mn-lt"/>
                          </a:rPr>
                          <m:t> </m:t>
                        </m:r>
                      </m:oMath>
                    </m:oMathPara>
                  </a14:m>
                  <a:endParaRPr lang="en-US" altLang="zh-CN" sz="3200" baseline="-25000" dirty="0">
                    <a:cs typeface="+mn-ea"/>
                    <a:sym typeface="+mn-lt"/>
                  </a:endParaRPr>
                </a:p>
                <a:p>
                  <a:pPr>
                    <a:lnSpc>
                      <a:spcPct val="120000"/>
                    </a:lnSpc>
                  </a:pPr>
                  <a:endParaRPr lang="zh-CN" altLang="en-US" sz="3200" dirty="0">
                    <a:cs typeface="+mn-ea"/>
                    <a:sym typeface="+mn-lt"/>
                  </a:endParaRPr>
                </a:p>
              </p:txBody>
            </p:sp>
          </mc:Choice>
          <mc:Fallback xmlns="">
            <p:sp>
              <p:nvSpPr>
                <p:cNvPr id="15" name="文本框 14">
                  <a:extLst>
                    <a:ext uri="{FF2B5EF4-FFF2-40B4-BE49-F238E27FC236}">
                      <a16:creationId xmlns:a16="http://schemas.microsoft.com/office/drawing/2014/main" id="{C5ED26F1-AB9C-4EFF-9587-D53834E4FE6C}"/>
                    </a:ext>
                  </a:extLst>
                </p:cNvPr>
                <p:cNvSpPr txBox="1">
                  <a:spLocks noRot="1" noChangeAspect="1" noMove="1" noResize="1" noEditPoints="1" noAdjustHandles="1" noChangeArrowheads="1" noChangeShapeType="1" noTextEdit="1"/>
                </p:cNvSpPr>
                <p:nvPr/>
              </p:nvSpPr>
              <p:spPr>
                <a:xfrm>
                  <a:off x="3451045" y="3676804"/>
                  <a:ext cx="1694983" cy="1505683"/>
                </a:xfrm>
                <a:prstGeom prst="rect">
                  <a:avLst/>
                </a:prstGeom>
                <a:blipFill>
                  <a:blip r:embed="rId2"/>
                  <a:stretch>
                    <a:fillRect/>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F4B91667-4B5C-4B2E-8552-707CD5564355}"/>
                </a:ext>
              </a:extLst>
            </p:cNvPr>
            <p:cNvGrpSpPr/>
            <p:nvPr/>
          </p:nvGrpSpPr>
          <p:grpSpPr>
            <a:xfrm>
              <a:off x="4684245" y="3676804"/>
              <a:ext cx="1554581" cy="1517688"/>
              <a:chOff x="4684245" y="3676804"/>
              <a:chExt cx="1554581" cy="1517688"/>
            </a:xfrm>
          </p:grpSpPr>
          <p:sp>
            <p:nvSpPr>
              <p:cNvPr id="17" name="文本框 16">
                <a:extLst>
                  <a:ext uri="{FF2B5EF4-FFF2-40B4-BE49-F238E27FC236}">
                    <a16:creationId xmlns:a16="http://schemas.microsoft.com/office/drawing/2014/main" id="{725D5E21-D378-4FD5-AAE6-44C7F3ED82D9}"/>
                  </a:ext>
                </a:extLst>
              </p:cNvPr>
              <p:cNvSpPr txBox="1"/>
              <p:nvPr/>
            </p:nvSpPr>
            <p:spPr>
              <a:xfrm>
                <a:off x="4684245" y="3676804"/>
                <a:ext cx="913754" cy="1517688"/>
              </a:xfrm>
              <a:prstGeom prst="rect">
                <a:avLst/>
              </a:prstGeom>
              <a:noFill/>
            </p:spPr>
            <p:txBody>
              <a:bodyPr wrap="square" lIns="0" tIns="0" rIns="0" bIns="0" rtlCol="0">
                <a:spAutoFit/>
              </a:bodyPr>
              <a:lstStyle/>
              <a:p>
                <a:pPr>
                  <a:lnSpc>
                    <a:spcPct val="120000"/>
                  </a:lnSpc>
                </a:pPr>
                <a:endParaRPr lang="en-US" altLang="zh-CN" sz="3200" i="1" dirty="0">
                  <a:cs typeface="+mn-ea"/>
                  <a:sym typeface="+mn-lt"/>
                </a:endParaRPr>
              </a:p>
              <a:p>
                <a:pPr>
                  <a:lnSpc>
                    <a:spcPct val="120000"/>
                  </a:lnSpc>
                </a:pPr>
                <a:r>
                  <a:rPr lang="en-US" altLang="zh-CN" sz="3200" dirty="0">
                    <a:cs typeface="+mn-ea"/>
                    <a:sym typeface="+mn-lt"/>
                  </a:rPr>
                  <a:t> =</a:t>
                </a:r>
                <a:endParaRPr lang="en-US" altLang="zh-CN" sz="3200" baseline="-25000" dirty="0">
                  <a:cs typeface="+mn-ea"/>
                  <a:sym typeface="+mn-lt"/>
                </a:endParaRPr>
              </a:p>
              <a:p>
                <a:pPr>
                  <a:lnSpc>
                    <a:spcPct val="120000"/>
                  </a:lnSpc>
                </a:pPr>
                <a:endParaRPr lang="zh-CN" altLang="en-US" sz="3200" dirty="0">
                  <a:cs typeface="+mn-ea"/>
                  <a:sym typeface="+mn-lt"/>
                </a:endParaRPr>
              </a:p>
            </p:txBody>
          </p:sp>
          <p:cxnSp>
            <p:nvCxnSpPr>
              <p:cNvPr id="18" name="直接连接符 17">
                <a:extLst>
                  <a:ext uri="{FF2B5EF4-FFF2-40B4-BE49-F238E27FC236}">
                    <a16:creationId xmlns:a16="http://schemas.microsoft.com/office/drawing/2014/main" id="{D2E034E5-BB88-4D0A-89D3-9FB4A9E75491}"/>
                  </a:ext>
                </a:extLst>
              </p:cNvPr>
              <p:cNvCxnSpPr>
                <a:cxnSpLocks/>
              </p:cNvCxnSpPr>
              <p:nvPr/>
            </p:nvCxnSpPr>
            <p:spPr>
              <a:xfrm>
                <a:off x="5114038" y="4388167"/>
                <a:ext cx="1119436" cy="114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5FB4F140-76D2-42CC-8452-A1B4FA481F17}"/>
                  </a:ext>
                </a:extLst>
              </p:cNvPr>
              <p:cNvSpPr/>
              <p:nvPr/>
            </p:nvSpPr>
            <p:spPr>
              <a:xfrm>
                <a:off x="5483295" y="3907613"/>
                <a:ext cx="423556" cy="496232"/>
              </a:xfrm>
              <a:prstGeom prst="rect">
                <a:avLst/>
              </a:prstGeom>
            </p:spPr>
            <p:txBody>
              <a:bodyPr wrap="none">
                <a:spAutoFit/>
              </a:bodyPr>
              <a:lstStyle/>
              <a:p>
                <a:pPr>
                  <a:lnSpc>
                    <a:spcPct val="120000"/>
                  </a:lnSpc>
                </a:pPr>
                <a:r>
                  <a:rPr lang="en-US" altLang="zh-CN" sz="2800" dirty="0">
                    <a:cs typeface="+mn-ea"/>
                    <a:sym typeface="+mn-lt"/>
                  </a:rPr>
                  <a:t>1</a:t>
                </a:r>
                <a:endParaRPr lang="zh-CN" altLang="en-US" sz="2800" dirty="0">
                  <a:cs typeface="+mn-ea"/>
                  <a:sym typeface="+mn-lt"/>
                </a:endParaRPr>
              </a:p>
            </p:txBody>
          </p:sp>
          <p:sp>
            <p:nvSpPr>
              <p:cNvPr id="20" name="矩形 19">
                <a:extLst>
                  <a:ext uri="{FF2B5EF4-FFF2-40B4-BE49-F238E27FC236}">
                    <a16:creationId xmlns:a16="http://schemas.microsoft.com/office/drawing/2014/main" id="{AAD4D9E1-136D-44E3-9988-338777D08BC0}"/>
                  </a:ext>
                </a:extLst>
              </p:cNvPr>
              <p:cNvSpPr/>
              <p:nvPr/>
            </p:nvSpPr>
            <p:spPr>
              <a:xfrm>
                <a:off x="5042926" y="4355486"/>
                <a:ext cx="1195900" cy="555465"/>
              </a:xfrm>
              <a:prstGeom prst="rect">
                <a:avLst/>
              </a:prstGeom>
            </p:spPr>
            <p:txBody>
              <a:bodyPr wrap="none">
                <a:spAutoFit/>
              </a:bodyPr>
              <a:lstStyle/>
              <a:p>
                <a:pPr>
                  <a:lnSpc>
                    <a:spcPct val="120000"/>
                  </a:lnSpc>
                </a:pPr>
                <a:r>
                  <a:rPr lang="en-US" altLang="zh-CN" sz="2800" dirty="0">
                    <a:cs typeface="+mn-ea"/>
                    <a:sym typeface="+mn-lt"/>
                  </a:rPr>
                  <a:t>1</a:t>
                </a:r>
                <a:r>
                  <a:rPr lang="en-US" altLang="zh-CN" sz="2800" baseline="-25000" dirty="0">
                    <a:cs typeface="+mn-ea"/>
                    <a:sym typeface="+mn-lt"/>
                  </a:rPr>
                  <a:t> </a:t>
                </a:r>
                <a:r>
                  <a:rPr lang="en-US" altLang="zh-CN" sz="2800" dirty="0">
                    <a:cs typeface="+mn-ea"/>
                    <a:sym typeface="+mn-lt"/>
                  </a:rPr>
                  <a:t>+</a:t>
                </a:r>
                <a:r>
                  <a:rPr lang="en-US" altLang="zh-CN" sz="2800" i="1" dirty="0">
                    <a:cs typeface="+mn-ea"/>
                    <a:sym typeface="+mn-lt"/>
                  </a:rPr>
                  <a:t> </a:t>
                </a:r>
                <a:r>
                  <a:rPr lang="en-US" altLang="zh-CN" sz="3200" i="1" dirty="0">
                    <a:cs typeface="+mn-ea"/>
                    <a:sym typeface="+mn-lt"/>
                  </a:rPr>
                  <a:t>a</a:t>
                </a:r>
                <a:r>
                  <a:rPr lang="en-US" altLang="zh-CN" sz="2800" dirty="0">
                    <a:cs typeface="+mn-ea"/>
                    <a:sym typeface="+mn-lt"/>
                  </a:rPr>
                  <a:t> </a:t>
                </a:r>
                <a:endParaRPr lang="zh-CN" altLang="en-US" sz="2800" dirty="0">
                  <a:cs typeface="+mn-ea"/>
                  <a:sym typeface="+mn-lt"/>
                </a:endParaRPr>
              </a:p>
            </p:txBody>
          </p:sp>
        </p:grpSp>
      </p:grpSp>
    </p:spTree>
    <p:extLst>
      <p:ext uri="{BB962C8B-B14F-4D97-AF65-F5344CB8AC3E}">
        <p14:creationId xmlns:p14="http://schemas.microsoft.com/office/powerpoint/2010/main" val="25801003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39337" y="1007892"/>
            <a:ext cx="11058143" cy="2793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en-US" altLang="zh-CN" sz="2400" dirty="0">
                <a:cs typeface="+mn-ea"/>
                <a:sym typeface="+mn-lt"/>
              </a:rPr>
              <a:t>CSMA/CD </a:t>
            </a:r>
            <a:r>
              <a:rPr lang="zh-CN" altLang="en-US" sz="2400" dirty="0">
                <a:cs typeface="+mn-ea"/>
                <a:sym typeface="+mn-lt"/>
              </a:rPr>
              <a:t>协议适用于：</a:t>
            </a:r>
            <a:endParaRPr lang="en-US" altLang="zh-CN" sz="2400" dirty="0">
              <a:cs typeface="+mn-ea"/>
              <a:sym typeface="+mn-lt"/>
            </a:endParaRPr>
          </a:p>
          <a:p>
            <a:pPr marL="457200" indent="-276225" eaLnBrk="0" hangingPunct="0">
              <a:lnSpc>
                <a:spcPct val="120000"/>
              </a:lnSpc>
              <a:buClr>
                <a:srgbClr val="0070C0"/>
              </a:buClr>
              <a:buFont typeface="Arial" panose="020B0604020202020204" pitchFamily="34" charset="0"/>
              <a:buChar char="•"/>
            </a:pPr>
            <a:r>
              <a:rPr lang="zh-CN" altLang="en-US" sz="2000" dirty="0">
                <a:cs typeface="+mn-ea"/>
                <a:sym typeface="+mn-lt"/>
              </a:rPr>
              <a:t>两个以上站点共同连接在同个物理信道上，彼此共享信道，发送数据时可能会碰撞、冲突的以太网，各站点之间以半双工方式进行通信，如两台以上主机接入在 </a:t>
            </a:r>
            <a:r>
              <a:rPr lang="en-US" altLang="zh-CN" sz="2000" dirty="0">
                <a:cs typeface="+mn-ea"/>
                <a:sym typeface="+mn-lt"/>
              </a:rPr>
              <a:t>Hub </a:t>
            </a:r>
            <a:r>
              <a:rPr lang="zh-CN" altLang="en-US" sz="2000" dirty="0">
                <a:cs typeface="+mn-ea"/>
                <a:sym typeface="+mn-lt"/>
              </a:rPr>
              <a:t>集线器上</a:t>
            </a:r>
            <a:endParaRPr lang="en-US" altLang="zh-CN" sz="2000" dirty="0">
              <a:cs typeface="+mn-ea"/>
              <a:sym typeface="+mn-lt"/>
            </a:endParaRPr>
          </a:p>
          <a:p>
            <a:pPr marL="457200" indent="-276225" eaLnBrk="0" hangingPunct="0">
              <a:lnSpc>
                <a:spcPct val="120000"/>
              </a:lnSpc>
              <a:buClr>
                <a:srgbClr val="0070C0"/>
              </a:buClr>
              <a:buFont typeface="Arial" panose="020B0604020202020204" pitchFamily="34" charset="0"/>
              <a:buChar char="•"/>
            </a:pPr>
            <a:r>
              <a:rPr lang="zh-CN" altLang="en-US" sz="2000" dirty="0">
                <a:cs typeface="+mn-ea"/>
                <a:sym typeface="+mn-lt"/>
              </a:rPr>
              <a:t>每个站在发送数据之后的一小段时间内，存在着遭遇碰撞的可能性。 </a:t>
            </a:r>
          </a:p>
          <a:p>
            <a:pPr marL="457200" indent="-276225" eaLnBrk="0" hangingPunct="0">
              <a:lnSpc>
                <a:spcPct val="120000"/>
              </a:lnSpc>
              <a:buClr>
                <a:srgbClr val="0070C0"/>
              </a:buClr>
              <a:buFont typeface="Arial" panose="020B0604020202020204" pitchFamily="34" charset="0"/>
              <a:buChar char="•"/>
            </a:pPr>
            <a:r>
              <a:rPr lang="zh-CN" altLang="en-US" sz="2000" dirty="0">
                <a:cs typeface="+mn-ea"/>
                <a:sym typeface="+mn-lt"/>
              </a:rPr>
              <a:t>这种</a:t>
            </a:r>
            <a:r>
              <a:rPr lang="zh-CN" altLang="en-US" sz="2000" dirty="0">
                <a:solidFill>
                  <a:srgbClr val="0000FF"/>
                </a:solidFill>
                <a:cs typeface="+mn-ea"/>
                <a:sym typeface="+mn-lt"/>
              </a:rPr>
              <a:t>发送的不确定性</a:t>
            </a:r>
            <a:r>
              <a:rPr lang="zh-CN" altLang="en-US" sz="2000" dirty="0">
                <a:cs typeface="+mn-ea"/>
                <a:sym typeface="+mn-lt"/>
              </a:rPr>
              <a:t>使整个以太网的平均通信量远小于以太网的最高数据率。</a:t>
            </a:r>
            <a:endParaRPr lang="en-US" altLang="zh-CN" sz="2400" dirty="0">
              <a:cs typeface="+mn-ea"/>
              <a:sym typeface="+mn-lt"/>
            </a:endParaRPr>
          </a:p>
          <a:p>
            <a:pPr marL="457200" indent="-457200" eaLnBrk="0" hangingPunct="0">
              <a:lnSpc>
                <a:spcPct val="120000"/>
              </a:lnSpc>
              <a:buClr>
                <a:srgbClr val="0070C0"/>
              </a:buClr>
              <a:buFont typeface="Wingdings" panose="05000000000000000000" pitchFamily="2" charset="2"/>
              <a:buChar char="Ø"/>
            </a:pPr>
            <a:r>
              <a:rPr lang="en-US" altLang="zh-CN" sz="2400" dirty="0">
                <a:cs typeface="+mn-ea"/>
                <a:sym typeface="+mn-lt"/>
              </a:rPr>
              <a:t>CSMA/CD </a:t>
            </a:r>
            <a:r>
              <a:rPr lang="zh-CN" altLang="en-US" sz="2400" dirty="0">
                <a:cs typeface="+mn-ea"/>
                <a:sym typeface="+mn-lt"/>
              </a:rPr>
              <a:t>协议不适用于：</a:t>
            </a:r>
            <a:endParaRPr lang="en-US" altLang="zh-CN" sz="2400" dirty="0">
              <a:cs typeface="+mn-ea"/>
              <a:sym typeface="+mn-lt"/>
            </a:endParaRPr>
          </a:p>
          <a:p>
            <a:pPr marL="457200" indent="-276225" eaLnBrk="0" hangingPunct="0">
              <a:lnSpc>
                <a:spcPct val="120000"/>
              </a:lnSpc>
              <a:buClr>
                <a:srgbClr val="0070C0"/>
              </a:buClr>
              <a:buFont typeface="Arial" panose="020B0604020202020204" pitchFamily="34" charset="0"/>
              <a:buChar char="•"/>
            </a:pPr>
            <a:r>
              <a:rPr lang="zh-CN" altLang="en-US" sz="2000" dirty="0">
                <a:cs typeface="+mn-ea"/>
                <a:sym typeface="+mn-lt"/>
              </a:rPr>
              <a:t>两点之间点对点、不存在碰撞冲突的双向通信的以太网，如每个主机接入在以太交换机下互联</a:t>
            </a:r>
            <a:endParaRPr lang="en-US" altLang="zh-CN" sz="2000" dirty="0">
              <a:cs typeface="+mn-ea"/>
              <a:sym typeface="+mn-lt"/>
            </a:endParaRPr>
          </a:p>
        </p:txBody>
      </p:sp>
      <p:sp>
        <p:nvSpPr>
          <p:cNvPr id="5" name="Rectangle 6">
            <a:extLst>
              <a:ext uri="{FF2B5EF4-FFF2-40B4-BE49-F238E27FC236}">
                <a16:creationId xmlns:a16="http://schemas.microsoft.com/office/drawing/2014/main" id="{249A6492-6B4A-41DE-AE70-5B0508F8FB44}"/>
              </a:ext>
            </a:extLst>
          </p:cNvPr>
          <p:cNvSpPr>
            <a:spLocks noChangeArrowheads="1"/>
          </p:cNvSpPr>
          <p:nvPr/>
        </p:nvSpPr>
        <p:spPr bwMode="auto">
          <a:xfrm>
            <a:off x="1042451" y="261692"/>
            <a:ext cx="5086649"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CSMA/CD </a:t>
            </a:r>
            <a:r>
              <a:rPr lang="zh-CN" altLang="en-US" sz="3200" b="1" dirty="0">
                <a:cs typeface="+mn-ea"/>
                <a:sym typeface="+mn-lt"/>
              </a:rPr>
              <a:t>协议的适用场景</a:t>
            </a:r>
            <a:endParaRPr lang="fr-FR" altLang="zh-CN" sz="3200" b="1" dirty="0">
              <a:cs typeface="+mn-ea"/>
              <a:sym typeface="+mn-lt"/>
            </a:endParaRPr>
          </a:p>
        </p:txBody>
      </p:sp>
      <p:sp>
        <p:nvSpPr>
          <p:cNvPr id="6" name="文本框 5">
            <a:extLst>
              <a:ext uri="{FF2B5EF4-FFF2-40B4-BE49-F238E27FC236}">
                <a16:creationId xmlns:a16="http://schemas.microsoft.com/office/drawing/2014/main" id="{2191DFB3-6AEC-4800-8E6C-A206E0D4107F}"/>
              </a:ext>
            </a:extLst>
          </p:cNvPr>
          <p:cNvSpPr txBox="1"/>
          <p:nvPr/>
        </p:nvSpPr>
        <p:spPr>
          <a:xfrm>
            <a:off x="439337" y="4860890"/>
            <a:ext cx="11291777" cy="1242391"/>
          </a:xfrm>
          <a:prstGeom prst="rect">
            <a:avLst/>
          </a:prstGeom>
          <a:noFill/>
        </p:spPr>
        <p:txBody>
          <a:bodyPr wrap="square" rtlCol="0">
            <a:spAutoFit/>
          </a:bodyPr>
          <a:lstStyle/>
          <a:p>
            <a:pPr>
              <a:lnSpc>
                <a:spcPct val="120000"/>
              </a:lnSpc>
            </a:pPr>
            <a:r>
              <a:rPr lang="zh-CN" altLang="en-US" sz="2400" dirty="0">
                <a:solidFill>
                  <a:srgbClr val="FF0000"/>
                </a:solidFill>
                <a:cs typeface="+mn-ea"/>
                <a:sym typeface="+mn-lt"/>
              </a:rPr>
              <a:t>强调一点：不是以太网所有场景下都需要</a:t>
            </a:r>
            <a:r>
              <a:rPr lang="en-US" altLang="zh-CN" sz="2400" dirty="0">
                <a:solidFill>
                  <a:srgbClr val="FF0000"/>
                </a:solidFill>
                <a:cs typeface="+mn-ea"/>
                <a:sym typeface="+mn-lt"/>
              </a:rPr>
              <a:t>CSMA/CD </a:t>
            </a:r>
            <a:r>
              <a:rPr lang="zh-CN" altLang="en-US" sz="2400" dirty="0">
                <a:solidFill>
                  <a:srgbClr val="FF0000"/>
                </a:solidFill>
                <a:cs typeface="+mn-ea"/>
                <a:sym typeface="+mn-lt"/>
              </a:rPr>
              <a:t>载波侦听</a:t>
            </a:r>
            <a:r>
              <a:rPr lang="en-US" altLang="zh-CN" sz="2400" dirty="0">
                <a:solidFill>
                  <a:srgbClr val="FF0000"/>
                </a:solidFill>
                <a:cs typeface="+mn-ea"/>
                <a:sym typeface="+mn-lt"/>
              </a:rPr>
              <a:t>/</a:t>
            </a:r>
            <a:r>
              <a:rPr lang="zh-CN" altLang="en-US" sz="2400" dirty="0">
                <a:solidFill>
                  <a:srgbClr val="FF0000"/>
                </a:solidFill>
                <a:cs typeface="+mn-ea"/>
                <a:sym typeface="+mn-lt"/>
              </a:rPr>
              <a:t>碰撞检测</a:t>
            </a:r>
            <a:endParaRPr lang="en-US" altLang="zh-CN" sz="2400" dirty="0">
              <a:solidFill>
                <a:srgbClr val="FF0000"/>
              </a:solidFill>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现在几乎不用 </a:t>
            </a:r>
            <a:r>
              <a:rPr lang="en-US" altLang="zh-CN" sz="2000" dirty="0">
                <a:cs typeface="+mn-ea"/>
                <a:sym typeface="+mn-lt"/>
              </a:rPr>
              <a:t>Hub </a:t>
            </a:r>
            <a:r>
              <a:rPr lang="zh-CN" altLang="en-US" sz="2000" dirty="0">
                <a:cs typeface="+mn-ea"/>
                <a:sym typeface="+mn-lt"/>
              </a:rPr>
              <a:t>集线器将多台主机或设备连接在一起，都单独接入在交换机的一个端口下</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不会出现共享信道的场景，不需要运行</a:t>
            </a:r>
            <a:r>
              <a:rPr lang="en-US" altLang="zh-CN" sz="2000" dirty="0">
                <a:cs typeface="+mn-ea"/>
                <a:sym typeface="+mn-lt"/>
              </a:rPr>
              <a:t>CSMA/CD </a:t>
            </a:r>
            <a:r>
              <a:rPr lang="zh-CN" altLang="en-US" sz="2000" dirty="0">
                <a:cs typeface="+mn-ea"/>
                <a:sym typeface="+mn-lt"/>
              </a:rPr>
              <a:t>协议</a:t>
            </a:r>
            <a:endParaRPr lang="zh-CN" altLang="en-US" sz="2400" dirty="0">
              <a:cs typeface="+mn-ea"/>
              <a:sym typeface="+mn-lt"/>
            </a:endParaRPr>
          </a:p>
        </p:txBody>
      </p:sp>
    </p:spTree>
    <p:extLst>
      <p:ext uri="{BB962C8B-B14F-4D97-AF65-F5344CB8AC3E}">
        <p14:creationId xmlns:p14="http://schemas.microsoft.com/office/powerpoint/2010/main" val="357520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A1F0B-0A4B-2C73-D086-59AC4EFE50D9}"/>
              </a:ext>
            </a:extLst>
          </p:cNvPr>
          <p:cNvSpPr>
            <a:spLocks noGrp="1"/>
          </p:cNvSpPr>
          <p:nvPr>
            <p:ph type="title"/>
          </p:nvPr>
        </p:nvSpPr>
        <p:spPr/>
        <p:txBody>
          <a:bodyPr/>
          <a:lstStyle/>
          <a:p>
            <a:r>
              <a:rPr lang="zh-CN" altLang="en-US" sz="3200" b="1" dirty="0">
                <a:solidFill>
                  <a:schemeClr val="accent1"/>
                </a:solidFill>
                <a:latin typeface="+mj-ea"/>
                <a:ea typeface="+mj-ea"/>
                <a:cs typeface="+mn-ea"/>
                <a:sym typeface="+mn-lt"/>
              </a:rPr>
              <a:t>传输方式：并行传输和串行传输</a:t>
            </a:r>
            <a:endParaRPr lang="zh-CN" altLang="en-US" dirty="0"/>
          </a:p>
        </p:txBody>
      </p:sp>
      <p:sp>
        <p:nvSpPr>
          <p:cNvPr id="3" name="内容占位符 2">
            <a:extLst>
              <a:ext uri="{FF2B5EF4-FFF2-40B4-BE49-F238E27FC236}">
                <a16:creationId xmlns:a16="http://schemas.microsoft.com/office/drawing/2014/main" id="{CF791C8A-4BA2-8203-217B-CBDEA6007D1F}"/>
              </a:ext>
            </a:extLst>
          </p:cNvPr>
          <p:cNvSpPr>
            <a:spLocks noGrp="1"/>
          </p:cNvSpPr>
          <p:nvPr>
            <p:ph idx="1"/>
          </p:nvPr>
        </p:nvSpPr>
        <p:spPr/>
        <p:txBody>
          <a:bodyPr/>
          <a:lstStyle/>
          <a:p>
            <a:endParaRPr lang="en-US" altLang="zh-CN" b="1" dirty="0">
              <a:cs typeface="+mn-ea"/>
              <a:sym typeface="+mn-lt"/>
            </a:endParaRPr>
          </a:p>
          <a:p>
            <a:r>
              <a:rPr lang="zh-CN" altLang="en-US" b="1" dirty="0">
                <a:cs typeface="+mn-ea"/>
                <a:sym typeface="+mn-lt"/>
              </a:rPr>
              <a:t>串行传输：</a:t>
            </a:r>
            <a:r>
              <a:rPr lang="zh-CN" altLang="zh-CN" kern="100" dirty="0">
                <a:cs typeface="+mn-ea"/>
                <a:sym typeface="+mn-lt"/>
              </a:rPr>
              <a:t>每个时钟脉冲只发送一个比特，它只使用一条线路，逐个地传送每个比特。</a:t>
            </a:r>
            <a:endParaRPr lang="en-US" altLang="zh-CN" kern="100" dirty="0">
              <a:cs typeface="+mn-ea"/>
              <a:sym typeface="+mn-lt"/>
            </a:endParaRPr>
          </a:p>
          <a:p>
            <a:endParaRPr lang="en-US" altLang="zh-CN" kern="100" dirty="0">
              <a:cs typeface="+mn-ea"/>
              <a:sym typeface="+mn-lt"/>
            </a:endParaRPr>
          </a:p>
          <a:p>
            <a:pPr marL="715963" indent="-358775">
              <a:lnSpc>
                <a:spcPct val="120000"/>
              </a:lnSpc>
              <a:buFont typeface="Wingdings" panose="05000000000000000000" pitchFamily="2" charset="2"/>
              <a:buChar char="Ø"/>
            </a:pPr>
            <a:r>
              <a:rPr lang="zh-CN" altLang="en-US" b="1" kern="100" dirty="0">
                <a:cs typeface="+mn-ea"/>
                <a:sym typeface="+mn-lt"/>
              </a:rPr>
              <a:t>应用场合：</a:t>
            </a:r>
            <a:r>
              <a:rPr lang="zh-CN" altLang="en-US" kern="100" dirty="0">
                <a:cs typeface="+mn-ea"/>
                <a:sym typeface="+mn-lt"/>
              </a:rPr>
              <a:t>既可用于短距离传输，也</a:t>
            </a:r>
            <a:r>
              <a:rPr lang="zh-CN" altLang="en-US" kern="100" dirty="0">
                <a:solidFill>
                  <a:srgbClr val="FF0000"/>
                </a:solidFill>
                <a:cs typeface="+mn-ea"/>
                <a:sym typeface="+mn-lt"/>
              </a:rPr>
              <a:t>可用于长距离通信。</a:t>
            </a:r>
            <a:endParaRPr lang="zh-CN" altLang="en-US" dirty="0">
              <a:solidFill>
                <a:srgbClr val="FF0000"/>
              </a:solidFill>
              <a:cs typeface="+mn-ea"/>
              <a:sym typeface="+mn-lt"/>
            </a:endParaRPr>
          </a:p>
          <a:p>
            <a:endParaRPr lang="zh-CN" altLang="en-US" b="1" dirty="0">
              <a:cs typeface="+mn-ea"/>
              <a:sym typeface="+mn-lt"/>
            </a:endParaRPr>
          </a:p>
          <a:p>
            <a:endParaRPr lang="zh-CN" altLang="en-US" dirty="0"/>
          </a:p>
        </p:txBody>
      </p:sp>
      <p:sp>
        <p:nvSpPr>
          <p:cNvPr id="5" name="灯片编号占位符 4">
            <a:extLst>
              <a:ext uri="{FF2B5EF4-FFF2-40B4-BE49-F238E27FC236}">
                <a16:creationId xmlns:a16="http://schemas.microsoft.com/office/drawing/2014/main" id="{A6D82148-FF6B-A084-9475-83A4E56414EA}"/>
              </a:ext>
            </a:extLst>
          </p:cNvPr>
          <p:cNvSpPr>
            <a:spLocks noGrp="1"/>
          </p:cNvSpPr>
          <p:nvPr>
            <p:ph type="sldNum" sz="quarter" idx="12"/>
          </p:nvPr>
        </p:nvSpPr>
        <p:spPr/>
        <p:txBody>
          <a:bodyPr/>
          <a:lstStyle/>
          <a:p>
            <a:fld id="{C8BB1146-E542-4D4E-B8E9-6919A11DDD48}" type="slidenum">
              <a:rPr lang="en-US" smtClean="0"/>
              <a:t>18</a:t>
            </a:fld>
            <a:endParaRPr lang="en-US"/>
          </a:p>
        </p:txBody>
      </p:sp>
      <p:pic>
        <p:nvPicPr>
          <p:cNvPr id="6" name="内容占位符 5">
            <a:extLst>
              <a:ext uri="{FF2B5EF4-FFF2-40B4-BE49-F238E27FC236}">
                <a16:creationId xmlns:a16="http://schemas.microsoft.com/office/drawing/2014/main" id="{EA87DBEE-D43B-89AE-A969-16CD2617E49C}"/>
              </a:ext>
            </a:extLst>
          </p:cNvPr>
          <p:cNvPicPr>
            <a:picLocks noGrp="1"/>
          </p:cNvPicPr>
          <p:nvPr>
            <p:ph idx="10"/>
          </p:nvPr>
        </p:nvPicPr>
        <p:blipFill rotWithShape="1">
          <a:blip r:embed="rId2"/>
          <a:srcRect l="49482" b="21773"/>
          <a:stretch/>
        </p:blipFill>
        <p:spPr>
          <a:xfrm>
            <a:off x="6412858" y="1794043"/>
            <a:ext cx="4685837" cy="2768680"/>
          </a:xfrm>
          <a:prstGeom prst="rect">
            <a:avLst/>
          </a:prstGeom>
          <a:noFill/>
          <a:ln>
            <a:noFill/>
          </a:ln>
          <a:effectLst>
            <a:outerShdw blurRad="50800" dist="50800" dir="5400000" algn="ctr" rotWithShape="0">
              <a:schemeClr val="accent4"/>
            </a:outerShdw>
          </a:effectLst>
        </p:spPr>
      </p:pic>
    </p:spTree>
    <p:extLst>
      <p:ext uri="{BB962C8B-B14F-4D97-AF65-F5344CB8AC3E}">
        <p14:creationId xmlns:p14="http://schemas.microsoft.com/office/powerpoint/2010/main" val="165673977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F3CFBBD8-C648-41DB-8298-36270D8FDFF5}"/>
              </a:ext>
            </a:extLst>
          </p:cNvPr>
          <p:cNvSpPr>
            <a:spLocks noGrp="1" noChangeArrowheads="1"/>
          </p:cNvSpPr>
          <p:nvPr>
            <p:ph type="title"/>
          </p:nvPr>
        </p:nvSpPr>
        <p:spPr>
          <a:xfrm>
            <a:off x="537684" y="-233897"/>
            <a:ext cx="7747000" cy="869950"/>
          </a:xfrm>
        </p:spPr>
        <p:txBody>
          <a:bodyPr>
            <a:normAutofit/>
          </a:bodyPr>
          <a:lstStyle/>
          <a:p>
            <a:pPr>
              <a:lnSpc>
                <a:spcPct val="120000"/>
              </a:lnSpc>
            </a:pPr>
            <a:r>
              <a:rPr lang="zh-CN" altLang="en-US" sz="3200" dirty="0">
                <a:solidFill>
                  <a:schemeClr val="tx1"/>
                </a:solidFill>
                <a:latin typeface="+mn-lt"/>
                <a:ea typeface="+mn-ea"/>
                <a:cs typeface="+mn-ea"/>
                <a:sym typeface="+mn-lt"/>
              </a:rPr>
              <a:t>以太网帧结构</a:t>
            </a:r>
          </a:p>
        </p:txBody>
      </p:sp>
      <p:sp>
        <p:nvSpPr>
          <p:cNvPr id="196612" name="Text Box 4">
            <a:extLst>
              <a:ext uri="{FF2B5EF4-FFF2-40B4-BE49-F238E27FC236}">
                <a16:creationId xmlns:a16="http://schemas.microsoft.com/office/drawing/2014/main" id="{28C82C25-3171-4054-81F9-5E24DAB4EE1B}"/>
              </a:ext>
            </a:extLst>
          </p:cNvPr>
          <p:cNvSpPr txBox="1">
            <a:spLocks noChangeArrowheads="1"/>
          </p:cNvSpPr>
          <p:nvPr/>
        </p:nvSpPr>
        <p:spPr bwMode="auto">
          <a:xfrm>
            <a:off x="6693728" y="3639715"/>
            <a:ext cx="2209247" cy="46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spAutoFit/>
          </a:bodyPr>
          <a:lstStyle/>
          <a:p>
            <a:pPr algn="l" eaLnBrk="1" hangingPunct="1">
              <a:lnSpc>
                <a:spcPct val="120000"/>
              </a:lnSpc>
            </a:pPr>
            <a:r>
              <a:rPr kumimoji="1" lang="en-US" altLang="zh-CN" sz="2200" dirty="0" err="1">
                <a:effectLst>
                  <a:outerShdw blurRad="38100" dist="38100" dir="2700000" algn="tl">
                    <a:srgbClr val="C0C0C0"/>
                  </a:outerShdw>
                </a:effectLst>
                <a:cs typeface="+mn-ea"/>
                <a:sym typeface="+mn-lt"/>
              </a:rPr>
              <a:t>Ethernet_II</a:t>
            </a:r>
            <a:r>
              <a:rPr kumimoji="1" lang="en-US" altLang="zh-CN" sz="2200" dirty="0">
                <a:effectLst>
                  <a:outerShdw blurRad="38100" dist="38100" dir="2700000" algn="tl">
                    <a:srgbClr val="C0C0C0"/>
                  </a:outerShdw>
                </a:effectLst>
                <a:cs typeface="+mn-ea"/>
                <a:sym typeface="+mn-lt"/>
              </a:rPr>
              <a:t> </a:t>
            </a:r>
            <a:r>
              <a:rPr kumimoji="1" lang="zh-CN" altLang="en-US" sz="2200" dirty="0">
                <a:effectLst>
                  <a:outerShdw blurRad="38100" dist="38100" dir="2700000" algn="tl">
                    <a:srgbClr val="C0C0C0"/>
                  </a:outerShdw>
                </a:effectLst>
                <a:cs typeface="+mn-ea"/>
                <a:sym typeface="+mn-lt"/>
              </a:rPr>
              <a:t>标准</a:t>
            </a:r>
            <a:endParaRPr kumimoji="1" lang="en-US" altLang="zh-CN" sz="2200" dirty="0">
              <a:effectLst>
                <a:outerShdw blurRad="38100" dist="38100" dir="2700000" algn="tl">
                  <a:srgbClr val="C0C0C0"/>
                </a:outerShdw>
              </a:effectLst>
              <a:cs typeface="+mn-ea"/>
              <a:sym typeface="+mn-lt"/>
            </a:endParaRPr>
          </a:p>
        </p:txBody>
      </p:sp>
      <p:sp>
        <p:nvSpPr>
          <p:cNvPr id="196613" name="Rectangle 5">
            <a:extLst>
              <a:ext uri="{FF2B5EF4-FFF2-40B4-BE49-F238E27FC236}">
                <a16:creationId xmlns:a16="http://schemas.microsoft.com/office/drawing/2014/main" id="{7300374A-D950-443B-B9F0-5561B180339F}"/>
              </a:ext>
            </a:extLst>
          </p:cNvPr>
          <p:cNvSpPr>
            <a:spLocks noChangeArrowheads="1"/>
          </p:cNvSpPr>
          <p:nvPr/>
        </p:nvSpPr>
        <p:spPr bwMode="auto">
          <a:xfrm>
            <a:off x="1066561" y="1470553"/>
            <a:ext cx="1219200" cy="5207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2000" dirty="0">
                <a:cs typeface="+mn-ea"/>
                <a:sym typeface="+mn-lt"/>
              </a:rPr>
              <a:t>DMAC</a:t>
            </a:r>
          </a:p>
        </p:txBody>
      </p:sp>
      <p:sp>
        <p:nvSpPr>
          <p:cNvPr id="196614" name="Rectangle 6">
            <a:extLst>
              <a:ext uri="{FF2B5EF4-FFF2-40B4-BE49-F238E27FC236}">
                <a16:creationId xmlns:a16="http://schemas.microsoft.com/office/drawing/2014/main" id="{53147733-6DE7-4345-AD44-598AA3FCE731}"/>
              </a:ext>
            </a:extLst>
          </p:cNvPr>
          <p:cNvSpPr>
            <a:spLocks noChangeArrowheads="1"/>
          </p:cNvSpPr>
          <p:nvPr/>
        </p:nvSpPr>
        <p:spPr bwMode="auto">
          <a:xfrm>
            <a:off x="2285761" y="1470553"/>
            <a:ext cx="1219200" cy="5207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2000">
                <a:cs typeface="+mn-ea"/>
                <a:sym typeface="+mn-lt"/>
              </a:rPr>
              <a:t>SMAC</a:t>
            </a:r>
          </a:p>
        </p:txBody>
      </p:sp>
      <p:sp>
        <p:nvSpPr>
          <p:cNvPr id="196615" name="Rectangle 7">
            <a:extLst>
              <a:ext uri="{FF2B5EF4-FFF2-40B4-BE49-F238E27FC236}">
                <a16:creationId xmlns:a16="http://schemas.microsoft.com/office/drawing/2014/main" id="{DB5799AD-016A-4D27-9993-52273D1416C3}"/>
              </a:ext>
            </a:extLst>
          </p:cNvPr>
          <p:cNvSpPr>
            <a:spLocks noChangeArrowheads="1"/>
          </p:cNvSpPr>
          <p:nvPr/>
        </p:nvSpPr>
        <p:spPr bwMode="auto">
          <a:xfrm>
            <a:off x="3504960" y="1470552"/>
            <a:ext cx="1761684" cy="52075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2000" dirty="0">
                <a:cs typeface="+mn-ea"/>
                <a:sym typeface="+mn-lt"/>
              </a:rPr>
              <a:t>Length/Type</a:t>
            </a:r>
          </a:p>
        </p:txBody>
      </p:sp>
      <p:sp>
        <p:nvSpPr>
          <p:cNvPr id="196616" name="Rectangle 8">
            <a:extLst>
              <a:ext uri="{FF2B5EF4-FFF2-40B4-BE49-F238E27FC236}">
                <a16:creationId xmlns:a16="http://schemas.microsoft.com/office/drawing/2014/main" id="{81E7C6DD-F841-4C06-BAF5-D553CA3CBEA7}"/>
              </a:ext>
            </a:extLst>
          </p:cNvPr>
          <p:cNvSpPr>
            <a:spLocks noChangeArrowheads="1"/>
          </p:cNvSpPr>
          <p:nvPr/>
        </p:nvSpPr>
        <p:spPr bwMode="auto">
          <a:xfrm>
            <a:off x="5257561" y="1470551"/>
            <a:ext cx="5137576" cy="504559"/>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2000" dirty="0">
                <a:cs typeface="+mn-ea"/>
                <a:sym typeface="+mn-lt"/>
              </a:rPr>
              <a:t>DATA</a:t>
            </a:r>
          </a:p>
        </p:txBody>
      </p:sp>
      <p:sp>
        <p:nvSpPr>
          <p:cNvPr id="196617" name="Rectangle 9">
            <a:extLst>
              <a:ext uri="{FF2B5EF4-FFF2-40B4-BE49-F238E27FC236}">
                <a16:creationId xmlns:a16="http://schemas.microsoft.com/office/drawing/2014/main" id="{595724B9-CF81-44B7-899A-F2B63B8E4AB5}"/>
              </a:ext>
            </a:extLst>
          </p:cNvPr>
          <p:cNvSpPr>
            <a:spLocks noChangeArrowheads="1"/>
          </p:cNvSpPr>
          <p:nvPr/>
        </p:nvSpPr>
        <p:spPr bwMode="auto">
          <a:xfrm>
            <a:off x="10395136" y="1464094"/>
            <a:ext cx="1341085" cy="52075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nchor="ctr"/>
          <a:lstStyle/>
          <a:p>
            <a:pPr algn="ctr" eaLnBrk="1" hangingPunct="1">
              <a:lnSpc>
                <a:spcPct val="120000"/>
              </a:lnSpc>
            </a:pPr>
            <a:r>
              <a:rPr kumimoji="1" lang="en-US" altLang="zh-CN" sz="2000" dirty="0">
                <a:cs typeface="+mn-ea"/>
                <a:sym typeface="+mn-lt"/>
              </a:rPr>
              <a:t>FCS</a:t>
            </a:r>
          </a:p>
        </p:txBody>
      </p:sp>
      <p:sp>
        <p:nvSpPr>
          <p:cNvPr id="196618" name="Line 10">
            <a:extLst>
              <a:ext uri="{FF2B5EF4-FFF2-40B4-BE49-F238E27FC236}">
                <a16:creationId xmlns:a16="http://schemas.microsoft.com/office/drawing/2014/main" id="{571110F1-A65B-459E-AE70-97B54793476C}"/>
              </a:ext>
            </a:extLst>
          </p:cNvPr>
          <p:cNvSpPr>
            <a:spLocks noChangeShapeType="1"/>
          </p:cNvSpPr>
          <p:nvPr/>
        </p:nvSpPr>
        <p:spPr bwMode="auto">
          <a:xfrm>
            <a:off x="3640376" y="3631269"/>
            <a:ext cx="2490712" cy="176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a:cs typeface="+mn-ea"/>
              <a:sym typeface="+mn-lt"/>
            </a:endParaRPr>
          </a:p>
        </p:txBody>
      </p:sp>
      <p:sp>
        <p:nvSpPr>
          <p:cNvPr id="196619" name="Line 11">
            <a:extLst>
              <a:ext uri="{FF2B5EF4-FFF2-40B4-BE49-F238E27FC236}">
                <a16:creationId xmlns:a16="http://schemas.microsoft.com/office/drawing/2014/main" id="{789A510B-5479-4790-83BF-F29F8624EB30}"/>
              </a:ext>
            </a:extLst>
          </p:cNvPr>
          <p:cNvSpPr>
            <a:spLocks noChangeShapeType="1"/>
          </p:cNvSpPr>
          <p:nvPr/>
        </p:nvSpPr>
        <p:spPr bwMode="auto">
          <a:xfrm>
            <a:off x="5257138" y="2958051"/>
            <a:ext cx="0" cy="162971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a:cs typeface="+mn-ea"/>
              <a:sym typeface="+mn-lt"/>
            </a:endParaRPr>
          </a:p>
        </p:txBody>
      </p:sp>
      <p:sp>
        <p:nvSpPr>
          <p:cNvPr id="196620" name="Text Box 12">
            <a:extLst>
              <a:ext uri="{FF2B5EF4-FFF2-40B4-BE49-F238E27FC236}">
                <a16:creationId xmlns:a16="http://schemas.microsoft.com/office/drawing/2014/main" id="{71581D00-F465-482F-B515-F0225F3F7B0A}"/>
              </a:ext>
            </a:extLst>
          </p:cNvPr>
          <p:cNvSpPr txBox="1">
            <a:spLocks noChangeArrowheads="1"/>
          </p:cNvSpPr>
          <p:nvPr/>
        </p:nvSpPr>
        <p:spPr bwMode="auto">
          <a:xfrm>
            <a:off x="3469519" y="3233647"/>
            <a:ext cx="1828800" cy="39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en-US" altLang="zh-CN" dirty="0">
                <a:effectLst>
                  <a:outerShdw blurRad="38100" dist="38100" dir="2700000" algn="tl">
                    <a:srgbClr val="C0C0C0"/>
                  </a:outerShdw>
                </a:effectLst>
                <a:cs typeface="+mn-ea"/>
                <a:sym typeface="+mn-lt"/>
              </a:rPr>
              <a:t>Length/Type</a:t>
            </a:r>
            <a:r>
              <a:rPr kumimoji="1" lang="zh-CN" altLang="zh-CN" dirty="0">
                <a:effectLst>
                  <a:outerShdw blurRad="38100" dist="38100" dir="2700000" algn="tl">
                    <a:srgbClr val="C0C0C0"/>
                  </a:outerShdw>
                </a:effectLst>
                <a:cs typeface="+mn-ea"/>
                <a:sym typeface="+mn-lt"/>
              </a:rPr>
              <a:t>值</a:t>
            </a:r>
            <a:endParaRPr kumimoji="1" lang="zh-CN" altLang="en-US" sz="2800" dirty="0">
              <a:effectLst>
                <a:outerShdw blurRad="38100" dist="38100" dir="2700000" algn="tl">
                  <a:srgbClr val="C0C0C0"/>
                </a:outerShdw>
              </a:effectLst>
              <a:cs typeface="+mn-ea"/>
              <a:sym typeface="+mn-lt"/>
            </a:endParaRPr>
          </a:p>
        </p:txBody>
      </p:sp>
      <p:sp>
        <p:nvSpPr>
          <p:cNvPr id="196621" name="Text Box 13">
            <a:extLst>
              <a:ext uri="{FF2B5EF4-FFF2-40B4-BE49-F238E27FC236}">
                <a16:creationId xmlns:a16="http://schemas.microsoft.com/office/drawing/2014/main" id="{1C707745-E5FA-4B45-894E-52BDC5025DD4}"/>
              </a:ext>
            </a:extLst>
          </p:cNvPr>
          <p:cNvSpPr txBox="1">
            <a:spLocks noChangeArrowheads="1"/>
          </p:cNvSpPr>
          <p:nvPr/>
        </p:nvSpPr>
        <p:spPr bwMode="auto">
          <a:xfrm>
            <a:off x="5381928" y="3240174"/>
            <a:ext cx="1828800" cy="39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dirty="0">
                <a:effectLst>
                  <a:outerShdw blurRad="38100" dist="38100" dir="2700000" algn="tl">
                    <a:srgbClr val="C0C0C0"/>
                  </a:outerShdw>
                </a:effectLst>
                <a:cs typeface="+mn-ea"/>
                <a:sym typeface="+mn-lt"/>
              </a:rPr>
              <a:t>含义</a:t>
            </a:r>
            <a:endParaRPr kumimoji="1" lang="zh-CN" altLang="en-US" sz="2800" dirty="0">
              <a:effectLst>
                <a:outerShdw blurRad="38100" dist="38100" dir="2700000" algn="tl">
                  <a:srgbClr val="C0C0C0"/>
                </a:outerShdw>
              </a:effectLst>
              <a:cs typeface="+mn-ea"/>
              <a:sym typeface="+mn-lt"/>
            </a:endParaRPr>
          </a:p>
        </p:txBody>
      </p:sp>
      <p:sp>
        <p:nvSpPr>
          <p:cNvPr id="196622" name="Text Box 14">
            <a:extLst>
              <a:ext uri="{FF2B5EF4-FFF2-40B4-BE49-F238E27FC236}">
                <a16:creationId xmlns:a16="http://schemas.microsoft.com/office/drawing/2014/main" id="{7735304C-D7F6-4832-869E-EA3A887CDE0E}"/>
              </a:ext>
            </a:extLst>
          </p:cNvPr>
          <p:cNvSpPr txBox="1">
            <a:spLocks noChangeArrowheads="1"/>
          </p:cNvSpPr>
          <p:nvPr/>
        </p:nvSpPr>
        <p:spPr bwMode="auto">
          <a:xfrm>
            <a:off x="2613293" y="3615194"/>
            <a:ext cx="2631764" cy="72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p>
            <a:pPr>
              <a:lnSpc>
                <a:spcPct val="120000"/>
              </a:lnSpc>
            </a:pPr>
            <a:r>
              <a:rPr kumimoji="1" lang="en-US" altLang="zh-CN" dirty="0">
                <a:effectLst>
                  <a:outerShdw blurRad="38100" dist="38100" dir="2700000" algn="tl">
                    <a:srgbClr val="C0C0C0"/>
                  </a:outerShdw>
                </a:effectLst>
                <a:cs typeface="+mn-ea"/>
                <a:sym typeface="+mn-lt"/>
              </a:rPr>
              <a:t>            &gt; </a:t>
            </a:r>
            <a:r>
              <a:rPr lang="en-US" altLang="zh-CN" dirty="0">
                <a:cs typeface="+mn-ea"/>
                <a:sym typeface="+mn-lt"/>
              </a:rPr>
              <a:t>1536(0x0600)</a:t>
            </a:r>
            <a:endParaRPr kumimoji="1" lang="en-US" altLang="zh-CN" dirty="0">
              <a:effectLst>
                <a:outerShdw blurRad="38100" dist="38100" dir="2700000" algn="tl">
                  <a:srgbClr val="C0C0C0"/>
                </a:outerShdw>
              </a:effectLst>
              <a:cs typeface="+mn-ea"/>
              <a:sym typeface="+mn-lt"/>
            </a:endParaRPr>
          </a:p>
          <a:p>
            <a:pPr>
              <a:lnSpc>
                <a:spcPct val="120000"/>
              </a:lnSpc>
            </a:pPr>
            <a:r>
              <a:rPr kumimoji="1" lang="en-US" altLang="zh-CN" dirty="0">
                <a:effectLst>
                  <a:outerShdw blurRad="38100" dist="38100" dir="2700000" algn="tl">
                    <a:srgbClr val="C0C0C0"/>
                  </a:outerShdw>
                </a:effectLst>
                <a:cs typeface="+mn-ea"/>
                <a:sym typeface="+mn-lt"/>
              </a:rPr>
              <a:t>            </a:t>
            </a:r>
            <a:r>
              <a:rPr lang="en-US" altLang="zh-CN" dirty="0">
                <a:cs typeface="+mn-ea"/>
                <a:sym typeface="+mn-lt"/>
              </a:rPr>
              <a:t>&lt;= 1500           </a:t>
            </a:r>
          </a:p>
        </p:txBody>
      </p:sp>
      <p:sp>
        <p:nvSpPr>
          <p:cNvPr id="196623" name="Text Box 15">
            <a:extLst>
              <a:ext uri="{FF2B5EF4-FFF2-40B4-BE49-F238E27FC236}">
                <a16:creationId xmlns:a16="http://schemas.microsoft.com/office/drawing/2014/main" id="{6A4F854B-EEE2-4BA3-A31B-D0AD357F0B78}"/>
              </a:ext>
            </a:extLst>
          </p:cNvPr>
          <p:cNvSpPr txBox="1">
            <a:spLocks noChangeArrowheads="1"/>
          </p:cNvSpPr>
          <p:nvPr/>
        </p:nvSpPr>
        <p:spPr bwMode="auto">
          <a:xfrm>
            <a:off x="5265412" y="3600430"/>
            <a:ext cx="2514600" cy="72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algn="l" eaLnBrk="1" hangingPunct="1">
              <a:lnSpc>
                <a:spcPct val="120000"/>
              </a:lnSpc>
            </a:pPr>
            <a:r>
              <a:rPr kumimoji="1" lang="zh-CN" altLang="en-US" dirty="0">
                <a:effectLst>
                  <a:outerShdw blurRad="38100" dist="38100" dir="2700000" algn="tl">
                    <a:srgbClr val="C0C0C0"/>
                  </a:outerShdw>
                </a:effectLst>
                <a:cs typeface="+mn-ea"/>
                <a:sym typeface="+mn-lt"/>
              </a:rPr>
              <a:t>帧类型</a:t>
            </a:r>
          </a:p>
          <a:p>
            <a:pPr algn="l" eaLnBrk="1" hangingPunct="1">
              <a:lnSpc>
                <a:spcPct val="120000"/>
              </a:lnSpc>
            </a:pPr>
            <a:r>
              <a:rPr kumimoji="1" lang="zh-CN" altLang="en-US" dirty="0">
                <a:effectLst>
                  <a:outerShdw blurRad="38100" dist="38100" dir="2700000" algn="tl">
                    <a:srgbClr val="C0C0C0"/>
                  </a:outerShdw>
                </a:effectLst>
                <a:cs typeface="+mn-ea"/>
                <a:sym typeface="+mn-lt"/>
              </a:rPr>
              <a:t>帧长度</a:t>
            </a:r>
            <a:endParaRPr kumimoji="1" lang="zh-CN" altLang="en-US" sz="2800" dirty="0">
              <a:effectLst>
                <a:outerShdw blurRad="38100" dist="38100" dir="2700000" algn="tl">
                  <a:srgbClr val="C0C0C0"/>
                </a:outerShdw>
              </a:effectLst>
              <a:cs typeface="+mn-ea"/>
              <a:sym typeface="+mn-lt"/>
            </a:endParaRPr>
          </a:p>
        </p:txBody>
      </p:sp>
      <p:sp>
        <p:nvSpPr>
          <p:cNvPr id="196624" name="Text Box 16">
            <a:extLst>
              <a:ext uri="{FF2B5EF4-FFF2-40B4-BE49-F238E27FC236}">
                <a16:creationId xmlns:a16="http://schemas.microsoft.com/office/drawing/2014/main" id="{E84A526A-CF7C-499B-A006-72C8FDC4D69F}"/>
              </a:ext>
            </a:extLst>
          </p:cNvPr>
          <p:cNvSpPr txBox="1">
            <a:spLocks noChangeArrowheads="1"/>
          </p:cNvSpPr>
          <p:nvPr/>
        </p:nvSpPr>
        <p:spPr bwMode="auto">
          <a:xfrm>
            <a:off x="6771884" y="4104884"/>
            <a:ext cx="1534382" cy="46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spAutoFit/>
          </a:bodyPr>
          <a:lstStyle/>
          <a:p>
            <a:pPr algn="l" eaLnBrk="1" hangingPunct="1">
              <a:lnSpc>
                <a:spcPct val="120000"/>
              </a:lnSpc>
            </a:pPr>
            <a:r>
              <a:rPr kumimoji="1" lang="en-US" altLang="zh-CN" sz="2200" dirty="0">
                <a:effectLst>
                  <a:outerShdw blurRad="38100" dist="38100" dir="2700000" algn="tl">
                    <a:srgbClr val="C0C0C0"/>
                  </a:outerShdw>
                </a:effectLst>
                <a:cs typeface="+mn-ea"/>
                <a:sym typeface="+mn-lt"/>
              </a:rPr>
              <a:t>802.3 </a:t>
            </a:r>
            <a:r>
              <a:rPr kumimoji="1" lang="zh-CN" altLang="en-US" sz="2200" dirty="0">
                <a:effectLst>
                  <a:outerShdw blurRad="38100" dist="38100" dir="2700000" algn="tl">
                    <a:srgbClr val="C0C0C0"/>
                  </a:outerShdw>
                </a:effectLst>
                <a:cs typeface="+mn-ea"/>
                <a:sym typeface="+mn-lt"/>
              </a:rPr>
              <a:t>标准</a:t>
            </a:r>
            <a:endParaRPr kumimoji="1" lang="en-US" altLang="zh-CN" sz="2200" dirty="0">
              <a:effectLst>
                <a:outerShdw blurRad="38100" dist="38100" dir="2700000" algn="tl">
                  <a:srgbClr val="C0C0C0"/>
                </a:outerShdw>
              </a:effectLst>
              <a:cs typeface="+mn-ea"/>
              <a:sym typeface="+mn-lt"/>
            </a:endParaRPr>
          </a:p>
        </p:txBody>
      </p:sp>
      <p:sp>
        <p:nvSpPr>
          <p:cNvPr id="2" name="矩形 1">
            <a:extLst>
              <a:ext uri="{FF2B5EF4-FFF2-40B4-BE49-F238E27FC236}">
                <a16:creationId xmlns:a16="http://schemas.microsoft.com/office/drawing/2014/main" id="{377E45A4-D6BD-41F3-9D6F-8FA3A11E2F80}"/>
              </a:ext>
            </a:extLst>
          </p:cNvPr>
          <p:cNvSpPr/>
          <p:nvPr/>
        </p:nvSpPr>
        <p:spPr>
          <a:xfrm>
            <a:off x="235520" y="728757"/>
            <a:ext cx="11240570" cy="463588"/>
          </a:xfrm>
          <a:prstGeom prst="rect">
            <a:avLst/>
          </a:prstGeom>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200" dirty="0">
                <a:cs typeface="+mn-ea"/>
                <a:sym typeface="+mn-lt"/>
              </a:rPr>
              <a:t>以太网帧格式：</a:t>
            </a:r>
            <a:endParaRPr lang="en-US" altLang="zh-CN" sz="2200" dirty="0">
              <a:cs typeface="+mn-ea"/>
              <a:sym typeface="+mn-lt"/>
            </a:endParaRPr>
          </a:p>
        </p:txBody>
      </p:sp>
      <p:sp>
        <p:nvSpPr>
          <p:cNvPr id="3" name="箭头: 下 2">
            <a:extLst>
              <a:ext uri="{FF2B5EF4-FFF2-40B4-BE49-F238E27FC236}">
                <a16:creationId xmlns:a16="http://schemas.microsoft.com/office/drawing/2014/main" id="{8074B5A3-3C31-46B4-A7C5-BD599904E194}"/>
              </a:ext>
            </a:extLst>
          </p:cNvPr>
          <p:cNvSpPr/>
          <p:nvPr/>
        </p:nvSpPr>
        <p:spPr>
          <a:xfrm>
            <a:off x="4079080" y="2665219"/>
            <a:ext cx="332104" cy="61145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 name="右大括号 3">
            <a:extLst>
              <a:ext uri="{FF2B5EF4-FFF2-40B4-BE49-F238E27FC236}">
                <a16:creationId xmlns:a16="http://schemas.microsoft.com/office/drawing/2014/main" id="{D96C3895-EFFD-423D-B4E1-A5A4799EC5DD}"/>
              </a:ext>
            </a:extLst>
          </p:cNvPr>
          <p:cNvSpPr/>
          <p:nvPr/>
        </p:nvSpPr>
        <p:spPr>
          <a:xfrm rot="5400000">
            <a:off x="2041763" y="1775303"/>
            <a:ext cx="435902" cy="2110899"/>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2800" b="1" dirty="0">
              <a:solidFill>
                <a:srgbClr val="FF0000"/>
              </a:solidFill>
              <a:cs typeface="+mn-ea"/>
              <a:sym typeface="+mn-lt"/>
            </a:endParaRPr>
          </a:p>
        </p:txBody>
      </p:sp>
      <p:sp>
        <p:nvSpPr>
          <p:cNvPr id="23" name="箭头: 下 22">
            <a:extLst>
              <a:ext uri="{FF2B5EF4-FFF2-40B4-BE49-F238E27FC236}">
                <a16:creationId xmlns:a16="http://schemas.microsoft.com/office/drawing/2014/main" id="{B7D3C144-493A-4D8E-A376-12356D758092}"/>
              </a:ext>
            </a:extLst>
          </p:cNvPr>
          <p:cNvSpPr/>
          <p:nvPr/>
        </p:nvSpPr>
        <p:spPr>
          <a:xfrm rot="16200000">
            <a:off x="6265459" y="3573837"/>
            <a:ext cx="293898" cy="56264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4" name="箭头: 下 23">
            <a:extLst>
              <a:ext uri="{FF2B5EF4-FFF2-40B4-BE49-F238E27FC236}">
                <a16:creationId xmlns:a16="http://schemas.microsoft.com/office/drawing/2014/main" id="{B8BC414B-95BC-465B-B2C8-4E17788C492C}"/>
              </a:ext>
            </a:extLst>
          </p:cNvPr>
          <p:cNvSpPr/>
          <p:nvPr/>
        </p:nvSpPr>
        <p:spPr>
          <a:xfrm rot="16200000">
            <a:off x="6278106" y="4006987"/>
            <a:ext cx="293898" cy="56264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 name="矩形 4">
            <a:extLst>
              <a:ext uri="{FF2B5EF4-FFF2-40B4-BE49-F238E27FC236}">
                <a16:creationId xmlns:a16="http://schemas.microsoft.com/office/drawing/2014/main" id="{1471E197-3BDF-41A3-8E58-292BD47256EA}"/>
              </a:ext>
            </a:extLst>
          </p:cNvPr>
          <p:cNvSpPr/>
          <p:nvPr/>
        </p:nvSpPr>
        <p:spPr>
          <a:xfrm>
            <a:off x="1286399" y="3184310"/>
            <a:ext cx="1915909" cy="728533"/>
          </a:xfrm>
          <a:prstGeom prst="rect">
            <a:avLst/>
          </a:prstGeom>
        </p:spPr>
        <p:txBody>
          <a:bodyPr wrap="none">
            <a:spAutoFit/>
          </a:bodyPr>
          <a:lstStyle/>
          <a:p>
            <a:pPr>
              <a:lnSpc>
                <a:spcPct val="120000"/>
              </a:lnSpc>
            </a:pPr>
            <a:r>
              <a:rPr lang="zh-CN" altLang="en-US" dirty="0">
                <a:cs typeface="+mn-ea"/>
                <a:sym typeface="+mn-lt"/>
              </a:rPr>
              <a:t>目的 </a:t>
            </a:r>
            <a:r>
              <a:rPr lang="en-US" altLang="zh-CN" dirty="0">
                <a:cs typeface="+mn-ea"/>
                <a:sym typeface="+mn-lt"/>
              </a:rPr>
              <a:t>MAC</a:t>
            </a:r>
            <a:r>
              <a:rPr lang="zh-CN" altLang="en-US" dirty="0">
                <a:cs typeface="+mn-ea"/>
                <a:sym typeface="+mn-lt"/>
              </a:rPr>
              <a:t>地址、</a:t>
            </a:r>
            <a:endParaRPr lang="en-US" altLang="zh-CN" dirty="0">
              <a:cs typeface="+mn-ea"/>
              <a:sym typeface="+mn-lt"/>
            </a:endParaRPr>
          </a:p>
          <a:p>
            <a:pPr>
              <a:lnSpc>
                <a:spcPct val="120000"/>
              </a:lnSpc>
            </a:pPr>
            <a:r>
              <a:rPr lang="zh-CN" altLang="en-US" dirty="0">
                <a:cs typeface="+mn-ea"/>
                <a:sym typeface="+mn-lt"/>
              </a:rPr>
              <a:t>源 </a:t>
            </a:r>
            <a:r>
              <a:rPr lang="en-US" altLang="zh-CN" dirty="0">
                <a:cs typeface="+mn-ea"/>
                <a:sym typeface="+mn-lt"/>
              </a:rPr>
              <a:t>MAC </a:t>
            </a:r>
            <a:r>
              <a:rPr lang="zh-CN" altLang="en-US" dirty="0">
                <a:cs typeface="+mn-ea"/>
                <a:sym typeface="+mn-lt"/>
              </a:rPr>
              <a:t>地址</a:t>
            </a:r>
          </a:p>
        </p:txBody>
      </p:sp>
      <p:cxnSp>
        <p:nvCxnSpPr>
          <p:cNvPr id="7" name="直接连接符 6">
            <a:extLst>
              <a:ext uri="{FF2B5EF4-FFF2-40B4-BE49-F238E27FC236}">
                <a16:creationId xmlns:a16="http://schemas.microsoft.com/office/drawing/2014/main" id="{4EAF1C4C-83EA-427F-8E4A-085DE8F96CE9}"/>
              </a:ext>
            </a:extLst>
          </p:cNvPr>
          <p:cNvCxnSpPr>
            <a:cxnSpLocks/>
          </p:cNvCxnSpPr>
          <p:nvPr/>
        </p:nvCxnSpPr>
        <p:spPr>
          <a:xfrm flipH="1">
            <a:off x="5257138" y="2124224"/>
            <a:ext cx="424" cy="633536"/>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22EE635-88E9-480F-9FE9-B7C6B8D072E1}"/>
              </a:ext>
            </a:extLst>
          </p:cNvPr>
          <p:cNvCxnSpPr>
            <a:cxnSpLocks/>
          </p:cNvCxnSpPr>
          <p:nvPr/>
        </p:nvCxnSpPr>
        <p:spPr>
          <a:xfrm>
            <a:off x="10395137" y="2124224"/>
            <a:ext cx="0" cy="637954"/>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F1D8971-C6A4-4C40-A920-F72A87A66154}"/>
              </a:ext>
            </a:extLst>
          </p:cNvPr>
          <p:cNvSpPr/>
          <p:nvPr/>
        </p:nvSpPr>
        <p:spPr>
          <a:xfrm>
            <a:off x="6446198" y="2307429"/>
            <a:ext cx="2980303" cy="396134"/>
          </a:xfrm>
          <a:prstGeom prst="rect">
            <a:avLst/>
          </a:prstGeom>
        </p:spPr>
        <p:txBody>
          <a:bodyPr wrap="none">
            <a:spAutoFit/>
          </a:bodyPr>
          <a:lstStyle/>
          <a:p>
            <a:pPr>
              <a:lnSpc>
                <a:spcPct val="120000"/>
              </a:lnSpc>
            </a:pPr>
            <a:r>
              <a:rPr lang="zh-CN" altLang="en-US" dirty="0">
                <a:cs typeface="+mn-ea"/>
                <a:sym typeface="+mn-lt"/>
              </a:rPr>
              <a:t>上层协议数据或</a:t>
            </a:r>
            <a:r>
              <a:rPr lang="en-US" altLang="zh-CN" dirty="0">
                <a:cs typeface="+mn-ea"/>
                <a:sym typeface="+mn-lt"/>
              </a:rPr>
              <a:t>LLC</a:t>
            </a:r>
            <a:r>
              <a:rPr lang="zh-CN" altLang="en-US" dirty="0">
                <a:cs typeface="+mn-ea"/>
                <a:sym typeface="+mn-lt"/>
              </a:rPr>
              <a:t>层数据</a:t>
            </a:r>
            <a:r>
              <a:rPr lang="en-US" altLang="zh-CN" dirty="0">
                <a:cs typeface="+mn-ea"/>
                <a:sym typeface="+mn-lt"/>
              </a:rPr>
              <a:t> </a:t>
            </a:r>
            <a:endParaRPr lang="zh-CN" altLang="en-US" dirty="0">
              <a:cs typeface="+mn-ea"/>
              <a:sym typeface="+mn-lt"/>
            </a:endParaRPr>
          </a:p>
        </p:txBody>
      </p:sp>
      <p:cxnSp>
        <p:nvCxnSpPr>
          <p:cNvPr id="12" name="直接箭头连接符 11">
            <a:extLst>
              <a:ext uri="{FF2B5EF4-FFF2-40B4-BE49-F238E27FC236}">
                <a16:creationId xmlns:a16="http://schemas.microsoft.com/office/drawing/2014/main" id="{9380027E-70A9-4252-9098-85229E44492C}"/>
              </a:ext>
            </a:extLst>
          </p:cNvPr>
          <p:cNvCxnSpPr>
            <a:stCxn id="8" idx="3"/>
          </p:cNvCxnSpPr>
          <p:nvPr/>
        </p:nvCxnSpPr>
        <p:spPr>
          <a:xfrm flipV="1">
            <a:off x="9426501" y="2492095"/>
            <a:ext cx="966771" cy="134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BC3FD23-7ABB-44C7-8A8E-2815C76E41E6}"/>
              </a:ext>
            </a:extLst>
          </p:cNvPr>
          <p:cNvCxnSpPr>
            <a:cxnSpLocks/>
            <a:stCxn id="8" idx="1"/>
          </p:cNvCxnSpPr>
          <p:nvPr/>
        </p:nvCxnSpPr>
        <p:spPr>
          <a:xfrm flipH="1" flipV="1">
            <a:off x="5265412" y="2492095"/>
            <a:ext cx="1180786" cy="13401"/>
          </a:xfrm>
          <a:prstGeom prst="straightConnector1">
            <a:avLst/>
          </a:prstGeom>
          <a:ln w="2857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51A2FC5-4A20-4177-BE43-01ED83B8B5D4}"/>
              </a:ext>
            </a:extLst>
          </p:cNvPr>
          <p:cNvCxnSpPr>
            <a:cxnSpLocks/>
          </p:cNvCxnSpPr>
          <p:nvPr/>
        </p:nvCxnSpPr>
        <p:spPr>
          <a:xfrm>
            <a:off x="11724111" y="2117416"/>
            <a:ext cx="0" cy="637954"/>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EA2BA0D-2916-49DE-9040-ACE0BFED4905}"/>
              </a:ext>
            </a:extLst>
          </p:cNvPr>
          <p:cNvCxnSpPr>
            <a:cxnSpLocks/>
          </p:cNvCxnSpPr>
          <p:nvPr/>
        </p:nvCxnSpPr>
        <p:spPr>
          <a:xfrm>
            <a:off x="10393272" y="2492095"/>
            <a:ext cx="1330839"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4BCD8E1-2575-4473-BAF5-4E1581A79AC2}"/>
              </a:ext>
            </a:extLst>
          </p:cNvPr>
          <p:cNvCxnSpPr>
            <a:cxnSpLocks/>
          </p:cNvCxnSpPr>
          <p:nvPr/>
        </p:nvCxnSpPr>
        <p:spPr>
          <a:xfrm flipH="1">
            <a:off x="3504536" y="2117416"/>
            <a:ext cx="424" cy="633536"/>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248CB17-6FDD-4C10-BF92-D241F8800B8E}"/>
              </a:ext>
            </a:extLst>
          </p:cNvPr>
          <p:cNvCxnSpPr>
            <a:cxnSpLocks/>
          </p:cNvCxnSpPr>
          <p:nvPr/>
        </p:nvCxnSpPr>
        <p:spPr>
          <a:xfrm flipH="1">
            <a:off x="1065547" y="2001295"/>
            <a:ext cx="424" cy="633536"/>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2CEB34-AF92-40C9-9E39-CD9F6472DEDF}"/>
              </a:ext>
            </a:extLst>
          </p:cNvPr>
          <p:cNvCxnSpPr>
            <a:cxnSpLocks/>
          </p:cNvCxnSpPr>
          <p:nvPr/>
        </p:nvCxnSpPr>
        <p:spPr>
          <a:xfrm>
            <a:off x="1064696" y="2477194"/>
            <a:ext cx="2439840"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04DCB52-CB12-47EC-A348-AEEFBE87DB71}"/>
              </a:ext>
            </a:extLst>
          </p:cNvPr>
          <p:cNvCxnSpPr>
            <a:cxnSpLocks/>
          </p:cNvCxnSpPr>
          <p:nvPr/>
        </p:nvCxnSpPr>
        <p:spPr>
          <a:xfrm>
            <a:off x="3504027" y="2492095"/>
            <a:ext cx="1724165"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25B6C41-6D08-4467-ADF0-98F2696FE7A4}"/>
              </a:ext>
            </a:extLst>
          </p:cNvPr>
          <p:cNvSpPr/>
          <p:nvPr/>
        </p:nvSpPr>
        <p:spPr>
          <a:xfrm>
            <a:off x="10405106" y="2566286"/>
            <a:ext cx="1331115" cy="396134"/>
          </a:xfrm>
          <a:prstGeom prst="rect">
            <a:avLst/>
          </a:prstGeom>
        </p:spPr>
        <p:txBody>
          <a:bodyPr wrap="square">
            <a:spAutoFit/>
          </a:bodyPr>
          <a:lstStyle/>
          <a:p>
            <a:pPr>
              <a:lnSpc>
                <a:spcPct val="120000"/>
              </a:lnSpc>
            </a:pPr>
            <a:r>
              <a:rPr lang="zh-CN" altLang="en-US" dirty="0">
                <a:cs typeface="+mn-ea"/>
                <a:sym typeface="+mn-lt"/>
              </a:rPr>
              <a:t>帧检验序列</a:t>
            </a:r>
          </a:p>
        </p:txBody>
      </p:sp>
      <p:sp>
        <p:nvSpPr>
          <p:cNvPr id="27" name="矩形 26">
            <a:extLst>
              <a:ext uri="{FF2B5EF4-FFF2-40B4-BE49-F238E27FC236}">
                <a16:creationId xmlns:a16="http://schemas.microsoft.com/office/drawing/2014/main" id="{CE519E15-740E-4947-87B2-0143BDE6538F}"/>
              </a:ext>
            </a:extLst>
          </p:cNvPr>
          <p:cNvSpPr/>
          <p:nvPr/>
        </p:nvSpPr>
        <p:spPr>
          <a:xfrm>
            <a:off x="195376" y="4948017"/>
            <a:ext cx="12654672" cy="1534651"/>
          </a:xfrm>
          <a:prstGeom prst="rect">
            <a:avLst/>
          </a:prstGeom>
        </p:spPr>
        <p:txBody>
          <a:bodyPr wrap="square">
            <a:spAutoFit/>
          </a:bodyPr>
          <a:lstStyle/>
          <a:p>
            <a:pPr marL="180975" indent="-180975" eaLnBrk="0" hangingPunct="0">
              <a:lnSpc>
                <a:spcPct val="120000"/>
              </a:lnSpc>
              <a:buClr>
                <a:srgbClr val="0070C0"/>
              </a:buClr>
              <a:buFont typeface="Wingdings" panose="05000000000000000000" pitchFamily="2" charset="2"/>
              <a:buChar char="Ø"/>
            </a:pPr>
            <a:r>
              <a:rPr lang="zh-CN" altLang="en-US" sz="2000" dirty="0">
                <a:solidFill>
                  <a:srgbClr val="000000"/>
                </a:solidFill>
                <a:cs typeface="+mn-ea"/>
                <a:sym typeface="+mn-lt"/>
              </a:rPr>
              <a:t> </a:t>
            </a:r>
            <a:r>
              <a:rPr lang="zh-CN" altLang="en-US" sz="2200" dirty="0">
                <a:solidFill>
                  <a:srgbClr val="000000"/>
                </a:solidFill>
                <a:cs typeface="+mn-ea"/>
                <a:sym typeface="+mn-lt"/>
              </a:rPr>
              <a:t>以太网 </a:t>
            </a:r>
            <a:r>
              <a:rPr lang="en-US" altLang="zh-CN" sz="2200" dirty="0">
                <a:solidFill>
                  <a:srgbClr val="000000"/>
                </a:solidFill>
                <a:cs typeface="+mn-ea"/>
                <a:sym typeface="+mn-lt"/>
              </a:rPr>
              <a:t>MAC </a:t>
            </a:r>
            <a:r>
              <a:rPr lang="zh-CN" altLang="en-US" sz="2200" dirty="0">
                <a:solidFill>
                  <a:srgbClr val="000000"/>
                </a:solidFill>
                <a:cs typeface="+mn-ea"/>
                <a:sym typeface="+mn-lt"/>
              </a:rPr>
              <a:t>帧格式有两种标准，通过帧中的</a:t>
            </a:r>
            <a:r>
              <a:rPr kumimoji="1" lang="en-US" altLang="zh-CN" sz="2200" dirty="0">
                <a:cs typeface="+mn-ea"/>
                <a:sym typeface="+mn-lt"/>
              </a:rPr>
              <a:t>Length/Type</a:t>
            </a:r>
            <a:r>
              <a:rPr kumimoji="1" lang="zh-CN" altLang="en-US" sz="2200" dirty="0">
                <a:cs typeface="+mn-ea"/>
                <a:sym typeface="+mn-lt"/>
              </a:rPr>
              <a:t>值来区分</a:t>
            </a:r>
            <a:r>
              <a:rPr lang="zh-CN" altLang="en-US" sz="2200" dirty="0">
                <a:solidFill>
                  <a:srgbClr val="000000"/>
                </a:solidFill>
                <a:cs typeface="+mn-ea"/>
                <a:sym typeface="+mn-lt"/>
              </a:rPr>
              <a:t>：</a:t>
            </a:r>
          </a:p>
          <a:p>
            <a:pPr marL="180975" indent="-180975" eaLnBrk="0" hangingPunct="0">
              <a:lnSpc>
                <a:spcPct val="120000"/>
              </a:lnSpc>
              <a:buClr>
                <a:srgbClr val="7030A0"/>
              </a:buClr>
            </a:pPr>
            <a:r>
              <a:rPr lang="en-US" altLang="zh-CN" dirty="0">
                <a:solidFill>
                  <a:srgbClr val="000000"/>
                </a:solidFill>
                <a:cs typeface="+mn-ea"/>
                <a:sym typeface="+mn-lt"/>
              </a:rPr>
              <a:t>    1</a:t>
            </a:r>
            <a:r>
              <a:rPr lang="zh-CN" altLang="en-US" dirty="0">
                <a:solidFill>
                  <a:srgbClr val="000000"/>
                </a:solidFill>
                <a:cs typeface="+mn-ea"/>
                <a:sym typeface="+mn-lt"/>
              </a:rPr>
              <a:t>）</a:t>
            </a:r>
            <a:r>
              <a:rPr kumimoji="1" lang="en-US" altLang="zh-CN" dirty="0">
                <a:cs typeface="+mn-ea"/>
                <a:sym typeface="+mn-lt"/>
              </a:rPr>
              <a:t>Length/Type &gt;1536</a:t>
            </a:r>
            <a:r>
              <a:rPr kumimoji="1" lang="zh-CN" altLang="en-US" dirty="0">
                <a:cs typeface="+mn-ea"/>
                <a:sym typeface="+mn-lt"/>
              </a:rPr>
              <a:t>，</a:t>
            </a:r>
            <a:r>
              <a:rPr lang="en-US" altLang="zh-CN" dirty="0">
                <a:solidFill>
                  <a:srgbClr val="000000"/>
                </a:solidFill>
                <a:cs typeface="+mn-ea"/>
                <a:sym typeface="+mn-lt"/>
              </a:rPr>
              <a:t>Ethernet_</a:t>
            </a:r>
            <a:r>
              <a:rPr kumimoji="1" lang="en-US" altLang="zh-CN" b="1" dirty="0">
                <a:solidFill>
                  <a:srgbClr val="000000"/>
                </a:solidFill>
                <a:effectLst>
                  <a:outerShdw blurRad="38100" dist="38100" dir="2700000" algn="tl">
                    <a:srgbClr val="C0C0C0"/>
                  </a:outerShdw>
                </a:effectLst>
                <a:cs typeface="+mn-ea"/>
                <a:sym typeface="+mn-lt"/>
              </a:rPr>
              <a:t> II</a:t>
            </a:r>
            <a:r>
              <a:rPr lang="en-US" altLang="zh-CN" dirty="0">
                <a:solidFill>
                  <a:srgbClr val="000000"/>
                </a:solidFill>
                <a:cs typeface="+mn-ea"/>
                <a:sym typeface="+mn-lt"/>
              </a:rPr>
              <a:t> </a:t>
            </a:r>
            <a:r>
              <a:rPr lang="zh-CN" altLang="en-US" dirty="0">
                <a:solidFill>
                  <a:srgbClr val="000000"/>
                </a:solidFill>
                <a:cs typeface="+mn-ea"/>
                <a:sym typeface="+mn-lt"/>
              </a:rPr>
              <a:t>标准</a:t>
            </a:r>
            <a:r>
              <a:rPr lang="en-US" altLang="zh-CN" dirty="0">
                <a:solidFill>
                  <a:srgbClr val="000000"/>
                </a:solidFill>
                <a:cs typeface="+mn-ea"/>
                <a:sym typeface="+mn-lt"/>
              </a:rPr>
              <a:t> (</a:t>
            </a:r>
            <a:r>
              <a:rPr lang="zh-CN" altLang="en-US" dirty="0">
                <a:solidFill>
                  <a:srgbClr val="000000"/>
                </a:solidFill>
                <a:cs typeface="+mn-ea"/>
                <a:sym typeface="+mn-lt"/>
              </a:rPr>
              <a:t>也称 </a:t>
            </a:r>
            <a:r>
              <a:rPr lang="en-US" altLang="zh-CN" dirty="0">
                <a:solidFill>
                  <a:srgbClr val="000000"/>
                </a:solidFill>
                <a:cs typeface="+mn-ea"/>
                <a:sym typeface="+mn-lt"/>
              </a:rPr>
              <a:t>DIX V2 </a:t>
            </a:r>
            <a:r>
              <a:rPr lang="zh-CN" altLang="en-US" dirty="0">
                <a:solidFill>
                  <a:srgbClr val="000000"/>
                </a:solidFill>
                <a:cs typeface="+mn-ea"/>
                <a:sym typeface="+mn-lt"/>
              </a:rPr>
              <a:t>标准，以</a:t>
            </a:r>
            <a:r>
              <a:rPr lang="en-US" altLang="zh-CN" dirty="0">
                <a:solidFill>
                  <a:srgbClr val="000000"/>
                </a:solidFill>
                <a:cs typeface="+mn-ea"/>
                <a:sym typeface="+mn-lt"/>
              </a:rPr>
              <a:t>DEC</a:t>
            </a:r>
            <a:r>
              <a:rPr lang="zh-CN" altLang="en-US" dirty="0">
                <a:solidFill>
                  <a:srgbClr val="000000"/>
                </a:solidFill>
                <a:cs typeface="+mn-ea"/>
                <a:sym typeface="+mn-lt"/>
              </a:rPr>
              <a:t>、</a:t>
            </a:r>
            <a:r>
              <a:rPr lang="en-US" altLang="zh-CN" dirty="0">
                <a:solidFill>
                  <a:srgbClr val="000000"/>
                </a:solidFill>
                <a:cs typeface="+mn-ea"/>
                <a:sym typeface="+mn-lt"/>
              </a:rPr>
              <a:t>Intel </a:t>
            </a:r>
            <a:r>
              <a:rPr lang="zh-CN" altLang="zh-CN" dirty="0">
                <a:solidFill>
                  <a:srgbClr val="000000"/>
                </a:solidFill>
                <a:cs typeface="+mn-ea"/>
                <a:sym typeface="+mn-lt"/>
              </a:rPr>
              <a:t>和</a:t>
            </a:r>
            <a:r>
              <a:rPr lang="en-US" altLang="zh-CN" dirty="0">
                <a:solidFill>
                  <a:srgbClr val="000000"/>
                </a:solidFill>
                <a:cs typeface="+mn-ea"/>
                <a:sym typeface="+mn-lt"/>
              </a:rPr>
              <a:t> Xerox </a:t>
            </a:r>
            <a:r>
              <a:rPr lang="zh-CN" altLang="en-US" dirty="0">
                <a:solidFill>
                  <a:srgbClr val="000000"/>
                </a:solidFill>
                <a:cs typeface="+mn-ea"/>
                <a:sym typeface="+mn-lt"/>
              </a:rPr>
              <a:t>这三个设计成员</a:t>
            </a:r>
            <a:r>
              <a:rPr lang="zh-CN" altLang="zh-CN" dirty="0">
                <a:solidFill>
                  <a:srgbClr val="000000"/>
                </a:solidFill>
                <a:cs typeface="+mn-ea"/>
                <a:sym typeface="+mn-lt"/>
              </a:rPr>
              <a:t>命名</a:t>
            </a:r>
            <a:endParaRPr lang="en-US" altLang="zh-CN" dirty="0">
              <a:solidFill>
                <a:srgbClr val="000000"/>
              </a:solidFill>
              <a:cs typeface="+mn-ea"/>
              <a:sym typeface="+mn-lt"/>
            </a:endParaRPr>
          </a:p>
          <a:p>
            <a:pPr marL="180975" indent="-180975" eaLnBrk="0" hangingPunct="0">
              <a:lnSpc>
                <a:spcPct val="120000"/>
              </a:lnSpc>
              <a:buClr>
                <a:srgbClr val="7030A0"/>
              </a:buClr>
            </a:pPr>
            <a:r>
              <a:rPr lang="en-US" altLang="zh-CN" dirty="0">
                <a:solidFill>
                  <a:srgbClr val="000000"/>
                </a:solidFill>
                <a:cs typeface="+mn-ea"/>
                <a:sym typeface="+mn-lt"/>
              </a:rPr>
              <a:t>    2</a:t>
            </a:r>
            <a:r>
              <a:rPr lang="zh-CN" altLang="en-US" dirty="0">
                <a:solidFill>
                  <a:srgbClr val="000000"/>
                </a:solidFill>
                <a:cs typeface="+mn-ea"/>
                <a:sym typeface="+mn-lt"/>
              </a:rPr>
              <a:t>）</a:t>
            </a:r>
            <a:r>
              <a:rPr kumimoji="1" lang="en-US" altLang="zh-CN" dirty="0">
                <a:cs typeface="+mn-ea"/>
                <a:sym typeface="+mn-lt"/>
              </a:rPr>
              <a:t>Length/Type&lt;=1500</a:t>
            </a:r>
            <a:r>
              <a:rPr kumimoji="1" lang="zh-CN" altLang="en-US" dirty="0">
                <a:cs typeface="+mn-ea"/>
                <a:sym typeface="+mn-lt"/>
              </a:rPr>
              <a:t>，</a:t>
            </a:r>
            <a:r>
              <a:rPr lang="en-US" altLang="zh-CN" dirty="0">
                <a:solidFill>
                  <a:srgbClr val="000000"/>
                </a:solidFill>
                <a:cs typeface="+mn-ea"/>
                <a:sym typeface="+mn-lt"/>
              </a:rPr>
              <a:t>IEEE </a:t>
            </a:r>
            <a:r>
              <a:rPr lang="zh-CN" altLang="en-US" dirty="0">
                <a:solidFill>
                  <a:srgbClr val="000000"/>
                </a:solidFill>
                <a:cs typeface="+mn-ea"/>
                <a:sym typeface="+mn-lt"/>
              </a:rPr>
              <a:t>的 </a:t>
            </a:r>
            <a:r>
              <a:rPr lang="en-US" altLang="zh-CN" dirty="0">
                <a:solidFill>
                  <a:srgbClr val="000000"/>
                </a:solidFill>
                <a:cs typeface="+mn-ea"/>
                <a:sym typeface="+mn-lt"/>
              </a:rPr>
              <a:t>802.3 </a:t>
            </a:r>
            <a:r>
              <a:rPr lang="zh-CN" altLang="en-US" dirty="0">
                <a:solidFill>
                  <a:srgbClr val="000000"/>
                </a:solidFill>
                <a:cs typeface="+mn-ea"/>
                <a:sym typeface="+mn-lt"/>
              </a:rPr>
              <a:t>标准</a:t>
            </a:r>
          </a:p>
          <a:p>
            <a:pPr marL="265113" lvl="0" indent="-265113" eaLnBrk="0" hangingPunct="0">
              <a:lnSpc>
                <a:spcPct val="120000"/>
              </a:lnSpc>
              <a:buClr>
                <a:srgbClr val="0070C0"/>
              </a:buClr>
              <a:buFont typeface="Wingdings" panose="05000000000000000000" pitchFamily="2" charset="2"/>
              <a:buChar char="Ø"/>
            </a:pPr>
            <a:r>
              <a:rPr lang="zh-CN" altLang="en-US" sz="2200" dirty="0">
                <a:solidFill>
                  <a:srgbClr val="000000"/>
                </a:solidFill>
                <a:cs typeface="+mn-ea"/>
                <a:sym typeface="+mn-lt"/>
              </a:rPr>
              <a:t>最常用的 </a:t>
            </a:r>
            <a:r>
              <a:rPr lang="en-US" altLang="zh-CN" sz="2200" dirty="0">
                <a:solidFill>
                  <a:srgbClr val="000000"/>
                </a:solidFill>
                <a:cs typeface="+mn-ea"/>
                <a:sym typeface="+mn-lt"/>
              </a:rPr>
              <a:t>MAC </a:t>
            </a:r>
            <a:r>
              <a:rPr lang="zh-CN" altLang="en-US" sz="2200" dirty="0">
                <a:solidFill>
                  <a:srgbClr val="000000"/>
                </a:solidFill>
                <a:cs typeface="+mn-ea"/>
                <a:sym typeface="+mn-lt"/>
              </a:rPr>
              <a:t>帧是</a:t>
            </a:r>
            <a:r>
              <a:rPr lang="zh-CN" altLang="en-US" sz="2200" dirty="0">
                <a:solidFill>
                  <a:srgbClr val="3333FF"/>
                </a:solidFill>
                <a:cs typeface="+mn-ea"/>
                <a:sym typeface="+mn-lt"/>
              </a:rPr>
              <a:t>以太网 </a:t>
            </a:r>
            <a:r>
              <a:rPr kumimoji="1" lang="en-US" altLang="zh-CN" sz="2200" dirty="0" err="1">
                <a:solidFill>
                  <a:srgbClr val="3333FF"/>
                </a:solidFill>
                <a:effectLst>
                  <a:outerShdw blurRad="38100" dist="38100" dir="2700000" algn="tl">
                    <a:srgbClr val="C0C0C0"/>
                  </a:outerShdw>
                </a:effectLst>
                <a:cs typeface="+mn-ea"/>
                <a:sym typeface="+mn-lt"/>
              </a:rPr>
              <a:t>Ethernet_II</a:t>
            </a:r>
            <a:r>
              <a:rPr lang="en-US" altLang="zh-CN" sz="2200" dirty="0">
                <a:solidFill>
                  <a:srgbClr val="3333FF"/>
                </a:solidFill>
                <a:cs typeface="+mn-ea"/>
                <a:sym typeface="+mn-lt"/>
              </a:rPr>
              <a:t> </a:t>
            </a:r>
            <a:r>
              <a:rPr lang="zh-CN" altLang="en-US" sz="2200" dirty="0">
                <a:solidFill>
                  <a:srgbClr val="3333FF"/>
                </a:solidFill>
                <a:cs typeface="+mn-ea"/>
                <a:sym typeface="+mn-lt"/>
              </a:rPr>
              <a:t>的格式</a:t>
            </a:r>
            <a:r>
              <a:rPr lang="zh-CN" altLang="en-US" sz="2200" dirty="0">
                <a:solidFill>
                  <a:srgbClr val="000000"/>
                </a:solidFill>
                <a:cs typeface="+mn-ea"/>
                <a:sym typeface="+mn-lt"/>
              </a:rPr>
              <a:t>。</a:t>
            </a:r>
          </a:p>
        </p:txBody>
      </p:sp>
      <p:sp>
        <p:nvSpPr>
          <p:cNvPr id="10" name="灯片编号占位符 9">
            <a:extLst>
              <a:ext uri="{FF2B5EF4-FFF2-40B4-BE49-F238E27FC236}">
                <a16:creationId xmlns:a16="http://schemas.microsoft.com/office/drawing/2014/main" id="{F428DC6E-C812-88DA-1821-C1182CBFF1C7}"/>
              </a:ext>
            </a:extLst>
          </p:cNvPr>
          <p:cNvSpPr>
            <a:spLocks noGrp="1"/>
          </p:cNvSpPr>
          <p:nvPr>
            <p:ph type="sldNum" sz="quarter" idx="12"/>
          </p:nvPr>
        </p:nvSpPr>
        <p:spPr/>
        <p:txBody>
          <a:bodyPr/>
          <a:lstStyle/>
          <a:p>
            <a:fld id="{C8BB1146-E542-4D4E-B8E9-6919A11DDD48}" type="slidenum">
              <a:rPr lang="en-US" smtClean="0"/>
              <a:t>180</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21706" y="1074420"/>
            <a:ext cx="11269801" cy="4566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120000"/>
              </a:lnSpc>
              <a:spcBef>
                <a:spcPct val="0"/>
              </a:spcBef>
              <a:buClr>
                <a:srgbClr val="0070C0"/>
              </a:buClr>
              <a:buFont typeface="Wingdings" panose="05000000000000000000" pitchFamily="2" charset="2"/>
              <a:buChar char="Ø"/>
            </a:pPr>
            <a:r>
              <a:rPr lang="zh-CN" altLang="en-US" sz="2400" dirty="0">
                <a:cs typeface="+mn-ea"/>
                <a:sym typeface="+mn-lt"/>
              </a:rPr>
              <a:t>两个基本事实：</a:t>
            </a:r>
            <a:endParaRPr lang="en-US" altLang="zh-CN" sz="2400" dirty="0">
              <a:cs typeface="+mn-ea"/>
              <a:sym typeface="+mn-lt"/>
            </a:endParaRPr>
          </a:p>
          <a:p>
            <a:pPr marL="542925" indent="-180975"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在 </a:t>
            </a:r>
            <a:r>
              <a:rPr lang="en-US" altLang="zh-CN" dirty="0">
                <a:cs typeface="+mn-ea"/>
                <a:sym typeface="+mn-lt"/>
              </a:rPr>
              <a:t>TCP/IP </a:t>
            </a:r>
            <a:r>
              <a:rPr lang="zh-CN" altLang="en-US" dirty="0">
                <a:cs typeface="+mn-ea"/>
                <a:sym typeface="+mn-lt"/>
              </a:rPr>
              <a:t>体系中，在传输层看来，网络层以下都是不可靠的。即使以太网链路层以高昂的代价提供高可靠的服务，报文经过网络层多跳设备的转发后，依然可能会丢失，</a:t>
            </a:r>
            <a:endParaRPr lang="en-US" altLang="zh-CN" dirty="0">
              <a:cs typeface="+mn-ea"/>
              <a:sym typeface="+mn-lt"/>
            </a:endParaRPr>
          </a:p>
          <a:p>
            <a:pPr marL="542925" indent="-180975"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以太网信道质量是很好的，因信道质量产生差错的概率是很小的。</a:t>
            </a:r>
            <a:endParaRPr lang="en-US" altLang="zh-CN" dirty="0">
              <a:cs typeface="+mn-ea"/>
              <a:sym typeface="+mn-lt"/>
            </a:endParaRPr>
          </a:p>
          <a:p>
            <a:pPr marL="342900" indent="-342900" eaLnBrk="0" hangingPunct="0">
              <a:lnSpc>
                <a:spcPct val="120000"/>
              </a:lnSpc>
              <a:spcBef>
                <a:spcPct val="0"/>
              </a:spcBef>
              <a:buClr>
                <a:srgbClr val="0070C0"/>
              </a:buClr>
              <a:buFont typeface="Wingdings" panose="05000000000000000000" pitchFamily="2" charset="2"/>
              <a:buChar char="Ø"/>
            </a:pPr>
            <a:r>
              <a:rPr lang="zh-CN" altLang="en-US" sz="2400" dirty="0">
                <a:cs typeface="+mn-ea"/>
                <a:sym typeface="+mn-lt"/>
              </a:rPr>
              <a:t>从 </a:t>
            </a:r>
            <a:r>
              <a:rPr lang="en-US" altLang="zh-CN" sz="2400" dirty="0">
                <a:cs typeface="+mn-ea"/>
                <a:sym typeface="+mn-lt"/>
              </a:rPr>
              <a:t>TCP/IP</a:t>
            </a:r>
            <a:r>
              <a:rPr lang="zh-CN" altLang="en-US" sz="2400" dirty="0">
                <a:cs typeface="+mn-ea"/>
                <a:sym typeface="+mn-lt"/>
              </a:rPr>
              <a:t>技术体系看以太网链路层作什么样的控制最为合理？</a:t>
            </a:r>
            <a:endParaRPr lang="en-US" altLang="zh-CN" sz="2400" dirty="0">
              <a:cs typeface="+mn-ea"/>
              <a:sym typeface="+mn-lt"/>
            </a:endParaRPr>
          </a:p>
          <a:p>
            <a:pPr eaLnBrk="0" hangingPunct="0">
              <a:lnSpc>
                <a:spcPct val="120000"/>
              </a:lnSpc>
              <a:spcBef>
                <a:spcPct val="0"/>
              </a:spcBef>
              <a:buClr>
                <a:srgbClr val="0070C0"/>
              </a:buClr>
            </a:pPr>
            <a:r>
              <a:rPr lang="zh-CN" altLang="en-US" sz="2200" dirty="0">
                <a:cs typeface="+mn-ea"/>
                <a:sym typeface="+mn-lt"/>
              </a:rPr>
              <a:t>     </a:t>
            </a:r>
            <a:r>
              <a:rPr lang="zh-CN" altLang="en-US" dirty="0">
                <a:cs typeface="+mn-ea"/>
                <a:sym typeface="+mn-lt"/>
              </a:rPr>
              <a:t>为了链路层通信的简洁高效，在从 </a:t>
            </a:r>
            <a:r>
              <a:rPr lang="en-US" altLang="zh-CN" dirty="0">
                <a:cs typeface="+mn-ea"/>
                <a:sym typeface="+mn-lt"/>
              </a:rPr>
              <a:t>TCP/IP</a:t>
            </a:r>
            <a:r>
              <a:rPr lang="zh-CN" altLang="en-US" dirty="0">
                <a:cs typeface="+mn-ea"/>
                <a:sym typeface="+mn-lt"/>
              </a:rPr>
              <a:t>体系中，对以太网链路层采取了两个措施：</a:t>
            </a:r>
          </a:p>
          <a:p>
            <a:pPr eaLnBrk="0" hangingPunct="0">
              <a:lnSpc>
                <a:spcPct val="120000"/>
              </a:lnSpc>
              <a:spcBef>
                <a:spcPct val="0"/>
              </a:spcBef>
              <a:buClr>
                <a:srgbClr val="0070C0"/>
              </a:buClr>
            </a:pPr>
            <a:r>
              <a:rPr lang="en-US" altLang="zh-CN" dirty="0">
                <a:cs typeface="+mn-ea"/>
                <a:sym typeface="+mn-lt"/>
              </a:rPr>
              <a:t>  (1) </a:t>
            </a:r>
            <a:r>
              <a:rPr lang="zh-CN" altLang="en-US" dirty="0">
                <a:cs typeface="+mn-ea"/>
                <a:sym typeface="+mn-lt"/>
              </a:rPr>
              <a:t>采用</a:t>
            </a:r>
            <a:r>
              <a:rPr lang="zh-CN" altLang="en-US" dirty="0">
                <a:solidFill>
                  <a:srgbClr val="0000FF"/>
                </a:solidFill>
                <a:cs typeface="+mn-ea"/>
                <a:sym typeface="+mn-lt"/>
              </a:rPr>
              <a:t>无连接、不确认的工作方式</a:t>
            </a:r>
          </a:p>
          <a:p>
            <a:pPr marL="712788" indent="-266700"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发送数据前，不必建立连接，可以直接发送数据。</a:t>
            </a:r>
          </a:p>
          <a:p>
            <a:pPr marL="712788" indent="-266700"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对发送的数据帧不进行编号，也不要求对方发回确认。</a:t>
            </a:r>
            <a:endParaRPr lang="en-US" altLang="zh-CN" dirty="0">
              <a:cs typeface="+mn-ea"/>
              <a:sym typeface="+mn-lt"/>
            </a:endParaRPr>
          </a:p>
          <a:p>
            <a:pPr eaLnBrk="0" hangingPunct="0">
              <a:lnSpc>
                <a:spcPct val="120000"/>
              </a:lnSpc>
              <a:spcBef>
                <a:spcPct val="0"/>
              </a:spcBef>
              <a:buClr>
                <a:srgbClr val="0070C0"/>
              </a:buClr>
            </a:pPr>
            <a:r>
              <a:rPr lang="zh-CN" altLang="en-US" dirty="0">
                <a:cs typeface="+mn-ea"/>
                <a:sym typeface="+mn-lt"/>
              </a:rPr>
              <a:t>（</a:t>
            </a:r>
            <a:r>
              <a:rPr lang="en-US" altLang="zh-CN" dirty="0">
                <a:cs typeface="+mn-ea"/>
                <a:sym typeface="+mn-lt"/>
              </a:rPr>
              <a:t>2</a:t>
            </a:r>
            <a:r>
              <a:rPr lang="zh-CN" altLang="en-US" dirty="0">
                <a:cs typeface="+mn-ea"/>
                <a:sym typeface="+mn-lt"/>
              </a:rPr>
              <a:t>）以太网提供的服务可以是不可靠的，</a:t>
            </a:r>
            <a:r>
              <a:rPr lang="zh-CN" altLang="en-US" dirty="0">
                <a:solidFill>
                  <a:srgbClr val="0000FF"/>
                </a:solidFill>
                <a:cs typeface="+mn-ea"/>
                <a:sym typeface="+mn-lt"/>
              </a:rPr>
              <a:t>尽最大努力提供可靠服务即可。</a:t>
            </a:r>
            <a:endParaRPr lang="en-US" altLang="zh-CN" dirty="0">
              <a:solidFill>
                <a:srgbClr val="0000FF"/>
              </a:solidFill>
              <a:cs typeface="+mn-ea"/>
              <a:sym typeface="+mn-lt"/>
            </a:endParaRPr>
          </a:p>
          <a:p>
            <a:pPr marL="446088" eaLnBrk="0" hangingPunct="0">
              <a:lnSpc>
                <a:spcPct val="120000"/>
              </a:lnSpc>
              <a:spcBef>
                <a:spcPct val="0"/>
              </a:spcBef>
              <a:buClr>
                <a:srgbClr val="0070C0"/>
              </a:buClr>
              <a:buFont typeface="Arial" panose="020B0604020202020204" pitchFamily="34" charset="0"/>
              <a:buChar char="•"/>
            </a:pPr>
            <a:r>
              <a:rPr lang="en-US" altLang="zh-CN" dirty="0">
                <a:solidFill>
                  <a:srgbClr val="0000FF"/>
                </a:solidFill>
                <a:cs typeface="+mn-ea"/>
                <a:sym typeface="+mn-lt"/>
              </a:rPr>
              <a:t>   </a:t>
            </a:r>
            <a:r>
              <a:rPr lang="zh-CN" altLang="en-US" dirty="0">
                <a:cs typeface="+mn-ea"/>
                <a:sym typeface="+mn-lt"/>
              </a:rPr>
              <a:t>当目的站收到有差错的数据帧时就丢弃此帧，差错控制由传输层处理。</a:t>
            </a:r>
          </a:p>
          <a:p>
            <a:pPr marL="457189" indent="-457189" eaLnBrk="0" hangingPunct="0">
              <a:lnSpc>
                <a:spcPct val="120000"/>
              </a:lnSpc>
              <a:spcBef>
                <a:spcPct val="0"/>
              </a:spcBef>
              <a:buClr>
                <a:srgbClr val="0070C0"/>
              </a:buClr>
              <a:buFont typeface="Wingdings" pitchFamily="2" charset="2"/>
              <a:buChar char="l"/>
            </a:pPr>
            <a:endParaRPr lang="zh-CN" altLang="en-US" sz="2200" dirty="0">
              <a:cs typeface="+mn-ea"/>
              <a:sym typeface="+mn-lt"/>
            </a:endParaRPr>
          </a:p>
        </p:txBody>
      </p:sp>
      <p:sp>
        <p:nvSpPr>
          <p:cNvPr id="5" name="Rectangle 2">
            <a:extLst>
              <a:ext uri="{FF2B5EF4-FFF2-40B4-BE49-F238E27FC236}">
                <a16:creationId xmlns:a16="http://schemas.microsoft.com/office/drawing/2014/main" id="{8F9E6AD6-809C-4817-A81F-3C0521CF808D}"/>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a:solidFill>
                  <a:schemeClr val="tx1"/>
                </a:solidFill>
                <a:latin typeface="+mn-lt"/>
                <a:ea typeface="+mn-ea"/>
                <a:cs typeface="+mn-ea"/>
                <a:sym typeface="+mn-lt"/>
              </a:rPr>
              <a:t>TCP/IP</a:t>
            </a:r>
            <a:r>
              <a:rPr lang="zh-CN" altLang="en-US" sz="3200" dirty="0">
                <a:solidFill>
                  <a:schemeClr val="tx1"/>
                </a:solidFill>
                <a:latin typeface="+mn-lt"/>
                <a:ea typeface="+mn-ea"/>
                <a:cs typeface="+mn-ea"/>
                <a:sym typeface="+mn-lt"/>
              </a:rPr>
              <a:t>体系中为什么采用</a:t>
            </a:r>
            <a:r>
              <a:rPr lang="en-US" altLang="zh-CN" sz="3200" dirty="0" err="1">
                <a:solidFill>
                  <a:schemeClr val="tx1"/>
                </a:solidFill>
                <a:latin typeface="+mn-lt"/>
                <a:ea typeface="+mn-ea"/>
                <a:cs typeface="+mn-ea"/>
                <a:sym typeface="+mn-lt"/>
              </a:rPr>
              <a:t>Ethernet_II</a:t>
            </a:r>
            <a:r>
              <a:rPr lang="zh-CN" altLang="en-US" sz="3200" dirty="0">
                <a:solidFill>
                  <a:srgbClr val="000000"/>
                </a:solidFill>
                <a:latin typeface="+mn-lt"/>
                <a:ea typeface="+mn-ea"/>
                <a:cs typeface="+mn-ea"/>
                <a:sym typeface="+mn-lt"/>
              </a:rPr>
              <a:t>标准？（</a:t>
            </a:r>
            <a:r>
              <a:rPr lang="en-US" altLang="zh-CN" sz="3200" dirty="0">
                <a:solidFill>
                  <a:srgbClr val="000000"/>
                </a:solidFill>
                <a:latin typeface="+mn-lt"/>
                <a:ea typeface="+mn-ea"/>
                <a:cs typeface="+mn-ea"/>
                <a:sym typeface="+mn-lt"/>
              </a:rPr>
              <a:t>1</a:t>
            </a:r>
            <a:r>
              <a:rPr lang="zh-CN" altLang="en-US" sz="3200" dirty="0">
                <a:solidFill>
                  <a:srgbClr val="000000"/>
                </a:solidFill>
                <a:latin typeface="+mn-lt"/>
                <a:ea typeface="+mn-ea"/>
                <a:cs typeface="+mn-ea"/>
                <a:sym typeface="+mn-lt"/>
              </a:rPr>
              <a:t>）</a:t>
            </a:r>
            <a:endParaRPr lang="zh-CN" altLang="en-US" sz="3200" dirty="0">
              <a:solidFill>
                <a:schemeClr val="tx1"/>
              </a:solidFill>
              <a:latin typeface="+mn-lt"/>
              <a:ea typeface="+mn-ea"/>
              <a:cs typeface="+mn-ea"/>
              <a:sym typeface="+mn-lt"/>
            </a:endParaRPr>
          </a:p>
        </p:txBody>
      </p:sp>
    </p:spTree>
    <p:extLst>
      <p:ext uri="{BB962C8B-B14F-4D97-AF65-F5344CB8AC3E}">
        <p14:creationId xmlns:p14="http://schemas.microsoft.com/office/powerpoint/2010/main" val="21903590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46"/>
          <p:cNvSpPr>
            <a:spLocks noChangeArrowheads="1"/>
          </p:cNvSpPr>
          <p:nvPr/>
        </p:nvSpPr>
        <p:spPr bwMode="auto">
          <a:xfrm>
            <a:off x="676485" y="1800797"/>
            <a:ext cx="10838687" cy="235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spcBef>
                <a:spcPct val="0"/>
              </a:spcBef>
              <a:buClr>
                <a:srgbClr val="0070C0"/>
              </a:buClr>
              <a:buFont typeface="Wingdings" panose="05000000000000000000" pitchFamily="2" charset="2"/>
              <a:buChar char="Ø"/>
            </a:pPr>
            <a:r>
              <a:rPr lang="en-US" altLang="zh-CN" sz="2400" dirty="0">
                <a:cs typeface="+mn-ea"/>
                <a:sym typeface="+mn-lt"/>
              </a:rPr>
              <a:t>802.3 </a:t>
            </a:r>
            <a:r>
              <a:rPr lang="zh-CN" altLang="en-US" sz="2400" dirty="0">
                <a:cs typeface="+mn-ea"/>
                <a:sym typeface="+mn-lt"/>
              </a:rPr>
              <a:t>标准中的 </a:t>
            </a:r>
            <a:r>
              <a:rPr lang="en-US" altLang="zh-CN" sz="2400" dirty="0">
                <a:cs typeface="+mn-ea"/>
                <a:sym typeface="+mn-lt"/>
              </a:rPr>
              <a:t>LLC </a:t>
            </a:r>
            <a:r>
              <a:rPr lang="zh-CN" altLang="en-US" sz="2400" dirty="0">
                <a:cs typeface="+mn-ea"/>
                <a:sym typeface="+mn-lt"/>
              </a:rPr>
              <a:t>没有必要</a:t>
            </a:r>
            <a:endParaRPr lang="en-US" altLang="zh-CN" sz="2400" dirty="0">
              <a:cs typeface="+mn-ea"/>
              <a:sym typeface="+mn-lt"/>
            </a:endParaRPr>
          </a:p>
          <a:p>
            <a:pPr eaLnBrk="0" hangingPunct="0">
              <a:lnSpc>
                <a:spcPct val="120000"/>
              </a:lnSpc>
              <a:spcBef>
                <a:spcPct val="0"/>
              </a:spcBef>
              <a:buClr>
                <a:srgbClr val="0070C0"/>
              </a:buClr>
            </a:pPr>
            <a:r>
              <a:rPr lang="en-US" altLang="zh-CN" sz="2000" dirty="0">
                <a:cs typeface="+mn-ea"/>
                <a:sym typeface="+mn-lt"/>
              </a:rPr>
              <a:t>     </a:t>
            </a:r>
            <a:r>
              <a:rPr lang="zh-CN" altLang="en-US" sz="2000" dirty="0">
                <a:cs typeface="+mn-ea"/>
                <a:sym typeface="+mn-lt"/>
              </a:rPr>
              <a:t>由于 </a:t>
            </a:r>
            <a:r>
              <a:rPr lang="en-US" altLang="zh-CN" sz="2000" dirty="0">
                <a:cs typeface="+mn-ea"/>
                <a:sym typeface="+mn-lt"/>
              </a:rPr>
              <a:t>TCP/IP </a:t>
            </a:r>
            <a:r>
              <a:rPr lang="zh-CN" altLang="en-US" sz="2000" dirty="0">
                <a:cs typeface="+mn-ea"/>
                <a:sym typeface="+mn-lt"/>
              </a:rPr>
              <a:t>体系对以太网链路层有相应的服务要求和定位，</a:t>
            </a:r>
            <a:r>
              <a:rPr lang="en-US" altLang="zh-CN" sz="2000" dirty="0">
                <a:cs typeface="+mn-ea"/>
                <a:sym typeface="+mn-lt"/>
              </a:rPr>
              <a:t>IEEE 802.2 </a:t>
            </a:r>
            <a:r>
              <a:rPr lang="zh-CN" altLang="en-US" sz="2000" dirty="0">
                <a:cs typeface="+mn-ea"/>
                <a:sym typeface="+mn-lt"/>
              </a:rPr>
              <a:t>所制定的逻辑链路控制子层 </a:t>
            </a:r>
            <a:r>
              <a:rPr lang="en-US" altLang="zh-CN" sz="2000" dirty="0">
                <a:cs typeface="+mn-ea"/>
                <a:sym typeface="+mn-lt"/>
              </a:rPr>
              <a:t>LLC </a:t>
            </a:r>
            <a:r>
              <a:rPr lang="zh-CN" altLang="en-US" sz="2000" dirty="0">
                <a:cs typeface="+mn-ea"/>
                <a:sym typeface="+mn-lt"/>
              </a:rPr>
              <a:t>的作用已经不大了，没有必要采用复杂的 </a:t>
            </a:r>
            <a:r>
              <a:rPr lang="en-US" altLang="zh-CN" sz="2000" dirty="0">
                <a:cs typeface="+mn-ea"/>
                <a:sym typeface="+mn-lt"/>
              </a:rPr>
              <a:t>802.3 </a:t>
            </a:r>
            <a:r>
              <a:rPr lang="zh-CN" altLang="en-US" sz="2000" dirty="0">
                <a:cs typeface="+mn-ea"/>
                <a:sym typeface="+mn-lt"/>
              </a:rPr>
              <a:t>标准中的以太局域网。</a:t>
            </a:r>
            <a:endParaRPr lang="en-US" altLang="zh-CN" sz="2000" dirty="0">
              <a:cs typeface="+mn-ea"/>
              <a:sym typeface="+mn-lt"/>
            </a:endParaRPr>
          </a:p>
          <a:p>
            <a:pPr marL="457189" indent="-457189" eaLnBrk="0" hangingPunct="0">
              <a:lnSpc>
                <a:spcPct val="120000"/>
              </a:lnSpc>
              <a:spcBef>
                <a:spcPct val="0"/>
              </a:spcBef>
              <a:buClr>
                <a:srgbClr val="0070C0"/>
              </a:buClr>
              <a:buFont typeface="Wingdings" panose="05000000000000000000" pitchFamily="2" charset="2"/>
              <a:buChar char="Ø"/>
            </a:pPr>
            <a:r>
              <a:rPr lang="en-US" altLang="zh-CN" sz="2000" dirty="0">
                <a:cs typeface="+mn-ea"/>
                <a:sym typeface="+mn-lt"/>
              </a:rPr>
              <a:t>DIX Ethernet V2</a:t>
            </a:r>
            <a:r>
              <a:rPr lang="zh-CN" altLang="en-US" sz="2000" dirty="0">
                <a:cs typeface="+mn-ea"/>
                <a:sym typeface="+mn-lt"/>
              </a:rPr>
              <a:t>简洁高效，产业应用更加广泛</a:t>
            </a:r>
            <a:endParaRPr lang="en-US" altLang="zh-CN" sz="2000" dirty="0">
              <a:cs typeface="+mn-ea"/>
              <a:sym typeface="+mn-lt"/>
            </a:endParaRPr>
          </a:p>
          <a:p>
            <a:pPr eaLnBrk="0" hangingPunct="0">
              <a:lnSpc>
                <a:spcPct val="120000"/>
              </a:lnSpc>
              <a:spcBef>
                <a:spcPct val="0"/>
              </a:spcBef>
              <a:buClr>
                <a:srgbClr val="0070C0"/>
              </a:buClr>
            </a:pPr>
            <a:r>
              <a:rPr lang="en-US" altLang="zh-CN" sz="2000" dirty="0">
                <a:cs typeface="+mn-ea"/>
                <a:sym typeface="+mn-lt"/>
              </a:rPr>
              <a:t>      </a:t>
            </a:r>
            <a:r>
              <a:rPr lang="zh-CN" altLang="en-US" sz="2000" dirty="0">
                <a:cs typeface="+mn-ea"/>
                <a:sym typeface="+mn-lt"/>
              </a:rPr>
              <a:t>现在的以太网链路层，</a:t>
            </a:r>
            <a:r>
              <a:rPr lang="zh-CN" altLang="en-US" sz="2000" dirty="0">
                <a:solidFill>
                  <a:srgbClr val="3333FF"/>
                </a:solidFill>
                <a:cs typeface="+mn-ea"/>
                <a:sym typeface="+mn-lt"/>
              </a:rPr>
              <a:t>在产业界更多的是采用 </a:t>
            </a:r>
            <a:r>
              <a:rPr kumimoji="1" lang="en-US" altLang="zh-CN" sz="2000" dirty="0" err="1">
                <a:solidFill>
                  <a:srgbClr val="3333FF"/>
                </a:solidFill>
                <a:effectLst>
                  <a:outerShdw blurRad="38100" dist="38100" dir="2700000" algn="tl">
                    <a:srgbClr val="C0C0C0"/>
                  </a:outerShdw>
                </a:effectLst>
                <a:cs typeface="+mn-ea"/>
                <a:sym typeface="+mn-lt"/>
              </a:rPr>
              <a:t>Ethernet_II</a:t>
            </a:r>
            <a:r>
              <a:rPr lang="en-US" altLang="zh-CN" sz="2000" dirty="0">
                <a:solidFill>
                  <a:srgbClr val="3333FF"/>
                </a:solidFill>
                <a:cs typeface="+mn-ea"/>
                <a:sym typeface="+mn-lt"/>
              </a:rPr>
              <a:t> </a:t>
            </a:r>
            <a:r>
              <a:rPr lang="zh-CN" altLang="en-US" sz="2000" dirty="0">
                <a:solidFill>
                  <a:srgbClr val="3333FF"/>
                </a:solidFill>
                <a:cs typeface="+mn-ea"/>
                <a:sym typeface="+mn-lt"/>
              </a:rPr>
              <a:t>（</a:t>
            </a:r>
            <a:r>
              <a:rPr lang="en-US" altLang="zh-CN" sz="2000" dirty="0">
                <a:solidFill>
                  <a:srgbClr val="3333FF"/>
                </a:solidFill>
                <a:cs typeface="+mn-ea"/>
                <a:sym typeface="+mn-lt"/>
              </a:rPr>
              <a:t>DIX Ethernet V2</a:t>
            </a:r>
            <a:r>
              <a:rPr lang="zh-CN" altLang="en-US" sz="2000" dirty="0">
                <a:solidFill>
                  <a:srgbClr val="3333FF"/>
                </a:solidFill>
                <a:cs typeface="+mn-ea"/>
                <a:sym typeface="+mn-lt"/>
              </a:rPr>
              <a:t>），</a:t>
            </a:r>
            <a:r>
              <a:rPr lang="zh-CN" altLang="en-US" sz="2000" dirty="0">
                <a:cs typeface="+mn-ea"/>
                <a:sym typeface="+mn-lt"/>
              </a:rPr>
              <a:t>只有</a:t>
            </a:r>
            <a:r>
              <a:rPr lang="en-US" altLang="zh-CN" sz="2000" dirty="0">
                <a:cs typeface="+mn-ea"/>
                <a:sym typeface="+mn-lt"/>
              </a:rPr>
              <a:t>MAC </a:t>
            </a:r>
            <a:r>
              <a:rPr lang="zh-CN" altLang="en-US" sz="2000" dirty="0">
                <a:cs typeface="+mn-ea"/>
                <a:sym typeface="+mn-lt"/>
              </a:rPr>
              <a:t>协议而没有 </a:t>
            </a:r>
            <a:r>
              <a:rPr lang="en-US" altLang="zh-CN" sz="2000" dirty="0">
                <a:cs typeface="+mn-ea"/>
                <a:sym typeface="+mn-lt"/>
              </a:rPr>
              <a:t>LLC </a:t>
            </a:r>
            <a:r>
              <a:rPr lang="zh-CN" altLang="en-US" sz="2000" dirty="0">
                <a:cs typeface="+mn-ea"/>
                <a:sym typeface="+mn-lt"/>
              </a:rPr>
              <a:t>协议，硬件处理简洁高效。</a:t>
            </a:r>
            <a:endParaRPr lang="en-US" altLang="zh-CN" sz="2000" dirty="0">
              <a:cs typeface="+mn-ea"/>
              <a:sym typeface="+mn-lt"/>
            </a:endParaRPr>
          </a:p>
        </p:txBody>
      </p:sp>
      <p:sp>
        <p:nvSpPr>
          <p:cNvPr id="6" name="Rectangle 2">
            <a:extLst>
              <a:ext uri="{FF2B5EF4-FFF2-40B4-BE49-F238E27FC236}">
                <a16:creationId xmlns:a16="http://schemas.microsoft.com/office/drawing/2014/main" id="{56B77968-A3BD-4D4F-BDFD-AD7487403F25}"/>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a:solidFill>
                  <a:schemeClr val="tx1"/>
                </a:solidFill>
                <a:latin typeface="+mn-lt"/>
                <a:ea typeface="+mn-ea"/>
                <a:cs typeface="+mn-ea"/>
                <a:sym typeface="+mn-lt"/>
              </a:rPr>
              <a:t>TCP/IP</a:t>
            </a:r>
            <a:r>
              <a:rPr lang="zh-CN" altLang="en-US" sz="3200" dirty="0">
                <a:solidFill>
                  <a:schemeClr val="tx1"/>
                </a:solidFill>
                <a:latin typeface="+mn-lt"/>
                <a:ea typeface="+mn-ea"/>
                <a:cs typeface="+mn-ea"/>
                <a:sym typeface="+mn-lt"/>
              </a:rPr>
              <a:t>体系中为什么采用</a:t>
            </a:r>
            <a:r>
              <a:rPr lang="en-US" altLang="zh-CN" sz="3200" dirty="0" err="1">
                <a:solidFill>
                  <a:schemeClr val="tx1"/>
                </a:solidFill>
                <a:latin typeface="+mn-lt"/>
                <a:ea typeface="+mn-ea"/>
                <a:cs typeface="+mn-ea"/>
                <a:sym typeface="+mn-lt"/>
              </a:rPr>
              <a:t>Ethernet_II</a:t>
            </a:r>
            <a:r>
              <a:rPr lang="zh-CN" altLang="en-US" sz="3200" dirty="0">
                <a:solidFill>
                  <a:srgbClr val="000000"/>
                </a:solidFill>
                <a:latin typeface="+mn-lt"/>
                <a:ea typeface="+mn-ea"/>
                <a:cs typeface="+mn-ea"/>
                <a:sym typeface="+mn-lt"/>
              </a:rPr>
              <a:t>标准？（</a:t>
            </a:r>
            <a:r>
              <a:rPr lang="en-US" altLang="zh-CN" sz="3200" dirty="0">
                <a:solidFill>
                  <a:srgbClr val="000000"/>
                </a:solidFill>
                <a:latin typeface="+mn-lt"/>
                <a:ea typeface="+mn-ea"/>
                <a:cs typeface="+mn-ea"/>
                <a:sym typeface="+mn-lt"/>
              </a:rPr>
              <a:t>2</a:t>
            </a:r>
            <a:r>
              <a:rPr lang="zh-CN" altLang="en-US" sz="3200" dirty="0">
                <a:solidFill>
                  <a:srgbClr val="000000"/>
                </a:solidFill>
                <a:latin typeface="+mn-lt"/>
                <a:ea typeface="+mn-ea"/>
                <a:cs typeface="+mn-ea"/>
                <a:sym typeface="+mn-lt"/>
              </a:rPr>
              <a:t>）</a:t>
            </a:r>
            <a:endParaRPr lang="zh-CN" altLang="en-US" sz="3200" dirty="0">
              <a:solidFill>
                <a:schemeClr val="tx1"/>
              </a:solidFill>
              <a:latin typeface="+mn-lt"/>
              <a:ea typeface="+mn-ea"/>
              <a:cs typeface="+mn-ea"/>
              <a:sym typeface="+mn-lt"/>
            </a:endParaRPr>
          </a:p>
        </p:txBody>
      </p:sp>
    </p:spTree>
    <p:extLst>
      <p:ext uri="{BB962C8B-B14F-4D97-AF65-F5344CB8AC3E}">
        <p14:creationId xmlns:p14="http://schemas.microsoft.com/office/powerpoint/2010/main" val="34748730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77546" y="1833865"/>
            <a:ext cx="8826048" cy="4394944"/>
            <a:chOff x="1333159" y="1375398"/>
            <a:chExt cx="6619536" cy="3296208"/>
          </a:xfrm>
        </p:grpSpPr>
        <p:sp>
          <p:nvSpPr>
            <p:cNvPr id="30" name="Line 3"/>
            <p:cNvSpPr>
              <a:spLocks noChangeShapeType="1"/>
            </p:cNvSpPr>
            <p:nvPr/>
          </p:nvSpPr>
          <p:spPr bwMode="auto">
            <a:xfrm>
              <a:off x="1355105" y="2645249"/>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31"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3" name="Rectangle 6"/>
            <p:cNvSpPr>
              <a:spLocks noChangeArrowheads="1"/>
            </p:cNvSpPr>
            <p:nvPr/>
          </p:nvSpPr>
          <p:spPr bwMode="auto">
            <a:xfrm>
              <a:off x="4176938" y="2843902"/>
              <a:ext cx="1234715"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34" name="Rectangle 13"/>
            <p:cNvSpPr>
              <a:spLocks noChangeArrowheads="1"/>
            </p:cNvSpPr>
            <p:nvPr/>
          </p:nvSpPr>
          <p:spPr bwMode="auto">
            <a:xfrm>
              <a:off x="7218455" y="2851052"/>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35" name="Rectangle 26"/>
            <p:cNvSpPr>
              <a:spLocks noChangeArrowheads="1"/>
            </p:cNvSpPr>
            <p:nvPr/>
          </p:nvSpPr>
          <p:spPr bwMode="auto">
            <a:xfrm>
              <a:off x="7189085" y="2211483"/>
              <a:ext cx="729769"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36" name="Line 27"/>
            <p:cNvSpPr>
              <a:spLocks noChangeShapeType="1"/>
            </p:cNvSpPr>
            <p:nvPr/>
          </p:nvSpPr>
          <p:spPr bwMode="auto">
            <a:xfrm flipH="1">
              <a:off x="2386566" y="2457646"/>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37" name="Line 28"/>
            <p:cNvSpPr>
              <a:spLocks noChangeShapeType="1"/>
            </p:cNvSpPr>
            <p:nvPr/>
          </p:nvSpPr>
          <p:spPr bwMode="auto">
            <a:xfrm>
              <a:off x="7130346" y="2506444"/>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38"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9" name="Rectangle 30"/>
            <p:cNvSpPr>
              <a:spLocks noChangeArrowheads="1"/>
            </p:cNvSpPr>
            <p:nvPr/>
          </p:nvSpPr>
          <p:spPr bwMode="auto">
            <a:xfrm>
              <a:off x="1390505" y="3513868"/>
              <a:ext cx="329996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293" b="1" dirty="0">
                  <a:cs typeface="+mn-ea"/>
                  <a:sym typeface="+mn-lt"/>
                </a:rPr>
                <a:t>10101010101010           101010101010 10101011</a:t>
              </a:r>
            </a:p>
          </p:txBody>
        </p:sp>
        <p:sp>
          <p:nvSpPr>
            <p:cNvPr id="40" name="Line 31"/>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41" name="Rectangle 32"/>
            <p:cNvSpPr>
              <a:spLocks noChangeArrowheads="1"/>
            </p:cNvSpPr>
            <p:nvPr/>
          </p:nvSpPr>
          <p:spPr bwMode="auto">
            <a:xfrm>
              <a:off x="1734561" y="4379330"/>
              <a:ext cx="1549301"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7 </a:t>
              </a:r>
              <a:r>
                <a:rPr kumimoji="1" lang="zh-CN" altLang="en-US" sz="1600" b="1" dirty="0">
                  <a:solidFill>
                    <a:srgbClr val="000099"/>
                  </a:solidFill>
                  <a:cs typeface="+mn-ea"/>
                  <a:sym typeface="+mn-lt"/>
                </a:rPr>
                <a:t>字节的前同步码</a:t>
              </a:r>
            </a:p>
          </p:txBody>
        </p:sp>
        <p:sp>
          <p:nvSpPr>
            <p:cNvPr id="42" name="Rectangle 33"/>
            <p:cNvSpPr>
              <a:spLocks noChangeArrowheads="1"/>
            </p:cNvSpPr>
            <p:nvPr/>
          </p:nvSpPr>
          <p:spPr bwMode="auto">
            <a:xfrm>
              <a:off x="3588896" y="4369819"/>
              <a:ext cx="1841212"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1 </a:t>
              </a:r>
              <a:r>
                <a:rPr kumimoji="1" lang="zh-CN" altLang="en-US" sz="1600" b="1" dirty="0">
                  <a:solidFill>
                    <a:srgbClr val="000099"/>
                  </a:solidFill>
                  <a:cs typeface="+mn-ea"/>
                  <a:sym typeface="+mn-lt"/>
                </a:rPr>
                <a:t>字节的帧开始定界符</a:t>
              </a:r>
            </a:p>
          </p:txBody>
        </p:sp>
        <p:sp>
          <p:nvSpPr>
            <p:cNvPr id="43" name="Rectangle 34"/>
            <p:cNvSpPr>
              <a:spLocks noChangeArrowheads="1"/>
            </p:cNvSpPr>
            <p:nvPr/>
          </p:nvSpPr>
          <p:spPr bwMode="auto">
            <a:xfrm>
              <a:off x="1882170" y="3799584"/>
              <a:ext cx="182792"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endParaRPr kumimoji="1" lang="zh-CN" altLang="en-US" sz="1600" b="1" dirty="0">
                <a:solidFill>
                  <a:srgbClr val="000099"/>
                </a:solidFill>
                <a:cs typeface="+mn-ea"/>
                <a:sym typeface="+mn-lt"/>
              </a:endParaRPr>
            </a:p>
          </p:txBody>
        </p:sp>
        <p:sp>
          <p:nvSpPr>
            <p:cNvPr id="44" name="Rectangle 35"/>
            <p:cNvSpPr>
              <a:spLocks noChangeArrowheads="1"/>
            </p:cNvSpPr>
            <p:nvPr/>
          </p:nvSpPr>
          <p:spPr bwMode="auto">
            <a:xfrm>
              <a:off x="3935806" y="3179275"/>
              <a:ext cx="619162"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1 </a:t>
              </a:r>
              <a:r>
                <a:rPr kumimoji="1" lang="zh-CN" altLang="en-US" sz="1600" b="1" dirty="0">
                  <a:solidFill>
                    <a:srgbClr val="000099"/>
                  </a:solidFill>
                  <a:cs typeface="+mn-ea"/>
                  <a:sym typeface="+mn-lt"/>
                </a:rPr>
                <a:t>字节</a:t>
              </a:r>
            </a:p>
          </p:txBody>
        </p:sp>
        <p:sp>
          <p:nvSpPr>
            <p:cNvPr id="45" name="Line 36"/>
            <p:cNvSpPr>
              <a:spLocks noChangeShapeType="1"/>
            </p:cNvSpPr>
            <p:nvPr/>
          </p:nvSpPr>
          <p:spPr bwMode="auto">
            <a:xfrm flipV="1">
              <a:off x="1396223" y="3146250"/>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46" name="Line 37"/>
            <p:cNvSpPr>
              <a:spLocks noChangeShapeType="1"/>
            </p:cNvSpPr>
            <p:nvPr/>
          </p:nvSpPr>
          <p:spPr bwMode="auto">
            <a:xfrm>
              <a:off x="2380692" y="3154926"/>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47" name="Text Box 38"/>
            <p:cNvSpPr txBox="1">
              <a:spLocks noChangeArrowheads="1"/>
            </p:cNvSpPr>
            <p:nvPr/>
          </p:nvSpPr>
          <p:spPr bwMode="auto">
            <a:xfrm>
              <a:off x="2640343" y="3490011"/>
              <a:ext cx="317636"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lt"/>
                  <a:ea typeface="+mn-ea"/>
                  <a:cs typeface="+mn-ea"/>
                  <a:sym typeface="+mn-lt"/>
                </a:rPr>
                <a:t>…</a:t>
              </a:r>
            </a:p>
          </p:txBody>
        </p:sp>
        <p:sp>
          <p:nvSpPr>
            <p:cNvPr id="48"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49" name="Rectangle 42"/>
            <p:cNvSpPr>
              <a:spLocks noChangeArrowheads="1"/>
            </p:cNvSpPr>
            <p:nvPr/>
          </p:nvSpPr>
          <p:spPr bwMode="auto">
            <a:xfrm>
              <a:off x="1734561" y="2864302"/>
              <a:ext cx="619162"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a:cs typeface="+mn-ea"/>
                  <a:sym typeface="+mn-lt"/>
                </a:rPr>
                <a:t>8 </a:t>
              </a:r>
              <a:r>
                <a:rPr kumimoji="1" lang="zh-CN" altLang="en-US" sz="1600" b="1">
                  <a:cs typeface="+mn-ea"/>
                  <a:sym typeface="+mn-lt"/>
                </a:rPr>
                <a:t>字节</a:t>
              </a:r>
            </a:p>
          </p:txBody>
        </p:sp>
        <p:sp>
          <p:nvSpPr>
            <p:cNvPr id="50" name="AutoShape 43"/>
            <p:cNvSpPr>
              <a:spLocks noChangeArrowheads="1"/>
            </p:cNvSpPr>
            <p:nvPr/>
          </p:nvSpPr>
          <p:spPr bwMode="auto">
            <a:xfrm>
              <a:off x="1333159" y="2480447"/>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1867" b="1">
                <a:solidFill>
                  <a:srgbClr val="000099"/>
                </a:solidFill>
                <a:cs typeface="+mn-ea"/>
                <a:sym typeface="+mn-lt"/>
              </a:endParaRPr>
            </a:p>
          </p:txBody>
        </p:sp>
        <p:sp>
          <p:nvSpPr>
            <p:cNvPr id="51" name="Rectangle 44"/>
            <p:cNvSpPr>
              <a:spLocks noChangeArrowheads="1"/>
            </p:cNvSpPr>
            <p:nvPr/>
          </p:nvSpPr>
          <p:spPr bwMode="auto">
            <a:xfrm>
              <a:off x="1394346" y="2447879"/>
              <a:ext cx="548625"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插入</a:t>
              </a:r>
            </a:p>
          </p:txBody>
        </p:sp>
        <p:sp>
          <p:nvSpPr>
            <p:cNvPr id="52" name="Rectangle 47"/>
            <p:cNvSpPr>
              <a:spLocks noChangeArrowheads="1"/>
            </p:cNvSpPr>
            <p:nvPr/>
          </p:nvSpPr>
          <p:spPr bwMode="auto">
            <a:xfrm>
              <a:off x="7295991" y="1604210"/>
              <a:ext cx="5225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53" name="Line 48"/>
            <p:cNvSpPr>
              <a:spLocks noChangeShapeType="1"/>
            </p:cNvSpPr>
            <p:nvPr/>
          </p:nvSpPr>
          <p:spPr bwMode="auto">
            <a:xfrm flipV="1">
              <a:off x="7183211" y="1968573"/>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4"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5"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56" name="Line 67"/>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7" name="Line 68"/>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8" name="Line 69"/>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9" name="Line 70"/>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0" name="Rectangle 71"/>
            <p:cNvSpPr>
              <a:spLocks noChangeArrowheads="1"/>
            </p:cNvSpPr>
            <p:nvPr/>
          </p:nvSpPr>
          <p:spPr bwMode="auto">
            <a:xfrm>
              <a:off x="2334876" y="2194132"/>
              <a:ext cx="7982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61" name="Rectangle 72"/>
            <p:cNvSpPr>
              <a:spLocks noChangeArrowheads="1"/>
            </p:cNvSpPr>
            <p:nvPr/>
          </p:nvSpPr>
          <p:spPr bwMode="auto">
            <a:xfrm>
              <a:off x="3117439" y="2194132"/>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62" name="Rectangle 73"/>
            <p:cNvSpPr>
              <a:spLocks noChangeArrowheads="1"/>
            </p:cNvSpPr>
            <p:nvPr/>
          </p:nvSpPr>
          <p:spPr bwMode="auto">
            <a:xfrm>
              <a:off x="3856730" y="2194132"/>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63" name="Rectangle 74"/>
            <p:cNvSpPr>
              <a:spLocks noChangeArrowheads="1"/>
            </p:cNvSpPr>
            <p:nvPr/>
          </p:nvSpPr>
          <p:spPr bwMode="auto">
            <a:xfrm>
              <a:off x="5170491" y="2194132"/>
              <a:ext cx="83676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64" name="Rectangle 75"/>
            <p:cNvSpPr>
              <a:spLocks noChangeArrowheads="1"/>
            </p:cNvSpPr>
            <p:nvPr/>
          </p:nvSpPr>
          <p:spPr bwMode="auto">
            <a:xfrm>
              <a:off x="6703900" y="2194132"/>
              <a:ext cx="489319"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FCS</a:t>
              </a:r>
            </a:p>
          </p:txBody>
        </p:sp>
        <p:sp>
          <p:nvSpPr>
            <p:cNvPr id="65" name="Rectangle 76"/>
            <p:cNvSpPr>
              <a:spLocks noChangeArrowheads="1"/>
            </p:cNvSpPr>
            <p:nvPr/>
          </p:nvSpPr>
          <p:spPr bwMode="auto">
            <a:xfrm>
              <a:off x="2616413" y="1939245"/>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66" name="Rectangle 77"/>
            <p:cNvSpPr>
              <a:spLocks noChangeArrowheads="1"/>
            </p:cNvSpPr>
            <p:nvPr/>
          </p:nvSpPr>
          <p:spPr bwMode="auto">
            <a:xfrm>
              <a:off x="3313822" y="1939245"/>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67" name="Rectangle 78"/>
            <p:cNvSpPr>
              <a:spLocks noChangeArrowheads="1"/>
            </p:cNvSpPr>
            <p:nvPr/>
          </p:nvSpPr>
          <p:spPr bwMode="auto">
            <a:xfrm>
              <a:off x="4037138" y="1939245"/>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68" name="Rectangle 79"/>
            <p:cNvSpPr>
              <a:spLocks noChangeArrowheads="1"/>
            </p:cNvSpPr>
            <p:nvPr/>
          </p:nvSpPr>
          <p:spPr bwMode="auto">
            <a:xfrm>
              <a:off x="6797938" y="1939245"/>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69" name="Rectangle 80"/>
            <p:cNvSpPr>
              <a:spLocks noChangeArrowheads="1"/>
            </p:cNvSpPr>
            <p:nvPr/>
          </p:nvSpPr>
          <p:spPr bwMode="auto">
            <a:xfrm>
              <a:off x="1952502" y="1927225"/>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70" name="Text Box 81"/>
            <p:cNvSpPr txBox="1">
              <a:spLocks noChangeArrowheads="1"/>
            </p:cNvSpPr>
            <p:nvPr/>
          </p:nvSpPr>
          <p:spPr bwMode="auto">
            <a:xfrm>
              <a:off x="5679487" y="1916471"/>
              <a:ext cx="827390"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p>
          </p:txBody>
        </p:sp>
        <p:sp>
          <p:nvSpPr>
            <p:cNvPr id="71" name="Line 107"/>
            <p:cNvSpPr>
              <a:spLocks noChangeShapeType="1"/>
            </p:cNvSpPr>
            <p:nvPr/>
          </p:nvSpPr>
          <p:spPr bwMode="auto">
            <a:xfrm flipH="1">
              <a:off x="2387741" y="1375398"/>
              <a:ext cx="0" cy="7937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72" name="Line 108"/>
            <p:cNvSpPr>
              <a:spLocks noChangeShapeType="1"/>
            </p:cNvSpPr>
            <p:nvPr/>
          </p:nvSpPr>
          <p:spPr bwMode="auto">
            <a:xfrm>
              <a:off x="7130346" y="1375399"/>
              <a:ext cx="8224" cy="787286"/>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grpSp>
          <p:nvGrpSpPr>
            <p:cNvPr id="73" name="Group 109"/>
            <p:cNvGrpSpPr>
              <a:grpSpLocks/>
            </p:cNvGrpSpPr>
            <p:nvPr/>
          </p:nvGrpSpPr>
          <p:grpSpPr bwMode="auto">
            <a:xfrm>
              <a:off x="4431866" y="1604210"/>
              <a:ext cx="2311976" cy="676676"/>
              <a:chOff x="2715" y="1872"/>
              <a:chExt cx="1968" cy="624"/>
            </a:xfrm>
          </p:grpSpPr>
          <p:sp>
            <p:nvSpPr>
              <p:cNvPr id="7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a:t>
                </a:r>
                <a:r>
                  <a:rPr kumimoji="1" lang="zh-CN" altLang="en-US" sz="1600" b="1" dirty="0">
                    <a:solidFill>
                      <a:schemeClr val="bg1"/>
                    </a:solidFill>
                    <a:cs typeface="+mn-ea"/>
                    <a:sym typeface="+mn-lt"/>
                  </a:rPr>
                  <a:t>数据报（及其它数据报）</a:t>
                </a:r>
              </a:p>
            </p:txBody>
          </p:sp>
        </p:grpSp>
        <p:sp>
          <p:nvSpPr>
            <p:cNvPr id="76" name="Rectangle 112"/>
            <p:cNvSpPr>
              <a:spLocks noChangeArrowheads="1"/>
            </p:cNvSpPr>
            <p:nvPr/>
          </p:nvSpPr>
          <p:spPr bwMode="auto">
            <a:xfrm>
              <a:off x="1509008" y="2188710"/>
              <a:ext cx="819938" cy="3260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867" b="1" dirty="0">
                  <a:solidFill>
                    <a:srgbClr val="CC00CC"/>
                  </a:solidFill>
                  <a:cs typeface="+mn-ea"/>
                  <a:sym typeface="+mn-lt"/>
                </a:rPr>
                <a:t>MAC </a:t>
              </a:r>
              <a:r>
                <a:rPr kumimoji="1" lang="zh-CN" altLang="en-US" sz="1867" b="1" dirty="0">
                  <a:solidFill>
                    <a:srgbClr val="CC00CC"/>
                  </a:solidFill>
                  <a:cs typeface="+mn-ea"/>
                  <a:sym typeface="+mn-lt"/>
                </a:rPr>
                <a:t>帧</a:t>
              </a:r>
            </a:p>
          </p:txBody>
        </p:sp>
        <p:sp>
          <p:nvSpPr>
            <p:cNvPr id="78" name="AutoShape 64">
              <a:extLst>
                <a:ext uri="{FF2B5EF4-FFF2-40B4-BE49-F238E27FC236}">
                  <a16:creationId xmlns:a16="http://schemas.microsoft.com/office/drawing/2014/main" id="{3167CA46-A521-470F-9F3F-8E3B6584A12E}"/>
                </a:ext>
              </a:extLst>
            </p:cNvPr>
            <p:cNvSpPr>
              <a:spLocks noChangeArrowheads="1"/>
            </p:cNvSpPr>
            <p:nvPr/>
          </p:nvSpPr>
          <p:spPr bwMode="auto">
            <a:xfrm rot="5400000" flipH="1">
              <a:off x="2257544" y="3987020"/>
              <a:ext cx="591600" cy="173996"/>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9" name="AutoShape 64">
              <a:extLst>
                <a:ext uri="{FF2B5EF4-FFF2-40B4-BE49-F238E27FC236}">
                  <a16:creationId xmlns:a16="http://schemas.microsoft.com/office/drawing/2014/main" id="{2B338159-4A64-467D-9EEB-DC3B6E56CEC8}"/>
                </a:ext>
              </a:extLst>
            </p:cNvPr>
            <p:cNvSpPr>
              <a:spLocks noChangeArrowheads="1"/>
            </p:cNvSpPr>
            <p:nvPr/>
          </p:nvSpPr>
          <p:spPr bwMode="auto">
            <a:xfrm rot="5400000" flipH="1">
              <a:off x="3868600" y="3996532"/>
              <a:ext cx="591600" cy="173996"/>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77" name="Rectangle 2">
            <a:extLst>
              <a:ext uri="{FF2B5EF4-FFF2-40B4-BE49-F238E27FC236}">
                <a16:creationId xmlns:a16="http://schemas.microsoft.com/office/drawing/2014/main" id="{14C34C7D-22E8-4ED1-A758-CC86F2894E68}"/>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的帧格式：总体（无</a:t>
            </a:r>
            <a:r>
              <a:rPr lang="en-US" altLang="zh-CN" sz="3200" dirty="0">
                <a:solidFill>
                  <a:schemeClr val="tx1"/>
                </a:solidFill>
                <a:latin typeface="+mn-lt"/>
                <a:ea typeface="+mn-ea"/>
                <a:cs typeface="+mn-ea"/>
                <a:sym typeface="+mn-lt"/>
              </a:rPr>
              <a:t>LLC</a:t>
            </a:r>
            <a:r>
              <a:rPr lang="zh-CN" altLang="en-US" sz="3200" dirty="0">
                <a:solidFill>
                  <a:schemeClr val="tx1"/>
                </a:solidFill>
                <a:latin typeface="+mn-lt"/>
                <a:ea typeface="+mn-ea"/>
                <a:cs typeface="+mn-ea"/>
                <a:sym typeface="+mn-lt"/>
              </a:rPr>
              <a:t>子层）</a:t>
            </a:r>
          </a:p>
        </p:txBody>
      </p:sp>
      <p:sp>
        <p:nvSpPr>
          <p:cNvPr id="2" name="矩形 1">
            <a:extLst>
              <a:ext uri="{FF2B5EF4-FFF2-40B4-BE49-F238E27FC236}">
                <a16:creationId xmlns:a16="http://schemas.microsoft.com/office/drawing/2014/main" id="{3B82DA90-195B-4D14-8A5D-6AF41F24EF1F}"/>
              </a:ext>
            </a:extLst>
          </p:cNvPr>
          <p:cNvSpPr/>
          <p:nvPr/>
        </p:nvSpPr>
        <p:spPr>
          <a:xfrm>
            <a:off x="2815772" y="4298476"/>
            <a:ext cx="838691" cy="396134"/>
          </a:xfrm>
          <a:prstGeom prst="rect">
            <a:avLst/>
          </a:prstGeom>
        </p:spPr>
        <p:txBody>
          <a:bodyPr wrap="none">
            <a:spAutoFit/>
          </a:bodyPr>
          <a:lstStyle/>
          <a:p>
            <a:pPr defTabSz="1015975" eaLnBrk="0" hangingPunct="0">
              <a:lnSpc>
                <a:spcPct val="120000"/>
              </a:lnSpc>
            </a:pPr>
            <a:r>
              <a:rPr kumimoji="1" lang="en-US" altLang="zh-CN" b="1" dirty="0">
                <a:solidFill>
                  <a:srgbClr val="000099"/>
                </a:solidFill>
                <a:cs typeface="+mn-ea"/>
                <a:sym typeface="+mn-lt"/>
              </a:rPr>
              <a:t>7 </a:t>
            </a:r>
            <a:r>
              <a:rPr kumimoji="1" lang="zh-CN" altLang="en-US" b="1" dirty="0">
                <a:solidFill>
                  <a:srgbClr val="000099"/>
                </a:solidFill>
                <a:cs typeface="+mn-ea"/>
                <a:sym typeface="+mn-lt"/>
              </a:rPr>
              <a:t>字节</a:t>
            </a:r>
          </a:p>
        </p:txBody>
      </p:sp>
    </p:spTree>
    <p:extLst>
      <p:ext uri="{BB962C8B-B14F-4D97-AF65-F5344CB8AC3E}">
        <p14:creationId xmlns:p14="http://schemas.microsoft.com/office/powerpoint/2010/main" val="1655628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367833" y="2385775"/>
            <a:ext cx="8796787" cy="2973163"/>
            <a:chOff x="1025874" y="1600352"/>
            <a:chExt cx="6597590" cy="2229872"/>
          </a:xfrm>
        </p:grpSpPr>
        <p:sp>
          <p:nvSpPr>
            <p:cNvPr id="8"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 name="Rectangle 6"/>
            <p:cNvSpPr>
              <a:spLocks noChangeArrowheads="1"/>
            </p:cNvSpPr>
            <p:nvPr/>
          </p:nvSpPr>
          <p:spPr bwMode="auto">
            <a:xfrm>
              <a:off x="3847707" y="3530798"/>
              <a:ext cx="1234715"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11" name="Rectangle 13"/>
            <p:cNvSpPr>
              <a:spLocks noChangeArrowheads="1"/>
            </p:cNvSpPr>
            <p:nvPr/>
          </p:nvSpPr>
          <p:spPr bwMode="auto">
            <a:xfrm>
              <a:off x="6889224" y="3537948"/>
              <a:ext cx="64440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12" name="Rectangle 26"/>
            <p:cNvSpPr>
              <a:spLocks noChangeArrowheads="1"/>
            </p:cNvSpPr>
            <p:nvPr/>
          </p:nvSpPr>
          <p:spPr bwMode="auto">
            <a:xfrm>
              <a:off x="6859854" y="2898379"/>
              <a:ext cx="729769" cy="292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9" name="Rectangle 47"/>
            <p:cNvSpPr>
              <a:spLocks noChangeArrowheads="1"/>
            </p:cNvSpPr>
            <p:nvPr/>
          </p:nvSpPr>
          <p:spPr bwMode="auto">
            <a:xfrm>
              <a:off x="6966760" y="2291106"/>
              <a:ext cx="522597"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Rectangle 71"/>
            <p:cNvSpPr>
              <a:spLocks noChangeArrowheads="1"/>
            </p:cNvSpPr>
            <p:nvPr/>
          </p:nvSpPr>
          <p:spPr bwMode="auto">
            <a:xfrm>
              <a:off x="2005645" y="2881028"/>
              <a:ext cx="798297"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8" name="Rectangle 72"/>
            <p:cNvSpPr>
              <a:spLocks noChangeArrowheads="1"/>
            </p:cNvSpPr>
            <p:nvPr/>
          </p:nvSpPr>
          <p:spPr bwMode="auto">
            <a:xfrm>
              <a:off x="2788208" y="2881028"/>
              <a:ext cx="64440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9" name="Rectangle 73"/>
            <p:cNvSpPr>
              <a:spLocks noChangeArrowheads="1"/>
            </p:cNvSpPr>
            <p:nvPr/>
          </p:nvSpPr>
          <p:spPr bwMode="auto">
            <a:xfrm>
              <a:off x="3527499" y="2881028"/>
              <a:ext cx="490520"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40" name="Rectangle 74"/>
            <p:cNvSpPr>
              <a:spLocks noChangeArrowheads="1"/>
            </p:cNvSpPr>
            <p:nvPr/>
          </p:nvSpPr>
          <p:spPr bwMode="auto">
            <a:xfrm>
              <a:off x="4841260" y="2881028"/>
              <a:ext cx="83676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41" name="Rectangle 75"/>
            <p:cNvSpPr>
              <a:spLocks noChangeArrowheads="1"/>
            </p:cNvSpPr>
            <p:nvPr/>
          </p:nvSpPr>
          <p:spPr bwMode="auto">
            <a:xfrm>
              <a:off x="6374669" y="2881028"/>
              <a:ext cx="489319"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FCS</a:t>
              </a:r>
            </a:p>
          </p:txBody>
        </p:sp>
        <p:sp>
          <p:nvSpPr>
            <p:cNvPr id="42" name="Rectangle 76"/>
            <p:cNvSpPr>
              <a:spLocks noChangeArrowheads="1"/>
            </p:cNvSpPr>
            <p:nvPr/>
          </p:nvSpPr>
          <p:spPr bwMode="auto">
            <a:xfrm>
              <a:off x="2287182"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3" name="Rectangle 77"/>
            <p:cNvSpPr>
              <a:spLocks noChangeArrowheads="1"/>
            </p:cNvSpPr>
            <p:nvPr/>
          </p:nvSpPr>
          <p:spPr bwMode="auto">
            <a:xfrm>
              <a:off x="2984591"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4" name="Rectangle 78"/>
            <p:cNvSpPr>
              <a:spLocks noChangeArrowheads="1"/>
            </p:cNvSpPr>
            <p:nvPr/>
          </p:nvSpPr>
          <p:spPr bwMode="auto">
            <a:xfrm>
              <a:off x="3707907"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45" name="Rectangle 79"/>
            <p:cNvSpPr>
              <a:spLocks noChangeArrowheads="1"/>
            </p:cNvSpPr>
            <p:nvPr/>
          </p:nvSpPr>
          <p:spPr bwMode="auto">
            <a:xfrm>
              <a:off x="6468707"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46" name="Rectangle 80"/>
            <p:cNvSpPr>
              <a:spLocks noChangeArrowheads="1"/>
            </p:cNvSpPr>
            <p:nvPr/>
          </p:nvSpPr>
          <p:spPr bwMode="auto">
            <a:xfrm>
              <a:off x="1623271" y="2614121"/>
              <a:ext cx="490520"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47" name="Text Box 81"/>
            <p:cNvSpPr txBox="1">
              <a:spLocks noChangeArrowheads="1"/>
            </p:cNvSpPr>
            <p:nvPr/>
          </p:nvSpPr>
          <p:spPr bwMode="auto">
            <a:xfrm>
              <a:off x="5350256" y="2603367"/>
              <a:ext cx="827390"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 </a:t>
                </a:r>
                <a:r>
                  <a:rPr kumimoji="1" lang="zh-CN" altLang="en-US" sz="1600" b="1" dirty="0">
                    <a:solidFill>
                      <a:schemeClr val="bg1"/>
                    </a:solidFill>
                    <a:cs typeface="+mn-ea"/>
                    <a:sym typeface="+mn-lt"/>
                  </a:rPr>
                  <a:t>数据报（及其它数据报） </a:t>
                </a: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headEnd/>
              <a:tailEnd/>
            </a:ln>
            <a:effectLst/>
          </p:spPr>
          <p:txBody>
            <a:bodyPr/>
            <a:lstStyle/>
            <a:p>
              <a:pPr algn="ctr">
                <a:lnSpc>
                  <a:spcPct val="120000"/>
                </a:lnSpc>
              </a:pPr>
              <a:r>
                <a:rPr lang="zh-CN" altLang="en-US" sz="2133" b="1" dirty="0">
                  <a:cs typeface="+mn-ea"/>
                  <a:sym typeface="+mn-lt"/>
                </a:rPr>
                <a:t>目的地址字段 </a:t>
              </a:r>
              <a:r>
                <a:rPr lang="en-US" altLang="zh-CN" sz="2133" b="1" dirty="0">
                  <a:cs typeface="+mn-ea"/>
                  <a:sym typeface="+mn-lt"/>
                </a:rPr>
                <a:t>6 </a:t>
              </a:r>
              <a:r>
                <a:rPr lang="zh-CN" altLang="en-US" sz="2133" b="1" dirty="0">
                  <a:cs typeface="+mn-ea"/>
                  <a:sym typeface="+mn-lt"/>
                </a:rPr>
                <a:t>字节</a:t>
              </a:r>
            </a:p>
          </p:txBody>
        </p:sp>
      </p:grpSp>
      <p:sp>
        <p:nvSpPr>
          <p:cNvPr id="48" name="Rectangle 2">
            <a:extLst>
              <a:ext uri="{FF2B5EF4-FFF2-40B4-BE49-F238E27FC236}">
                <a16:creationId xmlns:a16="http://schemas.microsoft.com/office/drawing/2014/main" id="{603F5319-8645-4FCE-85C6-D85B1BC2CFED}"/>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的帧格式：目的 </a:t>
            </a:r>
            <a:r>
              <a:rPr lang="en-US" altLang="zh-CN" sz="3200" dirty="0">
                <a:solidFill>
                  <a:schemeClr val="tx1"/>
                </a:solidFill>
                <a:latin typeface="+mn-lt"/>
                <a:ea typeface="+mn-ea"/>
                <a:cs typeface="+mn-ea"/>
                <a:sym typeface="+mn-lt"/>
              </a:rPr>
              <a:t>MAC </a:t>
            </a:r>
            <a:r>
              <a:rPr lang="zh-CN" altLang="en-US" sz="3200" dirty="0">
                <a:solidFill>
                  <a:schemeClr val="tx1"/>
                </a:solidFill>
                <a:latin typeface="+mn-lt"/>
                <a:ea typeface="+mn-ea"/>
                <a:cs typeface="+mn-ea"/>
                <a:sym typeface="+mn-lt"/>
              </a:rPr>
              <a:t>地址</a:t>
            </a:r>
          </a:p>
        </p:txBody>
      </p:sp>
    </p:spTree>
    <p:extLst>
      <p:ext uri="{BB962C8B-B14F-4D97-AF65-F5344CB8AC3E}">
        <p14:creationId xmlns:p14="http://schemas.microsoft.com/office/powerpoint/2010/main" val="23638706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67833" y="2385775"/>
            <a:ext cx="8796787" cy="2973163"/>
            <a:chOff x="1025874" y="1600352"/>
            <a:chExt cx="6597590" cy="2229872"/>
          </a:xfrm>
        </p:grpSpPr>
        <p:sp>
          <p:nvSpPr>
            <p:cNvPr id="20"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2" name="Rectangle 6"/>
            <p:cNvSpPr>
              <a:spLocks noChangeArrowheads="1"/>
            </p:cNvSpPr>
            <p:nvPr/>
          </p:nvSpPr>
          <p:spPr bwMode="auto">
            <a:xfrm>
              <a:off x="3849543" y="3530798"/>
              <a:ext cx="1234715"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23" name="Rectangle 13"/>
            <p:cNvSpPr>
              <a:spLocks noChangeArrowheads="1"/>
            </p:cNvSpPr>
            <p:nvPr/>
          </p:nvSpPr>
          <p:spPr bwMode="auto">
            <a:xfrm>
              <a:off x="6889224" y="3537948"/>
              <a:ext cx="64440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24" name="Rectangle 26"/>
            <p:cNvSpPr>
              <a:spLocks noChangeArrowheads="1"/>
            </p:cNvSpPr>
            <p:nvPr/>
          </p:nvSpPr>
          <p:spPr bwMode="auto">
            <a:xfrm>
              <a:off x="6859854" y="2898379"/>
              <a:ext cx="729769" cy="292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9" name="Rectangle 47"/>
            <p:cNvSpPr>
              <a:spLocks noChangeArrowheads="1"/>
            </p:cNvSpPr>
            <p:nvPr/>
          </p:nvSpPr>
          <p:spPr bwMode="auto">
            <a:xfrm>
              <a:off x="6966760" y="2291106"/>
              <a:ext cx="522597"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Rectangle 71"/>
            <p:cNvSpPr>
              <a:spLocks noChangeArrowheads="1"/>
            </p:cNvSpPr>
            <p:nvPr/>
          </p:nvSpPr>
          <p:spPr bwMode="auto">
            <a:xfrm>
              <a:off x="2005645" y="2881028"/>
              <a:ext cx="798297"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8" name="Rectangle 72"/>
            <p:cNvSpPr>
              <a:spLocks noChangeArrowheads="1"/>
            </p:cNvSpPr>
            <p:nvPr/>
          </p:nvSpPr>
          <p:spPr bwMode="auto">
            <a:xfrm>
              <a:off x="2788208" y="2881028"/>
              <a:ext cx="64440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9" name="Rectangle 73"/>
            <p:cNvSpPr>
              <a:spLocks noChangeArrowheads="1"/>
            </p:cNvSpPr>
            <p:nvPr/>
          </p:nvSpPr>
          <p:spPr bwMode="auto">
            <a:xfrm>
              <a:off x="3527499" y="2881028"/>
              <a:ext cx="490520"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40" name="Rectangle 74"/>
            <p:cNvSpPr>
              <a:spLocks noChangeArrowheads="1"/>
            </p:cNvSpPr>
            <p:nvPr/>
          </p:nvSpPr>
          <p:spPr bwMode="auto">
            <a:xfrm>
              <a:off x="4841260" y="2881028"/>
              <a:ext cx="83676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41" name="Rectangle 75"/>
            <p:cNvSpPr>
              <a:spLocks noChangeArrowheads="1"/>
            </p:cNvSpPr>
            <p:nvPr/>
          </p:nvSpPr>
          <p:spPr bwMode="auto">
            <a:xfrm>
              <a:off x="6374669" y="2881028"/>
              <a:ext cx="489319"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FCS</a:t>
              </a:r>
            </a:p>
          </p:txBody>
        </p:sp>
        <p:sp>
          <p:nvSpPr>
            <p:cNvPr id="42" name="Rectangle 76"/>
            <p:cNvSpPr>
              <a:spLocks noChangeArrowheads="1"/>
            </p:cNvSpPr>
            <p:nvPr/>
          </p:nvSpPr>
          <p:spPr bwMode="auto">
            <a:xfrm>
              <a:off x="2287182"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3" name="Rectangle 77"/>
            <p:cNvSpPr>
              <a:spLocks noChangeArrowheads="1"/>
            </p:cNvSpPr>
            <p:nvPr/>
          </p:nvSpPr>
          <p:spPr bwMode="auto">
            <a:xfrm>
              <a:off x="2984591"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4" name="Rectangle 78"/>
            <p:cNvSpPr>
              <a:spLocks noChangeArrowheads="1"/>
            </p:cNvSpPr>
            <p:nvPr/>
          </p:nvSpPr>
          <p:spPr bwMode="auto">
            <a:xfrm>
              <a:off x="3707907"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45" name="Rectangle 79"/>
            <p:cNvSpPr>
              <a:spLocks noChangeArrowheads="1"/>
            </p:cNvSpPr>
            <p:nvPr/>
          </p:nvSpPr>
          <p:spPr bwMode="auto">
            <a:xfrm>
              <a:off x="6468707"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46" name="Rectangle 80"/>
            <p:cNvSpPr>
              <a:spLocks noChangeArrowheads="1"/>
            </p:cNvSpPr>
            <p:nvPr/>
          </p:nvSpPr>
          <p:spPr bwMode="auto">
            <a:xfrm>
              <a:off x="1623271" y="2614121"/>
              <a:ext cx="490520"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47" name="Text Box 81"/>
            <p:cNvSpPr txBox="1">
              <a:spLocks noChangeArrowheads="1"/>
            </p:cNvSpPr>
            <p:nvPr/>
          </p:nvSpPr>
          <p:spPr bwMode="auto">
            <a:xfrm>
              <a:off x="5350256" y="2603367"/>
              <a:ext cx="827390"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 </a:t>
                </a:r>
                <a:r>
                  <a:rPr kumimoji="1" lang="zh-CN" altLang="en-US" sz="1600" b="1" dirty="0">
                    <a:solidFill>
                      <a:schemeClr val="bg1"/>
                    </a:solidFill>
                    <a:cs typeface="+mn-ea"/>
                    <a:sym typeface="+mn-lt"/>
                  </a:rPr>
                  <a:t>数据报（及其它数据报）</a:t>
                </a: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headEnd/>
              <a:tailEnd/>
            </a:ln>
            <a:effectLst/>
          </p:spPr>
          <p:txBody>
            <a:bodyPr/>
            <a:lstStyle/>
            <a:p>
              <a:pPr algn="ctr">
                <a:lnSpc>
                  <a:spcPct val="120000"/>
                </a:lnSpc>
              </a:pPr>
              <a:r>
                <a:rPr lang="zh-CN" altLang="en-US" sz="2133" b="1" dirty="0">
                  <a:cs typeface="+mn-ea"/>
                  <a:sym typeface="+mn-lt"/>
                </a:rPr>
                <a:t>源地址字段 </a:t>
              </a:r>
              <a:r>
                <a:rPr lang="en-US" altLang="zh-CN" sz="2133" b="1" dirty="0">
                  <a:cs typeface="+mn-ea"/>
                  <a:sym typeface="+mn-lt"/>
                </a:rPr>
                <a:t>6 </a:t>
              </a:r>
              <a:r>
                <a:rPr lang="zh-CN" altLang="en-US" sz="2133" b="1" dirty="0">
                  <a:cs typeface="+mn-ea"/>
                  <a:sym typeface="+mn-lt"/>
                </a:rPr>
                <a:t>字节</a:t>
              </a:r>
            </a:p>
          </p:txBody>
        </p:sp>
      </p:grpSp>
      <p:sp>
        <p:nvSpPr>
          <p:cNvPr id="55" name="Rectangle 2">
            <a:extLst>
              <a:ext uri="{FF2B5EF4-FFF2-40B4-BE49-F238E27FC236}">
                <a16:creationId xmlns:a16="http://schemas.microsoft.com/office/drawing/2014/main" id="{8D9E591F-42B5-41C2-9889-004BB04B2567}"/>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的帧格式：源 </a:t>
            </a:r>
            <a:r>
              <a:rPr lang="en-US" altLang="zh-CN" sz="3200" dirty="0">
                <a:solidFill>
                  <a:schemeClr val="tx1"/>
                </a:solidFill>
                <a:latin typeface="+mn-lt"/>
                <a:ea typeface="+mn-ea"/>
                <a:cs typeface="+mn-ea"/>
                <a:sym typeface="+mn-lt"/>
              </a:rPr>
              <a:t>MAC </a:t>
            </a:r>
            <a:r>
              <a:rPr lang="zh-CN" altLang="en-US" sz="3200" dirty="0">
                <a:solidFill>
                  <a:schemeClr val="tx1"/>
                </a:solidFill>
                <a:latin typeface="+mn-lt"/>
                <a:ea typeface="+mn-ea"/>
                <a:cs typeface="+mn-ea"/>
                <a:sym typeface="+mn-lt"/>
              </a:rPr>
              <a:t>地址</a:t>
            </a:r>
          </a:p>
        </p:txBody>
      </p:sp>
    </p:spTree>
    <p:extLst>
      <p:ext uri="{BB962C8B-B14F-4D97-AF65-F5344CB8AC3E}">
        <p14:creationId xmlns:p14="http://schemas.microsoft.com/office/powerpoint/2010/main" val="32997513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407752" y="3643939"/>
            <a:ext cx="5061663" cy="880186"/>
            <a:chOff x="2000672" y="5119728"/>
            <a:chExt cx="5184576" cy="901560"/>
          </a:xfrm>
        </p:grpSpPr>
        <p:sp>
          <p:nvSpPr>
            <p:cNvPr id="11" name="矩形 10"/>
            <p:cNvSpPr/>
            <p:nvPr/>
          </p:nvSpPr>
          <p:spPr bwMode="auto">
            <a:xfrm>
              <a:off x="2000672" y="5517232"/>
              <a:ext cx="2592288" cy="504056"/>
            </a:xfrm>
            <a:prstGeom prst="rect">
              <a:avLst/>
            </a:prstGeom>
            <a:solidFill>
              <a:srgbClr val="00FF99"/>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sz="2133" b="1" dirty="0">
                  <a:cs typeface="+mn-ea"/>
                  <a:sym typeface="+mn-lt"/>
                </a:rPr>
                <a:t>组织唯一标识符</a:t>
              </a:r>
            </a:p>
          </p:txBody>
        </p:sp>
        <p:sp>
          <p:nvSpPr>
            <p:cNvPr id="12" name="矩形 11"/>
            <p:cNvSpPr/>
            <p:nvPr/>
          </p:nvSpPr>
          <p:spPr bwMode="auto">
            <a:xfrm>
              <a:off x="4592960" y="5517232"/>
              <a:ext cx="2592288" cy="504056"/>
            </a:xfrm>
            <a:prstGeom prst="rect">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sz="2133" b="1" dirty="0">
                  <a:solidFill>
                    <a:schemeClr val="bg1"/>
                  </a:solidFill>
                  <a:cs typeface="+mn-ea"/>
                  <a:sym typeface="+mn-lt"/>
                </a:rPr>
                <a:t>扩展唯一标识符</a:t>
              </a:r>
            </a:p>
          </p:txBody>
        </p:sp>
        <p:sp>
          <p:nvSpPr>
            <p:cNvPr id="13" name="TextBox 12"/>
            <p:cNvSpPr txBox="1"/>
            <p:nvPr/>
          </p:nvSpPr>
          <p:spPr>
            <a:xfrm>
              <a:off x="2348622" y="5119728"/>
              <a:ext cx="1955866" cy="417313"/>
            </a:xfrm>
            <a:prstGeom prst="rect">
              <a:avLst/>
            </a:prstGeom>
            <a:noFill/>
          </p:spPr>
          <p:txBody>
            <a:bodyPr wrap="none" rtlCol="0">
              <a:spAutoFit/>
            </a:bodyPr>
            <a:lstStyle/>
            <a:p>
              <a:pPr algn="ctr">
                <a:lnSpc>
                  <a:spcPct val="120000"/>
                </a:lnSpc>
              </a:pPr>
              <a:r>
                <a:rPr lang="en-US" altLang="zh-CN" sz="1867" b="1" dirty="0">
                  <a:solidFill>
                    <a:srgbClr val="0000CC"/>
                  </a:solidFill>
                  <a:cs typeface="+mn-ea"/>
                  <a:sym typeface="+mn-lt"/>
                </a:rPr>
                <a:t>3 </a:t>
              </a:r>
              <a:r>
                <a:rPr lang="zh-CN" altLang="en-US" sz="1867" b="1" dirty="0">
                  <a:solidFill>
                    <a:srgbClr val="0000CC"/>
                  </a:solidFill>
                  <a:cs typeface="+mn-ea"/>
                  <a:sym typeface="+mn-lt"/>
                </a:rPr>
                <a:t>字节（</a:t>
              </a:r>
              <a:r>
                <a:rPr lang="en-US" altLang="zh-CN" sz="1867" b="1" dirty="0">
                  <a:solidFill>
                    <a:srgbClr val="0000CC"/>
                  </a:solidFill>
                  <a:cs typeface="+mn-ea"/>
                  <a:sym typeface="+mn-lt"/>
                </a:rPr>
                <a:t>24 </a:t>
              </a:r>
              <a:r>
                <a:rPr lang="zh-CN" altLang="en-US" sz="1867" b="1" dirty="0">
                  <a:solidFill>
                    <a:srgbClr val="0000CC"/>
                  </a:solidFill>
                  <a:cs typeface="+mn-ea"/>
                  <a:sym typeface="+mn-lt"/>
                </a:rPr>
                <a:t>位）</a:t>
              </a:r>
            </a:p>
          </p:txBody>
        </p:sp>
        <p:sp>
          <p:nvSpPr>
            <p:cNvPr id="14" name="TextBox 13"/>
            <p:cNvSpPr txBox="1"/>
            <p:nvPr/>
          </p:nvSpPr>
          <p:spPr>
            <a:xfrm>
              <a:off x="4911171" y="5119728"/>
              <a:ext cx="1955866" cy="417313"/>
            </a:xfrm>
            <a:prstGeom prst="rect">
              <a:avLst/>
            </a:prstGeom>
            <a:noFill/>
          </p:spPr>
          <p:txBody>
            <a:bodyPr wrap="none" rtlCol="0">
              <a:spAutoFit/>
            </a:bodyPr>
            <a:lstStyle/>
            <a:p>
              <a:pPr algn="ctr">
                <a:lnSpc>
                  <a:spcPct val="120000"/>
                </a:lnSpc>
              </a:pPr>
              <a:r>
                <a:rPr lang="en-US" altLang="zh-CN" sz="1867" b="1" dirty="0">
                  <a:solidFill>
                    <a:srgbClr val="0000CC"/>
                  </a:solidFill>
                  <a:cs typeface="+mn-ea"/>
                  <a:sym typeface="+mn-lt"/>
                </a:rPr>
                <a:t>3 </a:t>
              </a:r>
              <a:r>
                <a:rPr lang="zh-CN" altLang="en-US" sz="1867" b="1" dirty="0">
                  <a:solidFill>
                    <a:srgbClr val="0000CC"/>
                  </a:solidFill>
                  <a:cs typeface="+mn-ea"/>
                  <a:sym typeface="+mn-lt"/>
                </a:rPr>
                <a:t>字节（</a:t>
              </a:r>
              <a:r>
                <a:rPr lang="en-US" altLang="zh-CN" sz="1867" b="1" dirty="0">
                  <a:solidFill>
                    <a:srgbClr val="0000CC"/>
                  </a:solidFill>
                  <a:cs typeface="+mn-ea"/>
                  <a:sym typeface="+mn-lt"/>
                </a:rPr>
                <a:t>24 </a:t>
              </a:r>
              <a:r>
                <a:rPr lang="zh-CN" altLang="en-US" sz="1867" b="1" dirty="0">
                  <a:solidFill>
                    <a:srgbClr val="0000CC"/>
                  </a:solidFill>
                  <a:cs typeface="+mn-ea"/>
                  <a:sym typeface="+mn-lt"/>
                </a:rPr>
                <a:t>位）</a:t>
              </a:r>
            </a:p>
          </p:txBody>
        </p:sp>
      </p:grpSp>
      <p:sp>
        <p:nvSpPr>
          <p:cNvPr id="15" name="矩形 14">
            <a:extLst>
              <a:ext uri="{FF2B5EF4-FFF2-40B4-BE49-F238E27FC236}">
                <a16:creationId xmlns:a16="http://schemas.microsoft.com/office/drawing/2014/main" id="{28861AB5-802F-479E-AE39-918039B35509}"/>
              </a:ext>
            </a:extLst>
          </p:cNvPr>
          <p:cNvSpPr/>
          <p:nvPr/>
        </p:nvSpPr>
        <p:spPr>
          <a:xfrm>
            <a:off x="250545" y="1165616"/>
            <a:ext cx="11402737" cy="1608517"/>
          </a:xfrm>
          <a:prstGeom prst="rect">
            <a:avLst/>
          </a:prstGeom>
        </p:spPr>
        <p:txBody>
          <a:bodyPr wrap="square">
            <a:spAutoFit/>
          </a:bodyPr>
          <a:lstStyle/>
          <a:p>
            <a:pPr marL="265113" indent="-265113" eaLnBrk="0" hangingPunct="0">
              <a:lnSpc>
                <a:spcPct val="120000"/>
              </a:lnSpc>
              <a:spcBef>
                <a:spcPct val="0"/>
              </a:spcBef>
              <a:buClr>
                <a:srgbClr val="0070C0"/>
              </a:buClr>
              <a:buFont typeface="Wingdings" panose="05000000000000000000" pitchFamily="2" charset="2"/>
              <a:buChar char="Ø"/>
            </a:pPr>
            <a:r>
              <a:rPr lang="en-US" altLang="zh-CN" sz="2200" dirty="0">
                <a:cs typeface="+mn-ea"/>
                <a:sym typeface="+mn-lt"/>
              </a:rPr>
              <a:t>MAC </a:t>
            </a:r>
            <a:r>
              <a:rPr lang="zh-CN" altLang="en-US" sz="2200" dirty="0">
                <a:cs typeface="+mn-ea"/>
                <a:sym typeface="+mn-lt"/>
              </a:rPr>
              <a:t>地址是物理地址，也是硬件地址</a:t>
            </a:r>
            <a:endParaRPr lang="en-US" altLang="zh-CN" sz="2200" dirty="0">
              <a:cs typeface="+mn-ea"/>
              <a:sym typeface="+mn-lt"/>
            </a:endParaRPr>
          </a:p>
          <a:p>
            <a:pPr eaLnBrk="0" hangingPunct="0">
              <a:lnSpc>
                <a:spcPct val="120000"/>
              </a:lnSpc>
              <a:spcBef>
                <a:spcPct val="0"/>
              </a:spcBef>
              <a:buClr>
                <a:srgbClr val="0070C0"/>
              </a:buClr>
            </a:pPr>
            <a:r>
              <a:rPr lang="en-US" altLang="zh-CN" sz="2000" dirty="0">
                <a:cs typeface="+mn-ea"/>
                <a:sym typeface="+mn-lt"/>
              </a:rPr>
              <a:t>      </a:t>
            </a:r>
            <a:r>
              <a:rPr lang="zh-CN" altLang="en-US" sz="2000" dirty="0">
                <a:cs typeface="+mn-ea"/>
                <a:sym typeface="+mn-lt"/>
              </a:rPr>
              <a:t>媒体访问控制子层（</a:t>
            </a:r>
            <a:r>
              <a:rPr lang="en-US" altLang="zh-CN" sz="2000" dirty="0">
                <a:cs typeface="+mn-ea"/>
                <a:sym typeface="+mn-lt"/>
              </a:rPr>
              <a:t>MAC</a:t>
            </a:r>
            <a:r>
              <a:rPr lang="zh-CN" altLang="en-US" sz="2000" dirty="0">
                <a:cs typeface="+mn-ea"/>
                <a:sym typeface="+mn-lt"/>
              </a:rPr>
              <a:t>子层）将上层要发送的数据封装成 </a:t>
            </a:r>
            <a:r>
              <a:rPr lang="en-US" altLang="zh-CN" sz="2000" dirty="0">
                <a:cs typeface="+mn-ea"/>
                <a:sym typeface="+mn-lt"/>
              </a:rPr>
              <a:t>MAC </a:t>
            </a:r>
            <a:r>
              <a:rPr lang="zh-CN" altLang="en-US" sz="2000" dirty="0">
                <a:cs typeface="+mn-ea"/>
                <a:sym typeface="+mn-lt"/>
              </a:rPr>
              <a:t>以太帧后才能发送，</a:t>
            </a:r>
            <a:r>
              <a:rPr lang="en-US" altLang="zh-CN" sz="2000" dirty="0">
                <a:cs typeface="+mn-ea"/>
                <a:sym typeface="+mn-lt"/>
              </a:rPr>
              <a:t>MAC </a:t>
            </a:r>
            <a:r>
              <a:rPr lang="zh-CN" altLang="en-US" sz="2000" dirty="0">
                <a:cs typeface="+mn-ea"/>
                <a:sym typeface="+mn-lt"/>
              </a:rPr>
              <a:t>以太帧需要标识发送方地址和接收方地址，这个地址是</a:t>
            </a:r>
            <a:r>
              <a:rPr lang="zh-CN" altLang="en-US" sz="2000" dirty="0">
                <a:solidFill>
                  <a:srgbClr val="0000FF"/>
                </a:solidFill>
                <a:cs typeface="+mn-ea"/>
                <a:sym typeface="+mn-lt"/>
              </a:rPr>
              <a:t>硬件地址，</a:t>
            </a:r>
            <a:r>
              <a:rPr lang="zh-CN" altLang="en-US" sz="2000" dirty="0">
                <a:cs typeface="+mn-ea"/>
                <a:sym typeface="+mn-lt"/>
              </a:rPr>
              <a:t>又称为</a:t>
            </a:r>
            <a:r>
              <a:rPr lang="zh-CN" altLang="en-US" sz="2000" dirty="0">
                <a:solidFill>
                  <a:srgbClr val="0000FF"/>
                </a:solidFill>
                <a:cs typeface="+mn-ea"/>
                <a:sym typeface="+mn-lt"/>
              </a:rPr>
              <a:t>物理地址</a:t>
            </a:r>
            <a:r>
              <a:rPr lang="zh-CN" altLang="en-US" sz="2000" dirty="0">
                <a:cs typeface="+mn-ea"/>
                <a:sym typeface="+mn-lt"/>
              </a:rPr>
              <a:t>，或 </a:t>
            </a:r>
            <a:r>
              <a:rPr lang="en-US" altLang="zh-CN" sz="2000" dirty="0">
                <a:solidFill>
                  <a:srgbClr val="0000FF"/>
                </a:solidFill>
                <a:cs typeface="+mn-ea"/>
                <a:sym typeface="+mn-lt"/>
              </a:rPr>
              <a:t>MAC </a:t>
            </a:r>
            <a:r>
              <a:rPr lang="zh-CN" altLang="en-US" sz="2000" dirty="0">
                <a:solidFill>
                  <a:srgbClr val="0000FF"/>
                </a:solidFill>
                <a:cs typeface="+mn-ea"/>
                <a:sym typeface="+mn-lt"/>
              </a:rPr>
              <a:t>地址</a:t>
            </a:r>
            <a:r>
              <a:rPr lang="zh-CN" altLang="en-US" sz="2000" dirty="0">
                <a:cs typeface="+mn-ea"/>
                <a:sym typeface="+mn-lt"/>
              </a:rPr>
              <a:t>。</a:t>
            </a:r>
            <a:endParaRPr lang="en-US" altLang="zh-CN" sz="2000" dirty="0">
              <a:cs typeface="+mn-ea"/>
              <a:sym typeface="+mn-lt"/>
            </a:endParaRPr>
          </a:p>
          <a:p>
            <a:pPr marL="380990" indent="-380990">
              <a:lnSpc>
                <a:spcPct val="120000"/>
              </a:lnSpc>
              <a:spcBef>
                <a:spcPct val="0"/>
              </a:spcBef>
              <a:buClr>
                <a:srgbClr val="0070C0"/>
              </a:buClr>
              <a:buFont typeface="Wingdings" panose="05000000000000000000" pitchFamily="2" charset="2"/>
              <a:buChar char="Ø"/>
            </a:pPr>
            <a:r>
              <a:rPr lang="en-US" altLang="zh-CN" sz="2200" dirty="0">
                <a:cs typeface="+mn-ea"/>
                <a:sym typeface="+mn-lt"/>
              </a:rPr>
              <a:t>IEEE 802 </a:t>
            </a:r>
            <a:r>
              <a:rPr lang="zh-CN" altLang="en-US" sz="2200" dirty="0">
                <a:cs typeface="+mn-ea"/>
                <a:sym typeface="+mn-lt"/>
              </a:rPr>
              <a:t>标准规定的 </a:t>
            </a:r>
            <a:r>
              <a:rPr lang="en-US" altLang="zh-CN" sz="2200" dirty="0">
                <a:cs typeface="+mn-ea"/>
                <a:sym typeface="+mn-lt"/>
              </a:rPr>
              <a:t>MAC </a:t>
            </a:r>
            <a:r>
              <a:rPr lang="zh-CN" altLang="en-US" sz="2200" dirty="0">
                <a:cs typeface="+mn-ea"/>
                <a:sym typeface="+mn-lt"/>
              </a:rPr>
              <a:t>地址格式：</a:t>
            </a:r>
          </a:p>
        </p:txBody>
      </p:sp>
      <p:sp>
        <p:nvSpPr>
          <p:cNvPr id="16" name="标题 1">
            <a:extLst>
              <a:ext uri="{FF2B5EF4-FFF2-40B4-BE49-F238E27FC236}">
                <a16:creationId xmlns:a16="http://schemas.microsoft.com/office/drawing/2014/main" id="{434859B2-194C-457D-A087-95522697E9EB}"/>
              </a:ext>
            </a:extLst>
          </p:cNvPr>
          <p:cNvSpPr txBox="1">
            <a:spLocks/>
          </p:cNvSpPr>
          <p:nvPr/>
        </p:nvSpPr>
        <p:spPr>
          <a:xfrm>
            <a:off x="657650" y="182143"/>
            <a:ext cx="10858500" cy="900112"/>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zh-CN" altLang="en-US" sz="3200" dirty="0">
                <a:latin typeface="+mn-lt"/>
                <a:ea typeface="+mn-ea"/>
                <a:cs typeface="+mn-ea"/>
                <a:sym typeface="+mn-lt"/>
              </a:rPr>
              <a:t>对以太网 </a:t>
            </a:r>
            <a:r>
              <a:rPr lang="en-US" altLang="zh-CN" sz="3200" dirty="0">
                <a:latin typeface="+mn-lt"/>
                <a:ea typeface="+mn-ea"/>
                <a:cs typeface="+mn-ea"/>
                <a:sym typeface="+mn-lt"/>
              </a:rPr>
              <a:t>MAC</a:t>
            </a:r>
            <a:r>
              <a:rPr lang="zh-CN" altLang="en-US" sz="3200" dirty="0">
                <a:latin typeface="+mn-lt"/>
                <a:ea typeface="+mn-ea"/>
                <a:cs typeface="+mn-ea"/>
                <a:sym typeface="+mn-lt"/>
              </a:rPr>
              <a:t>地址的说明（</a:t>
            </a:r>
            <a:r>
              <a:rPr lang="en-US" altLang="zh-CN" sz="3200" dirty="0">
                <a:latin typeface="+mn-lt"/>
                <a:ea typeface="+mn-ea"/>
                <a:cs typeface="+mn-ea"/>
                <a:sym typeface="+mn-lt"/>
              </a:rPr>
              <a:t>1</a:t>
            </a:r>
            <a:r>
              <a:rPr lang="zh-CN" altLang="en-US" sz="3200" dirty="0">
                <a:latin typeface="+mn-lt"/>
                <a:ea typeface="+mn-ea"/>
                <a:cs typeface="+mn-ea"/>
                <a:sym typeface="+mn-lt"/>
              </a:rPr>
              <a:t>）</a:t>
            </a:r>
          </a:p>
        </p:txBody>
      </p:sp>
      <p:sp>
        <p:nvSpPr>
          <p:cNvPr id="2" name="矩形 1">
            <a:extLst>
              <a:ext uri="{FF2B5EF4-FFF2-40B4-BE49-F238E27FC236}">
                <a16:creationId xmlns:a16="http://schemas.microsoft.com/office/drawing/2014/main" id="{E71A6231-262D-478A-B33B-9AEBA452139D}"/>
              </a:ext>
            </a:extLst>
          </p:cNvPr>
          <p:cNvSpPr/>
          <p:nvPr/>
        </p:nvSpPr>
        <p:spPr>
          <a:xfrm>
            <a:off x="499155" y="4841552"/>
            <a:ext cx="12160558" cy="1060931"/>
          </a:xfrm>
          <a:prstGeom prst="rect">
            <a:avLst/>
          </a:prstGeom>
        </p:spPr>
        <p:txBody>
          <a:bodyPr wrap="square">
            <a:spAutoFit/>
          </a:bodyPr>
          <a:lstStyle/>
          <a:p>
            <a:pPr marL="180975" indent="-180975">
              <a:lnSpc>
                <a:spcPct val="120000"/>
              </a:lnSpc>
              <a:buClr>
                <a:srgbClr val="0070C0"/>
              </a:buClr>
              <a:buFont typeface="Arial" panose="020B0604020202020204" pitchFamily="34" charset="0"/>
              <a:buChar char="•"/>
            </a:pPr>
            <a:r>
              <a:rPr lang="en-US" altLang="zh-CN" dirty="0">
                <a:cs typeface="+mn-ea"/>
                <a:sym typeface="+mn-lt"/>
              </a:rPr>
              <a:t>48 </a:t>
            </a:r>
            <a:r>
              <a:rPr lang="zh-CN" altLang="en-US" dirty="0">
                <a:cs typeface="+mn-ea"/>
                <a:sym typeface="+mn-lt"/>
              </a:rPr>
              <a:t>比特位， </a:t>
            </a:r>
            <a:r>
              <a:rPr lang="en-US" altLang="zh-CN" dirty="0">
                <a:cs typeface="+mn-ea"/>
                <a:sym typeface="+mn-lt"/>
              </a:rPr>
              <a:t>6 </a:t>
            </a:r>
            <a:r>
              <a:rPr lang="zh-CN" altLang="en-US" dirty="0">
                <a:cs typeface="+mn-ea"/>
                <a:sym typeface="+mn-lt"/>
              </a:rPr>
              <a:t>字节来标识 </a:t>
            </a:r>
            <a:endParaRPr lang="en-US" altLang="zh-CN" dirty="0">
              <a:cs typeface="+mn-ea"/>
              <a:sym typeface="+mn-lt"/>
            </a:endParaRPr>
          </a:p>
          <a:p>
            <a:pPr marL="180975" indent="-180975">
              <a:lnSpc>
                <a:spcPct val="120000"/>
              </a:lnSpc>
              <a:buClr>
                <a:srgbClr val="0070C0"/>
              </a:buClr>
              <a:buFont typeface="Arial" panose="020B0604020202020204" pitchFamily="34" charset="0"/>
              <a:buChar char="•"/>
            </a:pPr>
            <a:r>
              <a:rPr lang="en-US" altLang="zh-CN" dirty="0">
                <a:cs typeface="+mn-ea"/>
                <a:sym typeface="+mn-lt"/>
              </a:rPr>
              <a:t>IEEE </a:t>
            </a:r>
            <a:r>
              <a:rPr lang="zh-CN" altLang="en-US" dirty="0">
                <a:cs typeface="+mn-ea"/>
                <a:sym typeface="+mn-lt"/>
              </a:rPr>
              <a:t>的注册管理机构 </a:t>
            </a:r>
            <a:r>
              <a:rPr lang="en-US" altLang="zh-CN" dirty="0">
                <a:cs typeface="+mn-ea"/>
                <a:sym typeface="+mn-lt"/>
              </a:rPr>
              <a:t>RA </a:t>
            </a:r>
            <a:r>
              <a:rPr lang="zh-CN" altLang="en-US" dirty="0">
                <a:cs typeface="+mn-ea"/>
                <a:sym typeface="+mn-lt"/>
              </a:rPr>
              <a:t>负责向厂家分配前三个字节 </a:t>
            </a:r>
            <a:r>
              <a:rPr lang="en-US" altLang="zh-CN" dirty="0">
                <a:cs typeface="+mn-ea"/>
                <a:sym typeface="+mn-lt"/>
              </a:rPr>
              <a:t>(</a:t>
            </a:r>
            <a:r>
              <a:rPr lang="zh-CN" altLang="en-US" dirty="0">
                <a:cs typeface="+mn-ea"/>
                <a:sym typeface="+mn-lt"/>
              </a:rPr>
              <a:t>即</a:t>
            </a:r>
            <a:r>
              <a:rPr lang="zh-CN" altLang="en-US" dirty="0">
                <a:solidFill>
                  <a:srgbClr val="0000FF"/>
                </a:solidFill>
                <a:cs typeface="+mn-ea"/>
                <a:sym typeface="+mn-lt"/>
              </a:rPr>
              <a:t>高位 </a:t>
            </a:r>
            <a:r>
              <a:rPr lang="en-US" altLang="zh-CN" dirty="0">
                <a:solidFill>
                  <a:srgbClr val="0000FF"/>
                </a:solidFill>
                <a:cs typeface="+mn-ea"/>
                <a:sym typeface="+mn-lt"/>
              </a:rPr>
              <a:t>24 </a:t>
            </a:r>
            <a:r>
              <a:rPr lang="zh-CN" altLang="en-US" dirty="0">
                <a:solidFill>
                  <a:srgbClr val="0000FF"/>
                </a:solidFill>
                <a:cs typeface="+mn-ea"/>
                <a:sym typeface="+mn-lt"/>
              </a:rPr>
              <a:t>位</a:t>
            </a:r>
            <a:r>
              <a:rPr lang="en-US" altLang="zh-CN" dirty="0">
                <a:cs typeface="+mn-ea"/>
                <a:sym typeface="+mn-lt"/>
              </a:rPr>
              <a:t>)</a:t>
            </a:r>
            <a:r>
              <a:rPr lang="zh-CN" altLang="en-US" dirty="0">
                <a:cs typeface="+mn-ea"/>
                <a:sym typeface="+mn-lt"/>
              </a:rPr>
              <a:t>，称为</a:t>
            </a:r>
            <a:r>
              <a:rPr lang="zh-CN" altLang="en-US" dirty="0">
                <a:solidFill>
                  <a:srgbClr val="0000FF"/>
                </a:solidFill>
                <a:cs typeface="+mn-ea"/>
                <a:sym typeface="+mn-lt"/>
              </a:rPr>
              <a:t>组织唯一标识符</a:t>
            </a:r>
            <a:r>
              <a:rPr lang="zh-CN" altLang="en-US" dirty="0">
                <a:cs typeface="+mn-ea"/>
                <a:sym typeface="+mn-lt"/>
              </a:rPr>
              <a:t>。</a:t>
            </a:r>
          </a:p>
          <a:p>
            <a:pPr marL="180975" indent="-180975">
              <a:lnSpc>
                <a:spcPct val="120000"/>
              </a:lnSpc>
              <a:buClr>
                <a:srgbClr val="0070C0"/>
              </a:buClr>
              <a:buFont typeface="Arial" panose="020B0604020202020204" pitchFamily="34" charset="0"/>
              <a:buChar char="•"/>
            </a:pPr>
            <a:r>
              <a:rPr lang="zh-CN" altLang="en-US" dirty="0">
                <a:cs typeface="+mn-ea"/>
                <a:sym typeface="+mn-lt"/>
              </a:rPr>
              <a:t>后三个字节 </a:t>
            </a:r>
            <a:r>
              <a:rPr lang="en-US" altLang="zh-CN" dirty="0">
                <a:cs typeface="+mn-ea"/>
                <a:sym typeface="+mn-lt"/>
              </a:rPr>
              <a:t>(</a:t>
            </a:r>
            <a:r>
              <a:rPr lang="zh-CN" altLang="en-US" dirty="0">
                <a:cs typeface="+mn-ea"/>
                <a:sym typeface="+mn-lt"/>
              </a:rPr>
              <a:t>即</a:t>
            </a:r>
            <a:r>
              <a:rPr lang="zh-CN" altLang="en-US" dirty="0">
                <a:solidFill>
                  <a:srgbClr val="0000FF"/>
                </a:solidFill>
                <a:cs typeface="+mn-ea"/>
                <a:sym typeface="+mn-lt"/>
              </a:rPr>
              <a:t>低位 </a:t>
            </a:r>
            <a:r>
              <a:rPr lang="en-US" altLang="zh-CN" dirty="0">
                <a:solidFill>
                  <a:srgbClr val="0000FF"/>
                </a:solidFill>
                <a:cs typeface="+mn-ea"/>
                <a:sym typeface="+mn-lt"/>
              </a:rPr>
              <a:t>24 </a:t>
            </a:r>
            <a:r>
              <a:rPr lang="zh-CN" altLang="en-US" dirty="0">
                <a:solidFill>
                  <a:srgbClr val="0000FF"/>
                </a:solidFill>
                <a:cs typeface="+mn-ea"/>
                <a:sym typeface="+mn-lt"/>
              </a:rPr>
              <a:t>位</a:t>
            </a:r>
            <a:r>
              <a:rPr lang="en-US" altLang="zh-CN" dirty="0">
                <a:cs typeface="+mn-ea"/>
                <a:sym typeface="+mn-lt"/>
              </a:rPr>
              <a:t>) </a:t>
            </a:r>
            <a:r>
              <a:rPr lang="zh-CN" altLang="en-US" dirty="0">
                <a:cs typeface="+mn-ea"/>
                <a:sym typeface="+mn-lt"/>
              </a:rPr>
              <a:t>由厂家自行指派，称为</a:t>
            </a:r>
            <a:r>
              <a:rPr lang="zh-CN" altLang="en-US" dirty="0">
                <a:solidFill>
                  <a:srgbClr val="0000FF"/>
                </a:solidFill>
                <a:cs typeface="+mn-ea"/>
                <a:sym typeface="+mn-lt"/>
              </a:rPr>
              <a:t>扩展唯一标识符</a:t>
            </a:r>
            <a:r>
              <a:rPr lang="zh-CN" altLang="en-US" dirty="0">
                <a:cs typeface="+mn-ea"/>
                <a:sym typeface="+mn-lt"/>
              </a:rPr>
              <a:t>，</a:t>
            </a:r>
            <a:r>
              <a:rPr lang="zh-CN" altLang="en-US" dirty="0">
                <a:solidFill>
                  <a:srgbClr val="CC00CC"/>
                </a:solidFill>
                <a:cs typeface="+mn-ea"/>
                <a:sym typeface="+mn-lt"/>
              </a:rPr>
              <a:t>必须保证生产出的适配器没有重复地址</a:t>
            </a:r>
            <a:r>
              <a:rPr lang="zh-CN" altLang="en-US" dirty="0">
                <a:cs typeface="+mn-ea"/>
                <a:sym typeface="+mn-lt"/>
              </a:rPr>
              <a:t>。</a:t>
            </a:r>
          </a:p>
        </p:txBody>
      </p:sp>
    </p:spTree>
    <p:extLst>
      <p:ext uri="{BB962C8B-B14F-4D97-AF65-F5344CB8AC3E}">
        <p14:creationId xmlns:p14="http://schemas.microsoft.com/office/powerpoint/2010/main" val="28995945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760" y="1682234"/>
            <a:ext cx="10838687" cy="429861"/>
          </a:xfrm>
          <a:prstGeom prst="rect">
            <a:avLst/>
          </a:prstGeom>
        </p:spPr>
        <p:txBody>
          <a:bodyPr wrap="square">
            <a:spAutoFit/>
          </a:bodyPr>
          <a:lstStyle/>
          <a:p>
            <a:pPr>
              <a:lnSpc>
                <a:spcPct val="120000"/>
              </a:lnSpc>
              <a:buClr>
                <a:srgbClr val="0070C0"/>
              </a:buClr>
            </a:pPr>
            <a:r>
              <a:rPr lang="en-US" altLang="zh-CN" sz="2000" dirty="0">
                <a:cs typeface="+mn-ea"/>
                <a:sym typeface="+mn-lt"/>
              </a:rPr>
              <a:t>    IEEE </a:t>
            </a:r>
            <a:r>
              <a:rPr lang="zh-CN" altLang="en-US" sz="2000" dirty="0">
                <a:cs typeface="+mn-ea"/>
                <a:sym typeface="+mn-lt"/>
              </a:rPr>
              <a:t>规定地址字段的第一字节的最低位用于标识单播还是组播地址。</a:t>
            </a:r>
            <a:endParaRPr lang="en-US" altLang="zh-CN" sz="2000" dirty="0">
              <a:solidFill>
                <a:srgbClr val="0000FF"/>
              </a:solidFill>
              <a:cs typeface="+mn-ea"/>
              <a:sym typeface="+mn-lt"/>
            </a:endParaRPr>
          </a:p>
        </p:txBody>
      </p:sp>
      <p:sp>
        <p:nvSpPr>
          <p:cNvPr id="5" name="矩形 4">
            <a:extLst>
              <a:ext uri="{FF2B5EF4-FFF2-40B4-BE49-F238E27FC236}">
                <a16:creationId xmlns:a16="http://schemas.microsoft.com/office/drawing/2014/main" id="{8591D7B4-7313-4FA3-BE81-3D3A946E16EF}"/>
              </a:ext>
            </a:extLst>
          </p:cNvPr>
          <p:cNvSpPr/>
          <p:nvPr/>
        </p:nvSpPr>
        <p:spPr>
          <a:xfrm>
            <a:off x="292764" y="1242865"/>
            <a:ext cx="5455340" cy="497316"/>
          </a:xfrm>
          <a:prstGeom prst="rect">
            <a:avLst/>
          </a:prstGeom>
        </p:spPr>
        <p:txBody>
          <a:bodyPr wrap="none">
            <a:spAutoFit/>
          </a:bodyPr>
          <a:lstStyle/>
          <a:p>
            <a:pPr marL="342900" indent="-342900">
              <a:lnSpc>
                <a:spcPct val="120000"/>
              </a:lnSpc>
              <a:buFont typeface="Wingdings" panose="05000000000000000000" pitchFamily="2" charset="2"/>
              <a:buChar char="Ø"/>
            </a:pPr>
            <a:r>
              <a:rPr lang="zh-CN" altLang="en-US" sz="2400" dirty="0">
                <a:cs typeface="+mn-ea"/>
                <a:sym typeface="+mn-lt"/>
              </a:rPr>
              <a:t>关于单播地址、组播地址和广播地址</a:t>
            </a:r>
          </a:p>
        </p:txBody>
      </p:sp>
      <p:sp>
        <p:nvSpPr>
          <p:cNvPr id="6" name="标题 1">
            <a:extLst>
              <a:ext uri="{FF2B5EF4-FFF2-40B4-BE49-F238E27FC236}">
                <a16:creationId xmlns:a16="http://schemas.microsoft.com/office/drawing/2014/main" id="{FD99DFC0-361B-422E-BF48-D1D2DB789175}"/>
              </a:ext>
            </a:extLst>
          </p:cNvPr>
          <p:cNvSpPr txBox="1">
            <a:spLocks/>
          </p:cNvSpPr>
          <p:nvPr/>
        </p:nvSpPr>
        <p:spPr>
          <a:xfrm>
            <a:off x="657650" y="182143"/>
            <a:ext cx="10858500" cy="900112"/>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zh-CN" altLang="en-US" sz="3200" dirty="0">
                <a:latin typeface="+mn-lt"/>
                <a:ea typeface="+mn-ea"/>
                <a:cs typeface="+mn-ea"/>
                <a:sym typeface="+mn-lt"/>
              </a:rPr>
              <a:t>对以太网 </a:t>
            </a:r>
            <a:r>
              <a:rPr lang="en-US" altLang="zh-CN" sz="3200" dirty="0">
                <a:latin typeface="+mn-lt"/>
                <a:ea typeface="+mn-ea"/>
                <a:cs typeface="+mn-ea"/>
                <a:sym typeface="+mn-lt"/>
              </a:rPr>
              <a:t>MAC</a:t>
            </a:r>
            <a:r>
              <a:rPr lang="zh-CN" altLang="en-US" sz="3200" dirty="0">
                <a:latin typeface="+mn-lt"/>
                <a:ea typeface="+mn-ea"/>
                <a:cs typeface="+mn-ea"/>
                <a:sym typeface="+mn-lt"/>
              </a:rPr>
              <a:t>地址的说明（</a:t>
            </a:r>
            <a:r>
              <a:rPr lang="en-US" altLang="zh-CN" sz="3200" dirty="0">
                <a:latin typeface="+mn-lt"/>
                <a:ea typeface="+mn-ea"/>
                <a:cs typeface="+mn-ea"/>
                <a:sym typeface="+mn-lt"/>
              </a:rPr>
              <a:t>2</a:t>
            </a:r>
            <a:r>
              <a:rPr lang="zh-CN" altLang="en-US" sz="3200" dirty="0">
                <a:latin typeface="+mn-lt"/>
                <a:ea typeface="+mn-ea"/>
                <a:cs typeface="+mn-ea"/>
                <a:sym typeface="+mn-lt"/>
              </a:rPr>
              <a:t>）</a:t>
            </a:r>
          </a:p>
        </p:txBody>
      </p:sp>
      <p:graphicFrame>
        <p:nvGraphicFramePr>
          <p:cNvPr id="7" name="表格 6">
            <a:extLst>
              <a:ext uri="{FF2B5EF4-FFF2-40B4-BE49-F238E27FC236}">
                <a16:creationId xmlns:a16="http://schemas.microsoft.com/office/drawing/2014/main" id="{86A55507-0864-473A-82ED-B989F5F1BF56}"/>
              </a:ext>
            </a:extLst>
          </p:cNvPr>
          <p:cNvGraphicFramePr>
            <a:graphicFrameLocks noGrp="1"/>
          </p:cNvGraphicFramePr>
          <p:nvPr/>
        </p:nvGraphicFramePr>
        <p:xfrm>
          <a:off x="1562353" y="2741475"/>
          <a:ext cx="7443414" cy="390398"/>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70840">
                <a:tc>
                  <a:txBody>
                    <a:bodyPr/>
                    <a:lstStyle/>
                    <a:p>
                      <a:pPr>
                        <a:lnSpc>
                          <a:spcPct val="120000"/>
                        </a:lnSpc>
                        <a:spcBef>
                          <a:spcPts val="0"/>
                        </a:spcBef>
                        <a:spcAft>
                          <a:spcPts val="0"/>
                        </a:spcAft>
                      </a:pPr>
                      <a:r>
                        <a:rPr lang="en-US" altLang="zh-CN">
                          <a:latin typeface="+mn-lt"/>
                          <a:ea typeface="+mn-ea"/>
                          <a:cs typeface="+mn-ea"/>
                          <a:sym typeface="+mn-lt"/>
                        </a:rPr>
                        <a:t>00000000</a:t>
                      </a:r>
                      <a:endParaRPr lang="zh-CN" altLang="en-US">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11100000</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11111100</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00111001</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1000000</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0011010X</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矩形 7">
            <a:extLst>
              <a:ext uri="{FF2B5EF4-FFF2-40B4-BE49-F238E27FC236}">
                <a16:creationId xmlns:a16="http://schemas.microsoft.com/office/drawing/2014/main" id="{E022232A-DD3C-4C55-840D-AD1BC04F1E77}"/>
              </a:ext>
            </a:extLst>
          </p:cNvPr>
          <p:cNvSpPr/>
          <p:nvPr/>
        </p:nvSpPr>
        <p:spPr>
          <a:xfrm>
            <a:off x="2348594" y="3195073"/>
            <a:ext cx="2064989" cy="345479"/>
          </a:xfrm>
          <a:prstGeom prst="rect">
            <a:avLst/>
          </a:prstGeom>
        </p:spPr>
        <p:txBody>
          <a:bodyPr wrap="none">
            <a:spAutoFit/>
          </a:bodyPr>
          <a:lstStyle/>
          <a:p>
            <a:pPr>
              <a:lnSpc>
                <a:spcPct val="120000"/>
              </a:lnSpc>
            </a:pPr>
            <a:r>
              <a:rPr lang="en-US" altLang="zh-CN" sz="1500">
                <a:cs typeface="+mn-ea"/>
                <a:sym typeface="+mn-lt"/>
              </a:rPr>
              <a:t>OUI</a:t>
            </a:r>
            <a:r>
              <a:rPr lang="zh-CN" altLang="en-US" sz="1500">
                <a:cs typeface="+mn-ea"/>
                <a:sym typeface="+mn-lt"/>
              </a:rPr>
              <a:t>（组织唯一标识）</a:t>
            </a:r>
          </a:p>
        </p:txBody>
      </p:sp>
      <p:cxnSp>
        <p:nvCxnSpPr>
          <p:cNvPr id="9" name="直接连接符 8">
            <a:extLst>
              <a:ext uri="{FF2B5EF4-FFF2-40B4-BE49-F238E27FC236}">
                <a16:creationId xmlns:a16="http://schemas.microsoft.com/office/drawing/2014/main" id="{B7E1C080-5807-4DB0-9933-F6D4BB04204E}"/>
              </a:ext>
            </a:extLst>
          </p:cNvPr>
          <p:cNvCxnSpPr/>
          <p:nvPr/>
        </p:nvCxnSpPr>
        <p:spPr>
          <a:xfrm>
            <a:off x="1562355" y="3184323"/>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AF1606F-DAA9-4E22-9BCB-0B44EE136DC1}"/>
              </a:ext>
            </a:extLst>
          </p:cNvPr>
          <p:cNvCxnSpPr/>
          <p:nvPr/>
        </p:nvCxnSpPr>
        <p:spPr>
          <a:xfrm>
            <a:off x="5198759" y="3184323"/>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5D5C5A9-9918-4DC2-B892-1AB017A193B2}"/>
              </a:ext>
            </a:extLst>
          </p:cNvPr>
          <p:cNvCxnSpPr/>
          <p:nvPr/>
        </p:nvCxnSpPr>
        <p:spPr>
          <a:xfrm flipH="1">
            <a:off x="1634364" y="3321443"/>
            <a:ext cx="655284"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A5D8A6-88E2-48B9-A256-3E4A601D8DCD}"/>
              </a:ext>
            </a:extLst>
          </p:cNvPr>
          <p:cNvCxnSpPr/>
          <p:nvPr/>
        </p:nvCxnSpPr>
        <p:spPr>
          <a:xfrm>
            <a:off x="4514683" y="3321443"/>
            <a:ext cx="684076"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DBECC4-8D03-4BC8-93DF-A26717EFAAE9}"/>
              </a:ext>
            </a:extLst>
          </p:cNvPr>
          <p:cNvSpPr/>
          <p:nvPr/>
        </p:nvSpPr>
        <p:spPr>
          <a:xfrm>
            <a:off x="519428" y="3871277"/>
            <a:ext cx="7274238" cy="1060931"/>
          </a:xfrm>
          <a:prstGeom prst="rect">
            <a:avLst/>
          </a:prstGeom>
        </p:spPr>
        <p:txBody>
          <a:bodyPr wrap="square">
            <a:spAutoFit/>
          </a:bodyPr>
          <a:lstStyle/>
          <a:p>
            <a:pPr marL="380990" indent="-380990">
              <a:lnSpc>
                <a:spcPct val="120000"/>
              </a:lnSpc>
              <a:buClr>
                <a:srgbClr val="0070C0"/>
              </a:buClr>
              <a:buFont typeface="Arial" panose="020B0604020202020204" pitchFamily="34" charset="0"/>
              <a:buChar char="•"/>
            </a:pPr>
            <a:r>
              <a:rPr lang="zh-CN" altLang="en-US" dirty="0">
                <a:solidFill>
                  <a:srgbClr val="0000FF"/>
                </a:solidFill>
                <a:cs typeface="+mn-ea"/>
                <a:sym typeface="+mn-lt"/>
              </a:rPr>
              <a:t>最低位 </a:t>
            </a:r>
            <a:r>
              <a:rPr lang="en-US" altLang="zh-CN" dirty="0">
                <a:solidFill>
                  <a:srgbClr val="0000FF"/>
                </a:solidFill>
                <a:cs typeface="+mn-ea"/>
                <a:sym typeface="+mn-lt"/>
              </a:rPr>
              <a:t>= 0 </a:t>
            </a:r>
            <a:r>
              <a:rPr lang="zh-CN" altLang="en-US" dirty="0">
                <a:solidFill>
                  <a:srgbClr val="0000FF"/>
                </a:solidFill>
                <a:cs typeface="+mn-ea"/>
                <a:sym typeface="+mn-lt"/>
              </a:rPr>
              <a:t>时</a:t>
            </a:r>
            <a:r>
              <a:rPr lang="zh-CN" altLang="en-US" dirty="0">
                <a:cs typeface="+mn-ea"/>
                <a:sym typeface="+mn-lt"/>
              </a:rPr>
              <a:t>，是单播地址，拥有该地址的只有这一个站点。</a:t>
            </a:r>
          </a:p>
          <a:p>
            <a:pPr marL="380990" indent="-380990">
              <a:lnSpc>
                <a:spcPct val="120000"/>
              </a:lnSpc>
              <a:buClr>
                <a:srgbClr val="0070C0"/>
              </a:buClr>
              <a:buFont typeface="Arial" panose="020B0604020202020204" pitchFamily="34" charset="0"/>
              <a:buChar char="•"/>
            </a:pPr>
            <a:r>
              <a:rPr lang="zh-CN" altLang="en-US" dirty="0">
                <a:solidFill>
                  <a:srgbClr val="0000FF"/>
                </a:solidFill>
                <a:cs typeface="+mn-ea"/>
                <a:sym typeface="+mn-lt"/>
              </a:rPr>
              <a:t>最低位</a:t>
            </a:r>
            <a:r>
              <a:rPr lang="en-US" altLang="zh-CN" dirty="0">
                <a:solidFill>
                  <a:srgbClr val="0000FF"/>
                </a:solidFill>
                <a:cs typeface="+mn-ea"/>
                <a:sym typeface="+mn-lt"/>
              </a:rPr>
              <a:t>= 1 </a:t>
            </a:r>
            <a:r>
              <a:rPr lang="zh-CN" altLang="en-US" dirty="0">
                <a:solidFill>
                  <a:srgbClr val="0000FF"/>
                </a:solidFill>
                <a:cs typeface="+mn-ea"/>
                <a:sym typeface="+mn-lt"/>
              </a:rPr>
              <a:t>时</a:t>
            </a:r>
            <a:r>
              <a:rPr lang="zh-CN" altLang="en-US" dirty="0">
                <a:cs typeface="+mn-ea"/>
                <a:sym typeface="+mn-lt"/>
              </a:rPr>
              <a:t>，表示是个</a:t>
            </a:r>
            <a:r>
              <a:rPr lang="zh-CN" altLang="en-US" dirty="0">
                <a:solidFill>
                  <a:srgbClr val="0000FF"/>
                </a:solidFill>
                <a:cs typeface="+mn-ea"/>
                <a:sym typeface="+mn-lt"/>
              </a:rPr>
              <a:t>组播地址</a:t>
            </a:r>
            <a:r>
              <a:rPr lang="zh-CN" altLang="en-US" dirty="0">
                <a:cs typeface="+mn-ea"/>
                <a:sym typeface="+mn-lt"/>
              </a:rPr>
              <a:t>，有一组站点拥有该地址。</a:t>
            </a:r>
          </a:p>
          <a:p>
            <a:pPr marL="380990" indent="-380990">
              <a:lnSpc>
                <a:spcPct val="120000"/>
              </a:lnSpc>
              <a:buClr>
                <a:srgbClr val="0070C0"/>
              </a:buClr>
              <a:buFont typeface="Arial" panose="020B0604020202020204" pitchFamily="34" charset="0"/>
              <a:buChar char="•"/>
            </a:pPr>
            <a:r>
              <a:rPr lang="en-US" altLang="zh-CN" dirty="0">
                <a:cs typeface="+mn-ea"/>
                <a:sym typeface="+mn-lt"/>
              </a:rPr>
              <a:t>48 </a:t>
            </a:r>
            <a:r>
              <a:rPr lang="zh-CN" altLang="en-US" dirty="0">
                <a:cs typeface="+mn-ea"/>
                <a:sym typeface="+mn-lt"/>
              </a:rPr>
              <a:t>位都为 </a:t>
            </a:r>
            <a:r>
              <a:rPr lang="en-US" altLang="zh-CN" dirty="0">
                <a:cs typeface="+mn-ea"/>
                <a:sym typeface="+mn-lt"/>
              </a:rPr>
              <a:t>1 </a:t>
            </a:r>
            <a:r>
              <a:rPr lang="zh-CN" altLang="en-US" dirty="0">
                <a:cs typeface="+mn-ea"/>
                <a:sym typeface="+mn-lt"/>
              </a:rPr>
              <a:t>时，为广播地址。</a:t>
            </a:r>
            <a:endParaRPr lang="en-US" altLang="zh-CN" dirty="0">
              <a:cs typeface="+mn-ea"/>
              <a:sym typeface="+mn-lt"/>
            </a:endParaRPr>
          </a:p>
        </p:txBody>
      </p:sp>
      <p:cxnSp>
        <p:nvCxnSpPr>
          <p:cNvPr id="15" name="连接符: 肘形 14">
            <a:extLst>
              <a:ext uri="{FF2B5EF4-FFF2-40B4-BE49-F238E27FC236}">
                <a16:creationId xmlns:a16="http://schemas.microsoft.com/office/drawing/2014/main" id="{FD9F2D9B-B7D8-4DB9-8EE5-2D86FCABF192}"/>
              </a:ext>
            </a:extLst>
          </p:cNvPr>
          <p:cNvCxnSpPr>
            <a:cxnSpLocks/>
          </p:cNvCxnSpPr>
          <p:nvPr/>
        </p:nvCxnSpPr>
        <p:spPr>
          <a:xfrm>
            <a:off x="8683401" y="3034193"/>
            <a:ext cx="494905" cy="484045"/>
          </a:xfrm>
          <a:prstGeom prst="bent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9F27EE9-8672-4676-A475-C564D2664C7F}"/>
              </a:ext>
            </a:extLst>
          </p:cNvPr>
          <p:cNvSpPr/>
          <p:nvPr/>
        </p:nvSpPr>
        <p:spPr>
          <a:xfrm>
            <a:off x="9178306" y="3346127"/>
            <a:ext cx="1005403" cy="728533"/>
          </a:xfrm>
          <a:prstGeom prst="rect">
            <a:avLst/>
          </a:prstGeom>
        </p:spPr>
        <p:txBody>
          <a:bodyPr wrap="none">
            <a:spAutoFit/>
          </a:bodyPr>
          <a:lstStyle/>
          <a:p>
            <a:pPr>
              <a:lnSpc>
                <a:spcPct val="120000"/>
              </a:lnSpc>
            </a:pPr>
            <a:r>
              <a:rPr lang="en-US" altLang="zh-CN" dirty="0">
                <a:solidFill>
                  <a:srgbClr val="3333FF"/>
                </a:solidFill>
                <a:cs typeface="+mn-ea"/>
                <a:sym typeface="+mn-lt"/>
              </a:rPr>
              <a:t>0</a:t>
            </a:r>
            <a:r>
              <a:rPr lang="zh-CN" altLang="en-US" dirty="0">
                <a:solidFill>
                  <a:srgbClr val="3333FF"/>
                </a:solidFill>
                <a:cs typeface="+mn-ea"/>
                <a:sym typeface="+mn-lt"/>
              </a:rPr>
              <a:t>：单播</a:t>
            </a:r>
            <a:endParaRPr lang="en-US" altLang="zh-CN" dirty="0">
              <a:solidFill>
                <a:srgbClr val="3333FF"/>
              </a:solidFill>
              <a:cs typeface="+mn-ea"/>
              <a:sym typeface="+mn-lt"/>
            </a:endParaRPr>
          </a:p>
          <a:p>
            <a:pPr>
              <a:lnSpc>
                <a:spcPct val="120000"/>
              </a:lnSpc>
            </a:pPr>
            <a:r>
              <a:rPr lang="en-US" altLang="zh-CN" dirty="0">
                <a:solidFill>
                  <a:srgbClr val="3333FF"/>
                </a:solidFill>
                <a:cs typeface="+mn-ea"/>
                <a:sym typeface="+mn-lt"/>
              </a:rPr>
              <a:t>1</a:t>
            </a:r>
            <a:r>
              <a:rPr lang="zh-CN" altLang="en-US" dirty="0">
                <a:solidFill>
                  <a:srgbClr val="3333FF"/>
                </a:solidFill>
                <a:cs typeface="+mn-ea"/>
                <a:sym typeface="+mn-lt"/>
              </a:rPr>
              <a:t>：组播</a:t>
            </a:r>
          </a:p>
        </p:txBody>
      </p:sp>
      <p:sp>
        <p:nvSpPr>
          <p:cNvPr id="20" name="矩形 19">
            <a:extLst>
              <a:ext uri="{FF2B5EF4-FFF2-40B4-BE49-F238E27FC236}">
                <a16:creationId xmlns:a16="http://schemas.microsoft.com/office/drawing/2014/main" id="{7F21D761-62CE-4DAC-8951-940161A2B1AA}"/>
              </a:ext>
            </a:extLst>
          </p:cNvPr>
          <p:cNvSpPr/>
          <p:nvPr/>
        </p:nvSpPr>
        <p:spPr>
          <a:xfrm>
            <a:off x="519428" y="5892402"/>
            <a:ext cx="5186035" cy="396134"/>
          </a:xfrm>
          <a:prstGeom prst="rect">
            <a:avLst/>
          </a:prstGeom>
        </p:spPr>
        <p:txBody>
          <a:bodyPr wrap="none">
            <a:spAutoFit/>
          </a:bodyPr>
          <a:lstStyle/>
          <a:p>
            <a:pPr marL="380990" indent="-380990">
              <a:lnSpc>
                <a:spcPct val="120000"/>
              </a:lnSpc>
              <a:buClr>
                <a:srgbClr val="0070C0"/>
              </a:buClr>
              <a:buFont typeface="Arial" panose="020B0604020202020204" pitchFamily="34" charset="0"/>
              <a:buChar char="•"/>
            </a:pPr>
            <a:r>
              <a:rPr lang="zh-CN" altLang="en-US" dirty="0">
                <a:cs typeface="+mn-ea"/>
                <a:sym typeface="+mn-lt"/>
              </a:rPr>
              <a:t>组播地址和广播地址只能作为目的地址使用。</a:t>
            </a:r>
          </a:p>
        </p:txBody>
      </p:sp>
      <p:graphicFrame>
        <p:nvGraphicFramePr>
          <p:cNvPr id="21" name="表格 20">
            <a:extLst>
              <a:ext uri="{FF2B5EF4-FFF2-40B4-BE49-F238E27FC236}">
                <a16:creationId xmlns:a16="http://schemas.microsoft.com/office/drawing/2014/main" id="{154BE0FB-742B-4A16-8886-1719A5022ED3}"/>
              </a:ext>
            </a:extLst>
          </p:cNvPr>
          <p:cNvGraphicFramePr>
            <a:graphicFrameLocks noGrp="1"/>
          </p:cNvGraphicFramePr>
          <p:nvPr/>
        </p:nvGraphicFramePr>
        <p:xfrm>
          <a:off x="1634364" y="5341372"/>
          <a:ext cx="7443414" cy="390398"/>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70840">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8340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283489" y="2534300"/>
            <a:ext cx="7128792" cy="766688"/>
          </a:xfrm>
          <a:custGeom>
            <a:avLst/>
            <a:gdLst>
              <a:gd name="connsiteX0" fmla="*/ 0 w 7128792"/>
              <a:gd name="connsiteY0" fmla="*/ 0 h 792088"/>
              <a:gd name="connsiteX1" fmla="*/ 7128792 w 7128792"/>
              <a:gd name="connsiteY1" fmla="*/ 0 h 792088"/>
              <a:gd name="connsiteX2" fmla="*/ 7128792 w 7128792"/>
              <a:gd name="connsiteY2" fmla="*/ 792088 h 792088"/>
              <a:gd name="connsiteX3" fmla="*/ 0 w 7128792"/>
              <a:gd name="connsiteY3" fmla="*/ 792088 h 792088"/>
              <a:gd name="connsiteX4" fmla="*/ 0 w 7128792"/>
              <a:gd name="connsiteY4" fmla="*/ 0 h 792088"/>
              <a:gd name="connsiteX0" fmla="*/ 2540000 w 7128792"/>
              <a:gd name="connsiteY0" fmla="*/ 25400 h 792088"/>
              <a:gd name="connsiteX1" fmla="*/ 7128792 w 7128792"/>
              <a:gd name="connsiteY1" fmla="*/ 0 h 792088"/>
              <a:gd name="connsiteX2" fmla="*/ 7128792 w 7128792"/>
              <a:gd name="connsiteY2" fmla="*/ 792088 h 792088"/>
              <a:gd name="connsiteX3" fmla="*/ 0 w 7128792"/>
              <a:gd name="connsiteY3" fmla="*/ 792088 h 792088"/>
              <a:gd name="connsiteX4" fmla="*/ 2540000 w 7128792"/>
              <a:gd name="connsiteY4" fmla="*/ 25400 h 792088"/>
              <a:gd name="connsiteX0" fmla="*/ 2540000 w 7128792"/>
              <a:gd name="connsiteY0" fmla="*/ 0 h 766688"/>
              <a:gd name="connsiteX1" fmla="*/ 4372892 w 7128792"/>
              <a:gd name="connsiteY1" fmla="*/ 0 h 766688"/>
              <a:gd name="connsiteX2" fmla="*/ 7128792 w 7128792"/>
              <a:gd name="connsiteY2" fmla="*/ 766688 h 766688"/>
              <a:gd name="connsiteX3" fmla="*/ 0 w 7128792"/>
              <a:gd name="connsiteY3" fmla="*/ 766688 h 766688"/>
              <a:gd name="connsiteX4" fmla="*/ 2540000 w 7128792"/>
              <a:gd name="connsiteY4" fmla="*/ 0 h 7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8792" h="766688">
                <a:moveTo>
                  <a:pt x="2540000" y="0"/>
                </a:moveTo>
                <a:lnTo>
                  <a:pt x="4372892" y="0"/>
                </a:lnTo>
                <a:lnTo>
                  <a:pt x="7128792" y="766688"/>
                </a:lnTo>
                <a:lnTo>
                  <a:pt x="0" y="766688"/>
                </a:lnTo>
                <a:lnTo>
                  <a:pt x="2540000" y="0"/>
                </a:lnTo>
                <a:close/>
              </a:path>
            </a:pathLst>
          </a:custGeom>
          <a:gradFill flip="none" rotWithShape="1">
            <a:gsLst>
              <a:gs pos="0">
                <a:schemeClr val="bg1"/>
              </a:gs>
              <a:gs pos="100000">
                <a:srgbClr val="99CC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 name="标题 1"/>
          <p:cNvSpPr>
            <a:spLocks noGrp="1"/>
          </p:cNvSpPr>
          <p:nvPr>
            <p:ph type="title"/>
          </p:nvPr>
        </p:nvSpPr>
        <p:spPr>
          <a:xfrm>
            <a:off x="630746" y="-67160"/>
            <a:ext cx="10858500" cy="900112"/>
          </a:xfrm>
        </p:spPr>
        <p:txBody>
          <a:bodyPr>
            <a:normAutofit/>
          </a:bodyPr>
          <a:lstStyle/>
          <a:p>
            <a:pPr>
              <a:lnSpc>
                <a:spcPct val="120000"/>
              </a:lnSpc>
            </a:pPr>
            <a:r>
              <a:rPr lang="zh-CN" altLang="en-US" sz="3200" dirty="0">
                <a:latin typeface="+mn-lt"/>
                <a:ea typeface="+mn-ea"/>
                <a:cs typeface="+mn-ea"/>
                <a:sym typeface="+mn-lt"/>
              </a:rPr>
              <a:t>对以太网 </a:t>
            </a:r>
            <a:r>
              <a:rPr lang="en-US" altLang="zh-CN" sz="3200" dirty="0">
                <a:latin typeface="+mn-lt"/>
                <a:ea typeface="+mn-ea"/>
                <a:cs typeface="+mn-ea"/>
                <a:sym typeface="+mn-lt"/>
              </a:rPr>
              <a:t>MAC</a:t>
            </a:r>
            <a:r>
              <a:rPr lang="zh-CN" altLang="en-US" sz="3200" dirty="0">
                <a:latin typeface="+mn-lt"/>
                <a:ea typeface="+mn-ea"/>
                <a:cs typeface="+mn-ea"/>
                <a:sym typeface="+mn-lt"/>
              </a:rPr>
              <a:t>地址的说明（</a:t>
            </a:r>
            <a:r>
              <a:rPr lang="en-US" altLang="zh-CN" sz="3200" dirty="0">
                <a:latin typeface="+mn-lt"/>
                <a:ea typeface="+mn-ea"/>
                <a:cs typeface="+mn-ea"/>
                <a:sym typeface="+mn-lt"/>
              </a:rPr>
              <a:t>3</a:t>
            </a:r>
            <a:r>
              <a:rPr lang="zh-CN" altLang="en-US" sz="3200" dirty="0">
                <a:latin typeface="+mn-lt"/>
                <a:ea typeface="+mn-ea"/>
                <a:cs typeface="+mn-ea"/>
                <a:sym typeface="+mn-lt"/>
              </a:rPr>
              <a:t>）</a:t>
            </a:r>
          </a:p>
        </p:txBody>
      </p:sp>
      <p:sp>
        <p:nvSpPr>
          <p:cNvPr id="5" name="矩形 4"/>
          <p:cNvSpPr/>
          <p:nvPr/>
        </p:nvSpPr>
        <p:spPr>
          <a:xfrm>
            <a:off x="871876" y="4449740"/>
            <a:ext cx="9686254" cy="1393330"/>
          </a:xfrm>
          <a:prstGeom prst="rect">
            <a:avLst/>
          </a:prstGeom>
        </p:spPr>
        <p:txBody>
          <a:bodyPr wrap="square">
            <a:spAutoFit/>
          </a:bodyPr>
          <a:lstStyle/>
          <a:p>
            <a:pPr marL="285750" indent="-285750">
              <a:lnSpc>
                <a:spcPct val="120000"/>
              </a:lnSpc>
              <a:buFont typeface="Arial" pitchFamily="34" charset="0"/>
              <a:buChar char="•"/>
            </a:pPr>
            <a:r>
              <a:rPr lang="en-US" altLang="zh-CN" dirty="0">
                <a:cs typeface="+mn-ea"/>
                <a:sym typeface="+mn-lt"/>
              </a:rPr>
              <a:t>MAC</a:t>
            </a:r>
            <a:r>
              <a:rPr lang="zh-CN" altLang="en-US" dirty="0">
                <a:cs typeface="+mn-ea"/>
                <a:sym typeface="+mn-lt"/>
              </a:rPr>
              <a:t>地址有</a:t>
            </a:r>
            <a:r>
              <a:rPr lang="en-US" altLang="zh-CN" dirty="0">
                <a:cs typeface="+mn-ea"/>
                <a:sym typeface="+mn-lt"/>
              </a:rPr>
              <a:t>48bit</a:t>
            </a:r>
            <a:r>
              <a:rPr lang="zh-CN" altLang="en-US" dirty="0">
                <a:cs typeface="+mn-ea"/>
                <a:sym typeface="+mn-lt"/>
              </a:rPr>
              <a:t>，通常被表示为十六进制格式。</a:t>
            </a:r>
            <a:endParaRPr lang="en-US" altLang="zh-CN" dirty="0">
              <a:cs typeface="+mn-ea"/>
              <a:sym typeface="+mn-lt"/>
            </a:endParaRPr>
          </a:p>
          <a:p>
            <a:pPr marL="285750" indent="-285750">
              <a:lnSpc>
                <a:spcPct val="120000"/>
              </a:lnSpc>
              <a:buFont typeface="Arial" pitchFamily="34" charset="0"/>
              <a:buChar char="•"/>
            </a:pPr>
            <a:r>
              <a:rPr lang="en-US" altLang="zh-CN" dirty="0">
                <a:cs typeface="+mn-ea"/>
                <a:sym typeface="+mn-lt"/>
              </a:rPr>
              <a:t>MAC</a:t>
            </a:r>
            <a:r>
              <a:rPr lang="zh-CN" altLang="en-US" dirty="0">
                <a:cs typeface="+mn-ea"/>
                <a:sym typeface="+mn-lt"/>
              </a:rPr>
              <a:t>地址分为单播、组播，由最低以为标识。</a:t>
            </a:r>
            <a:r>
              <a:rPr lang="en-US" altLang="zh-CN" dirty="0">
                <a:cs typeface="+mn-ea"/>
                <a:sym typeface="+mn-lt"/>
              </a:rPr>
              <a:t>48</a:t>
            </a:r>
            <a:r>
              <a:rPr lang="zh-CN" altLang="en-US" dirty="0">
                <a:cs typeface="+mn-ea"/>
                <a:sym typeface="+mn-lt"/>
              </a:rPr>
              <a:t>位全位</a:t>
            </a:r>
            <a:r>
              <a:rPr lang="en-US" altLang="zh-CN" dirty="0">
                <a:cs typeface="+mn-ea"/>
                <a:sym typeface="+mn-lt"/>
              </a:rPr>
              <a:t>1</a:t>
            </a:r>
            <a:r>
              <a:rPr lang="zh-CN" altLang="en-US" dirty="0">
                <a:cs typeface="+mn-ea"/>
                <a:sym typeface="+mn-lt"/>
              </a:rPr>
              <a:t>是广播</a:t>
            </a:r>
            <a:r>
              <a:rPr lang="en-US" altLang="zh-CN" dirty="0">
                <a:cs typeface="+mn-ea"/>
                <a:sym typeface="+mn-lt"/>
              </a:rPr>
              <a:t>MAC</a:t>
            </a:r>
            <a:r>
              <a:rPr lang="zh-CN" altLang="en-US" dirty="0">
                <a:cs typeface="+mn-ea"/>
                <a:sym typeface="+mn-lt"/>
              </a:rPr>
              <a:t>地址。</a:t>
            </a:r>
          </a:p>
          <a:p>
            <a:pPr marL="285750" indent="-285750">
              <a:lnSpc>
                <a:spcPct val="120000"/>
              </a:lnSpc>
              <a:buFont typeface="Arial" pitchFamily="34" charset="0"/>
              <a:buChar char="•"/>
            </a:pPr>
            <a:r>
              <a:rPr lang="zh-CN" altLang="en-US" dirty="0">
                <a:cs typeface="+mn-ea"/>
                <a:sym typeface="+mn-lt"/>
              </a:rPr>
              <a:t>单播</a:t>
            </a:r>
            <a:r>
              <a:rPr lang="en-US" altLang="zh-CN" dirty="0">
                <a:cs typeface="+mn-ea"/>
                <a:sym typeface="+mn-lt"/>
              </a:rPr>
              <a:t>MAC</a:t>
            </a:r>
            <a:r>
              <a:rPr lang="zh-CN" altLang="en-US" dirty="0">
                <a:cs typeface="+mn-ea"/>
                <a:sym typeface="+mn-lt"/>
              </a:rPr>
              <a:t>地址全球唯一。前</a:t>
            </a:r>
            <a:r>
              <a:rPr lang="en-US" altLang="zh-CN" dirty="0">
                <a:cs typeface="+mn-ea"/>
                <a:sym typeface="+mn-lt"/>
              </a:rPr>
              <a:t>24bit</a:t>
            </a:r>
            <a:r>
              <a:rPr lang="zh-CN" altLang="en-US" dirty="0">
                <a:cs typeface="+mn-ea"/>
                <a:sym typeface="+mn-lt"/>
              </a:rPr>
              <a:t>代表</a:t>
            </a:r>
            <a:r>
              <a:rPr lang="en-US" altLang="zh-CN" dirty="0">
                <a:cs typeface="+mn-ea"/>
                <a:sym typeface="+mn-lt"/>
              </a:rPr>
              <a:t>OUI</a:t>
            </a:r>
            <a:r>
              <a:rPr lang="zh-CN" altLang="en-US" dirty="0">
                <a:cs typeface="+mn-ea"/>
                <a:sym typeface="+mn-lt"/>
              </a:rPr>
              <a:t>（组织唯一标识），</a:t>
            </a:r>
            <a:r>
              <a:rPr lang="en-US" altLang="zh-CN" dirty="0">
                <a:cs typeface="+mn-ea"/>
                <a:sym typeface="+mn-lt"/>
              </a:rPr>
              <a:t> </a:t>
            </a:r>
            <a:r>
              <a:rPr lang="zh-CN" altLang="en-US" dirty="0">
                <a:cs typeface="+mn-ea"/>
                <a:sym typeface="+mn-lt"/>
              </a:rPr>
              <a:t>由 </a:t>
            </a:r>
            <a:r>
              <a:rPr lang="en-US" altLang="zh-CN" dirty="0">
                <a:cs typeface="+mn-ea"/>
                <a:sym typeface="+mn-lt"/>
              </a:rPr>
              <a:t>IEEE </a:t>
            </a:r>
            <a:r>
              <a:rPr lang="zh-CN" altLang="en-US" dirty="0">
                <a:cs typeface="+mn-ea"/>
                <a:sym typeface="+mn-lt"/>
              </a:rPr>
              <a:t>的注册管理机构 </a:t>
            </a:r>
            <a:r>
              <a:rPr lang="en-US" altLang="zh-CN" dirty="0">
                <a:cs typeface="+mn-ea"/>
                <a:sym typeface="+mn-lt"/>
              </a:rPr>
              <a:t>RA</a:t>
            </a:r>
            <a:r>
              <a:rPr lang="zh-CN" altLang="en-US" dirty="0">
                <a:cs typeface="+mn-ea"/>
                <a:sym typeface="+mn-lt"/>
              </a:rPr>
              <a:t>管理分配，剩下的</a:t>
            </a:r>
            <a:r>
              <a:rPr lang="en-US" altLang="zh-CN" dirty="0">
                <a:cs typeface="+mn-ea"/>
                <a:sym typeface="+mn-lt"/>
              </a:rPr>
              <a:t>24</a:t>
            </a:r>
            <a:r>
              <a:rPr lang="zh-CN" altLang="en-US" dirty="0">
                <a:cs typeface="+mn-ea"/>
                <a:sym typeface="+mn-lt"/>
              </a:rPr>
              <a:t>位由厂商自己分配。</a:t>
            </a:r>
          </a:p>
        </p:txBody>
      </p:sp>
      <p:sp>
        <p:nvSpPr>
          <p:cNvPr id="8" name="矩形 7"/>
          <p:cNvSpPr/>
          <p:nvPr/>
        </p:nvSpPr>
        <p:spPr>
          <a:xfrm>
            <a:off x="3731762" y="2190229"/>
            <a:ext cx="1980029" cy="427746"/>
          </a:xfrm>
          <a:prstGeom prst="rect">
            <a:avLst/>
          </a:prstGeom>
        </p:spPr>
        <p:txBody>
          <a:bodyPr wrap="none">
            <a:spAutoFit/>
          </a:bodyPr>
          <a:lstStyle/>
          <a:p>
            <a:pPr>
              <a:lnSpc>
                <a:spcPct val="120000"/>
              </a:lnSpc>
            </a:pPr>
            <a:r>
              <a:rPr lang="en-US" altLang="zh-CN" sz="2000" b="1">
                <a:cs typeface="+mn-ea"/>
                <a:sym typeface="+mn-lt"/>
              </a:rPr>
              <a:t>00e0.fc39.8034</a:t>
            </a:r>
          </a:p>
        </p:txBody>
      </p:sp>
      <p:graphicFrame>
        <p:nvGraphicFramePr>
          <p:cNvPr id="10" name="表格 9"/>
          <p:cNvGraphicFramePr>
            <a:graphicFrameLocks noGrp="1"/>
          </p:cNvGraphicFramePr>
          <p:nvPr/>
        </p:nvGraphicFramePr>
        <p:xfrm>
          <a:off x="1211481" y="3243580"/>
          <a:ext cx="7272810" cy="390398"/>
        </p:xfrm>
        <a:graphic>
          <a:graphicData uri="http://schemas.openxmlformats.org/drawingml/2006/table">
            <a:tbl>
              <a:tblPr firstRow="1" bandRow="1">
                <a:tableStyleId>{22838BEF-8BB2-4498-84A7-C5851F593DF1}</a:tableStyleId>
              </a:tblPr>
              <a:tblGrid>
                <a:gridCol w="1212135">
                  <a:extLst>
                    <a:ext uri="{9D8B030D-6E8A-4147-A177-3AD203B41FA5}">
                      <a16:colId xmlns:a16="http://schemas.microsoft.com/office/drawing/2014/main" val="20000"/>
                    </a:ext>
                  </a:extLst>
                </a:gridCol>
                <a:gridCol w="1212135">
                  <a:extLst>
                    <a:ext uri="{9D8B030D-6E8A-4147-A177-3AD203B41FA5}">
                      <a16:colId xmlns:a16="http://schemas.microsoft.com/office/drawing/2014/main" val="20001"/>
                    </a:ext>
                  </a:extLst>
                </a:gridCol>
                <a:gridCol w="1212135">
                  <a:extLst>
                    <a:ext uri="{9D8B030D-6E8A-4147-A177-3AD203B41FA5}">
                      <a16:colId xmlns:a16="http://schemas.microsoft.com/office/drawing/2014/main" val="20002"/>
                    </a:ext>
                  </a:extLst>
                </a:gridCol>
                <a:gridCol w="1212135">
                  <a:extLst>
                    <a:ext uri="{9D8B030D-6E8A-4147-A177-3AD203B41FA5}">
                      <a16:colId xmlns:a16="http://schemas.microsoft.com/office/drawing/2014/main" val="20003"/>
                    </a:ext>
                  </a:extLst>
                </a:gridCol>
                <a:gridCol w="1212135">
                  <a:extLst>
                    <a:ext uri="{9D8B030D-6E8A-4147-A177-3AD203B41FA5}">
                      <a16:colId xmlns:a16="http://schemas.microsoft.com/office/drawing/2014/main" val="20004"/>
                    </a:ext>
                  </a:extLst>
                </a:gridCol>
                <a:gridCol w="1212135">
                  <a:extLst>
                    <a:ext uri="{9D8B030D-6E8A-4147-A177-3AD203B41FA5}">
                      <a16:colId xmlns:a16="http://schemas.microsoft.com/office/drawing/2014/main" val="20005"/>
                    </a:ext>
                  </a:extLst>
                </a:gridCol>
              </a:tblGrid>
              <a:tr h="370840">
                <a:tc>
                  <a:txBody>
                    <a:bodyPr/>
                    <a:lstStyle/>
                    <a:p>
                      <a:pPr>
                        <a:lnSpc>
                          <a:spcPct val="120000"/>
                        </a:lnSpc>
                        <a:spcBef>
                          <a:spcPts val="0"/>
                        </a:spcBef>
                        <a:spcAft>
                          <a:spcPts val="0"/>
                        </a:spcAft>
                      </a:pPr>
                      <a:r>
                        <a:rPr lang="en-US" altLang="zh-CN">
                          <a:latin typeface="+mn-lt"/>
                          <a:ea typeface="+mn-ea"/>
                          <a:cs typeface="+mn-ea"/>
                          <a:sym typeface="+mn-lt"/>
                        </a:rPr>
                        <a:t>00000000</a:t>
                      </a:r>
                      <a:endParaRPr lang="zh-CN" altLang="en-US">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11100000</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11111100</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00111001</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a:latin typeface="+mn-lt"/>
                          <a:ea typeface="+mn-ea"/>
                          <a:cs typeface="+mn-ea"/>
                          <a:sym typeface="+mn-lt"/>
                        </a:rPr>
                        <a:t>1000000</a:t>
                      </a:r>
                      <a:endParaRPr lang="zh-CN" altLang="en-US">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20000"/>
                        </a:lnSpc>
                        <a:spcBef>
                          <a:spcPts val="0"/>
                        </a:spcBef>
                        <a:spcAft>
                          <a:spcPts val="0"/>
                        </a:spcAft>
                      </a:pPr>
                      <a:r>
                        <a:rPr lang="en-US" altLang="zh-CN" dirty="0">
                          <a:latin typeface="+mn-lt"/>
                          <a:ea typeface="+mn-ea"/>
                          <a:cs typeface="+mn-ea"/>
                          <a:sym typeface="+mn-lt"/>
                        </a:rPr>
                        <a:t>00110100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矩形 3"/>
          <p:cNvSpPr/>
          <p:nvPr/>
        </p:nvSpPr>
        <p:spPr>
          <a:xfrm>
            <a:off x="1997720" y="3697178"/>
            <a:ext cx="2064989" cy="345479"/>
          </a:xfrm>
          <a:prstGeom prst="rect">
            <a:avLst/>
          </a:prstGeom>
        </p:spPr>
        <p:txBody>
          <a:bodyPr wrap="none">
            <a:spAutoFit/>
          </a:bodyPr>
          <a:lstStyle/>
          <a:p>
            <a:pPr>
              <a:lnSpc>
                <a:spcPct val="120000"/>
              </a:lnSpc>
            </a:pPr>
            <a:r>
              <a:rPr lang="en-US" altLang="zh-CN" sz="1500">
                <a:cs typeface="+mn-ea"/>
                <a:sym typeface="+mn-lt"/>
              </a:rPr>
              <a:t>OUI</a:t>
            </a:r>
            <a:r>
              <a:rPr lang="zh-CN" altLang="en-US" sz="1500">
                <a:cs typeface="+mn-ea"/>
                <a:sym typeface="+mn-lt"/>
              </a:rPr>
              <a:t>（组织唯一标识）</a:t>
            </a:r>
          </a:p>
        </p:txBody>
      </p:sp>
      <p:cxnSp>
        <p:nvCxnSpPr>
          <p:cNvPr id="7" name="直接连接符 6"/>
          <p:cNvCxnSpPr/>
          <p:nvPr/>
        </p:nvCxnSpPr>
        <p:spPr>
          <a:xfrm>
            <a:off x="1211481" y="3686428"/>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47885" y="3686428"/>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283490" y="3823548"/>
            <a:ext cx="655284"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163809" y="3823548"/>
            <a:ext cx="684076"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CEE3FA7-A848-46D1-8E32-7AB29A3631C8}"/>
              </a:ext>
            </a:extLst>
          </p:cNvPr>
          <p:cNvSpPr/>
          <p:nvPr/>
        </p:nvSpPr>
        <p:spPr>
          <a:xfrm>
            <a:off x="484150" y="1237315"/>
            <a:ext cx="3539752" cy="497316"/>
          </a:xfrm>
          <a:prstGeom prst="rect">
            <a:avLst/>
          </a:prstGeom>
        </p:spPr>
        <p:txBody>
          <a:bodyPr wrap="none">
            <a:spAutoFit/>
          </a:bodyPr>
          <a:lstStyle/>
          <a:p>
            <a:pPr marL="342900" indent="-342900">
              <a:lnSpc>
                <a:spcPct val="120000"/>
              </a:lnSpc>
              <a:buFont typeface="Wingdings" panose="05000000000000000000" pitchFamily="2" charset="2"/>
              <a:buChar char="Ø"/>
            </a:pPr>
            <a:r>
              <a:rPr lang="zh-CN" altLang="en-US" sz="2400" dirty="0">
                <a:cs typeface="+mn-ea"/>
                <a:sym typeface="+mn-lt"/>
              </a:rPr>
              <a:t>一个 </a:t>
            </a:r>
            <a:r>
              <a:rPr lang="en-US" altLang="zh-CN" sz="2400" dirty="0">
                <a:cs typeface="+mn-ea"/>
                <a:sym typeface="+mn-lt"/>
              </a:rPr>
              <a:t>MAC </a:t>
            </a:r>
            <a:r>
              <a:rPr lang="zh-CN" altLang="en-US" sz="2400" dirty="0">
                <a:cs typeface="+mn-ea"/>
                <a:sym typeface="+mn-lt"/>
              </a:rPr>
              <a:t>地址实例：</a:t>
            </a:r>
          </a:p>
        </p:txBody>
      </p:sp>
      <p:sp>
        <p:nvSpPr>
          <p:cNvPr id="9" name="灯片编号占位符 8">
            <a:extLst>
              <a:ext uri="{FF2B5EF4-FFF2-40B4-BE49-F238E27FC236}">
                <a16:creationId xmlns:a16="http://schemas.microsoft.com/office/drawing/2014/main" id="{90FB963C-D727-3C62-9E64-C0A3AA1AC4B7}"/>
              </a:ext>
            </a:extLst>
          </p:cNvPr>
          <p:cNvSpPr>
            <a:spLocks noGrp="1"/>
          </p:cNvSpPr>
          <p:nvPr>
            <p:ph type="sldNum" sz="quarter" idx="12"/>
          </p:nvPr>
        </p:nvSpPr>
        <p:spPr/>
        <p:txBody>
          <a:bodyPr/>
          <a:lstStyle/>
          <a:p>
            <a:fld id="{C8BB1146-E542-4D4E-B8E9-6919A11DDD48}" type="slidenum">
              <a:rPr lang="en-US" smtClean="0"/>
              <a:t>188</a:t>
            </a:fld>
            <a:endParaRPr lang="en-US"/>
          </a:p>
        </p:txBody>
      </p:sp>
    </p:spTree>
    <p:extLst>
      <p:ext uri="{BB962C8B-B14F-4D97-AF65-F5344CB8AC3E}">
        <p14:creationId xmlns:p14="http://schemas.microsoft.com/office/powerpoint/2010/main" val="6514195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697606" y="2008602"/>
            <a:ext cx="8796787" cy="2840795"/>
            <a:chOff x="1025874" y="2291106"/>
            <a:chExt cx="6597590" cy="1531733"/>
          </a:xfrm>
        </p:grpSpPr>
        <p:sp>
          <p:nvSpPr>
            <p:cNvPr id="44"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46" name="Rectangle 6"/>
            <p:cNvSpPr>
              <a:spLocks noChangeArrowheads="1"/>
            </p:cNvSpPr>
            <p:nvPr/>
          </p:nvSpPr>
          <p:spPr bwMode="auto">
            <a:xfrm>
              <a:off x="3849543" y="3530798"/>
              <a:ext cx="1234715"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47" name="Rectangle 13"/>
            <p:cNvSpPr>
              <a:spLocks noChangeArrowheads="1"/>
            </p:cNvSpPr>
            <p:nvPr/>
          </p:nvSpPr>
          <p:spPr bwMode="auto">
            <a:xfrm>
              <a:off x="6889224" y="3537948"/>
              <a:ext cx="644409"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48" name="Rectangle 26"/>
            <p:cNvSpPr>
              <a:spLocks noChangeArrowheads="1"/>
            </p:cNvSpPr>
            <p:nvPr/>
          </p:nvSpPr>
          <p:spPr bwMode="auto">
            <a:xfrm>
              <a:off x="6859854" y="2898379"/>
              <a:ext cx="729769" cy="2101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53" name="Rectangle 47"/>
            <p:cNvSpPr>
              <a:spLocks noChangeArrowheads="1"/>
            </p:cNvSpPr>
            <p:nvPr/>
          </p:nvSpPr>
          <p:spPr bwMode="auto">
            <a:xfrm>
              <a:off x="6966760" y="2291106"/>
              <a:ext cx="522597"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54"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1" name="Rectangle 71"/>
            <p:cNvSpPr>
              <a:spLocks noChangeArrowheads="1"/>
            </p:cNvSpPr>
            <p:nvPr/>
          </p:nvSpPr>
          <p:spPr bwMode="auto">
            <a:xfrm>
              <a:off x="2005645" y="2881028"/>
              <a:ext cx="798297"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62" name="Rectangle 72"/>
            <p:cNvSpPr>
              <a:spLocks noChangeArrowheads="1"/>
            </p:cNvSpPr>
            <p:nvPr/>
          </p:nvSpPr>
          <p:spPr bwMode="auto">
            <a:xfrm>
              <a:off x="2788208" y="2881028"/>
              <a:ext cx="644409"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63" name="Rectangle 73"/>
            <p:cNvSpPr>
              <a:spLocks noChangeArrowheads="1"/>
            </p:cNvSpPr>
            <p:nvPr/>
          </p:nvSpPr>
          <p:spPr bwMode="auto">
            <a:xfrm>
              <a:off x="3527499" y="2881028"/>
              <a:ext cx="490520"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64" name="Rectangle 74"/>
            <p:cNvSpPr>
              <a:spLocks noChangeArrowheads="1"/>
            </p:cNvSpPr>
            <p:nvPr/>
          </p:nvSpPr>
          <p:spPr bwMode="auto">
            <a:xfrm>
              <a:off x="4841260" y="2881028"/>
              <a:ext cx="836769"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65" name="Rectangle 75"/>
            <p:cNvSpPr>
              <a:spLocks noChangeArrowheads="1"/>
            </p:cNvSpPr>
            <p:nvPr/>
          </p:nvSpPr>
          <p:spPr bwMode="auto">
            <a:xfrm>
              <a:off x="6374669" y="2881028"/>
              <a:ext cx="489319" cy="20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FCS</a:t>
              </a:r>
            </a:p>
          </p:txBody>
        </p:sp>
        <p:sp>
          <p:nvSpPr>
            <p:cNvPr id="66" name="Rectangle 76"/>
            <p:cNvSpPr>
              <a:spLocks noChangeArrowheads="1"/>
            </p:cNvSpPr>
            <p:nvPr/>
          </p:nvSpPr>
          <p:spPr bwMode="auto">
            <a:xfrm>
              <a:off x="2287182" y="2626141"/>
              <a:ext cx="268104" cy="20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67" name="Rectangle 77"/>
            <p:cNvSpPr>
              <a:spLocks noChangeArrowheads="1"/>
            </p:cNvSpPr>
            <p:nvPr/>
          </p:nvSpPr>
          <p:spPr bwMode="auto">
            <a:xfrm>
              <a:off x="2984591" y="2626141"/>
              <a:ext cx="268104" cy="20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68" name="Rectangle 78"/>
            <p:cNvSpPr>
              <a:spLocks noChangeArrowheads="1"/>
            </p:cNvSpPr>
            <p:nvPr/>
          </p:nvSpPr>
          <p:spPr bwMode="auto">
            <a:xfrm>
              <a:off x="3707907" y="2626141"/>
              <a:ext cx="268104" cy="20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69" name="Rectangle 79"/>
            <p:cNvSpPr>
              <a:spLocks noChangeArrowheads="1"/>
            </p:cNvSpPr>
            <p:nvPr/>
          </p:nvSpPr>
          <p:spPr bwMode="auto">
            <a:xfrm>
              <a:off x="6468707" y="2626141"/>
              <a:ext cx="268104" cy="20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70" name="Rectangle 80"/>
            <p:cNvSpPr>
              <a:spLocks noChangeArrowheads="1"/>
            </p:cNvSpPr>
            <p:nvPr/>
          </p:nvSpPr>
          <p:spPr bwMode="auto">
            <a:xfrm>
              <a:off x="1623271" y="2614121"/>
              <a:ext cx="490520" cy="21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71" name="Text Box 81"/>
            <p:cNvSpPr txBox="1">
              <a:spLocks noChangeArrowheads="1"/>
            </p:cNvSpPr>
            <p:nvPr/>
          </p:nvSpPr>
          <p:spPr bwMode="auto">
            <a:xfrm>
              <a:off x="5344970" y="2572482"/>
              <a:ext cx="1135167" cy="195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r>
                <a:rPr kumimoji="1" lang="zh-CN" altLang="en-US" sz="1600" b="1" dirty="0">
                  <a:solidFill>
                    <a:srgbClr val="000099"/>
                  </a:solidFill>
                  <a:latin typeface="+mn-lt"/>
                  <a:ea typeface="+mn-ea"/>
                  <a:cs typeface="+mn-ea"/>
                  <a:sym typeface="+mn-lt"/>
                </a:rPr>
                <a:t>字节</a:t>
              </a:r>
              <a:endParaRPr kumimoji="1" lang="en-US" altLang="zh-CN" sz="1600" b="1" dirty="0">
                <a:solidFill>
                  <a:srgbClr val="000099"/>
                </a:solidFill>
                <a:latin typeface="+mn-lt"/>
                <a:ea typeface="+mn-ea"/>
                <a:cs typeface="+mn-ea"/>
                <a:sym typeface="+mn-lt"/>
              </a:endParaRPr>
            </a:p>
          </p:txBody>
        </p:sp>
        <p:grpSp>
          <p:nvGrpSpPr>
            <p:cNvPr id="74" name="Group 109"/>
            <p:cNvGrpSpPr>
              <a:grpSpLocks/>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 </a:t>
                </a:r>
                <a:r>
                  <a:rPr kumimoji="1" lang="zh-CN" altLang="en-US" sz="1600" b="1" dirty="0">
                    <a:solidFill>
                      <a:schemeClr val="bg1"/>
                    </a:solidFill>
                    <a:cs typeface="+mn-ea"/>
                    <a:sym typeface="+mn-lt"/>
                  </a:rPr>
                  <a:t>数据报（及其它数据报）</a:t>
                </a:r>
              </a:p>
            </p:txBody>
          </p:sp>
        </p:grpSp>
        <p:sp>
          <p:nvSpPr>
            <p:cNvPr id="77" name="AutoShape 38"/>
            <p:cNvSpPr>
              <a:spLocks noChangeArrowheads="1"/>
            </p:cNvSpPr>
            <p:nvPr/>
          </p:nvSpPr>
          <p:spPr bwMode="auto">
            <a:xfrm>
              <a:off x="2113791" y="2303013"/>
              <a:ext cx="1795225" cy="211683"/>
            </a:xfrm>
            <a:prstGeom prst="wedgeRoundRectCallout">
              <a:avLst>
                <a:gd name="adj1" fmla="val 42334"/>
                <a:gd name="adj2" fmla="val 246267"/>
                <a:gd name="adj3" fmla="val 16667"/>
              </a:avLst>
            </a:prstGeom>
            <a:solidFill>
              <a:srgbClr val="00FF99"/>
            </a:solidFill>
            <a:ln w="9525">
              <a:solidFill>
                <a:schemeClr val="tx1"/>
              </a:solidFill>
              <a:miter lim="800000"/>
              <a:headEnd/>
              <a:tailEnd/>
            </a:ln>
            <a:effectLst/>
          </p:spPr>
          <p:txBody>
            <a:bodyPr/>
            <a:lstStyle/>
            <a:p>
              <a:pPr algn="ctr">
                <a:lnSpc>
                  <a:spcPct val="120000"/>
                </a:lnSpc>
              </a:pPr>
              <a:r>
                <a:rPr lang="zh-CN" altLang="en-US" sz="2133" b="1" dirty="0">
                  <a:cs typeface="+mn-ea"/>
                  <a:sym typeface="+mn-lt"/>
                </a:rPr>
                <a:t>类型字段 </a:t>
              </a:r>
              <a:r>
                <a:rPr lang="en-US" altLang="zh-CN" sz="2133" b="1" dirty="0">
                  <a:cs typeface="+mn-ea"/>
                  <a:sym typeface="+mn-lt"/>
                </a:rPr>
                <a:t>2 </a:t>
              </a:r>
              <a:r>
                <a:rPr lang="zh-CN" altLang="en-US" sz="2133" b="1" dirty="0">
                  <a:cs typeface="+mn-ea"/>
                  <a:sym typeface="+mn-lt"/>
                </a:rPr>
                <a:t>字节</a:t>
              </a:r>
            </a:p>
          </p:txBody>
        </p:sp>
      </p:grpSp>
      <p:sp>
        <p:nvSpPr>
          <p:cNvPr id="5" name="矩形 4"/>
          <p:cNvSpPr/>
          <p:nvPr/>
        </p:nvSpPr>
        <p:spPr>
          <a:xfrm>
            <a:off x="672803" y="1119784"/>
            <a:ext cx="9133368" cy="846194"/>
          </a:xfrm>
          <a:prstGeom prst="rect">
            <a:avLst/>
          </a:prstGeom>
          <a:solidFill>
            <a:srgbClr val="0000CC"/>
          </a:solidFill>
        </p:spPr>
        <p:txBody>
          <a:bodyPr wrap="square">
            <a:spAutoFit/>
          </a:bodyPr>
          <a:lstStyle/>
          <a:p>
            <a:pPr algn="ctr">
              <a:lnSpc>
                <a:spcPct val="120000"/>
              </a:lnSpc>
            </a:pPr>
            <a:r>
              <a:rPr lang="zh-CN" altLang="en-US" sz="2133" b="1" dirty="0">
                <a:solidFill>
                  <a:schemeClr val="bg1"/>
                </a:solidFill>
                <a:cs typeface="+mn-ea"/>
                <a:sym typeface="+mn-lt"/>
              </a:rPr>
              <a:t>类型字段用来标志</a:t>
            </a:r>
            <a:r>
              <a:rPr lang="en-US" altLang="zh-CN" sz="2133" b="1" dirty="0">
                <a:solidFill>
                  <a:schemeClr val="bg1"/>
                </a:solidFill>
                <a:cs typeface="+mn-ea"/>
                <a:sym typeface="+mn-lt"/>
              </a:rPr>
              <a:t>MAC </a:t>
            </a:r>
            <a:r>
              <a:rPr lang="zh-CN" altLang="en-US" sz="2133" b="1" dirty="0">
                <a:solidFill>
                  <a:schemeClr val="bg1"/>
                </a:solidFill>
                <a:cs typeface="+mn-ea"/>
                <a:sym typeface="+mn-lt"/>
              </a:rPr>
              <a:t>帧所封装进来的数据类型，对应上一层协议，以便把收到的 </a:t>
            </a:r>
            <a:r>
              <a:rPr lang="en-US" altLang="zh-CN" sz="2133" b="1" dirty="0">
                <a:solidFill>
                  <a:schemeClr val="bg1"/>
                </a:solidFill>
                <a:cs typeface="+mn-ea"/>
                <a:sym typeface="+mn-lt"/>
              </a:rPr>
              <a:t>MAC </a:t>
            </a:r>
            <a:r>
              <a:rPr lang="zh-CN" altLang="en-US" sz="2133" b="1" dirty="0">
                <a:solidFill>
                  <a:schemeClr val="bg1"/>
                </a:solidFill>
                <a:cs typeface="+mn-ea"/>
                <a:sym typeface="+mn-lt"/>
              </a:rPr>
              <a:t>帧的数据上交给上一层的这个协议。 </a:t>
            </a:r>
          </a:p>
        </p:txBody>
      </p:sp>
      <p:sp>
        <p:nvSpPr>
          <p:cNvPr id="2" name="矩形 1">
            <a:extLst>
              <a:ext uri="{FF2B5EF4-FFF2-40B4-BE49-F238E27FC236}">
                <a16:creationId xmlns:a16="http://schemas.microsoft.com/office/drawing/2014/main" id="{45AF999A-63A8-44CA-AF6C-075831EE7123}"/>
              </a:ext>
            </a:extLst>
          </p:cNvPr>
          <p:cNvSpPr/>
          <p:nvPr/>
        </p:nvSpPr>
        <p:spPr>
          <a:xfrm>
            <a:off x="889459" y="4658494"/>
            <a:ext cx="9799059" cy="1725729"/>
          </a:xfrm>
          <a:prstGeom prst="rect">
            <a:avLst/>
          </a:prstGeom>
        </p:spPr>
        <p:txBody>
          <a:bodyPr wrap="square">
            <a:spAutoFit/>
          </a:bodyPr>
          <a:lstStyle/>
          <a:p>
            <a:pPr marL="446088" indent="-446088">
              <a:lnSpc>
                <a:spcPct val="120000"/>
              </a:lnSpc>
            </a:pPr>
            <a:r>
              <a:rPr lang="zh-CN" altLang="zh-CN" kern="0" dirty="0">
                <a:solidFill>
                  <a:srgbClr val="333333"/>
                </a:solidFill>
                <a:cs typeface="+mn-ea"/>
                <a:sym typeface="+mn-lt"/>
              </a:rPr>
              <a:t>例如</a:t>
            </a:r>
            <a:r>
              <a:rPr lang="zh-CN" altLang="en-US" kern="0" dirty="0">
                <a:solidFill>
                  <a:srgbClr val="333333"/>
                </a:solidFill>
                <a:cs typeface="+mn-ea"/>
                <a:sym typeface="+mn-lt"/>
              </a:rPr>
              <a:t>：</a:t>
            </a:r>
            <a:endParaRPr lang="en-US" altLang="zh-CN" kern="0" dirty="0">
              <a:solidFill>
                <a:srgbClr val="333333"/>
              </a:solidFill>
              <a:cs typeface="+mn-ea"/>
              <a:sym typeface="+mn-lt"/>
            </a:endParaRPr>
          </a:p>
          <a:p>
            <a:pPr indent="304800">
              <a:lnSpc>
                <a:spcPct val="120000"/>
              </a:lnSpc>
            </a:pPr>
            <a:r>
              <a:rPr lang="zh-CN" altLang="en-US" kern="0" dirty="0">
                <a:solidFill>
                  <a:srgbClr val="333333"/>
                </a:solidFill>
                <a:cs typeface="+mn-ea"/>
                <a:sym typeface="+mn-lt"/>
              </a:rPr>
              <a:t>类型字段值 </a:t>
            </a:r>
            <a:r>
              <a:rPr lang="en-US" altLang="zh-CN" kern="0" dirty="0">
                <a:solidFill>
                  <a:srgbClr val="333333"/>
                </a:solidFill>
                <a:cs typeface="+mn-ea"/>
                <a:sym typeface="+mn-lt"/>
              </a:rPr>
              <a:t>0x0800</a:t>
            </a:r>
            <a:r>
              <a:rPr lang="zh-CN" altLang="en-US" kern="0" dirty="0">
                <a:solidFill>
                  <a:srgbClr val="333333"/>
                </a:solidFill>
                <a:cs typeface="+mn-ea"/>
                <a:sym typeface="+mn-lt"/>
              </a:rPr>
              <a:t>，表示</a:t>
            </a:r>
            <a:r>
              <a:rPr lang="zh-CN" altLang="zh-CN" kern="0" dirty="0">
                <a:solidFill>
                  <a:srgbClr val="333333"/>
                </a:solidFill>
                <a:cs typeface="+mn-ea"/>
                <a:sym typeface="+mn-lt"/>
              </a:rPr>
              <a:t>这个帧包含的是</a:t>
            </a:r>
            <a:r>
              <a:rPr lang="en-US" altLang="zh-CN" kern="0" dirty="0">
                <a:solidFill>
                  <a:srgbClr val="333333"/>
                </a:solidFill>
                <a:cs typeface="+mn-ea"/>
                <a:sym typeface="+mn-lt"/>
              </a:rPr>
              <a:t> </a:t>
            </a:r>
            <a:r>
              <a:rPr lang="en-US" altLang="zh-CN" kern="0" dirty="0">
                <a:solidFill>
                  <a:srgbClr val="136EC2"/>
                </a:solidFill>
                <a:cs typeface="+mn-ea"/>
                <a:sym typeface="+mn-lt"/>
              </a:rPr>
              <a:t>IPv4 </a:t>
            </a:r>
            <a:r>
              <a:rPr lang="zh-CN" altLang="zh-CN" kern="0" dirty="0">
                <a:solidFill>
                  <a:srgbClr val="333333"/>
                </a:solidFill>
                <a:cs typeface="+mn-ea"/>
                <a:sym typeface="+mn-lt"/>
              </a:rPr>
              <a:t>数据报</a:t>
            </a:r>
            <a:r>
              <a:rPr lang="zh-CN" altLang="en-US" kern="0" dirty="0">
                <a:solidFill>
                  <a:srgbClr val="333333"/>
                </a:solidFill>
                <a:cs typeface="+mn-ea"/>
                <a:sym typeface="+mn-lt"/>
              </a:rPr>
              <a:t>。  </a:t>
            </a:r>
            <a:endParaRPr lang="en-US" altLang="zh-CN" kern="0" dirty="0">
              <a:solidFill>
                <a:srgbClr val="333333"/>
              </a:solidFill>
              <a:cs typeface="+mn-ea"/>
              <a:sym typeface="+mn-lt"/>
            </a:endParaRPr>
          </a:p>
          <a:p>
            <a:pPr indent="304800">
              <a:lnSpc>
                <a:spcPct val="120000"/>
              </a:lnSpc>
            </a:pPr>
            <a:r>
              <a:rPr lang="zh-CN" altLang="en-US" kern="0" dirty="0">
                <a:solidFill>
                  <a:srgbClr val="333333"/>
                </a:solidFill>
                <a:cs typeface="+mn-ea"/>
                <a:sym typeface="+mn-lt"/>
              </a:rPr>
              <a:t>类型字段值 </a:t>
            </a:r>
            <a:r>
              <a:rPr lang="en-US" altLang="zh-CN" kern="0" dirty="0">
                <a:solidFill>
                  <a:srgbClr val="333333"/>
                </a:solidFill>
                <a:cs typeface="+mn-ea"/>
                <a:sym typeface="+mn-lt"/>
              </a:rPr>
              <a:t>0x0806</a:t>
            </a:r>
            <a:r>
              <a:rPr lang="zh-CN" altLang="en-US" kern="0" dirty="0">
                <a:solidFill>
                  <a:srgbClr val="333333"/>
                </a:solidFill>
                <a:cs typeface="+mn-ea"/>
                <a:sym typeface="+mn-lt"/>
              </a:rPr>
              <a:t>，表示这个帧所包含的</a:t>
            </a:r>
            <a:r>
              <a:rPr lang="zh-CN" altLang="zh-CN" kern="0" dirty="0">
                <a:solidFill>
                  <a:srgbClr val="333333"/>
                </a:solidFill>
                <a:cs typeface="+mn-ea"/>
                <a:sym typeface="+mn-lt"/>
              </a:rPr>
              <a:t>是一个</a:t>
            </a:r>
            <a:r>
              <a:rPr lang="en-US" altLang="zh-CN" kern="0" dirty="0">
                <a:solidFill>
                  <a:srgbClr val="136EC2"/>
                </a:solidFill>
                <a:cs typeface="+mn-ea"/>
                <a:sym typeface="+mn-lt"/>
              </a:rPr>
              <a:t>ARP</a:t>
            </a:r>
            <a:r>
              <a:rPr lang="zh-CN" altLang="zh-CN" kern="0" dirty="0">
                <a:solidFill>
                  <a:srgbClr val="333333"/>
                </a:solidFill>
                <a:cs typeface="+mn-ea"/>
                <a:sym typeface="+mn-lt"/>
              </a:rPr>
              <a:t>帧</a:t>
            </a:r>
            <a:endParaRPr lang="en-US" altLang="zh-CN" kern="0" dirty="0">
              <a:solidFill>
                <a:srgbClr val="333333"/>
              </a:solidFill>
              <a:cs typeface="+mn-ea"/>
              <a:sym typeface="+mn-lt"/>
            </a:endParaRPr>
          </a:p>
          <a:p>
            <a:pPr indent="304800">
              <a:lnSpc>
                <a:spcPct val="120000"/>
              </a:lnSpc>
            </a:pPr>
            <a:r>
              <a:rPr lang="zh-CN" altLang="en-US" kern="0" dirty="0">
                <a:solidFill>
                  <a:srgbClr val="333333"/>
                </a:solidFill>
                <a:cs typeface="+mn-ea"/>
                <a:sym typeface="+mn-lt"/>
              </a:rPr>
              <a:t>类型字段值 </a:t>
            </a:r>
            <a:r>
              <a:rPr lang="en-US" altLang="zh-CN" kern="0" dirty="0">
                <a:solidFill>
                  <a:srgbClr val="333333"/>
                </a:solidFill>
                <a:cs typeface="+mn-ea"/>
                <a:sym typeface="+mn-lt"/>
              </a:rPr>
              <a:t>0x8100</a:t>
            </a:r>
            <a:r>
              <a:rPr lang="zh-CN" altLang="en-US" kern="0" dirty="0">
                <a:solidFill>
                  <a:srgbClr val="333333"/>
                </a:solidFill>
                <a:cs typeface="+mn-ea"/>
                <a:sym typeface="+mn-lt"/>
              </a:rPr>
              <a:t>，</a:t>
            </a:r>
            <a:r>
              <a:rPr lang="zh-CN" altLang="zh-CN" kern="0" dirty="0">
                <a:solidFill>
                  <a:srgbClr val="333333"/>
                </a:solidFill>
                <a:cs typeface="+mn-ea"/>
                <a:sym typeface="+mn-lt"/>
              </a:rPr>
              <a:t>说明这是一个</a:t>
            </a:r>
            <a:r>
              <a:rPr lang="en-US" altLang="zh-CN" kern="0" dirty="0">
                <a:solidFill>
                  <a:srgbClr val="333333"/>
                </a:solidFill>
                <a:cs typeface="+mn-ea"/>
                <a:sym typeface="+mn-lt"/>
              </a:rPr>
              <a:t>IEEE 802.1Q</a:t>
            </a:r>
            <a:r>
              <a:rPr lang="zh-CN" altLang="zh-CN" kern="0" dirty="0">
                <a:solidFill>
                  <a:srgbClr val="333333"/>
                </a:solidFill>
                <a:cs typeface="+mn-ea"/>
                <a:sym typeface="+mn-lt"/>
              </a:rPr>
              <a:t>帧</a:t>
            </a:r>
            <a:endParaRPr lang="en-US" altLang="zh-CN" kern="0" dirty="0">
              <a:solidFill>
                <a:srgbClr val="333333"/>
              </a:solidFill>
              <a:cs typeface="+mn-ea"/>
              <a:sym typeface="+mn-lt"/>
            </a:endParaRPr>
          </a:p>
          <a:p>
            <a:pPr indent="304800">
              <a:lnSpc>
                <a:spcPct val="120000"/>
              </a:lnSpc>
            </a:pPr>
            <a:r>
              <a:rPr lang="zh-CN" altLang="en-US" kern="0" dirty="0">
                <a:solidFill>
                  <a:srgbClr val="333333"/>
                </a:solidFill>
                <a:cs typeface="+mn-ea"/>
                <a:sym typeface="+mn-lt"/>
              </a:rPr>
              <a:t>类型字段值 </a:t>
            </a:r>
            <a:r>
              <a:rPr lang="en-US" altLang="zh-CN" kern="0" dirty="0">
                <a:solidFill>
                  <a:srgbClr val="333333"/>
                </a:solidFill>
                <a:cs typeface="+mn-ea"/>
                <a:sym typeface="+mn-lt"/>
              </a:rPr>
              <a:t>0x86DD</a:t>
            </a:r>
            <a:r>
              <a:rPr lang="zh-CN" altLang="en-US" kern="0" dirty="0">
                <a:solidFill>
                  <a:srgbClr val="333333"/>
                </a:solidFill>
                <a:cs typeface="+mn-ea"/>
                <a:sym typeface="+mn-lt"/>
              </a:rPr>
              <a:t>，</a:t>
            </a:r>
            <a:r>
              <a:rPr lang="zh-CN" altLang="zh-CN" kern="0" dirty="0">
                <a:solidFill>
                  <a:srgbClr val="333333"/>
                </a:solidFill>
                <a:cs typeface="+mn-ea"/>
                <a:sym typeface="+mn-lt"/>
              </a:rPr>
              <a:t>说明这是一个</a:t>
            </a:r>
            <a:r>
              <a:rPr lang="en-US" altLang="zh-CN" kern="0" dirty="0">
                <a:solidFill>
                  <a:srgbClr val="333333"/>
                </a:solidFill>
                <a:cs typeface="+mn-ea"/>
                <a:sym typeface="+mn-lt"/>
              </a:rPr>
              <a:t> </a:t>
            </a:r>
            <a:r>
              <a:rPr lang="en-US" altLang="zh-CN" kern="0" dirty="0">
                <a:solidFill>
                  <a:srgbClr val="136EC2"/>
                </a:solidFill>
                <a:cs typeface="+mn-ea"/>
                <a:sym typeface="+mn-lt"/>
              </a:rPr>
              <a:t>IPv6 </a:t>
            </a:r>
            <a:r>
              <a:rPr lang="zh-CN" altLang="zh-CN" kern="0" dirty="0">
                <a:solidFill>
                  <a:srgbClr val="333333"/>
                </a:solidFill>
                <a:cs typeface="+mn-ea"/>
                <a:sym typeface="+mn-lt"/>
              </a:rPr>
              <a:t>帧。</a:t>
            </a:r>
            <a:endParaRPr lang="zh-CN" altLang="zh-CN" kern="100" dirty="0">
              <a:cs typeface="+mn-ea"/>
              <a:sym typeface="+mn-lt"/>
            </a:endParaRPr>
          </a:p>
        </p:txBody>
      </p:sp>
      <p:sp>
        <p:nvSpPr>
          <p:cNvPr id="38" name="Rectangle 2">
            <a:extLst>
              <a:ext uri="{FF2B5EF4-FFF2-40B4-BE49-F238E27FC236}">
                <a16:creationId xmlns:a16="http://schemas.microsoft.com/office/drawing/2014/main" id="{025CDCF1-51F0-4BE6-82AE-C5735BAE274C}"/>
              </a:ext>
            </a:extLst>
          </p:cNvPr>
          <p:cNvSpPr txBox="1">
            <a:spLocks noChangeArrowheads="1"/>
          </p:cNvSpPr>
          <p:nvPr/>
        </p:nvSpPr>
        <p:spPr>
          <a:xfrm>
            <a:off x="672803" y="42547"/>
            <a:ext cx="11136174" cy="613130"/>
          </a:xfrm>
          <a:prstGeom prst="rect">
            <a:avLst/>
          </a:prstGeom>
        </p:spPr>
        <p:txBody>
          <a:bodyPr>
            <a:normAutofit lnSpcReduction="100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的帧格式：帧类型</a:t>
            </a:r>
          </a:p>
        </p:txBody>
      </p:sp>
    </p:spTree>
    <p:extLst>
      <p:ext uri="{BB962C8B-B14F-4D97-AF65-F5344CB8AC3E}">
        <p14:creationId xmlns:p14="http://schemas.microsoft.com/office/powerpoint/2010/main" val="10293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B76B-BAF9-0F9F-91EA-F6517B328C26}"/>
              </a:ext>
            </a:extLst>
          </p:cNvPr>
          <p:cNvSpPr>
            <a:spLocks noGrp="1"/>
          </p:cNvSpPr>
          <p:nvPr>
            <p:ph type="title"/>
          </p:nvPr>
        </p:nvSpPr>
        <p:spPr/>
        <p:txBody>
          <a:bodyPr/>
          <a:lstStyle/>
          <a:p>
            <a:r>
              <a:rPr lang="zh-CN" altLang="en-US" sz="3200" b="1" dirty="0">
                <a:solidFill>
                  <a:schemeClr val="accent1"/>
                </a:solidFill>
                <a:latin typeface="+mj-ea"/>
                <a:ea typeface="+mj-ea"/>
                <a:cs typeface="+mn-ea"/>
                <a:sym typeface="+mn-lt"/>
              </a:rPr>
              <a:t>传输方式：并行传输和串行传输</a:t>
            </a:r>
            <a:endParaRPr lang="zh-CN" altLang="en-US" dirty="0"/>
          </a:p>
        </p:txBody>
      </p:sp>
      <p:sp>
        <p:nvSpPr>
          <p:cNvPr id="3" name="内容占位符 2">
            <a:extLst>
              <a:ext uri="{FF2B5EF4-FFF2-40B4-BE49-F238E27FC236}">
                <a16:creationId xmlns:a16="http://schemas.microsoft.com/office/drawing/2014/main" id="{E49D6D1F-6D8C-7DCA-1F56-10743E24869A}"/>
              </a:ext>
            </a:extLst>
          </p:cNvPr>
          <p:cNvSpPr>
            <a:spLocks noGrp="1"/>
          </p:cNvSpPr>
          <p:nvPr>
            <p:ph idx="1"/>
          </p:nvPr>
        </p:nvSpPr>
        <p:spPr>
          <a:xfrm>
            <a:off x="660399" y="1125539"/>
            <a:ext cx="5859671" cy="4818062"/>
          </a:xfrm>
        </p:spPr>
        <p:txBody>
          <a:bodyPr>
            <a:normAutofit fontScale="92500" lnSpcReduction="10000"/>
          </a:bodyPr>
          <a:lstStyle/>
          <a:p>
            <a:r>
              <a:rPr lang="zh-CN" altLang="en-US" b="1" dirty="0">
                <a:cs typeface="+mn-ea"/>
                <a:sym typeface="+mn-lt"/>
              </a:rPr>
              <a:t>并行传输：</a:t>
            </a:r>
            <a:r>
              <a:rPr lang="zh-CN" altLang="en-US" kern="100" dirty="0">
                <a:cs typeface="+mn-ea"/>
                <a:sym typeface="+mn-lt"/>
              </a:rPr>
              <a:t>每个时钟脉冲下，</a:t>
            </a:r>
            <a:r>
              <a:rPr lang="zh-CN" altLang="zh-CN" kern="100" dirty="0">
                <a:cs typeface="+mn-ea"/>
                <a:sym typeface="+mn-lt"/>
              </a:rPr>
              <a:t>多个比特被同时发送，每个比特使用单独的一条线路。</a:t>
            </a:r>
            <a:endParaRPr lang="en-US" altLang="zh-CN" kern="100" dirty="0">
              <a:cs typeface="+mn-ea"/>
              <a:sym typeface="+mn-lt"/>
            </a:endParaRPr>
          </a:p>
          <a:p>
            <a:pPr marL="630238" indent="-365125">
              <a:lnSpc>
                <a:spcPct val="120000"/>
              </a:lnSpc>
              <a:buFont typeface="Wingdings" panose="05000000000000000000" pitchFamily="2" charset="2"/>
              <a:buChar char="Ø"/>
            </a:pPr>
            <a:r>
              <a:rPr lang="zh-CN" altLang="en-US" b="1" dirty="0">
                <a:cs typeface="+mn-ea"/>
                <a:sym typeface="+mn-lt"/>
              </a:rPr>
              <a:t>特点：</a:t>
            </a:r>
            <a:endParaRPr lang="en-US" altLang="zh-CN" b="1" dirty="0">
              <a:cs typeface="+mn-ea"/>
              <a:sym typeface="+mn-lt"/>
            </a:endParaRPr>
          </a:p>
          <a:p>
            <a:pPr marL="357188" indent="-177800">
              <a:lnSpc>
                <a:spcPct val="120000"/>
              </a:lnSpc>
              <a:buFont typeface="Arial" panose="020B0604020202020204" pitchFamily="34" charset="0"/>
              <a:buChar char="•"/>
            </a:pPr>
            <a:r>
              <a:rPr lang="zh-CN" altLang="zh-CN" dirty="0">
                <a:cs typeface="+mn-ea"/>
                <a:sym typeface="+mn-lt"/>
              </a:rPr>
              <a:t>长距离</a:t>
            </a:r>
            <a:r>
              <a:rPr lang="zh-CN" altLang="en-US" dirty="0">
                <a:cs typeface="+mn-ea"/>
                <a:sym typeface="+mn-lt"/>
              </a:rPr>
              <a:t>时，用</a:t>
            </a:r>
            <a:r>
              <a:rPr lang="zh-CN" altLang="zh-CN" dirty="0">
                <a:cs typeface="+mn-ea"/>
                <a:sym typeface="+mn-lt"/>
              </a:rPr>
              <a:t>多条线路</a:t>
            </a:r>
            <a:r>
              <a:rPr lang="zh-CN" altLang="en-US" dirty="0">
                <a:cs typeface="+mn-ea"/>
                <a:sym typeface="+mn-lt"/>
              </a:rPr>
              <a:t>传输，</a:t>
            </a:r>
            <a:r>
              <a:rPr lang="zh-CN" altLang="en-US" dirty="0">
                <a:solidFill>
                  <a:srgbClr val="C00000"/>
                </a:solidFill>
                <a:cs typeface="+mn-ea"/>
                <a:sym typeface="+mn-lt"/>
              </a:rPr>
              <a:t>线路成本高</a:t>
            </a:r>
            <a:r>
              <a:rPr lang="zh-CN" altLang="en-US" dirty="0">
                <a:cs typeface="+mn-ea"/>
                <a:sym typeface="+mn-lt"/>
              </a:rPr>
              <a:t>；</a:t>
            </a:r>
            <a:endParaRPr lang="en-US" altLang="zh-CN" dirty="0">
              <a:cs typeface="+mn-ea"/>
              <a:sym typeface="+mn-lt"/>
            </a:endParaRPr>
          </a:p>
          <a:p>
            <a:pPr marL="357188" indent="-177800">
              <a:lnSpc>
                <a:spcPct val="120000"/>
              </a:lnSpc>
              <a:buFont typeface="Arial" panose="020B0604020202020204" pitchFamily="34" charset="0"/>
              <a:buChar char="•"/>
            </a:pPr>
            <a:r>
              <a:rPr lang="zh-CN" altLang="zh-CN" dirty="0">
                <a:cs typeface="+mn-ea"/>
                <a:sym typeface="+mn-lt"/>
              </a:rPr>
              <a:t>长距离</a:t>
            </a:r>
            <a:r>
              <a:rPr lang="zh-CN" altLang="en-US" dirty="0">
                <a:cs typeface="+mn-ea"/>
                <a:sym typeface="+mn-lt"/>
              </a:rPr>
              <a:t>时，需要</a:t>
            </a:r>
            <a:r>
              <a:rPr lang="zh-CN" altLang="zh-CN" dirty="0">
                <a:cs typeface="+mn-ea"/>
                <a:sym typeface="+mn-lt"/>
              </a:rPr>
              <a:t>使用较粗的导线，</a:t>
            </a:r>
            <a:r>
              <a:rPr lang="zh-CN" altLang="en-US" dirty="0">
                <a:solidFill>
                  <a:srgbClr val="C00000"/>
                </a:solidFill>
                <a:cs typeface="+mn-ea"/>
                <a:sym typeface="+mn-lt"/>
              </a:rPr>
              <a:t>多条线路</a:t>
            </a:r>
            <a:r>
              <a:rPr lang="zh-CN" altLang="zh-CN" dirty="0">
                <a:solidFill>
                  <a:srgbClr val="C00000"/>
                </a:solidFill>
                <a:cs typeface="+mn-ea"/>
                <a:sym typeface="+mn-lt"/>
              </a:rPr>
              <a:t>捆扎或封装到一条线缆中较为困难</a:t>
            </a:r>
            <a:r>
              <a:rPr lang="zh-CN" altLang="en-US" dirty="0">
                <a:cs typeface="+mn-ea"/>
                <a:sym typeface="+mn-lt"/>
              </a:rPr>
              <a:t>；</a:t>
            </a:r>
            <a:endParaRPr lang="en-US" altLang="zh-CN" dirty="0">
              <a:cs typeface="+mn-ea"/>
              <a:sym typeface="+mn-lt"/>
            </a:endParaRPr>
          </a:p>
          <a:p>
            <a:pPr marL="357188" indent="-177800">
              <a:lnSpc>
                <a:spcPct val="120000"/>
              </a:lnSpc>
              <a:buFont typeface="Arial" panose="020B0604020202020204" pitchFamily="34" charset="0"/>
              <a:buChar char="•"/>
            </a:pPr>
            <a:r>
              <a:rPr lang="zh-CN" altLang="zh-CN" dirty="0">
                <a:cs typeface="+mn-ea"/>
                <a:sym typeface="+mn-lt"/>
              </a:rPr>
              <a:t>长距离时</a:t>
            </a:r>
            <a:r>
              <a:rPr lang="zh-CN" altLang="en-US" dirty="0">
                <a:cs typeface="+mn-ea"/>
                <a:sym typeface="+mn-lt"/>
              </a:rPr>
              <a:t>，每条线路的比特很</a:t>
            </a:r>
            <a:r>
              <a:rPr lang="zh-CN" altLang="en-US" dirty="0">
                <a:solidFill>
                  <a:srgbClr val="C00000"/>
                </a:solidFill>
                <a:cs typeface="+mn-ea"/>
                <a:sym typeface="+mn-lt"/>
              </a:rPr>
              <a:t>难</a:t>
            </a:r>
            <a:r>
              <a:rPr lang="zh-CN" altLang="zh-CN" dirty="0">
                <a:solidFill>
                  <a:srgbClr val="C00000"/>
                </a:solidFill>
                <a:cs typeface="+mn-ea"/>
                <a:sym typeface="+mn-lt"/>
              </a:rPr>
              <a:t>同步</a:t>
            </a:r>
            <a:r>
              <a:rPr lang="zh-CN" altLang="en-US" dirty="0">
                <a:cs typeface="+mn-ea"/>
                <a:sym typeface="+mn-lt"/>
              </a:rPr>
              <a:t>收到，接收端处理比较困难</a:t>
            </a:r>
            <a:r>
              <a:rPr lang="zh-CN" altLang="zh-CN" dirty="0">
                <a:cs typeface="+mn-ea"/>
                <a:sym typeface="+mn-lt"/>
              </a:rPr>
              <a:t>。</a:t>
            </a:r>
            <a:endParaRPr lang="en-US" altLang="zh-CN" dirty="0">
              <a:cs typeface="+mn-ea"/>
              <a:sym typeface="+mn-lt"/>
            </a:endParaRPr>
          </a:p>
          <a:p>
            <a:pPr marL="715963" indent="-450850">
              <a:lnSpc>
                <a:spcPct val="120000"/>
              </a:lnSpc>
              <a:buFont typeface="Wingdings" panose="05000000000000000000" pitchFamily="2" charset="2"/>
              <a:buChar char="Ø"/>
            </a:pPr>
            <a:r>
              <a:rPr lang="zh-CN" altLang="en-US" b="1" dirty="0">
                <a:cs typeface="+mn-ea"/>
                <a:sym typeface="+mn-lt"/>
              </a:rPr>
              <a:t>应用场合：</a:t>
            </a:r>
            <a:endParaRPr lang="en-US" altLang="zh-CN" b="1" dirty="0">
              <a:cs typeface="+mn-ea"/>
              <a:sym typeface="+mn-lt"/>
            </a:endParaRPr>
          </a:p>
          <a:p>
            <a:pPr marL="357188" indent="-177800">
              <a:buFont typeface="Arial" panose="020B0604020202020204" pitchFamily="34" charset="0"/>
              <a:buChar char="•"/>
            </a:pPr>
            <a:r>
              <a:rPr lang="zh-CN" altLang="zh-CN" dirty="0">
                <a:cs typeface="+mn-ea"/>
                <a:sym typeface="+mn-lt"/>
              </a:rPr>
              <a:t>用于近距离传输，例如计算机和外部设备之间的通信。</a:t>
            </a:r>
            <a:r>
              <a:rPr lang="zh-CN" altLang="zh-CN" dirty="0">
                <a:solidFill>
                  <a:srgbClr val="C00000"/>
                </a:solidFill>
                <a:cs typeface="+mn-ea"/>
                <a:sym typeface="+mn-lt"/>
              </a:rPr>
              <a:t>不适合于长距离通信</a:t>
            </a:r>
            <a:r>
              <a:rPr lang="zh-CN" altLang="zh-CN" dirty="0">
                <a:cs typeface="+mn-ea"/>
                <a:sym typeface="+mn-lt"/>
              </a:rPr>
              <a:t>。</a:t>
            </a:r>
            <a:endParaRPr lang="zh-CN" altLang="en-US" dirty="0">
              <a:cs typeface="+mn-ea"/>
              <a:sym typeface="+mn-lt"/>
            </a:endParaRPr>
          </a:p>
          <a:p>
            <a:endParaRPr lang="zh-CN" altLang="en-US" dirty="0"/>
          </a:p>
        </p:txBody>
      </p:sp>
      <p:sp>
        <p:nvSpPr>
          <p:cNvPr id="5" name="灯片编号占位符 4">
            <a:extLst>
              <a:ext uri="{FF2B5EF4-FFF2-40B4-BE49-F238E27FC236}">
                <a16:creationId xmlns:a16="http://schemas.microsoft.com/office/drawing/2014/main" id="{A8652CE6-C387-D4CF-8724-2E5803131B3F}"/>
              </a:ext>
            </a:extLst>
          </p:cNvPr>
          <p:cNvSpPr>
            <a:spLocks noGrp="1"/>
          </p:cNvSpPr>
          <p:nvPr>
            <p:ph type="sldNum" sz="quarter" idx="12"/>
          </p:nvPr>
        </p:nvSpPr>
        <p:spPr/>
        <p:txBody>
          <a:bodyPr/>
          <a:lstStyle/>
          <a:p>
            <a:fld id="{C8BB1146-E542-4D4E-B8E9-6919A11DDD48}" type="slidenum">
              <a:rPr lang="en-US" smtClean="0"/>
              <a:t>19</a:t>
            </a:fld>
            <a:endParaRPr lang="en-US"/>
          </a:p>
        </p:txBody>
      </p:sp>
      <p:pic>
        <p:nvPicPr>
          <p:cNvPr id="6" name="内容占位符 5">
            <a:extLst>
              <a:ext uri="{FF2B5EF4-FFF2-40B4-BE49-F238E27FC236}">
                <a16:creationId xmlns:a16="http://schemas.microsoft.com/office/drawing/2014/main" id="{A15E0D0A-D302-0824-DF18-AE014C21BFED}"/>
              </a:ext>
            </a:extLst>
          </p:cNvPr>
          <p:cNvPicPr>
            <a:picLocks noGrp="1"/>
          </p:cNvPicPr>
          <p:nvPr>
            <p:ph idx="10"/>
          </p:nvPr>
        </p:nvPicPr>
        <p:blipFill rotWithShape="1">
          <a:blip r:embed="rId2"/>
          <a:srcRect r="58295" b="21773"/>
          <a:stretch/>
        </p:blipFill>
        <p:spPr>
          <a:xfrm>
            <a:off x="6924956" y="2026819"/>
            <a:ext cx="4491791" cy="3206002"/>
          </a:xfrm>
          <a:prstGeom prst="rect">
            <a:avLst/>
          </a:prstGeom>
          <a:noFill/>
          <a:ln>
            <a:noFill/>
          </a:ln>
          <a:effectLst>
            <a:outerShdw blurRad="50800" dist="50800" dir="5400000" algn="ctr" rotWithShape="0">
              <a:schemeClr val="accent4"/>
            </a:outerShdw>
          </a:effectLst>
        </p:spPr>
      </p:pic>
    </p:spTree>
    <p:extLst>
      <p:ext uri="{BB962C8B-B14F-4D97-AF65-F5344CB8AC3E}">
        <p14:creationId xmlns:p14="http://schemas.microsoft.com/office/powerpoint/2010/main" val="33675228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367833" y="2183639"/>
            <a:ext cx="8796787" cy="3175299"/>
            <a:chOff x="1025874" y="1448750"/>
            <a:chExt cx="6597590" cy="2381474"/>
          </a:xfrm>
        </p:grpSpPr>
        <p:sp>
          <p:nvSpPr>
            <p:cNvPr id="10"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 name="Rectangle 6"/>
            <p:cNvSpPr>
              <a:spLocks noChangeArrowheads="1"/>
            </p:cNvSpPr>
            <p:nvPr/>
          </p:nvSpPr>
          <p:spPr bwMode="auto">
            <a:xfrm>
              <a:off x="3847707" y="3530798"/>
              <a:ext cx="1234715"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13" name="Rectangle 13"/>
            <p:cNvSpPr>
              <a:spLocks noChangeArrowheads="1"/>
            </p:cNvSpPr>
            <p:nvPr/>
          </p:nvSpPr>
          <p:spPr bwMode="auto">
            <a:xfrm>
              <a:off x="6889224" y="3537948"/>
              <a:ext cx="64440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14" name="Rectangle 26"/>
            <p:cNvSpPr>
              <a:spLocks noChangeArrowheads="1"/>
            </p:cNvSpPr>
            <p:nvPr/>
          </p:nvSpPr>
          <p:spPr bwMode="auto">
            <a:xfrm>
              <a:off x="6859854" y="2898379"/>
              <a:ext cx="729769" cy="292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9" name="Rectangle 47"/>
            <p:cNvSpPr>
              <a:spLocks noChangeArrowheads="1"/>
            </p:cNvSpPr>
            <p:nvPr/>
          </p:nvSpPr>
          <p:spPr bwMode="auto">
            <a:xfrm>
              <a:off x="6966760" y="2291106"/>
              <a:ext cx="522597"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2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Rectangle 71"/>
            <p:cNvSpPr>
              <a:spLocks noChangeArrowheads="1"/>
            </p:cNvSpPr>
            <p:nvPr/>
          </p:nvSpPr>
          <p:spPr bwMode="auto">
            <a:xfrm>
              <a:off x="2005645" y="2881028"/>
              <a:ext cx="798297"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28" name="Rectangle 72"/>
            <p:cNvSpPr>
              <a:spLocks noChangeArrowheads="1"/>
            </p:cNvSpPr>
            <p:nvPr/>
          </p:nvSpPr>
          <p:spPr bwMode="auto">
            <a:xfrm>
              <a:off x="2788208" y="2881028"/>
              <a:ext cx="64440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29" name="Rectangle 73"/>
            <p:cNvSpPr>
              <a:spLocks noChangeArrowheads="1"/>
            </p:cNvSpPr>
            <p:nvPr/>
          </p:nvSpPr>
          <p:spPr bwMode="auto">
            <a:xfrm>
              <a:off x="3527499" y="2881028"/>
              <a:ext cx="490520"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30" name="Rectangle 74"/>
            <p:cNvSpPr>
              <a:spLocks noChangeArrowheads="1"/>
            </p:cNvSpPr>
            <p:nvPr/>
          </p:nvSpPr>
          <p:spPr bwMode="auto">
            <a:xfrm>
              <a:off x="4841260" y="2881028"/>
              <a:ext cx="836769"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31" name="Rectangle 75"/>
            <p:cNvSpPr>
              <a:spLocks noChangeArrowheads="1"/>
            </p:cNvSpPr>
            <p:nvPr/>
          </p:nvSpPr>
          <p:spPr bwMode="auto">
            <a:xfrm>
              <a:off x="6374669" y="2881028"/>
              <a:ext cx="489319"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FCS</a:t>
              </a:r>
            </a:p>
          </p:txBody>
        </p:sp>
        <p:sp>
          <p:nvSpPr>
            <p:cNvPr id="32" name="Rectangle 76"/>
            <p:cNvSpPr>
              <a:spLocks noChangeArrowheads="1"/>
            </p:cNvSpPr>
            <p:nvPr/>
          </p:nvSpPr>
          <p:spPr bwMode="auto">
            <a:xfrm>
              <a:off x="2287182"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33" name="Rectangle 77"/>
            <p:cNvSpPr>
              <a:spLocks noChangeArrowheads="1"/>
            </p:cNvSpPr>
            <p:nvPr/>
          </p:nvSpPr>
          <p:spPr bwMode="auto">
            <a:xfrm>
              <a:off x="2984591"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34" name="Rectangle 78"/>
            <p:cNvSpPr>
              <a:spLocks noChangeArrowheads="1"/>
            </p:cNvSpPr>
            <p:nvPr/>
          </p:nvSpPr>
          <p:spPr bwMode="auto">
            <a:xfrm>
              <a:off x="3707907"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35" name="Rectangle 79"/>
            <p:cNvSpPr>
              <a:spLocks noChangeArrowheads="1"/>
            </p:cNvSpPr>
            <p:nvPr/>
          </p:nvSpPr>
          <p:spPr bwMode="auto">
            <a:xfrm>
              <a:off x="6468707" y="2626141"/>
              <a:ext cx="268104" cy="2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36" name="Rectangle 80"/>
            <p:cNvSpPr>
              <a:spLocks noChangeArrowheads="1"/>
            </p:cNvSpPr>
            <p:nvPr/>
          </p:nvSpPr>
          <p:spPr bwMode="auto">
            <a:xfrm>
              <a:off x="1623271" y="2614121"/>
              <a:ext cx="490520" cy="2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37" name="Text Box 81"/>
            <p:cNvSpPr txBox="1">
              <a:spLocks noChangeArrowheads="1"/>
            </p:cNvSpPr>
            <p:nvPr/>
          </p:nvSpPr>
          <p:spPr bwMode="auto">
            <a:xfrm>
              <a:off x="5344970" y="2547106"/>
              <a:ext cx="1135167" cy="27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r>
                <a:rPr kumimoji="1" lang="zh-CN" altLang="en-US" sz="1600" b="1" dirty="0">
                  <a:solidFill>
                    <a:srgbClr val="000099"/>
                  </a:solidFill>
                  <a:latin typeface="+mn-lt"/>
                  <a:ea typeface="+mn-ea"/>
                  <a:cs typeface="+mn-ea"/>
                  <a:sym typeface="+mn-lt"/>
                </a:rPr>
                <a:t>字节</a:t>
              </a:r>
              <a:endParaRPr kumimoji="1" lang="en-US" altLang="zh-CN" sz="1600" b="1" dirty="0">
                <a:solidFill>
                  <a:srgbClr val="000099"/>
                </a:solidFill>
                <a:latin typeface="+mn-lt"/>
                <a:ea typeface="+mn-ea"/>
                <a:cs typeface="+mn-ea"/>
                <a:sym typeface="+mn-lt"/>
              </a:endParaRPr>
            </a:p>
          </p:txBody>
        </p:sp>
        <p:grpSp>
          <p:nvGrpSpPr>
            <p:cNvPr id="40" name="Group 109"/>
            <p:cNvGrpSpPr>
              <a:grpSpLocks/>
            </p:cNvGrpSpPr>
            <p:nvPr/>
          </p:nvGrpSpPr>
          <p:grpSpPr bwMode="auto">
            <a:xfrm>
              <a:off x="4350516" y="2284601"/>
              <a:ext cx="1988911" cy="683183"/>
              <a:chOff x="2926" y="1866"/>
              <a:chExt cx="1693" cy="630"/>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42" name="Rectangle 111"/>
              <p:cNvSpPr>
                <a:spLocks noChangeArrowheads="1"/>
              </p:cNvSpPr>
              <p:nvPr/>
            </p:nvSpPr>
            <p:spPr bwMode="auto">
              <a:xfrm>
                <a:off x="2926" y="1866"/>
                <a:ext cx="1693"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 </a:t>
                </a:r>
                <a:r>
                  <a:rPr kumimoji="1" lang="zh-CN" altLang="en-US" sz="1600" b="1" dirty="0">
                    <a:solidFill>
                      <a:schemeClr val="bg1"/>
                    </a:solidFill>
                    <a:cs typeface="+mn-ea"/>
                    <a:sym typeface="+mn-lt"/>
                  </a:rPr>
                  <a:t>数据报（及其它数据报）</a:t>
                </a:r>
              </a:p>
            </p:txBody>
          </p:sp>
        </p:grpSp>
        <p:sp>
          <p:nvSpPr>
            <p:cNvPr id="43" name="AutoShape 38"/>
            <p:cNvSpPr>
              <a:spLocks noChangeArrowheads="1"/>
            </p:cNvSpPr>
            <p:nvPr/>
          </p:nvSpPr>
          <p:spPr bwMode="auto">
            <a:xfrm>
              <a:off x="3147756" y="1448750"/>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headEnd/>
              <a:tailEnd/>
            </a:ln>
            <a:effectLst/>
          </p:spPr>
          <p:txBody>
            <a:bodyPr/>
            <a:lstStyle/>
            <a:p>
              <a:pPr algn="ctr">
                <a:lnSpc>
                  <a:spcPct val="120000"/>
                </a:lnSpc>
              </a:pPr>
              <a:r>
                <a:rPr lang="zh-CN" altLang="en-US" sz="2133" b="1" dirty="0">
                  <a:cs typeface="+mn-ea"/>
                  <a:sym typeface="+mn-lt"/>
                </a:rPr>
                <a:t>数据字段 </a:t>
              </a:r>
              <a:r>
                <a:rPr lang="en-US" altLang="zh-CN" sz="2133" b="1" dirty="0">
                  <a:cs typeface="+mn-ea"/>
                  <a:sym typeface="+mn-lt"/>
                </a:rPr>
                <a:t>46 ~ 1500 </a:t>
              </a:r>
              <a:r>
                <a:rPr lang="zh-CN" altLang="en-US" sz="2133" b="1" dirty="0">
                  <a:cs typeface="+mn-ea"/>
                  <a:sym typeface="+mn-lt"/>
                </a:rPr>
                <a:t>字节</a:t>
              </a:r>
            </a:p>
          </p:txBody>
        </p:sp>
      </p:grpSp>
      <p:sp>
        <p:nvSpPr>
          <p:cNvPr id="80" name="矩形 79"/>
          <p:cNvSpPr/>
          <p:nvPr/>
        </p:nvSpPr>
        <p:spPr>
          <a:xfrm>
            <a:off x="1367832" y="1482041"/>
            <a:ext cx="9503368" cy="846194"/>
          </a:xfrm>
          <a:prstGeom prst="rect">
            <a:avLst/>
          </a:prstGeom>
          <a:solidFill>
            <a:srgbClr val="0000CC"/>
          </a:solidFill>
        </p:spPr>
        <p:txBody>
          <a:bodyPr wrap="square">
            <a:spAutoFit/>
          </a:bodyPr>
          <a:lstStyle/>
          <a:p>
            <a:pPr algn="ctr">
              <a:lnSpc>
                <a:spcPct val="120000"/>
              </a:lnSpc>
            </a:pPr>
            <a:r>
              <a:rPr lang="zh-CN" altLang="en-US" sz="2133" b="1" dirty="0">
                <a:solidFill>
                  <a:schemeClr val="bg1"/>
                </a:solidFill>
                <a:cs typeface="+mn-ea"/>
                <a:sym typeface="+mn-lt"/>
              </a:rPr>
              <a:t>数据字段里封装的是上层协议需要发送的数据</a:t>
            </a:r>
            <a:endParaRPr lang="zh-CN" altLang="en-US" sz="2133" b="1" dirty="0">
              <a:solidFill>
                <a:srgbClr val="FFFF00"/>
              </a:solidFill>
              <a:cs typeface="+mn-ea"/>
              <a:sym typeface="+mn-lt"/>
            </a:endParaRPr>
          </a:p>
          <a:p>
            <a:pPr algn="ctr">
              <a:lnSpc>
                <a:spcPct val="120000"/>
              </a:lnSpc>
            </a:pPr>
            <a:r>
              <a:rPr lang="zh-CN" altLang="en-US" sz="2133" b="1" dirty="0">
                <a:solidFill>
                  <a:schemeClr val="bg1"/>
                </a:solidFill>
                <a:cs typeface="+mn-ea"/>
                <a:sym typeface="+mn-lt"/>
              </a:rPr>
              <a:t>最小长度 </a:t>
            </a:r>
            <a:r>
              <a:rPr lang="en-US" altLang="zh-CN" sz="2133" b="1" dirty="0">
                <a:solidFill>
                  <a:schemeClr val="bg1"/>
                </a:solidFill>
                <a:cs typeface="+mn-ea"/>
                <a:sym typeface="+mn-lt"/>
              </a:rPr>
              <a:t>64 </a:t>
            </a:r>
            <a:r>
              <a:rPr lang="zh-CN" altLang="en-US" sz="2133" b="1" dirty="0">
                <a:solidFill>
                  <a:schemeClr val="bg1"/>
                </a:solidFill>
                <a:cs typeface="+mn-ea"/>
                <a:sym typeface="+mn-lt"/>
              </a:rPr>
              <a:t>字节 </a:t>
            </a:r>
            <a:r>
              <a:rPr lang="en-US" altLang="zh-CN" sz="2133" b="1" dirty="0">
                <a:solidFill>
                  <a:schemeClr val="bg1"/>
                </a:solidFill>
                <a:cs typeface="+mn-ea"/>
                <a:sym typeface="+mn-lt"/>
              </a:rPr>
              <a:t>- 18 </a:t>
            </a:r>
            <a:r>
              <a:rPr lang="zh-CN" altLang="en-US" sz="2133" b="1" dirty="0">
                <a:solidFill>
                  <a:schemeClr val="bg1"/>
                </a:solidFill>
                <a:cs typeface="+mn-ea"/>
                <a:sym typeface="+mn-lt"/>
              </a:rPr>
              <a:t>字节的首部和尾部 </a:t>
            </a:r>
            <a:r>
              <a:rPr lang="en-US" altLang="zh-CN" sz="2133" b="1" dirty="0">
                <a:solidFill>
                  <a:schemeClr val="bg1"/>
                </a:solidFill>
                <a:cs typeface="+mn-ea"/>
                <a:sym typeface="+mn-lt"/>
              </a:rPr>
              <a:t>= </a:t>
            </a:r>
            <a:r>
              <a:rPr lang="zh-CN" altLang="en-US" sz="2133" b="1" dirty="0">
                <a:solidFill>
                  <a:schemeClr val="bg1"/>
                </a:solidFill>
                <a:cs typeface="+mn-ea"/>
                <a:sym typeface="+mn-lt"/>
              </a:rPr>
              <a:t>数据字段的最小长度（</a:t>
            </a:r>
            <a:r>
              <a:rPr lang="en-US" altLang="zh-CN" sz="2133" b="1" dirty="0">
                <a:solidFill>
                  <a:schemeClr val="bg1"/>
                </a:solidFill>
                <a:cs typeface="+mn-ea"/>
                <a:sym typeface="+mn-lt"/>
              </a:rPr>
              <a:t>46</a:t>
            </a:r>
            <a:r>
              <a:rPr lang="zh-CN" altLang="en-US" sz="2133" b="1" dirty="0">
                <a:solidFill>
                  <a:schemeClr val="bg1"/>
                </a:solidFill>
                <a:cs typeface="+mn-ea"/>
                <a:sym typeface="+mn-lt"/>
              </a:rPr>
              <a:t>字节） </a:t>
            </a:r>
          </a:p>
        </p:txBody>
      </p:sp>
      <p:sp>
        <p:nvSpPr>
          <p:cNvPr id="46" name="Rectangle 2">
            <a:extLst>
              <a:ext uri="{FF2B5EF4-FFF2-40B4-BE49-F238E27FC236}">
                <a16:creationId xmlns:a16="http://schemas.microsoft.com/office/drawing/2014/main" id="{008CAD84-91AC-488F-983D-8BE74457B949}"/>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的帧格式：封装的数据载荷</a:t>
            </a:r>
          </a:p>
        </p:txBody>
      </p:sp>
    </p:spTree>
    <p:extLst>
      <p:ext uri="{BB962C8B-B14F-4D97-AF65-F5344CB8AC3E}">
        <p14:creationId xmlns:p14="http://schemas.microsoft.com/office/powerpoint/2010/main" val="19782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67833" y="2013445"/>
            <a:ext cx="9431944" cy="2824221"/>
            <a:chOff x="1025874" y="1712059"/>
            <a:chExt cx="7073958" cy="2118166"/>
          </a:xfrm>
        </p:grpSpPr>
        <p:sp>
          <p:nvSpPr>
            <p:cNvPr id="19"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1" name="Rectangle 6"/>
            <p:cNvSpPr>
              <a:spLocks noChangeArrowheads="1"/>
            </p:cNvSpPr>
            <p:nvPr/>
          </p:nvSpPr>
          <p:spPr bwMode="auto">
            <a:xfrm>
              <a:off x="3839033" y="3530798"/>
              <a:ext cx="1234715"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22" name="Rectangle 13"/>
            <p:cNvSpPr>
              <a:spLocks noChangeArrowheads="1"/>
            </p:cNvSpPr>
            <p:nvPr/>
          </p:nvSpPr>
          <p:spPr bwMode="auto">
            <a:xfrm>
              <a:off x="6889224" y="3537948"/>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23" name="Rectangle 26"/>
            <p:cNvSpPr>
              <a:spLocks noChangeArrowheads="1"/>
            </p:cNvSpPr>
            <p:nvPr/>
          </p:nvSpPr>
          <p:spPr bwMode="auto">
            <a:xfrm>
              <a:off x="6859854" y="2898379"/>
              <a:ext cx="729769"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8" name="Rectangle 47"/>
            <p:cNvSpPr>
              <a:spLocks noChangeArrowheads="1"/>
            </p:cNvSpPr>
            <p:nvPr/>
          </p:nvSpPr>
          <p:spPr bwMode="auto">
            <a:xfrm>
              <a:off x="6966760" y="2291106"/>
              <a:ext cx="5225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29"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Rectangle 71"/>
            <p:cNvSpPr>
              <a:spLocks noChangeArrowheads="1"/>
            </p:cNvSpPr>
            <p:nvPr/>
          </p:nvSpPr>
          <p:spPr bwMode="auto">
            <a:xfrm>
              <a:off x="2005645" y="2881028"/>
              <a:ext cx="7982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7" name="Rectangle 72"/>
            <p:cNvSpPr>
              <a:spLocks noChangeArrowheads="1"/>
            </p:cNvSpPr>
            <p:nvPr/>
          </p:nvSpPr>
          <p:spPr bwMode="auto">
            <a:xfrm>
              <a:off x="2788208" y="2881028"/>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8" name="Rectangle 73"/>
            <p:cNvSpPr>
              <a:spLocks noChangeArrowheads="1"/>
            </p:cNvSpPr>
            <p:nvPr/>
          </p:nvSpPr>
          <p:spPr bwMode="auto">
            <a:xfrm>
              <a:off x="3527499" y="2881028"/>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39" name="Rectangle 74"/>
            <p:cNvSpPr>
              <a:spLocks noChangeArrowheads="1"/>
            </p:cNvSpPr>
            <p:nvPr/>
          </p:nvSpPr>
          <p:spPr bwMode="auto">
            <a:xfrm>
              <a:off x="4841260" y="2881028"/>
              <a:ext cx="83676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40" name="Rectangle 75"/>
            <p:cNvSpPr>
              <a:spLocks noChangeArrowheads="1"/>
            </p:cNvSpPr>
            <p:nvPr/>
          </p:nvSpPr>
          <p:spPr bwMode="auto">
            <a:xfrm>
              <a:off x="6374669" y="2881028"/>
              <a:ext cx="489319"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FCS</a:t>
              </a:r>
            </a:p>
          </p:txBody>
        </p:sp>
        <p:sp>
          <p:nvSpPr>
            <p:cNvPr id="41" name="Rectangle 76"/>
            <p:cNvSpPr>
              <a:spLocks noChangeArrowheads="1"/>
            </p:cNvSpPr>
            <p:nvPr/>
          </p:nvSpPr>
          <p:spPr bwMode="auto">
            <a:xfrm>
              <a:off x="2287182" y="2626141"/>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2" name="Rectangle 77"/>
            <p:cNvSpPr>
              <a:spLocks noChangeArrowheads="1"/>
            </p:cNvSpPr>
            <p:nvPr/>
          </p:nvSpPr>
          <p:spPr bwMode="auto">
            <a:xfrm>
              <a:off x="2984591" y="2626141"/>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3" name="Rectangle 78"/>
            <p:cNvSpPr>
              <a:spLocks noChangeArrowheads="1"/>
            </p:cNvSpPr>
            <p:nvPr/>
          </p:nvSpPr>
          <p:spPr bwMode="auto">
            <a:xfrm>
              <a:off x="3707907" y="2626141"/>
              <a:ext cx="268104"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44" name="Rectangle 79"/>
            <p:cNvSpPr>
              <a:spLocks noChangeArrowheads="1"/>
            </p:cNvSpPr>
            <p:nvPr/>
          </p:nvSpPr>
          <p:spPr bwMode="auto">
            <a:xfrm>
              <a:off x="6502359" y="2632092"/>
              <a:ext cx="269749"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45" name="Rectangle 80"/>
            <p:cNvSpPr>
              <a:spLocks noChangeArrowheads="1"/>
            </p:cNvSpPr>
            <p:nvPr/>
          </p:nvSpPr>
          <p:spPr bwMode="auto">
            <a:xfrm>
              <a:off x="1623271" y="2614121"/>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46" name="Text Box 81"/>
            <p:cNvSpPr txBox="1">
              <a:spLocks noChangeArrowheads="1"/>
            </p:cNvSpPr>
            <p:nvPr/>
          </p:nvSpPr>
          <p:spPr bwMode="auto">
            <a:xfrm>
              <a:off x="5311598" y="2565541"/>
              <a:ext cx="1135167" cy="27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r>
                <a:rPr kumimoji="1" lang="zh-CN" altLang="en-US" sz="1600" b="1" dirty="0">
                  <a:solidFill>
                    <a:srgbClr val="000099"/>
                  </a:solidFill>
                  <a:latin typeface="+mn-lt"/>
                  <a:ea typeface="+mn-ea"/>
                  <a:cs typeface="+mn-ea"/>
                  <a:sym typeface="+mn-lt"/>
                </a:rPr>
                <a:t>字节</a:t>
              </a:r>
              <a:endParaRPr kumimoji="1" lang="en-US" altLang="zh-CN" sz="1600" b="1" dirty="0">
                <a:solidFill>
                  <a:srgbClr val="000099"/>
                </a:solidFill>
                <a:latin typeface="+mn-lt"/>
                <a:ea typeface="+mn-ea"/>
                <a:cs typeface="+mn-ea"/>
                <a:sym typeface="+mn-lt"/>
              </a:endParaRPr>
            </a:p>
          </p:txBody>
        </p:sp>
        <p:grpSp>
          <p:nvGrpSpPr>
            <p:cNvPr id="49" name="Group 109"/>
            <p:cNvGrpSpPr>
              <a:grpSpLocks/>
            </p:cNvGrpSpPr>
            <p:nvPr/>
          </p:nvGrpSpPr>
          <p:grpSpPr bwMode="auto">
            <a:xfrm>
              <a:off x="4303523" y="2291106"/>
              <a:ext cx="1963065" cy="676676"/>
              <a:chOff x="2886" y="1872"/>
              <a:chExt cx="1671"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52" name="Rectangle 111"/>
              <p:cNvSpPr>
                <a:spLocks noChangeArrowheads="1"/>
              </p:cNvSpPr>
              <p:nvPr/>
            </p:nvSpPr>
            <p:spPr bwMode="auto">
              <a:xfrm>
                <a:off x="2886" y="1872"/>
                <a:ext cx="1671"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 </a:t>
                </a:r>
                <a:r>
                  <a:rPr kumimoji="1" lang="zh-CN" altLang="en-US" sz="1600" b="1" dirty="0">
                    <a:solidFill>
                      <a:schemeClr val="bg1"/>
                    </a:solidFill>
                    <a:cs typeface="+mn-ea"/>
                    <a:sym typeface="+mn-lt"/>
                  </a:rPr>
                  <a:t>数据报（及其它数据报）</a:t>
                </a:r>
              </a:p>
            </p:txBody>
          </p:sp>
        </p:grpSp>
        <p:sp>
          <p:nvSpPr>
            <p:cNvPr id="50" name="AutoShape 38"/>
            <p:cNvSpPr>
              <a:spLocks noChangeArrowheads="1"/>
            </p:cNvSpPr>
            <p:nvPr/>
          </p:nvSpPr>
          <p:spPr bwMode="auto">
            <a:xfrm flipH="1">
              <a:off x="6283444" y="1712059"/>
              <a:ext cx="1816388" cy="375516"/>
            </a:xfrm>
            <a:prstGeom prst="wedgeRoundRectCallout">
              <a:avLst>
                <a:gd name="adj1" fmla="val 40001"/>
                <a:gd name="adj2" fmla="val 256698"/>
                <a:gd name="adj3" fmla="val 16667"/>
              </a:avLst>
            </a:prstGeom>
            <a:solidFill>
              <a:srgbClr val="00FF99"/>
            </a:solidFill>
            <a:ln w="9525">
              <a:solidFill>
                <a:schemeClr val="tx1"/>
              </a:solidFill>
              <a:miter lim="800000"/>
              <a:headEnd/>
              <a:tailEnd/>
            </a:ln>
            <a:effectLst/>
          </p:spPr>
          <p:txBody>
            <a:bodyPr/>
            <a:lstStyle/>
            <a:p>
              <a:pPr algn="ctr">
                <a:lnSpc>
                  <a:spcPct val="120000"/>
                </a:lnSpc>
              </a:pPr>
              <a:r>
                <a:rPr lang="en-US" altLang="zh-CN" sz="2133" b="1" dirty="0">
                  <a:cs typeface="+mn-ea"/>
                  <a:sym typeface="+mn-lt"/>
                </a:rPr>
                <a:t>FCS </a:t>
              </a:r>
              <a:r>
                <a:rPr lang="zh-CN" altLang="en-US" sz="2133" b="1" dirty="0">
                  <a:cs typeface="+mn-ea"/>
                  <a:sym typeface="+mn-lt"/>
                </a:rPr>
                <a:t>字段 </a:t>
              </a:r>
              <a:r>
                <a:rPr lang="en-US" altLang="zh-CN" sz="2133" b="1" dirty="0">
                  <a:cs typeface="+mn-ea"/>
                  <a:sym typeface="+mn-lt"/>
                </a:rPr>
                <a:t>4 </a:t>
              </a:r>
              <a:r>
                <a:rPr lang="zh-CN" altLang="en-US" sz="2133" b="1" dirty="0">
                  <a:cs typeface="+mn-ea"/>
                  <a:sym typeface="+mn-lt"/>
                </a:rPr>
                <a:t>字节</a:t>
              </a:r>
            </a:p>
          </p:txBody>
        </p:sp>
      </p:grpSp>
      <p:sp>
        <p:nvSpPr>
          <p:cNvPr id="53" name="矩形 52"/>
          <p:cNvSpPr/>
          <p:nvPr/>
        </p:nvSpPr>
        <p:spPr>
          <a:xfrm>
            <a:off x="1314401" y="1543002"/>
            <a:ext cx="9485376" cy="407419"/>
          </a:xfrm>
          <a:prstGeom prst="rect">
            <a:avLst/>
          </a:prstGeom>
          <a:solidFill>
            <a:srgbClr val="0000CC"/>
          </a:solidFill>
        </p:spPr>
        <p:txBody>
          <a:bodyPr wrap="square">
            <a:spAutoFit/>
          </a:bodyPr>
          <a:lstStyle/>
          <a:p>
            <a:pPr algn="ctr">
              <a:lnSpc>
                <a:spcPct val="120000"/>
              </a:lnSpc>
            </a:pPr>
            <a:r>
              <a:rPr lang="zh-CN" altLang="en-US" sz="1867" b="1" dirty="0">
                <a:solidFill>
                  <a:schemeClr val="bg1"/>
                </a:solidFill>
                <a:cs typeface="+mn-ea"/>
                <a:sym typeface="+mn-lt"/>
              </a:rPr>
              <a:t>当传输媒体的误码率为 </a:t>
            </a:r>
            <a:r>
              <a:rPr lang="en-US" altLang="zh-CN" sz="1867" b="1" dirty="0">
                <a:solidFill>
                  <a:schemeClr val="bg1"/>
                </a:solidFill>
                <a:cs typeface="+mn-ea"/>
                <a:sym typeface="+mn-lt"/>
              </a:rPr>
              <a:t>1x10</a:t>
            </a:r>
            <a:r>
              <a:rPr lang="en-US" altLang="zh-CN" sz="1867" b="1" baseline="30000" dirty="0">
                <a:solidFill>
                  <a:schemeClr val="bg1"/>
                </a:solidFill>
                <a:cs typeface="+mn-ea"/>
                <a:sym typeface="+mn-lt"/>
              </a:rPr>
              <a:t>-8</a:t>
            </a:r>
            <a:r>
              <a:rPr lang="en-US" altLang="zh-CN" sz="1867" b="1" dirty="0">
                <a:solidFill>
                  <a:schemeClr val="bg1"/>
                </a:solidFill>
                <a:cs typeface="+mn-ea"/>
                <a:sym typeface="+mn-lt"/>
              </a:rPr>
              <a:t> </a:t>
            </a:r>
            <a:r>
              <a:rPr lang="zh-CN" altLang="en-US" sz="1867" b="1" dirty="0">
                <a:solidFill>
                  <a:schemeClr val="bg1"/>
                </a:solidFill>
                <a:cs typeface="+mn-ea"/>
                <a:sym typeface="+mn-lt"/>
              </a:rPr>
              <a:t>时，</a:t>
            </a:r>
            <a:r>
              <a:rPr lang="en-US" altLang="zh-CN" sz="1867" b="1" dirty="0">
                <a:solidFill>
                  <a:schemeClr val="bg1"/>
                </a:solidFill>
                <a:cs typeface="+mn-ea"/>
                <a:sym typeface="+mn-lt"/>
              </a:rPr>
              <a:t>MAC </a:t>
            </a:r>
            <a:r>
              <a:rPr lang="zh-CN" altLang="en-US" sz="1867" b="1" dirty="0">
                <a:solidFill>
                  <a:schemeClr val="bg1"/>
                </a:solidFill>
                <a:cs typeface="+mn-ea"/>
                <a:sym typeface="+mn-lt"/>
              </a:rPr>
              <a:t>子层可使未检测到的差错小于 </a:t>
            </a:r>
            <a:r>
              <a:rPr lang="en-US" altLang="zh-CN" sz="1867" b="1" dirty="0">
                <a:solidFill>
                  <a:schemeClr val="bg1"/>
                </a:solidFill>
                <a:cs typeface="+mn-ea"/>
                <a:sym typeface="+mn-lt"/>
              </a:rPr>
              <a:t>1x10</a:t>
            </a:r>
            <a:r>
              <a:rPr lang="en-US" altLang="zh-CN" sz="1867" b="1" baseline="30000" dirty="0">
                <a:solidFill>
                  <a:schemeClr val="bg1"/>
                </a:solidFill>
                <a:cs typeface="+mn-ea"/>
                <a:sym typeface="+mn-lt"/>
              </a:rPr>
              <a:t>-14 </a:t>
            </a:r>
            <a:r>
              <a:rPr lang="zh-CN" altLang="en-US" sz="1867" b="1" dirty="0">
                <a:solidFill>
                  <a:schemeClr val="bg1"/>
                </a:solidFill>
                <a:cs typeface="+mn-ea"/>
                <a:sym typeface="+mn-lt"/>
              </a:rPr>
              <a:t>。 </a:t>
            </a:r>
          </a:p>
        </p:txBody>
      </p:sp>
      <p:sp>
        <p:nvSpPr>
          <p:cNvPr id="54" name="矩形 53"/>
          <p:cNvSpPr/>
          <p:nvPr/>
        </p:nvSpPr>
        <p:spPr>
          <a:xfrm>
            <a:off x="1314401" y="4984563"/>
            <a:ext cx="9485376" cy="752194"/>
          </a:xfrm>
          <a:prstGeom prst="rect">
            <a:avLst/>
          </a:prstGeom>
          <a:solidFill>
            <a:srgbClr val="008000"/>
          </a:solidFill>
        </p:spPr>
        <p:txBody>
          <a:bodyPr wrap="square">
            <a:spAutoFit/>
          </a:bodyPr>
          <a:lstStyle/>
          <a:p>
            <a:pPr algn="ctr">
              <a:lnSpc>
                <a:spcPct val="120000"/>
              </a:lnSpc>
            </a:pPr>
            <a:r>
              <a:rPr lang="zh-CN" altLang="en-US" sz="1867" b="1" dirty="0">
                <a:solidFill>
                  <a:schemeClr val="bg1"/>
                </a:solidFill>
                <a:cs typeface="+mn-ea"/>
                <a:sym typeface="+mn-lt"/>
              </a:rPr>
              <a:t>当数据字段的长度小于 </a:t>
            </a:r>
            <a:r>
              <a:rPr lang="en-US" altLang="zh-CN" sz="1867" b="1" dirty="0">
                <a:solidFill>
                  <a:schemeClr val="bg1"/>
                </a:solidFill>
                <a:cs typeface="+mn-ea"/>
                <a:sym typeface="+mn-lt"/>
              </a:rPr>
              <a:t>46 </a:t>
            </a:r>
            <a:r>
              <a:rPr lang="zh-CN" altLang="en-US" sz="1867" b="1" dirty="0">
                <a:solidFill>
                  <a:schemeClr val="bg1"/>
                </a:solidFill>
                <a:cs typeface="+mn-ea"/>
                <a:sym typeface="+mn-lt"/>
              </a:rPr>
              <a:t>字节时，应在数据字段的后面加入整数字节的</a:t>
            </a:r>
            <a:r>
              <a:rPr lang="zh-CN" altLang="en-US" sz="1867" b="1" dirty="0">
                <a:solidFill>
                  <a:srgbClr val="FFFF00"/>
                </a:solidFill>
                <a:cs typeface="+mn-ea"/>
                <a:sym typeface="+mn-lt"/>
              </a:rPr>
              <a:t>填充字段</a:t>
            </a:r>
            <a:r>
              <a:rPr lang="zh-CN" altLang="en-US" sz="1867" b="1" dirty="0">
                <a:solidFill>
                  <a:schemeClr val="bg1"/>
                </a:solidFill>
                <a:cs typeface="+mn-ea"/>
                <a:sym typeface="+mn-lt"/>
              </a:rPr>
              <a:t>，以保证以太网的 </a:t>
            </a:r>
            <a:r>
              <a:rPr lang="en-US" altLang="zh-CN" sz="1867" b="1" dirty="0">
                <a:solidFill>
                  <a:schemeClr val="bg1"/>
                </a:solidFill>
                <a:cs typeface="+mn-ea"/>
                <a:sym typeface="+mn-lt"/>
              </a:rPr>
              <a:t>MAC </a:t>
            </a:r>
            <a:r>
              <a:rPr lang="zh-CN" altLang="en-US" sz="1867" b="1" dirty="0">
                <a:solidFill>
                  <a:schemeClr val="bg1"/>
                </a:solidFill>
                <a:cs typeface="+mn-ea"/>
                <a:sym typeface="+mn-lt"/>
              </a:rPr>
              <a:t>帧长不小于 </a:t>
            </a:r>
            <a:r>
              <a:rPr lang="en-US" altLang="zh-CN" sz="1867" b="1" dirty="0">
                <a:solidFill>
                  <a:schemeClr val="bg1"/>
                </a:solidFill>
                <a:cs typeface="+mn-ea"/>
                <a:sym typeface="+mn-lt"/>
              </a:rPr>
              <a:t>64 </a:t>
            </a:r>
            <a:r>
              <a:rPr lang="zh-CN" altLang="en-US" sz="1867" b="1" dirty="0">
                <a:solidFill>
                  <a:schemeClr val="bg1"/>
                </a:solidFill>
                <a:cs typeface="+mn-ea"/>
                <a:sym typeface="+mn-lt"/>
              </a:rPr>
              <a:t>字节。 </a:t>
            </a:r>
          </a:p>
        </p:txBody>
      </p:sp>
      <p:sp>
        <p:nvSpPr>
          <p:cNvPr id="56" name="Rectangle 2">
            <a:extLst>
              <a:ext uri="{FF2B5EF4-FFF2-40B4-BE49-F238E27FC236}">
                <a16:creationId xmlns:a16="http://schemas.microsoft.com/office/drawing/2014/main" id="{7F3E486A-5D85-4CBA-BB5A-9C4A3796AF8E}"/>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的帧格式：帧检测序列</a:t>
            </a:r>
          </a:p>
        </p:txBody>
      </p:sp>
    </p:spTree>
    <p:extLst>
      <p:ext uri="{BB962C8B-B14F-4D97-AF65-F5344CB8AC3E}">
        <p14:creationId xmlns:p14="http://schemas.microsoft.com/office/powerpoint/2010/main" val="377656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3"/>
          <p:cNvSpPr>
            <a:spLocks noChangeShapeType="1"/>
          </p:cNvSpPr>
          <p:nvPr/>
        </p:nvSpPr>
        <p:spPr bwMode="auto">
          <a:xfrm>
            <a:off x="1522347" y="3758647"/>
            <a:ext cx="8796787"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0" name="Rectangle 4"/>
          <p:cNvSpPr>
            <a:spLocks noChangeArrowheads="1"/>
          </p:cNvSpPr>
          <p:nvPr/>
        </p:nvSpPr>
        <p:spPr bwMode="auto">
          <a:xfrm>
            <a:off x="2905461" y="3961788"/>
            <a:ext cx="6328172" cy="451117"/>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 name="Rectangle 6"/>
          <p:cNvSpPr>
            <a:spLocks noChangeArrowheads="1"/>
          </p:cNvSpPr>
          <p:nvPr/>
        </p:nvSpPr>
        <p:spPr bwMode="auto">
          <a:xfrm>
            <a:off x="5301252" y="4023518"/>
            <a:ext cx="164628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以太网 </a:t>
            </a:r>
            <a:r>
              <a:rPr kumimoji="1" lang="en-US" altLang="zh-CN" sz="1600" b="1" dirty="0">
                <a:cs typeface="+mn-ea"/>
                <a:sym typeface="+mn-lt"/>
              </a:rPr>
              <a:t>MAC </a:t>
            </a:r>
            <a:r>
              <a:rPr kumimoji="1" lang="zh-CN" altLang="en-US" sz="1600" b="1" dirty="0">
                <a:cs typeface="+mn-ea"/>
                <a:sym typeface="+mn-lt"/>
              </a:rPr>
              <a:t>帧</a:t>
            </a:r>
          </a:p>
        </p:txBody>
      </p:sp>
      <p:sp>
        <p:nvSpPr>
          <p:cNvPr id="12" name="Rectangle 13"/>
          <p:cNvSpPr>
            <a:spLocks noChangeArrowheads="1"/>
          </p:cNvSpPr>
          <p:nvPr/>
        </p:nvSpPr>
        <p:spPr bwMode="auto">
          <a:xfrm>
            <a:off x="9340147" y="4033052"/>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物理层</a:t>
            </a:r>
          </a:p>
        </p:txBody>
      </p:sp>
      <p:sp>
        <p:nvSpPr>
          <p:cNvPr id="13" name="Rectangle 26"/>
          <p:cNvSpPr>
            <a:spLocks noChangeArrowheads="1"/>
          </p:cNvSpPr>
          <p:nvPr/>
        </p:nvSpPr>
        <p:spPr bwMode="auto">
          <a:xfrm>
            <a:off x="9300987" y="3180293"/>
            <a:ext cx="973025" cy="389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MAC </a:t>
            </a:r>
            <a:r>
              <a:rPr kumimoji="1" lang="zh-CN" altLang="en-US" sz="1600" b="1" dirty="0">
                <a:solidFill>
                  <a:srgbClr val="000099"/>
                </a:solidFill>
                <a:cs typeface="+mn-ea"/>
                <a:sym typeface="+mn-lt"/>
              </a:rPr>
              <a:t>层</a:t>
            </a:r>
          </a:p>
        </p:txBody>
      </p:sp>
      <p:sp>
        <p:nvSpPr>
          <p:cNvPr id="14" name="Line 27"/>
          <p:cNvSpPr>
            <a:spLocks noChangeShapeType="1"/>
          </p:cNvSpPr>
          <p:nvPr/>
        </p:nvSpPr>
        <p:spPr bwMode="auto">
          <a:xfrm flipH="1">
            <a:off x="2897629" y="3508510"/>
            <a:ext cx="1567" cy="468468"/>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5" name="Line 28"/>
          <p:cNvSpPr>
            <a:spLocks noChangeShapeType="1"/>
          </p:cNvSpPr>
          <p:nvPr/>
        </p:nvSpPr>
        <p:spPr bwMode="auto">
          <a:xfrm>
            <a:off x="9222668" y="3573574"/>
            <a:ext cx="10965" cy="39328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grpSp>
        <p:nvGrpSpPr>
          <p:cNvPr id="59" name="组合 58"/>
          <p:cNvGrpSpPr/>
          <p:nvPr/>
        </p:nvGrpSpPr>
        <p:grpSpPr>
          <a:xfrm>
            <a:off x="1493085" y="3495487"/>
            <a:ext cx="5080538" cy="2454332"/>
            <a:chOff x="1119814" y="2621615"/>
            <a:chExt cx="3810403" cy="1840749"/>
          </a:xfrm>
        </p:grpSpPr>
        <p:grpSp>
          <p:nvGrpSpPr>
            <p:cNvPr id="58" name="组合 57"/>
            <p:cNvGrpSpPr/>
            <p:nvPr/>
          </p:nvGrpSpPr>
          <p:grpSpPr>
            <a:xfrm>
              <a:off x="1119814" y="2654183"/>
              <a:ext cx="3810403" cy="1808181"/>
              <a:chOff x="1119814" y="2654183"/>
              <a:chExt cx="3810403" cy="1808181"/>
            </a:xfrm>
          </p:grpSpPr>
          <p:sp>
            <p:nvSpPr>
              <p:cNvPr id="20" name="Rectangle 33"/>
              <p:cNvSpPr>
                <a:spLocks noChangeArrowheads="1"/>
              </p:cNvSpPr>
              <p:nvPr/>
            </p:nvSpPr>
            <p:spPr bwMode="auto">
              <a:xfrm>
                <a:off x="3236295" y="3948489"/>
                <a:ext cx="1693922" cy="513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en-US" altLang="zh-CN" sz="1600" b="1" dirty="0">
                    <a:solidFill>
                      <a:srgbClr val="000099"/>
                    </a:solidFill>
                    <a:cs typeface="+mn-ea"/>
                    <a:sym typeface="+mn-lt"/>
                  </a:rPr>
                  <a:t>1</a:t>
                </a:r>
                <a:r>
                  <a:rPr kumimoji="1" lang="zh-CN" altLang="en-US" sz="1600" b="1" dirty="0">
                    <a:solidFill>
                      <a:srgbClr val="000099"/>
                    </a:solidFill>
                    <a:cs typeface="+mn-ea"/>
                    <a:sym typeface="+mn-lt"/>
                  </a:rPr>
                  <a:t>字节的</a:t>
                </a:r>
                <a:endParaRPr kumimoji="1" lang="en-US" altLang="zh-CN" sz="1600" b="1" dirty="0">
                  <a:solidFill>
                    <a:srgbClr val="000099"/>
                  </a:solidFill>
                  <a:cs typeface="+mn-ea"/>
                  <a:sym typeface="+mn-lt"/>
                </a:endParaRPr>
              </a:p>
              <a:p>
                <a:pPr algn="ctr" defTabSz="1015975" eaLnBrk="0" hangingPunct="0">
                  <a:lnSpc>
                    <a:spcPct val="120000"/>
                  </a:lnSpc>
                </a:pPr>
                <a:r>
                  <a:rPr kumimoji="1" lang="zh-CN" altLang="en-US" sz="1600" b="1" dirty="0">
                    <a:solidFill>
                      <a:srgbClr val="000099"/>
                    </a:solidFill>
                    <a:cs typeface="+mn-ea"/>
                    <a:sym typeface="+mn-lt"/>
                  </a:rPr>
                  <a:t>帧开始定界符</a:t>
                </a:r>
              </a:p>
            </p:txBody>
          </p:sp>
          <p:grpSp>
            <p:nvGrpSpPr>
              <p:cNvPr id="57" name="组合 56"/>
              <p:cNvGrpSpPr/>
              <p:nvPr/>
            </p:nvGrpSpPr>
            <p:grpSpPr>
              <a:xfrm>
                <a:off x="1119814" y="2654183"/>
                <a:ext cx="3357315" cy="1592005"/>
                <a:chOff x="1119814" y="2654183"/>
                <a:chExt cx="3357315" cy="1592005"/>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7" name="Rectangle 30"/>
                <p:cNvSpPr>
                  <a:spLocks noChangeArrowheads="1"/>
                </p:cNvSpPr>
                <p:nvPr/>
              </p:nvSpPr>
              <p:spPr bwMode="auto">
                <a:xfrm>
                  <a:off x="1177160" y="3687604"/>
                  <a:ext cx="329996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293" b="1" dirty="0">
                      <a:cs typeface="+mn-ea"/>
                      <a:sym typeface="+mn-lt"/>
                    </a:rPr>
                    <a:t>10101010101010           101010101010 10101011</a:t>
                  </a: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19" name="Rectangle 32"/>
                <p:cNvSpPr>
                  <a:spLocks noChangeArrowheads="1"/>
                </p:cNvSpPr>
                <p:nvPr/>
              </p:nvSpPr>
              <p:spPr bwMode="auto">
                <a:xfrm>
                  <a:off x="1625493" y="3953911"/>
                  <a:ext cx="1345322"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7</a:t>
                  </a:r>
                  <a:r>
                    <a:rPr kumimoji="1" lang="zh-CN" altLang="en-US" sz="1600" b="1" dirty="0">
                      <a:solidFill>
                        <a:srgbClr val="000099"/>
                      </a:solidFill>
                      <a:cs typeface="+mn-ea"/>
                      <a:sym typeface="+mn-lt"/>
                    </a:rPr>
                    <a:t>字节的前同步码</a:t>
                  </a:r>
                </a:p>
              </p:txBody>
            </p:sp>
            <p:sp>
              <p:nvSpPr>
                <p:cNvPr id="21" name="Rectangle 34"/>
                <p:cNvSpPr>
                  <a:spLocks noChangeArrowheads="1"/>
                </p:cNvSpPr>
                <p:nvPr/>
              </p:nvSpPr>
              <p:spPr bwMode="auto">
                <a:xfrm>
                  <a:off x="2199160" y="3428428"/>
                  <a:ext cx="619162"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7 </a:t>
                  </a:r>
                  <a:r>
                    <a:rPr kumimoji="1" lang="zh-CN" altLang="en-US" sz="1600" b="1" dirty="0">
                      <a:solidFill>
                        <a:srgbClr val="000099"/>
                      </a:solidFill>
                      <a:cs typeface="+mn-ea"/>
                      <a:sym typeface="+mn-lt"/>
                    </a:rPr>
                    <a:t>字节</a:t>
                  </a:r>
                </a:p>
              </p:txBody>
            </p:sp>
            <p:sp>
              <p:nvSpPr>
                <p:cNvPr id="22" name="Rectangle 35"/>
                <p:cNvSpPr>
                  <a:spLocks noChangeArrowheads="1"/>
                </p:cNvSpPr>
                <p:nvPr/>
              </p:nvSpPr>
              <p:spPr bwMode="auto">
                <a:xfrm>
                  <a:off x="3722461" y="3353011"/>
                  <a:ext cx="619162"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1 </a:t>
                  </a:r>
                  <a:r>
                    <a:rPr kumimoji="1" lang="zh-CN" altLang="en-US" sz="1600" b="1" dirty="0">
                      <a:solidFill>
                        <a:srgbClr val="000099"/>
                      </a:solidFill>
                      <a:cs typeface="+mn-ea"/>
                      <a:sym typeface="+mn-lt"/>
                    </a:rPr>
                    <a:t>字节</a:t>
                  </a: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25" name="Text Box 38"/>
                <p:cNvSpPr txBox="1">
                  <a:spLocks noChangeArrowheads="1"/>
                </p:cNvSpPr>
                <p:nvPr/>
              </p:nvSpPr>
              <p:spPr bwMode="auto">
                <a:xfrm>
                  <a:off x="2426998" y="3663747"/>
                  <a:ext cx="317635"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lt"/>
                      <a:ea typeface="+mn-ea"/>
                      <a:cs typeface="+mn-ea"/>
                      <a:sym typeface="+mn-lt"/>
                    </a:rPr>
                    <a:t>…</a:t>
                  </a: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Rectangle 42"/>
                <p:cNvSpPr>
                  <a:spLocks noChangeArrowheads="1"/>
                </p:cNvSpPr>
                <p:nvPr/>
              </p:nvSpPr>
              <p:spPr bwMode="auto">
                <a:xfrm>
                  <a:off x="1521216" y="3038038"/>
                  <a:ext cx="619162"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a:cs typeface="+mn-ea"/>
                      <a:sym typeface="+mn-lt"/>
                    </a:rPr>
                    <a:t>8 </a:t>
                  </a:r>
                  <a:r>
                    <a:rPr kumimoji="1" lang="zh-CN" altLang="en-US" sz="1600" b="1">
                      <a:cs typeface="+mn-ea"/>
                      <a:sym typeface="+mn-lt"/>
                    </a:rPr>
                    <a:t>字节</a:t>
                  </a: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1867" b="1">
                    <a:solidFill>
                      <a:srgbClr val="000099"/>
                    </a:solidFill>
                    <a:cs typeface="+mn-ea"/>
                    <a:sym typeface="+mn-lt"/>
                  </a:endParaRPr>
                </a:p>
              </p:txBody>
            </p:sp>
          </p:grpSp>
        </p:grpSp>
        <p:sp>
          <p:nvSpPr>
            <p:cNvPr id="29" name="Rectangle 44"/>
            <p:cNvSpPr>
              <a:spLocks noChangeArrowheads="1"/>
            </p:cNvSpPr>
            <p:nvPr/>
          </p:nvSpPr>
          <p:spPr bwMode="auto">
            <a:xfrm>
              <a:off x="1181001" y="2621615"/>
              <a:ext cx="548625"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插入</a:t>
              </a:r>
            </a:p>
          </p:txBody>
        </p:sp>
      </p:grpSp>
      <p:sp>
        <p:nvSpPr>
          <p:cNvPr id="30" name="Rectangle 47"/>
          <p:cNvSpPr>
            <a:spLocks noChangeArrowheads="1"/>
          </p:cNvSpPr>
          <p:nvPr/>
        </p:nvSpPr>
        <p:spPr bwMode="auto">
          <a:xfrm>
            <a:off x="9443528" y="2370596"/>
            <a:ext cx="6967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IP </a:t>
            </a:r>
            <a:r>
              <a:rPr kumimoji="1" lang="zh-CN" altLang="en-US" sz="1600" b="1" dirty="0">
                <a:solidFill>
                  <a:srgbClr val="000099"/>
                </a:solidFill>
                <a:cs typeface="+mn-ea"/>
                <a:sym typeface="+mn-lt"/>
              </a:rPr>
              <a:t>层</a:t>
            </a:r>
          </a:p>
        </p:txBody>
      </p:sp>
      <p:sp>
        <p:nvSpPr>
          <p:cNvPr id="31" name="Line 48"/>
          <p:cNvSpPr>
            <a:spLocks noChangeShapeType="1"/>
          </p:cNvSpPr>
          <p:nvPr/>
        </p:nvSpPr>
        <p:spPr bwMode="auto">
          <a:xfrm flipV="1">
            <a:off x="9293155" y="2856412"/>
            <a:ext cx="864859"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2" name="AutoShape 64"/>
          <p:cNvSpPr>
            <a:spLocks noChangeArrowheads="1"/>
          </p:cNvSpPr>
          <p:nvPr/>
        </p:nvSpPr>
        <p:spPr bwMode="auto">
          <a:xfrm rot="16200000" flipH="1">
            <a:off x="5827179" y="3685227"/>
            <a:ext cx="555221" cy="227124"/>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3" name="Rectangle 66"/>
          <p:cNvSpPr>
            <a:spLocks noChangeArrowheads="1"/>
          </p:cNvSpPr>
          <p:nvPr/>
        </p:nvSpPr>
        <p:spPr bwMode="auto">
          <a:xfrm>
            <a:off x="2897628" y="3115227"/>
            <a:ext cx="6336005" cy="416416"/>
          </a:xfrm>
          <a:prstGeom prst="rect">
            <a:avLst/>
          </a:prstGeom>
          <a:solidFill>
            <a:srgbClr val="00FFFF"/>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4" name="Line 67"/>
          <p:cNvSpPr>
            <a:spLocks noChangeShapeType="1"/>
          </p:cNvSpPr>
          <p:nvPr/>
        </p:nvSpPr>
        <p:spPr bwMode="auto">
          <a:xfrm>
            <a:off x="3820225" y="3115227"/>
            <a:ext cx="0" cy="4164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5" name="Line 68"/>
          <p:cNvSpPr>
            <a:spLocks noChangeShapeType="1"/>
          </p:cNvSpPr>
          <p:nvPr/>
        </p:nvSpPr>
        <p:spPr bwMode="auto">
          <a:xfrm>
            <a:off x="4722460" y="3115227"/>
            <a:ext cx="0" cy="4164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Line 69"/>
          <p:cNvSpPr>
            <a:spLocks noChangeShapeType="1"/>
          </p:cNvSpPr>
          <p:nvPr/>
        </p:nvSpPr>
        <p:spPr bwMode="auto">
          <a:xfrm>
            <a:off x="5624695" y="3115227"/>
            <a:ext cx="0" cy="4164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70"/>
          <p:cNvSpPr>
            <a:spLocks noChangeShapeType="1"/>
          </p:cNvSpPr>
          <p:nvPr/>
        </p:nvSpPr>
        <p:spPr bwMode="auto">
          <a:xfrm>
            <a:off x="8707329" y="3115227"/>
            <a:ext cx="0" cy="4164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Rectangle 71"/>
          <p:cNvSpPr>
            <a:spLocks noChangeArrowheads="1"/>
          </p:cNvSpPr>
          <p:nvPr/>
        </p:nvSpPr>
        <p:spPr bwMode="auto">
          <a:xfrm>
            <a:off x="2828709" y="315715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9" name="Rectangle 72"/>
          <p:cNvSpPr>
            <a:spLocks noChangeArrowheads="1"/>
          </p:cNvSpPr>
          <p:nvPr/>
        </p:nvSpPr>
        <p:spPr bwMode="auto">
          <a:xfrm>
            <a:off x="3872125" y="3157158"/>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40" name="Rectangle 73"/>
          <p:cNvSpPr>
            <a:spLocks noChangeArrowheads="1"/>
          </p:cNvSpPr>
          <p:nvPr/>
        </p:nvSpPr>
        <p:spPr bwMode="auto">
          <a:xfrm>
            <a:off x="4857847" y="3157158"/>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41" name="Rectangle 74"/>
          <p:cNvSpPr>
            <a:spLocks noChangeArrowheads="1"/>
          </p:cNvSpPr>
          <p:nvPr/>
        </p:nvSpPr>
        <p:spPr bwMode="auto">
          <a:xfrm>
            <a:off x="6609529" y="3157158"/>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42" name="Rectangle 75"/>
          <p:cNvSpPr>
            <a:spLocks noChangeArrowheads="1"/>
          </p:cNvSpPr>
          <p:nvPr/>
        </p:nvSpPr>
        <p:spPr bwMode="auto">
          <a:xfrm>
            <a:off x="8654073" y="3157158"/>
            <a:ext cx="652425"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a:cs typeface="+mn-ea"/>
                <a:sym typeface="+mn-lt"/>
              </a:rPr>
              <a:t>FCS</a:t>
            </a:r>
          </a:p>
        </p:txBody>
      </p:sp>
      <p:sp>
        <p:nvSpPr>
          <p:cNvPr id="43" name="Rectangle 76"/>
          <p:cNvSpPr>
            <a:spLocks noChangeArrowheads="1"/>
          </p:cNvSpPr>
          <p:nvPr/>
        </p:nvSpPr>
        <p:spPr bwMode="auto">
          <a:xfrm>
            <a:off x="3204091" y="2817309"/>
            <a:ext cx="357472"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4" name="Rectangle 77"/>
          <p:cNvSpPr>
            <a:spLocks noChangeArrowheads="1"/>
          </p:cNvSpPr>
          <p:nvPr/>
        </p:nvSpPr>
        <p:spPr bwMode="auto">
          <a:xfrm>
            <a:off x="4133970" y="2817309"/>
            <a:ext cx="357472"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6</a:t>
            </a:r>
          </a:p>
        </p:txBody>
      </p:sp>
      <p:sp>
        <p:nvSpPr>
          <p:cNvPr id="45" name="Rectangle 78"/>
          <p:cNvSpPr>
            <a:spLocks noChangeArrowheads="1"/>
          </p:cNvSpPr>
          <p:nvPr/>
        </p:nvSpPr>
        <p:spPr bwMode="auto">
          <a:xfrm>
            <a:off x="5098391" y="2817309"/>
            <a:ext cx="357472"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2</a:t>
            </a:r>
          </a:p>
        </p:txBody>
      </p:sp>
      <p:sp>
        <p:nvSpPr>
          <p:cNvPr id="46" name="Rectangle 79"/>
          <p:cNvSpPr>
            <a:spLocks noChangeArrowheads="1"/>
          </p:cNvSpPr>
          <p:nvPr/>
        </p:nvSpPr>
        <p:spPr bwMode="auto">
          <a:xfrm>
            <a:off x="8779458" y="2817309"/>
            <a:ext cx="357472"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cs typeface="+mn-ea"/>
                <a:sym typeface="+mn-lt"/>
              </a:rPr>
              <a:t>4</a:t>
            </a:r>
          </a:p>
        </p:txBody>
      </p:sp>
      <p:sp>
        <p:nvSpPr>
          <p:cNvPr id="47" name="Rectangle 80"/>
          <p:cNvSpPr>
            <a:spLocks noChangeArrowheads="1"/>
          </p:cNvSpPr>
          <p:nvPr/>
        </p:nvSpPr>
        <p:spPr bwMode="auto">
          <a:xfrm>
            <a:off x="2318876" y="2801282"/>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cs typeface="+mn-ea"/>
                <a:sym typeface="+mn-lt"/>
              </a:rPr>
              <a:t>字节</a:t>
            </a:r>
          </a:p>
        </p:txBody>
      </p:sp>
      <p:sp>
        <p:nvSpPr>
          <p:cNvPr id="48" name="Text Box 81"/>
          <p:cNvSpPr txBox="1">
            <a:spLocks noChangeArrowheads="1"/>
          </p:cNvSpPr>
          <p:nvPr/>
        </p:nvSpPr>
        <p:spPr bwMode="auto">
          <a:xfrm>
            <a:off x="7288190" y="2786943"/>
            <a:ext cx="1103187"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lt"/>
                <a:ea typeface="+mn-ea"/>
                <a:cs typeface="+mn-ea"/>
                <a:sym typeface="+mn-lt"/>
              </a:rPr>
              <a:t>46 ~ 1500</a:t>
            </a:r>
          </a:p>
        </p:txBody>
      </p:sp>
      <p:grpSp>
        <p:nvGrpSpPr>
          <p:cNvPr id="51" name="Group 109"/>
          <p:cNvGrpSpPr>
            <a:grpSpLocks/>
          </p:cNvGrpSpPr>
          <p:nvPr/>
        </p:nvGrpSpPr>
        <p:grpSpPr bwMode="auto">
          <a:xfrm>
            <a:off x="5624695" y="2370595"/>
            <a:ext cx="3082635" cy="902235"/>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solidFill>
                    <a:schemeClr val="bg1"/>
                  </a:solidFill>
                  <a:cs typeface="+mn-ea"/>
                  <a:sym typeface="+mn-lt"/>
                </a:rPr>
                <a:t>IP </a:t>
              </a:r>
              <a:r>
                <a:rPr kumimoji="1" lang="zh-CN" altLang="en-US" sz="1600" b="1" dirty="0">
                  <a:solidFill>
                    <a:schemeClr val="bg1"/>
                  </a:solidFill>
                  <a:cs typeface="+mn-ea"/>
                  <a:sym typeface="+mn-lt"/>
                </a:rPr>
                <a:t>数据报（及其它数据报）</a:t>
              </a:r>
            </a:p>
          </p:txBody>
        </p:sp>
      </p:grpSp>
      <p:sp>
        <p:nvSpPr>
          <p:cNvPr id="55" name="矩形 54"/>
          <p:cNvSpPr/>
          <p:nvPr/>
        </p:nvSpPr>
        <p:spPr>
          <a:xfrm>
            <a:off x="1314401" y="1543002"/>
            <a:ext cx="9485376" cy="704873"/>
          </a:xfrm>
          <a:prstGeom prst="rect">
            <a:avLst/>
          </a:prstGeom>
          <a:solidFill>
            <a:srgbClr val="0000CC"/>
          </a:solidFill>
        </p:spPr>
        <p:txBody>
          <a:bodyPr wrap="square">
            <a:spAutoFit/>
          </a:bodyPr>
          <a:lstStyle/>
          <a:p>
            <a:pPr>
              <a:lnSpc>
                <a:spcPct val="120000"/>
              </a:lnSpc>
            </a:pPr>
            <a:r>
              <a:rPr lang="zh-CN" altLang="en-US" sz="1733" b="1" dirty="0">
                <a:solidFill>
                  <a:schemeClr val="bg1"/>
                </a:solidFill>
                <a:cs typeface="+mn-ea"/>
                <a:sym typeface="+mn-lt"/>
              </a:rPr>
              <a:t>在帧的前面插入（硬件生成）的 </a:t>
            </a:r>
            <a:r>
              <a:rPr lang="en-US" altLang="zh-CN" sz="1733" b="1" dirty="0">
                <a:solidFill>
                  <a:schemeClr val="bg1"/>
                </a:solidFill>
                <a:cs typeface="+mn-ea"/>
                <a:sym typeface="+mn-lt"/>
              </a:rPr>
              <a:t>8 </a:t>
            </a:r>
            <a:r>
              <a:rPr lang="zh-CN" altLang="en-US" sz="1733" b="1" dirty="0">
                <a:solidFill>
                  <a:schemeClr val="bg1"/>
                </a:solidFill>
                <a:cs typeface="+mn-ea"/>
                <a:sym typeface="+mn-lt"/>
              </a:rPr>
              <a:t>字节中，第一个字段共 </a:t>
            </a:r>
            <a:r>
              <a:rPr lang="en-US" altLang="zh-CN" sz="1733" b="1" dirty="0">
                <a:solidFill>
                  <a:schemeClr val="bg1"/>
                </a:solidFill>
                <a:cs typeface="+mn-ea"/>
                <a:sym typeface="+mn-lt"/>
              </a:rPr>
              <a:t>7 </a:t>
            </a:r>
            <a:r>
              <a:rPr lang="zh-CN" altLang="en-US" sz="1733" b="1" dirty="0">
                <a:solidFill>
                  <a:schemeClr val="bg1"/>
                </a:solidFill>
                <a:cs typeface="+mn-ea"/>
                <a:sym typeface="+mn-lt"/>
              </a:rPr>
              <a:t>个字节，是前同步码，用来迅速实现 </a:t>
            </a:r>
            <a:r>
              <a:rPr lang="en-US" altLang="zh-CN" sz="1733" b="1" dirty="0">
                <a:solidFill>
                  <a:schemeClr val="bg1"/>
                </a:solidFill>
                <a:cs typeface="+mn-ea"/>
                <a:sym typeface="+mn-lt"/>
              </a:rPr>
              <a:t>MAC </a:t>
            </a:r>
            <a:r>
              <a:rPr lang="zh-CN" altLang="en-US" sz="1733" b="1" dirty="0">
                <a:solidFill>
                  <a:schemeClr val="bg1"/>
                </a:solidFill>
                <a:cs typeface="+mn-ea"/>
                <a:sym typeface="+mn-lt"/>
              </a:rPr>
              <a:t>帧的比特同步。第二个字段 </a:t>
            </a:r>
            <a:r>
              <a:rPr lang="en-US" altLang="zh-CN" sz="1733" b="1" dirty="0">
                <a:solidFill>
                  <a:schemeClr val="bg1"/>
                </a:solidFill>
                <a:cs typeface="+mn-ea"/>
                <a:sym typeface="+mn-lt"/>
              </a:rPr>
              <a:t>1 </a:t>
            </a:r>
            <a:r>
              <a:rPr lang="zh-CN" altLang="en-US" sz="1733" b="1" dirty="0">
                <a:solidFill>
                  <a:schemeClr val="bg1"/>
                </a:solidFill>
                <a:cs typeface="+mn-ea"/>
                <a:sym typeface="+mn-lt"/>
              </a:rPr>
              <a:t>个字节是帧开始定界符，表示后面的信息就是 </a:t>
            </a:r>
            <a:r>
              <a:rPr lang="en-US" altLang="zh-CN" sz="1733" b="1" dirty="0">
                <a:solidFill>
                  <a:schemeClr val="bg1"/>
                </a:solidFill>
                <a:cs typeface="+mn-ea"/>
                <a:sym typeface="+mn-lt"/>
              </a:rPr>
              <a:t>MAC </a:t>
            </a:r>
            <a:r>
              <a:rPr lang="zh-CN" altLang="en-US" sz="1733" b="1" dirty="0">
                <a:solidFill>
                  <a:schemeClr val="bg1"/>
                </a:solidFill>
                <a:cs typeface="+mn-ea"/>
                <a:sym typeface="+mn-lt"/>
              </a:rPr>
              <a:t>帧。 </a:t>
            </a:r>
          </a:p>
        </p:txBody>
      </p:sp>
      <p:sp>
        <p:nvSpPr>
          <p:cNvPr id="56" name="矩形 55"/>
          <p:cNvSpPr/>
          <p:nvPr/>
        </p:nvSpPr>
        <p:spPr>
          <a:xfrm>
            <a:off x="6705600" y="4563387"/>
            <a:ext cx="3658680" cy="1096967"/>
          </a:xfrm>
          <a:prstGeom prst="rect">
            <a:avLst/>
          </a:prstGeom>
          <a:solidFill>
            <a:srgbClr val="008000"/>
          </a:solidFill>
        </p:spPr>
        <p:txBody>
          <a:bodyPr wrap="square">
            <a:spAutoFit/>
          </a:bodyPr>
          <a:lstStyle/>
          <a:p>
            <a:pPr>
              <a:lnSpc>
                <a:spcPct val="120000"/>
              </a:lnSpc>
            </a:pPr>
            <a:r>
              <a:rPr lang="zh-CN" altLang="en-US" sz="1867" b="1" dirty="0">
                <a:solidFill>
                  <a:schemeClr val="bg1"/>
                </a:solidFill>
                <a:cs typeface="+mn-ea"/>
                <a:sym typeface="+mn-lt"/>
              </a:rPr>
              <a:t>为了达到比特同步，在传输媒体上实际传送的要比 </a:t>
            </a:r>
            <a:r>
              <a:rPr lang="en-US" altLang="zh-CN" sz="1867" b="1" dirty="0">
                <a:solidFill>
                  <a:schemeClr val="bg1"/>
                </a:solidFill>
                <a:cs typeface="+mn-ea"/>
                <a:sym typeface="+mn-lt"/>
              </a:rPr>
              <a:t>MAC </a:t>
            </a:r>
            <a:r>
              <a:rPr lang="zh-CN" altLang="en-US" sz="1867" b="1" dirty="0">
                <a:solidFill>
                  <a:schemeClr val="bg1"/>
                </a:solidFill>
                <a:cs typeface="+mn-ea"/>
                <a:sym typeface="+mn-lt"/>
              </a:rPr>
              <a:t>帧还多 </a:t>
            </a:r>
            <a:r>
              <a:rPr lang="en-US" altLang="zh-CN" sz="1867" b="1" dirty="0">
                <a:solidFill>
                  <a:schemeClr val="bg1"/>
                </a:solidFill>
                <a:cs typeface="+mn-ea"/>
                <a:sym typeface="+mn-lt"/>
              </a:rPr>
              <a:t>8 </a:t>
            </a:r>
            <a:r>
              <a:rPr lang="zh-CN" altLang="en-US" sz="1867" b="1" dirty="0">
                <a:solidFill>
                  <a:schemeClr val="bg1"/>
                </a:solidFill>
                <a:cs typeface="+mn-ea"/>
                <a:sym typeface="+mn-lt"/>
              </a:rPr>
              <a:t>个字节</a:t>
            </a:r>
          </a:p>
        </p:txBody>
      </p:sp>
      <p:sp>
        <p:nvSpPr>
          <p:cNvPr id="63" name="Rectangle 2">
            <a:extLst>
              <a:ext uri="{FF2B5EF4-FFF2-40B4-BE49-F238E27FC236}">
                <a16:creationId xmlns:a16="http://schemas.microsoft.com/office/drawing/2014/main" id="{56DD7FF6-C080-4536-BC4B-105C4F938EE9}"/>
              </a:ext>
            </a:extLst>
          </p:cNvPr>
          <p:cNvSpPr txBox="1">
            <a:spLocks noChangeArrowheads="1"/>
          </p:cNvSpPr>
          <p:nvPr/>
        </p:nvSpPr>
        <p:spPr>
          <a:xfrm>
            <a:off x="521706" y="204470"/>
            <a:ext cx="11136174" cy="869950"/>
          </a:xfrm>
          <a:prstGeom prst="rect">
            <a:avLst/>
          </a:prstGeom>
        </p:spPr>
        <p:txBody>
          <a:bodyPr>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solidFill>
                  <a:schemeClr val="tx1"/>
                </a:solidFill>
                <a:latin typeface="+mn-lt"/>
                <a:ea typeface="+mn-ea"/>
                <a:cs typeface="+mn-ea"/>
                <a:sym typeface="+mn-lt"/>
              </a:rPr>
              <a:t>Ethernet_II</a:t>
            </a:r>
            <a:r>
              <a:rPr lang="en-US" altLang="zh-CN" sz="3200" dirty="0">
                <a:solidFill>
                  <a:schemeClr val="tx1"/>
                </a:solidFill>
                <a:latin typeface="+mn-lt"/>
                <a:ea typeface="+mn-ea"/>
                <a:cs typeface="+mn-ea"/>
                <a:sym typeface="+mn-lt"/>
              </a:rPr>
              <a:t> </a:t>
            </a:r>
            <a:r>
              <a:rPr lang="zh-CN" altLang="en-US" sz="3200" dirty="0">
                <a:solidFill>
                  <a:schemeClr val="tx1"/>
                </a:solidFill>
                <a:latin typeface="+mn-lt"/>
                <a:ea typeface="+mn-ea"/>
                <a:cs typeface="+mn-ea"/>
                <a:sym typeface="+mn-lt"/>
              </a:rPr>
              <a:t>的帧格式：前同步码和帧开始定界符</a:t>
            </a:r>
          </a:p>
        </p:txBody>
      </p:sp>
    </p:spTree>
    <p:extLst>
      <p:ext uri="{BB962C8B-B14F-4D97-AF65-F5344CB8AC3E}">
        <p14:creationId xmlns:p14="http://schemas.microsoft.com/office/powerpoint/2010/main" val="3753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94659" y="1772154"/>
            <a:ext cx="10614651" cy="2713307"/>
          </a:xfrm>
          <a:prstGeom prst="rect">
            <a:avLst/>
          </a:prstGeom>
        </p:spPr>
        <p:txBody>
          <a:bodyPr wrap="square">
            <a:spAutoFit/>
          </a:bodyPr>
          <a:lstStyle/>
          <a:p>
            <a:pPr>
              <a:lnSpc>
                <a:spcPct val="120000"/>
              </a:lnSpc>
              <a:buClr>
                <a:srgbClr val="0070C0"/>
              </a:buClr>
            </a:pPr>
            <a:r>
              <a:rPr lang="zh-CN" altLang="en-US" sz="2400" dirty="0">
                <a:cs typeface="+mn-ea"/>
                <a:sym typeface="+mn-lt"/>
              </a:rPr>
              <a:t>如下几种情形属于无效的 </a:t>
            </a:r>
            <a:r>
              <a:rPr lang="en-US" altLang="zh-CN" sz="2400" dirty="0">
                <a:cs typeface="+mn-ea"/>
                <a:sym typeface="+mn-lt"/>
              </a:rPr>
              <a:t>MAC </a:t>
            </a:r>
            <a:r>
              <a:rPr lang="zh-CN" altLang="en-US" sz="2400" dirty="0">
                <a:cs typeface="+mn-ea"/>
                <a:sym typeface="+mn-lt"/>
              </a:rPr>
              <a:t>帧：</a:t>
            </a:r>
            <a:endParaRPr lang="en-US" altLang="zh-CN" sz="2400" dirty="0">
              <a:cs typeface="+mn-ea"/>
              <a:sym typeface="+mn-lt"/>
            </a:endParaRPr>
          </a:p>
          <a:p>
            <a:pPr marL="536575" indent="-287338">
              <a:lnSpc>
                <a:spcPct val="120000"/>
              </a:lnSpc>
              <a:buClr>
                <a:srgbClr val="0070C0"/>
              </a:buClr>
              <a:buFont typeface="Wingdings" panose="05000000000000000000" pitchFamily="2" charset="2"/>
              <a:buChar char="Ø"/>
            </a:pPr>
            <a:r>
              <a:rPr lang="zh-CN" altLang="en-US" sz="2400" dirty="0">
                <a:cs typeface="+mn-ea"/>
                <a:sym typeface="+mn-lt"/>
              </a:rPr>
              <a:t>数据字段的长度与长度字段的值不一致；</a:t>
            </a:r>
          </a:p>
          <a:p>
            <a:pPr marL="536575" indent="-287338">
              <a:lnSpc>
                <a:spcPct val="120000"/>
              </a:lnSpc>
              <a:buClr>
                <a:srgbClr val="0070C0"/>
              </a:buClr>
              <a:buFont typeface="Wingdings" panose="05000000000000000000" pitchFamily="2" charset="2"/>
              <a:buChar char="Ø"/>
            </a:pPr>
            <a:r>
              <a:rPr lang="zh-CN" altLang="en-US" sz="2400" dirty="0">
                <a:cs typeface="+mn-ea"/>
                <a:sym typeface="+mn-lt"/>
              </a:rPr>
              <a:t>帧的长度不是整数个字节；</a:t>
            </a:r>
          </a:p>
          <a:p>
            <a:pPr marL="536575" indent="-287338">
              <a:lnSpc>
                <a:spcPct val="120000"/>
              </a:lnSpc>
              <a:buClr>
                <a:srgbClr val="0070C0"/>
              </a:buClr>
              <a:buFont typeface="Wingdings" panose="05000000000000000000" pitchFamily="2" charset="2"/>
              <a:buChar char="Ø"/>
            </a:pPr>
            <a:r>
              <a:rPr lang="zh-CN" altLang="en-US" sz="2400" dirty="0">
                <a:cs typeface="+mn-ea"/>
                <a:sym typeface="+mn-lt"/>
              </a:rPr>
              <a:t>用收到的帧检验序列 </a:t>
            </a:r>
            <a:r>
              <a:rPr lang="en-US" altLang="zh-CN" sz="2400" dirty="0">
                <a:cs typeface="+mn-ea"/>
                <a:sym typeface="+mn-lt"/>
              </a:rPr>
              <a:t>FCS </a:t>
            </a:r>
            <a:r>
              <a:rPr lang="zh-CN" altLang="en-US" sz="2400" dirty="0">
                <a:cs typeface="+mn-ea"/>
                <a:sym typeface="+mn-lt"/>
              </a:rPr>
              <a:t>查出有差错；</a:t>
            </a:r>
          </a:p>
          <a:p>
            <a:pPr marL="536575" indent="-287338">
              <a:lnSpc>
                <a:spcPct val="120000"/>
              </a:lnSpc>
              <a:buClr>
                <a:srgbClr val="0070C0"/>
              </a:buClr>
              <a:buFont typeface="Wingdings" panose="05000000000000000000" pitchFamily="2" charset="2"/>
              <a:buChar char="Ø"/>
            </a:pPr>
            <a:r>
              <a:rPr lang="zh-CN" altLang="en-US" sz="2400" dirty="0">
                <a:cs typeface="+mn-ea"/>
                <a:sym typeface="+mn-lt"/>
              </a:rPr>
              <a:t>数据字段的长度不在 </a:t>
            </a:r>
            <a:r>
              <a:rPr lang="en-US" altLang="zh-CN" sz="2400" dirty="0">
                <a:cs typeface="+mn-ea"/>
                <a:sym typeface="+mn-lt"/>
              </a:rPr>
              <a:t>46 ~ 1500 </a:t>
            </a:r>
            <a:r>
              <a:rPr lang="zh-CN" altLang="en-US" sz="2400" dirty="0">
                <a:cs typeface="+mn-ea"/>
                <a:sym typeface="+mn-lt"/>
              </a:rPr>
              <a:t>字节之间。</a:t>
            </a:r>
          </a:p>
          <a:p>
            <a:pPr marL="536575" indent="-287338">
              <a:lnSpc>
                <a:spcPct val="120000"/>
              </a:lnSpc>
              <a:buClr>
                <a:srgbClr val="0070C0"/>
              </a:buClr>
              <a:buFont typeface="Wingdings" panose="05000000000000000000" pitchFamily="2" charset="2"/>
              <a:buChar char="Ø"/>
            </a:pPr>
            <a:r>
              <a:rPr lang="zh-CN" altLang="en-US" sz="2400" dirty="0">
                <a:cs typeface="+mn-ea"/>
                <a:sym typeface="+mn-lt"/>
              </a:rPr>
              <a:t>有效的 </a:t>
            </a:r>
            <a:r>
              <a:rPr lang="en-US" altLang="zh-CN" sz="2400" dirty="0">
                <a:cs typeface="+mn-ea"/>
                <a:sym typeface="+mn-lt"/>
              </a:rPr>
              <a:t>MAC </a:t>
            </a:r>
            <a:r>
              <a:rPr lang="zh-CN" altLang="en-US" sz="2400" dirty="0">
                <a:cs typeface="+mn-ea"/>
                <a:sym typeface="+mn-lt"/>
              </a:rPr>
              <a:t>帧长度为 </a:t>
            </a:r>
            <a:r>
              <a:rPr lang="en-US" altLang="zh-CN" sz="2400" dirty="0">
                <a:cs typeface="+mn-ea"/>
                <a:sym typeface="+mn-lt"/>
              </a:rPr>
              <a:t>64 ~ 1518 </a:t>
            </a:r>
            <a:r>
              <a:rPr lang="zh-CN" altLang="en-US" sz="2400" dirty="0">
                <a:cs typeface="+mn-ea"/>
                <a:sym typeface="+mn-lt"/>
              </a:rPr>
              <a:t>字节之间。</a:t>
            </a:r>
          </a:p>
        </p:txBody>
      </p:sp>
      <p:sp>
        <p:nvSpPr>
          <p:cNvPr id="9" name="矩形 8"/>
          <p:cNvSpPr/>
          <p:nvPr/>
        </p:nvSpPr>
        <p:spPr>
          <a:xfrm>
            <a:off x="1194659" y="5637470"/>
            <a:ext cx="9205057" cy="542393"/>
          </a:xfrm>
          <a:prstGeom prst="rect">
            <a:avLst/>
          </a:prstGeom>
        </p:spPr>
        <p:txBody>
          <a:bodyPr wrap="square">
            <a:spAutoFit/>
          </a:bodyPr>
          <a:lstStyle/>
          <a:p>
            <a:pPr>
              <a:lnSpc>
                <a:spcPct val="120000"/>
              </a:lnSpc>
            </a:pPr>
            <a:r>
              <a:rPr lang="zh-CN" altLang="en-US" sz="2667" b="1" dirty="0">
                <a:solidFill>
                  <a:srgbClr val="FF0000"/>
                </a:solidFill>
                <a:cs typeface="+mn-ea"/>
                <a:sym typeface="+mn-lt"/>
              </a:rPr>
              <a:t>对于检查出的无效 </a:t>
            </a:r>
            <a:r>
              <a:rPr lang="en-US" altLang="zh-CN" sz="2667" b="1" dirty="0">
                <a:solidFill>
                  <a:srgbClr val="FF0000"/>
                </a:solidFill>
                <a:cs typeface="+mn-ea"/>
                <a:sym typeface="+mn-lt"/>
              </a:rPr>
              <a:t>MAC </a:t>
            </a:r>
            <a:r>
              <a:rPr lang="zh-CN" altLang="en-US" sz="2667" b="1" dirty="0">
                <a:solidFill>
                  <a:srgbClr val="FF0000"/>
                </a:solidFill>
                <a:cs typeface="+mn-ea"/>
                <a:sym typeface="+mn-lt"/>
              </a:rPr>
              <a:t>帧，简单地丢弃，无需重传。 </a:t>
            </a:r>
          </a:p>
        </p:txBody>
      </p:sp>
      <p:sp>
        <p:nvSpPr>
          <p:cNvPr id="3" name="矩形 2">
            <a:extLst>
              <a:ext uri="{FF2B5EF4-FFF2-40B4-BE49-F238E27FC236}">
                <a16:creationId xmlns:a16="http://schemas.microsoft.com/office/drawing/2014/main" id="{4006A83B-D023-4CB3-9FE3-F1DE8D8A0E55}"/>
              </a:ext>
            </a:extLst>
          </p:cNvPr>
          <p:cNvSpPr/>
          <p:nvPr/>
        </p:nvSpPr>
        <p:spPr>
          <a:xfrm>
            <a:off x="821445" y="329229"/>
            <a:ext cx="3102131" cy="632353"/>
          </a:xfrm>
          <a:prstGeom prst="rect">
            <a:avLst/>
          </a:prstGeom>
        </p:spPr>
        <p:txBody>
          <a:bodyPr wrap="none">
            <a:spAutoFit/>
          </a:bodyPr>
          <a:lstStyle/>
          <a:p>
            <a:pPr>
              <a:lnSpc>
                <a:spcPct val="120000"/>
              </a:lnSpc>
            </a:pPr>
            <a:r>
              <a:rPr lang="zh-CN" altLang="en-US" sz="3200" b="1" dirty="0">
                <a:cs typeface="+mn-ea"/>
                <a:sym typeface="+mn-lt"/>
              </a:rPr>
              <a:t>无效的 </a:t>
            </a:r>
            <a:r>
              <a:rPr lang="en-US" altLang="zh-CN" sz="3200" b="1" dirty="0">
                <a:cs typeface="+mn-ea"/>
                <a:sym typeface="+mn-lt"/>
              </a:rPr>
              <a:t>MAC </a:t>
            </a:r>
            <a:r>
              <a:rPr lang="zh-CN" altLang="en-US" sz="3200" b="1" dirty="0">
                <a:cs typeface="+mn-ea"/>
                <a:sym typeface="+mn-lt"/>
              </a:rPr>
              <a:t>帧 </a:t>
            </a:r>
          </a:p>
        </p:txBody>
      </p:sp>
    </p:spTree>
    <p:extLst>
      <p:ext uri="{BB962C8B-B14F-4D97-AF65-F5344CB8AC3E}">
        <p14:creationId xmlns:p14="http://schemas.microsoft.com/office/powerpoint/2010/main" val="103786104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65184" y="2055633"/>
            <a:ext cx="10416005" cy="1826910"/>
          </a:xfrm>
          <a:prstGeom prst="rect">
            <a:avLst/>
          </a:prstGeom>
        </p:spPr>
        <p:txBody>
          <a:bodyPr wrap="square">
            <a:spAutoFit/>
          </a:bodyPr>
          <a:lstStyle/>
          <a:p>
            <a:pPr marL="457200" indent="-457200">
              <a:lnSpc>
                <a:spcPct val="120000"/>
              </a:lnSpc>
              <a:buClr>
                <a:srgbClr val="0070C0"/>
              </a:buClr>
              <a:buFont typeface="Wingdings" panose="05000000000000000000" pitchFamily="2" charset="2"/>
              <a:buChar char="Ø"/>
            </a:pPr>
            <a:r>
              <a:rPr lang="zh-CN" altLang="en-US" sz="2400" dirty="0">
                <a:cs typeface="+mn-ea"/>
                <a:sym typeface="+mn-lt"/>
              </a:rPr>
              <a:t>帧间最小间隔为 </a:t>
            </a:r>
            <a:r>
              <a:rPr lang="en-US" altLang="zh-CN" sz="2400" dirty="0">
                <a:cs typeface="+mn-ea"/>
                <a:sym typeface="+mn-lt"/>
              </a:rPr>
              <a:t>9.6 s</a:t>
            </a:r>
            <a:r>
              <a:rPr lang="zh-CN" altLang="en-US" sz="2400" dirty="0">
                <a:cs typeface="+mn-ea"/>
                <a:sym typeface="+mn-lt"/>
              </a:rPr>
              <a:t>，相当于 </a:t>
            </a:r>
            <a:r>
              <a:rPr lang="en-US" altLang="zh-CN" sz="2400" dirty="0">
                <a:cs typeface="+mn-ea"/>
                <a:sym typeface="+mn-lt"/>
              </a:rPr>
              <a:t>96 bit </a:t>
            </a:r>
            <a:r>
              <a:rPr lang="zh-CN" altLang="en-US" sz="2400" dirty="0">
                <a:cs typeface="+mn-ea"/>
                <a:sym typeface="+mn-lt"/>
              </a:rPr>
              <a:t>的发送时间。</a:t>
            </a:r>
          </a:p>
          <a:p>
            <a:pPr marL="457200" indent="-457200">
              <a:lnSpc>
                <a:spcPct val="120000"/>
              </a:lnSpc>
              <a:buClr>
                <a:srgbClr val="0070C0"/>
              </a:buClr>
              <a:buFont typeface="Wingdings" panose="05000000000000000000" pitchFamily="2" charset="2"/>
              <a:buChar char="Ø"/>
            </a:pPr>
            <a:r>
              <a:rPr lang="zh-CN" altLang="en-US" sz="2400" dirty="0">
                <a:cs typeface="+mn-ea"/>
                <a:sym typeface="+mn-lt"/>
              </a:rPr>
              <a:t>一个站在检测到总线开始空闲后，还要等待 </a:t>
            </a:r>
            <a:r>
              <a:rPr lang="en-US" altLang="zh-CN" sz="2400" dirty="0">
                <a:cs typeface="+mn-ea"/>
                <a:sym typeface="+mn-lt"/>
              </a:rPr>
              <a:t>9.6 s </a:t>
            </a:r>
            <a:r>
              <a:rPr lang="zh-CN" altLang="en-US" sz="2400" dirty="0">
                <a:cs typeface="+mn-ea"/>
                <a:sym typeface="+mn-lt"/>
              </a:rPr>
              <a:t>才能再次发送数据。</a:t>
            </a:r>
          </a:p>
          <a:p>
            <a:pPr marL="457200" indent="-457200">
              <a:lnSpc>
                <a:spcPct val="120000"/>
              </a:lnSpc>
              <a:buClr>
                <a:srgbClr val="0070C0"/>
              </a:buClr>
              <a:buFont typeface="Wingdings" panose="05000000000000000000" pitchFamily="2" charset="2"/>
              <a:buChar char="Ø"/>
            </a:pPr>
            <a:r>
              <a:rPr lang="zh-CN" altLang="en-US" sz="2400" dirty="0">
                <a:cs typeface="+mn-ea"/>
                <a:sym typeface="+mn-lt"/>
              </a:rPr>
              <a:t>这样做是为了使刚刚收到数据帧的站的接收缓存来得及清理，做好接收下一帧的准备。 </a:t>
            </a:r>
          </a:p>
        </p:txBody>
      </p:sp>
      <p:sp>
        <p:nvSpPr>
          <p:cNvPr id="2" name="矩形 1">
            <a:extLst>
              <a:ext uri="{FF2B5EF4-FFF2-40B4-BE49-F238E27FC236}">
                <a16:creationId xmlns:a16="http://schemas.microsoft.com/office/drawing/2014/main" id="{24A13037-0D46-4E84-BD18-12BFEB91F4AE}"/>
              </a:ext>
            </a:extLst>
          </p:cNvPr>
          <p:cNvSpPr/>
          <p:nvPr/>
        </p:nvSpPr>
        <p:spPr>
          <a:xfrm>
            <a:off x="670561" y="341645"/>
            <a:ext cx="2646878" cy="632353"/>
          </a:xfrm>
          <a:prstGeom prst="rect">
            <a:avLst/>
          </a:prstGeom>
        </p:spPr>
        <p:txBody>
          <a:bodyPr wrap="none">
            <a:spAutoFit/>
          </a:bodyPr>
          <a:lstStyle/>
          <a:p>
            <a:pPr>
              <a:lnSpc>
                <a:spcPct val="120000"/>
              </a:lnSpc>
            </a:pPr>
            <a:r>
              <a:rPr lang="zh-CN" altLang="en-US" sz="3200" b="1" dirty="0">
                <a:cs typeface="+mn-ea"/>
                <a:sym typeface="+mn-lt"/>
              </a:rPr>
              <a:t>帧间最小间隔</a:t>
            </a:r>
          </a:p>
        </p:txBody>
      </p:sp>
    </p:spTree>
    <p:extLst>
      <p:ext uri="{BB962C8B-B14F-4D97-AF65-F5344CB8AC3E}">
        <p14:creationId xmlns:p14="http://schemas.microsoft.com/office/powerpoint/2010/main" val="23791327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3372" y="1765206"/>
            <a:ext cx="11845255" cy="3156505"/>
          </a:xfrm>
          <a:prstGeom prst="rect">
            <a:avLst/>
          </a:prstGeom>
        </p:spPr>
        <p:txBody>
          <a:bodyPr wrap="square">
            <a:spAutoFit/>
          </a:bodyPr>
          <a:lstStyle/>
          <a:p>
            <a:pPr>
              <a:lnSpc>
                <a:spcPct val="120000"/>
              </a:lnSpc>
              <a:buClr>
                <a:srgbClr val="0070C0"/>
              </a:buClr>
            </a:pPr>
            <a:r>
              <a:rPr lang="en-US" altLang="zh-CN" sz="2400" dirty="0">
                <a:cs typeface="+mn-ea"/>
                <a:sym typeface="+mn-lt"/>
              </a:rPr>
              <a:t>       IEEE 802.3  </a:t>
            </a:r>
            <a:r>
              <a:rPr lang="zh-CN" altLang="en-US" sz="2400" dirty="0">
                <a:cs typeface="+mn-ea"/>
                <a:sym typeface="+mn-lt"/>
              </a:rPr>
              <a:t>的 </a:t>
            </a:r>
            <a:r>
              <a:rPr lang="en-US" altLang="zh-CN" sz="2400" dirty="0">
                <a:cs typeface="+mn-ea"/>
                <a:sym typeface="+mn-lt"/>
              </a:rPr>
              <a:t>MAC </a:t>
            </a:r>
            <a:r>
              <a:rPr lang="zh-CN" altLang="en-US" sz="2400" dirty="0">
                <a:cs typeface="+mn-ea"/>
                <a:sym typeface="+mn-lt"/>
              </a:rPr>
              <a:t>以太网在产业中已经很少使用了，基本上都用 </a:t>
            </a:r>
            <a:r>
              <a:rPr lang="en-US" altLang="zh-CN" sz="2400" dirty="0" err="1">
                <a:cs typeface="+mn-ea"/>
                <a:sym typeface="+mn-lt"/>
              </a:rPr>
              <a:t>Ethernet_II</a:t>
            </a:r>
            <a:r>
              <a:rPr lang="en-US" altLang="zh-CN" sz="2400" dirty="0">
                <a:cs typeface="+mn-ea"/>
                <a:sym typeface="+mn-lt"/>
              </a:rPr>
              <a:t> </a:t>
            </a:r>
            <a:r>
              <a:rPr lang="zh-CN" altLang="en-US" sz="2400" dirty="0">
                <a:cs typeface="+mn-ea"/>
                <a:sym typeface="+mn-lt"/>
              </a:rPr>
              <a:t>标准。</a:t>
            </a:r>
            <a:r>
              <a:rPr lang="en-US" altLang="zh-CN" sz="2400" dirty="0">
                <a:cs typeface="+mn-ea"/>
                <a:sym typeface="+mn-lt"/>
              </a:rPr>
              <a:t> IEEE 802.3 </a:t>
            </a:r>
            <a:r>
              <a:rPr lang="zh-CN" altLang="en-US" sz="2400" dirty="0">
                <a:cs typeface="+mn-ea"/>
                <a:sym typeface="+mn-lt"/>
              </a:rPr>
              <a:t>的帧格式与 </a:t>
            </a:r>
            <a:r>
              <a:rPr lang="en-US" altLang="zh-CN" sz="2400" dirty="0" err="1">
                <a:cs typeface="+mn-ea"/>
                <a:sym typeface="+mn-lt"/>
              </a:rPr>
              <a:t>Ethernet_II</a:t>
            </a:r>
            <a:r>
              <a:rPr lang="en-US" altLang="zh-CN" sz="2400" dirty="0">
                <a:cs typeface="+mn-ea"/>
                <a:sym typeface="+mn-lt"/>
              </a:rPr>
              <a:t> </a:t>
            </a:r>
            <a:r>
              <a:rPr lang="zh-CN" altLang="en-US" sz="2400" dirty="0">
                <a:cs typeface="+mn-ea"/>
                <a:sym typeface="+mn-lt"/>
              </a:rPr>
              <a:t>标准相似，区别在于：</a:t>
            </a:r>
          </a:p>
          <a:p>
            <a:pPr marL="360363" lvl="1" indent="-360363">
              <a:lnSpc>
                <a:spcPct val="120000"/>
              </a:lnSpc>
              <a:buClr>
                <a:srgbClr val="0070C0"/>
              </a:buClr>
              <a:buFont typeface="Wingdings" panose="05000000000000000000" pitchFamily="2" charset="2"/>
              <a:buChar char="Ø"/>
            </a:pPr>
            <a:r>
              <a:rPr lang="en-US" altLang="zh-CN" sz="2400" dirty="0">
                <a:cs typeface="+mn-ea"/>
                <a:sym typeface="+mn-lt"/>
              </a:rPr>
              <a:t>IEEE 802.3 </a:t>
            </a:r>
            <a:r>
              <a:rPr lang="zh-CN" altLang="en-US" sz="2400" dirty="0">
                <a:cs typeface="+mn-ea"/>
                <a:sym typeface="+mn-lt"/>
              </a:rPr>
              <a:t>规定的 </a:t>
            </a:r>
            <a:r>
              <a:rPr lang="en-US" altLang="zh-CN" sz="2400" dirty="0">
                <a:cs typeface="+mn-ea"/>
                <a:sym typeface="+mn-lt"/>
              </a:rPr>
              <a:t>MAC </a:t>
            </a:r>
            <a:r>
              <a:rPr lang="zh-CN" altLang="en-US" sz="2400" dirty="0">
                <a:cs typeface="+mn-ea"/>
                <a:sym typeface="+mn-lt"/>
              </a:rPr>
              <a:t>帧的第三个字段是“长度 ”。</a:t>
            </a:r>
          </a:p>
          <a:p>
            <a:pPr marL="714375" indent="-177800">
              <a:lnSpc>
                <a:spcPct val="120000"/>
              </a:lnSpc>
              <a:buClr>
                <a:srgbClr val="7030A0"/>
              </a:buClr>
              <a:buFont typeface="Arial" panose="020B0604020202020204" pitchFamily="34" charset="0"/>
              <a:buChar char="•"/>
            </a:pPr>
            <a:r>
              <a:rPr lang="zh-CN" altLang="en-US" dirty="0">
                <a:cs typeface="+mn-ea"/>
                <a:sym typeface="+mn-lt"/>
              </a:rPr>
              <a:t>当这个字段值大于 </a:t>
            </a:r>
            <a:r>
              <a:rPr lang="en-US" altLang="zh-CN" dirty="0">
                <a:cs typeface="+mn-ea"/>
                <a:sym typeface="+mn-lt"/>
              </a:rPr>
              <a:t>0x0600 </a:t>
            </a:r>
            <a:r>
              <a:rPr lang="zh-CN" altLang="en-US" dirty="0">
                <a:cs typeface="+mn-ea"/>
                <a:sym typeface="+mn-lt"/>
              </a:rPr>
              <a:t>时（相当于十进制的 </a:t>
            </a:r>
            <a:r>
              <a:rPr lang="en-US" altLang="zh-CN" dirty="0">
                <a:cs typeface="+mn-ea"/>
                <a:sym typeface="+mn-lt"/>
              </a:rPr>
              <a:t>1536</a:t>
            </a:r>
            <a:r>
              <a:rPr lang="zh-CN" altLang="en-US" dirty="0">
                <a:cs typeface="+mn-ea"/>
                <a:sym typeface="+mn-lt"/>
              </a:rPr>
              <a:t>），就表示“类型”。</a:t>
            </a:r>
            <a:endParaRPr lang="en-US" altLang="zh-CN" dirty="0">
              <a:cs typeface="+mn-ea"/>
              <a:sym typeface="+mn-lt"/>
            </a:endParaRPr>
          </a:p>
          <a:p>
            <a:pPr marL="536575">
              <a:lnSpc>
                <a:spcPct val="120000"/>
              </a:lnSpc>
              <a:buClr>
                <a:srgbClr val="7030A0"/>
              </a:buClr>
            </a:pPr>
            <a:r>
              <a:rPr lang="en-US" altLang="zh-CN" dirty="0">
                <a:cs typeface="+mn-ea"/>
                <a:sym typeface="+mn-lt"/>
              </a:rPr>
              <a:t>    </a:t>
            </a:r>
            <a:r>
              <a:rPr lang="zh-CN" altLang="en-US" dirty="0">
                <a:cs typeface="+mn-ea"/>
                <a:sym typeface="+mn-lt"/>
              </a:rPr>
              <a:t>这样的帧是</a:t>
            </a:r>
            <a:r>
              <a:rPr lang="en-US" altLang="zh-CN" dirty="0" err="1">
                <a:cs typeface="+mn-ea"/>
                <a:sym typeface="+mn-lt"/>
              </a:rPr>
              <a:t>Ethernet_II</a:t>
            </a:r>
            <a:r>
              <a:rPr lang="en-US" altLang="zh-CN" dirty="0">
                <a:cs typeface="+mn-ea"/>
                <a:sym typeface="+mn-lt"/>
              </a:rPr>
              <a:t> MAC </a:t>
            </a:r>
            <a:r>
              <a:rPr lang="zh-CN" altLang="en-US" dirty="0">
                <a:cs typeface="+mn-ea"/>
                <a:sym typeface="+mn-lt"/>
              </a:rPr>
              <a:t>帧。</a:t>
            </a:r>
          </a:p>
          <a:p>
            <a:pPr marL="714375" indent="-177800">
              <a:lnSpc>
                <a:spcPct val="120000"/>
              </a:lnSpc>
              <a:buClr>
                <a:srgbClr val="7030A0"/>
              </a:buClr>
              <a:buFont typeface="Arial" panose="020B0604020202020204" pitchFamily="34" charset="0"/>
              <a:buChar char="•"/>
            </a:pPr>
            <a:r>
              <a:rPr lang="zh-CN" altLang="en-US" dirty="0">
                <a:cs typeface="+mn-ea"/>
                <a:sym typeface="+mn-lt"/>
              </a:rPr>
              <a:t>当这个字段值小于 </a:t>
            </a:r>
            <a:r>
              <a:rPr lang="en-US" altLang="zh-CN" dirty="0">
                <a:cs typeface="+mn-ea"/>
                <a:sym typeface="+mn-lt"/>
              </a:rPr>
              <a:t>0x0600 </a:t>
            </a:r>
            <a:r>
              <a:rPr lang="zh-CN" altLang="en-US" dirty="0">
                <a:cs typeface="+mn-ea"/>
                <a:sym typeface="+mn-lt"/>
              </a:rPr>
              <a:t>时才表示“长度”。</a:t>
            </a:r>
            <a:endParaRPr lang="en-US" altLang="zh-CN" dirty="0">
              <a:cs typeface="+mn-ea"/>
              <a:sym typeface="+mn-lt"/>
            </a:endParaRPr>
          </a:p>
          <a:p>
            <a:pPr marL="536575">
              <a:lnSpc>
                <a:spcPct val="120000"/>
              </a:lnSpc>
              <a:buClr>
                <a:srgbClr val="7030A0"/>
              </a:buClr>
            </a:pPr>
            <a:r>
              <a:rPr lang="zh-CN" altLang="en-US" dirty="0">
                <a:cs typeface="+mn-ea"/>
                <a:sym typeface="+mn-lt"/>
              </a:rPr>
              <a:t>    这样的帧是 </a:t>
            </a:r>
            <a:r>
              <a:rPr lang="en-US" altLang="zh-CN" dirty="0">
                <a:cs typeface="+mn-ea"/>
                <a:sym typeface="+mn-lt"/>
              </a:rPr>
              <a:t>IEEE 802.3 MAC </a:t>
            </a:r>
            <a:r>
              <a:rPr lang="zh-CN" altLang="en-US" dirty="0">
                <a:cs typeface="+mn-ea"/>
                <a:sym typeface="+mn-lt"/>
              </a:rPr>
              <a:t>帧。</a:t>
            </a:r>
          </a:p>
          <a:p>
            <a:pPr marL="380990" indent="-380990">
              <a:lnSpc>
                <a:spcPct val="120000"/>
              </a:lnSpc>
              <a:buClr>
                <a:srgbClr val="0070C0"/>
              </a:buClr>
              <a:buFont typeface="Wingdings" panose="05000000000000000000" pitchFamily="2" charset="2"/>
              <a:buChar char="Ø"/>
            </a:pPr>
            <a:r>
              <a:rPr lang="en-US" altLang="zh-CN" sz="2400" dirty="0">
                <a:cs typeface="+mn-ea"/>
                <a:sym typeface="+mn-lt"/>
              </a:rPr>
              <a:t>IEEE 802.3 MAC</a:t>
            </a:r>
            <a:r>
              <a:rPr lang="zh-CN" altLang="en-US" sz="2400" dirty="0">
                <a:cs typeface="+mn-ea"/>
                <a:sym typeface="+mn-lt"/>
              </a:rPr>
              <a:t>帧，数据字段必须装入逻辑链路控制子层（</a:t>
            </a:r>
            <a:r>
              <a:rPr lang="en-US" altLang="zh-CN" sz="2400" dirty="0">
                <a:cs typeface="+mn-ea"/>
                <a:sym typeface="+mn-lt"/>
              </a:rPr>
              <a:t>LLC </a:t>
            </a:r>
            <a:r>
              <a:rPr lang="zh-CN" altLang="en-US" sz="2400" dirty="0">
                <a:cs typeface="+mn-ea"/>
                <a:sym typeface="+mn-lt"/>
              </a:rPr>
              <a:t>子层）的 </a:t>
            </a:r>
            <a:r>
              <a:rPr lang="en-US" altLang="zh-CN" sz="2400" dirty="0">
                <a:cs typeface="+mn-ea"/>
                <a:sym typeface="+mn-lt"/>
              </a:rPr>
              <a:t>LLC </a:t>
            </a:r>
            <a:r>
              <a:rPr lang="zh-CN" altLang="en-US" sz="2400" dirty="0">
                <a:cs typeface="+mn-ea"/>
                <a:sym typeface="+mn-lt"/>
              </a:rPr>
              <a:t>帧。</a:t>
            </a:r>
          </a:p>
        </p:txBody>
      </p:sp>
      <p:sp>
        <p:nvSpPr>
          <p:cNvPr id="2" name="矩形 1">
            <a:extLst>
              <a:ext uri="{FF2B5EF4-FFF2-40B4-BE49-F238E27FC236}">
                <a16:creationId xmlns:a16="http://schemas.microsoft.com/office/drawing/2014/main" id="{BEAD82FA-ECC2-43A2-8949-FBF56F45A1F7}"/>
              </a:ext>
            </a:extLst>
          </p:cNvPr>
          <p:cNvSpPr/>
          <p:nvPr/>
        </p:nvSpPr>
        <p:spPr>
          <a:xfrm>
            <a:off x="540521" y="373543"/>
            <a:ext cx="6407523" cy="632353"/>
          </a:xfrm>
          <a:prstGeom prst="rect">
            <a:avLst/>
          </a:prstGeom>
        </p:spPr>
        <p:txBody>
          <a:bodyPr wrap="none">
            <a:spAutoFit/>
          </a:bodyPr>
          <a:lstStyle/>
          <a:p>
            <a:pPr>
              <a:lnSpc>
                <a:spcPct val="120000"/>
              </a:lnSpc>
            </a:pPr>
            <a:r>
              <a:rPr lang="en-US" altLang="zh-CN" sz="3200" b="1" dirty="0">
                <a:cs typeface="+mn-ea"/>
                <a:sym typeface="+mn-lt"/>
              </a:rPr>
              <a:t>IEEE 802.3 </a:t>
            </a:r>
            <a:r>
              <a:rPr lang="zh-CN" altLang="en-US" sz="3200" b="1" dirty="0">
                <a:cs typeface="+mn-ea"/>
                <a:sym typeface="+mn-lt"/>
              </a:rPr>
              <a:t>标准下的 </a:t>
            </a:r>
            <a:r>
              <a:rPr lang="en-US" altLang="zh-CN" sz="3200" b="1" dirty="0">
                <a:cs typeface="+mn-ea"/>
                <a:sym typeface="+mn-lt"/>
              </a:rPr>
              <a:t>MAC </a:t>
            </a:r>
            <a:r>
              <a:rPr lang="zh-CN" altLang="en-US" sz="3200" b="1" dirty="0">
                <a:cs typeface="+mn-ea"/>
                <a:sym typeface="+mn-lt"/>
              </a:rPr>
              <a:t>帧格式</a:t>
            </a:r>
          </a:p>
        </p:txBody>
      </p:sp>
    </p:spTree>
    <p:extLst>
      <p:ext uri="{BB962C8B-B14F-4D97-AF65-F5344CB8AC3E}">
        <p14:creationId xmlns:p14="http://schemas.microsoft.com/office/powerpoint/2010/main" val="1766595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196</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fontScale="92500" lnSpcReduction="10000"/>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spcBef>
                <a:spcPts val="0"/>
              </a:spcBef>
              <a:buNone/>
            </a:pPr>
            <a:r>
              <a:rPr lang="en-US" altLang="zh-CN" dirty="0">
                <a:solidFill>
                  <a:srgbClr val="3333FF"/>
                </a:solidFill>
                <a:latin typeface="+mj-ea"/>
                <a:ea typeface="+mj-ea"/>
                <a:cs typeface="+mn-ea"/>
                <a:sym typeface="+mn-lt"/>
              </a:rPr>
              <a:t>4.4 </a:t>
            </a:r>
            <a:r>
              <a:rPr lang="zh-CN" altLang="en-US" dirty="0">
                <a:solidFill>
                  <a:srgbClr val="3333FF"/>
                </a:solidFill>
                <a:latin typeface="+mj-ea"/>
                <a:ea typeface="+mj-ea"/>
                <a:cs typeface="+mn-ea"/>
                <a:sym typeface="+mn-lt"/>
              </a:rPr>
              <a:t>局域网的数据链路层</a:t>
            </a:r>
            <a:endParaRPr lang="en-US" altLang="zh-CN" dirty="0">
              <a:solidFill>
                <a:srgbClr val="3333FF"/>
              </a:solidFill>
              <a:latin typeface="+mj-ea"/>
              <a:ea typeface="+mj-ea"/>
              <a:cs typeface="+mn-ea"/>
              <a:sym typeface="+mn-lt"/>
            </a:endParaRPr>
          </a:p>
          <a:p>
            <a:pPr marL="533400" indent="-177800">
              <a:lnSpc>
                <a:spcPct val="120000"/>
              </a:lnSpc>
              <a:spcBef>
                <a:spcPts val="0"/>
              </a:spcBef>
              <a:buNone/>
            </a:pPr>
            <a:r>
              <a:rPr lang="en-US" altLang="zh-CN" sz="2400" dirty="0">
                <a:solidFill>
                  <a:schemeClr val="tx1"/>
                </a:solidFill>
                <a:latin typeface="+mj-ea"/>
                <a:ea typeface="+mj-ea"/>
                <a:cs typeface="+mn-ea"/>
                <a:sym typeface="+mn-lt"/>
              </a:rPr>
              <a:t>4.4.1 </a:t>
            </a:r>
            <a:r>
              <a:rPr lang="zh-CN" altLang="en-US" sz="2400" dirty="0">
                <a:solidFill>
                  <a:schemeClr val="tx1"/>
                </a:solidFill>
                <a:latin typeface="+mj-ea"/>
                <a:ea typeface="+mj-ea"/>
                <a:cs typeface="+mn-ea"/>
                <a:sym typeface="+mn-lt"/>
              </a:rPr>
              <a:t>局域网链路协议概况</a:t>
            </a:r>
            <a:endParaRPr lang="en-US" altLang="zh-CN" sz="2400" dirty="0">
              <a:solidFill>
                <a:schemeClr val="tx1"/>
              </a:solidFill>
              <a:latin typeface="+mj-ea"/>
              <a:ea typeface="+mj-ea"/>
              <a:cs typeface="+mn-ea"/>
              <a:sym typeface="+mn-lt"/>
            </a:endParaRPr>
          </a:p>
          <a:p>
            <a:pPr marL="533400" indent="-177800">
              <a:lnSpc>
                <a:spcPct val="120000"/>
              </a:lnSpc>
              <a:spcBef>
                <a:spcPts val="0"/>
              </a:spcBef>
              <a:buNone/>
            </a:pPr>
            <a:r>
              <a:rPr lang="en-US" altLang="zh-CN" sz="2400" dirty="0">
                <a:latin typeface="+mj-ea"/>
                <a:ea typeface="+mj-ea"/>
                <a:cs typeface="+mn-ea"/>
                <a:sym typeface="+mn-lt"/>
              </a:rPr>
              <a:t>4.4.2 </a:t>
            </a:r>
            <a:r>
              <a:rPr lang="zh-CN" altLang="en-US" sz="2400" dirty="0">
                <a:latin typeface="+mj-ea"/>
                <a:ea typeface="+mj-ea"/>
                <a:cs typeface="+mn-ea"/>
                <a:sym typeface="+mn-lt"/>
              </a:rPr>
              <a:t>逻辑链路层协议</a:t>
            </a:r>
            <a:r>
              <a:rPr lang="en-US" altLang="zh-CN" sz="2400" dirty="0">
                <a:latin typeface="+mj-ea"/>
                <a:ea typeface="+mj-ea"/>
                <a:cs typeface="+mn-ea"/>
                <a:sym typeface="+mn-lt"/>
              </a:rPr>
              <a:t>LLC</a:t>
            </a:r>
          </a:p>
          <a:p>
            <a:pPr marL="533400" indent="-177800">
              <a:lnSpc>
                <a:spcPct val="120000"/>
              </a:lnSpc>
              <a:spcBef>
                <a:spcPts val="0"/>
              </a:spcBef>
              <a:buNone/>
            </a:pPr>
            <a:r>
              <a:rPr lang="en-US" altLang="zh-CN" sz="2400" dirty="0">
                <a:solidFill>
                  <a:srgbClr val="3333FF"/>
                </a:solidFill>
                <a:latin typeface="+mj-ea"/>
                <a:ea typeface="+mj-ea"/>
                <a:cs typeface="+mn-ea"/>
                <a:sym typeface="+mn-lt"/>
              </a:rPr>
              <a:t>4.4.3 </a:t>
            </a:r>
            <a:r>
              <a:rPr lang="zh-CN" altLang="en-US" sz="2400" dirty="0">
                <a:solidFill>
                  <a:srgbClr val="3333FF"/>
                </a:solidFill>
                <a:latin typeface="+mj-ea"/>
                <a:ea typeface="+mj-ea"/>
                <a:cs typeface="+mn-ea"/>
                <a:sym typeface="+mn-lt"/>
              </a:rPr>
              <a:t>媒体访问协议</a:t>
            </a:r>
            <a:r>
              <a:rPr lang="en-US" altLang="zh-CN" sz="2400" dirty="0">
                <a:solidFill>
                  <a:srgbClr val="3333FF"/>
                </a:solidFill>
                <a:latin typeface="+mj-ea"/>
                <a:ea typeface="+mj-ea"/>
                <a:cs typeface="+mn-ea"/>
                <a:sym typeface="+mn-lt"/>
              </a:rPr>
              <a:t>MAC</a:t>
            </a:r>
          </a:p>
          <a:p>
            <a:pPr marL="533400" indent="92075">
              <a:lnSpc>
                <a:spcPct val="120000"/>
              </a:lnSpc>
              <a:spcBef>
                <a:spcPts val="0"/>
              </a:spcBef>
              <a:buNone/>
            </a:pPr>
            <a:r>
              <a:rPr lang="en-US" altLang="zh-CN" sz="2400" dirty="0">
                <a:solidFill>
                  <a:schemeClr val="tx1"/>
                </a:solidFill>
                <a:latin typeface="+mj-ea"/>
                <a:ea typeface="+mj-ea"/>
                <a:cs typeface="+mn-ea"/>
                <a:sym typeface="+mn-lt"/>
              </a:rPr>
              <a:t>4.4.3.1 </a:t>
            </a:r>
            <a:r>
              <a:rPr lang="zh-CN" altLang="en-US" sz="2400" dirty="0">
                <a:solidFill>
                  <a:schemeClr val="tx1"/>
                </a:solidFill>
                <a:latin typeface="+mj-ea"/>
                <a:ea typeface="+mj-ea"/>
                <a:cs typeface="+mn-ea"/>
                <a:sym typeface="+mn-lt"/>
              </a:rPr>
              <a:t>有线以太网</a:t>
            </a:r>
            <a:endParaRPr lang="en-US" altLang="zh-CN" sz="2400" dirty="0">
              <a:solidFill>
                <a:schemeClr val="tx1"/>
              </a:solidFill>
              <a:latin typeface="+mj-ea"/>
              <a:ea typeface="+mj-ea"/>
              <a:cs typeface="+mn-ea"/>
              <a:sym typeface="+mn-lt"/>
            </a:endParaRPr>
          </a:p>
          <a:p>
            <a:pPr marL="533400" indent="-177800">
              <a:lnSpc>
                <a:spcPct val="120000"/>
              </a:lnSpc>
              <a:spcBef>
                <a:spcPts val="0"/>
              </a:spcBef>
              <a:buNone/>
            </a:pPr>
            <a:r>
              <a:rPr lang="en-US" altLang="zh-CN" sz="2400" dirty="0">
                <a:solidFill>
                  <a:srgbClr val="FF0000"/>
                </a:solidFill>
                <a:latin typeface="+mj-ea"/>
                <a:ea typeface="+mj-ea"/>
                <a:cs typeface="+mn-ea"/>
                <a:sym typeface="+mn-lt"/>
              </a:rPr>
              <a:t>   </a:t>
            </a:r>
            <a:r>
              <a:rPr lang="en-US" altLang="zh-CN" dirty="0">
                <a:solidFill>
                  <a:srgbClr val="3333FF"/>
                </a:solidFill>
                <a:cs typeface="+mn-ea"/>
                <a:sym typeface="+mn-lt"/>
              </a:rPr>
              <a:t>4.4.3.2 </a:t>
            </a:r>
            <a:r>
              <a:rPr lang="zh-CN" altLang="en-US" dirty="0">
                <a:solidFill>
                  <a:srgbClr val="3333FF"/>
                </a:solidFill>
                <a:cs typeface="+mn-ea"/>
                <a:sym typeface="+mn-lt"/>
              </a:rPr>
              <a:t>无线局域网</a:t>
            </a:r>
            <a:endParaRPr lang="en-US" altLang="zh-CN" dirty="0">
              <a:solidFill>
                <a:srgbClr val="3333FF"/>
              </a:solidFill>
              <a:cs typeface="+mn-ea"/>
              <a:sym typeface="+mn-lt"/>
            </a:endParaRPr>
          </a:p>
          <a:p>
            <a:pPr marL="0" indent="0">
              <a:lnSpc>
                <a:spcPct val="120000"/>
              </a:lnSpc>
              <a:spcBef>
                <a:spcPts val="0"/>
              </a:spcBef>
              <a:buNone/>
            </a:pPr>
            <a:r>
              <a:rPr lang="en-US" altLang="zh-CN" dirty="0">
                <a:cs typeface="+mn-ea"/>
                <a:sym typeface="+mn-lt"/>
              </a:rPr>
              <a:t>4.5 </a:t>
            </a:r>
            <a:r>
              <a:rPr lang="zh-CN" altLang="en-US" dirty="0">
                <a:cs typeface="+mn-ea"/>
                <a:sym typeface="+mn-lt"/>
              </a:rPr>
              <a:t>数据链路层网络互连</a:t>
            </a:r>
            <a:endParaRPr lang="en-US" altLang="zh-CN"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9712298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AD82FA-ECC2-43A2-8949-FBF56F45A1F7}"/>
              </a:ext>
            </a:extLst>
          </p:cNvPr>
          <p:cNvSpPr/>
          <p:nvPr/>
        </p:nvSpPr>
        <p:spPr>
          <a:xfrm>
            <a:off x="540521" y="373543"/>
            <a:ext cx="3057247" cy="632353"/>
          </a:xfrm>
          <a:prstGeom prst="rect">
            <a:avLst/>
          </a:prstGeom>
        </p:spPr>
        <p:txBody>
          <a:bodyPr wrap="none">
            <a:spAutoFit/>
          </a:bodyPr>
          <a:lstStyle/>
          <a:p>
            <a:pPr>
              <a:lnSpc>
                <a:spcPct val="120000"/>
              </a:lnSpc>
            </a:pPr>
            <a:r>
              <a:rPr lang="zh-CN" altLang="en-US" sz="3200" b="1" dirty="0">
                <a:cs typeface="+mn-ea"/>
                <a:sym typeface="+mn-lt"/>
              </a:rPr>
              <a:t>无线局域网概念</a:t>
            </a:r>
          </a:p>
        </p:txBody>
      </p:sp>
      <p:sp>
        <p:nvSpPr>
          <p:cNvPr id="3" name="矩形 2">
            <a:extLst>
              <a:ext uri="{FF2B5EF4-FFF2-40B4-BE49-F238E27FC236}">
                <a16:creationId xmlns:a16="http://schemas.microsoft.com/office/drawing/2014/main" id="{22F204D6-19E6-4F60-8464-59DA39B49658}"/>
              </a:ext>
            </a:extLst>
          </p:cNvPr>
          <p:cNvSpPr/>
          <p:nvPr/>
        </p:nvSpPr>
        <p:spPr>
          <a:xfrm>
            <a:off x="155274" y="1065858"/>
            <a:ext cx="11403935" cy="4119974"/>
          </a:xfrm>
          <a:prstGeom prst="rect">
            <a:avLst/>
          </a:prstGeom>
        </p:spPr>
        <p:txBody>
          <a:bodyPr wrap="square">
            <a:spAutoFit/>
          </a:bodyPr>
          <a:lstStyle/>
          <a:p>
            <a:pPr marL="342900" indent="-342900" eaLnBrk="0" hangingPunct="0">
              <a:lnSpc>
                <a:spcPct val="120000"/>
              </a:lnSpc>
              <a:spcBef>
                <a:spcPct val="0"/>
              </a:spcBef>
              <a:buClr>
                <a:srgbClr val="0070C0"/>
              </a:buClr>
              <a:buFont typeface="Wingdings" panose="05000000000000000000" pitchFamily="2" charset="2"/>
              <a:buChar char="Ø"/>
            </a:pPr>
            <a:r>
              <a:rPr lang="zh-CN" altLang="en-US" sz="2200" dirty="0">
                <a:cs typeface="+mn-ea"/>
                <a:sym typeface="+mn-lt"/>
              </a:rPr>
              <a:t>无线局域网 </a:t>
            </a:r>
            <a:r>
              <a:rPr lang="en-US" altLang="zh-CN" sz="2200" dirty="0">
                <a:cs typeface="+mn-ea"/>
                <a:sym typeface="+mn-lt"/>
              </a:rPr>
              <a:t>WLAN (Wireless Local Area Network) </a:t>
            </a:r>
            <a:r>
              <a:rPr lang="zh-CN" altLang="en-US" sz="2200" dirty="0">
                <a:cs typeface="+mn-ea"/>
                <a:sym typeface="+mn-lt"/>
              </a:rPr>
              <a:t>是采用无线通信技术覆盖局部地理范围的一张局域网络。支持便携终端、移动终端通过无线进行连接，并使用 </a:t>
            </a:r>
            <a:r>
              <a:rPr lang="en-US" altLang="zh-CN" sz="2200" dirty="0">
                <a:cs typeface="+mn-ea"/>
                <a:sym typeface="+mn-lt"/>
              </a:rPr>
              <a:t>ISM (Industrial</a:t>
            </a:r>
            <a:r>
              <a:rPr lang="zh-CN" altLang="en-US" sz="2200" dirty="0">
                <a:cs typeface="+mn-ea"/>
                <a:sym typeface="+mn-lt"/>
              </a:rPr>
              <a:t>、</a:t>
            </a:r>
            <a:r>
              <a:rPr lang="en-US" altLang="zh-CN" sz="2200" dirty="0">
                <a:cs typeface="+mn-ea"/>
                <a:sym typeface="+mn-lt"/>
              </a:rPr>
              <a:t>Scientific</a:t>
            </a:r>
            <a:r>
              <a:rPr lang="zh-CN" altLang="en-US" sz="2200" dirty="0">
                <a:cs typeface="+mn-ea"/>
                <a:sym typeface="+mn-lt"/>
              </a:rPr>
              <a:t>、</a:t>
            </a:r>
            <a:r>
              <a:rPr lang="en-US" altLang="zh-CN" sz="2200" dirty="0">
                <a:cs typeface="+mn-ea"/>
                <a:sym typeface="+mn-lt"/>
              </a:rPr>
              <a:t>Medical) </a:t>
            </a:r>
            <a:r>
              <a:rPr lang="zh-CN" altLang="en-US" sz="2200" dirty="0">
                <a:cs typeface="+mn-ea"/>
                <a:sym typeface="+mn-lt"/>
              </a:rPr>
              <a:t>无线电广播频段进行通信。</a:t>
            </a:r>
            <a:endParaRPr lang="en-US" altLang="zh-CN" sz="2200" dirty="0">
              <a:cs typeface="+mn-ea"/>
              <a:sym typeface="+mn-lt"/>
            </a:endParaRPr>
          </a:p>
          <a:p>
            <a:pPr marL="342900" indent="-342900" eaLnBrk="0" hangingPunct="0">
              <a:lnSpc>
                <a:spcPct val="120000"/>
              </a:lnSpc>
              <a:spcBef>
                <a:spcPct val="0"/>
              </a:spcBef>
              <a:buClr>
                <a:srgbClr val="0070C0"/>
              </a:buClr>
              <a:buFont typeface="Wingdings" panose="05000000000000000000" pitchFamily="2" charset="2"/>
              <a:buChar char="Ø"/>
            </a:pPr>
            <a:r>
              <a:rPr lang="zh-CN" altLang="en-US" sz="2200" dirty="0">
                <a:cs typeface="+mn-ea"/>
                <a:sym typeface="+mn-lt"/>
              </a:rPr>
              <a:t>无线局域网 </a:t>
            </a:r>
            <a:r>
              <a:rPr lang="en-US" altLang="zh-CN" sz="2200" dirty="0">
                <a:cs typeface="+mn-ea"/>
                <a:sym typeface="+mn-lt"/>
              </a:rPr>
              <a:t>WLAN </a:t>
            </a:r>
            <a:r>
              <a:rPr lang="zh-CN" altLang="en-US" sz="2200" dirty="0">
                <a:cs typeface="+mn-ea"/>
                <a:sym typeface="+mn-lt"/>
              </a:rPr>
              <a:t>可分为两大类：有固定基站的 </a:t>
            </a:r>
            <a:r>
              <a:rPr lang="en-US" altLang="zh-CN" sz="2200" dirty="0">
                <a:cs typeface="+mn-ea"/>
                <a:sym typeface="+mn-lt"/>
              </a:rPr>
              <a:t>WLAN</a:t>
            </a:r>
            <a:r>
              <a:rPr lang="zh-CN" altLang="en-US" sz="2200" dirty="0">
                <a:cs typeface="+mn-ea"/>
                <a:sym typeface="+mn-lt"/>
              </a:rPr>
              <a:t>、无固定基站的 </a:t>
            </a:r>
            <a:r>
              <a:rPr lang="en-US" altLang="zh-CN" sz="2200" dirty="0">
                <a:cs typeface="+mn-ea"/>
                <a:sym typeface="+mn-lt"/>
              </a:rPr>
              <a:t>WLAN</a:t>
            </a:r>
            <a:r>
              <a:rPr lang="zh-CN" altLang="en-US" sz="2200" dirty="0">
                <a:cs typeface="+mn-ea"/>
                <a:sym typeface="+mn-lt"/>
              </a:rPr>
              <a:t>。</a:t>
            </a:r>
            <a:endParaRPr lang="en-US" altLang="zh-CN" sz="2200" dirty="0">
              <a:cs typeface="+mn-ea"/>
              <a:sym typeface="+mn-lt"/>
            </a:endParaRPr>
          </a:p>
          <a:p>
            <a:pPr marL="342900" indent="-342900" eaLnBrk="0" hangingPunct="0">
              <a:lnSpc>
                <a:spcPct val="120000"/>
              </a:lnSpc>
              <a:spcBef>
                <a:spcPct val="0"/>
              </a:spcBef>
              <a:buClr>
                <a:srgbClr val="0070C0"/>
              </a:buClr>
              <a:buFont typeface="Wingdings" panose="05000000000000000000" pitchFamily="2" charset="2"/>
              <a:buChar char="Ø"/>
            </a:pPr>
            <a:r>
              <a:rPr lang="en-US" altLang="zh-CN" sz="2200" dirty="0">
                <a:cs typeface="+mn-ea"/>
                <a:sym typeface="+mn-lt"/>
              </a:rPr>
              <a:t>802.11x </a:t>
            </a:r>
            <a:r>
              <a:rPr lang="zh-CN" altLang="en-US" sz="2200" dirty="0">
                <a:cs typeface="+mn-ea"/>
                <a:sym typeface="+mn-lt"/>
              </a:rPr>
              <a:t>是 </a:t>
            </a:r>
            <a:r>
              <a:rPr lang="en-US" altLang="zh-CN" sz="2200" dirty="0">
                <a:cs typeface="+mn-ea"/>
                <a:sym typeface="+mn-lt"/>
              </a:rPr>
              <a:t>IEEE 802 </a:t>
            </a:r>
            <a:r>
              <a:rPr lang="zh-CN" altLang="en-US" sz="2200" dirty="0">
                <a:cs typeface="+mn-ea"/>
                <a:sym typeface="+mn-lt"/>
              </a:rPr>
              <a:t>标准组织为 </a:t>
            </a:r>
            <a:r>
              <a:rPr lang="en-US" altLang="zh-CN" sz="2200" dirty="0">
                <a:cs typeface="+mn-ea"/>
                <a:sym typeface="+mn-lt"/>
              </a:rPr>
              <a:t>WLAN </a:t>
            </a:r>
            <a:r>
              <a:rPr lang="zh-CN" altLang="en-US" sz="2200" dirty="0">
                <a:cs typeface="+mn-ea"/>
                <a:sym typeface="+mn-lt"/>
              </a:rPr>
              <a:t>的实施所制定的关于媒体访问控制 </a:t>
            </a:r>
            <a:r>
              <a:rPr lang="en-US" altLang="zh-CN" sz="2200" dirty="0">
                <a:cs typeface="+mn-ea"/>
                <a:sym typeface="+mn-lt"/>
              </a:rPr>
              <a:t>(MAC)</a:t>
            </a:r>
            <a:r>
              <a:rPr lang="zh-CN" altLang="en-US" sz="2200" dirty="0">
                <a:cs typeface="+mn-ea"/>
                <a:sym typeface="+mn-lt"/>
              </a:rPr>
              <a:t>和物理层</a:t>
            </a:r>
            <a:r>
              <a:rPr lang="en-US" altLang="zh-CN" sz="2200" dirty="0">
                <a:cs typeface="+mn-ea"/>
                <a:sym typeface="+mn-lt"/>
              </a:rPr>
              <a:t>(PHY)</a:t>
            </a:r>
            <a:r>
              <a:rPr lang="zh-CN" altLang="en-US" sz="2200" dirty="0">
                <a:cs typeface="+mn-ea"/>
                <a:sym typeface="+mn-lt"/>
              </a:rPr>
              <a:t>的协议簇，在有固定基站下使用 </a:t>
            </a:r>
            <a:r>
              <a:rPr lang="en-US" altLang="zh-CN" sz="2200" dirty="0">
                <a:cs typeface="+mn-ea"/>
                <a:sym typeface="+mn-lt"/>
              </a:rPr>
              <a:t>900 MHz</a:t>
            </a:r>
            <a:r>
              <a:rPr lang="zh-CN" altLang="en-US" sz="2200" dirty="0">
                <a:cs typeface="+mn-ea"/>
                <a:sym typeface="+mn-lt"/>
              </a:rPr>
              <a:t>、</a:t>
            </a:r>
            <a:r>
              <a:rPr lang="en-US" altLang="zh-CN" sz="2200" dirty="0">
                <a:cs typeface="+mn-ea"/>
                <a:sym typeface="+mn-lt"/>
              </a:rPr>
              <a:t>2.4G</a:t>
            </a:r>
            <a:r>
              <a:rPr lang="zh-CN" altLang="en-US" sz="2200" dirty="0">
                <a:cs typeface="+mn-ea"/>
                <a:sym typeface="+mn-lt"/>
              </a:rPr>
              <a:t>、</a:t>
            </a:r>
            <a:r>
              <a:rPr lang="en-US" altLang="zh-CN" sz="2200" dirty="0">
                <a:cs typeface="+mn-ea"/>
                <a:sym typeface="+mn-lt"/>
              </a:rPr>
              <a:t>3.6G</a:t>
            </a:r>
            <a:r>
              <a:rPr lang="zh-CN" altLang="en-US" sz="2200" dirty="0">
                <a:cs typeface="+mn-ea"/>
                <a:sym typeface="+mn-lt"/>
              </a:rPr>
              <a:t>、</a:t>
            </a:r>
            <a:r>
              <a:rPr lang="en-US" altLang="zh-CN" sz="2200" dirty="0">
                <a:cs typeface="+mn-ea"/>
                <a:sym typeface="+mn-lt"/>
              </a:rPr>
              <a:t>5G</a:t>
            </a:r>
            <a:r>
              <a:rPr lang="zh-CN" altLang="en-US" sz="2200" dirty="0">
                <a:cs typeface="+mn-ea"/>
                <a:sym typeface="+mn-lt"/>
              </a:rPr>
              <a:t>、</a:t>
            </a:r>
            <a:r>
              <a:rPr lang="en-US" altLang="zh-CN" sz="2200" dirty="0">
                <a:cs typeface="+mn-ea"/>
                <a:sym typeface="+mn-lt"/>
              </a:rPr>
              <a:t>60G </a:t>
            </a:r>
            <a:r>
              <a:rPr lang="zh-CN" altLang="en-US" sz="2200" dirty="0">
                <a:cs typeface="+mn-ea"/>
                <a:sym typeface="+mn-lt"/>
              </a:rPr>
              <a:t>频段的</a:t>
            </a:r>
            <a:r>
              <a:rPr lang="en-US" altLang="zh-CN" sz="2200" dirty="0">
                <a:cs typeface="+mn-ea"/>
                <a:sym typeface="+mn-lt"/>
              </a:rPr>
              <a:t>WLAN</a:t>
            </a:r>
            <a:r>
              <a:rPr lang="zh-CN" altLang="en-US" sz="2200" dirty="0">
                <a:cs typeface="+mn-ea"/>
                <a:sym typeface="+mn-lt"/>
              </a:rPr>
              <a:t>的系列化标准。</a:t>
            </a:r>
            <a:endParaRPr lang="en-US" altLang="zh-CN" sz="2200" dirty="0">
              <a:cs typeface="+mn-ea"/>
              <a:sym typeface="+mn-lt"/>
            </a:endParaRPr>
          </a:p>
          <a:p>
            <a:pPr marL="342900" indent="-342900" eaLnBrk="0" hangingPunct="0">
              <a:lnSpc>
                <a:spcPct val="120000"/>
              </a:lnSpc>
              <a:spcBef>
                <a:spcPct val="0"/>
              </a:spcBef>
              <a:buClr>
                <a:srgbClr val="0070C0"/>
              </a:buClr>
              <a:buFont typeface="Wingdings" panose="05000000000000000000" pitchFamily="2" charset="2"/>
              <a:buChar char="Ø"/>
            </a:pPr>
            <a:r>
              <a:rPr lang="en-US" altLang="zh-CN" sz="2200" dirty="0">
                <a:cs typeface="+mn-ea"/>
                <a:sym typeface="+mn-lt"/>
              </a:rPr>
              <a:t>Wi-Fi</a:t>
            </a:r>
            <a:r>
              <a:rPr lang="zh-CN" altLang="en-US" sz="2200" dirty="0">
                <a:cs typeface="+mn-ea"/>
                <a:sym typeface="+mn-lt"/>
              </a:rPr>
              <a:t>，</a:t>
            </a:r>
            <a:r>
              <a:rPr lang="zh-CN" altLang="en-US" sz="2200" kern="0" dirty="0">
                <a:cs typeface="+mn-ea"/>
                <a:sym typeface="+mn-lt"/>
              </a:rPr>
              <a:t>全称</a:t>
            </a:r>
            <a:r>
              <a:rPr lang="en-US" altLang="zh-CN" sz="2200" dirty="0">
                <a:cs typeface="+mn-ea"/>
                <a:sym typeface="+mn-lt"/>
              </a:rPr>
              <a:t>Wireless Fidelity</a:t>
            </a:r>
            <a:r>
              <a:rPr lang="zh-CN" altLang="en-US" sz="2200" dirty="0">
                <a:cs typeface="+mn-ea"/>
                <a:sym typeface="+mn-lt"/>
              </a:rPr>
              <a:t>。</a:t>
            </a:r>
            <a:r>
              <a:rPr lang="en-US" altLang="zh-CN" sz="2200" dirty="0">
                <a:cs typeface="+mn-ea"/>
                <a:sym typeface="+mn-lt"/>
              </a:rPr>
              <a:t>1999</a:t>
            </a:r>
            <a:r>
              <a:rPr lang="zh-CN" altLang="en-US" sz="2200" dirty="0">
                <a:cs typeface="+mn-ea"/>
                <a:sym typeface="+mn-lt"/>
              </a:rPr>
              <a:t>年伴随着</a:t>
            </a:r>
            <a:r>
              <a:rPr lang="en-US" altLang="zh-CN" sz="2200" dirty="0">
                <a:cs typeface="+mn-ea"/>
                <a:sym typeface="+mn-lt"/>
              </a:rPr>
              <a:t>802.11b</a:t>
            </a:r>
            <a:r>
              <a:rPr lang="zh-CN" altLang="en-US" sz="2200" dirty="0">
                <a:cs typeface="+mn-ea"/>
                <a:sym typeface="+mn-lt"/>
              </a:rPr>
              <a:t>协议的发展，</a:t>
            </a:r>
            <a:r>
              <a:rPr lang="en-US" altLang="zh-CN" sz="2200" dirty="0">
                <a:cs typeface="+mn-ea"/>
                <a:sym typeface="+mn-lt"/>
              </a:rPr>
              <a:t>Wi-Fi </a:t>
            </a:r>
            <a:r>
              <a:rPr lang="zh-CN" altLang="en-US" sz="2200" dirty="0">
                <a:cs typeface="+mn-ea"/>
                <a:sym typeface="+mn-lt"/>
              </a:rPr>
              <a:t>联盟正式成立。</a:t>
            </a:r>
            <a:r>
              <a:rPr lang="en-US" altLang="zh-CN" sz="2200" dirty="0">
                <a:cs typeface="+mn-ea"/>
                <a:sym typeface="+mn-lt"/>
              </a:rPr>
              <a:t> Wi-Fi </a:t>
            </a:r>
            <a:r>
              <a:rPr lang="zh-CN" altLang="en-US" sz="2200" dirty="0">
                <a:cs typeface="+mn-ea"/>
                <a:sym typeface="+mn-lt"/>
              </a:rPr>
              <a:t>联盟将 </a:t>
            </a:r>
            <a:r>
              <a:rPr lang="en-US" altLang="zh-CN" sz="2200" dirty="0">
                <a:cs typeface="+mn-ea"/>
                <a:sym typeface="+mn-lt"/>
              </a:rPr>
              <a:t>Wi-Fi </a:t>
            </a:r>
            <a:r>
              <a:rPr lang="zh-CN" altLang="en-US" sz="2200" dirty="0">
                <a:cs typeface="+mn-ea"/>
                <a:sym typeface="+mn-lt"/>
              </a:rPr>
              <a:t>其定义为基于</a:t>
            </a:r>
            <a:r>
              <a:rPr lang="en-US" altLang="zh-CN" sz="2200" dirty="0">
                <a:cs typeface="+mn-ea"/>
                <a:sym typeface="+mn-lt"/>
              </a:rPr>
              <a:t>802.11</a:t>
            </a:r>
            <a:r>
              <a:rPr lang="zh-CN" altLang="en-US" sz="2200" dirty="0">
                <a:cs typeface="+mn-ea"/>
                <a:sym typeface="+mn-lt"/>
              </a:rPr>
              <a:t>协议，可以通过无线接入的产品。</a:t>
            </a:r>
            <a:endParaRPr lang="en-US" altLang="zh-CN" sz="2200" dirty="0">
              <a:cs typeface="+mn-ea"/>
              <a:sym typeface="+mn-lt"/>
            </a:endParaRPr>
          </a:p>
          <a:p>
            <a:pPr marL="342900" indent="-342900" eaLnBrk="0" hangingPunct="0">
              <a:lnSpc>
                <a:spcPct val="120000"/>
              </a:lnSpc>
              <a:spcBef>
                <a:spcPct val="0"/>
              </a:spcBef>
              <a:buClr>
                <a:srgbClr val="0070C0"/>
              </a:buClr>
              <a:buFont typeface="Wingdings" panose="05000000000000000000" pitchFamily="2" charset="2"/>
              <a:buChar char="Ø"/>
            </a:pPr>
            <a:r>
              <a:rPr lang="en-US" altLang="zh-CN" sz="2200" dirty="0" err="1">
                <a:cs typeface="+mn-ea"/>
                <a:sym typeface="+mn-lt"/>
              </a:rPr>
              <a:t>WiFi</a:t>
            </a:r>
            <a:r>
              <a:rPr lang="en-US" altLang="zh-CN" sz="2200" dirty="0">
                <a:cs typeface="+mn-ea"/>
                <a:sym typeface="+mn-lt"/>
              </a:rPr>
              <a:t> </a:t>
            </a:r>
            <a:r>
              <a:rPr lang="zh-CN" altLang="en-US" sz="2200" dirty="0">
                <a:cs typeface="+mn-ea"/>
                <a:sym typeface="+mn-lt"/>
              </a:rPr>
              <a:t>和 </a:t>
            </a:r>
            <a:r>
              <a:rPr lang="en-US" altLang="zh-CN" sz="2200" dirty="0">
                <a:cs typeface="+mn-ea"/>
                <a:sym typeface="+mn-lt"/>
              </a:rPr>
              <a:t>WLAN </a:t>
            </a:r>
            <a:r>
              <a:rPr lang="zh-CN" altLang="en-US" sz="2200" dirty="0">
                <a:cs typeface="+mn-ea"/>
                <a:sym typeface="+mn-lt"/>
              </a:rPr>
              <a:t>意义和意指是相同的，其名称可以互用</a:t>
            </a:r>
            <a:endParaRPr lang="en-US" altLang="zh-CN" sz="2200" dirty="0">
              <a:cs typeface="+mn-ea"/>
              <a:sym typeface="+mn-lt"/>
            </a:endParaRPr>
          </a:p>
        </p:txBody>
      </p:sp>
    </p:spTree>
    <p:extLst>
      <p:ext uri="{BB962C8B-B14F-4D97-AF65-F5344CB8AC3E}">
        <p14:creationId xmlns:p14="http://schemas.microsoft.com/office/powerpoint/2010/main" val="552014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2">
            <a:extLst>
              <a:ext uri="{FF2B5EF4-FFF2-40B4-BE49-F238E27FC236}">
                <a16:creationId xmlns:a16="http://schemas.microsoft.com/office/drawing/2014/main" id="{6AC1F921-A93A-4C7A-93D5-9ED8E74CD7CB}"/>
              </a:ext>
            </a:extLst>
          </p:cNvPr>
          <p:cNvSpPr txBox="1">
            <a:spLocks noChangeArrowheads="1"/>
          </p:cNvSpPr>
          <p:nvPr/>
        </p:nvSpPr>
        <p:spPr>
          <a:xfrm>
            <a:off x="393389" y="109613"/>
            <a:ext cx="7632700" cy="64807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err="1">
                <a:latin typeface="+mn-lt"/>
                <a:ea typeface="+mn-ea"/>
                <a:cs typeface="+mn-ea"/>
                <a:sym typeface="+mn-lt"/>
              </a:rPr>
              <a:t>WiFi</a:t>
            </a:r>
            <a:r>
              <a:rPr lang="en-US" altLang="zh-CN" sz="3200" dirty="0">
                <a:latin typeface="+mn-lt"/>
                <a:ea typeface="+mn-ea"/>
                <a:cs typeface="+mn-ea"/>
                <a:sym typeface="+mn-lt"/>
              </a:rPr>
              <a:t> </a:t>
            </a:r>
            <a:r>
              <a:rPr lang="zh-CN" altLang="en-US" sz="3200" dirty="0">
                <a:latin typeface="+mn-lt"/>
                <a:ea typeface="+mn-ea"/>
                <a:cs typeface="+mn-ea"/>
                <a:sym typeface="+mn-lt"/>
              </a:rPr>
              <a:t>技术与标准的发展历程（代际关系）</a:t>
            </a:r>
          </a:p>
        </p:txBody>
      </p:sp>
      <p:sp>
        <p:nvSpPr>
          <p:cNvPr id="149" name="圆角矩形 4">
            <a:extLst>
              <a:ext uri="{FF2B5EF4-FFF2-40B4-BE49-F238E27FC236}">
                <a16:creationId xmlns:a16="http://schemas.microsoft.com/office/drawing/2014/main" id="{5FBEDF67-170F-410D-902F-46B5C970A692}"/>
              </a:ext>
            </a:extLst>
          </p:cNvPr>
          <p:cNvSpPr/>
          <p:nvPr/>
        </p:nvSpPr>
        <p:spPr bwMode="auto">
          <a:xfrm>
            <a:off x="433114" y="5174811"/>
            <a:ext cx="1127483" cy="324526"/>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1</a:t>
            </a:r>
            <a:r>
              <a:rPr lang="en-US" altLang="zh-CN" sz="1050" baseline="30000" dirty="0">
                <a:solidFill>
                  <a:schemeClr val="tx1"/>
                </a:solidFill>
                <a:cs typeface="+mn-ea"/>
                <a:sym typeface="+mn-lt"/>
              </a:rPr>
              <a:t>st</a:t>
            </a:r>
            <a:r>
              <a:rPr lang="en-US" altLang="zh-CN" sz="1050" dirty="0">
                <a:solidFill>
                  <a:schemeClr val="tx1"/>
                </a:solidFill>
                <a:cs typeface="+mn-ea"/>
                <a:sym typeface="+mn-lt"/>
              </a:rPr>
              <a:t> 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0" name="矩形 149">
            <a:extLst>
              <a:ext uri="{FF2B5EF4-FFF2-40B4-BE49-F238E27FC236}">
                <a16:creationId xmlns:a16="http://schemas.microsoft.com/office/drawing/2014/main" id="{1415B1CF-26DF-442E-8A62-B2E46B804090}"/>
              </a:ext>
            </a:extLst>
          </p:cNvPr>
          <p:cNvSpPr/>
          <p:nvPr/>
        </p:nvSpPr>
        <p:spPr bwMode="auto">
          <a:xfrm>
            <a:off x="634074" y="4006024"/>
            <a:ext cx="1043546" cy="769219"/>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chemeClr val="bg1">
                    <a:lumMod val="50000"/>
                  </a:schemeClr>
                </a:solidFill>
                <a:cs typeface="+mn-ea"/>
                <a:sym typeface="+mn-lt"/>
              </a:rPr>
              <a:t>802.11</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kumimoji="0" lang="en-US" altLang="zh-CN" sz="1600" b="0" i="0" u="none" strike="noStrike" cap="none" normalizeH="0" dirty="0">
                <a:ln>
                  <a:noFill/>
                </a:ln>
                <a:solidFill>
                  <a:schemeClr val="bg1">
                    <a:lumMod val="50000"/>
                  </a:schemeClr>
                </a:solidFill>
                <a:effectLst/>
                <a:cs typeface="+mn-ea"/>
                <a:sym typeface="+mn-lt"/>
              </a:rPr>
              <a:t> 2Mbps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2.4GHz</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51" name="圆角矩形 6">
            <a:extLst>
              <a:ext uri="{FF2B5EF4-FFF2-40B4-BE49-F238E27FC236}">
                <a16:creationId xmlns:a16="http://schemas.microsoft.com/office/drawing/2014/main" id="{801920C4-07CF-4758-B0BC-BA3EBD9962FD}"/>
              </a:ext>
            </a:extLst>
          </p:cNvPr>
          <p:cNvSpPr/>
          <p:nvPr/>
        </p:nvSpPr>
        <p:spPr bwMode="auto">
          <a:xfrm>
            <a:off x="1964757" y="5190542"/>
            <a:ext cx="1127483" cy="272674"/>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2</a:t>
            </a:r>
            <a:r>
              <a:rPr kumimoji="0" lang="en-US" altLang="zh-CN" sz="1050" b="0" i="0" u="none" strike="noStrike" cap="none" normalizeH="0" baseline="30000" dirty="0">
                <a:ln>
                  <a:noFill/>
                </a:ln>
                <a:solidFill>
                  <a:schemeClr val="tx1"/>
                </a:solidFill>
                <a:effectLst/>
                <a:cs typeface="+mn-ea"/>
                <a:sym typeface="+mn-lt"/>
              </a:rPr>
              <a:t>nd</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2" name="圆角矩形 7">
            <a:extLst>
              <a:ext uri="{FF2B5EF4-FFF2-40B4-BE49-F238E27FC236}">
                <a16:creationId xmlns:a16="http://schemas.microsoft.com/office/drawing/2014/main" id="{52545E6D-C555-4DAB-BDD9-36483A2A858A}"/>
              </a:ext>
            </a:extLst>
          </p:cNvPr>
          <p:cNvSpPr/>
          <p:nvPr/>
        </p:nvSpPr>
        <p:spPr bwMode="auto">
          <a:xfrm>
            <a:off x="3587100" y="5196956"/>
            <a:ext cx="1151374" cy="280237"/>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3</a:t>
            </a:r>
            <a:r>
              <a:rPr kumimoji="0" lang="en-US" altLang="zh-CN" sz="1050" b="0" i="0" u="none" strike="noStrike" cap="none" normalizeH="0" baseline="30000" dirty="0">
                <a:ln>
                  <a:noFill/>
                </a:ln>
                <a:solidFill>
                  <a:schemeClr val="tx1"/>
                </a:solidFill>
                <a:effectLst/>
                <a:cs typeface="+mn-ea"/>
                <a:sym typeface="+mn-lt"/>
              </a:rPr>
              <a:t>rd</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3" name="圆角矩形 8">
            <a:extLst>
              <a:ext uri="{FF2B5EF4-FFF2-40B4-BE49-F238E27FC236}">
                <a16:creationId xmlns:a16="http://schemas.microsoft.com/office/drawing/2014/main" id="{CCA0DA6D-850D-478A-B3BC-8E00957118DC}"/>
              </a:ext>
            </a:extLst>
          </p:cNvPr>
          <p:cNvSpPr/>
          <p:nvPr/>
        </p:nvSpPr>
        <p:spPr bwMode="auto">
          <a:xfrm>
            <a:off x="5564067" y="5173964"/>
            <a:ext cx="1174584" cy="299148"/>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4</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4" name="圆角矩形 9">
            <a:extLst>
              <a:ext uri="{FF2B5EF4-FFF2-40B4-BE49-F238E27FC236}">
                <a16:creationId xmlns:a16="http://schemas.microsoft.com/office/drawing/2014/main" id="{42A22065-CD3B-48A2-B4C5-37465B707A52}"/>
              </a:ext>
            </a:extLst>
          </p:cNvPr>
          <p:cNvSpPr/>
          <p:nvPr/>
        </p:nvSpPr>
        <p:spPr bwMode="auto">
          <a:xfrm>
            <a:off x="7478449" y="5166754"/>
            <a:ext cx="1207427" cy="283535"/>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5</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9" name="TextBox 71">
            <a:extLst>
              <a:ext uri="{FF2B5EF4-FFF2-40B4-BE49-F238E27FC236}">
                <a16:creationId xmlns:a16="http://schemas.microsoft.com/office/drawing/2014/main" id="{6AFB43D7-4D0D-4353-BA2A-2CB3E89C798D}"/>
              </a:ext>
            </a:extLst>
          </p:cNvPr>
          <p:cNvSpPr txBox="1"/>
          <p:nvPr/>
        </p:nvSpPr>
        <p:spPr>
          <a:xfrm>
            <a:off x="1560597" y="4983342"/>
            <a:ext cx="517452" cy="328551"/>
          </a:xfrm>
          <a:prstGeom prst="rect">
            <a:avLst/>
          </a:prstGeom>
          <a:noFill/>
        </p:spPr>
        <p:txBody>
          <a:bodyPr wrap="square" rtlCol="0">
            <a:spAutoFit/>
          </a:bodyPr>
          <a:lstStyle/>
          <a:p>
            <a:pPr>
              <a:lnSpc>
                <a:spcPct val="120000"/>
              </a:lnSpc>
            </a:pPr>
            <a:r>
              <a:rPr lang="en-US" altLang="zh-CN" sz="1400" dirty="0">
                <a:solidFill>
                  <a:schemeClr val="tx1"/>
                </a:solidFill>
                <a:cs typeface="+mn-ea"/>
                <a:sym typeface="+mn-lt"/>
              </a:rPr>
              <a:t>2</a:t>
            </a:r>
            <a:r>
              <a:rPr lang="zh-CN" altLang="en-US" sz="1400" dirty="0">
                <a:solidFill>
                  <a:schemeClr val="tx1"/>
                </a:solidFill>
                <a:cs typeface="+mn-ea"/>
                <a:sym typeface="+mn-lt"/>
              </a:rPr>
              <a:t>年</a:t>
            </a:r>
          </a:p>
        </p:txBody>
      </p:sp>
      <p:sp>
        <p:nvSpPr>
          <p:cNvPr id="160" name="TextBox 72">
            <a:extLst>
              <a:ext uri="{FF2B5EF4-FFF2-40B4-BE49-F238E27FC236}">
                <a16:creationId xmlns:a16="http://schemas.microsoft.com/office/drawing/2014/main" id="{9124470F-D966-402E-AE1E-DC777601D2C6}"/>
              </a:ext>
            </a:extLst>
          </p:cNvPr>
          <p:cNvSpPr txBox="1"/>
          <p:nvPr/>
        </p:nvSpPr>
        <p:spPr>
          <a:xfrm>
            <a:off x="3080944" y="4977515"/>
            <a:ext cx="517452" cy="328551"/>
          </a:xfrm>
          <a:prstGeom prst="rect">
            <a:avLst/>
          </a:prstGeom>
          <a:noFill/>
        </p:spPr>
        <p:txBody>
          <a:bodyPr wrap="square" rtlCol="0">
            <a:spAutoFit/>
          </a:bodyPr>
          <a:lstStyle/>
          <a:p>
            <a:pPr>
              <a:lnSpc>
                <a:spcPct val="120000"/>
              </a:lnSpc>
            </a:pPr>
            <a:r>
              <a:rPr lang="en-US" altLang="zh-CN" sz="1400" dirty="0">
                <a:solidFill>
                  <a:schemeClr val="tx1"/>
                </a:solidFill>
                <a:cs typeface="+mn-ea"/>
                <a:sym typeface="+mn-lt"/>
              </a:rPr>
              <a:t>3</a:t>
            </a:r>
            <a:r>
              <a:rPr lang="zh-CN" altLang="en-US" sz="1400" dirty="0">
                <a:solidFill>
                  <a:schemeClr val="tx1"/>
                </a:solidFill>
                <a:cs typeface="+mn-ea"/>
                <a:sym typeface="+mn-lt"/>
              </a:rPr>
              <a:t>年</a:t>
            </a:r>
          </a:p>
        </p:txBody>
      </p:sp>
      <p:sp>
        <p:nvSpPr>
          <p:cNvPr id="161" name="TextBox 73">
            <a:extLst>
              <a:ext uri="{FF2B5EF4-FFF2-40B4-BE49-F238E27FC236}">
                <a16:creationId xmlns:a16="http://schemas.microsoft.com/office/drawing/2014/main" id="{406C3D75-1867-4707-96FD-DD37E5509FD8}"/>
              </a:ext>
            </a:extLst>
          </p:cNvPr>
          <p:cNvSpPr txBox="1"/>
          <p:nvPr/>
        </p:nvSpPr>
        <p:spPr>
          <a:xfrm>
            <a:off x="4897309" y="4985952"/>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p>
        </p:txBody>
      </p:sp>
      <p:sp>
        <p:nvSpPr>
          <p:cNvPr id="162" name="TextBox 74">
            <a:extLst>
              <a:ext uri="{FF2B5EF4-FFF2-40B4-BE49-F238E27FC236}">
                <a16:creationId xmlns:a16="http://schemas.microsoft.com/office/drawing/2014/main" id="{9F681F68-176B-4D5E-9692-DF4F8DFE9782}"/>
              </a:ext>
            </a:extLst>
          </p:cNvPr>
          <p:cNvSpPr txBox="1"/>
          <p:nvPr/>
        </p:nvSpPr>
        <p:spPr>
          <a:xfrm>
            <a:off x="6866805" y="5003555"/>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p>
        </p:txBody>
      </p:sp>
      <p:sp>
        <p:nvSpPr>
          <p:cNvPr id="169" name="矩形 168">
            <a:extLst>
              <a:ext uri="{FF2B5EF4-FFF2-40B4-BE49-F238E27FC236}">
                <a16:creationId xmlns:a16="http://schemas.microsoft.com/office/drawing/2014/main" id="{6A88F15A-94B6-45C4-8FEE-DA55B3F29505}"/>
              </a:ext>
            </a:extLst>
          </p:cNvPr>
          <p:cNvSpPr/>
          <p:nvPr/>
        </p:nvSpPr>
        <p:spPr bwMode="auto">
          <a:xfrm>
            <a:off x="828819" y="5962777"/>
            <a:ext cx="11118846" cy="716173"/>
          </a:xfrm>
          <a:prstGeom prst="rect">
            <a:avLst/>
          </a:prstGeom>
          <a:no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285750" indent="-285750" defTabSz="801688" fontAlgn="base">
              <a:lnSpc>
                <a:spcPct val="120000"/>
              </a:lnSpc>
              <a:spcBef>
                <a:spcPct val="0"/>
              </a:spcBef>
              <a:spcAft>
                <a:spcPct val="0"/>
              </a:spcAft>
              <a:buFont typeface="Wingdings" panose="05000000000000000000" pitchFamily="2" charset="2"/>
              <a:buChar char="Ø"/>
            </a:pPr>
            <a:r>
              <a:rPr lang="en-US" altLang="zh-CN" dirty="0" err="1">
                <a:cs typeface="+mn-ea"/>
                <a:sym typeface="+mn-lt"/>
              </a:rPr>
              <a:t>WiFi</a:t>
            </a:r>
            <a:r>
              <a:rPr lang="en-US" altLang="zh-CN" dirty="0">
                <a:cs typeface="+mn-ea"/>
                <a:sym typeface="+mn-lt"/>
              </a:rPr>
              <a:t> </a:t>
            </a:r>
            <a:r>
              <a:rPr lang="zh-CN" altLang="en-US" dirty="0">
                <a:cs typeface="+mn-ea"/>
                <a:sym typeface="+mn-lt"/>
              </a:rPr>
              <a:t>技术和产品一直在发展中，从</a:t>
            </a:r>
            <a:r>
              <a:rPr lang="en-US" altLang="zh-CN" dirty="0">
                <a:cs typeface="+mn-ea"/>
                <a:sym typeface="+mn-lt"/>
              </a:rPr>
              <a:t>802.11</a:t>
            </a:r>
            <a:r>
              <a:rPr lang="zh-CN" altLang="en-US" dirty="0">
                <a:cs typeface="+mn-ea"/>
                <a:sym typeface="+mn-lt"/>
              </a:rPr>
              <a:t>演进到</a:t>
            </a:r>
            <a:r>
              <a:rPr lang="en-US" altLang="zh-CN" dirty="0">
                <a:cs typeface="+mn-ea"/>
                <a:sym typeface="+mn-lt"/>
              </a:rPr>
              <a:t>802.11ax</a:t>
            </a:r>
            <a:r>
              <a:rPr lang="zh-CN" altLang="en-US" dirty="0">
                <a:cs typeface="+mn-ea"/>
                <a:sym typeface="+mn-lt"/>
              </a:rPr>
              <a:t>（</a:t>
            </a:r>
            <a:r>
              <a:rPr lang="en-US" altLang="zh-CN" dirty="0">
                <a:cs typeface="+mn-ea"/>
                <a:sym typeface="+mn-lt"/>
              </a:rPr>
              <a:t>WiFi6</a:t>
            </a:r>
            <a:r>
              <a:rPr lang="zh-CN" altLang="en-US" dirty="0">
                <a:cs typeface="+mn-ea"/>
                <a:sym typeface="+mn-lt"/>
              </a:rPr>
              <a:t>）</a:t>
            </a:r>
            <a:endParaRPr lang="en-US" altLang="zh-CN" dirty="0">
              <a:cs typeface="+mn-ea"/>
              <a:sym typeface="+mn-lt"/>
            </a:endParaRPr>
          </a:p>
          <a:p>
            <a:pPr marL="285750" indent="-285750" defTabSz="801688" fontAlgn="base">
              <a:lnSpc>
                <a:spcPct val="120000"/>
              </a:lnSpc>
              <a:spcBef>
                <a:spcPct val="0"/>
              </a:spcBef>
              <a:spcAft>
                <a:spcPct val="0"/>
              </a:spcAft>
              <a:buFont typeface="Wingdings" panose="05000000000000000000" pitchFamily="2" charset="2"/>
              <a:buChar char="Ø"/>
            </a:pPr>
            <a:r>
              <a:rPr kumimoji="0" lang="en-US" altLang="zh-CN" i="0" u="none" strike="noStrike" cap="none" normalizeH="0" baseline="0" dirty="0">
                <a:ln>
                  <a:noFill/>
                </a:ln>
                <a:effectLst/>
                <a:cs typeface="+mn-ea"/>
                <a:sym typeface="+mn-lt"/>
              </a:rPr>
              <a:t>802.11ad </a:t>
            </a:r>
            <a:r>
              <a:rPr kumimoji="0" lang="zh-CN" altLang="en-US" i="0" u="none" strike="noStrike" cap="none" normalizeH="0" baseline="0" dirty="0">
                <a:ln>
                  <a:noFill/>
                </a:ln>
                <a:effectLst/>
                <a:cs typeface="+mn-ea"/>
                <a:sym typeface="+mn-lt"/>
              </a:rPr>
              <a:t>引入</a:t>
            </a:r>
            <a:r>
              <a:rPr kumimoji="0" lang="en-US" altLang="zh-CN" i="0" u="none" strike="noStrike" cap="none" normalizeH="0" baseline="0" dirty="0">
                <a:ln>
                  <a:noFill/>
                </a:ln>
                <a:effectLst/>
                <a:cs typeface="+mn-ea"/>
                <a:sym typeface="+mn-lt"/>
              </a:rPr>
              <a:t>60G</a:t>
            </a:r>
            <a:r>
              <a:rPr kumimoji="0" lang="zh-CN" altLang="en-US" i="0" u="none" strike="noStrike" cap="none" normalizeH="0" baseline="0" dirty="0">
                <a:ln>
                  <a:noFill/>
                </a:ln>
                <a:effectLst/>
                <a:cs typeface="+mn-ea"/>
                <a:sym typeface="+mn-lt"/>
              </a:rPr>
              <a:t>频段，提升</a:t>
            </a:r>
            <a:r>
              <a:rPr lang="zh-CN" altLang="en-US" dirty="0">
                <a:cs typeface="+mn-ea"/>
                <a:sym typeface="+mn-lt"/>
              </a:rPr>
              <a:t>短距</a:t>
            </a:r>
            <a:r>
              <a:rPr kumimoji="0" lang="zh-CN" altLang="en-US" i="0" u="none" strike="noStrike" cap="none" normalizeH="0" baseline="0" dirty="0">
                <a:ln>
                  <a:noFill/>
                </a:ln>
                <a:effectLst/>
                <a:cs typeface="+mn-ea"/>
                <a:sym typeface="+mn-lt"/>
              </a:rPr>
              <a:t>带宽；</a:t>
            </a:r>
            <a:r>
              <a:rPr kumimoji="0" lang="en-US" altLang="zh-CN" i="0" u="none" strike="noStrike" cap="none" normalizeH="0" baseline="0" dirty="0">
                <a:ln>
                  <a:noFill/>
                </a:ln>
                <a:effectLst/>
                <a:cs typeface="+mn-ea"/>
                <a:sym typeface="+mn-lt"/>
              </a:rPr>
              <a:t>802.11</a:t>
            </a:r>
            <a:r>
              <a:rPr lang="en-US" altLang="zh-CN" dirty="0">
                <a:cs typeface="+mn-ea"/>
                <a:sym typeface="+mn-lt"/>
              </a:rPr>
              <a:t>ac </a:t>
            </a:r>
            <a:r>
              <a:rPr lang="zh-CN" altLang="en-US" dirty="0">
                <a:cs typeface="+mn-ea"/>
                <a:sym typeface="+mn-lt"/>
              </a:rPr>
              <a:t>演进到</a:t>
            </a:r>
            <a:r>
              <a:rPr lang="en-US" altLang="zh-CN" dirty="0">
                <a:cs typeface="+mn-ea"/>
                <a:sym typeface="+mn-lt"/>
              </a:rPr>
              <a:t>802.11ax</a:t>
            </a:r>
            <a:r>
              <a:rPr lang="zh-CN" altLang="en-US" dirty="0">
                <a:cs typeface="+mn-ea"/>
                <a:sym typeface="+mn-lt"/>
              </a:rPr>
              <a:t>，带宽提升到</a:t>
            </a:r>
            <a:r>
              <a:rPr lang="en-US" altLang="zh-CN" dirty="0">
                <a:cs typeface="+mn-ea"/>
                <a:sym typeface="+mn-lt"/>
              </a:rPr>
              <a:t>10Gbps</a:t>
            </a:r>
            <a:endParaRPr kumimoji="0" lang="zh-CN" altLang="en-US" sz="2000" i="0" u="none" strike="noStrike" cap="none" normalizeH="0" baseline="0" dirty="0">
              <a:ln>
                <a:noFill/>
              </a:ln>
              <a:effectLst/>
              <a:cs typeface="+mn-ea"/>
              <a:sym typeface="+mn-lt"/>
            </a:endParaRPr>
          </a:p>
        </p:txBody>
      </p:sp>
      <p:sp>
        <p:nvSpPr>
          <p:cNvPr id="170" name="Freeform 70">
            <a:extLst>
              <a:ext uri="{FF2B5EF4-FFF2-40B4-BE49-F238E27FC236}">
                <a16:creationId xmlns:a16="http://schemas.microsoft.com/office/drawing/2014/main" id="{A436D620-DC61-4A58-B2C0-E99625A12B3B}"/>
              </a:ext>
            </a:extLst>
          </p:cNvPr>
          <p:cNvSpPr>
            <a:spLocks noEditPoints="1"/>
          </p:cNvSpPr>
          <p:nvPr/>
        </p:nvSpPr>
        <p:spPr bwMode="auto">
          <a:xfrm>
            <a:off x="310124" y="5605307"/>
            <a:ext cx="11422711" cy="45719"/>
          </a:xfrm>
          <a:custGeom>
            <a:avLst/>
            <a:gdLst>
              <a:gd name="T0" fmla="*/ 0 w 5372"/>
              <a:gd name="T1" fmla="*/ 2147483647 h 106"/>
              <a:gd name="T2" fmla="*/ 2147483647 w 5372"/>
              <a:gd name="T3" fmla="*/ 2147483647 h 106"/>
              <a:gd name="T4" fmla="*/ 2147483647 w 5372"/>
              <a:gd name="T5" fmla="*/ 2147483647 h 106"/>
              <a:gd name="T6" fmla="*/ 0 w 5372"/>
              <a:gd name="T7" fmla="*/ 2147483647 h 106"/>
              <a:gd name="T8" fmla="*/ 0 w 5372"/>
              <a:gd name="T9" fmla="*/ 2147483647 h 106"/>
              <a:gd name="T10" fmla="*/ 2147483647 w 5372"/>
              <a:gd name="T11" fmla="*/ 2147483647 h 106"/>
              <a:gd name="T12" fmla="*/ 2147483647 w 5372"/>
              <a:gd name="T13" fmla="*/ 0 h 106"/>
              <a:gd name="T14" fmla="*/ 2147483647 w 5372"/>
              <a:gd name="T15" fmla="*/ 2147483647 h 106"/>
              <a:gd name="T16" fmla="*/ 2147483647 w 5372"/>
              <a:gd name="T17" fmla="*/ 2147483647 h 106"/>
              <a:gd name="T18" fmla="*/ 2147483647 w 5372"/>
              <a:gd name="T19" fmla="*/ 2147483647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72"/>
              <a:gd name="T31" fmla="*/ 0 h 106"/>
              <a:gd name="T32" fmla="*/ 5372 w 5372"/>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72" h="106">
                <a:moveTo>
                  <a:pt x="0" y="42"/>
                </a:moveTo>
                <a:lnTo>
                  <a:pt x="5299" y="42"/>
                </a:lnTo>
                <a:lnTo>
                  <a:pt x="5299" y="64"/>
                </a:lnTo>
                <a:lnTo>
                  <a:pt x="0" y="64"/>
                </a:lnTo>
                <a:lnTo>
                  <a:pt x="0" y="42"/>
                </a:lnTo>
                <a:close/>
                <a:moveTo>
                  <a:pt x="5299" y="53"/>
                </a:moveTo>
                <a:lnTo>
                  <a:pt x="5250" y="0"/>
                </a:lnTo>
                <a:lnTo>
                  <a:pt x="5372" y="53"/>
                </a:lnTo>
                <a:lnTo>
                  <a:pt x="5250" y="106"/>
                </a:lnTo>
                <a:lnTo>
                  <a:pt x="5299" y="53"/>
                </a:lnTo>
                <a:close/>
              </a:path>
            </a:pathLst>
          </a:custGeom>
          <a:solidFill>
            <a:srgbClr val="FF0000"/>
          </a:solidFill>
          <a:ln w="9525">
            <a:solidFill>
              <a:srgbClr val="FF0000"/>
            </a:solidFill>
            <a:prstDash val="solid"/>
            <a:round/>
            <a:headEnd/>
            <a:tailEnd/>
          </a:ln>
        </p:spPr>
        <p:txBody>
          <a:bodyPr lIns="91394" tIns="45696" rIns="91394" bIns="45696"/>
          <a:lstStyle/>
          <a:p>
            <a:pPr algn="ctr">
              <a:lnSpc>
                <a:spcPct val="120000"/>
              </a:lnSpc>
            </a:pPr>
            <a:endParaRPr lang="zh-CN" altLang="en-US">
              <a:solidFill>
                <a:srgbClr val="FFFFFF"/>
              </a:solidFill>
              <a:cs typeface="+mn-ea"/>
              <a:sym typeface="+mn-lt"/>
            </a:endParaRPr>
          </a:p>
        </p:txBody>
      </p:sp>
      <p:sp>
        <p:nvSpPr>
          <p:cNvPr id="171" name="Freeform 7">
            <a:extLst>
              <a:ext uri="{FF2B5EF4-FFF2-40B4-BE49-F238E27FC236}">
                <a16:creationId xmlns:a16="http://schemas.microsoft.com/office/drawing/2014/main" id="{531B7DF2-ACB2-4D74-927A-9DC5472F9B7F}"/>
              </a:ext>
            </a:extLst>
          </p:cNvPr>
          <p:cNvSpPr>
            <a:spLocks noEditPoints="1"/>
          </p:cNvSpPr>
          <p:nvPr/>
        </p:nvSpPr>
        <p:spPr bwMode="auto">
          <a:xfrm flipH="1">
            <a:off x="282940" y="861723"/>
            <a:ext cx="45719" cy="4766443"/>
          </a:xfrm>
          <a:custGeom>
            <a:avLst/>
            <a:gdLst>
              <a:gd name="T0" fmla="*/ 2147483647 w 122"/>
              <a:gd name="T1" fmla="*/ 2147483647 h 3148"/>
              <a:gd name="T2" fmla="*/ 2147483647 w 122"/>
              <a:gd name="T3" fmla="*/ 2147483647 h 3148"/>
              <a:gd name="T4" fmla="*/ 2147483647 w 122"/>
              <a:gd name="T5" fmla="*/ 2147483647 h 3148"/>
              <a:gd name="T6" fmla="*/ 2147483647 w 122"/>
              <a:gd name="T7" fmla="*/ 2147483647 h 3148"/>
              <a:gd name="T8" fmla="*/ 2147483647 w 122"/>
              <a:gd name="T9" fmla="*/ 2147483647 h 3148"/>
              <a:gd name="T10" fmla="*/ 2147483647 w 122"/>
              <a:gd name="T11" fmla="*/ 2147483647 h 3148"/>
              <a:gd name="T12" fmla="*/ 0 w 122"/>
              <a:gd name="T13" fmla="*/ 2147483647 h 3148"/>
              <a:gd name="T14" fmla="*/ 2147483647 w 122"/>
              <a:gd name="T15" fmla="*/ 0 h 3148"/>
              <a:gd name="T16" fmla="*/ 2147483647 w 122"/>
              <a:gd name="T17" fmla="*/ 2147483647 h 3148"/>
              <a:gd name="T18" fmla="*/ 2147483647 w 122"/>
              <a:gd name="T19" fmla="*/ 2147483647 h 31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3148"/>
              <a:gd name="T32" fmla="*/ 122 w 122"/>
              <a:gd name="T33" fmla="*/ 3148 h 31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3148">
                <a:moveTo>
                  <a:pt x="31" y="3148"/>
                </a:moveTo>
                <a:lnTo>
                  <a:pt x="49" y="64"/>
                </a:lnTo>
                <a:lnTo>
                  <a:pt x="73" y="64"/>
                </a:lnTo>
                <a:lnTo>
                  <a:pt x="55" y="3148"/>
                </a:lnTo>
                <a:lnTo>
                  <a:pt x="31" y="3148"/>
                </a:lnTo>
                <a:close/>
                <a:moveTo>
                  <a:pt x="61" y="64"/>
                </a:moveTo>
                <a:lnTo>
                  <a:pt x="0" y="106"/>
                </a:lnTo>
                <a:lnTo>
                  <a:pt x="67" y="0"/>
                </a:lnTo>
                <a:lnTo>
                  <a:pt x="122" y="106"/>
                </a:lnTo>
                <a:lnTo>
                  <a:pt x="61" y="64"/>
                </a:lnTo>
                <a:close/>
              </a:path>
            </a:pathLst>
          </a:custGeom>
          <a:solidFill>
            <a:srgbClr val="FF0000"/>
          </a:solidFill>
          <a:ln w="9525">
            <a:solidFill>
              <a:srgbClr val="FF0000"/>
            </a:solidFill>
            <a:prstDash val="solid"/>
            <a:round/>
            <a:headEnd/>
            <a:tailEnd/>
          </a:ln>
        </p:spPr>
        <p:txBody>
          <a:bodyPr lIns="91394" tIns="45696" rIns="91394" bIns="45696"/>
          <a:lstStyle/>
          <a:p>
            <a:pPr algn="ctr">
              <a:lnSpc>
                <a:spcPct val="120000"/>
              </a:lnSpc>
            </a:pPr>
            <a:endParaRPr lang="zh-CN" altLang="en-US">
              <a:solidFill>
                <a:srgbClr val="FFFFFF"/>
              </a:solidFill>
              <a:cs typeface="+mn-ea"/>
              <a:sym typeface="+mn-lt"/>
            </a:endParaRPr>
          </a:p>
        </p:txBody>
      </p:sp>
      <p:sp>
        <p:nvSpPr>
          <p:cNvPr id="172" name="TextBox 100">
            <a:extLst>
              <a:ext uri="{FF2B5EF4-FFF2-40B4-BE49-F238E27FC236}">
                <a16:creationId xmlns:a16="http://schemas.microsoft.com/office/drawing/2014/main" id="{AA3DAF6D-6210-40B4-99ED-E5AC821CB017}"/>
              </a:ext>
            </a:extLst>
          </p:cNvPr>
          <p:cNvSpPr txBox="1">
            <a:spLocks noChangeArrowheads="1"/>
          </p:cNvSpPr>
          <p:nvPr/>
        </p:nvSpPr>
        <p:spPr bwMode="auto">
          <a:xfrm>
            <a:off x="634075" y="5662209"/>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1997</a:t>
            </a:r>
            <a:endParaRPr lang="zh-CN" altLang="en-US" b="1" dirty="0">
              <a:solidFill>
                <a:srgbClr val="000000"/>
              </a:solidFill>
              <a:cs typeface="+mn-ea"/>
              <a:sym typeface="+mn-lt"/>
            </a:endParaRPr>
          </a:p>
        </p:txBody>
      </p:sp>
      <p:sp>
        <p:nvSpPr>
          <p:cNvPr id="173" name="TextBox 100">
            <a:extLst>
              <a:ext uri="{FF2B5EF4-FFF2-40B4-BE49-F238E27FC236}">
                <a16:creationId xmlns:a16="http://schemas.microsoft.com/office/drawing/2014/main" id="{CEF6AC5B-2AF2-430E-8E7A-3745F59E0F33}"/>
              </a:ext>
            </a:extLst>
          </p:cNvPr>
          <p:cNvSpPr txBox="1">
            <a:spLocks noChangeArrowheads="1"/>
          </p:cNvSpPr>
          <p:nvPr/>
        </p:nvSpPr>
        <p:spPr bwMode="auto">
          <a:xfrm>
            <a:off x="2002227" y="5662209"/>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1999</a:t>
            </a:r>
            <a:endParaRPr lang="zh-CN" altLang="en-US" b="1" dirty="0">
              <a:solidFill>
                <a:srgbClr val="000000"/>
              </a:solidFill>
              <a:cs typeface="+mn-ea"/>
              <a:sym typeface="+mn-lt"/>
            </a:endParaRPr>
          </a:p>
        </p:txBody>
      </p:sp>
      <p:sp>
        <p:nvSpPr>
          <p:cNvPr id="174" name="TextBox 100">
            <a:extLst>
              <a:ext uri="{FF2B5EF4-FFF2-40B4-BE49-F238E27FC236}">
                <a16:creationId xmlns:a16="http://schemas.microsoft.com/office/drawing/2014/main" id="{6A85FB84-7C68-4F5E-AB9F-97DC879278F1}"/>
              </a:ext>
            </a:extLst>
          </p:cNvPr>
          <p:cNvSpPr txBox="1">
            <a:spLocks noChangeArrowheads="1"/>
          </p:cNvSpPr>
          <p:nvPr/>
        </p:nvSpPr>
        <p:spPr bwMode="auto">
          <a:xfrm>
            <a:off x="3454447" y="5652363"/>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2002</a:t>
            </a:r>
            <a:endParaRPr lang="zh-CN" altLang="en-US" b="1" dirty="0">
              <a:solidFill>
                <a:srgbClr val="000000"/>
              </a:solidFill>
              <a:cs typeface="+mn-ea"/>
              <a:sym typeface="+mn-lt"/>
            </a:endParaRPr>
          </a:p>
        </p:txBody>
      </p:sp>
      <p:sp>
        <p:nvSpPr>
          <p:cNvPr id="175" name="TextBox 100">
            <a:extLst>
              <a:ext uri="{FF2B5EF4-FFF2-40B4-BE49-F238E27FC236}">
                <a16:creationId xmlns:a16="http://schemas.microsoft.com/office/drawing/2014/main" id="{84B6C406-6466-4FE6-9D0E-E45A5777D958}"/>
              </a:ext>
            </a:extLst>
          </p:cNvPr>
          <p:cNvSpPr txBox="1">
            <a:spLocks noChangeArrowheads="1"/>
          </p:cNvSpPr>
          <p:nvPr/>
        </p:nvSpPr>
        <p:spPr bwMode="auto">
          <a:xfrm>
            <a:off x="5156036" y="5643153"/>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2007</a:t>
            </a:r>
            <a:endParaRPr lang="zh-CN" altLang="en-US" b="1" dirty="0">
              <a:solidFill>
                <a:srgbClr val="000000"/>
              </a:solidFill>
              <a:cs typeface="+mn-ea"/>
              <a:sym typeface="+mn-lt"/>
            </a:endParaRPr>
          </a:p>
        </p:txBody>
      </p:sp>
      <p:sp>
        <p:nvSpPr>
          <p:cNvPr id="176" name="TextBox 100">
            <a:extLst>
              <a:ext uri="{FF2B5EF4-FFF2-40B4-BE49-F238E27FC236}">
                <a16:creationId xmlns:a16="http://schemas.microsoft.com/office/drawing/2014/main" id="{67B8E3D6-EF1F-44CB-BB29-2FDAF2B60FB2}"/>
              </a:ext>
            </a:extLst>
          </p:cNvPr>
          <p:cNvSpPr txBox="1">
            <a:spLocks noChangeArrowheads="1"/>
          </p:cNvSpPr>
          <p:nvPr/>
        </p:nvSpPr>
        <p:spPr bwMode="auto">
          <a:xfrm>
            <a:off x="7039261" y="5619930"/>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2012</a:t>
            </a:r>
            <a:endParaRPr lang="zh-CN" altLang="en-US" b="1" dirty="0">
              <a:solidFill>
                <a:srgbClr val="000000"/>
              </a:solidFill>
              <a:cs typeface="+mn-ea"/>
              <a:sym typeface="+mn-lt"/>
            </a:endParaRPr>
          </a:p>
        </p:txBody>
      </p:sp>
      <p:sp>
        <p:nvSpPr>
          <p:cNvPr id="177" name="矩形 176">
            <a:extLst>
              <a:ext uri="{FF2B5EF4-FFF2-40B4-BE49-F238E27FC236}">
                <a16:creationId xmlns:a16="http://schemas.microsoft.com/office/drawing/2014/main" id="{EA6586E5-253C-4FB6-BE34-D98E7C1838F9}"/>
              </a:ext>
            </a:extLst>
          </p:cNvPr>
          <p:cNvSpPr/>
          <p:nvPr/>
        </p:nvSpPr>
        <p:spPr bwMode="auto">
          <a:xfrm>
            <a:off x="2002226" y="3995038"/>
            <a:ext cx="1148499" cy="769219"/>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chemeClr val="bg1">
                    <a:lumMod val="50000"/>
                  </a:schemeClr>
                </a:solidFill>
                <a:cs typeface="+mn-ea"/>
                <a:sym typeface="+mn-lt"/>
              </a:rPr>
              <a:t>802.11b</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11</a:t>
            </a:r>
            <a:r>
              <a:rPr kumimoji="0" lang="en-US" altLang="zh-CN" sz="1600" b="0" i="0" u="none" strike="noStrike" cap="none" normalizeH="0" dirty="0">
                <a:ln>
                  <a:noFill/>
                </a:ln>
                <a:solidFill>
                  <a:schemeClr val="bg1">
                    <a:lumMod val="50000"/>
                  </a:schemeClr>
                </a:solidFill>
                <a:effectLst/>
                <a:cs typeface="+mn-ea"/>
                <a:sym typeface="+mn-lt"/>
              </a:rPr>
              <a:t>Mbps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2.4GHz</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78" name="矩形 177">
            <a:extLst>
              <a:ext uri="{FF2B5EF4-FFF2-40B4-BE49-F238E27FC236}">
                <a16:creationId xmlns:a16="http://schemas.microsoft.com/office/drawing/2014/main" id="{B6CEB180-A8C9-40AE-B086-A6DEE1EE4DB4}"/>
              </a:ext>
            </a:extLst>
          </p:cNvPr>
          <p:cNvSpPr/>
          <p:nvPr/>
        </p:nvSpPr>
        <p:spPr bwMode="auto">
          <a:xfrm>
            <a:off x="3404654" y="3857887"/>
            <a:ext cx="1508008" cy="830996"/>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dirty="0">
                <a:solidFill>
                  <a:schemeClr val="bg1">
                    <a:lumMod val="50000"/>
                  </a:schemeClr>
                </a:solidFill>
                <a:cs typeface="+mn-ea"/>
                <a:sym typeface="+mn-lt"/>
              </a:rPr>
              <a:t>802.11g-2.4G</a:t>
            </a:r>
          </a:p>
          <a:p>
            <a:pPr marL="0" marR="0" indent="0" algn="l" defTabSz="914400" rtl="0" eaLnBrk="1" fontAlgn="base" latinLnBrk="0" hangingPunct="1">
              <a:lnSpc>
                <a:spcPct val="120000"/>
              </a:lnSpc>
              <a:spcBef>
                <a:spcPct val="0"/>
              </a:spcBef>
              <a:spcAft>
                <a:spcPct val="0"/>
              </a:spcAft>
              <a:buSzPct val="60000"/>
              <a:tabLst/>
            </a:pPr>
            <a:r>
              <a:rPr lang="en-US" altLang="zh-CN" sz="1600" dirty="0">
                <a:solidFill>
                  <a:schemeClr val="bg1">
                    <a:lumMod val="50000"/>
                  </a:schemeClr>
                </a:solidFill>
                <a:cs typeface="+mn-ea"/>
                <a:sym typeface="+mn-lt"/>
              </a:rPr>
              <a:t>802.11a-5GHz</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54</a:t>
            </a:r>
            <a:r>
              <a:rPr kumimoji="0" lang="en-US" altLang="zh-CN" sz="1600" b="0" i="0" u="none" strike="noStrike" cap="none" normalizeH="0" dirty="0">
                <a:ln>
                  <a:noFill/>
                </a:ln>
                <a:solidFill>
                  <a:schemeClr val="bg1">
                    <a:lumMod val="50000"/>
                  </a:schemeClr>
                </a:solidFill>
                <a:effectLst/>
                <a:cs typeface="+mn-ea"/>
                <a:sym typeface="+mn-lt"/>
              </a:rPr>
              <a:t>Mbps</a:t>
            </a:r>
          </a:p>
        </p:txBody>
      </p:sp>
      <p:sp>
        <p:nvSpPr>
          <p:cNvPr id="179" name="矩形 178">
            <a:extLst>
              <a:ext uri="{FF2B5EF4-FFF2-40B4-BE49-F238E27FC236}">
                <a16:creationId xmlns:a16="http://schemas.microsoft.com/office/drawing/2014/main" id="{F8A1FB39-78A1-42FE-8AB8-FE8EA4E42585}"/>
              </a:ext>
            </a:extLst>
          </p:cNvPr>
          <p:cNvSpPr/>
          <p:nvPr/>
        </p:nvSpPr>
        <p:spPr bwMode="auto">
          <a:xfrm>
            <a:off x="5275408" y="3209727"/>
            <a:ext cx="1508008" cy="1077217"/>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C00000"/>
                </a:solidFill>
                <a:cs typeface="+mn-ea"/>
                <a:sym typeface="+mn-lt"/>
              </a:rPr>
              <a:t>802.11n</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C00000"/>
                </a:solidFill>
                <a:cs typeface="+mn-ea"/>
                <a:sym typeface="+mn-lt"/>
              </a:rPr>
              <a:t> 65</a:t>
            </a:r>
            <a:r>
              <a:rPr kumimoji="0" lang="en-US" altLang="zh-CN" sz="1600" b="0" i="0" u="none" strike="noStrike" cap="none" normalizeH="0" dirty="0">
                <a:ln>
                  <a:noFill/>
                </a:ln>
                <a:solidFill>
                  <a:srgbClr val="C00000"/>
                </a:solidFill>
                <a:effectLst/>
                <a:cs typeface="+mn-ea"/>
                <a:sym typeface="+mn-lt"/>
              </a:rPr>
              <a:t>Mbps</a:t>
            </a:r>
            <a:r>
              <a:rPr lang="en-US" altLang="zh-CN" sz="1600" dirty="0">
                <a:solidFill>
                  <a:srgbClr val="C00000"/>
                </a:solidFill>
                <a:cs typeface="+mn-ea"/>
                <a:sym typeface="+mn-lt"/>
              </a:rPr>
              <a:t>~</a:t>
            </a:r>
          </a:p>
          <a:p>
            <a:pPr marL="0" marR="0" indent="0" algn="l" defTabSz="914400" rtl="0" eaLnBrk="1" fontAlgn="base" latinLnBrk="0" hangingPunct="1">
              <a:lnSpc>
                <a:spcPct val="120000"/>
              </a:lnSpc>
              <a:spcBef>
                <a:spcPct val="0"/>
              </a:spcBef>
              <a:spcAft>
                <a:spcPct val="0"/>
              </a:spcAft>
              <a:buSzPct val="60000"/>
              <a:tabLst/>
            </a:pPr>
            <a:r>
              <a:rPr kumimoji="0" lang="en-US" altLang="zh-CN" sz="1600" b="0" i="0" u="none" strike="noStrike" cap="none" normalizeH="0" dirty="0">
                <a:ln>
                  <a:noFill/>
                </a:ln>
                <a:solidFill>
                  <a:srgbClr val="C00000"/>
                </a:solidFill>
                <a:effectLst/>
                <a:cs typeface="+mn-ea"/>
                <a:sym typeface="+mn-lt"/>
              </a:rPr>
              <a:t>  600Mbps</a:t>
            </a:r>
          </a:p>
          <a:p>
            <a:pPr>
              <a:lnSpc>
                <a:spcPct val="120000"/>
              </a:lnSpc>
              <a:spcBef>
                <a:spcPct val="0"/>
              </a:spcBef>
              <a:spcAft>
                <a:spcPct val="0"/>
              </a:spcAft>
              <a:buSzPct val="60000"/>
              <a:buFont typeface="Wingdings" pitchFamily="2" charset="2"/>
              <a:buChar char="l"/>
            </a:pPr>
            <a:r>
              <a:rPr lang="en-US" altLang="zh-CN" sz="1600" dirty="0">
                <a:solidFill>
                  <a:srgbClr val="C00000"/>
                </a:solidFill>
                <a:cs typeface="+mn-ea"/>
                <a:sym typeface="+mn-lt"/>
              </a:rPr>
              <a:t> 2.4G/5GHz</a:t>
            </a:r>
          </a:p>
        </p:txBody>
      </p:sp>
      <p:sp>
        <p:nvSpPr>
          <p:cNvPr id="180" name="矩形 179">
            <a:extLst>
              <a:ext uri="{FF2B5EF4-FFF2-40B4-BE49-F238E27FC236}">
                <a16:creationId xmlns:a16="http://schemas.microsoft.com/office/drawing/2014/main" id="{04ED9EFA-3DFE-4211-B170-6715E245DE47}"/>
              </a:ext>
            </a:extLst>
          </p:cNvPr>
          <p:cNvSpPr/>
          <p:nvPr/>
        </p:nvSpPr>
        <p:spPr bwMode="auto">
          <a:xfrm>
            <a:off x="6936471" y="2828644"/>
            <a:ext cx="2101629" cy="824618"/>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C00000"/>
                </a:solidFill>
                <a:cs typeface="+mn-ea"/>
                <a:sym typeface="+mn-lt"/>
              </a:rPr>
              <a:t> 802.11ac</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C00000"/>
                </a:solidFill>
                <a:cs typeface="+mn-ea"/>
                <a:sym typeface="+mn-lt"/>
              </a:rPr>
              <a:t> 433Mbps~3.2Gbps</a:t>
            </a:r>
            <a:endParaRPr kumimoji="0" lang="en-US" altLang="zh-CN" sz="1600" b="0" i="0" u="none" strike="noStrike" cap="none" normalizeH="0" dirty="0">
              <a:ln>
                <a:noFill/>
              </a:ln>
              <a:solidFill>
                <a:srgbClr val="C00000"/>
              </a:solidFill>
              <a:effectLst/>
              <a:cs typeface="+mn-ea"/>
              <a:sym typeface="+mn-lt"/>
            </a:endParaRPr>
          </a:p>
          <a:p>
            <a:pPr>
              <a:lnSpc>
                <a:spcPct val="120000"/>
              </a:lnSpc>
              <a:spcBef>
                <a:spcPct val="0"/>
              </a:spcBef>
              <a:spcAft>
                <a:spcPct val="0"/>
              </a:spcAft>
              <a:buSzPct val="60000"/>
              <a:buFont typeface="Wingdings" pitchFamily="2" charset="2"/>
              <a:buChar char="l"/>
            </a:pPr>
            <a:r>
              <a:rPr lang="en-US" altLang="zh-CN" sz="1600" dirty="0">
                <a:solidFill>
                  <a:srgbClr val="C00000"/>
                </a:solidFill>
                <a:cs typeface="+mn-ea"/>
                <a:sym typeface="+mn-lt"/>
              </a:rPr>
              <a:t> 5GHz</a:t>
            </a:r>
          </a:p>
        </p:txBody>
      </p:sp>
      <p:sp>
        <p:nvSpPr>
          <p:cNvPr id="181" name="TextBox 101">
            <a:extLst>
              <a:ext uri="{FF2B5EF4-FFF2-40B4-BE49-F238E27FC236}">
                <a16:creationId xmlns:a16="http://schemas.microsoft.com/office/drawing/2014/main" id="{7E716E23-6A7F-4E06-B69C-50743786A29B}"/>
              </a:ext>
            </a:extLst>
          </p:cNvPr>
          <p:cNvSpPr txBox="1"/>
          <p:nvPr/>
        </p:nvSpPr>
        <p:spPr>
          <a:xfrm>
            <a:off x="2074235" y="3729026"/>
            <a:ext cx="792088" cy="360612"/>
          </a:xfrm>
          <a:prstGeom prst="rect">
            <a:avLst/>
          </a:prstGeom>
          <a:noFill/>
        </p:spPr>
        <p:txBody>
          <a:bodyPr wrap="square" rtlCol="0">
            <a:spAutoFit/>
          </a:bodyPr>
          <a:lstStyle/>
          <a:p>
            <a:pPr>
              <a:lnSpc>
                <a:spcPct val="120000"/>
              </a:lnSpc>
            </a:pPr>
            <a:r>
              <a:rPr lang="en-US" altLang="zh-CN" sz="1600" dirty="0">
                <a:cs typeface="+mn-ea"/>
                <a:sym typeface="+mn-lt"/>
              </a:rPr>
              <a:t>DSSS</a:t>
            </a:r>
            <a:endParaRPr lang="zh-CN" altLang="en-US" sz="1600" dirty="0">
              <a:cs typeface="+mn-ea"/>
              <a:sym typeface="+mn-lt"/>
            </a:endParaRPr>
          </a:p>
        </p:txBody>
      </p:sp>
      <p:sp>
        <p:nvSpPr>
          <p:cNvPr id="182" name="TextBox 102">
            <a:extLst>
              <a:ext uri="{FF2B5EF4-FFF2-40B4-BE49-F238E27FC236}">
                <a16:creationId xmlns:a16="http://schemas.microsoft.com/office/drawing/2014/main" id="{B624B787-DB9E-4430-90AA-246CCBA4DE79}"/>
              </a:ext>
            </a:extLst>
          </p:cNvPr>
          <p:cNvSpPr txBox="1"/>
          <p:nvPr/>
        </p:nvSpPr>
        <p:spPr>
          <a:xfrm>
            <a:off x="3741687" y="3556112"/>
            <a:ext cx="936104" cy="360612"/>
          </a:xfrm>
          <a:prstGeom prst="rect">
            <a:avLst/>
          </a:prstGeom>
          <a:noFill/>
        </p:spPr>
        <p:txBody>
          <a:bodyPr wrap="square" rtlCol="0">
            <a:spAutoFit/>
          </a:bodyPr>
          <a:lstStyle/>
          <a:p>
            <a:pPr>
              <a:lnSpc>
                <a:spcPct val="120000"/>
              </a:lnSpc>
            </a:pPr>
            <a:r>
              <a:rPr lang="en-US" altLang="zh-CN" sz="1600" dirty="0">
                <a:cs typeface="+mn-ea"/>
                <a:sym typeface="+mn-lt"/>
              </a:rPr>
              <a:t>OFDM</a:t>
            </a:r>
            <a:endParaRPr lang="zh-CN" altLang="en-US" sz="1600" dirty="0">
              <a:cs typeface="+mn-ea"/>
              <a:sym typeface="+mn-lt"/>
            </a:endParaRPr>
          </a:p>
        </p:txBody>
      </p:sp>
      <p:sp>
        <p:nvSpPr>
          <p:cNvPr id="183" name="TextBox 103">
            <a:extLst>
              <a:ext uri="{FF2B5EF4-FFF2-40B4-BE49-F238E27FC236}">
                <a16:creationId xmlns:a16="http://schemas.microsoft.com/office/drawing/2014/main" id="{C42B0137-2DC0-4661-95F5-1A7A43475D17}"/>
              </a:ext>
            </a:extLst>
          </p:cNvPr>
          <p:cNvSpPr txBox="1"/>
          <p:nvPr/>
        </p:nvSpPr>
        <p:spPr>
          <a:xfrm>
            <a:off x="5144833" y="2120789"/>
            <a:ext cx="1584671" cy="1247008"/>
          </a:xfrm>
          <a:prstGeom prst="rect">
            <a:avLst/>
          </a:prstGeom>
          <a:noFill/>
        </p:spPr>
        <p:txBody>
          <a:bodyPr wrap="square" rtlCol="0">
            <a:spAutoFit/>
          </a:bodyPr>
          <a:lstStyle/>
          <a:p>
            <a:pPr>
              <a:lnSpc>
                <a:spcPct val="120000"/>
              </a:lnSpc>
            </a:pPr>
            <a:r>
              <a:rPr lang="en-US" altLang="zh-CN" sz="1600" dirty="0">
                <a:cs typeface="+mn-ea"/>
                <a:sym typeface="+mn-lt"/>
              </a:rPr>
              <a:t>MIMO(4x4 max)</a:t>
            </a:r>
          </a:p>
          <a:p>
            <a:pPr>
              <a:lnSpc>
                <a:spcPct val="120000"/>
              </a:lnSpc>
            </a:pPr>
            <a:r>
              <a:rPr lang="en-US" altLang="zh-CN" sz="1600" dirty="0">
                <a:cs typeface="+mn-ea"/>
                <a:sym typeface="+mn-lt"/>
              </a:rPr>
              <a:t>20/40MHz</a:t>
            </a:r>
            <a:r>
              <a:rPr lang="zh-CN" altLang="en-US" sz="1600" dirty="0">
                <a:cs typeface="+mn-ea"/>
                <a:sym typeface="+mn-lt"/>
              </a:rPr>
              <a:t>频宽</a:t>
            </a:r>
            <a:endParaRPr lang="en-US" altLang="zh-CN" sz="1600" dirty="0">
              <a:cs typeface="+mn-ea"/>
              <a:sym typeface="+mn-lt"/>
            </a:endParaRPr>
          </a:p>
          <a:p>
            <a:pPr>
              <a:lnSpc>
                <a:spcPct val="120000"/>
              </a:lnSpc>
            </a:pPr>
            <a:r>
              <a:rPr lang="en-US" altLang="zh-CN" sz="1600" dirty="0">
                <a:cs typeface="+mn-ea"/>
                <a:sym typeface="+mn-lt"/>
              </a:rPr>
              <a:t>Block ACK</a:t>
            </a:r>
            <a:endParaRPr lang="zh-CN" altLang="en-US" sz="1600" dirty="0">
              <a:cs typeface="+mn-ea"/>
              <a:sym typeface="+mn-lt"/>
            </a:endParaRPr>
          </a:p>
          <a:p>
            <a:pPr>
              <a:lnSpc>
                <a:spcPct val="120000"/>
              </a:lnSpc>
            </a:pPr>
            <a:r>
              <a:rPr lang="en-US" altLang="zh-CN" sz="1600" dirty="0">
                <a:cs typeface="+mn-ea"/>
                <a:sym typeface="+mn-lt"/>
              </a:rPr>
              <a:t>64QAM</a:t>
            </a:r>
          </a:p>
        </p:txBody>
      </p:sp>
      <p:sp>
        <p:nvSpPr>
          <p:cNvPr id="184" name="TextBox 104">
            <a:extLst>
              <a:ext uri="{FF2B5EF4-FFF2-40B4-BE49-F238E27FC236}">
                <a16:creationId xmlns:a16="http://schemas.microsoft.com/office/drawing/2014/main" id="{1D82AD63-7E0F-4584-A7BC-6E10F9D78E89}"/>
              </a:ext>
            </a:extLst>
          </p:cNvPr>
          <p:cNvSpPr txBox="1"/>
          <p:nvPr/>
        </p:nvSpPr>
        <p:spPr>
          <a:xfrm>
            <a:off x="6875290" y="1729182"/>
            <a:ext cx="1838468" cy="1247008"/>
          </a:xfrm>
          <a:prstGeom prst="rect">
            <a:avLst/>
          </a:prstGeom>
          <a:noFill/>
        </p:spPr>
        <p:txBody>
          <a:bodyPr wrap="square" rtlCol="0">
            <a:spAutoFit/>
          </a:bodyPr>
          <a:lstStyle/>
          <a:p>
            <a:pPr>
              <a:lnSpc>
                <a:spcPct val="120000"/>
              </a:lnSpc>
            </a:pPr>
            <a:r>
              <a:rPr lang="en-US" altLang="zh-CN" sz="1600" dirty="0">
                <a:cs typeface="+mn-ea"/>
                <a:sym typeface="+mn-lt"/>
              </a:rPr>
              <a:t>MIMO(8x8 max)</a:t>
            </a:r>
          </a:p>
          <a:p>
            <a:pPr>
              <a:lnSpc>
                <a:spcPct val="120000"/>
              </a:lnSpc>
            </a:pPr>
            <a:r>
              <a:rPr lang="en-US" altLang="zh-CN" sz="1600" dirty="0">
                <a:cs typeface="+mn-ea"/>
                <a:sym typeface="+mn-lt"/>
              </a:rPr>
              <a:t>20/40/80/160M</a:t>
            </a:r>
            <a:r>
              <a:rPr lang="zh-CN" altLang="en-US" sz="1600" dirty="0">
                <a:cs typeface="+mn-ea"/>
                <a:sym typeface="+mn-lt"/>
              </a:rPr>
              <a:t>频宽，</a:t>
            </a:r>
            <a:r>
              <a:rPr lang="en-US" altLang="zh-CN" sz="1600" dirty="0">
                <a:cs typeface="+mn-ea"/>
                <a:sym typeface="+mn-lt"/>
              </a:rPr>
              <a:t>MU-MIMO</a:t>
            </a:r>
            <a:r>
              <a:rPr lang="zh-CN" altLang="en-US" sz="1600" dirty="0">
                <a:cs typeface="+mn-ea"/>
                <a:sym typeface="+mn-lt"/>
              </a:rPr>
              <a:t>，</a:t>
            </a:r>
          </a:p>
          <a:p>
            <a:pPr>
              <a:lnSpc>
                <a:spcPct val="120000"/>
              </a:lnSpc>
            </a:pPr>
            <a:r>
              <a:rPr lang="en-US" altLang="zh-CN" sz="1600" dirty="0">
                <a:cs typeface="+mn-ea"/>
                <a:sym typeface="+mn-lt"/>
              </a:rPr>
              <a:t>256QAM</a:t>
            </a:r>
          </a:p>
        </p:txBody>
      </p:sp>
      <p:sp>
        <p:nvSpPr>
          <p:cNvPr id="185" name="TextBox 100">
            <a:extLst>
              <a:ext uri="{FF2B5EF4-FFF2-40B4-BE49-F238E27FC236}">
                <a16:creationId xmlns:a16="http://schemas.microsoft.com/office/drawing/2014/main" id="{361E0D45-0FCF-4375-9011-617DB4D69253}"/>
              </a:ext>
            </a:extLst>
          </p:cNvPr>
          <p:cNvSpPr txBox="1">
            <a:spLocks noChangeArrowheads="1"/>
          </p:cNvSpPr>
          <p:nvPr/>
        </p:nvSpPr>
        <p:spPr bwMode="auto">
          <a:xfrm>
            <a:off x="8909208" y="5651026"/>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2017</a:t>
            </a:r>
            <a:endParaRPr lang="zh-CN" altLang="en-US" b="1" dirty="0">
              <a:solidFill>
                <a:srgbClr val="000000"/>
              </a:solidFill>
              <a:cs typeface="+mn-ea"/>
              <a:sym typeface="+mn-lt"/>
            </a:endParaRPr>
          </a:p>
        </p:txBody>
      </p:sp>
      <p:sp>
        <p:nvSpPr>
          <p:cNvPr id="187" name="右箭头 42">
            <a:extLst>
              <a:ext uri="{FF2B5EF4-FFF2-40B4-BE49-F238E27FC236}">
                <a16:creationId xmlns:a16="http://schemas.microsoft.com/office/drawing/2014/main" id="{0431F6E9-9454-4368-9FEE-6755735F3755}"/>
              </a:ext>
            </a:extLst>
          </p:cNvPr>
          <p:cNvSpPr/>
          <p:nvPr/>
        </p:nvSpPr>
        <p:spPr bwMode="auto">
          <a:xfrm>
            <a:off x="8724396" y="5206258"/>
            <a:ext cx="95296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188" name="TextBox 41">
            <a:extLst>
              <a:ext uri="{FF2B5EF4-FFF2-40B4-BE49-F238E27FC236}">
                <a16:creationId xmlns:a16="http://schemas.microsoft.com/office/drawing/2014/main" id="{D3ECAD8B-982D-45F7-BAB6-419FCB2B6CF4}"/>
              </a:ext>
            </a:extLst>
          </p:cNvPr>
          <p:cNvSpPr txBox="1"/>
          <p:nvPr/>
        </p:nvSpPr>
        <p:spPr>
          <a:xfrm>
            <a:off x="8940505" y="4981324"/>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p>
        </p:txBody>
      </p:sp>
      <p:sp>
        <p:nvSpPr>
          <p:cNvPr id="189" name="矩形 188">
            <a:extLst>
              <a:ext uri="{FF2B5EF4-FFF2-40B4-BE49-F238E27FC236}">
                <a16:creationId xmlns:a16="http://schemas.microsoft.com/office/drawing/2014/main" id="{931CE11D-073D-421E-B5E6-1139529C47EF}"/>
              </a:ext>
            </a:extLst>
          </p:cNvPr>
          <p:cNvSpPr/>
          <p:nvPr/>
        </p:nvSpPr>
        <p:spPr bwMode="auto">
          <a:xfrm>
            <a:off x="8737543" y="1813913"/>
            <a:ext cx="1207427" cy="814146"/>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FF0000"/>
                </a:solidFill>
                <a:cs typeface="+mn-ea"/>
                <a:sym typeface="+mn-lt"/>
              </a:rPr>
              <a:t>802.11ad</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7G</a:t>
            </a:r>
            <a:r>
              <a:rPr kumimoji="0" lang="en-US" altLang="zh-CN" sz="1600" b="0" i="0" u="none" strike="noStrike" cap="none" normalizeH="0" dirty="0">
                <a:ln>
                  <a:noFill/>
                </a:ln>
                <a:solidFill>
                  <a:srgbClr val="FF0000"/>
                </a:solidFill>
                <a:effectLst/>
                <a:cs typeface="+mn-ea"/>
                <a:sym typeface="+mn-lt"/>
              </a:rPr>
              <a:t>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60GHz</a:t>
            </a:r>
          </a:p>
        </p:txBody>
      </p:sp>
      <p:sp>
        <p:nvSpPr>
          <p:cNvPr id="190" name="TextBox 43">
            <a:extLst>
              <a:ext uri="{FF2B5EF4-FFF2-40B4-BE49-F238E27FC236}">
                <a16:creationId xmlns:a16="http://schemas.microsoft.com/office/drawing/2014/main" id="{B1A38F35-D42C-40F0-AEE4-66EAD209BA7D}"/>
              </a:ext>
            </a:extLst>
          </p:cNvPr>
          <p:cNvSpPr txBox="1"/>
          <p:nvPr/>
        </p:nvSpPr>
        <p:spPr>
          <a:xfrm>
            <a:off x="8732892" y="1432182"/>
            <a:ext cx="1450130" cy="362343"/>
          </a:xfrm>
          <a:prstGeom prst="rect">
            <a:avLst/>
          </a:prstGeom>
          <a:noFill/>
        </p:spPr>
        <p:txBody>
          <a:bodyPr wrap="square" rtlCol="0">
            <a:spAutoFit/>
          </a:bodyPr>
          <a:lstStyle/>
          <a:p>
            <a:pPr>
              <a:lnSpc>
                <a:spcPct val="120000"/>
              </a:lnSpc>
            </a:pPr>
            <a:r>
              <a:rPr lang="en-US" altLang="zh-CN" sz="1600" dirty="0">
                <a:cs typeface="+mn-ea"/>
                <a:sym typeface="+mn-lt"/>
              </a:rPr>
              <a:t>2GHz</a:t>
            </a:r>
            <a:r>
              <a:rPr lang="zh-CN" altLang="en-US" sz="1600" dirty="0">
                <a:cs typeface="+mn-ea"/>
                <a:sym typeface="+mn-lt"/>
              </a:rPr>
              <a:t>频宽</a:t>
            </a:r>
            <a:endParaRPr lang="en-US" altLang="zh-CN" sz="1600" dirty="0">
              <a:cs typeface="+mn-ea"/>
              <a:sym typeface="+mn-lt"/>
            </a:endParaRPr>
          </a:p>
        </p:txBody>
      </p:sp>
      <p:sp>
        <p:nvSpPr>
          <p:cNvPr id="191" name="矩形 190">
            <a:extLst>
              <a:ext uri="{FF2B5EF4-FFF2-40B4-BE49-F238E27FC236}">
                <a16:creationId xmlns:a16="http://schemas.microsoft.com/office/drawing/2014/main" id="{67035A90-818A-4A9D-ACDB-9F7AAEB3C376}"/>
              </a:ext>
            </a:extLst>
          </p:cNvPr>
          <p:cNvSpPr/>
          <p:nvPr/>
        </p:nvSpPr>
        <p:spPr bwMode="auto">
          <a:xfrm>
            <a:off x="10368480" y="1432182"/>
            <a:ext cx="1109661" cy="898084"/>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FF0000"/>
                </a:solidFill>
                <a:cs typeface="+mn-ea"/>
                <a:sym typeface="+mn-lt"/>
              </a:rPr>
              <a:t>802.11ax</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10G</a:t>
            </a:r>
            <a:r>
              <a:rPr kumimoji="0" lang="en-US" altLang="zh-CN" sz="1600" b="0" i="0" u="none" strike="noStrike" cap="none" normalizeH="0" dirty="0">
                <a:ln>
                  <a:noFill/>
                </a:ln>
                <a:solidFill>
                  <a:srgbClr val="FF0000"/>
                </a:solidFill>
                <a:effectLst/>
                <a:cs typeface="+mn-ea"/>
                <a:sym typeface="+mn-lt"/>
              </a:rPr>
              <a:t>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5GHz</a:t>
            </a:r>
          </a:p>
        </p:txBody>
      </p:sp>
      <p:sp>
        <p:nvSpPr>
          <p:cNvPr id="192" name="TextBox 46">
            <a:extLst>
              <a:ext uri="{FF2B5EF4-FFF2-40B4-BE49-F238E27FC236}">
                <a16:creationId xmlns:a16="http://schemas.microsoft.com/office/drawing/2014/main" id="{E629DBFA-1885-4E97-8F83-47149E748B86}"/>
              </a:ext>
            </a:extLst>
          </p:cNvPr>
          <p:cNvSpPr txBox="1"/>
          <p:nvPr/>
        </p:nvSpPr>
        <p:spPr>
          <a:xfrm>
            <a:off x="10506909" y="1089293"/>
            <a:ext cx="1080120" cy="360612"/>
          </a:xfrm>
          <a:prstGeom prst="rect">
            <a:avLst/>
          </a:prstGeom>
          <a:noFill/>
        </p:spPr>
        <p:txBody>
          <a:bodyPr wrap="square" rtlCol="0">
            <a:spAutoFit/>
          </a:bodyPr>
          <a:lstStyle/>
          <a:p>
            <a:pPr>
              <a:lnSpc>
                <a:spcPct val="120000"/>
              </a:lnSpc>
            </a:pPr>
            <a:r>
              <a:rPr lang="en-US" altLang="zh-CN" sz="1600" dirty="0">
                <a:cs typeface="+mn-ea"/>
                <a:sym typeface="+mn-lt"/>
              </a:rPr>
              <a:t>OFDMA</a:t>
            </a:r>
          </a:p>
        </p:txBody>
      </p:sp>
      <p:grpSp>
        <p:nvGrpSpPr>
          <p:cNvPr id="193" name="组合 55">
            <a:extLst>
              <a:ext uri="{FF2B5EF4-FFF2-40B4-BE49-F238E27FC236}">
                <a16:creationId xmlns:a16="http://schemas.microsoft.com/office/drawing/2014/main" id="{A08519A5-90A2-4786-854B-166EE16CA19C}"/>
              </a:ext>
            </a:extLst>
          </p:cNvPr>
          <p:cNvGrpSpPr/>
          <p:nvPr/>
        </p:nvGrpSpPr>
        <p:grpSpPr>
          <a:xfrm>
            <a:off x="328659" y="934792"/>
            <a:ext cx="4897477" cy="2624643"/>
            <a:chOff x="385908" y="1036967"/>
            <a:chExt cx="4067204" cy="1928771"/>
          </a:xfrm>
        </p:grpSpPr>
        <p:pic>
          <p:nvPicPr>
            <p:cNvPr id="194" name="Picture 1">
              <a:extLst>
                <a:ext uri="{FF2B5EF4-FFF2-40B4-BE49-F238E27FC236}">
                  <a16:creationId xmlns:a16="http://schemas.microsoft.com/office/drawing/2014/main" id="{5C29AD71-A09E-43C0-A5A1-9F9691290662}"/>
                </a:ext>
              </a:extLst>
            </p:cNvPr>
            <p:cNvPicPr>
              <a:picLocks noChangeAspect="1" noChangeArrowheads="1"/>
            </p:cNvPicPr>
            <p:nvPr/>
          </p:nvPicPr>
          <p:blipFill>
            <a:blip r:embed="rId2" cstate="print"/>
            <a:srcRect/>
            <a:stretch>
              <a:fillRect/>
            </a:stretch>
          </p:blipFill>
          <p:spPr bwMode="auto">
            <a:xfrm>
              <a:off x="385908" y="1036967"/>
              <a:ext cx="3802579" cy="1928771"/>
            </a:xfrm>
            <a:prstGeom prst="rect">
              <a:avLst/>
            </a:prstGeom>
            <a:noFill/>
            <a:ln w="9525">
              <a:noFill/>
              <a:miter lim="800000"/>
              <a:headEnd/>
              <a:tailEnd/>
            </a:ln>
          </p:spPr>
        </p:pic>
        <p:sp>
          <p:nvSpPr>
            <p:cNvPr id="195" name="左大括号 194">
              <a:extLst>
                <a:ext uri="{FF2B5EF4-FFF2-40B4-BE49-F238E27FC236}">
                  <a16:creationId xmlns:a16="http://schemas.microsoft.com/office/drawing/2014/main" id="{07CF066C-AD0D-4FC3-955A-AE638F7B03AD}"/>
                </a:ext>
              </a:extLst>
            </p:cNvPr>
            <p:cNvSpPr/>
            <p:nvPr/>
          </p:nvSpPr>
          <p:spPr bwMode="auto">
            <a:xfrm>
              <a:off x="4165080" y="1098783"/>
              <a:ext cx="288032" cy="1584176"/>
            </a:xfrm>
            <a:prstGeom prst="leftBrace">
              <a:avLst/>
            </a:prstGeom>
            <a:noFill/>
            <a:ln w="22225">
              <a:solidFill>
                <a:schemeClr val="tx1"/>
              </a:solidFill>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lnSpc>
                  <a:spcPct val="120000"/>
                </a:lnSpc>
              </a:pPr>
              <a:endParaRPr lang="zh-CN" altLang="en-US" sz="2400">
                <a:cs typeface="+mn-ea"/>
                <a:sym typeface="+mn-lt"/>
              </a:endParaRPr>
            </a:p>
          </p:txBody>
        </p:sp>
      </p:grpSp>
      <p:sp>
        <p:nvSpPr>
          <p:cNvPr id="196" name="圆角矩形 9">
            <a:extLst>
              <a:ext uri="{FF2B5EF4-FFF2-40B4-BE49-F238E27FC236}">
                <a16:creationId xmlns:a16="http://schemas.microsoft.com/office/drawing/2014/main" id="{7CBB519E-BF69-4BBD-9F6F-523826C9B4B6}"/>
              </a:ext>
            </a:extLst>
          </p:cNvPr>
          <p:cNvSpPr/>
          <p:nvPr/>
        </p:nvSpPr>
        <p:spPr bwMode="auto">
          <a:xfrm>
            <a:off x="9715884" y="5128591"/>
            <a:ext cx="1207427" cy="308579"/>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6</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97" name="右箭头 42">
            <a:extLst>
              <a:ext uri="{FF2B5EF4-FFF2-40B4-BE49-F238E27FC236}">
                <a16:creationId xmlns:a16="http://schemas.microsoft.com/office/drawing/2014/main" id="{B022BB05-7194-4C9D-B881-DDC828AB48BD}"/>
              </a:ext>
            </a:extLst>
          </p:cNvPr>
          <p:cNvSpPr/>
          <p:nvPr/>
        </p:nvSpPr>
        <p:spPr bwMode="auto">
          <a:xfrm>
            <a:off x="3085768" y="5237159"/>
            <a:ext cx="51262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198" name="右箭头 42">
            <a:extLst>
              <a:ext uri="{FF2B5EF4-FFF2-40B4-BE49-F238E27FC236}">
                <a16:creationId xmlns:a16="http://schemas.microsoft.com/office/drawing/2014/main" id="{2F0B2C0A-4B4A-41B5-8B1B-97D4B5C5751B}"/>
              </a:ext>
            </a:extLst>
          </p:cNvPr>
          <p:cNvSpPr/>
          <p:nvPr/>
        </p:nvSpPr>
        <p:spPr bwMode="auto">
          <a:xfrm>
            <a:off x="1574452" y="5240112"/>
            <a:ext cx="38430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199" name="右箭头 42">
            <a:extLst>
              <a:ext uri="{FF2B5EF4-FFF2-40B4-BE49-F238E27FC236}">
                <a16:creationId xmlns:a16="http://schemas.microsoft.com/office/drawing/2014/main" id="{7CB53FFD-E6D0-4B31-AAE6-9DCB199DCB95}"/>
              </a:ext>
            </a:extLst>
          </p:cNvPr>
          <p:cNvSpPr/>
          <p:nvPr/>
        </p:nvSpPr>
        <p:spPr bwMode="auto">
          <a:xfrm>
            <a:off x="4720580" y="5243928"/>
            <a:ext cx="843487"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200" name="右箭头 42">
            <a:extLst>
              <a:ext uri="{FF2B5EF4-FFF2-40B4-BE49-F238E27FC236}">
                <a16:creationId xmlns:a16="http://schemas.microsoft.com/office/drawing/2014/main" id="{F4FB966D-DC36-4CAD-9877-4530D4C381BA}"/>
              </a:ext>
            </a:extLst>
          </p:cNvPr>
          <p:cNvSpPr/>
          <p:nvPr/>
        </p:nvSpPr>
        <p:spPr bwMode="auto">
          <a:xfrm>
            <a:off x="6757911" y="5247519"/>
            <a:ext cx="72053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4" name="灯片编号占位符 3">
            <a:extLst>
              <a:ext uri="{FF2B5EF4-FFF2-40B4-BE49-F238E27FC236}">
                <a16:creationId xmlns:a16="http://schemas.microsoft.com/office/drawing/2014/main" id="{3AB8FA84-CAE9-250A-689D-9C236A731EB9}"/>
              </a:ext>
            </a:extLst>
          </p:cNvPr>
          <p:cNvSpPr>
            <a:spLocks noGrp="1"/>
          </p:cNvSpPr>
          <p:nvPr>
            <p:ph type="sldNum" sz="quarter" idx="12"/>
          </p:nvPr>
        </p:nvSpPr>
        <p:spPr/>
        <p:txBody>
          <a:bodyPr/>
          <a:lstStyle/>
          <a:p>
            <a:fld id="{C8BB1146-E542-4D4E-B8E9-6919A11DDD48}" type="slidenum">
              <a:rPr lang="en-US" smtClean="0"/>
              <a:t>198</a:t>
            </a:fld>
            <a:endParaRPr lang="en-US"/>
          </a:p>
        </p:txBody>
      </p:sp>
    </p:spTree>
    <p:extLst>
      <p:ext uri="{BB962C8B-B14F-4D97-AF65-F5344CB8AC3E}">
        <p14:creationId xmlns:p14="http://schemas.microsoft.com/office/powerpoint/2010/main" val="2737668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981885" y="-178420"/>
            <a:ext cx="9734437" cy="944183"/>
          </a:xfrm>
        </p:spPr>
        <p:txBody>
          <a:bodyPr>
            <a:normAutofit/>
          </a:bodyPr>
          <a:lstStyle/>
          <a:p>
            <a:pPr>
              <a:lnSpc>
                <a:spcPct val="120000"/>
              </a:lnSpc>
            </a:pPr>
            <a:r>
              <a:rPr lang="en-US" altLang="zh-CN" sz="3200" b="1" dirty="0">
                <a:latin typeface="+mn-lt"/>
                <a:ea typeface="+mn-ea"/>
                <a:cs typeface="+mn-ea"/>
                <a:sym typeface="+mn-lt"/>
              </a:rPr>
              <a:t>802.11 </a:t>
            </a:r>
            <a:r>
              <a:rPr lang="zh-CN" altLang="en-US" sz="3200" b="1" dirty="0">
                <a:latin typeface="+mn-lt"/>
                <a:ea typeface="+mn-ea"/>
                <a:cs typeface="+mn-ea"/>
                <a:sym typeface="+mn-lt"/>
              </a:rPr>
              <a:t>标准族：</a:t>
            </a:r>
            <a:r>
              <a:rPr lang="en-US" altLang="zh-CN" sz="3200" b="1" dirty="0">
                <a:latin typeface="+mn-lt"/>
                <a:ea typeface="+mn-ea"/>
                <a:cs typeface="+mn-ea"/>
                <a:sym typeface="+mn-lt"/>
              </a:rPr>
              <a:t>802.11a/b/g/n </a:t>
            </a:r>
            <a:r>
              <a:rPr lang="zh-CN" altLang="en-US" sz="3200" b="1" dirty="0">
                <a:latin typeface="+mn-lt"/>
                <a:ea typeface="+mn-ea"/>
                <a:cs typeface="+mn-ea"/>
                <a:sym typeface="+mn-lt"/>
              </a:rPr>
              <a:t>广泛应用</a:t>
            </a:r>
            <a:endParaRPr lang="zh-CN" altLang="en-US" sz="3200" dirty="0">
              <a:latin typeface="+mn-lt"/>
              <a:ea typeface="+mn-ea"/>
              <a:cs typeface="+mn-ea"/>
              <a:sym typeface="+mn-lt"/>
            </a:endParaRPr>
          </a:p>
        </p:txBody>
      </p:sp>
      <p:graphicFrame>
        <p:nvGraphicFramePr>
          <p:cNvPr id="4" name="表格 3"/>
          <p:cNvGraphicFramePr>
            <a:graphicFrameLocks noGrp="1"/>
          </p:cNvGraphicFramePr>
          <p:nvPr/>
        </p:nvGraphicFramePr>
        <p:xfrm>
          <a:off x="2051824" y="892098"/>
          <a:ext cx="8664498" cy="5725118"/>
        </p:xfrm>
        <a:graphic>
          <a:graphicData uri="http://schemas.openxmlformats.org/drawingml/2006/table">
            <a:tbl>
              <a:tblPr/>
              <a:tblGrid>
                <a:gridCol w="1612851">
                  <a:extLst>
                    <a:ext uri="{9D8B030D-6E8A-4147-A177-3AD203B41FA5}">
                      <a16:colId xmlns:a16="http://schemas.microsoft.com/office/drawing/2014/main" val="20000"/>
                    </a:ext>
                  </a:extLst>
                </a:gridCol>
                <a:gridCol w="7051647">
                  <a:extLst>
                    <a:ext uri="{9D8B030D-6E8A-4147-A177-3AD203B41FA5}">
                      <a16:colId xmlns:a16="http://schemas.microsoft.com/office/drawing/2014/main" val="20001"/>
                    </a:ext>
                  </a:extLst>
                </a:gridCol>
              </a:tblGrid>
              <a:tr h="208366">
                <a:tc>
                  <a:txBody>
                    <a:bodyPr/>
                    <a:lstStyle/>
                    <a:p>
                      <a:pPr algn="ctr" fontAlgn="b">
                        <a:lnSpc>
                          <a:spcPct val="120000"/>
                        </a:lnSpc>
                        <a:spcBef>
                          <a:spcPts val="0"/>
                        </a:spcBef>
                        <a:spcAft>
                          <a:spcPts val="0"/>
                        </a:spcAft>
                      </a:pPr>
                      <a:r>
                        <a:rPr lang="zh-CN" altLang="en-US" sz="1200" b="1" i="0" u="none" strike="noStrike" dirty="0">
                          <a:effectLst/>
                          <a:latin typeface="+mn-lt"/>
                          <a:ea typeface="+mn-ea"/>
                          <a:cs typeface="+mn-ea"/>
                          <a:sym typeface="+mn-lt"/>
                        </a:rPr>
                        <a:t>协议名称</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lnSpc>
                          <a:spcPct val="120000"/>
                        </a:lnSpc>
                        <a:spcBef>
                          <a:spcPts val="0"/>
                        </a:spcBef>
                        <a:spcAft>
                          <a:spcPts val="0"/>
                        </a:spcAft>
                      </a:pPr>
                      <a:r>
                        <a:rPr lang="zh-CN" altLang="en-US" sz="1200" b="1" i="0" u="none" strike="noStrike" dirty="0">
                          <a:effectLst/>
                          <a:latin typeface="+mn-lt"/>
                          <a:ea typeface="+mn-ea"/>
                          <a:cs typeface="+mn-ea"/>
                          <a:sym typeface="+mn-lt"/>
                        </a:rPr>
                        <a:t>基本描述</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08366">
                <a:tc>
                  <a:txBody>
                    <a:bodyPr/>
                    <a:lstStyle/>
                    <a:p>
                      <a:pPr algn="l" fontAlgn="b">
                        <a:lnSpc>
                          <a:spcPct val="120000"/>
                        </a:lnSpc>
                        <a:spcBef>
                          <a:spcPts val="0"/>
                        </a:spcBef>
                        <a:spcAft>
                          <a:spcPts val="0"/>
                        </a:spcAft>
                      </a:pPr>
                      <a:r>
                        <a:rPr lang="en-US" sz="1200" b="0" i="0" u="none" strike="noStrike" dirty="0">
                          <a:effectLst/>
                          <a:latin typeface="+mn-lt"/>
                          <a:ea typeface="+mn-ea"/>
                          <a:cs typeface="+mn-ea"/>
                          <a:sym typeface="+mn-lt"/>
                        </a:rPr>
                        <a:t>IEEE 802.11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a:effectLst/>
                          <a:latin typeface="+mn-lt"/>
                          <a:ea typeface="+mn-ea"/>
                          <a:cs typeface="+mn-ea"/>
                          <a:sym typeface="+mn-lt"/>
                        </a:rPr>
                        <a:t>1997</a:t>
                      </a:r>
                      <a:r>
                        <a:rPr lang="zh-CN" altLang="en-US" sz="1200" b="0" i="0" u="none" strike="noStrike">
                          <a:effectLst/>
                          <a:latin typeface="+mn-lt"/>
                          <a:ea typeface="+mn-ea"/>
                          <a:cs typeface="+mn-ea"/>
                          <a:sym typeface="+mn-lt"/>
                        </a:rPr>
                        <a:t>年，原始标准（</a:t>
                      </a:r>
                      <a:r>
                        <a:rPr lang="en-US" altLang="zh-CN" sz="1200" b="0" i="0" u="none" strike="noStrike">
                          <a:effectLst/>
                          <a:latin typeface="+mn-lt"/>
                          <a:ea typeface="+mn-ea"/>
                          <a:cs typeface="+mn-ea"/>
                          <a:sym typeface="+mn-lt"/>
                        </a:rPr>
                        <a:t>2</a:t>
                      </a:r>
                      <a:r>
                        <a:rPr lang="en-US" sz="1200" b="0" i="0" u="none" strike="noStrike">
                          <a:effectLst/>
                          <a:latin typeface="+mn-lt"/>
                          <a:ea typeface="+mn-ea"/>
                          <a:cs typeface="+mn-ea"/>
                          <a:sym typeface="+mn-lt"/>
                        </a:rPr>
                        <a:t>Mbit/s，</a:t>
                      </a:r>
                      <a:r>
                        <a:rPr lang="zh-CN" altLang="en-US" sz="1200" b="0" i="0" u="none" strike="noStrike">
                          <a:effectLst/>
                          <a:latin typeface="+mn-lt"/>
                          <a:ea typeface="+mn-ea"/>
                          <a:cs typeface="+mn-ea"/>
                          <a:sym typeface="+mn-lt"/>
                        </a:rPr>
                        <a:t>工作在</a:t>
                      </a:r>
                      <a:r>
                        <a:rPr lang="en-US" altLang="zh-CN" sz="1200" b="0" i="0" u="none" strike="noStrike">
                          <a:effectLst/>
                          <a:latin typeface="+mn-lt"/>
                          <a:ea typeface="+mn-ea"/>
                          <a:cs typeface="+mn-ea"/>
                          <a:sym typeface="+mn-lt"/>
                        </a:rPr>
                        <a:t>2.4</a:t>
                      </a:r>
                      <a:r>
                        <a:rPr lang="en-US" sz="1200" b="0" i="0" u="none" strike="noStrike">
                          <a:effectLst/>
                          <a:latin typeface="+mn-lt"/>
                          <a:ea typeface="+mn-ea"/>
                          <a:cs typeface="+mn-ea"/>
                          <a:sym typeface="+mn-lt"/>
                        </a:rPr>
                        <a:t>GHz）</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8366">
                <a:tc>
                  <a:txBody>
                    <a:bodyPr/>
                    <a:lstStyle/>
                    <a:p>
                      <a:pPr algn="l" fontAlgn="b">
                        <a:lnSpc>
                          <a:spcPct val="120000"/>
                        </a:lnSpc>
                        <a:spcBef>
                          <a:spcPts val="0"/>
                        </a:spcBef>
                        <a:spcAft>
                          <a:spcPts val="0"/>
                        </a:spcAft>
                      </a:pPr>
                      <a:r>
                        <a:rPr lang="en-US" sz="1200" b="0" i="0" u="none" strike="noStrike">
                          <a:solidFill>
                            <a:srgbClr val="0000FF"/>
                          </a:solidFill>
                          <a:effectLst/>
                          <a:latin typeface="+mn-lt"/>
                          <a:ea typeface="+mn-ea"/>
                          <a:cs typeface="+mn-ea"/>
                          <a:sym typeface="+mn-lt"/>
                        </a:rPr>
                        <a:t>IEEE 802.11a</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solidFill>
                            <a:srgbClr val="0000FF"/>
                          </a:solidFill>
                          <a:effectLst/>
                          <a:latin typeface="+mn-lt"/>
                          <a:ea typeface="+mn-ea"/>
                          <a:cs typeface="+mn-ea"/>
                          <a:sym typeface="+mn-lt"/>
                        </a:rPr>
                        <a:t>1999</a:t>
                      </a:r>
                      <a:r>
                        <a:rPr lang="zh-CN" altLang="en-US" sz="1200" b="0" i="0" u="none" strike="noStrike" dirty="0">
                          <a:solidFill>
                            <a:srgbClr val="0000FF"/>
                          </a:solidFill>
                          <a:effectLst/>
                          <a:latin typeface="+mn-lt"/>
                          <a:ea typeface="+mn-ea"/>
                          <a:cs typeface="+mn-ea"/>
                          <a:sym typeface="+mn-lt"/>
                        </a:rPr>
                        <a:t>年，物理层补充（</a:t>
                      </a:r>
                      <a:r>
                        <a:rPr lang="en-US" altLang="zh-CN" sz="1200" b="0" i="0" u="none" strike="noStrike" dirty="0">
                          <a:solidFill>
                            <a:srgbClr val="0000FF"/>
                          </a:solidFill>
                          <a:effectLst/>
                          <a:latin typeface="+mn-lt"/>
                          <a:ea typeface="+mn-ea"/>
                          <a:cs typeface="+mn-ea"/>
                          <a:sym typeface="+mn-lt"/>
                        </a:rPr>
                        <a:t>54</a:t>
                      </a:r>
                      <a:r>
                        <a:rPr lang="en-US" sz="1200" b="0" i="0" u="none" strike="noStrike" dirty="0">
                          <a:solidFill>
                            <a:srgbClr val="0000FF"/>
                          </a:solidFill>
                          <a:effectLst/>
                          <a:latin typeface="+mn-lt"/>
                          <a:ea typeface="+mn-ea"/>
                          <a:cs typeface="+mn-ea"/>
                          <a:sym typeface="+mn-lt"/>
                        </a:rPr>
                        <a:t>Mbit/s，</a:t>
                      </a:r>
                      <a:r>
                        <a:rPr lang="zh-CN" altLang="en-US" sz="1200" b="0" i="0" u="none" strike="noStrike" dirty="0">
                          <a:solidFill>
                            <a:srgbClr val="0000FF"/>
                          </a:solidFill>
                          <a:effectLst/>
                          <a:latin typeface="+mn-lt"/>
                          <a:ea typeface="+mn-ea"/>
                          <a:cs typeface="+mn-ea"/>
                          <a:sym typeface="+mn-lt"/>
                        </a:rPr>
                        <a:t>工作在</a:t>
                      </a:r>
                      <a:r>
                        <a:rPr lang="en-US" altLang="zh-CN" sz="1200" b="0" i="0" u="none" strike="noStrike" dirty="0">
                          <a:solidFill>
                            <a:srgbClr val="0000FF"/>
                          </a:solidFill>
                          <a:effectLst/>
                          <a:latin typeface="+mn-lt"/>
                          <a:ea typeface="+mn-ea"/>
                          <a:cs typeface="+mn-ea"/>
                          <a:sym typeface="+mn-lt"/>
                        </a:rPr>
                        <a:t>5</a:t>
                      </a:r>
                      <a:r>
                        <a:rPr lang="en-US" sz="1200" b="0" i="0" u="none" strike="noStrike" dirty="0">
                          <a:solidFill>
                            <a:srgbClr val="0000FF"/>
                          </a:solidFill>
                          <a:effectLst/>
                          <a:latin typeface="+mn-lt"/>
                          <a:ea typeface="+mn-ea"/>
                          <a:cs typeface="+mn-ea"/>
                          <a:sym typeface="+mn-lt"/>
                        </a:rPr>
                        <a:t>GHz）</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8366">
                <a:tc>
                  <a:txBody>
                    <a:bodyPr/>
                    <a:lstStyle/>
                    <a:p>
                      <a:pPr algn="l" fontAlgn="b">
                        <a:lnSpc>
                          <a:spcPct val="120000"/>
                        </a:lnSpc>
                        <a:spcBef>
                          <a:spcPts val="0"/>
                        </a:spcBef>
                        <a:spcAft>
                          <a:spcPts val="0"/>
                        </a:spcAft>
                      </a:pPr>
                      <a:r>
                        <a:rPr lang="en-US" sz="1200" b="0" i="0" u="none" strike="noStrike" dirty="0">
                          <a:solidFill>
                            <a:srgbClr val="0000FF"/>
                          </a:solidFill>
                          <a:effectLst/>
                          <a:latin typeface="+mn-lt"/>
                          <a:ea typeface="+mn-ea"/>
                          <a:cs typeface="+mn-ea"/>
                          <a:sym typeface="+mn-lt"/>
                        </a:rPr>
                        <a:t>IEEE 802.11b</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solidFill>
                            <a:srgbClr val="0000FF"/>
                          </a:solidFill>
                          <a:effectLst/>
                          <a:latin typeface="+mn-lt"/>
                          <a:ea typeface="+mn-ea"/>
                          <a:cs typeface="+mn-ea"/>
                          <a:sym typeface="+mn-lt"/>
                        </a:rPr>
                        <a:t>1999</a:t>
                      </a:r>
                      <a:r>
                        <a:rPr lang="zh-CN" altLang="en-US" sz="1200" b="0" i="0" u="none" strike="noStrike" dirty="0">
                          <a:solidFill>
                            <a:srgbClr val="0000FF"/>
                          </a:solidFill>
                          <a:effectLst/>
                          <a:latin typeface="+mn-lt"/>
                          <a:ea typeface="+mn-ea"/>
                          <a:cs typeface="+mn-ea"/>
                          <a:sym typeface="+mn-lt"/>
                        </a:rPr>
                        <a:t>年，物理层补充（</a:t>
                      </a:r>
                      <a:r>
                        <a:rPr lang="en-US" altLang="zh-CN" sz="1200" b="0" i="0" u="none" strike="noStrike" dirty="0">
                          <a:solidFill>
                            <a:srgbClr val="0000FF"/>
                          </a:solidFill>
                          <a:effectLst/>
                          <a:latin typeface="+mn-lt"/>
                          <a:ea typeface="+mn-ea"/>
                          <a:cs typeface="+mn-ea"/>
                          <a:sym typeface="+mn-lt"/>
                        </a:rPr>
                        <a:t>11</a:t>
                      </a:r>
                      <a:r>
                        <a:rPr lang="en-US" sz="1200" b="0" i="0" u="none" strike="noStrike" dirty="0">
                          <a:solidFill>
                            <a:srgbClr val="0000FF"/>
                          </a:solidFill>
                          <a:effectLst/>
                          <a:latin typeface="+mn-lt"/>
                          <a:ea typeface="+mn-ea"/>
                          <a:cs typeface="+mn-ea"/>
                          <a:sym typeface="+mn-lt"/>
                        </a:rPr>
                        <a:t>Mbit/s</a:t>
                      </a:r>
                      <a:r>
                        <a:rPr lang="zh-CN" altLang="en-US" sz="1200" b="0" i="0" u="none" strike="noStrike" dirty="0">
                          <a:solidFill>
                            <a:srgbClr val="0000FF"/>
                          </a:solidFill>
                          <a:effectLst/>
                          <a:latin typeface="+mn-lt"/>
                          <a:ea typeface="+mn-ea"/>
                          <a:cs typeface="+mn-ea"/>
                          <a:sym typeface="+mn-lt"/>
                        </a:rPr>
                        <a:t>工作在</a:t>
                      </a:r>
                      <a:r>
                        <a:rPr lang="en-US" altLang="zh-CN" sz="1200" b="0" i="0" u="none" strike="noStrike" dirty="0">
                          <a:solidFill>
                            <a:srgbClr val="0000FF"/>
                          </a:solidFill>
                          <a:effectLst/>
                          <a:latin typeface="+mn-lt"/>
                          <a:ea typeface="+mn-ea"/>
                          <a:cs typeface="+mn-ea"/>
                          <a:sym typeface="+mn-lt"/>
                        </a:rPr>
                        <a:t>2.4</a:t>
                      </a:r>
                      <a:r>
                        <a:rPr lang="en-US" sz="1200" b="0" i="0" u="none" strike="noStrike" dirty="0">
                          <a:solidFill>
                            <a:srgbClr val="0000FF"/>
                          </a:solidFill>
                          <a:effectLst/>
                          <a:latin typeface="+mn-lt"/>
                          <a:ea typeface="+mn-ea"/>
                          <a:cs typeface="+mn-ea"/>
                          <a:sym typeface="+mn-lt"/>
                        </a:rPr>
                        <a:t>GHz）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8366">
                <a:tc>
                  <a:txBody>
                    <a:bodyPr/>
                    <a:lstStyle/>
                    <a:p>
                      <a:pPr algn="l" fontAlgn="b">
                        <a:lnSpc>
                          <a:spcPct val="120000"/>
                        </a:lnSpc>
                        <a:spcBef>
                          <a:spcPts val="0"/>
                        </a:spcBef>
                        <a:spcAft>
                          <a:spcPts val="0"/>
                        </a:spcAft>
                      </a:pPr>
                      <a:r>
                        <a:rPr lang="en-US" sz="1200" b="0" i="0" u="none" strike="noStrike" dirty="0">
                          <a:effectLst/>
                          <a:latin typeface="+mn-lt"/>
                          <a:ea typeface="+mn-ea"/>
                          <a:cs typeface="+mn-ea"/>
                          <a:sym typeface="+mn-lt"/>
                        </a:rPr>
                        <a:t>IEEE 802.11c</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符合</a:t>
                      </a:r>
                      <a:r>
                        <a:rPr lang="en-US" altLang="zh-CN" sz="1200" b="0" i="0" u="none" strike="noStrike" dirty="0">
                          <a:effectLst/>
                          <a:latin typeface="+mn-lt"/>
                          <a:ea typeface="+mn-ea"/>
                          <a:cs typeface="+mn-ea"/>
                          <a:sym typeface="+mn-lt"/>
                        </a:rPr>
                        <a:t>802.1</a:t>
                      </a:r>
                      <a:r>
                        <a:rPr lang="en-US" sz="1200" b="0" i="0" u="none" strike="noStrike" dirty="0">
                          <a:effectLst/>
                          <a:latin typeface="+mn-lt"/>
                          <a:ea typeface="+mn-ea"/>
                          <a:cs typeface="+mn-ea"/>
                          <a:sym typeface="+mn-lt"/>
                        </a:rPr>
                        <a:t>D</a:t>
                      </a:r>
                      <a:r>
                        <a:rPr lang="zh-CN" altLang="en-US" sz="1200" b="0" i="0" u="none" strike="noStrike" dirty="0">
                          <a:effectLst/>
                          <a:latin typeface="+mn-lt"/>
                          <a:ea typeface="+mn-ea"/>
                          <a:cs typeface="+mn-ea"/>
                          <a:sym typeface="+mn-lt"/>
                        </a:rPr>
                        <a:t>的媒体接入控制层桥接（</a:t>
                      </a:r>
                      <a:r>
                        <a:rPr lang="en-US" sz="1200" b="0" i="0" u="none" strike="noStrike" dirty="0">
                          <a:effectLst/>
                          <a:latin typeface="+mn-lt"/>
                          <a:ea typeface="+mn-ea"/>
                          <a:cs typeface="+mn-ea"/>
                          <a:sym typeface="+mn-lt"/>
                        </a:rPr>
                        <a:t>MAC Layer Bridging）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802.11d</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根据各国无线电规定做的调整</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802.11e</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对服务等级（</a:t>
                      </a:r>
                      <a:r>
                        <a:rPr lang="en-US" sz="1200" b="0" i="0" u="none" strike="noStrike" dirty="0">
                          <a:effectLst/>
                          <a:latin typeface="+mn-lt"/>
                          <a:ea typeface="+mn-ea"/>
                          <a:cs typeface="+mn-ea"/>
                          <a:sym typeface="+mn-lt"/>
                        </a:rPr>
                        <a:t>Quality of Service, </a:t>
                      </a:r>
                      <a:r>
                        <a:rPr lang="en-US" sz="1200" b="0" i="0" u="none" strike="noStrike" dirty="0" err="1">
                          <a:effectLst/>
                          <a:latin typeface="+mn-lt"/>
                          <a:ea typeface="+mn-ea"/>
                          <a:cs typeface="+mn-ea"/>
                          <a:sym typeface="+mn-lt"/>
                        </a:rPr>
                        <a:t>QoS</a:t>
                      </a:r>
                      <a:r>
                        <a:rPr lang="en-US" sz="1200" b="0" i="0" u="none" strike="noStrike" dirty="0">
                          <a:effectLst/>
                          <a:latin typeface="+mn-lt"/>
                          <a:ea typeface="+mn-ea"/>
                          <a:cs typeface="+mn-ea"/>
                          <a:sym typeface="+mn-lt"/>
                        </a:rPr>
                        <a:t>）</a:t>
                      </a:r>
                      <a:r>
                        <a:rPr lang="zh-CN" altLang="en-US" sz="1200" b="0" i="0" u="none" strike="noStrike" dirty="0">
                          <a:effectLst/>
                          <a:latin typeface="+mn-lt"/>
                          <a:ea typeface="+mn-ea"/>
                          <a:cs typeface="+mn-ea"/>
                          <a:sym typeface="+mn-lt"/>
                        </a:rPr>
                        <a:t>的支持</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8128">
                <a:tc>
                  <a:txBody>
                    <a:bodyPr/>
                    <a:lstStyle/>
                    <a:p>
                      <a:pPr algn="l" fontAlgn="b">
                        <a:lnSpc>
                          <a:spcPct val="120000"/>
                        </a:lnSpc>
                        <a:spcBef>
                          <a:spcPts val="0"/>
                        </a:spcBef>
                        <a:spcAft>
                          <a:spcPts val="0"/>
                        </a:spcAft>
                      </a:pPr>
                      <a:r>
                        <a:rPr lang="en-US" sz="1200" b="0" i="0" u="none" strike="noStrike" dirty="0">
                          <a:effectLst/>
                          <a:latin typeface="+mn-lt"/>
                          <a:ea typeface="+mn-ea"/>
                          <a:cs typeface="+mn-ea"/>
                          <a:sym typeface="+mn-lt"/>
                        </a:rPr>
                        <a:t>IEEE 802.11f</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a:effectLst/>
                          <a:latin typeface="+mn-lt"/>
                          <a:ea typeface="+mn-ea"/>
                          <a:cs typeface="+mn-ea"/>
                          <a:sym typeface="+mn-lt"/>
                        </a:rPr>
                        <a:t>基站的互连性（</a:t>
                      </a:r>
                      <a:r>
                        <a:rPr lang="en-US" sz="1200" b="0" i="0" u="none" strike="noStrike">
                          <a:effectLst/>
                          <a:latin typeface="+mn-lt"/>
                          <a:ea typeface="+mn-ea"/>
                          <a:cs typeface="+mn-ea"/>
                          <a:sym typeface="+mn-lt"/>
                        </a:rPr>
                        <a:t>IAPP, Inter-Access Point Protocol），2006</a:t>
                      </a:r>
                      <a:r>
                        <a:rPr lang="zh-CN" altLang="en-US" sz="1200" b="0" i="0" u="none" strike="noStrike">
                          <a:effectLst/>
                          <a:latin typeface="+mn-lt"/>
                          <a:ea typeface="+mn-ea"/>
                          <a:cs typeface="+mn-ea"/>
                          <a:sym typeface="+mn-lt"/>
                        </a:rPr>
                        <a:t>年</a:t>
                      </a:r>
                      <a:r>
                        <a:rPr lang="en-US" altLang="zh-CN" sz="1200" b="0" i="0" u="none" strike="noStrike">
                          <a:effectLst/>
                          <a:latin typeface="+mn-lt"/>
                          <a:ea typeface="+mn-ea"/>
                          <a:cs typeface="+mn-ea"/>
                          <a:sym typeface="+mn-lt"/>
                        </a:rPr>
                        <a:t>2</a:t>
                      </a:r>
                      <a:r>
                        <a:rPr lang="zh-CN" altLang="en-US" sz="1200" b="0" i="0" u="none" strike="noStrike">
                          <a:effectLst/>
                          <a:latin typeface="+mn-lt"/>
                          <a:ea typeface="+mn-ea"/>
                          <a:cs typeface="+mn-ea"/>
                          <a:sym typeface="+mn-lt"/>
                        </a:rPr>
                        <a:t>月被</a:t>
                      </a:r>
                      <a:r>
                        <a:rPr lang="en-US" sz="1200" b="0" i="0" u="none" strike="noStrike">
                          <a:effectLst/>
                          <a:latin typeface="+mn-lt"/>
                          <a:ea typeface="+mn-ea"/>
                          <a:cs typeface="+mn-ea"/>
                          <a:sym typeface="+mn-lt"/>
                        </a:rPr>
                        <a:t>IEEE</a:t>
                      </a:r>
                      <a:r>
                        <a:rPr lang="zh-CN" altLang="en-US" sz="1200" b="0" i="0" u="none" strike="noStrike">
                          <a:effectLst/>
                          <a:latin typeface="+mn-lt"/>
                          <a:ea typeface="+mn-ea"/>
                          <a:cs typeface="+mn-ea"/>
                          <a:sym typeface="+mn-lt"/>
                        </a:rPr>
                        <a:t>批准撤销</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08366">
                <a:tc>
                  <a:txBody>
                    <a:bodyPr/>
                    <a:lstStyle/>
                    <a:p>
                      <a:pPr algn="l" fontAlgn="b">
                        <a:lnSpc>
                          <a:spcPct val="120000"/>
                        </a:lnSpc>
                        <a:spcBef>
                          <a:spcPts val="0"/>
                        </a:spcBef>
                        <a:spcAft>
                          <a:spcPts val="0"/>
                        </a:spcAft>
                      </a:pPr>
                      <a:r>
                        <a:rPr lang="en-US" sz="1200" b="0" i="0" u="none" strike="noStrike">
                          <a:solidFill>
                            <a:srgbClr val="0000FF"/>
                          </a:solidFill>
                          <a:effectLst/>
                          <a:latin typeface="+mn-lt"/>
                          <a:ea typeface="+mn-ea"/>
                          <a:cs typeface="+mn-ea"/>
                          <a:sym typeface="+mn-lt"/>
                        </a:rPr>
                        <a:t>IEEE 802.11g</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solidFill>
                            <a:srgbClr val="0000FF"/>
                          </a:solidFill>
                          <a:effectLst/>
                          <a:latin typeface="+mn-lt"/>
                          <a:ea typeface="+mn-ea"/>
                          <a:cs typeface="+mn-ea"/>
                          <a:sym typeface="+mn-lt"/>
                        </a:rPr>
                        <a:t>2003</a:t>
                      </a:r>
                      <a:r>
                        <a:rPr lang="zh-CN" altLang="en-US" sz="1200" b="0" i="0" u="none" strike="noStrike" dirty="0">
                          <a:solidFill>
                            <a:srgbClr val="0000FF"/>
                          </a:solidFill>
                          <a:effectLst/>
                          <a:latin typeface="+mn-lt"/>
                          <a:ea typeface="+mn-ea"/>
                          <a:cs typeface="+mn-ea"/>
                          <a:sym typeface="+mn-lt"/>
                        </a:rPr>
                        <a:t>年，物理层补充（</a:t>
                      </a:r>
                      <a:r>
                        <a:rPr lang="en-US" altLang="zh-CN" sz="1200" b="0" i="0" u="none" strike="noStrike" dirty="0">
                          <a:solidFill>
                            <a:srgbClr val="0000FF"/>
                          </a:solidFill>
                          <a:effectLst/>
                          <a:latin typeface="+mn-lt"/>
                          <a:ea typeface="+mn-ea"/>
                          <a:cs typeface="+mn-ea"/>
                          <a:sym typeface="+mn-lt"/>
                        </a:rPr>
                        <a:t>54</a:t>
                      </a:r>
                      <a:r>
                        <a:rPr lang="en-US" sz="1200" b="0" i="0" u="none" strike="noStrike" dirty="0">
                          <a:solidFill>
                            <a:srgbClr val="0000FF"/>
                          </a:solidFill>
                          <a:effectLst/>
                          <a:latin typeface="+mn-lt"/>
                          <a:ea typeface="+mn-ea"/>
                          <a:cs typeface="+mn-ea"/>
                          <a:sym typeface="+mn-lt"/>
                        </a:rPr>
                        <a:t>Mbit/s，</a:t>
                      </a:r>
                      <a:r>
                        <a:rPr lang="zh-CN" altLang="en-US" sz="1200" b="0" i="0" u="none" strike="noStrike" dirty="0">
                          <a:solidFill>
                            <a:srgbClr val="0000FF"/>
                          </a:solidFill>
                          <a:effectLst/>
                          <a:latin typeface="+mn-lt"/>
                          <a:ea typeface="+mn-ea"/>
                          <a:cs typeface="+mn-ea"/>
                          <a:sym typeface="+mn-lt"/>
                        </a:rPr>
                        <a:t>工作在</a:t>
                      </a:r>
                      <a:r>
                        <a:rPr lang="en-US" altLang="zh-CN" sz="1200" b="0" i="0" u="none" strike="noStrike" dirty="0">
                          <a:solidFill>
                            <a:srgbClr val="0000FF"/>
                          </a:solidFill>
                          <a:effectLst/>
                          <a:latin typeface="+mn-lt"/>
                          <a:ea typeface="+mn-ea"/>
                          <a:cs typeface="+mn-ea"/>
                          <a:sym typeface="+mn-lt"/>
                        </a:rPr>
                        <a:t>2.4</a:t>
                      </a:r>
                      <a:r>
                        <a:rPr lang="en-US" sz="1200" b="0" i="0" u="none" strike="noStrike" dirty="0">
                          <a:solidFill>
                            <a:srgbClr val="0000FF"/>
                          </a:solidFill>
                          <a:effectLst/>
                          <a:latin typeface="+mn-lt"/>
                          <a:ea typeface="+mn-ea"/>
                          <a:cs typeface="+mn-ea"/>
                          <a:sym typeface="+mn-lt"/>
                        </a:rPr>
                        <a:t>GHz）</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8128">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802.11h</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effectLst/>
                          <a:latin typeface="+mn-lt"/>
                          <a:ea typeface="+mn-ea"/>
                          <a:cs typeface="+mn-ea"/>
                          <a:sym typeface="+mn-lt"/>
                        </a:rPr>
                        <a:t>2004</a:t>
                      </a:r>
                      <a:r>
                        <a:rPr lang="zh-CN" altLang="en-US" sz="1200" b="0" i="0" u="none" strike="noStrike" dirty="0">
                          <a:effectLst/>
                          <a:latin typeface="+mn-lt"/>
                          <a:ea typeface="+mn-ea"/>
                          <a:cs typeface="+mn-ea"/>
                          <a:sym typeface="+mn-lt"/>
                        </a:rPr>
                        <a:t>年，无线覆盖半径的调整，室内（</a:t>
                      </a:r>
                      <a:r>
                        <a:rPr lang="en-US" altLang="zh-CN" sz="1200" b="0" i="0" u="none" strike="noStrike" dirty="0">
                          <a:effectLst/>
                          <a:latin typeface="+mn-lt"/>
                          <a:ea typeface="+mn-ea"/>
                          <a:cs typeface="+mn-ea"/>
                          <a:sym typeface="+mn-lt"/>
                        </a:rPr>
                        <a:t>indoor</a:t>
                      </a:r>
                      <a:r>
                        <a:rPr lang="zh-CN" altLang="en-US" sz="1200" b="0" i="0" u="none" strike="noStrike" dirty="0">
                          <a:effectLst/>
                          <a:latin typeface="+mn-lt"/>
                          <a:ea typeface="+mn-ea"/>
                          <a:cs typeface="+mn-ea"/>
                          <a:sym typeface="+mn-lt"/>
                        </a:rPr>
                        <a:t>）和室外（</a:t>
                      </a:r>
                      <a:r>
                        <a:rPr lang="en-US" altLang="zh-CN" sz="1200" b="0" i="0" u="none" strike="noStrike" dirty="0">
                          <a:effectLst/>
                          <a:latin typeface="+mn-lt"/>
                          <a:ea typeface="+mn-ea"/>
                          <a:cs typeface="+mn-ea"/>
                          <a:sym typeface="+mn-lt"/>
                        </a:rPr>
                        <a:t>outdoor</a:t>
                      </a:r>
                      <a:r>
                        <a:rPr lang="zh-CN" altLang="en-US" sz="1200" b="0" i="0" u="none" strike="noStrike" dirty="0">
                          <a:effectLst/>
                          <a:latin typeface="+mn-lt"/>
                          <a:ea typeface="+mn-ea"/>
                          <a:cs typeface="+mn-ea"/>
                          <a:sym typeface="+mn-lt"/>
                        </a:rPr>
                        <a:t>）信道（</a:t>
                      </a:r>
                      <a:r>
                        <a:rPr lang="en-US" altLang="zh-CN" sz="1200" b="0" i="0" u="none" strike="noStrike" dirty="0">
                          <a:effectLst/>
                          <a:latin typeface="+mn-lt"/>
                          <a:ea typeface="+mn-ea"/>
                          <a:cs typeface="+mn-ea"/>
                          <a:sym typeface="+mn-lt"/>
                        </a:rPr>
                        <a:t>5GHz</a:t>
                      </a:r>
                      <a:r>
                        <a:rPr lang="zh-CN" altLang="en-US" sz="1200" b="0" i="0" u="none" strike="noStrike" dirty="0">
                          <a:effectLst/>
                          <a:latin typeface="+mn-lt"/>
                          <a:ea typeface="+mn-ea"/>
                          <a:cs typeface="+mn-ea"/>
                          <a:sym typeface="+mn-lt"/>
                        </a:rPr>
                        <a:t>频段）</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802.11i</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a:effectLst/>
                          <a:latin typeface="+mn-lt"/>
                          <a:ea typeface="+mn-ea"/>
                          <a:cs typeface="+mn-ea"/>
                          <a:sym typeface="+mn-lt"/>
                        </a:rPr>
                        <a:t>2004</a:t>
                      </a:r>
                      <a:r>
                        <a:rPr lang="zh-CN" altLang="en-US" sz="1200" b="0" i="0" u="none" strike="noStrike">
                          <a:effectLst/>
                          <a:latin typeface="+mn-lt"/>
                          <a:ea typeface="+mn-ea"/>
                          <a:cs typeface="+mn-ea"/>
                          <a:sym typeface="+mn-lt"/>
                        </a:rPr>
                        <a:t>年，无线网络的安全方面的补充</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802.11j</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effectLst/>
                          <a:latin typeface="+mn-lt"/>
                          <a:ea typeface="+mn-ea"/>
                          <a:cs typeface="+mn-ea"/>
                          <a:sym typeface="+mn-lt"/>
                        </a:rPr>
                        <a:t>2004</a:t>
                      </a:r>
                      <a:r>
                        <a:rPr lang="zh-CN" altLang="en-US" sz="1200" b="0" i="0" u="none" strike="noStrike" dirty="0">
                          <a:effectLst/>
                          <a:latin typeface="+mn-lt"/>
                          <a:ea typeface="+mn-ea"/>
                          <a:cs typeface="+mn-ea"/>
                          <a:sym typeface="+mn-lt"/>
                        </a:rPr>
                        <a:t>年，根据日本规定做的升级</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802.11l</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a:effectLst/>
                          <a:latin typeface="+mn-lt"/>
                          <a:ea typeface="+mn-ea"/>
                          <a:cs typeface="+mn-ea"/>
                          <a:sym typeface="+mn-lt"/>
                        </a:rPr>
                        <a:t>预留及准备不使用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802.11m</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维护标准；互斥及极限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09504">
                <a:tc>
                  <a:txBody>
                    <a:bodyPr/>
                    <a:lstStyle/>
                    <a:p>
                      <a:pPr algn="l" fontAlgn="b">
                        <a:lnSpc>
                          <a:spcPct val="120000"/>
                        </a:lnSpc>
                        <a:spcBef>
                          <a:spcPts val="0"/>
                        </a:spcBef>
                        <a:spcAft>
                          <a:spcPts val="0"/>
                        </a:spcAft>
                      </a:pPr>
                      <a:r>
                        <a:rPr lang="en-US" sz="1200" b="0" i="0" u="none" strike="noStrike">
                          <a:solidFill>
                            <a:srgbClr val="0000FF"/>
                          </a:solidFill>
                          <a:effectLst/>
                          <a:latin typeface="+mn-lt"/>
                          <a:ea typeface="+mn-ea"/>
                          <a:cs typeface="+mn-ea"/>
                          <a:sym typeface="+mn-lt"/>
                        </a:rPr>
                        <a:t>IEEE 802.11n</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solidFill>
                            <a:srgbClr val="0000FF"/>
                          </a:solidFill>
                          <a:effectLst/>
                          <a:latin typeface="+mn-lt"/>
                          <a:ea typeface="+mn-ea"/>
                          <a:cs typeface="+mn-ea"/>
                          <a:sym typeface="+mn-lt"/>
                        </a:rPr>
                        <a:t>2009</a:t>
                      </a:r>
                      <a:r>
                        <a:rPr lang="zh-CN" altLang="en-US" sz="1200" b="0" i="0" u="none" strike="noStrike" dirty="0">
                          <a:solidFill>
                            <a:srgbClr val="0000FF"/>
                          </a:solidFill>
                          <a:effectLst/>
                          <a:latin typeface="+mn-lt"/>
                          <a:ea typeface="+mn-ea"/>
                          <a:cs typeface="+mn-ea"/>
                          <a:sym typeface="+mn-lt"/>
                        </a:rPr>
                        <a:t>年通过正式标准</a:t>
                      </a:r>
                      <a:r>
                        <a:rPr lang="en-US" altLang="zh-CN" sz="1200" b="0" i="0" u="none" strike="noStrike" dirty="0">
                          <a:solidFill>
                            <a:srgbClr val="0000FF"/>
                          </a:solidFill>
                          <a:effectLst/>
                          <a:latin typeface="+mn-lt"/>
                          <a:ea typeface="+mn-ea"/>
                          <a:cs typeface="+mn-ea"/>
                          <a:sym typeface="+mn-lt"/>
                        </a:rPr>
                        <a:t>,WLAN</a:t>
                      </a:r>
                      <a:r>
                        <a:rPr lang="zh-CN" altLang="en-US" sz="1200" b="0" i="0" u="none" strike="noStrike" dirty="0">
                          <a:solidFill>
                            <a:srgbClr val="0000FF"/>
                          </a:solidFill>
                          <a:effectLst/>
                          <a:latin typeface="+mn-lt"/>
                          <a:ea typeface="+mn-ea"/>
                          <a:cs typeface="+mn-ea"/>
                          <a:sym typeface="+mn-lt"/>
                        </a:rPr>
                        <a:t>的传输速率由目前</a:t>
                      </a:r>
                      <a:r>
                        <a:rPr lang="en-US" altLang="zh-CN" sz="1200" b="0" i="0" u="none" strike="noStrike" dirty="0">
                          <a:solidFill>
                            <a:srgbClr val="0000FF"/>
                          </a:solidFill>
                          <a:effectLst/>
                          <a:latin typeface="+mn-lt"/>
                          <a:ea typeface="+mn-ea"/>
                          <a:cs typeface="+mn-ea"/>
                          <a:sym typeface="+mn-lt"/>
                        </a:rPr>
                        <a:t>802.11a</a:t>
                      </a:r>
                      <a:r>
                        <a:rPr lang="zh-CN" altLang="en-US" sz="1200" b="0" i="0" u="none" strike="noStrike" dirty="0">
                          <a:solidFill>
                            <a:srgbClr val="0000FF"/>
                          </a:solidFill>
                          <a:effectLst/>
                          <a:latin typeface="+mn-lt"/>
                          <a:ea typeface="+mn-ea"/>
                          <a:cs typeface="+mn-ea"/>
                          <a:sym typeface="+mn-lt"/>
                        </a:rPr>
                        <a:t>及</a:t>
                      </a:r>
                      <a:r>
                        <a:rPr lang="en-US" altLang="zh-CN" sz="1200" b="0" i="0" u="none" strike="noStrike" dirty="0">
                          <a:solidFill>
                            <a:srgbClr val="0000FF"/>
                          </a:solidFill>
                          <a:effectLst/>
                          <a:latin typeface="+mn-lt"/>
                          <a:ea typeface="+mn-ea"/>
                          <a:cs typeface="+mn-ea"/>
                          <a:sym typeface="+mn-lt"/>
                        </a:rPr>
                        <a:t>802.11g</a:t>
                      </a:r>
                      <a:r>
                        <a:rPr lang="zh-CN" altLang="en-US" sz="1200" b="0" i="0" u="none" strike="noStrike" dirty="0">
                          <a:solidFill>
                            <a:srgbClr val="0000FF"/>
                          </a:solidFill>
                          <a:effectLst/>
                          <a:latin typeface="+mn-lt"/>
                          <a:ea typeface="+mn-ea"/>
                          <a:cs typeface="+mn-ea"/>
                          <a:sym typeface="+mn-lt"/>
                        </a:rPr>
                        <a:t>提供的</a:t>
                      </a:r>
                      <a:r>
                        <a:rPr lang="en-US" altLang="zh-CN" sz="1200" b="0" i="0" u="none" strike="noStrike" dirty="0">
                          <a:solidFill>
                            <a:srgbClr val="0000FF"/>
                          </a:solidFill>
                          <a:effectLst/>
                          <a:latin typeface="+mn-lt"/>
                          <a:ea typeface="+mn-ea"/>
                          <a:cs typeface="+mn-ea"/>
                          <a:sym typeface="+mn-lt"/>
                        </a:rPr>
                        <a:t>54Mbps</a:t>
                      </a:r>
                      <a:r>
                        <a:rPr lang="zh-CN" altLang="en-US" sz="1200" b="0" i="0" u="none" strike="noStrike" dirty="0">
                          <a:solidFill>
                            <a:srgbClr val="0000FF"/>
                          </a:solidFill>
                          <a:effectLst/>
                          <a:latin typeface="+mn-lt"/>
                          <a:ea typeface="+mn-ea"/>
                          <a:cs typeface="+mn-ea"/>
                          <a:sym typeface="+mn-lt"/>
                        </a:rPr>
                        <a:t>、</a:t>
                      </a:r>
                      <a:r>
                        <a:rPr lang="en-US" altLang="zh-CN" sz="1200" b="0" i="0" u="none" strike="noStrike" dirty="0">
                          <a:solidFill>
                            <a:srgbClr val="0000FF"/>
                          </a:solidFill>
                          <a:effectLst/>
                          <a:latin typeface="+mn-lt"/>
                          <a:ea typeface="+mn-ea"/>
                          <a:cs typeface="+mn-ea"/>
                          <a:sym typeface="+mn-lt"/>
                        </a:rPr>
                        <a:t>108Mbps</a:t>
                      </a:r>
                      <a:r>
                        <a:rPr lang="zh-CN" altLang="en-US" sz="1200" b="0" i="0" u="none" strike="noStrike" dirty="0">
                          <a:solidFill>
                            <a:srgbClr val="0000FF"/>
                          </a:solidFill>
                          <a:effectLst/>
                          <a:latin typeface="+mn-lt"/>
                          <a:ea typeface="+mn-ea"/>
                          <a:cs typeface="+mn-ea"/>
                          <a:sym typeface="+mn-lt"/>
                        </a:rPr>
                        <a:t>，提高到</a:t>
                      </a:r>
                      <a:r>
                        <a:rPr lang="en-US" altLang="zh-CN" sz="1200" b="0" i="0" u="none" strike="noStrike" dirty="0">
                          <a:solidFill>
                            <a:srgbClr val="0000FF"/>
                          </a:solidFill>
                          <a:effectLst/>
                          <a:latin typeface="+mn-lt"/>
                          <a:ea typeface="+mn-ea"/>
                          <a:cs typeface="+mn-ea"/>
                          <a:sym typeface="+mn-lt"/>
                        </a:rPr>
                        <a:t>300Mbps</a:t>
                      </a:r>
                      <a:r>
                        <a:rPr lang="zh-CN" altLang="en-US" sz="1200" b="0" i="0" u="none" strike="noStrike" dirty="0">
                          <a:solidFill>
                            <a:srgbClr val="0000FF"/>
                          </a:solidFill>
                          <a:effectLst/>
                          <a:latin typeface="+mn-lt"/>
                          <a:ea typeface="+mn-ea"/>
                          <a:cs typeface="+mn-ea"/>
                          <a:sym typeface="+mn-lt"/>
                        </a:rPr>
                        <a:t>甚至高达</a:t>
                      </a:r>
                      <a:r>
                        <a:rPr lang="en-US" altLang="zh-CN" sz="1200" b="0" i="0" u="none" strike="noStrike" dirty="0">
                          <a:solidFill>
                            <a:srgbClr val="0000FF"/>
                          </a:solidFill>
                          <a:effectLst/>
                          <a:latin typeface="+mn-lt"/>
                          <a:ea typeface="+mn-ea"/>
                          <a:cs typeface="+mn-ea"/>
                          <a:sym typeface="+mn-lt"/>
                        </a:rPr>
                        <a:t>600Mbps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09504">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802.11k</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effectLst/>
                          <a:latin typeface="+mn-lt"/>
                          <a:ea typeface="+mn-ea"/>
                          <a:cs typeface="+mn-ea"/>
                          <a:sym typeface="+mn-lt"/>
                        </a:rPr>
                        <a:t>2008</a:t>
                      </a:r>
                      <a:r>
                        <a:rPr lang="zh-CN" altLang="en-US" sz="1200" b="0" i="0" u="none" strike="noStrike" dirty="0">
                          <a:effectLst/>
                          <a:latin typeface="+mn-lt"/>
                          <a:ea typeface="+mn-ea"/>
                          <a:cs typeface="+mn-ea"/>
                          <a:sym typeface="+mn-lt"/>
                        </a:rPr>
                        <a:t>年，该协议规范规定了无线局域网络频谱测量规范。该规范的制订体现了无线局域网络对频谱资源智能化使用的需求</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18128">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802.11r</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effectLst/>
                          <a:latin typeface="+mn-lt"/>
                          <a:ea typeface="+mn-ea"/>
                          <a:cs typeface="+mn-ea"/>
                          <a:sym typeface="+mn-lt"/>
                        </a:rPr>
                        <a:t>2008</a:t>
                      </a:r>
                      <a:r>
                        <a:rPr lang="zh-CN" altLang="en-US" sz="1200" b="0" i="0" u="none" strike="noStrike" dirty="0">
                          <a:effectLst/>
                          <a:latin typeface="+mn-lt"/>
                          <a:ea typeface="+mn-ea"/>
                          <a:cs typeface="+mn-ea"/>
                          <a:sym typeface="+mn-lt"/>
                        </a:rPr>
                        <a:t>年，快速基础服务转移，主要是用来解决客户端在不同无线网络</a:t>
                      </a:r>
                      <a:r>
                        <a:rPr lang="en-US" altLang="zh-CN" sz="1200" b="0" i="0" u="none" strike="noStrike" dirty="0">
                          <a:effectLst/>
                          <a:latin typeface="+mn-lt"/>
                          <a:ea typeface="+mn-ea"/>
                          <a:cs typeface="+mn-ea"/>
                          <a:sym typeface="+mn-lt"/>
                        </a:rPr>
                        <a:t>AP</a:t>
                      </a:r>
                      <a:r>
                        <a:rPr lang="zh-CN" altLang="en-US" sz="1200" b="0" i="0" u="none" strike="noStrike" dirty="0">
                          <a:effectLst/>
                          <a:latin typeface="+mn-lt"/>
                          <a:ea typeface="+mn-ea"/>
                          <a:cs typeface="+mn-ea"/>
                          <a:sym typeface="+mn-lt"/>
                        </a:rPr>
                        <a:t>间切换时的延迟问题</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409504">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802.11s</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 </a:t>
                      </a:r>
                      <a:r>
                        <a:rPr lang="en-US" altLang="zh-CN" sz="1200" b="0" i="0" u="none" strike="noStrike" dirty="0">
                          <a:effectLst/>
                          <a:latin typeface="+mn-lt"/>
                          <a:ea typeface="+mn-ea"/>
                          <a:cs typeface="+mn-ea"/>
                          <a:sym typeface="+mn-lt"/>
                        </a:rPr>
                        <a:t>2007</a:t>
                      </a:r>
                      <a:r>
                        <a:rPr lang="zh-CN" altLang="en-US" sz="1200" b="0" i="0" u="none" strike="noStrike" dirty="0">
                          <a:effectLst/>
                          <a:latin typeface="+mn-lt"/>
                          <a:ea typeface="+mn-ea"/>
                          <a:cs typeface="+mn-ea"/>
                          <a:sym typeface="+mn-lt"/>
                        </a:rPr>
                        <a:t>年</a:t>
                      </a:r>
                      <a:r>
                        <a:rPr lang="en-US" altLang="zh-CN" sz="1200" b="0" i="0" u="none" strike="noStrike" dirty="0">
                          <a:effectLst/>
                          <a:latin typeface="+mn-lt"/>
                          <a:ea typeface="+mn-ea"/>
                          <a:cs typeface="+mn-ea"/>
                          <a:sym typeface="+mn-lt"/>
                        </a:rPr>
                        <a:t>9</a:t>
                      </a:r>
                      <a:r>
                        <a:rPr lang="zh-CN" altLang="en-US" sz="1200" b="0" i="0" u="none" strike="noStrike" dirty="0">
                          <a:effectLst/>
                          <a:latin typeface="+mn-lt"/>
                          <a:ea typeface="+mn-ea"/>
                          <a:cs typeface="+mn-ea"/>
                          <a:sym typeface="+mn-lt"/>
                        </a:rPr>
                        <a:t>月</a:t>
                      </a:r>
                      <a:r>
                        <a:rPr lang="en-US" altLang="zh-CN" sz="1200" b="0" i="0" u="none" strike="noStrike" dirty="0">
                          <a:effectLst/>
                          <a:latin typeface="+mn-lt"/>
                          <a:ea typeface="+mn-ea"/>
                          <a:cs typeface="+mn-ea"/>
                          <a:sym typeface="+mn-lt"/>
                        </a:rPr>
                        <a:t>.</a:t>
                      </a:r>
                      <a:r>
                        <a:rPr lang="zh-CN" altLang="en-US" sz="1200" b="0" i="0" u="none" strike="noStrike" dirty="0">
                          <a:effectLst/>
                          <a:latin typeface="+mn-lt"/>
                          <a:ea typeface="+mn-ea"/>
                          <a:cs typeface="+mn-ea"/>
                          <a:sym typeface="+mn-lt"/>
                        </a:rPr>
                        <a:t>拓扑发现、路径选择与转发、信道定位、安全、流量管理和网络管理。网状网络带来一些新的术语</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802.11u</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异质网络交互，</a:t>
                      </a:r>
                      <a:r>
                        <a:rPr lang="en-US" altLang="zh-CN" sz="1200" b="0" i="0" u="none" strike="noStrike" dirty="0">
                          <a:effectLst/>
                          <a:latin typeface="+mn-lt"/>
                          <a:ea typeface="+mn-ea"/>
                          <a:cs typeface="+mn-ea"/>
                          <a:sym typeface="+mn-lt"/>
                        </a:rPr>
                        <a:t>2011</a:t>
                      </a:r>
                      <a:r>
                        <a:rPr lang="zh-CN" altLang="en-US" sz="1200" b="0" i="0" u="none" strike="noStrike" dirty="0">
                          <a:effectLst/>
                          <a:latin typeface="+mn-lt"/>
                          <a:ea typeface="+mn-ea"/>
                          <a:cs typeface="+mn-ea"/>
                          <a:sym typeface="+mn-lt"/>
                        </a:rPr>
                        <a:t>发布正式版本</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802.11v</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网络管理</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802.11w</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a:effectLst/>
                          <a:latin typeface="+mn-lt"/>
                          <a:ea typeface="+mn-ea"/>
                          <a:cs typeface="+mn-ea"/>
                          <a:sym typeface="+mn-lt"/>
                        </a:rPr>
                        <a:t>2009</a:t>
                      </a:r>
                      <a:r>
                        <a:rPr lang="zh-CN" altLang="en-US" sz="1200" b="0" i="0" u="none" strike="noStrike">
                          <a:effectLst/>
                          <a:latin typeface="+mn-lt"/>
                          <a:ea typeface="+mn-ea"/>
                          <a:cs typeface="+mn-ea"/>
                          <a:sym typeface="+mn-lt"/>
                        </a:rPr>
                        <a:t>年，针对</a:t>
                      </a:r>
                      <a:r>
                        <a:rPr lang="en-US" altLang="zh-CN" sz="1200" b="0" i="0" u="none" strike="noStrike">
                          <a:effectLst/>
                          <a:latin typeface="+mn-lt"/>
                          <a:ea typeface="+mn-ea"/>
                          <a:cs typeface="+mn-ea"/>
                          <a:sym typeface="+mn-lt"/>
                        </a:rPr>
                        <a:t>802.11</a:t>
                      </a:r>
                      <a:r>
                        <a:rPr lang="zh-CN" altLang="en-US" sz="1200" b="0" i="0" u="none" strike="noStrike">
                          <a:effectLst/>
                          <a:latin typeface="+mn-lt"/>
                          <a:ea typeface="+mn-ea"/>
                          <a:cs typeface="+mn-ea"/>
                          <a:sym typeface="+mn-lt"/>
                        </a:rPr>
                        <a:t>管理帧的保护</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08366">
                <a:tc>
                  <a:txBody>
                    <a:bodyPr/>
                    <a:lstStyle/>
                    <a:p>
                      <a:pPr algn="l" fontAlgn="b">
                        <a:lnSpc>
                          <a:spcPct val="120000"/>
                        </a:lnSpc>
                        <a:spcBef>
                          <a:spcPts val="0"/>
                        </a:spcBef>
                        <a:spcAft>
                          <a:spcPts val="0"/>
                        </a:spcAft>
                      </a:pPr>
                      <a:r>
                        <a:rPr lang="en-US" sz="1200" b="0" i="0" u="none" strike="noStrike">
                          <a:effectLst/>
                          <a:latin typeface="+mn-lt"/>
                          <a:ea typeface="+mn-ea"/>
                          <a:cs typeface="+mn-ea"/>
                          <a:sym typeface="+mn-lt"/>
                        </a:rPr>
                        <a:t>IEEE 802.11y</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en-US" altLang="zh-CN" sz="1200" b="0" i="0" u="none" strike="noStrike" dirty="0">
                          <a:effectLst/>
                          <a:latin typeface="+mn-lt"/>
                          <a:ea typeface="+mn-ea"/>
                          <a:cs typeface="+mn-ea"/>
                          <a:sym typeface="+mn-lt"/>
                        </a:rPr>
                        <a:t>2008</a:t>
                      </a:r>
                      <a:r>
                        <a:rPr lang="zh-CN" altLang="en-US" sz="1200" b="0" i="0" u="none" strike="noStrike" dirty="0">
                          <a:effectLst/>
                          <a:latin typeface="+mn-lt"/>
                          <a:ea typeface="+mn-ea"/>
                          <a:cs typeface="+mn-ea"/>
                          <a:sym typeface="+mn-lt"/>
                        </a:rPr>
                        <a:t>年，针对美国</a:t>
                      </a:r>
                      <a:r>
                        <a:rPr lang="en-US" altLang="zh-CN" sz="1200" b="0" i="0" u="none" strike="noStrike" dirty="0">
                          <a:effectLst/>
                          <a:latin typeface="+mn-lt"/>
                          <a:ea typeface="+mn-ea"/>
                          <a:cs typeface="+mn-ea"/>
                          <a:sym typeface="+mn-lt"/>
                        </a:rPr>
                        <a:t>3650–3700 MHz </a:t>
                      </a:r>
                      <a:r>
                        <a:rPr lang="zh-CN" altLang="en-US" sz="1200" b="0" i="0" u="none" strike="noStrike" dirty="0">
                          <a:effectLst/>
                          <a:latin typeface="+mn-lt"/>
                          <a:ea typeface="+mn-ea"/>
                          <a:cs typeface="+mn-ea"/>
                          <a:sym typeface="+mn-lt"/>
                        </a:rPr>
                        <a:t>的规定</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08366">
                <a:tc>
                  <a:txBody>
                    <a:bodyPr/>
                    <a:lstStyle/>
                    <a:p>
                      <a:pPr algn="l" fontAlgn="b">
                        <a:lnSpc>
                          <a:spcPct val="120000"/>
                        </a:lnSpc>
                        <a:spcBef>
                          <a:spcPts val="0"/>
                        </a:spcBef>
                        <a:spcAft>
                          <a:spcPts val="0"/>
                        </a:spcAft>
                      </a:pPr>
                      <a:r>
                        <a:rPr lang="en-US" sz="1200" b="0" i="0" u="none" strike="noStrike" dirty="0">
                          <a:effectLst/>
                          <a:latin typeface="+mn-lt"/>
                          <a:ea typeface="+mn-ea"/>
                          <a:cs typeface="+mn-ea"/>
                          <a:sym typeface="+mn-lt"/>
                        </a:rPr>
                        <a:t>IEEE 802.11z </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lnSpc>
                          <a:spcPct val="120000"/>
                        </a:lnSpc>
                        <a:spcBef>
                          <a:spcPts val="0"/>
                        </a:spcBef>
                        <a:spcAft>
                          <a:spcPts val="0"/>
                        </a:spcAft>
                      </a:pPr>
                      <a:r>
                        <a:rPr lang="zh-CN" altLang="en-US" sz="1200" b="0" i="0" u="none" strike="noStrike" dirty="0">
                          <a:effectLst/>
                          <a:latin typeface="+mn-lt"/>
                          <a:ea typeface="+mn-ea"/>
                          <a:cs typeface="+mn-ea"/>
                          <a:sym typeface="+mn-lt"/>
                        </a:rPr>
                        <a:t>隧道式直连</a:t>
                      </a:r>
                    </a:p>
                  </a:txBody>
                  <a:tcPr marL="6574" marR="6574" marT="6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5" name="灯片编号占位符 4">
            <a:extLst>
              <a:ext uri="{FF2B5EF4-FFF2-40B4-BE49-F238E27FC236}">
                <a16:creationId xmlns:a16="http://schemas.microsoft.com/office/drawing/2014/main" id="{B0D83792-B299-2603-6BCF-EEBF43FF2694}"/>
              </a:ext>
            </a:extLst>
          </p:cNvPr>
          <p:cNvSpPr>
            <a:spLocks noGrp="1"/>
          </p:cNvSpPr>
          <p:nvPr>
            <p:ph type="sldNum" sz="quarter" idx="12"/>
          </p:nvPr>
        </p:nvSpPr>
        <p:spPr/>
        <p:txBody>
          <a:bodyPr/>
          <a:lstStyle/>
          <a:p>
            <a:fld id="{C8BB1146-E542-4D4E-B8E9-6919A11DDD48}" type="slidenum">
              <a:rPr lang="en-US" smtClean="0"/>
              <a:t>199</a:t>
            </a:fld>
            <a:endParaRPr lang="en-US"/>
          </a:p>
        </p:txBody>
      </p:sp>
    </p:spTree>
    <p:extLst>
      <p:ext uri="{BB962C8B-B14F-4D97-AF65-F5344CB8AC3E}">
        <p14:creationId xmlns:p14="http://schemas.microsoft.com/office/powerpoint/2010/main" val="132880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本章目标</a:t>
            </a:r>
            <a:endParaRPr kumimoji="1" lang="zh-CN" altLang="en-US" sz="3200" dirty="0">
              <a:latin typeface="+mj-ea"/>
              <a:cs typeface="+mn-ea"/>
              <a:sym typeface="+mn-lt"/>
            </a:endParaRPr>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a:xfrm>
            <a:off x="707571" y="1308720"/>
            <a:ext cx="10811329" cy="5003800"/>
          </a:xfrm>
        </p:spPr>
        <p:txBody>
          <a:bodyPr>
            <a:normAutofit fontScale="92500"/>
          </a:bodyPr>
          <a:lstStyle/>
          <a:p>
            <a:pPr>
              <a:lnSpc>
                <a:spcPct val="130000"/>
              </a:lnSpc>
              <a:spcBef>
                <a:spcPts val="0"/>
              </a:spcBef>
              <a:buFont typeface="Wingdings" panose="05000000000000000000" pitchFamily="2" charset="2"/>
              <a:buChar char="n"/>
            </a:pPr>
            <a:r>
              <a:rPr kumimoji="1" lang="zh-CN" altLang="en-US" sz="2600" dirty="0">
                <a:cs typeface="+mn-ea"/>
                <a:sym typeface="+mn-lt"/>
              </a:rPr>
              <a:t>理解数据链路层概念，了解链路层在网络体系结构中的位置及基本功能和服务</a:t>
            </a:r>
          </a:p>
          <a:p>
            <a:pPr>
              <a:lnSpc>
                <a:spcPct val="130000"/>
              </a:lnSpc>
              <a:spcBef>
                <a:spcPts val="0"/>
              </a:spcBef>
              <a:buFont typeface="Wingdings" panose="05000000000000000000" pitchFamily="2" charset="2"/>
              <a:buChar char="n"/>
            </a:pPr>
            <a:r>
              <a:rPr kumimoji="1" lang="zh-CN" altLang="en-US" sz="2600" b="1" dirty="0">
                <a:cs typeface="+mn-ea"/>
                <a:sym typeface="+mn-lt"/>
              </a:rPr>
              <a:t>掌握差错检测和纠错的基本原理和典型的编码方法（核心内容）</a:t>
            </a:r>
          </a:p>
          <a:p>
            <a:pPr>
              <a:lnSpc>
                <a:spcPct val="130000"/>
              </a:lnSpc>
              <a:spcBef>
                <a:spcPts val="0"/>
              </a:spcBef>
              <a:buFont typeface="Wingdings" panose="05000000000000000000" pitchFamily="2" charset="2"/>
              <a:buChar char="n"/>
            </a:pPr>
            <a:r>
              <a:rPr kumimoji="1" lang="zh-CN" altLang="en-US" sz="2600" b="1" dirty="0">
                <a:cs typeface="+mn-ea"/>
                <a:sym typeface="+mn-lt"/>
              </a:rPr>
              <a:t>掌握无错信道和有错信道上停等协议的设计和实现方法（核心内容）</a:t>
            </a:r>
          </a:p>
          <a:p>
            <a:pPr>
              <a:lnSpc>
                <a:spcPct val="130000"/>
              </a:lnSpc>
              <a:spcBef>
                <a:spcPts val="0"/>
              </a:spcBef>
              <a:buFont typeface="Wingdings" panose="05000000000000000000" pitchFamily="2" charset="2"/>
              <a:buChar char="n"/>
            </a:pPr>
            <a:r>
              <a:rPr lang="zh-CN" altLang="en-US" sz="2600" b="1" dirty="0">
                <a:cs typeface="+mn-ea"/>
                <a:sym typeface="+mn-lt"/>
              </a:rPr>
              <a:t>理解</a:t>
            </a:r>
            <a:r>
              <a:rPr lang="zh-CN" altLang="zh-CN" sz="2600" b="1" dirty="0">
                <a:cs typeface="+mn-ea"/>
                <a:sym typeface="+mn-lt"/>
              </a:rPr>
              <a:t>停等协议的性能问题及滑动窗口协议</a:t>
            </a:r>
            <a:r>
              <a:rPr lang="zh-CN" altLang="en-US" sz="2600" b="1" dirty="0">
                <a:cs typeface="+mn-ea"/>
                <a:sym typeface="+mn-lt"/>
              </a:rPr>
              <a:t>的</a:t>
            </a:r>
            <a:r>
              <a:rPr lang="zh-CN" altLang="zh-CN" sz="2600" b="1" dirty="0">
                <a:cs typeface="+mn-ea"/>
                <a:sym typeface="+mn-lt"/>
              </a:rPr>
              <a:t>基本思想</a:t>
            </a:r>
            <a:r>
              <a:rPr lang="zh-CN" altLang="en-US" sz="2600" b="1" dirty="0">
                <a:cs typeface="+mn-ea"/>
                <a:sym typeface="+mn-lt"/>
              </a:rPr>
              <a:t>，</a:t>
            </a:r>
            <a:r>
              <a:rPr kumimoji="1" lang="zh-CN" altLang="en-US" sz="2600" b="1" dirty="0">
                <a:cs typeface="+mn-ea"/>
                <a:sym typeface="+mn-lt"/>
              </a:rPr>
              <a:t>掌握</a:t>
            </a:r>
            <a:r>
              <a:rPr kumimoji="1" lang="zh-CN" altLang="zh-CN" sz="2600" b="1" dirty="0">
                <a:cs typeface="+mn-ea"/>
                <a:sym typeface="+mn-lt"/>
              </a:rPr>
              <a:t>回退</a:t>
            </a:r>
            <a:r>
              <a:rPr kumimoji="1" lang="en-US" altLang="zh-CN" sz="2600" b="1" dirty="0">
                <a:cs typeface="+mn-ea"/>
                <a:sym typeface="+mn-lt"/>
              </a:rPr>
              <a:t>N</a:t>
            </a:r>
            <a:r>
              <a:rPr kumimoji="1" lang="zh-CN" altLang="en-US" sz="2600" b="1" dirty="0">
                <a:cs typeface="+mn-ea"/>
                <a:sym typeface="+mn-lt"/>
              </a:rPr>
              <a:t>和选择重传两种典型滑动窗口协议的工作机制（核心内容）</a:t>
            </a:r>
          </a:p>
          <a:p>
            <a:pPr>
              <a:lnSpc>
                <a:spcPct val="130000"/>
              </a:lnSpc>
              <a:spcBef>
                <a:spcPts val="0"/>
              </a:spcBef>
              <a:buFont typeface="Wingdings" panose="05000000000000000000" pitchFamily="2" charset="2"/>
              <a:buChar char="n"/>
            </a:pPr>
            <a:r>
              <a:rPr lang="zh-CN" altLang="en-US" sz="2600" dirty="0">
                <a:cs typeface="+mn-ea"/>
                <a:sym typeface="+mn-lt"/>
              </a:rPr>
              <a:t>了解</a:t>
            </a:r>
            <a:r>
              <a:rPr lang="zh-CN" altLang="zh-CN" sz="2600" dirty="0">
                <a:cs typeface="+mn-ea"/>
                <a:sym typeface="+mn-lt"/>
              </a:rPr>
              <a:t>点到点链路层协议</a:t>
            </a:r>
            <a:r>
              <a:rPr lang="en-US" altLang="zh-CN" sz="2600" dirty="0">
                <a:cs typeface="+mn-ea"/>
                <a:sym typeface="+mn-lt"/>
              </a:rPr>
              <a:t>HDLC </a:t>
            </a:r>
            <a:r>
              <a:rPr lang="zh-CN" altLang="en-US" sz="2600" dirty="0">
                <a:cs typeface="+mn-ea"/>
                <a:sym typeface="+mn-lt"/>
              </a:rPr>
              <a:t>和 </a:t>
            </a:r>
            <a:r>
              <a:rPr lang="en-US" altLang="zh-CN" sz="2600" dirty="0">
                <a:cs typeface="+mn-ea"/>
                <a:sym typeface="+mn-lt"/>
              </a:rPr>
              <a:t>PPP</a:t>
            </a:r>
            <a:r>
              <a:rPr lang="zh-CN" altLang="en-US" sz="2600" dirty="0">
                <a:cs typeface="+mn-ea"/>
                <a:sym typeface="+mn-lt"/>
              </a:rPr>
              <a:t>协议</a:t>
            </a:r>
            <a:endParaRPr lang="en-US" altLang="zh-CN" sz="2600" dirty="0">
              <a:cs typeface="+mn-ea"/>
              <a:sym typeface="+mn-lt"/>
            </a:endParaRPr>
          </a:p>
          <a:p>
            <a:pPr>
              <a:lnSpc>
                <a:spcPct val="130000"/>
              </a:lnSpc>
              <a:spcBef>
                <a:spcPts val="0"/>
              </a:spcBef>
              <a:buFont typeface="Wingdings" panose="05000000000000000000" pitchFamily="2" charset="2"/>
              <a:buChar char="n"/>
            </a:pPr>
            <a:r>
              <a:rPr lang="zh-CN" altLang="en-US" sz="2600" dirty="0">
                <a:cs typeface="+mn-ea"/>
                <a:sym typeface="+mn-lt"/>
              </a:rPr>
              <a:t>理解以太网和无线局域网</a:t>
            </a:r>
            <a:r>
              <a:rPr lang="en-US" altLang="zh-CN" sz="2600" dirty="0">
                <a:cs typeface="+mn-ea"/>
                <a:sym typeface="+mn-lt"/>
              </a:rPr>
              <a:t>IEEE 802</a:t>
            </a:r>
            <a:r>
              <a:rPr lang="zh-CN" altLang="en-US" sz="2600" dirty="0">
                <a:cs typeface="+mn-ea"/>
                <a:sym typeface="+mn-lt"/>
              </a:rPr>
              <a:t>标准的</a:t>
            </a:r>
            <a:r>
              <a:rPr lang="en-US" altLang="zh-CN" sz="2600" dirty="0">
                <a:cs typeface="+mn-ea"/>
                <a:sym typeface="+mn-lt"/>
              </a:rPr>
              <a:t>LLC</a:t>
            </a:r>
            <a:r>
              <a:rPr lang="zh-CN" altLang="en-US" sz="2600" dirty="0">
                <a:cs typeface="+mn-ea"/>
                <a:sym typeface="+mn-lt"/>
              </a:rPr>
              <a:t>链路控制和</a:t>
            </a:r>
            <a:r>
              <a:rPr lang="en-US" altLang="zh-CN" sz="2600" dirty="0">
                <a:cs typeface="+mn-ea"/>
                <a:sym typeface="+mn-lt"/>
              </a:rPr>
              <a:t>MAC</a:t>
            </a:r>
            <a:r>
              <a:rPr lang="zh-CN" altLang="en-US" sz="2600" dirty="0">
                <a:cs typeface="+mn-ea"/>
                <a:sym typeface="+mn-lt"/>
              </a:rPr>
              <a:t>媒体访问控制协议</a:t>
            </a:r>
            <a:endParaRPr lang="en-US" altLang="zh-CN" sz="2600" dirty="0">
              <a:cs typeface="+mn-ea"/>
              <a:sym typeface="+mn-lt"/>
            </a:endParaRPr>
          </a:p>
          <a:p>
            <a:pPr>
              <a:lnSpc>
                <a:spcPct val="130000"/>
              </a:lnSpc>
              <a:spcBef>
                <a:spcPts val="0"/>
              </a:spcBef>
              <a:buFont typeface="Wingdings" panose="05000000000000000000" pitchFamily="2" charset="2"/>
              <a:buChar char="n"/>
            </a:pPr>
            <a:r>
              <a:rPr lang="zh-CN" altLang="en-US" sz="2600" dirty="0">
                <a:cs typeface="+mn-ea"/>
                <a:sym typeface="+mn-lt"/>
              </a:rPr>
              <a:t>掌握链路层连接网络的方法，掌握局域网、生成树</a:t>
            </a:r>
            <a:r>
              <a:rPr lang="en-US" altLang="zh-CN" sz="2600" dirty="0">
                <a:cs typeface="+mn-ea"/>
                <a:sym typeface="+mn-lt"/>
              </a:rPr>
              <a:t>STP</a:t>
            </a:r>
            <a:r>
              <a:rPr lang="zh-CN" altLang="en-US" sz="2600" dirty="0">
                <a:cs typeface="+mn-ea"/>
                <a:sym typeface="+mn-lt"/>
              </a:rPr>
              <a:t>、虚拟局域网等</a:t>
            </a:r>
            <a:endParaRPr lang="en-US" altLang="zh-CN" sz="2600" dirty="0">
              <a:cs typeface="+mn-ea"/>
              <a:sym typeface="+mn-lt"/>
            </a:endParaRPr>
          </a:p>
          <a:p>
            <a:pPr>
              <a:lnSpc>
                <a:spcPct val="130000"/>
              </a:lnSpc>
              <a:spcBef>
                <a:spcPts val="0"/>
              </a:spcBef>
              <a:buFont typeface="Wingdings" panose="05000000000000000000" pitchFamily="2" charset="2"/>
              <a:buChar char="n"/>
            </a:pPr>
            <a:r>
              <a:rPr lang="zh-CN" altLang="en-US" sz="2600" dirty="0">
                <a:cs typeface="+mn-ea"/>
                <a:sym typeface="+mn-lt"/>
              </a:rPr>
              <a:t>了解以太网的产业应用情况和常用的高速以太端口</a:t>
            </a:r>
            <a:endParaRPr lang="en-US" altLang="zh-CN" sz="2600" dirty="0">
              <a:cs typeface="+mn-ea"/>
              <a:sym typeface="+mn-lt"/>
            </a:endParaRPr>
          </a:p>
        </p:txBody>
      </p:sp>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2</a:t>
            </a:fld>
            <a:endParaRPr lang="en-US"/>
          </a:p>
        </p:txBody>
      </p:sp>
    </p:spTree>
    <p:extLst>
      <p:ext uri="{BB962C8B-B14F-4D97-AF65-F5344CB8AC3E}">
        <p14:creationId xmlns:p14="http://schemas.microsoft.com/office/powerpoint/2010/main" val="1346904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75CD2-A5A0-25B3-69A0-661733DA1D95}"/>
              </a:ext>
            </a:extLst>
          </p:cNvPr>
          <p:cNvSpPr>
            <a:spLocks noGrp="1"/>
          </p:cNvSpPr>
          <p:nvPr>
            <p:ph type="title"/>
          </p:nvPr>
        </p:nvSpPr>
        <p:spPr/>
        <p:txBody>
          <a:bodyPr/>
          <a:lstStyle/>
          <a:p>
            <a:r>
              <a:rPr lang="zh-CN" altLang="en-US" sz="3200" b="1" dirty="0">
                <a:latin typeface="+mj-ea"/>
                <a:ea typeface="+mj-ea"/>
                <a:cs typeface="+mn-ea"/>
                <a:sym typeface="+mn-lt"/>
              </a:rPr>
              <a:t>传输方式：异步传输和同步传输</a:t>
            </a:r>
            <a:endParaRPr lang="zh-CN" altLang="en-US" dirty="0"/>
          </a:p>
        </p:txBody>
      </p:sp>
      <p:sp>
        <p:nvSpPr>
          <p:cNvPr id="3" name="内容占位符 2">
            <a:extLst>
              <a:ext uri="{FF2B5EF4-FFF2-40B4-BE49-F238E27FC236}">
                <a16:creationId xmlns:a16="http://schemas.microsoft.com/office/drawing/2014/main" id="{95DA0A29-0CFF-E172-34B0-4D866A179DBD}"/>
              </a:ext>
            </a:extLst>
          </p:cNvPr>
          <p:cNvSpPr>
            <a:spLocks noGrp="1"/>
          </p:cNvSpPr>
          <p:nvPr>
            <p:ph idx="1"/>
          </p:nvPr>
        </p:nvSpPr>
        <p:spPr/>
        <p:txBody>
          <a:bodyPr/>
          <a:lstStyle/>
          <a:p>
            <a:r>
              <a:rPr lang="zh-CN" altLang="en-US" b="1" dirty="0">
                <a:cs typeface="+mn-ea"/>
                <a:sym typeface="+mn-lt"/>
              </a:rPr>
              <a:t>异步传输</a:t>
            </a:r>
          </a:p>
          <a:p>
            <a:pPr marL="522288" indent="-342900">
              <a:lnSpc>
                <a:spcPct val="120000"/>
              </a:lnSpc>
              <a:buFont typeface="Wingdings" panose="05000000000000000000" pitchFamily="2" charset="2"/>
              <a:buChar char="Ø"/>
            </a:pPr>
            <a:r>
              <a:rPr lang="zh-CN" altLang="en-US" sz="2200" dirty="0">
                <a:cs typeface="+mn-ea"/>
                <a:sym typeface="+mn-lt"/>
              </a:rPr>
              <a:t>两个设备间以有限的几个比特通常是一个字符为单位进行的数据传输。</a:t>
            </a:r>
            <a:endParaRPr lang="en-US" altLang="zh-CN" sz="2200" dirty="0">
              <a:cs typeface="+mn-ea"/>
              <a:sym typeface="+mn-lt"/>
            </a:endParaRPr>
          </a:p>
          <a:p>
            <a:pPr marL="522288" indent="-342900">
              <a:lnSpc>
                <a:spcPct val="120000"/>
              </a:lnSpc>
              <a:buFont typeface="Wingdings" panose="05000000000000000000" pitchFamily="2" charset="2"/>
              <a:buChar char="Ø"/>
            </a:pPr>
            <a:r>
              <a:rPr lang="zh-CN" altLang="en-US" sz="2200" dirty="0">
                <a:cs typeface="+mn-ea"/>
                <a:sym typeface="+mn-lt"/>
              </a:rPr>
              <a:t>每个字符的传输时间固定，但两个字符之间的时间间隔是不固定的，也不可预知。</a:t>
            </a:r>
            <a:endParaRPr lang="en-US" altLang="zh-CN" sz="2200" dirty="0">
              <a:cs typeface="+mn-ea"/>
              <a:sym typeface="+mn-lt"/>
            </a:endParaRPr>
          </a:p>
          <a:p>
            <a:pPr marL="522288" indent="-342900">
              <a:lnSpc>
                <a:spcPct val="120000"/>
              </a:lnSpc>
              <a:buFont typeface="Wingdings" panose="05000000000000000000" pitchFamily="2" charset="2"/>
              <a:buChar char="Ø"/>
            </a:pPr>
            <a:r>
              <a:rPr lang="zh-CN" altLang="en-US" sz="2200" dirty="0">
                <a:cs typeface="+mn-ea"/>
                <a:sym typeface="+mn-lt"/>
              </a:rPr>
              <a:t>异步传输时，每几个字符就需要一个开始位、停止位，传输开销大、效率低。</a:t>
            </a:r>
            <a:endParaRPr lang="en-US" altLang="zh-CN" sz="2200" dirty="0">
              <a:cs typeface="+mn-ea"/>
              <a:sym typeface="+mn-lt"/>
            </a:endParaRPr>
          </a:p>
          <a:p>
            <a:pPr marL="522288" indent="-342900">
              <a:lnSpc>
                <a:spcPct val="120000"/>
              </a:lnSpc>
              <a:buFont typeface="Wingdings" panose="05000000000000000000" pitchFamily="2" charset="2"/>
              <a:buChar char="Ø"/>
            </a:pPr>
            <a:r>
              <a:rPr lang="zh-CN" altLang="en-US" sz="2200" dirty="0">
                <a:solidFill>
                  <a:srgbClr val="C00000"/>
                </a:solidFill>
                <a:cs typeface="+mn-ea"/>
                <a:sym typeface="+mn-lt"/>
              </a:rPr>
              <a:t>异步传输用于低速设备</a:t>
            </a:r>
            <a:r>
              <a:rPr lang="zh-CN" altLang="en-US" sz="2200" dirty="0">
                <a:cs typeface="+mn-ea"/>
                <a:sym typeface="+mn-lt"/>
              </a:rPr>
              <a:t>，比如键盘和某些打印机。</a:t>
            </a:r>
          </a:p>
          <a:p>
            <a:endParaRPr lang="zh-CN" altLang="en-US" dirty="0"/>
          </a:p>
        </p:txBody>
      </p:sp>
      <p:sp>
        <p:nvSpPr>
          <p:cNvPr id="4" name="灯片编号占位符 3">
            <a:extLst>
              <a:ext uri="{FF2B5EF4-FFF2-40B4-BE49-F238E27FC236}">
                <a16:creationId xmlns:a16="http://schemas.microsoft.com/office/drawing/2014/main" id="{B8109896-E5A1-F063-D78A-5272351AA8AC}"/>
              </a:ext>
            </a:extLst>
          </p:cNvPr>
          <p:cNvSpPr>
            <a:spLocks noGrp="1"/>
          </p:cNvSpPr>
          <p:nvPr>
            <p:ph type="sldNum" sz="quarter" idx="12"/>
          </p:nvPr>
        </p:nvSpPr>
        <p:spPr/>
        <p:txBody>
          <a:bodyPr/>
          <a:lstStyle/>
          <a:p>
            <a:fld id="{C8BB1146-E542-4D4E-B8E9-6919A11DDD48}" type="slidenum">
              <a:rPr lang="en-US" smtClean="0"/>
              <a:t>20</a:t>
            </a:fld>
            <a:endParaRPr lang="en-US"/>
          </a:p>
        </p:txBody>
      </p:sp>
      <p:pic>
        <p:nvPicPr>
          <p:cNvPr id="5" name="图片 4">
            <a:extLst>
              <a:ext uri="{FF2B5EF4-FFF2-40B4-BE49-F238E27FC236}">
                <a16:creationId xmlns:a16="http://schemas.microsoft.com/office/drawing/2014/main" id="{1986D859-1791-D88A-E6F5-15E7F35437DE}"/>
              </a:ext>
            </a:extLst>
          </p:cNvPr>
          <p:cNvPicPr/>
          <p:nvPr/>
        </p:nvPicPr>
        <p:blipFill>
          <a:blip r:embed="rId2"/>
          <a:stretch>
            <a:fillRect/>
          </a:stretch>
        </p:blipFill>
        <p:spPr>
          <a:xfrm>
            <a:off x="1621302" y="4104480"/>
            <a:ext cx="7449811" cy="2305210"/>
          </a:xfrm>
          <a:prstGeom prst="rect">
            <a:avLst/>
          </a:prstGeom>
          <a:noFill/>
          <a:ln>
            <a:noFill/>
          </a:ln>
        </p:spPr>
      </p:pic>
    </p:spTree>
    <p:extLst>
      <p:ext uri="{BB962C8B-B14F-4D97-AF65-F5344CB8AC3E}">
        <p14:creationId xmlns:p14="http://schemas.microsoft.com/office/powerpoint/2010/main" val="6771542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01897"/>
            <a:ext cx="10858500" cy="900112"/>
          </a:xfrm>
        </p:spPr>
        <p:txBody>
          <a:bodyPr>
            <a:normAutofit/>
          </a:bodyPr>
          <a:lstStyle/>
          <a:p>
            <a:pPr lvl="1">
              <a:lnSpc>
                <a:spcPct val="120000"/>
              </a:lnSpc>
            </a:pPr>
            <a:r>
              <a:rPr lang="en-US" altLang="zh-CN" sz="3200" b="1" dirty="0">
                <a:solidFill>
                  <a:schemeClr val="tx1"/>
                </a:solidFill>
                <a:latin typeface="+mn-lt"/>
                <a:ea typeface="+mn-ea"/>
                <a:cs typeface="+mn-ea"/>
                <a:sym typeface="+mn-lt"/>
              </a:rPr>
              <a:t>802.11</a:t>
            </a:r>
            <a:r>
              <a:rPr lang="zh-CN" altLang="en-US" sz="3200" b="1" dirty="0">
                <a:solidFill>
                  <a:schemeClr val="tx1"/>
                </a:solidFill>
                <a:latin typeface="+mn-lt"/>
                <a:ea typeface="+mn-ea"/>
                <a:cs typeface="+mn-ea"/>
                <a:sym typeface="+mn-lt"/>
              </a:rPr>
              <a:t>协议在</a:t>
            </a:r>
            <a:r>
              <a:rPr lang="en-US" altLang="zh-CN" sz="3200" b="1" dirty="0">
                <a:solidFill>
                  <a:schemeClr val="tx1"/>
                </a:solidFill>
                <a:latin typeface="+mn-lt"/>
                <a:ea typeface="+mn-ea"/>
                <a:cs typeface="+mn-ea"/>
                <a:sym typeface="+mn-lt"/>
              </a:rPr>
              <a:t>OSI</a:t>
            </a:r>
            <a:r>
              <a:rPr lang="zh-CN" altLang="en-US" sz="3200" b="1" dirty="0">
                <a:solidFill>
                  <a:schemeClr val="tx1"/>
                </a:solidFill>
                <a:latin typeface="+mn-lt"/>
                <a:ea typeface="+mn-ea"/>
                <a:cs typeface="+mn-ea"/>
                <a:sym typeface="+mn-lt"/>
              </a:rPr>
              <a:t>参考模型中的位置和层次</a:t>
            </a:r>
            <a:endParaRPr lang="en-US" altLang="zh-CN" sz="3200" b="1" dirty="0">
              <a:solidFill>
                <a:schemeClr val="tx1"/>
              </a:solidFill>
              <a:latin typeface="+mn-lt"/>
              <a:ea typeface="+mn-ea"/>
              <a:cs typeface="+mn-ea"/>
              <a:sym typeface="+mn-lt"/>
            </a:endParaRPr>
          </a:p>
        </p:txBody>
      </p:sp>
      <p:sp>
        <p:nvSpPr>
          <p:cNvPr id="57346" name="Rectangle 2"/>
          <p:cNvSpPr>
            <a:spLocks noChangeArrowheads="1"/>
          </p:cNvSpPr>
          <p:nvPr/>
        </p:nvSpPr>
        <p:spPr bwMode="auto">
          <a:xfrm>
            <a:off x="1524001" y="31495"/>
            <a:ext cx="184731" cy="3942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nSpc>
                <a:spcPct val="120000"/>
              </a:lnSpc>
            </a:pPr>
            <a:endParaRPr lang="zh-CN" altLang="en-US">
              <a:cs typeface="+mn-ea"/>
              <a:sym typeface="+mn-lt"/>
            </a:endParaRPr>
          </a:p>
        </p:txBody>
      </p:sp>
      <p:sp>
        <p:nvSpPr>
          <p:cNvPr id="13" name="内容占位符 2"/>
          <p:cNvSpPr txBox="1">
            <a:spLocks/>
          </p:cNvSpPr>
          <p:nvPr/>
        </p:nvSpPr>
        <p:spPr bwMode="auto">
          <a:xfrm>
            <a:off x="2176463" y="1641476"/>
            <a:ext cx="7929562" cy="4091781"/>
          </a:xfrm>
          <a:prstGeom prst="rect">
            <a:avLst/>
          </a:prstGeom>
          <a:noFill/>
          <a:ln w="9525">
            <a:noFill/>
            <a:miter lim="800000"/>
            <a:headEnd/>
            <a:tailEnd/>
          </a:ln>
          <a:effectLst/>
        </p:spPr>
        <p:txBody>
          <a:bodyPr vert="horz" wrap="square" lIns="80152" tIns="40076" rIns="80152" bIns="40076" numCol="1" anchor="t" anchorCtr="0" compatLnSpc="1">
            <a:prstTxWarp prst="textNoShape">
              <a:avLst/>
            </a:prstTxWarp>
          </a:bodyPr>
          <a:lstStyle/>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zh-CN" altLang="zh-CN" sz="2000" b="1" kern="0" dirty="0">
              <a:cs typeface="+mn-ea"/>
              <a:sym typeface="+mn-lt"/>
            </a:endParaRPr>
          </a:p>
        </p:txBody>
      </p:sp>
      <p:pic>
        <p:nvPicPr>
          <p:cNvPr id="2050" name="Picture 2"/>
          <p:cNvPicPr>
            <a:picLocks noChangeAspect="1" noChangeArrowheads="1"/>
          </p:cNvPicPr>
          <p:nvPr/>
        </p:nvPicPr>
        <p:blipFill>
          <a:blip r:embed="rId2" cstate="print"/>
          <a:srcRect/>
          <a:stretch>
            <a:fillRect/>
          </a:stretch>
        </p:blipFill>
        <p:spPr bwMode="auto">
          <a:xfrm>
            <a:off x="660400" y="919947"/>
            <a:ext cx="10405727" cy="4097170"/>
          </a:xfrm>
          <a:prstGeom prst="rect">
            <a:avLst/>
          </a:prstGeom>
          <a:noFill/>
          <a:ln w="9525">
            <a:noFill/>
            <a:miter lim="800000"/>
            <a:headEnd/>
            <a:tailEnd/>
          </a:ln>
        </p:spPr>
      </p:pic>
      <p:sp>
        <p:nvSpPr>
          <p:cNvPr id="6" name="矩形 5">
            <a:extLst>
              <a:ext uri="{FF2B5EF4-FFF2-40B4-BE49-F238E27FC236}">
                <a16:creationId xmlns:a16="http://schemas.microsoft.com/office/drawing/2014/main" id="{FCC0A1E7-BDD1-45B0-91CE-16C8054E37C1}"/>
              </a:ext>
            </a:extLst>
          </p:cNvPr>
          <p:cNvSpPr/>
          <p:nvPr/>
        </p:nvSpPr>
        <p:spPr>
          <a:xfrm>
            <a:off x="4801872" y="2218799"/>
            <a:ext cx="6501161" cy="279831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文本框 6">
            <a:extLst>
              <a:ext uri="{FF2B5EF4-FFF2-40B4-BE49-F238E27FC236}">
                <a16:creationId xmlns:a16="http://schemas.microsoft.com/office/drawing/2014/main" id="{A3A6D149-352A-486E-AECA-CB9DF6BA65EE}"/>
              </a:ext>
            </a:extLst>
          </p:cNvPr>
          <p:cNvSpPr txBox="1"/>
          <p:nvPr/>
        </p:nvSpPr>
        <p:spPr>
          <a:xfrm>
            <a:off x="1121014" y="5159758"/>
            <a:ext cx="9937336" cy="1723805"/>
          </a:xfrm>
          <a:prstGeom prst="rect">
            <a:avLst/>
          </a:prstGeom>
          <a:noFill/>
        </p:spPr>
        <p:txBody>
          <a:bodyPr wrap="none" rtlCol="0">
            <a:spAutoFit/>
          </a:bodyPr>
          <a:lstStyle/>
          <a:p>
            <a:pPr marL="285750" indent="-285750">
              <a:lnSpc>
                <a:spcPct val="120000"/>
              </a:lnSpc>
              <a:buFont typeface="Wingdings" panose="05000000000000000000" pitchFamily="2" charset="2"/>
              <a:buChar char="Ø"/>
            </a:pPr>
            <a:r>
              <a:rPr lang="en-US" altLang="zh-CN" dirty="0">
                <a:cs typeface="+mn-ea"/>
                <a:sym typeface="+mn-lt"/>
              </a:rPr>
              <a:t>802.11</a:t>
            </a:r>
            <a:r>
              <a:rPr lang="zh-CN" altLang="en-US" dirty="0">
                <a:cs typeface="+mn-ea"/>
                <a:sym typeface="+mn-lt"/>
              </a:rPr>
              <a:t>是一个协议族，位于 </a:t>
            </a:r>
            <a:r>
              <a:rPr lang="en-US" altLang="zh-CN" dirty="0">
                <a:cs typeface="+mn-ea"/>
                <a:sym typeface="+mn-lt"/>
              </a:rPr>
              <a:t>OSI</a:t>
            </a:r>
            <a:r>
              <a:rPr lang="zh-CN" altLang="en-US" dirty="0">
                <a:cs typeface="+mn-ea"/>
                <a:sym typeface="+mn-lt"/>
              </a:rPr>
              <a:t>参考模型的</a:t>
            </a:r>
            <a:r>
              <a:rPr lang="en-US" altLang="zh-CN" dirty="0">
                <a:cs typeface="+mn-ea"/>
                <a:sym typeface="+mn-lt"/>
              </a:rPr>
              <a:t> 1.5</a:t>
            </a:r>
            <a:r>
              <a:rPr lang="zh-CN" altLang="en-US" dirty="0">
                <a:cs typeface="+mn-ea"/>
                <a:sym typeface="+mn-lt"/>
              </a:rPr>
              <a:t>层，包含物理层和媒体访问控制子层</a:t>
            </a:r>
            <a:endParaRPr lang="en-US" altLang="zh-CN" dirty="0">
              <a:cs typeface="+mn-ea"/>
              <a:sym typeface="+mn-lt"/>
            </a:endParaRPr>
          </a:p>
          <a:p>
            <a:pPr marL="285750" indent="-285750">
              <a:lnSpc>
                <a:spcPct val="120000"/>
              </a:lnSpc>
              <a:buFont typeface="Wingdings" panose="05000000000000000000" pitchFamily="2" charset="2"/>
              <a:buChar char="Ø"/>
            </a:pPr>
            <a:r>
              <a:rPr lang="zh-CN" altLang="en-US" dirty="0">
                <a:cs typeface="+mn-ea"/>
                <a:sym typeface="+mn-lt"/>
              </a:rPr>
              <a:t>其物理层包括</a:t>
            </a:r>
            <a:r>
              <a:rPr lang="en-US" altLang="zh-CN" dirty="0">
                <a:cs typeface="+mn-ea"/>
                <a:sym typeface="+mn-lt"/>
              </a:rPr>
              <a:t>802.11a</a:t>
            </a:r>
            <a:r>
              <a:rPr lang="zh-CN" altLang="en-US" dirty="0">
                <a:cs typeface="+mn-ea"/>
                <a:sym typeface="+mn-lt"/>
              </a:rPr>
              <a:t>、</a:t>
            </a:r>
            <a:r>
              <a:rPr lang="en-US" altLang="zh-CN" dirty="0">
                <a:cs typeface="+mn-ea"/>
                <a:sym typeface="+mn-lt"/>
              </a:rPr>
              <a:t>802.11b</a:t>
            </a:r>
            <a:r>
              <a:rPr lang="zh-CN" altLang="en-US" dirty="0">
                <a:cs typeface="+mn-ea"/>
                <a:sym typeface="+mn-lt"/>
              </a:rPr>
              <a:t>、</a:t>
            </a:r>
            <a:r>
              <a:rPr lang="en-US" altLang="zh-CN" dirty="0">
                <a:cs typeface="+mn-ea"/>
                <a:sym typeface="+mn-lt"/>
              </a:rPr>
              <a:t>802.11g</a:t>
            </a:r>
            <a:r>
              <a:rPr lang="zh-CN" altLang="en-US" dirty="0">
                <a:cs typeface="+mn-ea"/>
                <a:sym typeface="+mn-lt"/>
              </a:rPr>
              <a:t>。。。，对应不同代际的标准和产品</a:t>
            </a:r>
            <a:endParaRPr lang="en-US" altLang="zh-CN" dirty="0">
              <a:cs typeface="+mn-ea"/>
              <a:sym typeface="+mn-lt"/>
            </a:endParaRPr>
          </a:p>
          <a:p>
            <a:pPr marL="285750" indent="-285750">
              <a:lnSpc>
                <a:spcPct val="120000"/>
              </a:lnSpc>
              <a:buFont typeface="Wingdings" panose="05000000000000000000" pitchFamily="2" charset="2"/>
              <a:buChar char="Ø"/>
            </a:pPr>
            <a:r>
              <a:rPr lang="zh-CN" altLang="en-US" dirty="0">
                <a:cs typeface="+mn-ea"/>
                <a:sym typeface="+mn-lt"/>
              </a:rPr>
              <a:t>其</a:t>
            </a:r>
            <a:r>
              <a:rPr lang="en-US" altLang="zh-CN" dirty="0">
                <a:cs typeface="+mn-ea"/>
                <a:sym typeface="+mn-lt"/>
              </a:rPr>
              <a:t>MAC</a:t>
            </a:r>
            <a:r>
              <a:rPr lang="zh-CN" altLang="en-US" dirty="0">
                <a:cs typeface="+mn-ea"/>
                <a:sym typeface="+mn-lt"/>
              </a:rPr>
              <a:t>层对不同代际的标准和产品是相同的协议</a:t>
            </a:r>
            <a:r>
              <a:rPr lang="en-US" altLang="zh-CN" dirty="0">
                <a:solidFill>
                  <a:srgbClr val="3333FF"/>
                </a:solidFill>
                <a:cs typeface="+mn-ea"/>
                <a:sym typeface="+mn-lt"/>
              </a:rPr>
              <a:t>802.11 MAC </a:t>
            </a:r>
            <a:r>
              <a:rPr lang="zh-CN" altLang="en-US" dirty="0">
                <a:solidFill>
                  <a:srgbClr val="3333FF"/>
                </a:solidFill>
                <a:cs typeface="+mn-ea"/>
                <a:sym typeface="+mn-lt"/>
              </a:rPr>
              <a:t>协议</a:t>
            </a:r>
            <a:endParaRPr lang="en-US" altLang="zh-CN" dirty="0">
              <a:solidFill>
                <a:srgbClr val="3333FF"/>
              </a:solidFill>
              <a:cs typeface="+mn-ea"/>
              <a:sym typeface="+mn-lt"/>
            </a:endParaRPr>
          </a:p>
          <a:p>
            <a:pPr marL="285750" indent="-285750">
              <a:lnSpc>
                <a:spcPct val="120000"/>
              </a:lnSpc>
              <a:buFont typeface="Wingdings" panose="05000000000000000000" pitchFamily="2" charset="2"/>
              <a:buChar char="Ø"/>
            </a:pPr>
            <a:r>
              <a:rPr lang="en-US" altLang="zh-CN" dirty="0">
                <a:cs typeface="+mn-ea"/>
                <a:sym typeface="+mn-lt"/>
              </a:rPr>
              <a:t>MAC </a:t>
            </a:r>
            <a:r>
              <a:rPr lang="zh-CN" altLang="en-US" dirty="0">
                <a:cs typeface="+mn-ea"/>
                <a:sym typeface="+mn-lt"/>
              </a:rPr>
              <a:t>再往上的逻辑链路控制子层</a:t>
            </a:r>
            <a:r>
              <a:rPr lang="en-US" altLang="zh-CN" dirty="0">
                <a:cs typeface="+mn-ea"/>
                <a:sym typeface="+mn-lt"/>
              </a:rPr>
              <a:t>LLC</a:t>
            </a:r>
            <a:r>
              <a:rPr lang="zh-CN" altLang="en-US" dirty="0">
                <a:cs typeface="+mn-ea"/>
                <a:sym typeface="+mn-lt"/>
              </a:rPr>
              <a:t>，和有线的</a:t>
            </a:r>
            <a:r>
              <a:rPr lang="en-US" altLang="zh-CN" dirty="0">
                <a:cs typeface="+mn-ea"/>
                <a:sym typeface="+mn-lt"/>
              </a:rPr>
              <a:t>802.3 </a:t>
            </a:r>
            <a:r>
              <a:rPr lang="zh-CN" altLang="en-US" dirty="0">
                <a:cs typeface="+mn-ea"/>
                <a:sym typeface="+mn-lt"/>
              </a:rPr>
              <a:t>以太网协议合用相同的</a:t>
            </a:r>
            <a:r>
              <a:rPr lang="en-US" altLang="zh-CN" dirty="0">
                <a:cs typeface="+mn-ea"/>
                <a:sym typeface="+mn-lt"/>
              </a:rPr>
              <a:t>802.2 LLC </a:t>
            </a:r>
            <a:r>
              <a:rPr lang="zh-CN" altLang="en-US" dirty="0">
                <a:cs typeface="+mn-ea"/>
                <a:sym typeface="+mn-lt"/>
              </a:rPr>
              <a:t>协议</a:t>
            </a:r>
            <a:endParaRPr lang="en-US" altLang="zh-CN" dirty="0">
              <a:cs typeface="+mn-ea"/>
              <a:sym typeface="+mn-lt"/>
            </a:endParaRPr>
          </a:p>
          <a:p>
            <a:pPr marL="285750" indent="-285750">
              <a:lnSpc>
                <a:spcPct val="120000"/>
              </a:lnSpc>
              <a:buFont typeface="Wingdings" panose="05000000000000000000" pitchFamily="2" charset="2"/>
              <a:buChar char="Ø"/>
            </a:pPr>
            <a:endParaRPr lang="zh-CN" altLang="en-US" dirty="0">
              <a:cs typeface="+mn-ea"/>
              <a:sym typeface="+mn-lt"/>
            </a:endParaRPr>
          </a:p>
        </p:txBody>
      </p:sp>
      <p:sp>
        <p:nvSpPr>
          <p:cNvPr id="5" name="灯片编号占位符 4">
            <a:extLst>
              <a:ext uri="{FF2B5EF4-FFF2-40B4-BE49-F238E27FC236}">
                <a16:creationId xmlns:a16="http://schemas.microsoft.com/office/drawing/2014/main" id="{EEAC93A7-D1DD-78EE-BDDC-4E0E1085400C}"/>
              </a:ext>
            </a:extLst>
          </p:cNvPr>
          <p:cNvSpPr>
            <a:spLocks noGrp="1"/>
          </p:cNvSpPr>
          <p:nvPr>
            <p:ph type="sldNum" sz="quarter" idx="12"/>
          </p:nvPr>
        </p:nvSpPr>
        <p:spPr/>
        <p:txBody>
          <a:bodyPr/>
          <a:lstStyle/>
          <a:p>
            <a:fld id="{C8BB1146-E542-4D4E-B8E9-6919A11DDD48}" type="slidenum">
              <a:rPr lang="en-US" smtClean="0"/>
              <a:t>200</a:t>
            </a:fld>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01897"/>
            <a:ext cx="10858500" cy="900112"/>
          </a:xfrm>
        </p:spPr>
        <p:txBody>
          <a:bodyPr>
            <a:normAutofit/>
          </a:bodyPr>
          <a:lstStyle/>
          <a:p>
            <a:pPr lvl="1">
              <a:lnSpc>
                <a:spcPct val="120000"/>
              </a:lnSpc>
            </a:pPr>
            <a:r>
              <a:rPr lang="en-US" altLang="zh-CN" sz="3200" b="1" dirty="0">
                <a:solidFill>
                  <a:schemeClr val="tx1"/>
                </a:solidFill>
                <a:latin typeface="+mn-lt"/>
                <a:ea typeface="+mn-ea"/>
                <a:cs typeface="+mn-ea"/>
                <a:sym typeface="+mn-lt"/>
              </a:rPr>
              <a:t>802.11 MAC </a:t>
            </a:r>
            <a:r>
              <a:rPr lang="zh-CN" altLang="en-US" sz="3200" b="1" dirty="0">
                <a:solidFill>
                  <a:schemeClr val="tx1"/>
                </a:solidFill>
                <a:latin typeface="+mn-lt"/>
                <a:ea typeface="+mn-ea"/>
                <a:cs typeface="+mn-ea"/>
                <a:sym typeface="+mn-lt"/>
              </a:rPr>
              <a:t>层中的主要标准内容</a:t>
            </a:r>
            <a:endParaRPr lang="en-US" altLang="zh-CN" sz="3200" b="1" dirty="0">
              <a:solidFill>
                <a:schemeClr val="tx1"/>
              </a:solidFill>
              <a:latin typeface="+mn-lt"/>
              <a:ea typeface="+mn-ea"/>
              <a:cs typeface="+mn-ea"/>
              <a:sym typeface="+mn-lt"/>
            </a:endParaRPr>
          </a:p>
        </p:txBody>
      </p:sp>
      <p:sp>
        <p:nvSpPr>
          <p:cNvPr id="57346" name="Rectangle 2"/>
          <p:cNvSpPr>
            <a:spLocks noChangeArrowheads="1"/>
          </p:cNvSpPr>
          <p:nvPr/>
        </p:nvSpPr>
        <p:spPr bwMode="auto">
          <a:xfrm>
            <a:off x="1524001" y="31495"/>
            <a:ext cx="184731" cy="3942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nSpc>
                <a:spcPct val="120000"/>
              </a:lnSpc>
            </a:pPr>
            <a:endParaRPr lang="zh-CN" altLang="en-US">
              <a:cs typeface="+mn-ea"/>
              <a:sym typeface="+mn-lt"/>
            </a:endParaRPr>
          </a:p>
        </p:txBody>
      </p:sp>
      <p:sp>
        <p:nvSpPr>
          <p:cNvPr id="13" name="内容占位符 2"/>
          <p:cNvSpPr txBox="1">
            <a:spLocks/>
          </p:cNvSpPr>
          <p:nvPr/>
        </p:nvSpPr>
        <p:spPr bwMode="auto">
          <a:xfrm>
            <a:off x="2176463" y="1641476"/>
            <a:ext cx="7929562" cy="4091781"/>
          </a:xfrm>
          <a:prstGeom prst="rect">
            <a:avLst/>
          </a:prstGeom>
          <a:noFill/>
          <a:ln w="9525">
            <a:noFill/>
            <a:miter lim="800000"/>
            <a:headEnd/>
            <a:tailEnd/>
          </a:ln>
          <a:effectLst/>
        </p:spPr>
        <p:txBody>
          <a:bodyPr vert="horz" wrap="square" lIns="80152" tIns="40076" rIns="80152" bIns="40076" numCol="1" anchor="t" anchorCtr="0" compatLnSpc="1">
            <a:prstTxWarp prst="textNoShape">
              <a:avLst/>
            </a:prstTxWarp>
          </a:bodyPr>
          <a:lstStyle/>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en-US" altLang="zh-CN" sz="2000" b="1" kern="0" dirty="0">
              <a:cs typeface="+mn-ea"/>
              <a:sym typeface="+mn-lt"/>
            </a:endParaRPr>
          </a:p>
          <a:p>
            <a:pPr marL="300038" indent="-300038" defTabSz="801688" fontAlgn="base">
              <a:lnSpc>
                <a:spcPct val="120000"/>
              </a:lnSpc>
              <a:spcBef>
                <a:spcPct val="0"/>
              </a:spcBef>
              <a:spcAft>
                <a:spcPct val="0"/>
              </a:spcAft>
              <a:buClr>
                <a:schemeClr val="bg2"/>
              </a:buClr>
              <a:buSzPct val="60000"/>
              <a:buFont typeface="Wingdings" pitchFamily="2" charset="2"/>
              <a:buChar char="l"/>
              <a:defRPr/>
            </a:pPr>
            <a:endParaRPr lang="zh-CN" altLang="zh-CN" sz="2000" b="1" kern="0" dirty="0">
              <a:cs typeface="+mn-ea"/>
              <a:sym typeface="+mn-lt"/>
            </a:endParaRPr>
          </a:p>
        </p:txBody>
      </p:sp>
      <p:sp>
        <p:nvSpPr>
          <p:cNvPr id="7" name="文本框 6">
            <a:extLst>
              <a:ext uri="{FF2B5EF4-FFF2-40B4-BE49-F238E27FC236}">
                <a16:creationId xmlns:a16="http://schemas.microsoft.com/office/drawing/2014/main" id="{A3A6D149-352A-486E-AECA-CB9DF6BA65EE}"/>
              </a:ext>
            </a:extLst>
          </p:cNvPr>
          <p:cNvSpPr txBox="1"/>
          <p:nvPr/>
        </p:nvSpPr>
        <p:spPr>
          <a:xfrm>
            <a:off x="2303043" y="1280133"/>
            <a:ext cx="5036572" cy="2267544"/>
          </a:xfrm>
          <a:prstGeom prst="rect">
            <a:avLst/>
          </a:prstGeom>
          <a:noFill/>
        </p:spPr>
        <p:txBody>
          <a:bodyPr wrap="none" rtlCol="0">
            <a:spAutoFit/>
          </a:bodyPr>
          <a:lstStyle/>
          <a:p>
            <a:pPr>
              <a:lnSpc>
                <a:spcPct val="120000"/>
              </a:lnSpc>
            </a:pPr>
            <a:r>
              <a:rPr lang="en-US" altLang="zh-CN" sz="2400" dirty="0">
                <a:cs typeface="+mn-ea"/>
                <a:sym typeface="+mn-lt"/>
              </a:rPr>
              <a:t>802.11 MAC </a:t>
            </a:r>
            <a:r>
              <a:rPr lang="zh-CN" altLang="en-US" sz="2400" dirty="0">
                <a:cs typeface="+mn-ea"/>
                <a:sym typeface="+mn-lt"/>
              </a:rPr>
              <a:t>层中的主要标准内容：</a:t>
            </a:r>
            <a:endParaRPr lang="en-US" altLang="zh-CN" sz="2400" dirty="0">
              <a:cs typeface="+mn-ea"/>
              <a:sym typeface="+mn-lt"/>
            </a:endParaRPr>
          </a:p>
          <a:p>
            <a:pPr marL="803275" indent="-446088">
              <a:lnSpc>
                <a:spcPct val="120000"/>
              </a:lnSpc>
              <a:buFont typeface="Wingdings" panose="05000000000000000000" pitchFamily="2" charset="2"/>
              <a:buChar char="Ø"/>
            </a:pPr>
            <a:r>
              <a:rPr lang="en-US" altLang="zh-CN" sz="2400" dirty="0">
                <a:cs typeface="+mn-ea"/>
                <a:sym typeface="+mn-lt"/>
              </a:rPr>
              <a:t>MAC </a:t>
            </a:r>
            <a:r>
              <a:rPr lang="zh-CN" altLang="en-US" sz="2400" dirty="0">
                <a:cs typeface="+mn-ea"/>
                <a:sym typeface="+mn-lt"/>
              </a:rPr>
              <a:t>帧格式定义</a:t>
            </a:r>
            <a:endParaRPr lang="en-US" altLang="zh-CN" sz="2400" dirty="0">
              <a:cs typeface="+mn-ea"/>
              <a:sym typeface="+mn-lt"/>
            </a:endParaRPr>
          </a:p>
          <a:p>
            <a:pPr marL="803275" indent="-446088">
              <a:lnSpc>
                <a:spcPct val="120000"/>
              </a:lnSpc>
              <a:buFont typeface="Wingdings" panose="05000000000000000000" pitchFamily="2" charset="2"/>
              <a:buChar char="Ø"/>
            </a:pPr>
            <a:r>
              <a:rPr lang="en-US" altLang="zh-CN" sz="2400" dirty="0">
                <a:cs typeface="+mn-ea"/>
                <a:sym typeface="+mn-lt"/>
              </a:rPr>
              <a:t>MAC </a:t>
            </a:r>
            <a:r>
              <a:rPr lang="zh-CN" altLang="en-US" sz="2400" dirty="0">
                <a:cs typeface="+mn-ea"/>
                <a:sym typeface="+mn-lt"/>
              </a:rPr>
              <a:t>无线媒介访问控制协议</a:t>
            </a:r>
            <a:endParaRPr lang="en-US" altLang="zh-CN" sz="2400" dirty="0">
              <a:cs typeface="+mn-ea"/>
              <a:sym typeface="+mn-lt"/>
            </a:endParaRPr>
          </a:p>
          <a:p>
            <a:pPr marL="803275" indent="-446088">
              <a:lnSpc>
                <a:spcPct val="120000"/>
              </a:lnSpc>
              <a:buFont typeface="Wingdings" panose="05000000000000000000" pitchFamily="2" charset="2"/>
              <a:buChar char="Ø"/>
            </a:pPr>
            <a:r>
              <a:rPr lang="en-US" altLang="zh-CN" sz="2400" dirty="0">
                <a:cs typeface="+mn-ea"/>
                <a:sym typeface="+mn-lt"/>
              </a:rPr>
              <a:t>CSMA/CA</a:t>
            </a:r>
            <a:r>
              <a:rPr lang="zh-CN" altLang="en-US" sz="2400" dirty="0">
                <a:cs typeface="+mn-ea"/>
                <a:sym typeface="+mn-lt"/>
              </a:rPr>
              <a:t>协议</a:t>
            </a:r>
            <a:endParaRPr lang="en-US" altLang="zh-CN" sz="2400" dirty="0">
              <a:cs typeface="+mn-ea"/>
              <a:sym typeface="+mn-lt"/>
            </a:endParaRPr>
          </a:p>
          <a:p>
            <a:pPr>
              <a:lnSpc>
                <a:spcPct val="120000"/>
              </a:lnSpc>
            </a:pPr>
            <a:endParaRPr lang="zh-CN" altLang="en-US" sz="2400" dirty="0">
              <a:cs typeface="+mn-ea"/>
              <a:sym typeface="+mn-lt"/>
            </a:endParaRPr>
          </a:p>
        </p:txBody>
      </p:sp>
      <p:sp>
        <p:nvSpPr>
          <p:cNvPr id="5" name="灯片编号占位符 4">
            <a:extLst>
              <a:ext uri="{FF2B5EF4-FFF2-40B4-BE49-F238E27FC236}">
                <a16:creationId xmlns:a16="http://schemas.microsoft.com/office/drawing/2014/main" id="{913E44CD-B692-AA08-B96C-3F7608743258}"/>
              </a:ext>
            </a:extLst>
          </p:cNvPr>
          <p:cNvSpPr>
            <a:spLocks noGrp="1"/>
          </p:cNvSpPr>
          <p:nvPr>
            <p:ph type="sldNum" sz="quarter" idx="12"/>
          </p:nvPr>
        </p:nvSpPr>
        <p:spPr/>
        <p:txBody>
          <a:bodyPr/>
          <a:lstStyle/>
          <a:p>
            <a:fld id="{C8BB1146-E542-4D4E-B8E9-6919A11DDD48}" type="slidenum">
              <a:rPr lang="en-US" smtClean="0"/>
              <a:t>201</a:t>
            </a:fld>
            <a:endParaRPr lang="en-US"/>
          </a:p>
        </p:txBody>
      </p:sp>
    </p:spTree>
    <p:extLst>
      <p:ext uri="{BB962C8B-B14F-4D97-AF65-F5344CB8AC3E}">
        <p14:creationId xmlns:p14="http://schemas.microsoft.com/office/powerpoint/2010/main" val="11446065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
          <p:cNvSpPr>
            <a:spLocks noChangeArrowheads="1"/>
          </p:cNvSpPr>
          <p:nvPr/>
        </p:nvSpPr>
        <p:spPr bwMode="auto">
          <a:xfrm>
            <a:off x="427364" y="299914"/>
            <a:ext cx="6679841"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cs typeface="+mn-ea"/>
                <a:sym typeface="+mn-lt"/>
              </a:rPr>
              <a:t>802.11 MAC </a:t>
            </a:r>
            <a:r>
              <a:rPr lang="zh-CN" altLang="en-US" sz="3200" b="1" dirty="0">
                <a:cs typeface="+mn-ea"/>
                <a:sym typeface="+mn-lt"/>
              </a:rPr>
              <a:t>帧格式：帧的总体格式</a:t>
            </a:r>
          </a:p>
        </p:txBody>
      </p:sp>
      <p:sp>
        <p:nvSpPr>
          <p:cNvPr id="4" name="Rectangle 46"/>
          <p:cNvSpPr>
            <a:spLocks noChangeArrowheads="1"/>
          </p:cNvSpPr>
          <p:nvPr/>
        </p:nvSpPr>
        <p:spPr bwMode="auto">
          <a:xfrm>
            <a:off x="385230" y="4673468"/>
            <a:ext cx="11421540"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en-US" altLang="zh-CN" sz="2000" dirty="0">
                <a:cs typeface="+mn-ea"/>
                <a:sym typeface="+mn-lt"/>
              </a:rPr>
              <a:t>MAC </a:t>
            </a:r>
            <a:r>
              <a:rPr lang="zh-CN" altLang="en-US" sz="2000" dirty="0">
                <a:cs typeface="+mn-ea"/>
                <a:sym typeface="+mn-lt"/>
              </a:rPr>
              <a:t>首部，共 </a:t>
            </a:r>
            <a:r>
              <a:rPr lang="en-US" altLang="zh-CN" sz="2000" dirty="0">
                <a:cs typeface="+mn-ea"/>
                <a:sym typeface="+mn-lt"/>
              </a:rPr>
              <a:t>30 </a:t>
            </a:r>
            <a:r>
              <a:rPr lang="zh-CN" altLang="en-US" sz="2000" dirty="0">
                <a:cs typeface="+mn-ea"/>
                <a:sym typeface="+mn-lt"/>
              </a:rPr>
              <a:t>字节。帧的复杂性和控制能力都在帧的首部。</a:t>
            </a:r>
          </a:p>
          <a:p>
            <a:pPr marL="457189" indent="-457189" eaLnBrk="0" hangingPunct="0">
              <a:lnSpc>
                <a:spcPct val="120000"/>
              </a:lnSpc>
              <a:buClr>
                <a:srgbClr val="0070C0"/>
              </a:buClr>
              <a:buFont typeface="Wingdings" panose="05000000000000000000" pitchFamily="2" charset="2"/>
              <a:buChar char="Ø"/>
            </a:pPr>
            <a:r>
              <a:rPr lang="zh-CN" altLang="en-US" sz="2000" dirty="0">
                <a:cs typeface="+mn-ea"/>
                <a:sym typeface="+mn-lt"/>
              </a:rPr>
              <a:t>帧主体，也就是帧的数据部分，不超过 </a:t>
            </a:r>
            <a:r>
              <a:rPr lang="en-US" altLang="zh-CN" sz="2000" dirty="0">
                <a:cs typeface="+mn-ea"/>
                <a:sym typeface="+mn-lt"/>
              </a:rPr>
              <a:t>2312 </a:t>
            </a:r>
            <a:r>
              <a:rPr lang="zh-CN" altLang="en-US" sz="2000" dirty="0">
                <a:cs typeface="+mn-ea"/>
                <a:sym typeface="+mn-lt"/>
              </a:rPr>
              <a:t>字节。这个数值比以太网的最大长度长很多。不过 </a:t>
            </a:r>
            <a:r>
              <a:rPr lang="en-US" altLang="zh-CN" sz="2000" dirty="0">
                <a:cs typeface="+mn-ea"/>
                <a:sym typeface="+mn-lt"/>
              </a:rPr>
              <a:t>802.11 </a:t>
            </a:r>
            <a:r>
              <a:rPr lang="zh-CN" altLang="en-US" sz="2000" dirty="0">
                <a:cs typeface="+mn-ea"/>
                <a:sym typeface="+mn-lt"/>
              </a:rPr>
              <a:t>帧的长度通常都小于 </a:t>
            </a:r>
            <a:r>
              <a:rPr lang="en-US" altLang="zh-CN" sz="2000" dirty="0">
                <a:cs typeface="+mn-ea"/>
                <a:sym typeface="+mn-lt"/>
              </a:rPr>
              <a:t>1500 </a:t>
            </a:r>
            <a:r>
              <a:rPr lang="zh-CN" altLang="en-US" sz="2000" dirty="0">
                <a:cs typeface="+mn-ea"/>
                <a:sym typeface="+mn-lt"/>
              </a:rPr>
              <a:t>字节。</a:t>
            </a:r>
          </a:p>
          <a:p>
            <a:pPr marL="457189" indent="-457189" eaLnBrk="0" hangingPunct="0">
              <a:lnSpc>
                <a:spcPct val="120000"/>
              </a:lnSpc>
              <a:buClr>
                <a:srgbClr val="0070C0"/>
              </a:buClr>
              <a:buFont typeface="Wingdings" panose="05000000000000000000" pitchFamily="2" charset="2"/>
              <a:buChar char="Ø"/>
            </a:pPr>
            <a:r>
              <a:rPr lang="zh-CN" altLang="en-US" sz="2000" dirty="0">
                <a:cs typeface="+mn-ea"/>
                <a:sym typeface="+mn-lt"/>
              </a:rPr>
              <a:t>帧检验序列 </a:t>
            </a:r>
            <a:r>
              <a:rPr lang="en-US" altLang="zh-CN" sz="2000" dirty="0">
                <a:cs typeface="+mn-ea"/>
                <a:sym typeface="+mn-lt"/>
              </a:rPr>
              <a:t>FCS </a:t>
            </a:r>
            <a:r>
              <a:rPr lang="zh-CN" altLang="en-US" sz="2000" dirty="0">
                <a:cs typeface="+mn-ea"/>
                <a:sym typeface="+mn-lt"/>
              </a:rPr>
              <a:t>是尾部，共 </a:t>
            </a:r>
            <a:r>
              <a:rPr lang="en-US" altLang="zh-CN" sz="2000" dirty="0">
                <a:cs typeface="+mn-ea"/>
                <a:sym typeface="+mn-lt"/>
              </a:rPr>
              <a:t>4 </a:t>
            </a:r>
            <a:r>
              <a:rPr lang="zh-CN" altLang="en-US" sz="2000" dirty="0">
                <a:cs typeface="+mn-ea"/>
                <a:sym typeface="+mn-lt"/>
              </a:rPr>
              <a:t>字节 。</a:t>
            </a:r>
          </a:p>
        </p:txBody>
      </p:sp>
      <p:sp>
        <p:nvSpPr>
          <p:cNvPr id="8" name="Freeform 4"/>
          <p:cNvSpPr>
            <a:spLocks/>
          </p:cNvSpPr>
          <p:nvPr/>
        </p:nvSpPr>
        <p:spPr bwMode="auto">
          <a:xfrm>
            <a:off x="1007117" y="3054133"/>
            <a:ext cx="9349917" cy="616721"/>
          </a:xfrm>
          <a:custGeom>
            <a:avLst/>
            <a:gdLst>
              <a:gd name="T0" fmla="*/ 0 w 5080"/>
              <a:gd name="T1" fmla="*/ 363 h 363"/>
              <a:gd name="T2" fmla="*/ 181 w 5080"/>
              <a:gd name="T3" fmla="*/ 0 h 363"/>
              <a:gd name="T4" fmla="*/ 725 w 5080"/>
              <a:gd name="T5" fmla="*/ 0 h 363"/>
              <a:gd name="T6" fmla="*/ 5080 w 5080"/>
              <a:gd name="T7" fmla="*/ 363 h 363"/>
              <a:gd name="T8" fmla="*/ 0 w 5080"/>
              <a:gd name="T9" fmla="*/ 363 h 363"/>
            </a:gdLst>
            <a:ahLst/>
            <a:cxnLst>
              <a:cxn ang="0">
                <a:pos x="T0" y="T1"/>
              </a:cxn>
              <a:cxn ang="0">
                <a:pos x="T2" y="T3"/>
              </a:cxn>
              <a:cxn ang="0">
                <a:pos x="T4" y="T5"/>
              </a:cxn>
              <a:cxn ang="0">
                <a:pos x="T6" y="T7"/>
              </a:cxn>
              <a:cxn ang="0">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0066FF"/>
              </a:gs>
              <a:gs pos="100000">
                <a:srgbClr val="66FFFF"/>
              </a:gs>
            </a:gsLst>
            <a:lin ang="5400000" scaled="1"/>
          </a:gradFill>
          <a:ln>
            <a:noFill/>
          </a:ln>
          <a:effectLst/>
        </p:spPr>
        <p:txBody>
          <a:bodyPr/>
          <a:lstStyle/>
          <a:p>
            <a:pPr>
              <a:lnSpc>
                <a:spcPct val="120000"/>
              </a:lnSpc>
            </a:pPr>
            <a:endParaRPr lang="zh-CN" altLang="en-US" sz="1867" b="1">
              <a:solidFill>
                <a:srgbClr val="000099"/>
              </a:solidFill>
              <a:cs typeface="+mn-ea"/>
              <a:sym typeface="+mn-lt"/>
            </a:endParaRPr>
          </a:p>
        </p:txBody>
      </p:sp>
      <p:sp>
        <p:nvSpPr>
          <p:cNvPr id="9" name="Text Box 5"/>
          <p:cNvSpPr txBox="1">
            <a:spLocks noChangeArrowheads="1"/>
          </p:cNvSpPr>
          <p:nvPr/>
        </p:nvSpPr>
        <p:spPr bwMode="auto">
          <a:xfrm>
            <a:off x="793615" y="2305051"/>
            <a:ext cx="923522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nSpc>
                <a:spcPct val="120000"/>
              </a:lnSpc>
            </a:pPr>
            <a:r>
              <a:rPr lang="zh-CN" altLang="en-US" sz="1600" b="1" dirty="0">
                <a:cs typeface="+mn-ea"/>
                <a:sym typeface="+mn-lt"/>
              </a:rPr>
              <a:t>字节        </a:t>
            </a:r>
            <a:r>
              <a:rPr lang="en-US" altLang="zh-CN" sz="1600" b="1" dirty="0">
                <a:cs typeface="+mn-ea"/>
                <a:sym typeface="+mn-lt"/>
              </a:rPr>
              <a:t>2              2              6              6              6               2             6               0 ~ 2312             4</a:t>
            </a:r>
          </a:p>
        </p:txBody>
      </p:sp>
      <p:sp>
        <p:nvSpPr>
          <p:cNvPr id="10" name="Rectangle 6"/>
          <p:cNvSpPr>
            <a:spLocks noChangeArrowheads="1"/>
          </p:cNvSpPr>
          <p:nvPr/>
        </p:nvSpPr>
        <p:spPr bwMode="auto">
          <a:xfrm>
            <a:off x="1342095" y="2677122"/>
            <a:ext cx="993889" cy="366975"/>
          </a:xfrm>
          <a:prstGeom prst="rect">
            <a:avLst/>
          </a:prstGeom>
          <a:solidFill>
            <a:srgbClr val="0070C0"/>
          </a:solidFill>
          <a:ln w="9525">
            <a:solidFill>
              <a:schemeClr val="tx2"/>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2" name="Rectangle 8"/>
          <p:cNvSpPr>
            <a:spLocks noChangeArrowheads="1"/>
          </p:cNvSpPr>
          <p:nvPr/>
        </p:nvSpPr>
        <p:spPr bwMode="auto">
          <a:xfrm>
            <a:off x="2341505" y="2666929"/>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dirty="0">
                <a:cs typeface="+mn-ea"/>
                <a:sym typeface="+mn-lt"/>
              </a:rPr>
              <a:t>持续期</a:t>
            </a:r>
          </a:p>
        </p:txBody>
      </p:sp>
      <p:sp>
        <p:nvSpPr>
          <p:cNvPr id="13" name="Rectangle 9"/>
          <p:cNvSpPr>
            <a:spLocks noChangeArrowheads="1"/>
          </p:cNvSpPr>
          <p:nvPr/>
        </p:nvSpPr>
        <p:spPr bwMode="auto">
          <a:xfrm>
            <a:off x="3344596" y="2666929"/>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1</a:t>
            </a:r>
          </a:p>
        </p:txBody>
      </p:sp>
      <p:sp>
        <p:nvSpPr>
          <p:cNvPr id="14" name="Rectangle 10"/>
          <p:cNvSpPr>
            <a:spLocks noChangeArrowheads="1"/>
          </p:cNvSpPr>
          <p:nvPr/>
        </p:nvSpPr>
        <p:spPr bwMode="auto">
          <a:xfrm>
            <a:off x="4347689" y="2666929"/>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2</a:t>
            </a:r>
          </a:p>
        </p:txBody>
      </p:sp>
      <p:sp>
        <p:nvSpPr>
          <p:cNvPr id="15" name="Rectangle 11"/>
          <p:cNvSpPr>
            <a:spLocks noChangeArrowheads="1"/>
          </p:cNvSpPr>
          <p:nvPr/>
        </p:nvSpPr>
        <p:spPr bwMode="auto">
          <a:xfrm>
            <a:off x="5350779" y="2666929"/>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3</a:t>
            </a:r>
          </a:p>
        </p:txBody>
      </p:sp>
      <p:sp>
        <p:nvSpPr>
          <p:cNvPr id="16" name="Rectangle 12"/>
          <p:cNvSpPr>
            <a:spLocks noChangeArrowheads="1"/>
          </p:cNvSpPr>
          <p:nvPr/>
        </p:nvSpPr>
        <p:spPr bwMode="auto">
          <a:xfrm>
            <a:off x="6353871" y="2666929"/>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序号控制</a:t>
            </a:r>
          </a:p>
        </p:txBody>
      </p:sp>
      <p:sp>
        <p:nvSpPr>
          <p:cNvPr id="17" name="Rectangle 13"/>
          <p:cNvSpPr>
            <a:spLocks noChangeArrowheads="1"/>
          </p:cNvSpPr>
          <p:nvPr/>
        </p:nvSpPr>
        <p:spPr bwMode="auto">
          <a:xfrm>
            <a:off x="7356961" y="2666929"/>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4</a:t>
            </a:r>
          </a:p>
        </p:txBody>
      </p:sp>
      <p:sp>
        <p:nvSpPr>
          <p:cNvPr id="18" name="Rectangle 14"/>
          <p:cNvSpPr>
            <a:spLocks noChangeArrowheads="1"/>
          </p:cNvSpPr>
          <p:nvPr/>
        </p:nvSpPr>
        <p:spPr bwMode="auto">
          <a:xfrm>
            <a:off x="8360054" y="2666929"/>
            <a:ext cx="1579179"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帧主体</a:t>
            </a:r>
          </a:p>
        </p:txBody>
      </p:sp>
      <p:sp>
        <p:nvSpPr>
          <p:cNvPr id="19" name="Rectangle 15"/>
          <p:cNvSpPr>
            <a:spLocks noChangeArrowheads="1"/>
          </p:cNvSpPr>
          <p:nvPr/>
        </p:nvSpPr>
        <p:spPr bwMode="auto">
          <a:xfrm>
            <a:off x="9937392" y="2666929"/>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en-US" altLang="zh-CN" sz="1600" b="1" dirty="0">
                <a:cs typeface="+mn-ea"/>
                <a:sym typeface="+mn-lt"/>
              </a:rPr>
              <a:t>FCS</a:t>
            </a:r>
          </a:p>
        </p:txBody>
      </p:sp>
      <p:sp>
        <p:nvSpPr>
          <p:cNvPr id="20" name="Rectangle 16"/>
          <p:cNvSpPr>
            <a:spLocks noChangeArrowheads="1"/>
          </p:cNvSpPr>
          <p:nvPr/>
        </p:nvSpPr>
        <p:spPr bwMode="auto">
          <a:xfrm>
            <a:off x="1005277" y="3669312"/>
            <a:ext cx="1003091"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协议</a:t>
            </a:r>
          </a:p>
          <a:p>
            <a:pPr algn="ctr">
              <a:lnSpc>
                <a:spcPct val="120000"/>
              </a:lnSpc>
            </a:pPr>
            <a:r>
              <a:rPr lang="zh-CN" altLang="en-US" sz="1600" b="1">
                <a:solidFill>
                  <a:schemeClr val="bg1"/>
                </a:solidFill>
                <a:cs typeface="+mn-ea"/>
                <a:sym typeface="+mn-lt"/>
              </a:rPr>
              <a:t>版本</a:t>
            </a:r>
          </a:p>
        </p:txBody>
      </p:sp>
      <p:sp>
        <p:nvSpPr>
          <p:cNvPr id="21" name="Rectangle 17"/>
          <p:cNvSpPr>
            <a:spLocks noChangeArrowheads="1"/>
          </p:cNvSpPr>
          <p:nvPr/>
        </p:nvSpPr>
        <p:spPr bwMode="auto">
          <a:xfrm>
            <a:off x="2008367" y="3669312"/>
            <a:ext cx="1003092"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类型</a:t>
            </a:r>
          </a:p>
        </p:txBody>
      </p:sp>
      <p:sp>
        <p:nvSpPr>
          <p:cNvPr id="22" name="Rectangle 18"/>
          <p:cNvSpPr>
            <a:spLocks noChangeArrowheads="1"/>
          </p:cNvSpPr>
          <p:nvPr/>
        </p:nvSpPr>
        <p:spPr bwMode="auto">
          <a:xfrm>
            <a:off x="3011460" y="3669312"/>
            <a:ext cx="2002501"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子类型</a:t>
            </a:r>
          </a:p>
        </p:txBody>
      </p:sp>
      <p:sp>
        <p:nvSpPr>
          <p:cNvPr id="23" name="Rectangle 19"/>
          <p:cNvSpPr>
            <a:spLocks noChangeArrowheads="1"/>
          </p:cNvSpPr>
          <p:nvPr/>
        </p:nvSpPr>
        <p:spPr bwMode="auto">
          <a:xfrm>
            <a:off x="5010281" y="3669312"/>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去往</a:t>
            </a:r>
          </a:p>
          <a:p>
            <a:pPr algn="ctr">
              <a:lnSpc>
                <a:spcPct val="120000"/>
              </a:lnSpc>
            </a:pPr>
            <a:r>
              <a:rPr lang="en-US" altLang="zh-CN" sz="1600" b="1">
                <a:solidFill>
                  <a:schemeClr val="bg1"/>
                </a:solidFill>
                <a:cs typeface="+mn-ea"/>
                <a:sym typeface="+mn-lt"/>
              </a:rPr>
              <a:t>AP</a:t>
            </a:r>
          </a:p>
        </p:txBody>
      </p:sp>
      <p:sp>
        <p:nvSpPr>
          <p:cNvPr id="24" name="Rectangle 20"/>
          <p:cNvSpPr>
            <a:spLocks noChangeArrowheads="1"/>
          </p:cNvSpPr>
          <p:nvPr/>
        </p:nvSpPr>
        <p:spPr bwMode="auto">
          <a:xfrm>
            <a:off x="5682075" y="3669312"/>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来自</a:t>
            </a:r>
          </a:p>
          <a:p>
            <a:pPr algn="ctr">
              <a:lnSpc>
                <a:spcPct val="120000"/>
              </a:lnSpc>
            </a:pPr>
            <a:r>
              <a:rPr lang="en-US" altLang="zh-CN" sz="1600" b="1">
                <a:solidFill>
                  <a:schemeClr val="bg1"/>
                </a:solidFill>
                <a:cs typeface="+mn-ea"/>
                <a:sym typeface="+mn-lt"/>
              </a:rPr>
              <a:t>AP</a:t>
            </a:r>
          </a:p>
        </p:txBody>
      </p:sp>
      <p:sp>
        <p:nvSpPr>
          <p:cNvPr id="25" name="Rectangle 21"/>
          <p:cNvSpPr>
            <a:spLocks noChangeArrowheads="1"/>
          </p:cNvSpPr>
          <p:nvPr/>
        </p:nvSpPr>
        <p:spPr bwMode="auto">
          <a:xfrm>
            <a:off x="6353871" y="3669312"/>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更多</a:t>
            </a:r>
          </a:p>
          <a:p>
            <a:pPr algn="ctr">
              <a:lnSpc>
                <a:spcPct val="120000"/>
              </a:lnSpc>
            </a:pPr>
            <a:r>
              <a:rPr lang="zh-CN" altLang="en-US" sz="1600" b="1">
                <a:solidFill>
                  <a:schemeClr val="bg1"/>
                </a:solidFill>
                <a:cs typeface="+mn-ea"/>
                <a:sym typeface="+mn-lt"/>
              </a:rPr>
              <a:t>分片</a:t>
            </a:r>
          </a:p>
        </p:txBody>
      </p:sp>
      <p:sp>
        <p:nvSpPr>
          <p:cNvPr id="26" name="Rectangle 22"/>
          <p:cNvSpPr>
            <a:spLocks noChangeArrowheads="1"/>
          </p:cNvSpPr>
          <p:nvPr/>
        </p:nvSpPr>
        <p:spPr bwMode="auto">
          <a:xfrm>
            <a:off x="7025665" y="3669312"/>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重试</a:t>
            </a:r>
          </a:p>
        </p:txBody>
      </p:sp>
      <p:sp>
        <p:nvSpPr>
          <p:cNvPr id="27" name="Rectangle 23"/>
          <p:cNvSpPr>
            <a:spLocks noChangeArrowheads="1"/>
          </p:cNvSpPr>
          <p:nvPr/>
        </p:nvSpPr>
        <p:spPr bwMode="auto">
          <a:xfrm>
            <a:off x="7697462" y="3669312"/>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功率</a:t>
            </a:r>
          </a:p>
          <a:p>
            <a:pPr algn="ctr">
              <a:lnSpc>
                <a:spcPct val="120000"/>
              </a:lnSpc>
            </a:pPr>
            <a:r>
              <a:rPr lang="zh-CN" altLang="en-US" sz="1600" b="1">
                <a:solidFill>
                  <a:schemeClr val="bg1"/>
                </a:solidFill>
                <a:cs typeface="+mn-ea"/>
                <a:sym typeface="+mn-lt"/>
              </a:rPr>
              <a:t>管理</a:t>
            </a:r>
          </a:p>
        </p:txBody>
      </p:sp>
      <p:sp>
        <p:nvSpPr>
          <p:cNvPr id="28" name="Rectangle 24"/>
          <p:cNvSpPr>
            <a:spLocks noChangeArrowheads="1"/>
          </p:cNvSpPr>
          <p:nvPr/>
        </p:nvSpPr>
        <p:spPr bwMode="auto">
          <a:xfrm>
            <a:off x="8369256" y="3669312"/>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更多</a:t>
            </a:r>
          </a:p>
          <a:p>
            <a:pPr algn="ctr">
              <a:lnSpc>
                <a:spcPct val="120000"/>
              </a:lnSpc>
            </a:pPr>
            <a:r>
              <a:rPr lang="zh-CN" altLang="en-US" sz="1600" b="1">
                <a:solidFill>
                  <a:schemeClr val="bg1"/>
                </a:solidFill>
                <a:cs typeface="+mn-ea"/>
                <a:sym typeface="+mn-lt"/>
              </a:rPr>
              <a:t>数据</a:t>
            </a:r>
          </a:p>
        </p:txBody>
      </p:sp>
      <p:sp>
        <p:nvSpPr>
          <p:cNvPr id="29" name="Rectangle 25"/>
          <p:cNvSpPr>
            <a:spLocks noChangeArrowheads="1"/>
          </p:cNvSpPr>
          <p:nvPr/>
        </p:nvSpPr>
        <p:spPr bwMode="auto">
          <a:xfrm>
            <a:off x="9041053" y="3669312"/>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en-US" altLang="zh-CN" sz="1600" b="1">
                <a:solidFill>
                  <a:schemeClr val="bg1"/>
                </a:solidFill>
                <a:cs typeface="+mn-ea"/>
                <a:sym typeface="+mn-lt"/>
              </a:rPr>
              <a:t>WEP</a:t>
            </a:r>
          </a:p>
        </p:txBody>
      </p:sp>
      <p:sp>
        <p:nvSpPr>
          <p:cNvPr id="30" name="Rectangle 26"/>
          <p:cNvSpPr>
            <a:spLocks noChangeArrowheads="1"/>
          </p:cNvSpPr>
          <p:nvPr/>
        </p:nvSpPr>
        <p:spPr bwMode="auto">
          <a:xfrm>
            <a:off x="9712847" y="3669312"/>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dirty="0">
                <a:solidFill>
                  <a:schemeClr val="bg1"/>
                </a:solidFill>
                <a:cs typeface="+mn-ea"/>
                <a:sym typeface="+mn-lt"/>
              </a:rPr>
              <a:t>顺序</a:t>
            </a:r>
          </a:p>
        </p:txBody>
      </p:sp>
      <p:sp>
        <p:nvSpPr>
          <p:cNvPr id="31" name="Text Box 27"/>
          <p:cNvSpPr txBox="1">
            <a:spLocks noChangeArrowheads="1"/>
          </p:cNvSpPr>
          <p:nvPr/>
        </p:nvSpPr>
        <p:spPr bwMode="auto">
          <a:xfrm>
            <a:off x="661096" y="3307434"/>
            <a:ext cx="891301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cs typeface="+mn-ea"/>
                <a:sym typeface="+mn-lt"/>
              </a:rPr>
              <a:t>位        </a:t>
            </a:r>
            <a:r>
              <a:rPr lang="en-US" altLang="zh-CN" sz="1600" b="1" dirty="0">
                <a:cs typeface="+mn-ea"/>
                <a:sym typeface="+mn-lt"/>
              </a:rPr>
              <a:t>2              2                    4                     1         1         1         1         1         1         1         1</a:t>
            </a:r>
          </a:p>
        </p:txBody>
      </p:sp>
      <p:sp>
        <p:nvSpPr>
          <p:cNvPr id="32" name="AutoShape 28"/>
          <p:cNvSpPr>
            <a:spLocks/>
          </p:cNvSpPr>
          <p:nvPr/>
        </p:nvSpPr>
        <p:spPr bwMode="auto">
          <a:xfrm rot="16200000">
            <a:off x="4713318" y="-1299070"/>
            <a:ext cx="271833" cy="7017959"/>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3" name="Text Box 29"/>
          <p:cNvSpPr txBox="1">
            <a:spLocks noChangeArrowheads="1"/>
          </p:cNvSpPr>
          <p:nvPr/>
        </p:nvSpPr>
        <p:spPr bwMode="auto">
          <a:xfrm>
            <a:off x="4082650" y="1639061"/>
            <a:ext cx="3161443"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b="1" dirty="0">
                <a:solidFill>
                  <a:srgbClr val="0000FF"/>
                </a:solidFill>
                <a:cs typeface="+mn-ea"/>
                <a:sym typeface="+mn-lt"/>
              </a:rPr>
              <a:t>MAC </a:t>
            </a:r>
            <a:r>
              <a:rPr lang="zh-CN" altLang="en-US" sz="2400" b="1" dirty="0">
                <a:solidFill>
                  <a:srgbClr val="0000FF"/>
                </a:solidFill>
                <a:cs typeface="+mn-ea"/>
                <a:sym typeface="+mn-lt"/>
              </a:rPr>
              <a:t>首部（</a:t>
            </a:r>
            <a:r>
              <a:rPr lang="en-US" altLang="zh-CN" sz="2400" b="1" dirty="0">
                <a:solidFill>
                  <a:srgbClr val="0000FF"/>
                </a:solidFill>
                <a:cs typeface="+mn-ea"/>
                <a:sym typeface="+mn-lt"/>
              </a:rPr>
              <a:t>30</a:t>
            </a:r>
            <a:r>
              <a:rPr lang="zh-CN" altLang="en-US" sz="2400" b="1" dirty="0">
                <a:solidFill>
                  <a:srgbClr val="0000FF"/>
                </a:solidFill>
                <a:cs typeface="+mn-ea"/>
                <a:sym typeface="+mn-lt"/>
              </a:rPr>
              <a:t>字节）</a:t>
            </a:r>
          </a:p>
        </p:txBody>
      </p:sp>
      <p:sp>
        <p:nvSpPr>
          <p:cNvPr id="34" name="Text Box 30"/>
          <p:cNvSpPr txBox="1">
            <a:spLocks noChangeArrowheads="1"/>
          </p:cNvSpPr>
          <p:nvPr/>
        </p:nvSpPr>
        <p:spPr bwMode="auto">
          <a:xfrm>
            <a:off x="9980377" y="1471221"/>
            <a:ext cx="886781" cy="940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b="1" dirty="0">
                <a:solidFill>
                  <a:srgbClr val="0000FF"/>
                </a:solidFill>
                <a:cs typeface="+mn-ea"/>
                <a:sym typeface="+mn-lt"/>
              </a:rPr>
              <a:t>MAC</a:t>
            </a:r>
          </a:p>
          <a:p>
            <a:pPr>
              <a:lnSpc>
                <a:spcPct val="120000"/>
              </a:lnSpc>
            </a:pPr>
            <a:r>
              <a:rPr lang="zh-CN" altLang="en-US" sz="2400" b="1" dirty="0">
                <a:solidFill>
                  <a:srgbClr val="0000FF"/>
                </a:solidFill>
                <a:cs typeface="+mn-ea"/>
                <a:sym typeface="+mn-lt"/>
              </a:rPr>
              <a:t> 尾部</a:t>
            </a:r>
          </a:p>
        </p:txBody>
      </p:sp>
      <p:sp>
        <p:nvSpPr>
          <p:cNvPr id="11" name="Rectangle 7"/>
          <p:cNvSpPr>
            <a:spLocks noChangeArrowheads="1"/>
          </p:cNvSpPr>
          <p:nvPr/>
        </p:nvSpPr>
        <p:spPr bwMode="auto">
          <a:xfrm>
            <a:off x="1338412" y="2666929"/>
            <a:ext cx="1003092" cy="385663"/>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dirty="0">
                <a:solidFill>
                  <a:schemeClr val="bg1"/>
                </a:solidFill>
                <a:cs typeface="+mn-ea"/>
                <a:sym typeface="+mn-lt"/>
              </a:rPr>
              <a:t>帧控制</a:t>
            </a:r>
          </a:p>
        </p:txBody>
      </p:sp>
    </p:spTree>
    <p:extLst>
      <p:ext uri="{BB962C8B-B14F-4D97-AF65-F5344CB8AC3E}">
        <p14:creationId xmlns:p14="http://schemas.microsoft.com/office/powerpoint/2010/main" val="614897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D5AB1039-CA49-4A52-A503-82416604E316}"/>
              </a:ext>
            </a:extLst>
          </p:cNvPr>
          <p:cNvSpPr>
            <a:spLocks noGrp="1" noChangeArrowheads="1"/>
          </p:cNvSpPr>
          <p:nvPr>
            <p:ph type="title"/>
          </p:nvPr>
        </p:nvSpPr>
        <p:spPr bwMode="auto">
          <a:xfrm>
            <a:off x="734434" y="290829"/>
            <a:ext cx="8229600" cy="83777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120000"/>
              </a:lnSpc>
            </a:pPr>
            <a:r>
              <a:rPr lang="en-US" altLang="zh-CN" sz="3200" b="1" dirty="0">
                <a:latin typeface="+mn-lt"/>
                <a:ea typeface="+mn-ea"/>
                <a:cs typeface="+mn-ea"/>
                <a:sym typeface="+mn-lt"/>
              </a:rPr>
              <a:t>MAC</a:t>
            </a:r>
            <a:r>
              <a:rPr lang="zh-CN" altLang="en-US" sz="3200" b="1" dirty="0">
                <a:latin typeface="+mn-lt"/>
                <a:ea typeface="+mn-ea"/>
                <a:cs typeface="+mn-ea"/>
                <a:sym typeface="+mn-lt"/>
              </a:rPr>
              <a:t> </a:t>
            </a:r>
            <a:r>
              <a:rPr lang="en-US" altLang="en-US" sz="3200" b="1" dirty="0">
                <a:latin typeface="+mn-lt"/>
                <a:ea typeface="+mn-ea"/>
                <a:cs typeface="+mn-ea"/>
                <a:sym typeface="+mn-lt"/>
              </a:rPr>
              <a:t>帧</a:t>
            </a:r>
            <a:r>
              <a:rPr lang="zh-CN" altLang="en-US" sz="3200" b="1" dirty="0">
                <a:latin typeface="+mn-lt"/>
                <a:ea typeface="+mn-ea"/>
                <a:cs typeface="+mn-ea"/>
                <a:sym typeface="+mn-lt"/>
              </a:rPr>
              <a:t>中</a:t>
            </a:r>
            <a:r>
              <a:rPr lang="zh-CN" altLang="en-US" sz="3200" dirty="0">
                <a:latin typeface="+mn-lt"/>
                <a:ea typeface="+mn-ea"/>
                <a:cs typeface="+mn-ea"/>
                <a:sym typeface="+mn-lt"/>
              </a:rPr>
              <a:t>各字段含义</a:t>
            </a:r>
            <a:endParaRPr lang="zh-CN" altLang="en-US" sz="3200" b="1" dirty="0">
              <a:latin typeface="+mn-lt"/>
              <a:ea typeface="+mn-ea"/>
              <a:cs typeface="+mn-ea"/>
              <a:sym typeface="+mn-lt"/>
            </a:endParaRPr>
          </a:p>
        </p:txBody>
      </p:sp>
      <p:sp>
        <p:nvSpPr>
          <p:cNvPr id="119811" name="Rectangle 3">
            <a:extLst>
              <a:ext uri="{FF2B5EF4-FFF2-40B4-BE49-F238E27FC236}">
                <a16:creationId xmlns:a16="http://schemas.microsoft.com/office/drawing/2014/main" id="{3B2B70D7-8554-417C-8DDD-B41ED3352284}"/>
              </a:ext>
            </a:extLst>
          </p:cNvPr>
          <p:cNvSpPr>
            <a:spLocks noGrp="1" noChangeArrowheads="1"/>
          </p:cNvSpPr>
          <p:nvPr>
            <p:ph type="body" idx="1"/>
          </p:nvPr>
        </p:nvSpPr>
        <p:spPr bwMode="auto">
          <a:xfrm>
            <a:off x="822625" y="3250581"/>
            <a:ext cx="10546749" cy="313817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spcBef>
                <a:spcPts val="0"/>
              </a:spcBef>
              <a:buFont typeface="Wingdings" panose="05000000000000000000" pitchFamily="2" charset="2"/>
              <a:buChar char="Ø"/>
            </a:pPr>
            <a:r>
              <a:rPr lang="en-US" altLang="en-US" sz="2000" dirty="0">
                <a:cs typeface="+mn-ea"/>
                <a:sym typeface="+mn-lt"/>
              </a:rPr>
              <a:t>帧</a:t>
            </a:r>
            <a:r>
              <a:rPr lang="zh-CN" altLang="en-US" sz="2000" dirty="0">
                <a:cs typeface="+mn-ea"/>
                <a:sym typeface="+mn-lt"/>
              </a:rPr>
              <a:t>控制字段：承载帧的控制信息，标示</a:t>
            </a:r>
            <a:r>
              <a:rPr lang="en-US" altLang="en-US" sz="2000" dirty="0">
                <a:cs typeface="+mn-ea"/>
                <a:sym typeface="+mn-lt"/>
              </a:rPr>
              <a:t>帧</a:t>
            </a:r>
            <a:r>
              <a:rPr lang="zh-CN" altLang="en-US" sz="2000" dirty="0">
                <a:cs typeface="+mn-ea"/>
                <a:sym typeface="+mn-lt"/>
              </a:rPr>
              <a:t>的类型和功能。</a:t>
            </a:r>
          </a:p>
          <a:p>
            <a:pPr>
              <a:spcBef>
                <a:spcPts val="0"/>
              </a:spcBef>
              <a:buFont typeface="Wingdings" panose="05000000000000000000" pitchFamily="2" charset="2"/>
              <a:buChar char="Ø"/>
            </a:pPr>
            <a:r>
              <a:rPr lang="zh-CN" altLang="en-US" sz="2000" dirty="0">
                <a:cs typeface="+mn-ea"/>
                <a:sym typeface="+mn-lt"/>
              </a:rPr>
              <a:t>持续期字段：指示网络分配向量用于冲突避免。</a:t>
            </a:r>
          </a:p>
          <a:p>
            <a:pPr>
              <a:spcBef>
                <a:spcPts val="0"/>
              </a:spcBef>
              <a:buFont typeface="Wingdings" panose="05000000000000000000" pitchFamily="2" charset="2"/>
              <a:buChar char="Ø"/>
            </a:pPr>
            <a:r>
              <a:rPr lang="en-US" altLang="zh-CN" sz="2000" dirty="0">
                <a:cs typeface="+mn-ea"/>
                <a:sym typeface="+mn-lt"/>
              </a:rPr>
              <a:t>4</a:t>
            </a:r>
            <a:r>
              <a:rPr lang="zh-CN" altLang="en-US" sz="2000" dirty="0">
                <a:cs typeface="+mn-ea"/>
                <a:sym typeface="+mn-lt"/>
              </a:rPr>
              <a:t>个地址字段：根据不同的</a:t>
            </a:r>
            <a:r>
              <a:rPr lang="en-US" altLang="en-US" sz="2000" dirty="0">
                <a:cs typeface="+mn-ea"/>
                <a:sym typeface="+mn-lt"/>
              </a:rPr>
              <a:t>帧</a:t>
            </a:r>
            <a:r>
              <a:rPr lang="zh-CN" altLang="en-US" sz="2000" dirty="0">
                <a:cs typeface="+mn-ea"/>
                <a:sym typeface="+mn-lt"/>
              </a:rPr>
              <a:t>控制字段信息，标示不同的</a:t>
            </a:r>
            <a:r>
              <a:rPr lang="en-US" altLang="en-US" sz="2000" dirty="0">
                <a:cs typeface="+mn-ea"/>
                <a:sym typeface="+mn-lt"/>
              </a:rPr>
              <a:t>帧</a:t>
            </a:r>
            <a:r>
              <a:rPr lang="zh-CN" altLang="en-US" sz="2000" dirty="0">
                <a:cs typeface="+mn-ea"/>
                <a:sym typeface="+mn-lt"/>
              </a:rPr>
              <a:t>的地址信息。</a:t>
            </a:r>
          </a:p>
          <a:p>
            <a:pPr>
              <a:spcBef>
                <a:spcPts val="0"/>
              </a:spcBef>
              <a:buFont typeface="Wingdings" panose="05000000000000000000" pitchFamily="2" charset="2"/>
              <a:buChar char="Ø"/>
            </a:pPr>
            <a:r>
              <a:rPr lang="zh-CN" altLang="en-US" sz="2000" dirty="0">
                <a:cs typeface="+mn-ea"/>
                <a:sym typeface="+mn-lt"/>
              </a:rPr>
              <a:t>序列控制字段：标示分段数据</a:t>
            </a:r>
            <a:r>
              <a:rPr lang="en-US" altLang="en-US" sz="2000" dirty="0">
                <a:cs typeface="+mn-ea"/>
                <a:sym typeface="+mn-lt"/>
              </a:rPr>
              <a:t>帧</a:t>
            </a:r>
            <a:r>
              <a:rPr lang="zh-CN" altLang="en-US" sz="2000" dirty="0">
                <a:cs typeface="+mn-ea"/>
                <a:sym typeface="+mn-lt"/>
              </a:rPr>
              <a:t>的序列，其中序号子字段占 </a:t>
            </a:r>
            <a:r>
              <a:rPr lang="en-US" altLang="zh-CN" sz="2000" dirty="0">
                <a:cs typeface="+mn-ea"/>
                <a:sym typeface="+mn-lt"/>
              </a:rPr>
              <a:t>12 </a:t>
            </a:r>
            <a:r>
              <a:rPr lang="zh-CN" altLang="en-US" sz="2000" dirty="0">
                <a:cs typeface="+mn-ea"/>
                <a:sym typeface="+mn-lt"/>
              </a:rPr>
              <a:t>位，分片子字段占 </a:t>
            </a:r>
            <a:r>
              <a:rPr lang="en-US" altLang="zh-CN" sz="2000" dirty="0">
                <a:cs typeface="+mn-ea"/>
                <a:sym typeface="+mn-lt"/>
              </a:rPr>
              <a:t>4 </a:t>
            </a:r>
            <a:r>
              <a:rPr lang="zh-CN" altLang="en-US" sz="2000" dirty="0">
                <a:cs typeface="+mn-ea"/>
                <a:sym typeface="+mn-lt"/>
              </a:rPr>
              <a:t>位。</a:t>
            </a:r>
          </a:p>
          <a:p>
            <a:pPr>
              <a:spcBef>
                <a:spcPts val="0"/>
              </a:spcBef>
              <a:buFont typeface="Wingdings" panose="05000000000000000000" pitchFamily="2" charset="2"/>
              <a:buChar char="Ø"/>
            </a:pPr>
            <a:r>
              <a:rPr lang="en-US" altLang="en-US" sz="2000" dirty="0">
                <a:cs typeface="+mn-ea"/>
                <a:sym typeface="+mn-lt"/>
              </a:rPr>
              <a:t>帧</a:t>
            </a:r>
            <a:r>
              <a:rPr lang="zh-CN" altLang="en-US" sz="2000" dirty="0">
                <a:cs typeface="+mn-ea"/>
                <a:sym typeface="+mn-lt"/>
              </a:rPr>
              <a:t>主体字段：包含独立类型</a:t>
            </a:r>
            <a:r>
              <a:rPr lang="en-US" altLang="en-US" sz="2000" dirty="0">
                <a:cs typeface="+mn-ea"/>
                <a:sym typeface="+mn-lt"/>
              </a:rPr>
              <a:t>帧</a:t>
            </a:r>
            <a:r>
              <a:rPr lang="zh-CN" altLang="en-US" sz="2000" dirty="0">
                <a:cs typeface="+mn-ea"/>
                <a:sym typeface="+mn-lt"/>
              </a:rPr>
              <a:t>和子类型</a:t>
            </a:r>
            <a:r>
              <a:rPr lang="en-US" altLang="en-US" sz="2000" dirty="0">
                <a:cs typeface="+mn-ea"/>
                <a:sym typeface="+mn-lt"/>
              </a:rPr>
              <a:t>帧</a:t>
            </a:r>
            <a:r>
              <a:rPr lang="zh-CN" altLang="en-US" sz="2000" dirty="0">
                <a:cs typeface="+mn-ea"/>
                <a:sym typeface="+mn-lt"/>
              </a:rPr>
              <a:t>的特殊信息（上层数据帧或者某类帧的信息）。</a:t>
            </a:r>
          </a:p>
          <a:p>
            <a:pPr>
              <a:spcBef>
                <a:spcPts val="0"/>
              </a:spcBef>
              <a:buFont typeface="Wingdings" panose="05000000000000000000" pitchFamily="2" charset="2"/>
              <a:buChar char="Ø"/>
            </a:pPr>
            <a:r>
              <a:rPr lang="en-US" altLang="zh-CN" sz="2000" dirty="0">
                <a:cs typeface="+mn-ea"/>
                <a:sym typeface="+mn-lt"/>
              </a:rPr>
              <a:t>FCS</a:t>
            </a:r>
            <a:r>
              <a:rPr lang="zh-CN" altLang="en-US" sz="2000" dirty="0">
                <a:cs typeface="+mn-ea"/>
                <a:sym typeface="+mn-lt"/>
              </a:rPr>
              <a:t>：</a:t>
            </a:r>
            <a:r>
              <a:rPr lang="en-US" altLang="zh-CN" sz="2000" dirty="0">
                <a:cs typeface="+mn-ea"/>
                <a:sym typeface="+mn-lt"/>
              </a:rPr>
              <a:t>CRC</a:t>
            </a:r>
            <a:r>
              <a:rPr lang="zh-CN" altLang="en-US" sz="2000" dirty="0">
                <a:cs typeface="+mn-ea"/>
                <a:sym typeface="+mn-lt"/>
              </a:rPr>
              <a:t>字段，由</a:t>
            </a:r>
            <a:r>
              <a:rPr lang="en-US" altLang="zh-CN" sz="2000" dirty="0">
                <a:cs typeface="+mn-ea"/>
                <a:sym typeface="+mn-lt"/>
              </a:rPr>
              <a:t>MAC</a:t>
            </a:r>
            <a:r>
              <a:rPr lang="zh-CN" altLang="en-US" sz="2000" dirty="0">
                <a:cs typeface="+mn-ea"/>
                <a:sym typeface="+mn-lt"/>
              </a:rPr>
              <a:t>头到</a:t>
            </a:r>
            <a:r>
              <a:rPr lang="en-US" altLang="en-US" sz="2000" dirty="0">
                <a:cs typeface="+mn-ea"/>
                <a:sym typeface="+mn-lt"/>
              </a:rPr>
              <a:t>帧</a:t>
            </a:r>
            <a:r>
              <a:rPr lang="zh-CN" altLang="en-US" sz="2000" dirty="0">
                <a:cs typeface="+mn-ea"/>
                <a:sym typeface="+mn-lt"/>
              </a:rPr>
              <a:t>主体字段计算得到。</a:t>
            </a:r>
          </a:p>
        </p:txBody>
      </p:sp>
      <p:sp>
        <p:nvSpPr>
          <p:cNvPr id="5" name="Text Box 5">
            <a:extLst>
              <a:ext uri="{FF2B5EF4-FFF2-40B4-BE49-F238E27FC236}">
                <a16:creationId xmlns:a16="http://schemas.microsoft.com/office/drawing/2014/main" id="{72FF97E5-5495-49EE-8590-EA5E90B9A7C6}"/>
              </a:ext>
            </a:extLst>
          </p:cNvPr>
          <p:cNvSpPr txBox="1">
            <a:spLocks noChangeArrowheads="1"/>
          </p:cNvSpPr>
          <p:nvPr/>
        </p:nvSpPr>
        <p:spPr bwMode="auto">
          <a:xfrm>
            <a:off x="793615" y="1962433"/>
            <a:ext cx="923522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nSpc>
                <a:spcPct val="120000"/>
              </a:lnSpc>
            </a:pPr>
            <a:r>
              <a:rPr lang="zh-CN" altLang="en-US" sz="1600" b="1" dirty="0">
                <a:cs typeface="+mn-ea"/>
                <a:sym typeface="+mn-lt"/>
              </a:rPr>
              <a:t>字节        </a:t>
            </a:r>
            <a:r>
              <a:rPr lang="en-US" altLang="zh-CN" sz="1600" b="1" dirty="0">
                <a:cs typeface="+mn-ea"/>
                <a:sym typeface="+mn-lt"/>
              </a:rPr>
              <a:t>2              2              6              6              6               2             6               0 ~ 2312             4</a:t>
            </a:r>
          </a:p>
        </p:txBody>
      </p:sp>
      <p:sp>
        <p:nvSpPr>
          <p:cNvPr id="15" name="AutoShape 28">
            <a:extLst>
              <a:ext uri="{FF2B5EF4-FFF2-40B4-BE49-F238E27FC236}">
                <a16:creationId xmlns:a16="http://schemas.microsoft.com/office/drawing/2014/main" id="{C81BCF37-11CA-4E31-A0C2-95A283B0B351}"/>
              </a:ext>
            </a:extLst>
          </p:cNvPr>
          <p:cNvSpPr>
            <a:spLocks/>
          </p:cNvSpPr>
          <p:nvPr/>
        </p:nvSpPr>
        <p:spPr bwMode="auto">
          <a:xfrm rot="16200000">
            <a:off x="4713318" y="-1641688"/>
            <a:ext cx="271833" cy="7017959"/>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6" name="Text Box 29">
            <a:extLst>
              <a:ext uri="{FF2B5EF4-FFF2-40B4-BE49-F238E27FC236}">
                <a16:creationId xmlns:a16="http://schemas.microsoft.com/office/drawing/2014/main" id="{A0FEBC88-562E-4727-B38A-3A1A7139EDED}"/>
              </a:ext>
            </a:extLst>
          </p:cNvPr>
          <p:cNvSpPr txBox="1">
            <a:spLocks noChangeArrowheads="1"/>
          </p:cNvSpPr>
          <p:nvPr/>
        </p:nvSpPr>
        <p:spPr bwMode="auto">
          <a:xfrm>
            <a:off x="4082650" y="1296443"/>
            <a:ext cx="3161443"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b="1" dirty="0">
                <a:solidFill>
                  <a:srgbClr val="0000FF"/>
                </a:solidFill>
                <a:cs typeface="+mn-ea"/>
                <a:sym typeface="+mn-lt"/>
              </a:rPr>
              <a:t>MAC </a:t>
            </a:r>
            <a:r>
              <a:rPr lang="zh-CN" altLang="en-US" sz="2400" b="1" dirty="0">
                <a:solidFill>
                  <a:srgbClr val="0000FF"/>
                </a:solidFill>
                <a:cs typeface="+mn-ea"/>
                <a:sym typeface="+mn-lt"/>
              </a:rPr>
              <a:t>首部（</a:t>
            </a:r>
            <a:r>
              <a:rPr lang="en-US" altLang="zh-CN" sz="2400" b="1" dirty="0">
                <a:solidFill>
                  <a:srgbClr val="0000FF"/>
                </a:solidFill>
                <a:cs typeface="+mn-ea"/>
                <a:sym typeface="+mn-lt"/>
              </a:rPr>
              <a:t>30</a:t>
            </a:r>
            <a:r>
              <a:rPr lang="zh-CN" altLang="en-US" sz="2400" b="1" dirty="0">
                <a:solidFill>
                  <a:srgbClr val="0000FF"/>
                </a:solidFill>
                <a:cs typeface="+mn-ea"/>
                <a:sym typeface="+mn-lt"/>
              </a:rPr>
              <a:t>字节）</a:t>
            </a:r>
          </a:p>
        </p:txBody>
      </p:sp>
      <p:sp>
        <p:nvSpPr>
          <p:cNvPr id="17" name="Text Box 30">
            <a:extLst>
              <a:ext uri="{FF2B5EF4-FFF2-40B4-BE49-F238E27FC236}">
                <a16:creationId xmlns:a16="http://schemas.microsoft.com/office/drawing/2014/main" id="{CAA04729-23D1-4368-8995-83330D87F8A5}"/>
              </a:ext>
            </a:extLst>
          </p:cNvPr>
          <p:cNvSpPr txBox="1">
            <a:spLocks noChangeArrowheads="1"/>
          </p:cNvSpPr>
          <p:nvPr/>
        </p:nvSpPr>
        <p:spPr bwMode="auto">
          <a:xfrm>
            <a:off x="9980377" y="1128603"/>
            <a:ext cx="886781" cy="940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b="1" dirty="0">
                <a:solidFill>
                  <a:srgbClr val="0000FF"/>
                </a:solidFill>
                <a:cs typeface="+mn-ea"/>
                <a:sym typeface="+mn-lt"/>
              </a:rPr>
              <a:t>MAC</a:t>
            </a:r>
          </a:p>
          <a:p>
            <a:pPr>
              <a:lnSpc>
                <a:spcPct val="120000"/>
              </a:lnSpc>
            </a:pPr>
            <a:r>
              <a:rPr lang="zh-CN" altLang="en-US" sz="2400" b="1" dirty="0">
                <a:solidFill>
                  <a:srgbClr val="0000FF"/>
                </a:solidFill>
                <a:cs typeface="+mn-ea"/>
                <a:sym typeface="+mn-lt"/>
              </a:rPr>
              <a:t> 尾部</a:t>
            </a:r>
          </a:p>
        </p:txBody>
      </p:sp>
      <p:grpSp>
        <p:nvGrpSpPr>
          <p:cNvPr id="2" name="组合 1">
            <a:extLst>
              <a:ext uri="{FF2B5EF4-FFF2-40B4-BE49-F238E27FC236}">
                <a16:creationId xmlns:a16="http://schemas.microsoft.com/office/drawing/2014/main" id="{776CDFA5-56F5-461E-9C36-D3DAD029B09D}"/>
              </a:ext>
            </a:extLst>
          </p:cNvPr>
          <p:cNvGrpSpPr/>
          <p:nvPr/>
        </p:nvGrpSpPr>
        <p:grpSpPr>
          <a:xfrm>
            <a:off x="1338412" y="2324311"/>
            <a:ext cx="9602072" cy="628491"/>
            <a:chOff x="1338412" y="2324311"/>
            <a:chExt cx="9602072" cy="385663"/>
          </a:xfrm>
        </p:grpSpPr>
        <p:sp>
          <p:nvSpPr>
            <p:cNvPr id="6" name="Rectangle 6">
              <a:extLst>
                <a:ext uri="{FF2B5EF4-FFF2-40B4-BE49-F238E27FC236}">
                  <a16:creationId xmlns:a16="http://schemas.microsoft.com/office/drawing/2014/main" id="{43ED44F9-2B74-4EE7-8F2F-BBE6CC5AA883}"/>
                </a:ext>
              </a:extLst>
            </p:cNvPr>
            <p:cNvSpPr>
              <a:spLocks noChangeArrowheads="1"/>
            </p:cNvSpPr>
            <p:nvPr/>
          </p:nvSpPr>
          <p:spPr bwMode="auto">
            <a:xfrm>
              <a:off x="1342095" y="2334504"/>
              <a:ext cx="993889" cy="366975"/>
            </a:xfrm>
            <a:prstGeom prst="rect">
              <a:avLst/>
            </a:prstGeom>
            <a:solidFill>
              <a:srgbClr val="0070C0"/>
            </a:solidFill>
            <a:ln w="9525">
              <a:solidFill>
                <a:schemeClr val="tx2"/>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 name="Rectangle 8">
              <a:extLst>
                <a:ext uri="{FF2B5EF4-FFF2-40B4-BE49-F238E27FC236}">
                  <a16:creationId xmlns:a16="http://schemas.microsoft.com/office/drawing/2014/main" id="{2FFC4CC3-315B-42CB-A86E-4D6F2C17B350}"/>
                </a:ext>
              </a:extLst>
            </p:cNvPr>
            <p:cNvSpPr>
              <a:spLocks noChangeArrowheads="1"/>
            </p:cNvSpPr>
            <p:nvPr/>
          </p:nvSpPr>
          <p:spPr bwMode="auto">
            <a:xfrm>
              <a:off x="2341505" y="2324311"/>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dirty="0">
                  <a:cs typeface="+mn-ea"/>
                  <a:sym typeface="+mn-lt"/>
                </a:rPr>
                <a:t>持续期</a:t>
              </a:r>
            </a:p>
          </p:txBody>
        </p:sp>
        <p:sp>
          <p:nvSpPr>
            <p:cNvPr id="8" name="Rectangle 9">
              <a:extLst>
                <a:ext uri="{FF2B5EF4-FFF2-40B4-BE49-F238E27FC236}">
                  <a16:creationId xmlns:a16="http://schemas.microsoft.com/office/drawing/2014/main" id="{10533C3F-D621-4883-B494-6E39428EE459}"/>
                </a:ext>
              </a:extLst>
            </p:cNvPr>
            <p:cNvSpPr>
              <a:spLocks noChangeArrowheads="1"/>
            </p:cNvSpPr>
            <p:nvPr/>
          </p:nvSpPr>
          <p:spPr bwMode="auto">
            <a:xfrm>
              <a:off x="3344596" y="2324311"/>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1</a:t>
              </a:r>
            </a:p>
          </p:txBody>
        </p:sp>
        <p:sp>
          <p:nvSpPr>
            <p:cNvPr id="9" name="Rectangle 10">
              <a:extLst>
                <a:ext uri="{FF2B5EF4-FFF2-40B4-BE49-F238E27FC236}">
                  <a16:creationId xmlns:a16="http://schemas.microsoft.com/office/drawing/2014/main" id="{4B3A670E-9FBD-4998-BCD5-0829DC2FAC44}"/>
                </a:ext>
              </a:extLst>
            </p:cNvPr>
            <p:cNvSpPr>
              <a:spLocks noChangeArrowheads="1"/>
            </p:cNvSpPr>
            <p:nvPr/>
          </p:nvSpPr>
          <p:spPr bwMode="auto">
            <a:xfrm>
              <a:off x="4347689" y="2324311"/>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2</a:t>
              </a:r>
            </a:p>
          </p:txBody>
        </p:sp>
        <p:sp>
          <p:nvSpPr>
            <p:cNvPr id="10" name="Rectangle 11">
              <a:extLst>
                <a:ext uri="{FF2B5EF4-FFF2-40B4-BE49-F238E27FC236}">
                  <a16:creationId xmlns:a16="http://schemas.microsoft.com/office/drawing/2014/main" id="{B7B8129C-56BF-4CE5-B825-6C9C189A5018}"/>
                </a:ext>
              </a:extLst>
            </p:cNvPr>
            <p:cNvSpPr>
              <a:spLocks noChangeArrowheads="1"/>
            </p:cNvSpPr>
            <p:nvPr/>
          </p:nvSpPr>
          <p:spPr bwMode="auto">
            <a:xfrm>
              <a:off x="5350779" y="2324311"/>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3</a:t>
              </a:r>
            </a:p>
          </p:txBody>
        </p:sp>
        <p:sp>
          <p:nvSpPr>
            <p:cNvPr id="11" name="Rectangle 12">
              <a:extLst>
                <a:ext uri="{FF2B5EF4-FFF2-40B4-BE49-F238E27FC236}">
                  <a16:creationId xmlns:a16="http://schemas.microsoft.com/office/drawing/2014/main" id="{7162BE57-DBDC-415A-941B-8BC1A1A17B6A}"/>
                </a:ext>
              </a:extLst>
            </p:cNvPr>
            <p:cNvSpPr>
              <a:spLocks noChangeArrowheads="1"/>
            </p:cNvSpPr>
            <p:nvPr/>
          </p:nvSpPr>
          <p:spPr bwMode="auto">
            <a:xfrm>
              <a:off x="6353871" y="2324311"/>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序号控制</a:t>
              </a:r>
            </a:p>
          </p:txBody>
        </p:sp>
        <p:sp>
          <p:nvSpPr>
            <p:cNvPr id="12" name="Rectangle 13">
              <a:extLst>
                <a:ext uri="{FF2B5EF4-FFF2-40B4-BE49-F238E27FC236}">
                  <a16:creationId xmlns:a16="http://schemas.microsoft.com/office/drawing/2014/main" id="{4692B549-6054-4562-8910-416C5FC7F747}"/>
                </a:ext>
              </a:extLst>
            </p:cNvPr>
            <p:cNvSpPr>
              <a:spLocks noChangeArrowheads="1"/>
            </p:cNvSpPr>
            <p:nvPr/>
          </p:nvSpPr>
          <p:spPr bwMode="auto">
            <a:xfrm>
              <a:off x="7356961" y="2324311"/>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4</a:t>
              </a:r>
            </a:p>
          </p:txBody>
        </p:sp>
        <p:sp>
          <p:nvSpPr>
            <p:cNvPr id="13" name="Rectangle 14">
              <a:extLst>
                <a:ext uri="{FF2B5EF4-FFF2-40B4-BE49-F238E27FC236}">
                  <a16:creationId xmlns:a16="http://schemas.microsoft.com/office/drawing/2014/main" id="{B270C423-EE51-41C3-AFE5-82176922D153}"/>
                </a:ext>
              </a:extLst>
            </p:cNvPr>
            <p:cNvSpPr>
              <a:spLocks noChangeArrowheads="1"/>
            </p:cNvSpPr>
            <p:nvPr/>
          </p:nvSpPr>
          <p:spPr bwMode="auto">
            <a:xfrm>
              <a:off x="8360054" y="2324311"/>
              <a:ext cx="1579179"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帧主体</a:t>
              </a:r>
            </a:p>
          </p:txBody>
        </p:sp>
        <p:sp>
          <p:nvSpPr>
            <p:cNvPr id="14" name="Rectangle 15">
              <a:extLst>
                <a:ext uri="{FF2B5EF4-FFF2-40B4-BE49-F238E27FC236}">
                  <a16:creationId xmlns:a16="http://schemas.microsoft.com/office/drawing/2014/main" id="{6C8BCD8B-1B20-47A5-90D7-2F32A5A754DF}"/>
                </a:ext>
              </a:extLst>
            </p:cNvPr>
            <p:cNvSpPr>
              <a:spLocks noChangeArrowheads="1"/>
            </p:cNvSpPr>
            <p:nvPr/>
          </p:nvSpPr>
          <p:spPr bwMode="auto">
            <a:xfrm>
              <a:off x="9937392" y="2324311"/>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en-US" altLang="zh-CN" sz="1600" b="1" dirty="0">
                  <a:cs typeface="+mn-ea"/>
                  <a:sym typeface="+mn-lt"/>
                </a:rPr>
                <a:t>FCS</a:t>
              </a:r>
            </a:p>
          </p:txBody>
        </p:sp>
        <p:sp>
          <p:nvSpPr>
            <p:cNvPr id="18" name="Rectangle 7">
              <a:extLst>
                <a:ext uri="{FF2B5EF4-FFF2-40B4-BE49-F238E27FC236}">
                  <a16:creationId xmlns:a16="http://schemas.microsoft.com/office/drawing/2014/main" id="{6335E2A3-F83D-433D-AA98-18F897E460CE}"/>
                </a:ext>
              </a:extLst>
            </p:cNvPr>
            <p:cNvSpPr>
              <a:spLocks noChangeArrowheads="1"/>
            </p:cNvSpPr>
            <p:nvPr/>
          </p:nvSpPr>
          <p:spPr bwMode="auto">
            <a:xfrm>
              <a:off x="1338412" y="2324311"/>
              <a:ext cx="1003092" cy="385663"/>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dirty="0">
                  <a:solidFill>
                    <a:schemeClr val="bg1"/>
                  </a:solidFill>
                  <a:cs typeface="+mn-ea"/>
                  <a:sym typeface="+mn-lt"/>
                </a:rPr>
                <a:t>帧控制</a:t>
              </a:r>
            </a:p>
          </p:txBody>
        </p:sp>
      </p:grpSp>
      <p:sp>
        <p:nvSpPr>
          <p:cNvPr id="19" name="灯片编号占位符 18">
            <a:extLst>
              <a:ext uri="{FF2B5EF4-FFF2-40B4-BE49-F238E27FC236}">
                <a16:creationId xmlns:a16="http://schemas.microsoft.com/office/drawing/2014/main" id="{FA98B74A-EFEC-C438-ECEE-2AE121F27978}"/>
              </a:ext>
            </a:extLst>
          </p:cNvPr>
          <p:cNvSpPr>
            <a:spLocks noGrp="1"/>
          </p:cNvSpPr>
          <p:nvPr>
            <p:ph type="sldNum" sz="quarter" idx="12"/>
          </p:nvPr>
        </p:nvSpPr>
        <p:spPr/>
        <p:txBody>
          <a:bodyPr/>
          <a:lstStyle/>
          <a:p>
            <a:fld id="{C8BB1146-E542-4D4E-B8E9-6919A11DDD48}" type="slidenum">
              <a:rPr lang="en-US" smtClean="0"/>
              <a:t>203</a:t>
            </a:fld>
            <a:endParaRPr lang="en-US"/>
          </a:p>
        </p:txBody>
      </p:sp>
    </p:spTree>
    <p:extLst>
      <p:ext uri="{BB962C8B-B14F-4D97-AF65-F5344CB8AC3E}">
        <p14:creationId xmlns:p14="http://schemas.microsoft.com/office/powerpoint/2010/main" val="4264565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ACDBBB05-C84F-4B13-A737-97F10D9DBDBA}"/>
              </a:ext>
            </a:extLst>
          </p:cNvPr>
          <p:cNvSpPr>
            <a:spLocks noGrp="1" noChangeArrowheads="1"/>
          </p:cNvSpPr>
          <p:nvPr>
            <p:ph type="title"/>
          </p:nvPr>
        </p:nvSpPr>
        <p:spPr bwMode="auto">
          <a:xfrm>
            <a:off x="1089101" y="301625"/>
            <a:ext cx="8757425"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120000"/>
              </a:lnSpc>
            </a:pPr>
            <a:r>
              <a:rPr lang="en-US" altLang="zh-CN" sz="3200" b="1" dirty="0">
                <a:latin typeface="+mn-lt"/>
                <a:ea typeface="+mn-ea"/>
                <a:cs typeface="+mn-ea"/>
                <a:sym typeface="+mn-lt"/>
              </a:rPr>
              <a:t>MAC </a:t>
            </a:r>
            <a:r>
              <a:rPr lang="zh-CN" altLang="en-US" sz="3200" b="1" dirty="0">
                <a:latin typeface="+mn-lt"/>
                <a:ea typeface="+mn-ea"/>
                <a:cs typeface="+mn-ea"/>
                <a:sym typeface="+mn-lt"/>
              </a:rPr>
              <a:t>帧中的 </a:t>
            </a:r>
            <a:r>
              <a:rPr lang="en-US" altLang="zh-CN" sz="3200" b="1" dirty="0">
                <a:latin typeface="+mn-lt"/>
                <a:ea typeface="+mn-ea"/>
                <a:cs typeface="+mn-ea"/>
                <a:sym typeface="+mn-lt"/>
              </a:rPr>
              <a:t>4 </a:t>
            </a:r>
            <a:r>
              <a:rPr lang="zh-CN" altLang="en-US" sz="3200" b="1" dirty="0">
                <a:latin typeface="+mn-lt"/>
                <a:ea typeface="+mn-ea"/>
                <a:cs typeface="+mn-ea"/>
                <a:sym typeface="+mn-lt"/>
              </a:rPr>
              <a:t>个地址字段</a:t>
            </a:r>
          </a:p>
        </p:txBody>
      </p:sp>
      <p:graphicFrame>
        <p:nvGraphicFramePr>
          <p:cNvPr id="138331" name="Group 91">
            <a:extLst>
              <a:ext uri="{FF2B5EF4-FFF2-40B4-BE49-F238E27FC236}">
                <a16:creationId xmlns:a16="http://schemas.microsoft.com/office/drawing/2014/main" id="{07FAB5E4-A5BD-406C-A73B-B87F02A60748}"/>
              </a:ext>
            </a:extLst>
          </p:cNvPr>
          <p:cNvGraphicFramePr>
            <a:graphicFrameLocks noGrp="1"/>
          </p:cNvGraphicFramePr>
          <p:nvPr>
            <p:ph idx="1"/>
          </p:nvPr>
        </p:nvGraphicFramePr>
        <p:xfrm>
          <a:off x="512954" y="1341438"/>
          <a:ext cx="11262732" cy="2899791"/>
        </p:xfrm>
        <a:graphic>
          <a:graphicData uri="http://schemas.openxmlformats.org/drawingml/2006/table">
            <a:tbl>
              <a:tblPr/>
              <a:tblGrid>
                <a:gridCol w="2564783">
                  <a:extLst>
                    <a:ext uri="{9D8B030D-6E8A-4147-A177-3AD203B41FA5}">
                      <a16:colId xmlns:a16="http://schemas.microsoft.com/office/drawing/2014/main" val="1002936410"/>
                    </a:ext>
                  </a:extLst>
                </a:gridCol>
                <a:gridCol w="2553629">
                  <a:extLst>
                    <a:ext uri="{9D8B030D-6E8A-4147-A177-3AD203B41FA5}">
                      <a16:colId xmlns:a16="http://schemas.microsoft.com/office/drawing/2014/main" val="1740171606"/>
                    </a:ext>
                  </a:extLst>
                </a:gridCol>
                <a:gridCol w="1594624">
                  <a:extLst>
                    <a:ext uri="{9D8B030D-6E8A-4147-A177-3AD203B41FA5}">
                      <a16:colId xmlns:a16="http://schemas.microsoft.com/office/drawing/2014/main" val="1391624235"/>
                    </a:ext>
                  </a:extLst>
                </a:gridCol>
                <a:gridCol w="1616927">
                  <a:extLst>
                    <a:ext uri="{9D8B030D-6E8A-4147-A177-3AD203B41FA5}">
                      <a16:colId xmlns:a16="http://schemas.microsoft.com/office/drawing/2014/main" val="2509506595"/>
                    </a:ext>
                  </a:extLst>
                </a:gridCol>
                <a:gridCol w="1494263">
                  <a:extLst>
                    <a:ext uri="{9D8B030D-6E8A-4147-A177-3AD203B41FA5}">
                      <a16:colId xmlns:a16="http://schemas.microsoft.com/office/drawing/2014/main" val="252945112"/>
                    </a:ext>
                  </a:extLst>
                </a:gridCol>
                <a:gridCol w="1438506">
                  <a:extLst>
                    <a:ext uri="{9D8B030D-6E8A-4147-A177-3AD203B41FA5}">
                      <a16:colId xmlns:a16="http://schemas.microsoft.com/office/drawing/2014/main" val="3757510685"/>
                    </a:ext>
                  </a:extLst>
                </a:gridCol>
              </a:tblGrid>
              <a:tr h="718796">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ts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lt"/>
                          <a:ea typeface="+mn-ea"/>
                          <a:cs typeface="+mn-ea"/>
                          <a:sym typeface="+mn-lt"/>
                        </a:rPr>
                        <a:t>To DS</a:t>
                      </a:r>
                    </a:p>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a:t>
                      </a:r>
                      <a:r>
                        <a:rPr kumimoji="0" lang="en-US" altLang="zh-CN" sz="1800" b="1" i="0" u="none" strike="noStrike" cap="none" normalizeH="0" baseline="0" dirty="0">
                          <a:ln>
                            <a:noFill/>
                          </a:ln>
                          <a:solidFill>
                            <a:schemeClr val="tx1"/>
                          </a:solidFill>
                          <a:effectLst/>
                          <a:latin typeface="+mn-lt"/>
                          <a:ea typeface="+mn-ea"/>
                          <a:cs typeface="+mn-ea"/>
                          <a:sym typeface="+mn-lt"/>
                        </a:rPr>
                        <a:t>Station To AP</a:t>
                      </a:r>
                      <a:r>
                        <a:rPr kumimoji="0" lang="zh-CN" altLang="en-US" sz="1800" b="1" i="0" u="none" strike="noStrike" cap="none" normalizeH="0" baseline="0" dirty="0">
                          <a:ln>
                            <a:noFill/>
                          </a:ln>
                          <a:solidFill>
                            <a:schemeClr val="tx1"/>
                          </a:solidFill>
                          <a:effectLst/>
                          <a:latin typeface="+mn-lt"/>
                          <a:ea typeface="+mn-ea"/>
                          <a:cs typeface="+mn-ea"/>
                          <a:sym typeface="+mn-lt"/>
                        </a:rPr>
                        <a:t>）</a:t>
                      </a:r>
                      <a:endParaRPr kumimoji="0" lang="en-US" altLang="zh-CN" sz="1800" b="1" i="0" u="none" strike="noStrike" cap="none" normalizeH="0" baseline="0" dirty="0">
                        <a:ln>
                          <a:noFill/>
                        </a:ln>
                        <a:solidFill>
                          <a:schemeClr val="tx1"/>
                        </a:solidFill>
                        <a:effectLst/>
                        <a:latin typeface="+mn-lt"/>
                        <a:ea typeface="+mn-ea"/>
                        <a:cs typeface="+mn-ea"/>
                        <a:sym typeface="+mn-lt"/>
                      </a:endParaRPr>
                    </a:p>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帧上行</a:t>
                      </a:r>
                      <a:endParaRPr kumimoji="0" lang="en-US" altLang="zh-CN" sz="1800" b="1" i="0" u="none" strike="noStrike" cap="none" normalizeH="0" baseline="0" dirty="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ts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lt"/>
                          <a:ea typeface="+mn-ea"/>
                          <a:cs typeface="+mn-ea"/>
                          <a:sym typeface="+mn-lt"/>
                        </a:rPr>
                        <a:t>From DS</a:t>
                      </a:r>
                    </a:p>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a:t>
                      </a:r>
                      <a:r>
                        <a:rPr kumimoji="0" lang="en-US" altLang="zh-CN" sz="1800" b="1" i="0" u="none" strike="noStrike" cap="none" normalizeH="0" baseline="0" dirty="0">
                          <a:ln>
                            <a:noFill/>
                          </a:ln>
                          <a:solidFill>
                            <a:schemeClr val="tx1"/>
                          </a:solidFill>
                          <a:effectLst/>
                          <a:latin typeface="+mn-lt"/>
                          <a:ea typeface="+mn-ea"/>
                          <a:cs typeface="+mn-ea"/>
                          <a:sym typeface="+mn-lt"/>
                        </a:rPr>
                        <a:t>AP To Station</a:t>
                      </a:r>
                      <a:r>
                        <a:rPr kumimoji="0" lang="zh-CN" altLang="en-US" sz="1800" b="1" i="0" u="none" strike="noStrike" cap="none" normalizeH="0" baseline="0" dirty="0">
                          <a:ln>
                            <a:noFill/>
                          </a:ln>
                          <a:solidFill>
                            <a:schemeClr val="tx1"/>
                          </a:solidFill>
                          <a:effectLst/>
                          <a:latin typeface="+mn-lt"/>
                          <a:ea typeface="+mn-ea"/>
                          <a:cs typeface="+mn-ea"/>
                          <a:sym typeface="+mn-lt"/>
                        </a:rPr>
                        <a:t>）</a:t>
                      </a:r>
                      <a:endParaRPr kumimoji="0" lang="en-US" altLang="zh-CN" sz="1800" b="1" i="0" u="none" strike="noStrike" cap="none" normalizeH="0" baseline="0" dirty="0">
                        <a:ln>
                          <a:noFill/>
                        </a:ln>
                        <a:solidFill>
                          <a:schemeClr val="tx1"/>
                        </a:solidFill>
                        <a:effectLst/>
                        <a:latin typeface="+mn-lt"/>
                        <a:ea typeface="+mn-ea"/>
                        <a:cs typeface="+mn-ea"/>
                        <a:sym typeface="+mn-lt"/>
                      </a:endParaRPr>
                    </a:p>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帧下行</a:t>
                      </a:r>
                      <a:endParaRPr kumimoji="0" lang="en-US" altLang="zh-CN" sz="1800" b="1" i="0" u="none" strike="noStrike" cap="none" normalizeH="0" baseline="0" dirty="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地址</a:t>
                      </a:r>
                      <a:r>
                        <a:rPr kumimoji="0" lang="en-US" altLang="zh-CN" sz="1800" b="1" i="0" u="none" strike="noStrike" cap="none" normalizeH="0" baseline="0" dirty="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地址</a:t>
                      </a:r>
                      <a:r>
                        <a:rPr kumimoji="0" lang="en-US" altLang="zh-CN" sz="1800" b="1" i="0" u="none" strike="noStrike" cap="none" normalizeH="0" baseline="0" dirty="0">
                          <a:ln>
                            <a:noFill/>
                          </a:ln>
                          <a:solidFill>
                            <a:schemeClr val="tx1"/>
                          </a:solidFill>
                          <a:effectLst/>
                          <a:latin typeface="+mn-lt"/>
                          <a:ea typeface="+mn-ea"/>
                          <a:cs typeface="+mn-ea"/>
                          <a:sym typeface="+mn-lt"/>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地址</a:t>
                      </a:r>
                      <a:r>
                        <a:rPr kumimoji="0" lang="en-US" altLang="zh-CN" sz="1800" b="1" i="0" u="none" strike="noStrike" cap="none" normalizeH="0" baseline="0" dirty="0">
                          <a:ln>
                            <a:noFill/>
                          </a:ln>
                          <a:solidFill>
                            <a:schemeClr val="tx1"/>
                          </a:solidFill>
                          <a:effectLst/>
                          <a:latin typeface="+mn-lt"/>
                          <a:ea typeface="+mn-ea"/>
                          <a:cs typeface="+mn-ea"/>
                          <a:sym typeface="+mn-lt"/>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ts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mn-lt"/>
                          <a:ea typeface="+mn-ea"/>
                          <a:cs typeface="+mn-ea"/>
                          <a:sym typeface="+mn-lt"/>
                        </a:rPr>
                        <a:t>地址</a:t>
                      </a:r>
                      <a:r>
                        <a:rPr kumimoji="0" lang="en-US" altLang="zh-CN" sz="1800" b="1" i="0" u="none" strike="noStrike" cap="none" normalizeH="0" baseline="0" dirty="0">
                          <a:ln>
                            <a:noFill/>
                          </a:ln>
                          <a:solidFill>
                            <a:schemeClr val="tx1"/>
                          </a:solidFill>
                          <a:effectLst/>
                          <a:latin typeface="+mn-lt"/>
                          <a:ea typeface="+mn-ea"/>
                          <a:cs typeface="+mn-ea"/>
                          <a:sym typeface="+mn-lt"/>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4257279"/>
                  </a:ext>
                </a:extLst>
              </a:tr>
              <a:tr h="466725">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BSS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3341181"/>
                  </a:ext>
                </a:extLst>
              </a:tr>
              <a:tr h="466725">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BSS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8541293"/>
                  </a:ext>
                </a:extLst>
              </a:tr>
              <a:tr h="466725">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BSS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0920161"/>
                  </a:ext>
                </a:extLst>
              </a:tr>
              <a:tr h="180975">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RA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mn-lt"/>
                          <a:ea typeface="+mn-ea"/>
                          <a:cs typeface="+mn-ea"/>
                          <a:sym typeface="+mn-lt"/>
                        </a:rPr>
                        <a:t>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fontAlgn="t" latinLnBrk="1">
                        <a:lnSpc>
                          <a:spcPct val="150000"/>
                        </a:lnSpc>
                        <a:spcBef>
                          <a:spcPct val="50000"/>
                        </a:spcBef>
                        <a:defRPr sz="1600">
                          <a:solidFill>
                            <a:schemeClr val="tx1"/>
                          </a:solidFill>
                          <a:latin typeface="Arial" panose="020B0604020202020204" pitchFamily="34" charset="0"/>
                          <a:ea typeface="宋体" panose="02010600030101010101" pitchFamily="2" charset="-122"/>
                        </a:defRPr>
                      </a:lvl1pPr>
                      <a:lvl2pPr marL="542925" algn="just" fontAlgn="t" latinLnBrk="1">
                        <a:lnSpc>
                          <a:spcPct val="150000"/>
                        </a:lnSpc>
                        <a:spcBef>
                          <a:spcPct val="50000"/>
                        </a:spcBef>
                        <a:defRPr sz="1400">
                          <a:solidFill>
                            <a:schemeClr val="tx1"/>
                          </a:solidFill>
                          <a:latin typeface="Arial" panose="020B0604020202020204" pitchFamily="34" charset="0"/>
                          <a:ea typeface="宋体" panose="02010600030101010101" pitchFamily="2" charset="-122"/>
                        </a:defRPr>
                      </a:lvl2pPr>
                      <a:lvl3pPr marL="935038" algn="just" fontAlgn="t" latinLnBrk="1">
                        <a:lnSpc>
                          <a:spcPct val="150000"/>
                        </a:lnSpc>
                        <a:spcBef>
                          <a:spcPct val="50000"/>
                        </a:spcBef>
                        <a:defRPr sz="1200">
                          <a:solidFill>
                            <a:schemeClr val="tx1"/>
                          </a:solidFill>
                          <a:latin typeface="Arial" panose="020B0604020202020204" pitchFamily="34" charset="0"/>
                          <a:ea typeface="宋体" panose="02010600030101010101" pitchFamily="2" charset="-122"/>
                        </a:defRPr>
                      </a:lvl3pPr>
                      <a:lvl4pPr marL="1433513">
                        <a:lnSpc>
                          <a:spcPct val="150000"/>
                        </a:lnSpc>
                        <a:spcBef>
                          <a:spcPct val="50000"/>
                        </a:spcBef>
                        <a:defRPr sz="1200">
                          <a:solidFill>
                            <a:schemeClr val="tx1"/>
                          </a:solidFill>
                          <a:latin typeface="Arial" panose="020B0604020202020204" pitchFamily="34" charset="0"/>
                          <a:ea typeface="宋体" panose="02010600030101010101" pitchFamily="2" charset="-122"/>
                        </a:defRPr>
                      </a:lvl4pPr>
                      <a:lvl5pPr>
                        <a:spcBef>
                          <a:spcPct val="20000"/>
                        </a:spcBef>
                        <a:defRPr sz="14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1" hangingPunct="1">
                        <a:lnSpc>
                          <a:spcPct val="12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lt"/>
                          <a:ea typeface="+mn-ea"/>
                          <a:cs typeface="+mn-ea"/>
                          <a:sym typeface="+mn-lt"/>
                        </a:rPr>
                        <a:t>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6175802"/>
                  </a:ext>
                </a:extLst>
              </a:tr>
            </a:tbl>
          </a:graphicData>
        </a:graphic>
      </p:graphicFrame>
      <p:sp>
        <p:nvSpPr>
          <p:cNvPr id="138329" name="Text Box 89">
            <a:extLst>
              <a:ext uri="{FF2B5EF4-FFF2-40B4-BE49-F238E27FC236}">
                <a16:creationId xmlns:a16="http://schemas.microsoft.com/office/drawing/2014/main" id="{E1176C8A-F268-465A-AD9D-CDAEB184CC92}"/>
              </a:ext>
            </a:extLst>
          </p:cNvPr>
          <p:cNvSpPr txBox="1">
            <a:spLocks noChangeArrowheads="1"/>
          </p:cNvSpPr>
          <p:nvPr/>
        </p:nvSpPr>
        <p:spPr bwMode="auto">
          <a:xfrm>
            <a:off x="1171652" y="4823329"/>
            <a:ext cx="8064500" cy="106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0"/>
              </a:spcBef>
            </a:pPr>
            <a:r>
              <a:rPr lang="en-US" altLang="zh-CN" b="1" dirty="0">
                <a:cs typeface="+mn-ea"/>
                <a:sym typeface="+mn-lt"/>
              </a:rPr>
              <a:t>DA</a:t>
            </a:r>
            <a:r>
              <a:rPr lang="zh-CN" altLang="en-US" b="1" dirty="0">
                <a:cs typeface="+mn-ea"/>
                <a:sym typeface="+mn-lt"/>
              </a:rPr>
              <a:t>：帧目的地址                            </a:t>
            </a:r>
            <a:r>
              <a:rPr lang="en-US" altLang="zh-CN" b="1" dirty="0">
                <a:cs typeface="+mn-ea"/>
                <a:sym typeface="+mn-lt"/>
              </a:rPr>
              <a:t>SA</a:t>
            </a:r>
            <a:r>
              <a:rPr lang="zh-CN" altLang="en-US" b="1" dirty="0">
                <a:cs typeface="+mn-ea"/>
                <a:sym typeface="+mn-lt"/>
              </a:rPr>
              <a:t>：帧源地址   </a:t>
            </a:r>
          </a:p>
          <a:p>
            <a:pPr>
              <a:lnSpc>
                <a:spcPct val="120000"/>
              </a:lnSpc>
              <a:spcBef>
                <a:spcPct val="0"/>
              </a:spcBef>
            </a:pPr>
            <a:r>
              <a:rPr lang="en-US" altLang="zh-CN" b="1" dirty="0">
                <a:cs typeface="+mn-ea"/>
                <a:sym typeface="+mn-lt"/>
              </a:rPr>
              <a:t>RA</a:t>
            </a:r>
            <a:r>
              <a:rPr lang="zh-CN" altLang="en-US" b="1" dirty="0">
                <a:cs typeface="+mn-ea"/>
                <a:sym typeface="+mn-lt"/>
              </a:rPr>
              <a:t>：接收站地址                            </a:t>
            </a:r>
            <a:r>
              <a:rPr lang="en-US" altLang="zh-CN" b="1" dirty="0">
                <a:cs typeface="+mn-ea"/>
                <a:sym typeface="+mn-lt"/>
              </a:rPr>
              <a:t>TA</a:t>
            </a:r>
            <a:r>
              <a:rPr lang="zh-CN" altLang="en-US" b="1" dirty="0">
                <a:cs typeface="+mn-ea"/>
                <a:sym typeface="+mn-lt"/>
              </a:rPr>
              <a:t>：发送站地址</a:t>
            </a:r>
          </a:p>
          <a:p>
            <a:pPr>
              <a:lnSpc>
                <a:spcPct val="120000"/>
              </a:lnSpc>
              <a:spcBef>
                <a:spcPct val="0"/>
              </a:spcBef>
            </a:pPr>
            <a:r>
              <a:rPr lang="en-US" altLang="zh-CN" b="1" dirty="0">
                <a:cs typeface="+mn-ea"/>
                <a:sym typeface="+mn-lt"/>
              </a:rPr>
              <a:t>BSS ID</a:t>
            </a:r>
            <a:r>
              <a:rPr lang="zh-CN" altLang="en-US" b="1" dirty="0">
                <a:cs typeface="+mn-ea"/>
                <a:sym typeface="+mn-lt"/>
              </a:rPr>
              <a:t>：基本服务标示符</a:t>
            </a:r>
          </a:p>
        </p:txBody>
      </p:sp>
      <p:sp>
        <p:nvSpPr>
          <p:cNvPr id="4" name="灯片编号占位符 3">
            <a:extLst>
              <a:ext uri="{FF2B5EF4-FFF2-40B4-BE49-F238E27FC236}">
                <a16:creationId xmlns:a16="http://schemas.microsoft.com/office/drawing/2014/main" id="{D72B08CE-5609-ABC8-CC8D-607B43F165D1}"/>
              </a:ext>
            </a:extLst>
          </p:cNvPr>
          <p:cNvSpPr>
            <a:spLocks noGrp="1"/>
          </p:cNvSpPr>
          <p:nvPr>
            <p:ph type="sldNum" sz="quarter" idx="12"/>
          </p:nvPr>
        </p:nvSpPr>
        <p:spPr/>
        <p:txBody>
          <a:bodyPr/>
          <a:lstStyle/>
          <a:p>
            <a:fld id="{36315610-6516-4303-9AED-FEBD998D0283}" type="slidenum">
              <a:rPr lang="en-US" altLang="zh-CN" smtClean="0"/>
              <a:t>204</a:t>
            </a:fld>
            <a:endParaRPr lang="en-US" altLang="zh-CN"/>
          </a:p>
        </p:txBody>
      </p:sp>
    </p:spTree>
    <p:extLst>
      <p:ext uri="{BB962C8B-B14F-4D97-AF65-F5344CB8AC3E}">
        <p14:creationId xmlns:p14="http://schemas.microsoft.com/office/powerpoint/2010/main" val="10178126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61C74A9-E856-4FBE-9492-BBB51C735864}"/>
              </a:ext>
            </a:extLst>
          </p:cNvPr>
          <p:cNvSpPr>
            <a:spLocks noGrp="1" noChangeArrowheads="1"/>
          </p:cNvSpPr>
          <p:nvPr>
            <p:ph type="title"/>
          </p:nvPr>
        </p:nvSpPr>
        <p:spPr bwMode="auto">
          <a:xfrm>
            <a:off x="1847385" y="298886"/>
            <a:ext cx="8229600" cy="62861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120000"/>
              </a:lnSpc>
            </a:pPr>
            <a:r>
              <a:rPr lang="en-US" altLang="zh-CN" sz="3200" b="1" dirty="0">
                <a:latin typeface="+mn-lt"/>
                <a:ea typeface="+mn-ea"/>
                <a:cs typeface="+mn-ea"/>
                <a:sym typeface="+mn-lt"/>
              </a:rPr>
              <a:t> MAC</a:t>
            </a:r>
            <a:r>
              <a:rPr lang="zh-CN" altLang="en-US" sz="3200" b="1" dirty="0">
                <a:latin typeface="+mn-lt"/>
                <a:ea typeface="+mn-ea"/>
                <a:cs typeface="+mn-ea"/>
                <a:sym typeface="+mn-lt"/>
              </a:rPr>
              <a:t> </a:t>
            </a:r>
            <a:r>
              <a:rPr lang="en-US" altLang="en-US" sz="3200" b="1" dirty="0">
                <a:latin typeface="+mn-lt"/>
                <a:ea typeface="+mn-ea"/>
                <a:cs typeface="+mn-ea"/>
                <a:sym typeface="+mn-lt"/>
              </a:rPr>
              <a:t>帧</a:t>
            </a:r>
            <a:r>
              <a:rPr lang="zh-CN" altLang="en-US" sz="3200" b="1" dirty="0">
                <a:latin typeface="+mn-lt"/>
                <a:ea typeface="+mn-ea"/>
                <a:cs typeface="+mn-ea"/>
                <a:sym typeface="+mn-lt"/>
              </a:rPr>
              <a:t>中的控制字段格式及含义</a:t>
            </a:r>
          </a:p>
        </p:txBody>
      </p:sp>
      <p:sp>
        <p:nvSpPr>
          <p:cNvPr id="118790" name="Text Box 6">
            <a:extLst>
              <a:ext uri="{FF2B5EF4-FFF2-40B4-BE49-F238E27FC236}">
                <a16:creationId xmlns:a16="http://schemas.microsoft.com/office/drawing/2014/main" id="{5679E291-4D93-49AC-9B54-50AC6C92B3FA}"/>
              </a:ext>
            </a:extLst>
          </p:cNvPr>
          <p:cNvSpPr txBox="1">
            <a:spLocks noChangeArrowheads="1"/>
          </p:cNvSpPr>
          <p:nvPr/>
        </p:nvSpPr>
        <p:spPr bwMode="auto">
          <a:xfrm>
            <a:off x="462492" y="2404643"/>
            <a:ext cx="10999385" cy="375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000" dirty="0">
                <a:cs typeface="+mn-ea"/>
                <a:sym typeface="+mn-lt"/>
              </a:rPr>
              <a:t>控制字段共 </a:t>
            </a:r>
            <a:r>
              <a:rPr lang="en-US" altLang="zh-CN" sz="2000" dirty="0">
                <a:cs typeface="+mn-ea"/>
                <a:sym typeface="+mn-lt"/>
              </a:rPr>
              <a:t>16</a:t>
            </a:r>
            <a:r>
              <a:rPr lang="zh-CN" altLang="en-US" sz="2000" dirty="0">
                <a:cs typeface="+mn-ea"/>
                <a:sym typeface="+mn-lt"/>
              </a:rPr>
              <a:t>位，</a:t>
            </a:r>
            <a:r>
              <a:rPr lang="en-US" altLang="zh-CN" sz="2000" dirty="0">
                <a:cs typeface="+mn-ea"/>
                <a:sym typeface="+mn-lt"/>
              </a:rPr>
              <a:t>2</a:t>
            </a:r>
            <a:r>
              <a:rPr lang="zh-CN" altLang="en-US" sz="2000" dirty="0">
                <a:cs typeface="+mn-ea"/>
                <a:sym typeface="+mn-lt"/>
              </a:rPr>
              <a:t>个字节</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协议版本：</a:t>
            </a:r>
            <a:r>
              <a:rPr lang="en-US" altLang="zh-CN" sz="2000" dirty="0">
                <a:cs typeface="+mn-ea"/>
                <a:sym typeface="+mn-lt"/>
              </a:rPr>
              <a:t>IPv4 </a:t>
            </a:r>
            <a:r>
              <a:rPr lang="zh-CN" altLang="en-US" sz="2000" dirty="0">
                <a:cs typeface="+mn-ea"/>
                <a:sym typeface="+mn-lt"/>
              </a:rPr>
              <a:t>或 </a:t>
            </a:r>
            <a:r>
              <a:rPr lang="en-US" altLang="zh-CN" sz="2000" dirty="0">
                <a:cs typeface="+mn-ea"/>
                <a:sym typeface="+mn-lt"/>
              </a:rPr>
              <a:t>IPv6</a:t>
            </a:r>
            <a:r>
              <a:rPr lang="zh-CN" altLang="en-US" sz="2000" dirty="0">
                <a:cs typeface="+mn-ea"/>
                <a:sym typeface="+mn-lt"/>
              </a:rPr>
              <a:t>。</a:t>
            </a:r>
          </a:p>
          <a:p>
            <a:pPr marL="342900" indent="-342900">
              <a:lnSpc>
                <a:spcPct val="120000"/>
              </a:lnSpc>
              <a:buFont typeface="Wingdings" panose="05000000000000000000" pitchFamily="2" charset="2"/>
              <a:buChar char="Ø"/>
            </a:pPr>
            <a:r>
              <a:rPr lang="zh-CN" altLang="en-US" sz="2000" dirty="0">
                <a:cs typeface="+mn-ea"/>
                <a:sym typeface="+mn-lt"/>
              </a:rPr>
              <a:t>类型：标示该</a:t>
            </a:r>
            <a:r>
              <a:rPr lang="en-US" altLang="en-US" sz="2000" dirty="0">
                <a:cs typeface="+mn-ea"/>
                <a:sym typeface="+mn-lt"/>
              </a:rPr>
              <a:t>帧</a:t>
            </a:r>
            <a:r>
              <a:rPr lang="zh-CN" altLang="en-US" sz="2000" dirty="0">
                <a:cs typeface="+mn-ea"/>
                <a:sym typeface="+mn-lt"/>
              </a:rPr>
              <a:t>的类型，目前共有三种：</a:t>
            </a:r>
            <a:r>
              <a:rPr lang="en-US" altLang="zh-CN" sz="2000" dirty="0">
                <a:solidFill>
                  <a:srgbClr val="3333FF"/>
                </a:solidFill>
                <a:cs typeface="+mn-ea"/>
                <a:sym typeface="+mn-lt"/>
              </a:rPr>
              <a:t>1</a:t>
            </a:r>
            <a:r>
              <a:rPr lang="zh-CN" altLang="en-US" sz="2000" dirty="0">
                <a:solidFill>
                  <a:srgbClr val="3333FF"/>
                </a:solidFill>
                <a:cs typeface="+mn-ea"/>
                <a:sym typeface="+mn-lt"/>
              </a:rPr>
              <a:t>）</a:t>
            </a:r>
            <a:r>
              <a:rPr lang="en-US" altLang="zh-CN" sz="2000" dirty="0">
                <a:solidFill>
                  <a:srgbClr val="3333FF"/>
                </a:solidFill>
                <a:cs typeface="+mn-ea"/>
                <a:sym typeface="+mn-lt"/>
              </a:rPr>
              <a:t>00</a:t>
            </a:r>
            <a:r>
              <a:rPr lang="zh-CN" altLang="en-US" sz="2000" dirty="0">
                <a:solidFill>
                  <a:srgbClr val="3333FF"/>
                </a:solidFill>
                <a:cs typeface="+mn-ea"/>
                <a:sym typeface="+mn-lt"/>
              </a:rPr>
              <a:t>管理帧；</a:t>
            </a:r>
            <a:r>
              <a:rPr lang="en-US" altLang="zh-CN" sz="2000" dirty="0">
                <a:solidFill>
                  <a:srgbClr val="3333FF"/>
                </a:solidFill>
                <a:cs typeface="+mn-ea"/>
                <a:sym typeface="+mn-lt"/>
              </a:rPr>
              <a:t>2</a:t>
            </a:r>
            <a:r>
              <a:rPr lang="zh-CN" altLang="en-US" sz="2000" dirty="0">
                <a:solidFill>
                  <a:srgbClr val="3333FF"/>
                </a:solidFill>
                <a:cs typeface="+mn-ea"/>
                <a:sym typeface="+mn-lt"/>
              </a:rPr>
              <a:t>）</a:t>
            </a:r>
            <a:r>
              <a:rPr lang="en-US" altLang="zh-CN" sz="2000" dirty="0">
                <a:solidFill>
                  <a:srgbClr val="3333FF"/>
                </a:solidFill>
                <a:cs typeface="+mn-ea"/>
                <a:sym typeface="+mn-lt"/>
              </a:rPr>
              <a:t>01</a:t>
            </a:r>
            <a:r>
              <a:rPr lang="zh-CN" altLang="en-US" sz="2000" dirty="0">
                <a:solidFill>
                  <a:srgbClr val="3333FF"/>
                </a:solidFill>
                <a:cs typeface="+mn-ea"/>
                <a:sym typeface="+mn-lt"/>
              </a:rPr>
              <a:t>控制</a:t>
            </a:r>
            <a:r>
              <a:rPr lang="en-US" altLang="en-US" sz="2000" dirty="0">
                <a:solidFill>
                  <a:srgbClr val="3333FF"/>
                </a:solidFill>
                <a:cs typeface="+mn-ea"/>
                <a:sym typeface="+mn-lt"/>
              </a:rPr>
              <a:t>帧</a:t>
            </a:r>
            <a:r>
              <a:rPr lang="zh-CN" altLang="en-US" sz="2000" dirty="0">
                <a:solidFill>
                  <a:srgbClr val="3333FF"/>
                </a:solidFill>
                <a:cs typeface="+mn-ea"/>
                <a:sym typeface="+mn-lt"/>
              </a:rPr>
              <a:t>；</a:t>
            </a:r>
            <a:r>
              <a:rPr lang="en-US" altLang="zh-CN" sz="2000" dirty="0">
                <a:solidFill>
                  <a:srgbClr val="3333FF"/>
                </a:solidFill>
                <a:cs typeface="+mn-ea"/>
                <a:sym typeface="+mn-lt"/>
              </a:rPr>
              <a:t>3</a:t>
            </a:r>
            <a:r>
              <a:rPr lang="zh-CN" altLang="en-US" sz="2000" dirty="0">
                <a:solidFill>
                  <a:srgbClr val="3333FF"/>
                </a:solidFill>
                <a:cs typeface="+mn-ea"/>
                <a:sym typeface="+mn-lt"/>
              </a:rPr>
              <a:t>）</a:t>
            </a:r>
            <a:r>
              <a:rPr lang="en-US" altLang="zh-CN" sz="2000" dirty="0">
                <a:solidFill>
                  <a:srgbClr val="3333FF"/>
                </a:solidFill>
                <a:cs typeface="+mn-ea"/>
                <a:sym typeface="+mn-lt"/>
              </a:rPr>
              <a:t>10</a:t>
            </a:r>
            <a:r>
              <a:rPr lang="zh-CN" altLang="en-US" sz="2000" dirty="0">
                <a:solidFill>
                  <a:srgbClr val="3333FF"/>
                </a:solidFill>
                <a:cs typeface="+mn-ea"/>
                <a:sym typeface="+mn-lt"/>
              </a:rPr>
              <a:t>数据</a:t>
            </a:r>
            <a:r>
              <a:rPr lang="en-US" altLang="en-US" sz="2000" dirty="0">
                <a:solidFill>
                  <a:srgbClr val="3333FF"/>
                </a:solidFill>
                <a:cs typeface="+mn-ea"/>
                <a:sym typeface="+mn-lt"/>
              </a:rPr>
              <a:t>帧</a:t>
            </a:r>
            <a:endParaRPr lang="zh-CN" altLang="en-US"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子类型：标示该</a:t>
            </a:r>
            <a:r>
              <a:rPr lang="en-US" altLang="en-US" sz="2000" dirty="0">
                <a:cs typeface="+mn-ea"/>
                <a:sym typeface="+mn-lt"/>
              </a:rPr>
              <a:t>帧</a:t>
            </a:r>
            <a:r>
              <a:rPr lang="zh-CN" altLang="en-US" sz="2000" dirty="0">
                <a:cs typeface="+mn-ea"/>
                <a:sym typeface="+mn-lt"/>
              </a:rPr>
              <a:t>在具体类型下所做的具体的工作。</a:t>
            </a:r>
          </a:p>
          <a:p>
            <a:pPr marL="342900" indent="-342900">
              <a:lnSpc>
                <a:spcPct val="120000"/>
              </a:lnSpc>
              <a:buFont typeface="Wingdings" panose="05000000000000000000" pitchFamily="2" charset="2"/>
              <a:buChar char="Ø"/>
            </a:pPr>
            <a:r>
              <a:rPr lang="en-US" altLang="zh-CN" sz="2000" dirty="0">
                <a:cs typeface="+mn-ea"/>
                <a:sym typeface="+mn-lt"/>
              </a:rPr>
              <a:t>To/From DS</a:t>
            </a:r>
            <a:r>
              <a:rPr lang="zh-CN" altLang="en-US" sz="2000" dirty="0">
                <a:cs typeface="+mn-ea"/>
                <a:sym typeface="+mn-lt"/>
              </a:rPr>
              <a:t>：标示该</a:t>
            </a:r>
            <a:r>
              <a:rPr lang="en-US" altLang="en-US" sz="2000" dirty="0">
                <a:cs typeface="+mn-ea"/>
                <a:sym typeface="+mn-lt"/>
              </a:rPr>
              <a:t>帧</a:t>
            </a:r>
            <a:r>
              <a:rPr lang="zh-CN" altLang="en-US" sz="2000" dirty="0">
                <a:cs typeface="+mn-ea"/>
                <a:sym typeface="+mn-lt"/>
              </a:rPr>
              <a:t>是来往于</a:t>
            </a:r>
            <a:r>
              <a:rPr lang="en-US" altLang="zh-CN" sz="2000" dirty="0">
                <a:cs typeface="+mn-ea"/>
                <a:sym typeface="+mn-lt"/>
              </a:rPr>
              <a:t>DS</a:t>
            </a:r>
            <a:r>
              <a:rPr lang="zh-CN" altLang="en-US" sz="2000" dirty="0">
                <a:cs typeface="+mn-ea"/>
                <a:sym typeface="+mn-lt"/>
              </a:rPr>
              <a:t>的方向，</a:t>
            </a:r>
            <a:r>
              <a:rPr lang="en-US" altLang="zh-CN" sz="2000" dirty="0">
                <a:cs typeface="+mn-ea"/>
                <a:sym typeface="+mn-lt"/>
              </a:rPr>
              <a:t>To DS </a:t>
            </a:r>
            <a:r>
              <a:rPr lang="zh-CN" altLang="en-US" sz="2000" dirty="0">
                <a:cs typeface="+mn-ea"/>
                <a:sym typeface="+mn-lt"/>
              </a:rPr>
              <a:t>是上行，</a:t>
            </a:r>
            <a:r>
              <a:rPr lang="en-US" altLang="zh-CN" sz="2000" dirty="0">
                <a:cs typeface="+mn-ea"/>
                <a:sym typeface="+mn-lt"/>
              </a:rPr>
              <a:t>From DS </a:t>
            </a:r>
            <a:r>
              <a:rPr lang="zh-CN" altLang="en-US" sz="2000" dirty="0">
                <a:cs typeface="+mn-ea"/>
                <a:sym typeface="+mn-lt"/>
              </a:rPr>
              <a:t>是下行。</a:t>
            </a:r>
          </a:p>
          <a:p>
            <a:pPr marL="342900" indent="-342900">
              <a:lnSpc>
                <a:spcPct val="120000"/>
              </a:lnSpc>
              <a:buFont typeface="Wingdings" panose="05000000000000000000" pitchFamily="2" charset="2"/>
              <a:buChar char="Ø"/>
            </a:pPr>
            <a:r>
              <a:rPr lang="zh-CN" altLang="en-US" sz="2000" dirty="0">
                <a:cs typeface="+mn-ea"/>
                <a:sym typeface="+mn-lt"/>
              </a:rPr>
              <a:t>多分段：标示该</a:t>
            </a:r>
            <a:r>
              <a:rPr lang="en-US" altLang="en-US" sz="2000" dirty="0">
                <a:cs typeface="+mn-ea"/>
                <a:sym typeface="+mn-lt"/>
              </a:rPr>
              <a:t>帧</a:t>
            </a:r>
            <a:r>
              <a:rPr lang="zh-CN" altLang="en-US" sz="2000" dirty="0">
                <a:cs typeface="+mn-ea"/>
                <a:sym typeface="+mn-lt"/>
              </a:rPr>
              <a:t>所传的</a:t>
            </a:r>
            <a:r>
              <a:rPr lang="en-US" altLang="en-US" sz="2000" dirty="0">
                <a:cs typeface="+mn-ea"/>
                <a:sym typeface="+mn-lt"/>
              </a:rPr>
              <a:t>帧</a:t>
            </a:r>
            <a:r>
              <a:rPr lang="zh-CN" altLang="en-US" sz="2000" dirty="0">
                <a:cs typeface="+mn-ea"/>
                <a:sym typeface="+mn-lt"/>
              </a:rPr>
              <a:t>主体或后续</a:t>
            </a:r>
            <a:r>
              <a:rPr lang="en-US" altLang="en-US" sz="2000" dirty="0">
                <a:cs typeface="+mn-ea"/>
                <a:sym typeface="+mn-lt"/>
              </a:rPr>
              <a:t>帧</a:t>
            </a:r>
            <a:r>
              <a:rPr lang="zh-CN" altLang="en-US" sz="2000" dirty="0">
                <a:cs typeface="+mn-ea"/>
                <a:sym typeface="+mn-lt"/>
              </a:rPr>
              <a:t>的</a:t>
            </a:r>
            <a:r>
              <a:rPr lang="en-US" altLang="en-US" sz="2000" dirty="0">
                <a:cs typeface="+mn-ea"/>
                <a:sym typeface="+mn-lt"/>
              </a:rPr>
              <a:t>帧</a:t>
            </a:r>
            <a:r>
              <a:rPr lang="zh-CN" altLang="en-US" sz="2000" dirty="0">
                <a:cs typeface="+mn-ea"/>
                <a:sym typeface="+mn-lt"/>
              </a:rPr>
              <a:t>主体是否分段。</a:t>
            </a:r>
          </a:p>
          <a:p>
            <a:pPr marL="342900" indent="-342900">
              <a:lnSpc>
                <a:spcPct val="120000"/>
              </a:lnSpc>
              <a:buFont typeface="Wingdings" panose="05000000000000000000" pitchFamily="2" charset="2"/>
              <a:buChar char="Ø"/>
            </a:pPr>
            <a:r>
              <a:rPr lang="zh-CN" altLang="en-US" sz="2000" dirty="0">
                <a:cs typeface="+mn-ea"/>
                <a:sym typeface="+mn-lt"/>
              </a:rPr>
              <a:t>重传：标示该</a:t>
            </a:r>
            <a:r>
              <a:rPr lang="en-US" altLang="en-US" sz="2000" dirty="0">
                <a:cs typeface="+mn-ea"/>
                <a:sym typeface="+mn-lt"/>
              </a:rPr>
              <a:t>帧</a:t>
            </a:r>
            <a:r>
              <a:rPr lang="zh-CN" altLang="en-US" sz="2000" dirty="0">
                <a:cs typeface="+mn-ea"/>
                <a:sym typeface="+mn-lt"/>
              </a:rPr>
              <a:t>是否为重传</a:t>
            </a:r>
            <a:r>
              <a:rPr lang="en-US" altLang="en-US" sz="2000" dirty="0">
                <a:cs typeface="+mn-ea"/>
                <a:sym typeface="+mn-lt"/>
              </a:rPr>
              <a:t>帧</a:t>
            </a:r>
            <a:r>
              <a:rPr lang="zh-CN" altLang="en-US" sz="2000" dirty="0">
                <a:cs typeface="+mn-ea"/>
                <a:sym typeface="+mn-lt"/>
              </a:rPr>
              <a:t>。</a:t>
            </a:r>
          </a:p>
          <a:p>
            <a:pPr marL="342900" indent="-342900">
              <a:lnSpc>
                <a:spcPct val="120000"/>
              </a:lnSpc>
              <a:buFont typeface="Wingdings" panose="05000000000000000000" pitchFamily="2" charset="2"/>
              <a:buChar char="Ø"/>
            </a:pPr>
            <a:r>
              <a:rPr lang="zh-CN" altLang="en-US" sz="2000" dirty="0">
                <a:cs typeface="+mn-ea"/>
                <a:sym typeface="+mn-lt"/>
              </a:rPr>
              <a:t>功率管理和更多数据：当</a:t>
            </a:r>
            <a:r>
              <a:rPr lang="en-US" altLang="zh-CN" sz="2000" dirty="0">
                <a:cs typeface="+mn-ea"/>
                <a:sym typeface="+mn-lt"/>
              </a:rPr>
              <a:t>STA</a:t>
            </a:r>
            <a:r>
              <a:rPr lang="zh-CN" altLang="en-US" sz="2000" dirty="0">
                <a:cs typeface="+mn-ea"/>
                <a:sym typeface="+mn-lt"/>
              </a:rPr>
              <a:t>处于节电状态时使用。</a:t>
            </a:r>
          </a:p>
          <a:p>
            <a:pPr marL="342900" indent="-342900">
              <a:lnSpc>
                <a:spcPct val="120000"/>
              </a:lnSpc>
              <a:buFont typeface="Wingdings" panose="05000000000000000000" pitchFamily="2" charset="2"/>
              <a:buChar char="Ø"/>
            </a:pPr>
            <a:r>
              <a:rPr lang="en-US" altLang="zh-CN" sz="2000" dirty="0">
                <a:cs typeface="+mn-ea"/>
                <a:sym typeface="+mn-lt"/>
              </a:rPr>
              <a:t>WEP</a:t>
            </a:r>
            <a:r>
              <a:rPr lang="zh-CN" altLang="en-US" sz="2000" dirty="0">
                <a:cs typeface="+mn-ea"/>
                <a:sym typeface="+mn-lt"/>
              </a:rPr>
              <a:t>：标示</a:t>
            </a:r>
            <a:r>
              <a:rPr lang="en-US" altLang="en-US" sz="2000" dirty="0">
                <a:cs typeface="+mn-ea"/>
                <a:sym typeface="+mn-lt"/>
              </a:rPr>
              <a:t>帧</a:t>
            </a:r>
            <a:r>
              <a:rPr lang="zh-CN" altLang="en-US" sz="2000" dirty="0">
                <a:cs typeface="+mn-ea"/>
                <a:sym typeface="+mn-lt"/>
              </a:rPr>
              <a:t>体是否包含利用</a:t>
            </a:r>
            <a:r>
              <a:rPr lang="en-US" altLang="zh-CN" sz="2000" dirty="0">
                <a:cs typeface="+mn-ea"/>
                <a:sym typeface="+mn-lt"/>
              </a:rPr>
              <a:t>WEP</a:t>
            </a:r>
            <a:r>
              <a:rPr lang="zh-CN" altLang="en-US" sz="2000" dirty="0">
                <a:cs typeface="+mn-ea"/>
                <a:sym typeface="+mn-lt"/>
              </a:rPr>
              <a:t>处理的信息，若 </a:t>
            </a:r>
            <a:r>
              <a:rPr lang="en-US" altLang="zh-CN" sz="2000" dirty="0">
                <a:cs typeface="+mn-ea"/>
                <a:sym typeface="+mn-lt"/>
              </a:rPr>
              <a:t>WEP = 1</a:t>
            </a:r>
            <a:r>
              <a:rPr lang="zh-CN" altLang="en-US" sz="2000" dirty="0">
                <a:cs typeface="+mn-ea"/>
                <a:sym typeface="+mn-lt"/>
              </a:rPr>
              <a:t>，就表明采用了</a:t>
            </a:r>
            <a:r>
              <a:rPr lang="en-US" altLang="zh-CN" sz="2000" dirty="0">
                <a:cs typeface="+mn-ea"/>
                <a:sym typeface="+mn-lt"/>
              </a:rPr>
              <a:t>WEP</a:t>
            </a:r>
            <a:r>
              <a:rPr lang="zh-CN" altLang="en-US" sz="2000" dirty="0">
                <a:cs typeface="+mn-ea"/>
                <a:sym typeface="+mn-lt"/>
              </a:rPr>
              <a:t>加密算法。</a:t>
            </a:r>
          </a:p>
          <a:p>
            <a:pPr marL="342900" indent="-342900">
              <a:lnSpc>
                <a:spcPct val="120000"/>
              </a:lnSpc>
              <a:buFont typeface="Wingdings" panose="05000000000000000000" pitchFamily="2" charset="2"/>
              <a:buChar char="Ø"/>
            </a:pPr>
            <a:r>
              <a:rPr lang="zh-CN" altLang="en-US" sz="2000" dirty="0">
                <a:cs typeface="+mn-ea"/>
                <a:sym typeface="+mn-lt"/>
              </a:rPr>
              <a:t>排序：如该</a:t>
            </a:r>
            <a:r>
              <a:rPr lang="en-US" altLang="en-US" sz="2000" dirty="0">
                <a:cs typeface="+mn-ea"/>
                <a:sym typeface="+mn-lt"/>
              </a:rPr>
              <a:t>帧</a:t>
            </a:r>
            <a:r>
              <a:rPr lang="zh-CN" altLang="en-US" sz="2000" dirty="0">
                <a:cs typeface="+mn-ea"/>
                <a:sym typeface="+mn-lt"/>
              </a:rPr>
              <a:t>是分段数据</a:t>
            </a:r>
            <a:r>
              <a:rPr lang="en-US" altLang="en-US" sz="2000" dirty="0">
                <a:cs typeface="+mn-ea"/>
                <a:sym typeface="+mn-lt"/>
              </a:rPr>
              <a:t>帧</a:t>
            </a:r>
            <a:r>
              <a:rPr lang="zh-CN" altLang="en-US" sz="2000" dirty="0">
                <a:cs typeface="+mn-ea"/>
                <a:sym typeface="+mn-lt"/>
              </a:rPr>
              <a:t>，值为“</a:t>
            </a:r>
            <a:r>
              <a:rPr lang="en-US" altLang="zh-CN" sz="2000" dirty="0">
                <a:cs typeface="+mn-ea"/>
                <a:sym typeface="+mn-lt"/>
              </a:rPr>
              <a:t>1”</a:t>
            </a:r>
            <a:r>
              <a:rPr lang="zh-CN" altLang="en-US" sz="2000" dirty="0">
                <a:cs typeface="+mn-ea"/>
                <a:sym typeface="+mn-lt"/>
              </a:rPr>
              <a:t>。</a:t>
            </a:r>
          </a:p>
        </p:txBody>
      </p:sp>
      <p:sp>
        <p:nvSpPr>
          <p:cNvPr id="7" name="Rectangle 16">
            <a:extLst>
              <a:ext uri="{FF2B5EF4-FFF2-40B4-BE49-F238E27FC236}">
                <a16:creationId xmlns:a16="http://schemas.microsoft.com/office/drawing/2014/main" id="{1FD903D8-CB6B-4567-BB76-58497912DDE6}"/>
              </a:ext>
            </a:extLst>
          </p:cNvPr>
          <p:cNvSpPr>
            <a:spLocks noChangeArrowheads="1"/>
          </p:cNvSpPr>
          <p:nvPr/>
        </p:nvSpPr>
        <p:spPr bwMode="auto">
          <a:xfrm>
            <a:off x="1183697" y="1527619"/>
            <a:ext cx="1003091"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协议</a:t>
            </a:r>
          </a:p>
          <a:p>
            <a:pPr algn="ctr">
              <a:lnSpc>
                <a:spcPct val="120000"/>
              </a:lnSpc>
            </a:pPr>
            <a:r>
              <a:rPr lang="zh-CN" altLang="en-US" sz="1600" b="1">
                <a:solidFill>
                  <a:schemeClr val="bg1"/>
                </a:solidFill>
                <a:cs typeface="+mn-ea"/>
                <a:sym typeface="+mn-lt"/>
              </a:rPr>
              <a:t>版本</a:t>
            </a:r>
          </a:p>
        </p:txBody>
      </p:sp>
      <p:sp>
        <p:nvSpPr>
          <p:cNvPr id="8" name="Rectangle 17">
            <a:extLst>
              <a:ext uri="{FF2B5EF4-FFF2-40B4-BE49-F238E27FC236}">
                <a16:creationId xmlns:a16="http://schemas.microsoft.com/office/drawing/2014/main" id="{644B4D58-B415-4208-8846-F48C0D86AEB3}"/>
              </a:ext>
            </a:extLst>
          </p:cNvPr>
          <p:cNvSpPr>
            <a:spLocks noChangeArrowheads="1"/>
          </p:cNvSpPr>
          <p:nvPr/>
        </p:nvSpPr>
        <p:spPr bwMode="auto">
          <a:xfrm>
            <a:off x="2186787" y="1527619"/>
            <a:ext cx="1003092"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类型</a:t>
            </a:r>
          </a:p>
        </p:txBody>
      </p:sp>
      <p:sp>
        <p:nvSpPr>
          <p:cNvPr id="9" name="Rectangle 18">
            <a:extLst>
              <a:ext uri="{FF2B5EF4-FFF2-40B4-BE49-F238E27FC236}">
                <a16:creationId xmlns:a16="http://schemas.microsoft.com/office/drawing/2014/main" id="{1A4FBECB-1479-46E4-97E7-D02F9EF9DD08}"/>
              </a:ext>
            </a:extLst>
          </p:cNvPr>
          <p:cNvSpPr>
            <a:spLocks noChangeArrowheads="1"/>
          </p:cNvSpPr>
          <p:nvPr/>
        </p:nvSpPr>
        <p:spPr bwMode="auto">
          <a:xfrm>
            <a:off x="3189880" y="1527619"/>
            <a:ext cx="2002501"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子类型</a:t>
            </a:r>
          </a:p>
        </p:txBody>
      </p:sp>
      <p:sp>
        <p:nvSpPr>
          <p:cNvPr id="10" name="Rectangle 19">
            <a:extLst>
              <a:ext uri="{FF2B5EF4-FFF2-40B4-BE49-F238E27FC236}">
                <a16:creationId xmlns:a16="http://schemas.microsoft.com/office/drawing/2014/main" id="{A12AB492-D7E7-42E8-8E7E-EEFAD792D319}"/>
              </a:ext>
            </a:extLst>
          </p:cNvPr>
          <p:cNvSpPr>
            <a:spLocks noChangeArrowheads="1"/>
          </p:cNvSpPr>
          <p:nvPr/>
        </p:nvSpPr>
        <p:spPr bwMode="auto">
          <a:xfrm>
            <a:off x="5188701" y="1527619"/>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去往</a:t>
            </a:r>
          </a:p>
          <a:p>
            <a:pPr algn="ctr">
              <a:lnSpc>
                <a:spcPct val="120000"/>
              </a:lnSpc>
            </a:pPr>
            <a:r>
              <a:rPr lang="en-US" altLang="zh-CN" sz="1600" b="1">
                <a:solidFill>
                  <a:schemeClr val="bg1"/>
                </a:solidFill>
                <a:cs typeface="+mn-ea"/>
                <a:sym typeface="+mn-lt"/>
              </a:rPr>
              <a:t>AP</a:t>
            </a:r>
          </a:p>
        </p:txBody>
      </p:sp>
      <p:sp>
        <p:nvSpPr>
          <p:cNvPr id="11" name="Rectangle 20">
            <a:extLst>
              <a:ext uri="{FF2B5EF4-FFF2-40B4-BE49-F238E27FC236}">
                <a16:creationId xmlns:a16="http://schemas.microsoft.com/office/drawing/2014/main" id="{D49CEB1B-827C-4144-A15F-7DC6ED6B57DC}"/>
              </a:ext>
            </a:extLst>
          </p:cNvPr>
          <p:cNvSpPr>
            <a:spLocks noChangeArrowheads="1"/>
          </p:cNvSpPr>
          <p:nvPr/>
        </p:nvSpPr>
        <p:spPr bwMode="auto">
          <a:xfrm>
            <a:off x="5860495" y="1527619"/>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来自</a:t>
            </a:r>
          </a:p>
          <a:p>
            <a:pPr algn="ctr">
              <a:lnSpc>
                <a:spcPct val="120000"/>
              </a:lnSpc>
            </a:pPr>
            <a:r>
              <a:rPr lang="en-US" altLang="zh-CN" sz="1600" b="1">
                <a:solidFill>
                  <a:schemeClr val="bg1"/>
                </a:solidFill>
                <a:cs typeface="+mn-ea"/>
                <a:sym typeface="+mn-lt"/>
              </a:rPr>
              <a:t>AP</a:t>
            </a:r>
          </a:p>
        </p:txBody>
      </p:sp>
      <p:sp>
        <p:nvSpPr>
          <p:cNvPr id="12" name="Rectangle 21">
            <a:extLst>
              <a:ext uri="{FF2B5EF4-FFF2-40B4-BE49-F238E27FC236}">
                <a16:creationId xmlns:a16="http://schemas.microsoft.com/office/drawing/2014/main" id="{938AD239-D9F4-45E8-80F0-CBDB41C0710B}"/>
              </a:ext>
            </a:extLst>
          </p:cNvPr>
          <p:cNvSpPr>
            <a:spLocks noChangeArrowheads="1"/>
          </p:cNvSpPr>
          <p:nvPr/>
        </p:nvSpPr>
        <p:spPr bwMode="auto">
          <a:xfrm>
            <a:off x="6532291" y="1527619"/>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更多</a:t>
            </a:r>
          </a:p>
          <a:p>
            <a:pPr algn="ctr">
              <a:lnSpc>
                <a:spcPct val="120000"/>
              </a:lnSpc>
            </a:pPr>
            <a:r>
              <a:rPr lang="zh-CN" altLang="en-US" sz="1600" b="1">
                <a:solidFill>
                  <a:schemeClr val="bg1"/>
                </a:solidFill>
                <a:cs typeface="+mn-ea"/>
                <a:sym typeface="+mn-lt"/>
              </a:rPr>
              <a:t>分片</a:t>
            </a:r>
          </a:p>
        </p:txBody>
      </p:sp>
      <p:sp>
        <p:nvSpPr>
          <p:cNvPr id="13" name="Rectangle 22">
            <a:extLst>
              <a:ext uri="{FF2B5EF4-FFF2-40B4-BE49-F238E27FC236}">
                <a16:creationId xmlns:a16="http://schemas.microsoft.com/office/drawing/2014/main" id="{4A1E7759-DC6E-4759-98E8-80465960B55F}"/>
              </a:ext>
            </a:extLst>
          </p:cNvPr>
          <p:cNvSpPr>
            <a:spLocks noChangeArrowheads="1"/>
          </p:cNvSpPr>
          <p:nvPr/>
        </p:nvSpPr>
        <p:spPr bwMode="auto">
          <a:xfrm>
            <a:off x="7204085" y="1527619"/>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重试</a:t>
            </a:r>
          </a:p>
        </p:txBody>
      </p:sp>
      <p:sp>
        <p:nvSpPr>
          <p:cNvPr id="14" name="Rectangle 23">
            <a:extLst>
              <a:ext uri="{FF2B5EF4-FFF2-40B4-BE49-F238E27FC236}">
                <a16:creationId xmlns:a16="http://schemas.microsoft.com/office/drawing/2014/main" id="{22DC438A-1885-4453-B992-A905559E40E1}"/>
              </a:ext>
            </a:extLst>
          </p:cNvPr>
          <p:cNvSpPr>
            <a:spLocks noChangeArrowheads="1"/>
          </p:cNvSpPr>
          <p:nvPr/>
        </p:nvSpPr>
        <p:spPr bwMode="auto">
          <a:xfrm>
            <a:off x="7875882" y="1527619"/>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功率</a:t>
            </a:r>
          </a:p>
          <a:p>
            <a:pPr algn="ctr">
              <a:lnSpc>
                <a:spcPct val="120000"/>
              </a:lnSpc>
            </a:pPr>
            <a:r>
              <a:rPr lang="zh-CN" altLang="en-US" sz="1600" b="1">
                <a:solidFill>
                  <a:schemeClr val="bg1"/>
                </a:solidFill>
                <a:cs typeface="+mn-ea"/>
                <a:sym typeface="+mn-lt"/>
              </a:rPr>
              <a:t>管理</a:t>
            </a:r>
          </a:p>
        </p:txBody>
      </p:sp>
      <p:sp>
        <p:nvSpPr>
          <p:cNvPr id="15" name="Rectangle 24">
            <a:extLst>
              <a:ext uri="{FF2B5EF4-FFF2-40B4-BE49-F238E27FC236}">
                <a16:creationId xmlns:a16="http://schemas.microsoft.com/office/drawing/2014/main" id="{945A080F-5FEF-4D47-8B17-CD6BC887821B}"/>
              </a:ext>
            </a:extLst>
          </p:cNvPr>
          <p:cNvSpPr>
            <a:spLocks noChangeArrowheads="1"/>
          </p:cNvSpPr>
          <p:nvPr/>
        </p:nvSpPr>
        <p:spPr bwMode="auto">
          <a:xfrm>
            <a:off x="8547676" y="1527619"/>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a:solidFill>
                  <a:schemeClr val="bg1"/>
                </a:solidFill>
                <a:cs typeface="+mn-ea"/>
                <a:sym typeface="+mn-lt"/>
              </a:rPr>
              <a:t>更多</a:t>
            </a:r>
          </a:p>
          <a:p>
            <a:pPr algn="ctr">
              <a:lnSpc>
                <a:spcPct val="120000"/>
              </a:lnSpc>
            </a:pPr>
            <a:r>
              <a:rPr lang="zh-CN" altLang="en-US" sz="1600" b="1">
                <a:solidFill>
                  <a:schemeClr val="bg1"/>
                </a:solidFill>
                <a:cs typeface="+mn-ea"/>
                <a:sym typeface="+mn-lt"/>
              </a:rPr>
              <a:t>数据</a:t>
            </a:r>
          </a:p>
        </p:txBody>
      </p:sp>
      <p:sp>
        <p:nvSpPr>
          <p:cNvPr id="16" name="Rectangle 25">
            <a:extLst>
              <a:ext uri="{FF2B5EF4-FFF2-40B4-BE49-F238E27FC236}">
                <a16:creationId xmlns:a16="http://schemas.microsoft.com/office/drawing/2014/main" id="{58505FB9-7319-4D32-A5B9-0EB97ACCCB18}"/>
              </a:ext>
            </a:extLst>
          </p:cNvPr>
          <p:cNvSpPr>
            <a:spLocks noChangeArrowheads="1"/>
          </p:cNvSpPr>
          <p:nvPr/>
        </p:nvSpPr>
        <p:spPr bwMode="auto">
          <a:xfrm>
            <a:off x="9219473" y="1527619"/>
            <a:ext cx="671795"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en-US" altLang="zh-CN" sz="1600" b="1">
                <a:solidFill>
                  <a:schemeClr val="bg1"/>
                </a:solidFill>
                <a:cs typeface="+mn-ea"/>
                <a:sym typeface="+mn-lt"/>
              </a:rPr>
              <a:t>WEP</a:t>
            </a:r>
          </a:p>
        </p:txBody>
      </p:sp>
      <p:sp>
        <p:nvSpPr>
          <p:cNvPr id="17" name="Rectangle 26">
            <a:extLst>
              <a:ext uri="{FF2B5EF4-FFF2-40B4-BE49-F238E27FC236}">
                <a16:creationId xmlns:a16="http://schemas.microsoft.com/office/drawing/2014/main" id="{F7B4A2E8-A3B0-452A-8795-828DB1FDD8EC}"/>
              </a:ext>
            </a:extLst>
          </p:cNvPr>
          <p:cNvSpPr>
            <a:spLocks noChangeArrowheads="1"/>
          </p:cNvSpPr>
          <p:nvPr/>
        </p:nvSpPr>
        <p:spPr bwMode="auto">
          <a:xfrm>
            <a:off x="9891267" y="1527619"/>
            <a:ext cx="671796" cy="616720"/>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dirty="0">
                <a:solidFill>
                  <a:schemeClr val="bg1"/>
                </a:solidFill>
                <a:cs typeface="+mn-ea"/>
                <a:sym typeface="+mn-lt"/>
              </a:rPr>
              <a:t>顺序</a:t>
            </a:r>
          </a:p>
        </p:txBody>
      </p:sp>
      <p:sp>
        <p:nvSpPr>
          <p:cNvPr id="18" name="Text Box 27">
            <a:extLst>
              <a:ext uri="{FF2B5EF4-FFF2-40B4-BE49-F238E27FC236}">
                <a16:creationId xmlns:a16="http://schemas.microsoft.com/office/drawing/2014/main" id="{FBBE9E5A-9D55-443C-8EB1-A2B6B4AA9406}"/>
              </a:ext>
            </a:extLst>
          </p:cNvPr>
          <p:cNvSpPr txBox="1">
            <a:spLocks noChangeArrowheads="1"/>
          </p:cNvSpPr>
          <p:nvPr/>
        </p:nvSpPr>
        <p:spPr bwMode="auto">
          <a:xfrm>
            <a:off x="839516" y="1165741"/>
            <a:ext cx="891301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cs typeface="+mn-ea"/>
                <a:sym typeface="+mn-lt"/>
              </a:rPr>
              <a:t>位        </a:t>
            </a:r>
            <a:r>
              <a:rPr lang="en-US" altLang="zh-CN" sz="1600" b="1" dirty="0">
                <a:cs typeface="+mn-ea"/>
                <a:sym typeface="+mn-lt"/>
              </a:rPr>
              <a:t>2              2                    4                     1         1         1         1         1         1         1         1</a:t>
            </a:r>
          </a:p>
        </p:txBody>
      </p:sp>
      <p:sp>
        <p:nvSpPr>
          <p:cNvPr id="4" name="灯片编号占位符 3">
            <a:extLst>
              <a:ext uri="{FF2B5EF4-FFF2-40B4-BE49-F238E27FC236}">
                <a16:creationId xmlns:a16="http://schemas.microsoft.com/office/drawing/2014/main" id="{34F1B7C2-F778-65A2-D9FD-9E7D9FF53D2A}"/>
              </a:ext>
            </a:extLst>
          </p:cNvPr>
          <p:cNvSpPr>
            <a:spLocks noGrp="1"/>
          </p:cNvSpPr>
          <p:nvPr>
            <p:ph type="sldNum" sz="quarter" idx="12"/>
          </p:nvPr>
        </p:nvSpPr>
        <p:spPr/>
        <p:txBody>
          <a:bodyPr/>
          <a:lstStyle/>
          <a:p>
            <a:fld id="{C8BB1146-E542-4D4E-B8E9-6919A11DDD48}" type="slidenum">
              <a:rPr lang="en-US" smtClean="0"/>
              <a:t>205</a:t>
            </a:fld>
            <a:endParaRPr lang="en-US"/>
          </a:p>
        </p:txBody>
      </p:sp>
    </p:spTree>
    <p:extLst>
      <p:ext uri="{BB962C8B-B14F-4D97-AF65-F5344CB8AC3E}">
        <p14:creationId xmlns:p14="http://schemas.microsoft.com/office/powerpoint/2010/main" val="492817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ChangeArrowheads="1"/>
          </p:cNvSpPr>
          <p:nvPr/>
        </p:nvSpPr>
        <p:spPr bwMode="auto">
          <a:xfrm>
            <a:off x="3150752" y="445917"/>
            <a:ext cx="5879943"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solidFill>
                  <a:schemeClr val="bg1"/>
                </a:solidFill>
                <a:cs typeface="+mn-ea"/>
                <a:sym typeface="+mn-lt"/>
              </a:rPr>
              <a:t>9.1.4  802.11 </a:t>
            </a:r>
            <a:r>
              <a:rPr lang="zh-CN" altLang="en-US" sz="3200" b="1" dirty="0">
                <a:solidFill>
                  <a:schemeClr val="bg1"/>
                </a:solidFill>
                <a:cs typeface="+mn-ea"/>
                <a:sym typeface="+mn-lt"/>
              </a:rPr>
              <a:t>局域网的 </a:t>
            </a:r>
            <a:r>
              <a:rPr lang="en-US" altLang="zh-CN" sz="3200" b="1" dirty="0">
                <a:solidFill>
                  <a:schemeClr val="bg1"/>
                </a:solidFill>
                <a:cs typeface="+mn-ea"/>
                <a:sym typeface="+mn-lt"/>
              </a:rPr>
              <a:t>MAC </a:t>
            </a:r>
            <a:r>
              <a:rPr lang="zh-CN" altLang="en-US" sz="3200" b="1" dirty="0">
                <a:solidFill>
                  <a:schemeClr val="bg1"/>
                </a:solidFill>
                <a:cs typeface="+mn-ea"/>
                <a:sym typeface="+mn-lt"/>
              </a:rPr>
              <a:t>帧</a:t>
            </a:r>
          </a:p>
        </p:txBody>
      </p:sp>
      <p:sp>
        <p:nvSpPr>
          <p:cNvPr id="8" name="Rectangle 46"/>
          <p:cNvSpPr>
            <a:spLocks noChangeArrowheads="1"/>
          </p:cNvSpPr>
          <p:nvPr/>
        </p:nvSpPr>
        <p:spPr bwMode="auto">
          <a:xfrm>
            <a:off x="762411" y="4737171"/>
            <a:ext cx="10701043"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en-US" altLang="zh-CN" sz="2000" dirty="0">
                <a:cs typeface="+mn-ea"/>
                <a:sym typeface="+mn-lt"/>
              </a:rPr>
              <a:t>RTS/CTS </a:t>
            </a:r>
            <a:r>
              <a:rPr lang="zh-CN" altLang="en-US" sz="2000" dirty="0">
                <a:cs typeface="+mn-ea"/>
                <a:sym typeface="+mn-lt"/>
              </a:rPr>
              <a:t>控制</a:t>
            </a:r>
            <a:r>
              <a:rPr lang="en-US" altLang="en-US" sz="2000" dirty="0">
                <a:cs typeface="+mn-ea"/>
                <a:sym typeface="+mn-lt"/>
              </a:rPr>
              <a:t>帧</a:t>
            </a:r>
            <a:r>
              <a:rPr lang="zh-CN" altLang="en-US" sz="2000" dirty="0">
                <a:cs typeface="+mn-ea"/>
                <a:sym typeface="+mn-lt"/>
              </a:rPr>
              <a:t>用于传输大于</a:t>
            </a:r>
            <a:r>
              <a:rPr lang="en-US" altLang="zh-CN" sz="2000" dirty="0">
                <a:cs typeface="+mn-ea"/>
                <a:sym typeface="+mn-lt"/>
              </a:rPr>
              <a:t>RTS </a:t>
            </a:r>
            <a:r>
              <a:rPr lang="en-US" altLang="en-US" sz="2000" dirty="0">
                <a:cs typeface="+mn-ea"/>
                <a:sym typeface="+mn-lt"/>
              </a:rPr>
              <a:t>帧</a:t>
            </a:r>
            <a:r>
              <a:rPr lang="zh-CN" altLang="en-US" sz="2000" dirty="0">
                <a:cs typeface="+mn-ea"/>
                <a:sym typeface="+mn-lt"/>
              </a:rPr>
              <a:t>之前设备之间握手，确保信道安静，同时使其它使用同信道的设备设置自己的网络分配向量。</a:t>
            </a:r>
            <a:endParaRPr lang="en-US" altLang="zh-CN" sz="20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en-US" altLang="zh-CN" sz="2000" dirty="0">
                <a:cs typeface="+mn-ea"/>
                <a:sym typeface="+mn-lt"/>
              </a:rPr>
              <a:t>ACK </a:t>
            </a:r>
            <a:r>
              <a:rPr lang="en-US" altLang="en-US" sz="2000" dirty="0">
                <a:cs typeface="+mn-ea"/>
                <a:sym typeface="+mn-lt"/>
              </a:rPr>
              <a:t>帧</a:t>
            </a:r>
            <a:r>
              <a:rPr lang="zh-CN" altLang="en-US" sz="2000" dirty="0">
                <a:cs typeface="+mn-ea"/>
                <a:sym typeface="+mn-lt"/>
              </a:rPr>
              <a:t>用于确认帧是已经收到，格式与</a:t>
            </a:r>
            <a:r>
              <a:rPr lang="en-US" altLang="zh-CN" sz="2000" dirty="0">
                <a:cs typeface="+mn-ea"/>
                <a:sym typeface="+mn-lt"/>
              </a:rPr>
              <a:t>CTS </a:t>
            </a:r>
            <a:r>
              <a:rPr lang="en-US" altLang="en-US" sz="2000" dirty="0">
                <a:cs typeface="+mn-ea"/>
                <a:sym typeface="+mn-lt"/>
              </a:rPr>
              <a:t>帧</a:t>
            </a:r>
            <a:r>
              <a:rPr lang="zh-CN" altLang="en-US" sz="2000" dirty="0">
                <a:cs typeface="+mn-ea"/>
                <a:sym typeface="+mn-lt"/>
              </a:rPr>
              <a:t>格式相同，但是</a:t>
            </a:r>
            <a:r>
              <a:rPr lang="en-US" altLang="en-US" sz="2000" dirty="0">
                <a:cs typeface="+mn-ea"/>
                <a:sym typeface="+mn-lt"/>
              </a:rPr>
              <a:t>帧</a:t>
            </a:r>
            <a:r>
              <a:rPr lang="zh-CN" altLang="en-US" sz="2000" dirty="0">
                <a:cs typeface="+mn-ea"/>
                <a:sym typeface="+mn-lt"/>
              </a:rPr>
              <a:t>控制信息字段中子类型和持续时间字段不同。</a:t>
            </a:r>
          </a:p>
        </p:txBody>
      </p:sp>
      <p:grpSp>
        <p:nvGrpSpPr>
          <p:cNvPr id="12" name="组合 11"/>
          <p:cNvGrpSpPr/>
          <p:nvPr/>
        </p:nvGrpSpPr>
        <p:grpSpPr>
          <a:xfrm>
            <a:off x="1129810" y="1824993"/>
            <a:ext cx="7626868" cy="883814"/>
            <a:chOff x="2095672" y="3253503"/>
            <a:chExt cx="4781378" cy="607867"/>
          </a:xfrm>
        </p:grpSpPr>
        <p:sp>
          <p:nvSpPr>
            <p:cNvPr id="13" name="Rectangle 56"/>
            <p:cNvSpPr>
              <a:spLocks noChangeArrowheads="1"/>
            </p:cNvSpPr>
            <p:nvPr/>
          </p:nvSpPr>
          <p:spPr bwMode="auto">
            <a:xfrm>
              <a:off x="2554288" y="3510533"/>
              <a:ext cx="857250" cy="3429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2667" b="1">
                <a:cs typeface="+mn-ea"/>
                <a:sym typeface="+mn-lt"/>
              </a:endParaRPr>
            </a:p>
          </p:txBody>
        </p:sp>
        <p:sp>
          <p:nvSpPr>
            <p:cNvPr id="14" name="Rectangle 17"/>
            <p:cNvSpPr>
              <a:spLocks noChangeArrowheads="1"/>
            </p:cNvSpPr>
            <p:nvPr/>
          </p:nvSpPr>
          <p:spPr bwMode="auto">
            <a:xfrm>
              <a:off x="2551113" y="3501008"/>
              <a:ext cx="865187" cy="360362"/>
            </a:xfrm>
            <a:prstGeom prst="rect">
              <a:avLst/>
            </a:prstGeom>
            <a:solidFill>
              <a:srgbClr val="0066FF"/>
            </a:solidFill>
            <a:ln w="6350">
              <a:solidFill>
                <a:schemeClr val="tx1"/>
              </a:solidFill>
              <a:miter lim="800000"/>
              <a:headEnd/>
              <a:tailEnd/>
            </a:ln>
            <a:effectLst/>
          </p:spPr>
          <p:txBody>
            <a:bodyPr wrap="none" anchor="ctr"/>
            <a:lstStyle/>
            <a:p>
              <a:pPr algn="ctr">
                <a:lnSpc>
                  <a:spcPct val="120000"/>
                </a:lnSpc>
              </a:pPr>
              <a:r>
                <a:rPr lang="zh-CN" altLang="en-US" sz="1867" b="1" dirty="0">
                  <a:solidFill>
                    <a:schemeClr val="bg1"/>
                  </a:solidFill>
                  <a:cs typeface="+mn-ea"/>
                  <a:sym typeface="+mn-lt"/>
                </a:rPr>
                <a:t>帧控制</a:t>
              </a:r>
            </a:p>
          </p:txBody>
        </p:sp>
        <p:sp>
          <p:nvSpPr>
            <p:cNvPr id="15" name="Rectangle 18"/>
            <p:cNvSpPr>
              <a:spLocks noChangeArrowheads="1"/>
            </p:cNvSpPr>
            <p:nvPr/>
          </p:nvSpPr>
          <p:spPr bwMode="auto">
            <a:xfrm>
              <a:off x="3416300" y="3501008"/>
              <a:ext cx="865188" cy="360362"/>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pPr>
              <a:r>
                <a:rPr lang="zh-CN" altLang="en-US" sz="1867" b="1" dirty="0">
                  <a:cs typeface="+mn-ea"/>
                  <a:sym typeface="+mn-lt"/>
                </a:rPr>
                <a:t>持续期</a:t>
              </a:r>
            </a:p>
          </p:txBody>
        </p:sp>
        <p:sp>
          <p:nvSpPr>
            <p:cNvPr id="16" name="Rectangle 19"/>
            <p:cNvSpPr>
              <a:spLocks noChangeArrowheads="1"/>
            </p:cNvSpPr>
            <p:nvPr/>
          </p:nvSpPr>
          <p:spPr bwMode="auto">
            <a:xfrm>
              <a:off x="4281488" y="3501008"/>
              <a:ext cx="865187" cy="360362"/>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pPr>
              <a:r>
                <a:rPr lang="zh-CN" altLang="en-US" sz="1867" b="1">
                  <a:cs typeface="+mn-ea"/>
                  <a:sym typeface="+mn-lt"/>
                </a:rPr>
                <a:t>接收地址</a:t>
              </a:r>
              <a:endParaRPr lang="en-US" altLang="zh-CN" sz="1867" b="1">
                <a:cs typeface="+mn-ea"/>
                <a:sym typeface="+mn-lt"/>
              </a:endParaRPr>
            </a:p>
          </p:txBody>
        </p:sp>
        <p:sp>
          <p:nvSpPr>
            <p:cNvPr id="17" name="Rectangle 20"/>
            <p:cNvSpPr>
              <a:spLocks noChangeArrowheads="1"/>
            </p:cNvSpPr>
            <p:nvPr/>
          </p:nvSpPr>
          <p:spPr bwMode="auto">
            <a:xfrm>
              <a:off x="5146675" y="3501008"/>
              <a:ext cx="865188" cy="360362"/>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pPr>
              <a:r>
                <a:rPr lang="zh-CN" altLang="en-US" sz="1867" b="1" dirty="0">
                  <a:cs typeface="+mn-ea"/>
                  <a:sym typeface="+mn-lt"/>
                </a:rPr>
                <a:t>发送地址</a:t>
              </a:r>
              <a:endParaRPr lang="en-US" altLang="zh-CN" sz="1867" b="1" dirty="0">
                <a:cs typeface="+mn-ea"/>
                <a:sym typeface="+mn-lt"/>
              </a:endParaRPr>
            </a:p>
          </p:txBody>
        </p:sp>
        <p:sp>
          <p:nvSpPr>
            <p:cNvPr id="18" name="Rectangle 21"/>
            <p:cNvSpPr>
              <a:spLocks noChangeArrowheads="1"/>
            </p:cNvSpPr>
            <p:nvPr/>
          </p:nvSpPr>
          <p:spPr bwMode="auto">
            <a:xfrm>
              <a:off x="6011863" y="3501008"/>
              <a:ext cx="865187" cy="360362"/>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defRPr/>
              </a:pPr>
              <a:r>
                <a:rPr lang="en-US" altLang="zh-CN" sz="1867" b="1" dirty="0">
                  <a:cs typeface="+mn-ea"/>
                  <a:sym typeface="+mn-lt"/>
                </a:rPr>
                <a:t>FCS</a:t>
              </a:r>
            </a:p>
          </p:txBody>
        </p:sp>
        <p:sp>
          <p:nvSpPr>
            <p:cNvPr id="19" name="Text Box 14"/>
            <p:cNvSpPr txBox="1">
              <a:spLocks noChangeArrowheads="1"/>
            </p:cNvSpPr>
            <p:nvPr/>
          </p:nvSpPr>
          <p:spPr bwMode="auto">
            <a:xfrm>
              <a:off x="2095672" y="3253503"/>
              <a:ext cx="4781378" cy="28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sz="1867" b="1" dirty="0">
                  <a:latin typeface="+mn-lt"/>
                  <a:ea typeface="+mn-ea"/>
                  <a:cs typeface="+mn-ea"/>
                  <a:sym typeface="+mn-lt"/>
                </a:rPr>
                <a:t>字节           </a:t>
              </a:r>
              <a:r>
                <a:rPr lang="en-US" altLang="zh-CN" sz="1867" b="1" dirty="0">
                  <a:latin typeface="+mn-lt"/>
                  <a:ea typeface="+mn-ea"/>
                  <a:cs typeface="+mn-ea"/>
                  <a:sym typeface="+mn-lt"/>
                </a:rPr>
                <a:t>2                  2                 6                  6                 4</a:t>
              </a:r>
            </a:p>
          </p:txBody>
        </p:sp>
      </p:grpSp>
      <p:grpSp>
        <p:nvGrpSpPr>
          <p:cNvPr id="20" name="组合 19"/>
          <p:cNvGrpSpPr/>
          <p:nvPr/>
        </p:nvGrpSpPr>
        <p:grpSpPr>
          <a:xfrm>
            <a:off x="1129810" y="3690211"/>
            <a:ext cx="6157577" cy="892717"/>
            <a:chOff x="1187582" y="4256555"/>
            <a:chExt cx="6041328" cy="773993"/>
          </a:xfrm>
        </p:grpSpPr>
        <p:sp>
          <p:nvSpPr>
            <p:cNvPr id="21" name="Rectangle 56"/>
            <p:cNvSpPr>
              <a:spLocks noChangeArrowheads="1"/>
            </p:cNvSpPr>
            <p:nvPr/>
          </p:nvSpPr>
          <p:spPr bwMode="auto">
            <a:xfrm>
              <a:off x="1905305" y="4587443"/>
              <a:ext cx="1328441" cy="43307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2667" b="1">
                <a:cs typeface="+mn-ea"/>
                <a:sym typeface="+mn-lt"/>
              </a:endParaRPr>
            </a:p>
          </p:txBody>
        </p:sp>
        <p:sp>
          <p:nvSpPr>
            <p:cNvPr id="22" name="Rectangle 17"/>
            <p:cNvSpPr>
              <a:spLocks noChangeArrowheads="1"/>
            </p:cNvSpPr>
            <p:nvPr/>
          </p:nvSpPr>
          <p:spPr bwMode="auto">
            <a:xfrm>
              <a:off x="1900385" y="4575413"/>
              <a:ext cx="1340741" cy="455135"/>
            </a:xfrm>
            <a:prstGeom prst="rect">
              <a:avLst/>
            </a:prstGeom>
            <a:solidFill>
              <a:srgbClr val="0066FF"/>
            </a:solidFill>
            <a:ln w="6350">
              <a:solidFill>
                <a:schemeClr val="tx1"/>
              </a:solidFill>
              <a:miter lim="800000"/>
              <a:headEnd/>
              <a:tailEnd/>
            </a:ln>
            <a:effectLst/>
          </p:spPr>
          <p:txBody>
            <a:bodyPr wrap="none" anchor="ctr"/>
            <a:lstStyle/>
            <a:p>
              <a:pPr algn="ctr">
                <a:lnSpc>
                  <a:spcPct val="120000"/>
                </a:lnSpc>
              </a:pPr>
              <a:r>
                <a:rPr lang="zh-CN" altLang="en-US" sz="1867" b="1" dirty="0">
                  <a:solidFill>
                    <a:schemeClr val="bg1"/>
                  </a:solidFill>
                  <a:cs typeface="+mn-ea"/>
                  <a:sym typeface="+mn-lt"/>
                </a:rPr>
                <a:t>帧控制</a:t>
              </a:r>
            </a:p>
          </p:txBody>
        </p:sp>
        <p:sp>
          <p:nvSpPr>
            <p:cNvPr id="23" name="Rectangle 18"/>
            <p:cNvSpPr>
              <a:spLocks noChangeArrowheads="1"/>
            </p:cNvSpPr>
            <p:nvPr/>
          </p:nvSpPr>
          <p:spPr bwMode="auto">
            <a:xfrm>
              <a:off x="3241126" y="4575413"/>
              <a:ext cx="1340742" cy="455135"/>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pPr>
              <a:r>
                <a:rPr lang="zh-CN" altLang="en-US" sz="1867" b="1" dirty="0">
                  <a:cs typeface="+mn-ea"/>
                  <a:sym typeface="+mn-lt"/>
                </a:rPr>
                <a:t>持续期</a:t>
              </a:r>
            </a:p>
          </p:txBody>
        </p:sp>
        <p:sp>
          <p:nvSpPr>
            <p:cNvPr id="24" name="Rectangle 19"/>
            <p:cNvSpPr>
              <a:spLocks noChangeArrowheads="1"/>
            </p:cNvSpPr>
            <p:nvPr/>
          </p:nvSpPr>
          <p:spPr bwMode="auto">
            <a:xfrm>
              <a:off x="4581868" y="4575413"/>
              <a:ext cx="1340741" cy="455135"/>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pPr>
              <a:r>
                <a:rPr lang="zh-CN" altLang="en-US" sz="1867" b="1">
                  <a:cs typeface="+mn-ea"/>
                  <a:sym typeface="+mn-lt"/>
                </a:rPr>
                <a:t>接收地址</a:t>
              </a:r>
              <a:endParaRPr lang="en-US" altLang="zh-CN" sz="1867" b="1">
                <a:cs typeface="+mn-ea"/>
                <a:sym typeface="+mn-lt"/>
              </a:endParaRPr>
            </a:p>
          </p:txBody>
        </p:sp>
        <p:sp>
          <p:nvSpPr>
            <p:cNvPr id="25" name="Rectangle 21"/>
            <p:cNvSpPr>
              <a:spLocks noChangeArrowheads="1"/>
            </p:cNvSpPr>
            <p:nvPr/>
          </p:nvSpPr>
          <p:spPr bwMode="auto">
            <a:xfrm>
              <a:off x="5888168" y="4575413"/>
              <a:ext cx="1340742" cy="455135"/>
            </a:xfrm>
            <a:prstGeom prst="rect">
              <a:avLst/>
            </a:prstGeom>
            <a:solidFill>
              <a:srgbClr val="99FF66"/>
            </a:solidFill>
            <a:ln w="6350">
              <a:solidFill>
                <a:schemeClr val="tx1"/>
              </a:solidFill>
              <a:miter lim="800000"/>
              <a:headEnd/>
              <a:tailEnd/>
            </a:ln>
            <a:effectLst/>
          </p:spPr>
          <p:txBody>
            <a:bodyPr wrap="none" anchor="ctr"/>
            <a:lstStyle/>
            <a:p>
              <a:pPr algn="ctr">
                <a:lnSpc>
                  <a:spcPct val="120000"/>
                </a:lnSpc>
                <a:defRPr/>
              </a:pPr>
              <a:r>
                <a:rPr lang="en-US" altLang="zh-CN" sz="1867" b="1" dirty="0">
                  <a:cs typeface="+mn-ea"/>
                  <a:sym typeface="+mn-lt"/>
                </a:rPr>
                <a:t>FCS</a:t>
              </a:r>
            </a:p>
          </p:txBody>
        </p:sp>
        <p:sp>
          <p:nvSpPr>
            <p:cNvPr id="26" name="Text Box 14"/>
            <p:cNvSpPr txBox="1">
              <a:spLocks noChangeArrowheads="1"/>
            </p:cNvSpPr>
            <p:nvPr/>
          </p:nvSpPr>
          <p:spPr bwMode="auto">
            <a:xfrm>
              <a:off x="1187582" y="4256555"/>
              <a:ext cx="5666301" cy="35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sz="1867" b="1" dirty="0">
                  <a:latin typeface="+mn-lt"/>
                  <a:ea typeface="+mn-ea"/>
                  <a:cs typeface="+mn-ea"/>
                  <a:sym typeface="+mn-lt"/>
                </a:rPr>
                <a:t>字节           </a:t>
              </a:r>
              <a:r>
                <a:rPr lang="en-US" altLang="zh-CN" sz="1867" b="1" dirty="0">
                  <a:latin typeface="+mn-lt"/>
                  <a:ea typeface="+mn-ea"/>
                  <a:cs typeface="+mn-ea"/>
                  <a:sym typeface="+mn-lt"/>
                </a:rPr>
                <a:t>2                  2                6                 4</a:t>
              </a:r>
            </a:p>
          </p:txBody>
        </p:sp>
      </p:grpSp>
      <p:sp>
        <p:nvSpPr>
          <p:cNvPr id="28" name="Rectangle 13">
            <a:extLst>
              <a:ext uri="{FF2B5EF4-FFF2-40B4-BE49-F238E27FC236}">
                <a16:creationId xmlns:a16="http://schemas.microsoft.com/office/drawing/2014/main" id="{5F0D394D-30E6-41D2-AF50-D763531D5CAC}"/>
              </a:ext>
            </a:extLst>
          </p:cNvPr>
          <p:cNvSpPr>
            <a:spLocks noChangeArrowheads="1"/>
          </p:cNvSpPr>
          <p:nvPr/>
        </p:nvSpPr>
        <p:spPr bwMode="auto">
          <a:xfrm>
            <a:off x="960432" y="146605"/>
            <a:ext cx="3169265"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cs typeface="+mn-ea"/>
                <a:sym typeface="+mn-lt"/>
              </a:rPr>
              <a:t>802.11 </a:t>
            </a:r>
            <a:r>
              <a:rPr lang="zh-CN" altLang="en-US" sz="3200" b="1" dirty="0">
                <a:cs typeface="+mn-ea"/>
                <a:sym typeface="+mn-lt"/>
              </a:rPr>
              <a:t>的控制帧</a:t>
            </a:r>
          </a:p>
        </p:txBody>
      </p:sp>
      <p:sp>
        <p:nvSpPr>
          <p:cNvPr id="29" name="矩形 28">
            <a:extLst>
              <a:ext uri="{FF2B5EF4-FFF2-40B4-BE49-F238E27FC236}">
                <a16:creationId xmlns:a16="http://schemas.microsoft.com/office/drawing/2014/main" id="{37BD6521-435F-4637-911C-D321D9B8463E}"/>
              </a:ext>
            </a:extLst>
          </p:cNvPr>
          <p:cNvSpPr/>
          <p:nvPr/>
        </p:nvSpPr>
        <p:spPr>
          <a:xfrm>
            <a:off x="524677" y="809072"/>
            <a:ext cx="8599400" cy="799193"/>
          </a:xfrm>
          <a:prstGeom prst="rect">
            <a:avLst/>
          </a:prstGeom>
          <a:noFill/>
          <a:ln>
            <a:noFill/>
          </a:ln>
        </p:spPr>
        <p:txBody>
          <a:bodyPr wrap="square">
            <a:spAutoFit/>
          </a:bodyPr>
          <a:lstStyle/>
          <a:p>
            <a:pPr>
              <a:lnSpc>
                <a:spcPct val="120000"/>
              </a:lnSpc>
            </a:pPr>
            <a:r>
              <a:rPr lang="en-US" altLang="zh-CN" sz="2000" dirty="0">
                <a:cs typeface="+mn-ea"/>
                <a:sym typeface="+mn-lt"/>
              </a:rPr>
              <a:t>802.11 </a:t>
            </a:r>
            <a:r>
              <a:rPr lang="zh-CN" altLang="en-US" sz="2000" dirty="0">
                <a:cs typeface="+mn-ea"/>
                <a:sym typeface="+mn-lt"/>
              </a:rPr>
              <a:t>的控制帧有：</a:t>
            </a:r>
            <a:r>
              <a:rPr lang="en-US" altLang="zh-CN" sz="2000" dirty="0">
                <a:cs typeface="+mn-ea"/>
                <a:sym typeface="+mn-lt"/>
              </a:rPr>
              <a:t> </a:t>
            </a:r>
            <a:r>
              <a:rPr lang="en-US" altLang="zh-CN" sz="2000" dirty="0">
                <a:solidFill>
                  <a:srgbClr val="3333FF"/>
                </a:solidFill>
                <a:cs typeface="+mn-ea"/>
                <a:sym typeface="+mn-lt"/>
              </a:rPr>
              <a:t>RTS</a:t>
            </a:r>
            <a:r>
              <a:rPr lang="zh-CN" altLang="en-US" sz="2000" dirty="0">
                <a:solidFill>
                  <a:srgbClr val="3333FF"/>
                </a:solidFill>
                <a:cs typeface="+mn-ea"/>
                <a:sym typeface="+mn-lt"/>
              </a:rPr>
              <a:t>帧、</a:t>
            </a:r>
            <a:r>
              <a:rPr lang="en-US" altLang="zh-CN" sz="2000" dirty="0">
                <a:solidFill>
                  <a:srgbClr val="3333FF"/>
                </a:solidFill>
                <a:cs typeface="+mn-ea"/>
                <a:sym typeface="+mn-lt"/>
              </a:rPr>
              <a:t>CTS</a:t>
            </a:r>
            <a:r>
              <a:rPr lang="zh-CN" altLang="en-US" sz="2000" dirty="0">
                <a:solidFill>
                  <a:srgbClr val="3333FF"/>
                </a:solidFill>
                <a:cs typeface="+mn-ea"/>
                <a:sym typeface="+mn-lt"/>
              </a:rPr>
              <a:t>帧、</a:t>
            </a:r>
            <a:r>
              <a:rPr lang="en-US" altLang="zh-CN" sz="2000" dirty="0">
                <a:solidFill>
                  <a:srgbClr val="3333FF"/>
                </a:solidFill>
                <a:cs typeface="+mn-ea"/>
                <a:sym typeface="+mn-lt"/>
              </a:rPr>
              <a:t>ACK</a:t>
            </a:r>
            <a:r>
              <a:rPr lang="zh-CN" altLang="en-US" sz="2000" dirty="0">
                <a:solidFill>
                  <a:srgbClr val="3333FF"/>
                </a:solidFill>
                <a:cs typeface="+mn-ea"/>
                <a:sym typeface="+mn-lt"/>
              </a:rPr>
              <a:t>帧</a:t>
            </a:r>
            <a:endParaRPr lang="en-US" altLang="zh-CN" sz="2000" dirty="0">
              <a:solidFill>
                <a:srgbClr val="3333FF"/>
              </a:solidFill>
              <a:cs typeface="+mn-ea"/>
              <a:sym typeface="+mn-lt"/>
            </a:endParaRPr>
          </a:p>
          <a:p>
            <a:pPr marL="534988" indent="-266700">
              <a:lnSpc>
                <a:spcPct val="120000"/>
              </a:lnSpc>
              <a:buFont typeface="Wingdings" panose="05000000000000000000" pitchFamily="2" charset="2"/>
              <a:buChar char="Ø"/>
            </a:pPr>
            <a:r>
              <a:rPr lang="en-US" altLang="zh-CN" sz="2000" dirty="0">
                <a:cs typeface="+mn-ea"/>
                <a:sym typeface="+mn-lt"/>
              </a:rPr>
              <a:t>RTS </a:t>
            </a:r>
            <a:r>
              <a:rPr lang="zh-CN" altLang="en-US" sz="2000" dirty="0">
                <a:cs typeface="+mn-ea"/>
                <a:sym typeface="+mn-lt"/>
              </a:rPr>
              <a:t>帧格式（帧控制字段中的类型为</a:t>
            </a:r>
            <a:r>
              <a:rPr lang="en-US" altLang="zh-CN" sz="2000" dirty="0">
                <a:cs typeface="+mn-ea"/>
                <a:sym typeface="+mn-lt"/>
              </a:rPr>
              <a:t>01</a:t>
            </a:r>
            <a:r>
              <a:rPr lang="zh-CN" altLang="en-US" sz="2000" dirty="0">
                <a:cs typeface="+mn-ea"/>
                <a:sym typeface="+mn-lt"/>
              </a:rPr>
              <a:t>，子类型为 </a:t>
            </a:r>
            <a:r>
              <a:rPr lang="en-US" altLang="zh-CN" sz="2000" dirty="0">
                <a:cs typeface="+mn-ea"/>
                <a:sym typeface="+mn-lt"/>
              </a:rPr>
              <a:t>1011</a:t>
            </a:r>
            <a:r>
              <a:rPr lang="zh-CN" altLang="en-US" sz="2000" dirty="0">
                <a:cs typeface="+mn-ea"/>
                <a:sym typeface="+mn-lt"/>
              </a:rPr>
              <a:t>）</a:t>
            </a:r>
          </a:p>
        </p:txBody>
      </p:sp>
      <p:sp>
        <p:nvSpPr>
          <p:cNvPr id="30" name="Text Box 58">
            <a:extLst>
              <a:ext uri="{FF2B5EF4-FFF2-40B4-BE49-F238E27FC236}">
                <a16:creationId xmlns:a16="http://schemas.microsoft.com/office/drawing/2014/main" id="{F1F29FDD-4014-493F-86B6-BAA04AF2FE6B}"/>
              </a:ext>
            </a:extLst>
          </p:cNvPr>
          <p:cNvSpPr txBox="1">
            <a:spLocks noChangeArrowheads="1"/>
          </p:cNvSpPr>
          <p:nvPr/>
        </p:nvSpPr>
        <p:spPr bwMode="auto">
          <a:xfrm>
            <a:off x="762410" y="3155031"/>
            <a:ext cx="10299779"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eaLnBrk="1" hangingPunct="1">
              <a:lnSpc>
                <a:spcPct val="120000"/>
              </a:lnSpc>
              <a:buFont typeface="Wingdings" panose="05000000000000000000" pitchFamily="2" charset="2"/>
              <a:buChar char="Ø"/>
            </a:pPr>
            <a:r>
              <a:rPr lang="en-US" altLang="zh-CN" sz="2000" dirty="0">
                <a:latin typeface="+mn-lt"/>
                <a:ea typeface="+mn-ea"/>
                <a:cs typeface="+mn-ea"/>
                <a:sym typeface="+mn-lt"/>
              </a:rPr>
              <a:t>CTS </a:t>
            </a:r>
            <a:r>
              <a:rPr lang="zh-CN" altLang="en-US" sz="2000" dirty="0">
                <a:latin typeface="+mn-lt"/>
                <a:ea typeface="+mn-ea"/>
                <a:cs typeface="+mn-ea"/>
                <a:sym typeface="+mn-lt"/>
              </a:rPr>
              <a:t>和 </a:t>
            </a:r>
            <a:r>
              <a:rPr lang="en-US" altLang="zh-CN" sz="2000" dirty="0">
                <a:latin typeface="+mn-lt"/>
                <a:ea typeface="+mn-ea"/>
                <a:cs typeface="+mn-ea"/>
                <a:sym typeface="+mn-lt"/>
              </a:rPr>
              <a:t>ACK </a:t>
            </a:r>
            <a:r>
              <a:rPr lang="zh-CN" altLang="en-US" sz="2000" dirty="0">
                <a:latin typeface="+mn-lt"/>
                <a:ea typeface="+mn-ea"/>
                <a:cs typeface="+mn-ea"/>
                <a:sym typeface="+mn-lt"/>
              </a:rPr>
              <a:t>帧格式（帧控制字段中的类型为</a:t>
            </a:r>
            <a:r>
              <a:rPr lang="en-US" altLang="zh-CN" sz="2000" dirty="0">
                <a:latin typeface="+mn-lt"/>
                <a:ea typeface="+mn-ea"/>
                <a:cs typeface="+mn-ea"/>
                <a:sym typeface="+mn-lt"/>
              </a:rPr>
              <a:t>01</a:t>
            </a:r>
            <a:r>
              <a:rPr lang="zh-CN" altLang="en-US" sz="2000" dirty="0">
                <a:latin typeface="+mn-lt"/>
                <a:ea typeface="+mn-ea"/>
                <a:cs typeface="+mn-ea"/>
                <a:sym typeface="+mn-lt"/>
              </a:rPr>
              <a:t>，子类型分别为 </a:t>
            </a:r>
            <a:r>
              <a:rPr lang="en-US" altLang="zh-CN" sz="2000" dirty="0">
                <a:latin typeface="+mn-lt"/>
                <a:ea typeface="+mn-ea"/>
                <a:cs typeface="+mn-ea"/>
                <a:sym typeface="+mn-lt"/>
              </a:rPr>
              <a:t>1100 </a:t>
            </a:r>
            <a:r>
              <a:rPr lang="zh-CN" altLang="en-US" sz="2000" dirty="0">
                <a:latin typeface="+mn-lt"/>
                <a:ea typeface="+mn-ea"/>
                <a:cs typeface="+mn-ea"/>
                <a:sym typeface="+mn-lt"/>
              </a:rPr>
              <a:t>和 </a:t>
            </a:r>
            <a:r>
              <a:rPr lang="en-US" altLang="zh-CN" sz="2000" dirty="0">
                <a:latin typeface="+mn-lt"/>
                <a:ea typeface="+mn-ea"/>
                <a:cs typeface="+mn-ea"/>
                <a:sym typeface="+mn-lt"/>
              </a:rPr>
              <a:t>1101</a:t>
            </a:r>
            <a:r>
              <a:rPr lang="zh-CN" altLang="en-US" sz="2000" dirty="0">
                <a:latin typeface="+mn-lt"/>
                <a:ea typeface="+mn-ea"/>
                <a:cs typeface="+mn-ea"/>
                <a:sym typeface="+mn-lt"/>
              </a:rPr>
              <a:t>）</a:t>
            </a:r>
          </a:p>
        </p:txBody>
      </p:sp>
    </p:spTree>
    <p:extLst>
      <p:ext uri="{BB962C8B-B14F-4D97-AF65-F5344CB8AC3E}">
        <p14:creationId xmlns:p14="http://schemas.microsoft.com/office/powerpoint/2010/main" val="39395915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ChangeArrowheads="1"/>
          </p:cNvSpPr>
          <p:nvPr/>
        </p:nvSpPr>
        <p:spPr bwMode="auto">
          <a:xfrm>
            <a:off x="3150752" y="445917"/>
            <a:ext cx="5879943"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solidFill>
                  <a:schemeClr val="bg1"/>
                </a:solidFill>
                <a:cs typeface="+mn-ea"/>
                <a:sym typeface="+mn-lt"/>
              </a:rPr>
              <a:t>9.1.4  802.11 </a:t>
            </a:r>
            <a:r>
              <a:rPr lang="zh-CN" altLang="en-US" sz="3200" b="1" dirty="0">
                <a:solidFill>
                  <a:schemeClr val="bg1"/>
                </a:solidFill>
                <a:cs typeface="+mn-ea"/>
                <a:sym typeface="+mn-lt"/>
              </a:rPr>
              <a:t>局域网的 </a:t>
            </a:r>
            <a:r>
              <a:rPr lang="en-US" altLang="zh-CN" sz="3200" b="1" dirty="0">
                <a:solidFill>
                  <a:schemeClr val="bg1"/>
                </a:solidFill>
                <a:cs typeface="+mn-ea"/>
                <a:sym typeface="+mn-lt"/>
              </a:rPr>
              <a:t>MAC </a:t>
            </a:r>
            <a:r>
              <a:rPr lang="zh-CN" altLang="en-US" sz="3200" b="1" dirty="0">
                <a:solidFill>
                  <a:schemeClr val="bg1"/>
                </a:solidFill>
                <a:cs typeface="+mn-ea"/>
                <a:sym typeface="+mn-lt"/>
              </a:rPr>
              <a:t>帧</a:t>
            </a:r>
          </a:p>
        </p:txBody>
      </p:sp>
      <p:sp>
        <p:nvSpPr>
          <p:cNvPr id="28" name="Rectangle 13">
            <a:extLst>
              <a:ext uri="{FF2B5EF4-FFF2-40B4-BE49-F238E27FC236}">
                <a16:creationId xmlns:a16="http://schemas.microsoft.com/office/drawing/2014/main" id="{5F0D394D-30E6-41D2-AF50-D763531D5CAC}"/>
              </a:ext>
            </a:extLst>
          </p:cNvPr>
          <p:cNvSpPr>
            <a:spLocks noChangeArrowheads="1"/>
          </p:cNvSpPr>
          <p:nvPr/>
        </p:nvSpPr>
        <p:spPr bwMode="auto">
          <a:xfrm>
            <a:off x="960432" y="146605"/>
            <a:ext cx="3169265"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cs typeface="+mn-ea"/>
                <a:sym typeface="+mn-lt"/>
              </a:rPr>
              <a:t>802.11 </a:t>
            </a:r>
            <a:r>
              <a:rPr lang="zh-CN" altLang="en-US" sz="3200" b="1" dirty="0">
                <a:cs typeface="+mn-ea"/>
                <a:sym typeface="+mn-lt"/>
              </a:rPr>
              <a:t>的管理帧</a:t>
            </a:r>
          </a:p>
        </p:txBody>
      </p:sp>
      <p:grpSp>
        <p:nvGrpSpPr>
          <p:cNvPr id="3" name="组合 2">
            <a:extLst>
              <a:ext uri="{FF2B5EF4-FFF2-40B4-BE49-F238E27FC236}">
                <a16:creationId xmlns:a16="http://schemas.microsoft.com/office/drawing/2014/main" id="{3E6D9417-69AD-46C3-B96A-DEF81F8B3C67}"/>
              </a:ext>
            </a:extLst>
          </p:cNvPr>
          <p:cNvGrpSpPr/>
          <p:nvPr/>
        </p:nvGrpSpPr>
        <p:grpSpPr>
          <a:xfrm>
            <a:off x="650487" y="1454456"/>
            <a:ext cx="9602072" cy="669301"/>
            <a:chOff x="973047" y="1487970"/>
            <a:chExt cx="9602072" cy="385663"/>
          </a:xfrm>
        </p:grpSpPr>
        <p:sp>
          <p:nvSpPr>
            <p:cNvPr id="27" name="Rectangle 6">
              <a:extLst>
                <a:ext uri="{FF2B5EF4-FFF2-40B4-BE49-F238E27FC236}">
                  <a16:creationId xmlns:a16="http://schemas.microsoft.com/office/drawing/2014/main" id="{F33BC64A-378A-44EE-99F5-494FC5803504}"/>
                </a:ext>
              </a:extLst>
            </p:cNvPr>
            <p:cNvSpPr>
              <a:spLocks noChangeArrowheads="1"/>
            </p:cNvSpPr>
            <p:nvPr/>
          </p:nvSpPr>
          <p:spPr bwMode="auto">
            <a:xfrm>
              <a:off x="976730" y="1498163"/>
              <a:ext cx="993889" cy="366975"/>
            </a:xfrm>
            <a:prstGeom prst="rect">
              <a:avLst/>
            </a:prstGeom>
            <a:solidFill>
              <a:srgbClr val="0070C0"/>
            </a:solidFill>
            <a:ln w="9525">
              <a:solidFill>
                <a:schemeClr val="tx2"/>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1" name="Rectangle 8">
              <a:extLst>
                <a:ext uri="{FF2B5EF4-FFF2-40B4-BE49-F238E27FC236}">
                  <a16:creationId xmlns:a16="http://schemas.microsoft.com/office/drawing/2014/main" id="{38D1CE68-3176-41C1-8603-4EC12AF9EC06}"/>
                </a:ext>
              </a:extLst>
            </p:cNvPr>
            <p:cNvSpPr>
              <a:spLocks noChangeArrowheads="1"/>
            </p:cNvSpPr>
            <p:nvPr/>
          </p:nvSpPr>
          <p:spPr bwMode="auto">
            <a:xfrm>
              <a:off x="1976140" y="1487970"/>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dirty="0">
                  <a:cs typeface="+mn-ea"/>
                  <a:sym typeface="+mn-lt"/>
                </a:rPr>
                <a:t>持续期</a:t>
              </a:r>
            </a:p>
          </p:txBody>
        </p:sp>
        <p:sp>
          <p:nvSpPr>
            <p:cNvPr id="32" name="Rectangle 9">
              <a:extLst>
                <a:ext uri="{FF2B5EF4-FFF2-40B4-BE49-F238E27FC236}">
                  <a16:creationId xmlns:a16="http://schemas.microsoft.com/office/drawing/2014/main" id="{324FBB68-AECA-4429-B789-1BBBA814F2D2}"/>
                </a:ext>
              </a:extLst>
            </p:cNvPr>
            <p:cNvSpPr>
              <a:spLocks noChangeArrowheads="1"/>
            </p:cNvSpPr>
            <p:nvPr/>
          </p:nvSpPr>
          <p:spPr bwMode="auto">
            <a:xfrm>
              <a:off x="2979231"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1</a:t>
              </a:r>
            </a:p>
          </p:txBody>
        </p:sp>
        <p:sp>
          <p:nvSpPr>
            <p:cNvPr id="33" name="Rectangle 10">
              <a:extLst>
                <a:ext uri="{FF2B5EF4-FFF2-40B4-BE49-F238E27FC236}">
                  <a16:creationId xmlns:a16="http://schemas.microsoft.com/office/drawing/2014/main" id="{BD89DBBE-D5B8-49B4-A89C-FEF5C63678AA}"/>
                </a:ext>
              </a:extLst>
            </p:cNvPr>
            <p:cNvSpPr>
              <a:spLocks noChangeArrowheads="1"/>
            </p:cNvSpPr>
            <p:nvPr/>
          </p:nvSpPr>
          <p:spPr bwMode="auto">
            <a:xfrm>
              <a:off x="3982324" y="1487970"/>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2</a:t>
              </a:r>
            </a:p>
          </p:txBody>
        </p:sp>
        <p:sp>
          <p:nvSpPr>
            <p:cNvPr id="34" name="Rectangle 11">
              <a:extLst>
                <a:ext uri="{FF2B5EF4-FFF2-40B4-BE49-F238E27FC236}">
                  <a16:creationId xmlns:a16="http://schemas.microsoft.com/office/drawing/2014/main" id="{2C3BC396-6BE6-44B2-A596-63F090B340A0}"/>
                </a:ext>
              </a:extLst>
            </p:cNvPr>
            <p:cNvSpPr>
              <a:spLocks noChangeArrowheads="1"/>
            </p:cNvSpPr>
            <p:nvPr/>
          </p:nvSpPr>
          <p:spPr bwMode="auto">
            <a:xfrm>
              <a:off x="4985414"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3</a:t>
              </a:r>
            </a:p>
          </p:txBody>
        </p:sp>
        <p:sp>
          <p:nvSpPr>
            <p:cNvPr id="35" name="Rectangle 12">
              <a:extLst>
                <a:ext uri="{FF2B5EF4-FFF2-40B4-BE49-F238E27FC236}">
                  <a16:creationId xmlns:a16="http://schemas.microsoft.com/office/drawing/2014/main" id="{FB3BE0B8-A938-49C9-B3CE-EE6AE8D8AACF}"/>
                </a:ext>
              </a:extLst>
            </p:cNvPr>
            <p:cNvSpPr>
              <a:spLocks noChangeArrowheads="1"/>
            </p:cNvSpPr>
            <p:nvPr/>
          </p:nvSpPr>
          <p:spPr bwMode="auto">
            <a:xfrm>
              <a:off x="5988506" y="1487970"/>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序号控制</a:t>
              </a:r>
            </a:p>
          </p:txBody>
        </p:sp>
        <p:sp>
          <p:nvSpPr>
            <p:cNvPr id="36" name="Rectangle 13">
              <a:extLst>
                <a:ext uri="{FF2B5EF4-FFF2-40B4-BE49-F238E27FC236}">
                  <a16:creationId xmlns:a16="http://schemas.microsoft.com/office/drawing/2014/main" id="{A48B17E7-7FDC-4BCA-86D9-F262CA4FB931}"/>
                </a:ext>
              </a:extLst>
            </p:cNvPr>
            <p:cNvSpPr>
              <a:spLocks noChangeArrowheads="1"/>
            </p:cNvSpPr>
            <p:nvPr/>
          </p:nvSpPr>
          <p:spPr bwMode="auto">
            <a:xfrm>
              <a:off x="6991596"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4</a:t>
              </a:r>
            </a:p>
          </p:txBody>
        </p:sp>
        <p:sp>
          <p:nvSpPr>
            <p:cNvPr id="37" name="Rectangle 14">
              <a:extLst>
                <a:ext uri="{FF2B5EF4-FFF2-40B4-BE49-F238E27FC236}">
                  <a16:creationId xmlns:a16="http://schemas.microsoft.com/office/drawing/2014/main" id="{9E222730-48C7-4C49-99FE-B7751E4DDB21}"/>
                </a:ext>
              </a:extLst>
            </p:cNvPr>
            <p:cNvSpPr>
              <a:spLocks noChangeArrowheads="1"/>
            </p:cNvSpPr>
            <p:nvPr/>
          </p:nvSpPr>
          <p:spPr bwMode="auto">
            <a:xfrm>
              <a:off x="7994689" y="1487970"/>
              <a:ext cx="1579179"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帧主体</a:t>
              </a:r>
            </a:p>
          </p:txBody>
        </p:sp>
        <p:sp>
          <p:nvSpPr>
            <p:cNvPr id="38" name="Rectangle 15">
              <a:extLst>
                <a:ext uri="{FF2B5EF4-FFF2-40B4-BE49-F238E27FC236}">
                  <a16:creationId xmlns:a16="http://schemas.microsoft.com/office/drawing/2014/main" id="{B113A804-3003-4420-A5AA-6A8B06AB1247}"/>
                </a:ext>
              </a:extLst>
            </p:cNvPr>
            <p:cNvSpPr>
              <a:spLocks noChangeArrowheads="1"/>
            </p:cNvSpPr>
            <p:nvPr/>
          </p:nvSpPr>
          <p:spPr bwMode="auto">
            <a:xfrm>
              <a:off x="9572027"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en-US" altLang="zh-CN" sz="1600" b="1" dirty="0">
                  <a:cs typeface="+mn-ea"/>
                  <a:sym typeface="+mn-lt"/>
                </a:rPr>
                <a:t>FCS</a:t>
              </a:r>
            </a:p>
          </p:txBody>
        </p:sp>
        <p:sp>
          <p:nvSpPr>
            <p:cNvPr id="39" name="Rectangle 7">
              <a:extLst>
                <a:ext uri="{FF2B5EF4-FFF2-40B4-BE49-F238E27FC236}">
                  <a16:creationId xmlns:a16="http://schemas.microsoft.com/office/drawing/2014/main" id="{B868D084-0EAB-4C57-9F7E-5B2E5943268B}"/>
                </a:ext>
              </a:extLst>
            </p:cNvPr>
            <p:cNvSpPr>
              <a:spLocks noChangeArrowheads="1"/>
            </p:cNvSpPr>
            <p:nvPr/>
          </p:nvSpPr>
          <p:spPr bwMode="auto">
            <a:xfrm>
              <a:off x="973047" y="1487970"/>
              <a:ext cx="1003092" cy="385663"/>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dirty="0">
                  <a:solidFill>
                    <a:schemeClr val="bg1"/>
                  </a:solidFill>
                  <a:cs typeface="+mn-ea"/>
                  <a:sym typeface="+mn-lt"/>
                </a:rPr>
                <a:t>帧控制</a:t>
              </a:r>
            </a:p>
          </p:txBody>
        </p:sp>
      </p:grpSp>
      <p:sp>
        <p:nvSpPr>
          <p:cNvPr id="2" name="矩形 1">
            <a:extLst>
              <a:ext uri="{FF2B5EF4-FFF2-40B4-BE49-F238E27FC236}">
                <a16:creationId xmlns:a16="http://schemas.microsoft.com/office/drawing/2014/main" id="{DDC867C1-540A-4C3D-A30A-BE6C32F6A50E}"/>
              </a:ext>
            </a:extLst>
          </p:cNvPr>
          <p:cNvSpPr/>
          <p:nvPr/>
        </p:nvSpPr>
        <p:spPr>
          <a:xfrm>
            <a:off x="368439" y="2547521"/>
            <a:ext cx="11444570" cy="3085845"/>
          </a:xfrm>
          <a:prstGeom prst="rect">
            <a:avLst/>
          </a:prstGeom>
        </p:spPr>
        <p:txBody>
          <a:bodyPr wrap="square">
            <a:spAutoFit/>
          </a:bodyPr>
          <a:lstStyle/>
          <a:p>
            <a:pPr marL="342900" indent="-342900">
              <a:lnSpc>
                <a:spcPct val="120000"/>
              </a:lnSpc>
              <a:buFont typeface="Wingdings" panose="05000000000000000000" pitchFamily="2" charset="2"/>
              <a:buChar char="Ø"/>
            </a:pPr>
            <a:r>
              <a:rPr lang="en-US" altLang="zh-CN" sz="2200" dirty="0">
                <a:cs typeface="+mn-ea"/>
                <a:sym typeface="+mn-lt"/>
              </a:rPr>
              <a:t> </a:t>
            </a:r>
            <a:r>
              <a:rPr lang="zh-CN" altLang="en-US" sz="2200" dirty="0">
                <a:cs typeface="+mn-ea"/>
                <a:sym typeface="+mn-lt"/>
              </a:rPr>
              <a:t>管理</a:t>
            </a:r>
            <a:r>
              <a:rPr lang="en-US" altLang="en-US" sz="2200" dirty="0">
                <a:cs typeface="+mn-ea"/>
                <a:sym typeface="+mn-lt"/>
              </a:rPr>
              <a:t>帧</a:t>
            </a:r>
            <a:r>
              <a:rPr lang="zh-CN" altLang="en-US" sz="2200" dirty="0">
                <a:cs typeface="+mn-ea"/>
                <a:sym typeface="+mn-lt"/>
              </a:rPr>
              <a:t>采用通用帧格式，在</a:t>
            </a:r>
            <a:r>
              <a:rPr lang="en-US" altLang="en-US" sz="2200" dirty="0">
                <a:cs typeface="+mn-ea"/>
                <a:sym typeface="+mn-lt"/>
              </a:rPr>
              <a:t>帧</a:t>
            </a:r>
            <a:r>
              <a:rPr lang="zh-CN" altLang="en-US" sz="2200" dirty="0">
                <a:cs typeface="+mn-ea"/>
                <a:sym typeface="+mn-lt"/>
              </a:rPr>
              <a:t>主体中携带各种管理信息，“帧控制”字段中“类型”标识为“</a:t>
            </a:r>
            <a:r>
              <a:rPr lang="en-US" altLang="zh-CN" sz="2200" dirty="0">
                <a:cs typeface="+mn-ea"/>
                <a:sym typeface="+mn-lt"/>
              </a:rPr>
              <a:t>00</a:t>
            </a:r>
            <a:r>
              <a:rPr lang="zh-CN" altLang="en-US" sz="2200" dirty="0">
                <a:cs typeface="+mn-ea"/>
                <a:sym typeface="+mn-lt"/>
              </a:rPr>
              <a:t>”，与“子类型”无关</a:t>
            </a:r>
            <a:endParaRPr lang="en-US" altLang="zh-CN" sz="2200" dirty="0">
              <a:cs typeface="+mn-ea"/>
              <a:sym typeface="+mn-lt"/>
            </a:endParaRPr>
          </a:p>
          <a:p>
            <a:pPr marL="342900" indent="-342900">
              <a:lnSpc>
                <a:spcPct val="120000"/>
              </a:lnSpc>
              <a:buFont typeface="Wingdings" panose="05000000000000000000" pitchFamily="2" charset="2"/>
              <a:buChar char="Ø"/>
            </a:pPr>
            <a:r>
              <a:rPr lang="zh-CN" altLang="en-US" sz="2200" dirty="0">
                <a:cs typeface="+mn-ea"/>
                <a:sym typeface="+mn-lt"/>
              </a:rPr>
              <a:t>管理帧用于管理移动终端接入到</a:t>
            </a:r>
            <a:r>
              <a:rPr lang="en-US" altLang="zh-CN" sz="2200" dirty="0">
                <a:cs typeface="+mn-ea"/>
                <a:sym typeface="+mn-lt"/>
              </a:rPr>
              <a:t>WLAN</a:t>
            </a:r>
            <a:r>
              <a:rPr lang="zh-CN" altLang="en-US" sz="2200" dirty="0">
                <a:cs typeface="+mn-ea"/>
                <a:sym typeface="+mn-lt"/>
              </a:rPr>
              <a:t>网络中的接入过程，通过帧主体携带的信息对接入过程进行管理，并协商相应的通信技术参数，包括：</a:t>
            </a:r>
            <a:endParaRPr lang="en-US" altLang="zh-CN" sz="2200" dirty="0">
              <a:cs typeface="+mn-ea"/>
              <a:sym typeface="+mn-lt"/>
            </a:endParaRPr>
          </a:p>
          <a:p>
            <a:pPr marL="357188">
              <a:lnSpc>
                <a:spcPct val="120000"/>
              </a:lnSpc>
            </a:pPr>
            <a:r>
              <a:rPr lang="en-US" altLang="zh-CN" dirty="0">
                <a:cs typeface="+mn-ea"/>
                <a:sym typeface="+mn-lt"/>
              </a:rPr>
              <a:t>1</a:t>
            </a:r>
            <a:r>
              <a:rPr lang="zh-CN" altLang="en-US" dirty="0">
                <a:cs typeface="+mn-ea"/>
                <a:sym typeface="+mn-lt"/>
              </a:rPr>
              <a:t>）首先，移动终端找出可供访问的兼容无线网络</a:t>
            </a:r>
            <a:endParaRPr lang="en-US" altLang="zh-CN" dirty="0">
              <a:cs typeface="+mn-ea"/>
              <a:sym typeface="+mn-lt"/>
            </a:endParaRPr>
          </a:p>
          <a:p>
            <a:pPr marL="357188">
              <a:lnSpc>
                <a:spcPct val="120000"/>
              </a:lnSpc>
            </a:pPr>
            <a:r>
              <a:rPr lang="en-US" altLang="zh-CN" dirty="0">
                <a:cs typeface="+mn-ea"/>
                <a:sym typeface="+mn-lt"/>
              </a:rPr>
              <a:t>2</a:t>
            </a:r>
            <a:r>
              <a:rPr lang="zh-CN" altLang="en-US" dirty="0">
                <a:cs typeface="+mn-ea"/>
                <a:sym typeface="+mn-lt"/>
              </a:rPr>
              <a:t>）其次，网络系统对移动终端进行验证</a:t>
            </a:r>
            <a:endParaRPr lang="en-US" altLang="zh-CN" dirty="0">
              <a:cs typeface="+mn-ea"/>
              <a:sym typeface="+mn-lt"/>
            </a:endParaRPr>
          </a:p>
          <a:p>
            <a:pPr marL="357188">
              <a:lnSpc>
                <a:spcPct val="120000"/>
              </a:lnSpc>
            </a:pPr>
            <a:r>
              <a:rPr lang="en-US" altLang="zh-CN" dirty="0">
                <a:cs typeface="+mn-ea"/>
                <a:sym typeface="+mn-lt"/>
              </a:rPr>
              <a:t>3</a:t>
            </a:r>
            <a:r>
              <a:rPr lang="zh-CN" altLang="en-US" dirty="0">
                <a:cs typeface="+mn-ea"/>
                <a:sym typeface="+mn-lt"/>
              </a:rPr>
              <a:t>）最后，移动终端与网络之间建立关联</a:t>
            </a:r>
            <a:endParaRPr lang="en-US" altLang="zh-CN" dirty="0">
              <a:cs typeface="+mn-ea"/>
              <a:sym typeface="+mn-lt"/>
            </a:endParaRPr>
          </a:p>
          <a:p>
            <a:pPr marL="285750" indent="-285750">
              <a:lnSpc>
                <a:spcPct val="120000"/>
              </a:lnSpc>
              <a:buFont typeface="Wingdings" panose="05000000000000000000" pitchFamily="2" charset="2"/>
              <a:buChar char="Ø"/>
            </a:pPr>
            <a:r>
              <a:rPr lang="zh-CN" altLang="en-US" sz="2200" dirty="0">
                <a:cs typeface="+mn-ea"/>
                <a:sym typeface="+mn-lt"/>
              </a:rPr>
              <a:t>帧主体携带的信息包括固定字段（长度固定的字段）和信息元素（长度不定的数据块）</a:t>
            </a:r>
          </a:p>
        </p:txBody>
      </p:sp>
    </p:spTree>
    <p:extLst>
      <p:ext uri="{BB962C8B-B14F-4D97-AF65-F5344CB8AC3E}">
        <p14:creationId xmlns:p14="http://schemas.microsoft.com/office/powerpoint/2010/main" val="36005590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249418" y="3237336"/>
            <a:ext cx="2800767"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nSpc>
                <a:spcPct val="120000"/>
              </a:lnSpc>
              <a:buFont typeface="Wingdings" panose="05000000000000000000" pitchFamily="2" charset="2"/>
              <a:buChar char="Ø"/>
            </a:pPr>
            <a:r>
              <a:rPr lang="zh-CN" altLang="en-US" sz="2400" dirty="0">
                <a:cs typeface="+mn-ea"/>
                <a:sym typeface="+mn-lt"/>
              </a:rPr>
              <a:t>数据帧中的地址</a:t>
            </a:r>
            <a:endParaRPr lang="en-US" altLang="zh-CN" sz="2400" dirty="0">
              <a:cs typeface="+mn-ea"/>
              <a:sym typeface="+mn-lt"/>
            </a:endParaRPr>
          </a:p>
        </p:txBody>
      </p:sp>
      <p:sp>
        <p:nvSpPr>
          <p:cNvPr id="4" name="Rectangle 46"/>
          <p:cNvSpPr>
            <a:spLocks noChangeArrowheads="1"/>
          </p:cNvSpPr>
          <p:nvPr/>
        </p:nvSpPr>
        <p:spPr bwMode="auto">
          <a:xfrm>
            <a:off x="542455" y="3712136"/>
            <a:ext cx="11027396" cy="728533"/>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en-US" altLang="zh-CN" dirty="0">
                <a:cs typeface="+mn-ea"/>
                <a:sym typeface="+mn-lt"/>
              </a:rPr>
              <a:t>     802.11 </a:t>
            </a:r>
            <a:r>
              <a:rPr lang="zh-CN" altLang="en-US" dirty="0">
                <a:cs typeface="+mn-ea"/>
                <a:sym typeface="+mn-lt"/>
              </a:rPr>
              <a:t>数据帧最特殊的地方就是有四个地址字段。地址 </a:t>
            </a:r>
            <a:r>
              <a:rPr lang="en-US" altLang="zh-CN" dirty="0">
                <a:cs typeface="+mn-ea"/>
                <a:sym typeface="+mn-lt"/>
              </a:rPr>
              <a:t>4 </a:t>
            </a:r>
            <a:r>
              <a:rPr lang="zh-CN" altLang="en-US" dirty="0">
                <a:cs typeface="+mn-ea"/>
                <a:sym typeface="+mn-lt"/>
              </a:rPr>
              <a:t>用于无线 </a:t>
            </a:r>
            <a:r>
              <a:rPr lang="en-US" altLang="zh-CN" dirty="0">
                <a:cs typeface="+mn-ea"/>
                <a:sym typeface="+mn-lt"/>
              </a:rPr>
              <a:t>AP </a:t>
            </a:r>
            <a:r>
              <a:rPr lang="zh-CN" altLang="en-US" dirty="0">
                <a:cs typeface="+mn-ea"/>
                <a:sym typeface="+mn-lt"/>
              </a:rPr>
              <a:t>设备自组网络。普通的数据报文发送过程中只用三种地址。 </a:t>
            </a:r>
          </a:p>
        </p:txBody>
      </p:sp>
      <p:graphicFrame>
        <p:nvGraphicFramePr>
          <p:cNvPr id="7" name="Group 179"/>
          <p:cNvGraphicFramePr>
            <a:graphicFrameLocks/>
          </p:cNvGraphicFramePr>
          <p:nvPr/>
        </p:nvGraphicFramePr>
        <p:xfrm>
          <a:off x="542455" y="4755993"/>
          <a:ext cx="10828800" cy="1761823"/>
        </p:xfrm>
        <a:graphic>
          <a:graphicData uri="http://schemas.openxmlformats.org/drawingml/2006/table">
            <a:tbl>
              <a:tblPr/>
              <a:tblGrid>
                <a:gridCol w="1804800">
                  <a:extLst>
                    <a:ext uri="{9D8B030D-6E8A-4147-A177-3AD203B41FA5}">
                      <a16:colId xmlns:a16="http://schemas.microsoft.com/office/drawing/2014/main" val="20000"/>
                    </a:ext>
                  </a:extLst>
                </a:gridCol>
                <a:gridCol w="1804800">
                  <a:extLst>
                    <a:ext uri="{9D8B030D-6E8A-4147-A177-3AD203B41FA5}">
                      <a16:colId xmlns:a16="http://schemas.microsoft.com/office/drawing/2014/main" val="20001"/>
                    </a:ext>
                  </a:extLst>
                </a:gridCol>
                <a:gridCol w="1804800">
                  <a:extLst>
                    <a:ext uri="{9D8B030D-6E8A-4147-A177-3AD203B41FA5}">
                      <a16:colId xmlns:a16="http://schemas.microsoft.com/office/drawing/2014/main" val="20002"/>
                    </a:ext>
                  </a:extLst>
                </a:gridCol>
                <a:gridCol w="1804800">
                  <a:extLst>
                    <a:ext uri="{9D8B030D-6E8A-4147-A177-3AD203B41FA5}">
                      <a16:colId xmlns:a16="http://schemas.microsoft.com/office/drawing/2014/main" val="20003"/>
                    </a:ext>
                  </a:extLst>
                </a:gridCol>
                <a:gridCol w="1804800">
                  <a:extLst>
                    <a:ext uri="{9D8B030D-6E8A-4147-A177-3AD203B41FA5}">
                      <a16:colId xmlns:a16="http://schemas.microsoft.com/office/drawing/2014/main" val="20004"/>
                    </a:ext>
                  </a:extLst>
                </a:gridCol>
                <a:gridCol w="1804800">
                  <a:extLst>
                    <a:ext uri="{9D8B030D-6E8A-4147-A177-3AD203B41FA5}">
                      <a16:colId xmlns:a16="http://schemas.microsoft.com/office/drawing/2014/main" val="20005"/>
                    </a:ext>
                  </a:extLst>
                </a:gridCol>
              </a:tblGrid>
              <a:tr h="559518">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bg1"/>
                          </a:solidFill>
                          <a:effectLst/>
                          <a:latin typeface="+mn-lt"/>
                          <a:ea typeface="+mn-ea"/>
                          <a:cs typeface="+mn-ea"/>
                          <a:sym typeface="+mn-lt"/>
                        </a:rPr>
                        <a:t>去往 </a:t>
                      </a:r>
                      <a:r>
                        <a:rPr kumimoji="0" lang="en-US" altLang="zh-CN" sz="1900" b="1" i="0" u="none" strike="noStrike" cap="none" normalizeH="0" baseline="0" dirty="0">
                          <a:ln>
                            <a:noFill/>
                          </a:ln>
                          <a:solidFill>
                            <a:schemeClr val="bg1"/>
                          </a:solidFill>
                          <a:effectLst/>
                          <a:latin typeface="+mn-lt"/>
                          <a:ea typeface="+mn-ea"/>
                          <a:cs typeface="+mn-ea"/>
                          <a:sym typeface="+mn-lt"/>
                        </a:rPr>
                        <a:t>AP</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bg1"/>
                          </a:solidFill>
                          <a:effectLst/>
                          <a:latin typeface="+mn-lt"/>
                          <a:ea typeface="+mn-ea"/>
                          <a:cs typeface="+mn-ea"/>
                          <a:sym typeface="+mn-lt"/>
                        </a:rPr>
                        <a:t>来自 </a:t>
                      </a:r>
                      <a:r>
                        <a:rPr kumimoji="0" lang="en-US" altLang="zh-CN" sz="1900" b="1" i="0" u="none" strike="noStrike" cap="none" normalizeH="0" baseline="0" dirty="0">
                          <a:ln>
                            <a:noFill/>
                          </a:ln>
                          <a:solidFill>
                            <a:schemeClr val="bg1"/>
                          </a:solidFill>
                          <a:effectLst/>
                          <a:latin typeface="+mn-lt"/>
                          <a:ea typeface="+mn-ea"/>
                          <a:cs typeface="+mn-ea"/>
                          <a:sym typeface="+mn-lt"/>
                        </a:rPr>
                        <a:t>AP</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bg1"/>
                          </a:solidFill>
                          <a:effectLst/>
                          <a:latin typeface="+mn-lt"/>
                          <a:ea typeface="+mn-ea"/>
                          <a:cs typeface="+mn-ea"/>
                          <a:sym typeface="+mn-lt"/>
                        </a:rPr>
                        <a:t>地址 </a:t>
                      </a:r>
                      <a:r>
                        <a:rPr kumimoji="0" lang="en-US" altLang="zh-CN" sz="1900" b="1" i="0" u="none" strike="noStrike" cap="none" normalizeH="0" baseline="0" dirty="0">
                          <a:ln>
                            <a:noFill/>
                          </a:ln>
                          <a:solidFill>
                            <a:schemeClr val="bg1"/>
                          </a:solidFill>
                          <a:effectLst/>
                          <a:latin typeface="+mn-lt"/>
                          <a:ea typeface="+mn-ea"/>
                          <a:cs typeface="+mn-ea"/>
                          <a:sym typeface="+mn-lt"/>
                        </a:rPr>
                        <a:t>1</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bg1"/>
                          </a:solidFill>
                          <a:effectLst/>
                          <a:latin typeface="+mn-lt"/>
                          <a:ea typeface="+mn-ea"/>
                          <a:cs typeface="+mn-ea"/>
                          <a:sym typeface="+mn-lt"/>
                        </a:rPr>
                        <a:t>地址 </a:t>
                      </a:r>
                      <a:r>
                        <a:rPr kumimoji="0" lang="en-US" altLang="zh-CN" sz="1900" b="1" i="0" u="none" strike="noStrike" cap="none" normalizeH="0" baseline="0" dirty="0">
                          <a:ln>
                            <a:noFill/>
                          </a:ln>
                          <a:solidFill>
                            <a:schemeClr val="bg1"/>
                          </a:solidFill>
                          <a:effectLst/>
                          <a:latin typeface="+mn-lt"/>
                          <a:ea typeface="+mn-ea"/>
                          <a:cs typeface="+mn-ea"/>
                          <a:sym typeface="+mn-lt"/>
                        </a:rPr>
                        <a:t>2</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bg1"/>
                          </a:solidFill>
                          <a:effectLst/>
                          <a:latin typeface="+mn-lt"/>
                          <a:ea typeface="+mn-ea"/>
                          <a:cs typeface="+mn-ea"/>
                          <a:sym typeface="+mn-lt"/>
                        </a:rPr>
                        <a:t>地址 </a:t>
                      </a:r>
                      <a:r>
                        <a:rPr kumimoji="0" lang="en-US" altLang="zh-CN" sz="1900" b="1" i="0" u="none" strike="noStrike" cap="none" normalizeH="0" baseline="0" dirty="0">
                          <a:ln>
                            <a:noFill/>
                          </a:ln>
                          <a:solidFill>
                            <a:schemeClr val="bg1"/>
                          </a:solidFill>
                          <a:effectLst/>
                          <a:latin typeface="+mn-lt"/>
                          <a:ea typeface="+mn-ea"/>
                          <a:cs typeface="+mn-ea"/>
                          <a:sym typeface="+mn-lt"/>
                        </a:rPr>
                        <a:t>3</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bg1"/>
                          </a:solidFill>
                          <a:effectLst/>
                          <a:latin typeface="+mn-lt"/>
                          <a:ea typeface="+mn-ea"/>
                          <a:cs typeface="+mn-ea"/>
                          <a:sym typeface="+mn-lt"/>
                        </a:rPr>
                        <a:t>地址 </a:t>
                      </a:r>
                      <a:r>
                        <a:rPr kumimoji="0" lang="en-US" altLang="zh-CN" sz="1900" b="1" i="0" u="none" strike="noStrike" cap="none" normalizeH="0" baseline="0" dirty="0">
                          <a:ln>
                            <a:noFill/>
                          </a:ln>
                          <a:solidFill>
                            <a:schemeClr val="bg1"/>
                          </a:solidFill>
                          <a:effectLst/>
                          <a:latin typeface="+mn-lt"/>
                          <a:ea typeface="+mn-ea"/>
                          <a:cs typeface="+mn-ea"/>
                          <a:sym typeface="+mn-lt"/>
                        </a:rPr>
                        <a:t>4</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val="10000"/>
                  </a:ext>
                </a:extLst>
              </a:tr>
              <a:tr h="535355">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0</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1</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tx1"/>
                          </a:solidFill>
                          <a:effectLst/>
                          <a:latin typeface="+mn-lt"/>
                          <a:ea typeface="+mn-ea"/>
                          <a:cs typeface="+mn-ea"/>
                          <a:sym typeface="+mn-lt"/>
                        </a:rPr>
                        <a:t>目的地址</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AP </a:t>
                      </a:r>
                      <a:r>
                        <a:rPr kumimoji="0" lang="zh-CN" altLang="en-US" sz="1900" b="1" i="0" u="none" strike="noStrike" cap="none" normalizeH="0" baseline="0" dirty="0">
                          <a:ln>
                            <a:noFill/>
                          </a:ln>
                          <a:solidFill>
                            <a:schemeClr val="tx1"/>
                          </a:solidFill>
                          <a:effectLst/>
                          <a:latin typeface="+mn-lt"/>
                          <a:ea typeface="+mn-ea"/>
                          <a:cs typeface="+mn-ea"/>
                          <a:sym typeface="+mn-lt"/>
                        </a:rPr>
                        <a:t>地址</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tx1"/>
                          </a:solidFill>
                          <a:effectLst/>
                          <a:latin typeface="+mn-lt"/>
                          <a:ea typeface="+mn-ea"/>
                          <a:cs typeface="+mn-ea"/>
                          <a:sym typeface="+mn-lt"/>
                        </a:rPr>
                        <a:t>源地址</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66950">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1</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0</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AP </a:t>
                      </a:r>
                      <a:r>
                        <a:rPr kumimoji="0" lang="zh-CN" altLang="en-US" sz="1900" b="1" i="0" u="none" strike="noStrike" cap="none" normalizeH="0" baseline="0" dirty="0">
                          <a:ln>
                            <a:noFill/>
                          </a:ln>
                          <a:solidFill>
                            <a:schemeClr val="tx1"/>
                          </a:solidFill>
                          <a:effectLst/>
                          <a:latin typeface="+mn-lt"/>
                          <a:ea typeface="+mn-ea"/>
                          <a:cs typeface="+mn-ea"/>
                          <a:sym typeface="+mn-lt"/>
                        </a:rPr>
                        <a:t>地址</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tx1"/>
                          </a:solidFill>
                          <a:effectLst/>
                          <a:latin typeface="+mn-lt"/>
                          <a:ea typeface="+mn-ea"/>
                          <a:cs typeface="+mn-ea"/>
                          <a:sym typeface="+mn-lt"/>
                        </a:rPr>
                        <a:t>源地址</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zh-CN" altLang="en-US" sz="1900" b="1" i="0" u="none" strike="noStrike" cap="none" normalizeH="0" baseline="0" dirty="0">
                          <a:ln>
                            <a:noFill/>
                          </a:ln>
                          <a:solidFill>
                            <a:schemeClr val="tx1"/>
                          </a:solidFill>
                          <a:effectLst/>
                          <a:latin typeface="+mn-lt"/>
                          <a:ea typeface="+mn-ea"/>
                          <a:cs typeface="+mn-ea"/>
                          <a:sym typeface="+mn-lt"/>
                        </a:rPr>
                        <a:t>目的地址</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itchFamily="2" charset="2"/>
                        <a:buNone/>
                        <a:tabLst/>
                      </a:pPr>
                      <a:r>
                        <a:rPr kumimoji="0" lang="en-US" altLang="zh-CN" sz="1900" b="1" i="0" u="none" strike="noStrike" cap="none" normalizeH="0" baseline="0" dirty="0">
                          <a:ln>
                            <a:noFill/>
                          </a:ln>
                          <a:solidFill>
                            <a:schemeClr val="tx1"/>
                          </a:solidFill>
                          <a:effectLst/>
                          <a:latin typeface="+mn-lt"/>
                          <a:ea typeface="+mn-ea"/>
                          <a:cs typeface="+mn-ea"/>
                          <a:sym typeface="+mn-lt"/>
                        </a:rPr>
                        <a:t>——</a:t>
                      </a:r>
                    </a:p>
                  </a:txBody>
                  <a:tcPr marL="107549" marR="107549" marT="49637" marB="4963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extLst>
                  <a:ext uri="{0D108BD9-81ED-4DB2-BD59-A6C34878D82A}">
                    <a16:rowId xmlns:a16="http://schemas.microsoft.com/office/drawing/2014/main" val="10002"/>
                  </a:ext>
                </a:extLst>
              </a:tr>
            </a:tbl>
          </a:graphicData>
        </a:graphic>
      </p:graphicFrame>
      <p:sp>
        <p:nvSpPr>
          <p:cNvPr id="6" name="Rectangle 6">
            <a:extLst>
              <a:ext uri="{FF2B5EF4-FFF2-40B4-BE49-F238E27FC236}">
                <a16:creationId xmlns:a16="http://schemas.microsoft.com/office/drawing/2014/main" id="{C43715FB-5183-4A43-904C-17376B193F5B}"/>
              </a:ext>
            </a:extLst>
          </p:cNvPr>
          <p:cNvSpPr>
            <a:spLocks noChangeArrowheads="1"/>
          </p:cNvSpPr>
          <p:nvPr/>
        </p:nvSpPr>
        <p:spPr bwMode="auto">
          <a:xfrm>
            <a:off x="388781" y="218214"/>
            <a:ext cx="3283078"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802.11 </a:t>
            </a:r>
            <a:r>
              <a:rPr lang="zh-CN" altLang="en-US" sz="3200" b="1" dirty="0">
                <a:cs typeface="+mn-ea"/>
                <a:sym typeface="+mn-lt"/>
              </a:rPr>
              <a:t>的数据帧 </a:t>
            </a:r>
          </a:p>
        </p:txBody>
      </p:sp>
      <p:grpSp>
        <p:nvGrpSpPr>
          <p:cNvPr id="8" name="组合 7">
            <a:extLst>
              <a:ext uri="{FF2B5EF4-FFF2-40B4-BE49-F238E27FC236}">
                <a16:creationId xmlns:a16="http://schemas.microsoft.com/office/drawing/2014/main" id="{4B1E435B-DB6F-494D-9037-701637E9BF47}"/>
              </a:ext>
            </a:extLst>
          </p:cNvPr>
          <p:cNvGrpSpPr/>
          <p:nvPr/>
        </p:nvGrpSpPr>
        <p:grpSpPr>
          <a:xfrm>
            <a:off x="754328" y="2233396"/>
            <a:ext cx="9602072" cy="669301"/>
            <a:chOff x="973047" y="1487970"/>
            <a:chExt cx="9602072" cy="385663"/>
          </a:xfrm>
        </p:grpSpPr>
        <p:sp>
          <p:nvSpPr>
            <p:cNvPr id="9" name="Rectangle 6">
              <a:extLst>
                <a:ext uri="{FF2B5EF4-FFF2-40B4-BE49-F238E27FC236}">
                  <a16:creationId xmlns:a16="http://schemas.microsoft.com/office/drawing/2014/main" id="{CC5171BF-203E-4E6C-AD74-AA967481DFCA}"/>
                </a:ext>
              </a:extLst>
            </p:cNvPr>
            <p:cNvSpPr>
              <a:spLocks noChangeArrowheads="1"/>
            </p:cNvSpPr>
            <p:nvPr/>
          </p:nvSpPr>
          <p:spPr bwMode="auto">
            <a:xfrm>
              <a:off x="976730" y="1498163"/>
              <a:ext cx="993889" cy="366975"/>
            </a:xfrm>
            <a:prstGeom prst="rect">
              <a:avLst/>
            </a:prstGeom>
            <a:solidFill>
              <a:srgbClr val="0070C0"/>
            </a:solidFill>
            <a:ln w="9525">
              <a:solidFill>
                <a:schemeClr val="tx2"/>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0" name="Rectangle 8">
              <a:extLst>
                <a:ext uri="{FF2B5EF4-FFF2-40B4-BE49-F238E27FC236}">
                  <a16:creationId xmlns:a16="http://schemas.microsoft.com/office/drawing/2014/main" id="{091030AA-7825-49C2-AA86-34AB5B201EAF}"/>
                </a:ext>
              </a:extLst>
            </p:cNvPr>
            <p:cNvSpPr>
              <a:spLocks noChangeArrowheads="1"/>
            </p:cNvSpPr>
            <p:nvPr/>
          </p:nvSpPr>
          <p:spPr bwMode="auto">
            <a:xfrm>
              <a:off x="1976140" y="1487970"/>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dirty="0">
                  <a:cs typeface="+mn-ea"/>
                  <a:sym typeface="+mn-lt"/>
                </a:rPr>
                <a:t>持续期</a:t>
              </a:r>
            </a:p>
          </p:txBody>
        </p:sp>
        <p:sp>
          <p:nvSpPr>
            <p:cNvPr id="11" name="Rectangle 9">
              <a:extLst>
                <a:ext uri="{FF2B5EF4-FFF2-40B4-BE49-F238E27FC236}">
                  <a16:creationId xmlns:a16="http://schemas.microsoft.com/office/drawing/2014/main" id="{B5F9381A-2526-4263-975E-9D6C015C02D9}"/>
                </a:ext>
              </a:extLst>
            </p:cNvPr>
            <p:cNvSpPr>
              <a:spLocks noChangeArrowheads="1"/>
            </p:cNvSpPr>
            <p:nvPr/>
          </p:nvSpPr>
          <p:spPr bwMode="auto">
            <a:xfrm>
              <a:off x="2979231"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1</a:t>
              </a:r>
            </a:p>
          </p:txBody>
        </p:sp>
        <p:sp>
          <p:nvSpPr>
            <p:cNvPr id="12" name="Rectangle 10">
              <a:extLst>
                <a:ext uri="{FF2B5EF4-FFF2-40B4-BE49-F238E27FC236}">
                  <a16:creationId xmlns:a16="http://schemas.microsoft.com/office/drawing/2014/main" id="{63212A03-76CD-40AC-A5F3-4C852AE7BF88}"/>
                </a:ext>
              </a:extLst>
            </p:cNvPr>
            <p:cNvSpPr>
              <a:spLocks noChangeArrowheads="1"/>
            </p:cNvSpPr>
            <p:nvPr/>
          </p:nvSpPr>
          <p:spPr bwMode="auto">
            <a:xfrm>
              <a:off x="3982324" y="1487970"/>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2</a:t>
              </a:r>
            </a:p>
          </p:txBody>
        </p:sp>
        <p:sp>
          <p:nvSpPr>
            <p:cNvPr id="13" name="Rectangle 11">
              <a:extLst>
                <a:ext uri="{FF2B5EF4-FFF2-40B4-BE49-F238E27FC236}">
                  <a16:creationId xmlns:a16="http://schemas.microsoft.com/office/drawing/2014/main" id="{C187CC0B-F344-458C-97DB-06F9FAE4025B}"/>
                </a:ext>
              </a:extLst>
            </p:cNvPr>
            <p:cNvSpPr>
              <a:spLocks noChangeArrowheads="1"/>
            </p:cNvSpPr>
            <p:nvPr/>
          </p:nvSpPr>
          <p:spPr bwMode="auto">
            <a:xfrm>
              <a:off x="4985414"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3</a:t>
              </a:r>
            </a:p>
          </p:txBody>
        </p:sp>
        <p:sp>
          <p:nvSpPr>
            <p:cNvPr id="14" name="Rectangle 12">
              <a:extLst>
                <a:ext uri="{FF2B5EF4-FFF2-40B4-BE49-F238E27FC236}">
                  <a16:creationId xmlns:a16="http://schemas.microsoft.com/office/drawing/2014/main" id="{A66AA064-DA98-493B-85B2-11A3E55776C9}"/>
                </a:ext>
              </a:extLst>
            </p:cNvPr>
            <p:cNvSpPr>
              <a:spLocks noChangeArrowheads="1"/>
            </p:cNvSpPr>
            <p:nvPr/>
          </p:nvSpPr>
          <p:spPr bwMode="auto">
            <a:xfrm>
              <a:off x="5988506" y="1487970"/>
              <a:ext cx="1003091"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序号控制</a:t>
              </a:r>
            </a:p>
          </p:txBody>
        </p:sp>
        <p:sp>
          <p:nvSpPr>
            <p:cNvPr id="15" name="Rectangle 13">
              <a:extLst>
                <a:ext uri="{FF2B5EF4-FFF2-40B4-BE49-F238E27FC236}">
                  <a16:creationId xmlns:a16="http://schemas.microsoft.com/office/drawing/2014/main" id="{5C224CB4-249C-4662-A260-ED4F5128446F}"/>
                </a:ext>
              </a:extLst>
            </p:cNvPr>
            <p:cNvSpPr>
              <a:spLocks noChangeArrowheads="1"/>
            </p:cNvSpPr>
            <p:nvPr/>
          </p:nvSpPr>
          <p:spPr bwMode="auto">
            <a:xfrm>
              <a:off x="6991596"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地址 </a:t>
              </a:r>
              <a:r>
                <a:rPr lang="en-US" altLang="zh-CN" sz="1600" b="1">
                  <a:cs typeface="+mn-ea"/>
                  <a:sym typeface="+mn-lt"/>
                </a:rPr>
                <a:t>4</a:t>
              </a:r>
            </a:p>
          </p:txBody>
        </p:sp>
        <p:sp>
          <p:nvSpPr>
            <p:cNvPr id="16" name="Rectangle 14">
              <a:extLst>
                <a:ext uri="{FF2B5EF4-FFF2-40B4-BE49-F238E27FC236}">
                  <a16:creationId xmlns:a16="http://schemas.microsoft.com/office/drawing/2014/main" id="{EE85BC7C-D02C-400D-BB0D-5FCA58094DD5}"/>
                </a:ext>
              </a:extLst>
            </p:cNvPr>
            <p:cNvSpPr>
              <a:spLocks noChangeArrowheads="1"/>
            </p:cNvSpPr>
            <p:nvPr/>
          </p:nvSpPr>
          <p:spPr bwMode="auto">
            <a:xfrm>
              <a:off x="7994689" y="1487970"/>
              <a:ext cx="1579179"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zh-CN" altLang="en-US" sz="1600" b="1">
                  <a:cs typeface="+mn-ea"/>
                  <a:sym typeface="+mn-lt"/>
                </a:rPr>
                <a:t>帧主体</a:t>
              </a:r>
            </a:p>
          </p:txBody>
        </p:sp>
        <p:sp>
          <p:nvSpPr>
            <p:cNvPr id="17" name="Rectangle 15">
              <a:extLst>
                <a:ext uri="{FF2B5EF4-FFF2-40B4-BE49-F238E27FC236}">
                  <a16:creationId xmlns:a16="http://schemas.microsoft.com/office/drawing/2014/main" id="{3E7492CB-C4D0-40A5-961D-99E9D3047393}"/>
                </a:ext>
              </a:extLst>
            </p:cNvPr>
            <p:cNvSpPr>
              <a:spLocks noChangeArrowheads="1"/>
            </p:cNvSpPr>
            <p:nvPr/>
          </p:nvSpPr>
          <p:spPr bwMode="auto">
            <a:xfrm>
              <a:off x="9572027" y="1487970"/>
              <a:ext cx="1003092" cy="385663"/>
            </a:xfrm>
            <a:prstGeom prst="rect">
              <a:avLst/>
            </a:prstGeom>
            <a:solidFill>
              <a:srgbClr val="99FF66"/>
            </a:solidFill>
            <a:ln w="9525">
              <a:solidFill>
                <a:schemeClr val="tx2"/>
              </a:solidFill>
              <a:miter lim="800000"/>
              <a:headEnd/>
              <a:tailEnd/>
            </a:ln>
            <a:effectLst/>
          </p:spPr>
          <p:txBody>
            <a:bodyPr wrap="none" anchor="ctr"/>
            <a:lstStyle/>
            <a:p>
              <a:pPr algn="ctr">
                <a:lnSpc>
                  <a:spcPct val="120000"/>
                </a:lnSpc>
              </a:pPr>
              <a:r>
                <a:rPr lang="en-US" altLang="zh-CN" sz="1600" b="1" dirty="0">
                  <a:cs typeface="+mn-ea"/>
                  <a:sym typeface="+mn-lt"/>
                </a:rPr>
                <a:t>FCS</a:t>
              </a:r>
            </a:p>
          </p:txBody>
        </p:sp>
        <p:sp>
          <p:nvSpPr>
            <p:cNvPr id="18" name="Rectangle 7">
              <a:extLst>
                <a:ext uri="{FF2B5EF4-FFF2-40B4-BE49-F238E27FC236}">
                  <a16:creationId xmlns:a16="http://schemas.microsoft.com/office/drawing/2014/main" id="{9F3E1FC5-955C-4A09-9947-FD1FC6BF59C7}"/>
                </a:ext>
              </a:extLst>
            </p:cNvPr>
            <p:cNvSpPr>
              <a:spLocks noChangeArrowheads="1"/>
            </p:cNvSpPr>
            <p:nvPr/>
          </p:nvSpPr>
          <p:spPr bwMode="auto">
            <a:xfrm>
              <a:off x="973047" y="1487970"/>
              <a:ext cx="1003092" cy="385663"/>
            </a:xfrm>
            <a:prstGeom prst="rec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600" b="1" dirty="0">
                  <a:solidFill>
                    <a:schemeClr val="bg1"/>
                  </a:solidFill>
                  <a:cs typeface="+mn-ea"/>
                  <a:sym typeface="+mn-lt"/>
                </a:rPr>
                <a:t>帧控制</a:t>
              </a:r>
            </a:p>
          </p:txBody>
        </p:sp>
      </p:grpSp>
      <p:sp>
        <p:nvSpPr>
          <p:cNvPr id="19" name="矩形 4">
            <a:extLst>
              <a:ext uri="{FF2B5EF4-FFF2-40B4-BE49-F238E27FC236}">
                <a16:creationId xmlns:a16="http://schemas.microsoft.com/office/drawing/2014/main" id="{BD786826-DDB3-439C-A242-8DD2BD880C3F}"/>
              </a:ext>
            </a:extLst>
          </p:cNvPr>
          <p:cNvSpPr>
            <a:spLocks noChangeArrowheads="1"/>
          </p:cNvSpPr>
          <p:nvPr/>
        </p:nvSpPr>
        <p:spPr bwMode="auto">
          <a:xfrm>
            <a:off x="162348" y="1196283"/>
            <a:ext cx="218521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nSpc>
                <a:spcPct val="120000"/>
              </a:lnSpc>
              <a:buFont typeface="Wingdings" panose="05000000000000000000" pitchFamily="2" charset="2"/>
              <a:buChar char="Ø"/>
            </a:pPr>
            <a:r>
              <a:rPr lang="zh-CN" altLang="en-US" sz="2400" dirty="0">
                <a:cs typeface="+mn-ea"/>
                <a:sym typeface="+mn-lt"/>
              </a:rPr>
              <a:t>数据帧格式</a:t>
            </a:r>
            <a:endParaRPr lang="en-US" altLang="zh-CN" sz="2400" dirty="0">
              <a:cs typeface="+mn-ea"/>
              <a:sym typeface="+mn-lt"/>
            </a:endParaRPr>
          </a:p>
        </p:txBody>
      </p:sp>
      <p:sp>
        <p:nvSpPr>
          <p:cNvPr id="20" name="Rectangle 46">
            <a:extLst>
              <a:ext uri="{FF2B5EF4-FFF2-40B4-BE49-F238E27FC236}">
                <a16:creationId xmlns:a16="http://schemas.microsoft.com/office/drawing/2014/main" id="{A350C327-0CFB-4B6D-92DC-5E77A6036F68}"/>
              </a:ext>
            </a:extLst>
          </p:cNvPr>
          <p:cNvSpPr>
            <a:spLocks noChangeArrowheads="1"/>
          </p:cNvSpPr>
          <p:nvPr/>
        </p:nvSpPr>
        <p:spPr bwMode="auto">
          <a:xfrm>
            <a:off x="443157" y="1667770"/>
            <a:ext cx="11027396" cy="396134"/>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en-US" altLang="zh-CN" dirty="0">
                <a:cs typeface="+mn-ea"/>
                <a:sym typeface="+mn-lt"/>
              </a:rPr>
              <a:t>     </a:t>
            </a:r>
            <a:r>
              <a:rPr lang="zh-CN" altLang="en-US" dirty="0">
                <a:cs typeface="+mn-ea"/>
                <a:sym typeface="+mn-lt"/>
              </a:rPr>
              <a:t>数据帧是通用的</a:t>
            </a:r>
            <a:r>
              <a:rPr lang="en-US" altLang="zh-CN" dirty="0">
                <a:cs typeface="+mn-ea"/>
                <a:sym typeface="+mn-lt"/>
              </a:rPr>
              <a:t>802.11 MAC</a:t>
            </a:r>
            <a:r>
              <a:rPr lang="zh-CN" altLang="en-US" dirty="0">
                <a:cs typeface="+mn-ea"/>
                <a:sym typeface="+mn-lt"/>
              </a:rPr>
              <a:t>帧，数据信息封装在帧主体字段中 </a:t>
            </a:r>
          </a:p>
        </p:txBody>
      </p:sp>
    </p:spTree>
    <p:extLst>
      <p:ext uri="{BB962C8B-B14F-4D97-AF65-F5344CB8AC3E}">
        <p14:creationId xmlns:p14="http://schemas.microsoft.com/office/powerpoint/2010/main" val="41930717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132"/>
          <p:cNvSpPr>
            <a:spLocks noChangeArrowheads="1"/>
          </p:cNvSpPr>
          <p:nvPr/>
        </p:nvSpPr>
        <p:spPr bwMode="auto">
          <a:xfrm>
            <a:off x="414325" y="2029931"/>
            <a:ext cx="2718916" cy="1309035"/>
          </a:xfrm>
          <a:prstGeom prst="ellipse">
            <a:avLst/>
          </a:prstGeom>
          <a:solidFill>
            <a:schemeClr val="bg1"/>
          </a:solidFill>
          <a:ln w="6350">
            <a:solidFill>
              <a:schemeClr val="tx1"/>
            </a:solidFill>
            <a:prstDash val="dash"/>
            <a:round/>
            <a:headEnd/>
            <a:tailEnd/>
          </a:ln>
          <a:effectLst/>
        </p:spPr>
        <p:txBody>
          <a:bodyPr wrap="none" anchor="ctr"/>
          <a:lstStyle/>
          <a:p>
            <a:pPr>
              <a:lnSpc>
                <a:spcPct val="120000"/>
              </a:lnSpc>
            </a:pPr>
            <a:endParaRPr lang="zh-CN" altLang="en-US" sz="1867" b="1">
              <a:cs typeface="+mn-ea"/>
              <a:sym typeface="+mn-lt"/>
            </a:endParaRPr>
          </a:p>
        </p:txBody>
      </p:sp>
      <p:sp>
        <p:nvSpPr>
          <p:cNvPr id="4" name="矩形 3"/>
          <p:cNvSpPr/>
          <p:nvPr/>
        </p:nvSpPr>
        <p:spPr>
          <a:xfrm>
            <a:off x="2712809" y="1423106"/>
            <a:ext cx="5277768" cy="846194"/>
          </a:xfrm>
          <a:prstGeom prst="rect">
            <a:avLst/>
          </a:prstGeom>
          <a:solidFill>
            <a:srgbClr val="00FFFF"/>
          </a:solidFill>
          <a:ln>
            <a:solidFill>
              <a:schemeClr val="tx1"/>
            </a:solidFill>
          </a:ln>
        </p:spPr>
        <p:txBody>
          <a:bodyPr wrap="square">
            <a:spAutoFit/>
          </a:bodyPr>
          <a:lstStyle/>
          <a:p>
            <a:pPr>
              <a:lnSpc>
                <a:spcPct val="120000"/>
              </a:lnSpc>
            </a:pPr>
            <a:r>
              <a:rPr lang="zh-CN" altLang="en-US" sz="2133" b="1" dirty="0">
                <a:cs typeface="+mn-ea"/>
                <a:sym typeface="+mn-lt"/>
              </a:rPr>
              <a:t>站点 </a:t>
            </a:r>
            <a:r>
              <a:rPr lang="en-US" altLang="zh-CN" sz="2133" b="1" dirty="0">
                <a:cs typeface="+mn-ea"/>
                <a:sym typeface="+mn-lt"/>
              </a:rPr>
              <a:t>A </a:t>
            </a:r>
            <a:r>
              <a:rPr lang="zh-CN" altLang="en-US" sz="2133" b="1" dirty="0">
                <a:cs typeface="+mn-ea"/>
                <a:sym typeface="+mn-lt"/>
              </a:rPr>
              <a:t>向 </a:t>
            </a:r>
            <a:r>
              <a:rPr lang="en-US" altLang="zh-CN" sz="2133" b="1" dirty="0">
                <a:cs typeface="+mn-ea"/>
                <a:sym typeface="+mn-lt"/>
              </a:rPr>
              <a:t>C </a:t>
            </a:r>
            <a:r>
              <a:rPr lang="zh-CN" altLang="en-US" sz="2133" b="1" dirty="0">
                <a:cs typeface="+mn-ea"/>
                <a:sym typeface="+mn-lt"/>
              </a:rPr>
              <a:t>发送数据帧，或路由器 </a:t>
            </a:r>
            <a:r>
              <a:rPr lang="en-US" altLang="zh-CN" sz="2133" b="1" dirty="0">
                <a:cs typeface="+mn-ea"/>
                <a:sym typeface="+mn-lt"/>
              </a:rPr>
              <a:t>R </a:t>
            </a:r>
            <a:r>
              <a:rPr lang="zh-CN" altLang="en-US" sz="2133" b="1" dirty="0">
                <a:cs typeface="+mn-ea"/>
                <a:sym typeface="+mn-lt"/>
              </a:rPr>
              <a:t>向 </a:t>
            </a:r>
            <a:r>
              <a:rPr lang="en-US" altLang="zh-CN" sz="2133" b="1" dirty="0">
                <a:cs typeface="+mn-ea"/>
                <a:sym typeface="+mn-lt"/>
              </a:rPr>
              <a:t>C </a:t>
            </a:r>
            <a:r>
              <a:rPr lang="zh-CN" altLang="en-US" sz="2133" b="1" dirty="0">
                <a:cs typeface="+mn-ea"/>
                <a:sym typeface="+mn-lt"/>
              </a:rPr>
              <a:t>发送数据，数据帧必须经过 </a:t>
            </a:r>
            <a:r>
              <a:rPr lang="en-US" altLang="zh-CN" sz="2133" b="1" dirty="0">
                <a:cs typeface="+mn-ea"/>
                <a:sym typeface="+mn-lt"/>
              </a:rPr>
              <a:t>AP</a:t>
            </a:r>
            <a:r>
              <a:rPr lang="en-US" altLang="zh-CN" sz="2133" b="1" baseline="-25000" dirty="0">
                <a:cs typeface="+mn-ea"/>
                <a:sym typeface="+mn-lt"/>
              </a:rPr>
              <a:t>2</a:t>
            </a:r>
            <a:r>
              <a:rPr lang="en-US" altLang="zh-CN" sz="2133" b="1" dirty="0">
                <a:cs typeface="+mn-ea"/>
                <a:sym typeface="+mn-lt"/>
              </a:rPr>
              <a:t> </a:t>
            </a:r>
            <a:r>
              <a:rPr lang="zh-CN" altLang="en-US" sz="2133" b="1" dirty="0">
                <a:cs typeface="+mn-ea"/>
                <a:sym typeface="+mn-lt"/>
              </a:rPr>
              <a:t>转发。</a:t>
            </a:r>
          </a:p>
        </p:txBody>
      </p:sp>
      <p:sp>
        <p:nvSpPr>
          <p:cNvPr id="6" name="Oval 77"/>
          <p:cNvSpPr>
            <a:spLocks noChangeArrowheads="1"/>
          </p:cNvSpPr>
          <p:nvPr/>
        </p:nvSpPr>
        <p:spPr bwMode="auto">
          <a:xfrm>
            <a:off x="7763351" y="1926674"/>
            <a:ext cx="3494513" cy="1309035"/>
          </a:xfrm>
          <a:prstGeom prst="ellipse">
            <a:avLst/>
          </a:prstGeom>
          <a:solidFill>
            <a:schemeClr val="bg1"/>
          </a:solidFill>
          <a:ln w="63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7" name="Picture 78" descr="D-Link%20DI-713P%20Wireless%20Broadband%20rou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6978" y="2349631"/>
            <a:ext cx="912103" cy="70102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9"/>
          <p:cNvSpPr txBox="1">
            <a:spLocks noChangeArrowheads="1"/>
          </p:cNvSpPr>
          <p:nvPr/>
        </p:nvSpPr>
        <p:spPr bwMode="auto">
          <a:xfrm>
            <a:off x="8886087" y="2195349"/>
            <a:ext cx="543739"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AP</a:t>
            </a:r>
            <a:r>
              <a:rPr kumimoji="1" lang="en-US" altLang="zh-CN" sz="1600" b="1" baseline="-25000">
                <a:cs typeface="+mn-ea"/>
                <a:sym typeface="+mn-lt"/>
              </a:rPr>
              <a:t>1</a:t>
            </a:r>
          </a:p>
        </p:txBody>
      </p:sp>
      <p:grpSp>
        <p:nvGrpSpPr>
          <p:cNvPr id="42" name="Group 113"/>
          <p:cNvGrpSpPr>
            <a:grpSpLocks/>
          </p:cNvGrpSpPr>
          <p:nvPr/>
        </p:nvGrpSpPr>
        <p:grpSpPr bwMode="auto">
          <a:xfrm>
            <a:off x="7973069" y="1987100"/>
            <a:ext cx="1122736" cy="742049"/>
            <a:chOff x="1565" y="1797"/>
            <a:chExt cx="581" cy="416"/>
          </a:xfrm>
          <a:solidFill>
            <a:srgbClr val="0000FF"/>
          </a:solidFill>
        </p:grpSpPr>
        <p:sp>
          <p:nvSpPr>
            <p:cNvPr id="43" name="Freeform 114"/>
            <p:cNvSpPr>
              <a:spLocks/>
            </p:cNvSpPr>
            <p:nvPr/>
          </p:nvSpPr>
          <p:spPr bwMode="auto">
            <a:xfrm>
              <a:off x="1565" y="1797"/>
              <a:ext cx="128" cy="189"/>
            </a:xfrm>
            <a:custGeom>
              <a:avLst/>
              <a:gdLst>
                <a:gd name="T0" fmla="*/ 0 w 336"/>
                <a:gd name="T1" fmla="*/ 0 h 358"/>
                <a:gd name="T2" fmla="*/ 283 w 336"/>
                <a:gd name="T3" fmla="*/ 232 h 358"/>
                <a:gd name="T4" fmla="*/ 191 w 336"/>
                <a:gd name="T5" fmla="*/ 219 h 358"/>
                <a:gd name="T6" fmla="*/ 336 w 336"/>
                <a:gd name="T7" fmla="*/ 358 h 358"/>
                <a:gd name="T8" fmla="*/ 53 w 336"/>
                <a:gd name="T9" fmla="*/ 166 h 358"/>
                <a:gd name="T10" fmla="*/ 171 w 336"/>
                <a:gd name="T11" fmla="*/ 186 h 358"/>
                <a:gd name="T12" fmla="*/ 0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0" y="0"/>
                  </a:moveTo>
                  <a:lnTo>
                    <a:pt x="283" y="232"/>
                  </a:lnTo>
                  <a:lnTo>
                    <a:pt x="191" y="219"/>
                  </a:lnTo>
                  <a:lnTo>
                    <a:pt x="336" y="358"/>
                  </a:lnTo>
                  <a:lnTo>
                    <a:pt x="53" y="166"/>
                  </a:lnTo>
                  <a:lnTo>
                    <a:pt x="171" y="186"/>
                  </a:lnTo>
                  <a:lnTo>
                    <a:pt x="0" y="0"/>
                  </a:lnTo>
                  <a:close/>
                </a:path>
              </a:pathLst>
            </a:custGeom>
            <a:grpFill/>
            <a:ln w="6350">
              <a:solidFill>
                <a:srgbClr val="0000FF"/>
              </a:solidFill>
              <a:round/>
              <a:headEnd/>
              <a:tailEnd/>
            </a:ln>
          </p:spPr>
          <p:txBody>
            <a:bodyPr/>
            <a:lstStyle/>
            <a:p>
              <a:pPr>
                <a:lnSpc>
                  <a:spcPct val="120000"/>
                </a:lnSpc>
              </a:pPr>
              <a:endParaRPr lang="zh-CN" altLang="en-US" sz="1867" b="1">
                <a:cs typeface="+mn-ea"/>
                <a:sym typeface="+mn-lt"/>
              </a:endParaRPr>
            </a:p>
          </p:txBody>
        </p:sp>
        <p:sp>
          <p:nvSpPr>
            <p:cNvPr id="44" name="Freeform 115"/>
            <p:cNvSpPr>
              <a:spLocks/>
            </p:cNvSpPr>
            <p:nvPr/>
          </p:nvSpPr>
          <p:spPr bwMode="auto">
            <a:xfrm>
              <a:off x="2018" y="2024"/>
              <a:ext cx="128" cy="189"/>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grpFill/>
            <a:ln w="6350">
              <a:solidFill>
                <a:srgbClr val="0000FF"/>
              </a:solidFill>
              <a:round/>
              <a:headEnd/>
              <a:tailEnd/>
            </a:ln>
          </p:spPr>
          <p:txBody>
            <a:bodyPr/>
            <a:lstStyle/>
            <a:p>
              <a:pPr>
                <a:lnSpc>
                  <a:spcPct val="120000"/>
                </a:lnSpc>
              </a:pPr>
              <a:endParaRPr lang="zh-CN" altLang="en-US" sz="1867" b="1">
                <a:cs typeface="+mn-ea"/>
                <a:sym typeface="+mn-lt"/>
              </a:endParaRPr>
            </a:p>
          </p:txBody>
        </p:sp>
        <p:sp>
          <p:nvSpPr>
            <p:cNvPr id="45" name="Freeform 116"/>
            <p:cNvSpPr>
              <a:spLocks/>
            </p:cNvSpPr>
            <p:nvPr/>
          </p:nvSpPr>
          <p:spPr bwMode="auto">
            <a:xfrm>
              <a:off x="1565" y="2017"/>
              <a:ext cx="128" cy="189"/>
            </a:xfrm>
            <a:custGeom>
              <a:avLst/>
              <a:gdLst>
                <a:gd name="T0" fmla="*/ 0 w 336"/>
                <a:gd name="T1" fmla="*/ 358 h 358"/>
                <a:gd name="T2" fmla="*/ 283 w 336"/>
                <a:gd name="T3" fmla="*/ 126 h 358"/>
                <a:gd name="T4" fmla="*/ 191 w 336"/>
                <a:gd name="T5" fmla="*/ 139 h 358"/>
                <a:gd name="T6" fmla="*/ 336 w 336"/>
                <a:gd name="T7" fmla="*/ 0 h 358"/>
                <a:gd name="T8" fmla="*/ 52 w 336"/>
                <a:gd name="T9" fmla="*/ 192 h 358"/>
                <a:gd name="T10" fmla="*/ 171 w 336"/>
                <a:gd name="T11" fmla="*/ 172 h 358"/>
                <a:gd name="T12" fmla="*/ 0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0" y="358"/>
                  </a:moveTo>
                  <a:lnTo>
                    <a:pt x="283" y="126"/>
                  </a:lnTo>
                  <a:lnTo>
                    <a:pt x="191" y="139"/>
                  </a:lnTo>
                  <a:lnTo>
                    <a:pt x="336" y="0"/>
                  </a:lnTo>
                  <a:lnTo>
                    <a:pt x="52" y="192"/>
                  </a:lnTo>
                  <a:lnTo>
                    <a:pt x="171" y="172"/>
                  </a:lnTo>
                  <a:lnTo>
                    <a:pt x="0" y="358"/>
                  </a:lnTo>
                  <a:close/>
                </a:path>
              </a:pathLst>
            </a:custGeom>
            <a:grpFill/>
            <a:ln w="6350">
              <a:solidFill>
                <a:srgbClr val="0000FF"/>
              </a:solidFill>
              <a:round/>
              <a:headEnd/>
              <a:tailEnd/>
            </a:ln>
          </p:spPr>
          <p:txBody>
            <a:bodyPr/>
            <a:lstStyle/>
            <a:p>
              <a:pPr>
                <a:lnSpc>
                  <a:spcPct val="120000"/>
                </a:lnSpc>
              </a:pPr>
              <a:endParaRPr lang="zh-CN" altLang="en-US" sz="1867" b="1">
                <a:cs typeface="+mn-ea"/>
                <a:sym typeface="+mn-lt"/>
              </a:endParaRPr>
            </a:p>
          </p:txBody>
        </p:sp>
        <p:sp>
          <p:nvSpPr>
            <p:cNvPr id="46" name="Freeform 117"/>
            <p:cNvSpPr>
              <a:spLocks/>
            </p:cNvSpPr>
            <p:nvPr/>
          </p:nvSpPr>
          <p:spPr bwMode="auto">
            <a:xfrm>
              <a:off x="2018" y="1797"/>
              <a:ext cx="128" cy="189"/>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grpFill/>
            <a:ln w="6350">
              <a:solidFill>
                <a:srgbClr val="0000FF"/>
              </a:solidFill>
              <a:round/>
              <a:headEnd/>
              <a:tailEnd/>
            </a:ln>
          </p:spPr>
          <p:txBody>
            <a:bodyPr/>
            <a:lstStyle/>
            <a:p>
              <a:pPr>
                <a:lnSpc>
                  <a:spcPct val="120000"/>
                </a:lnSpc>
              </a:pPr>
              <a:endParaRPr lang="zh-CN" altLang="en-US" sz="1867" b="1">
                <a:cs typeface="+mn-ea"/>
                <a:sym typeface="+mn-lt"/>
              </a:endParaRPr>
            </a:p>
          </p:txBody>
        </p:sp>
      </p:grpSp>
      <p:sp>
        <p:nvSpPr>
          <p:cNvPr id="47" name="Text Box 118"/>
          <p:cNvSpPr txBox="1">
            <a:spLocks noChangeArrowheads="1"/>
          </p:cNvSpPr>
          <p:nvPr/>
        </p:nvSpPr>
        <p:spPr bwMode="auto">
          <a:xfrm>
            <a:off x="9509087" y="1926674"/>
            <a:ext cx="679994" cy="360612"/>
          </a:xfrm>
          <a:prstGeom prst="rect">
            <a:avLst/>
          </a:prstGeom>
          <a:noFill/>
          <a:ln>
            <a:noFill/>
          </a:ln>
          <a:effectLst/>
        </p:spPr>
        <p:txBody>
          <a:bodyPr wrap="none">
            <a:spAutoFit/>
          </a:bodyPr>
          <a:lstStyle/>
          <a:p>
            <a:pPr>
              <a:lnSpc>
                <a:spcPct val="120000"/>
              </a:lnSpc>
            </a:pPr>
            <a:r>
              <a:rPr kumimoji="1" lang="en-US" altLang="zh-CN" sz="1600" b="1" dirty="0">
                <a:cs typeface="+mn-ea"/>
                <a:sym typeface="+mn-lt"/>
              </a:rPr>
              <a:t>BSS</a:t>
            </a:r>
            <a:r>
              <a:rPr kumimoji="1" lang="en-US" altLang="zh-CN" sz="1600" b="1" baseline="-25000" dirty="0">
                <a:cs typeface="+mn-ea"/>
                <a:sym typeface="+mn-lt"/>
              </a:rPr>
              <a:t>1</a:t>
            </a:r>
          </a:p>
        </p:txBody>
      </p:sp>
      <p:sp>
        <p:nvSpPr>
          <p:cNvPr id="48" name="Text Box 119"/>
          <p:cNvSpPr txBox="1">
            <a:spLocks noChangeArrowheads="1"/>
          </p:cNvSpPr>
          <p:nvPr/>
        </p:nvSpPr>
        <p:spPr bwMode="auto">
          <a:xfrm>
            <a:off x="10835000" y="2523453"/>
            <a:ext cx="332142"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endParaRPr kumimoji="1" lang="en-US" altLang="zh-CN" sz="1600" b="1" baseline="-25000" dirty="0">
              <a:cs typeface="+mn-ea"/>
              <a:sym typeface="+mn-lt"/>
            </a:endParaRPr>
          </a:p>
        </p:txBody>
      </p:sp>
      <p:sp>
        <p:nvSpPr>
          <p:cNvPr id="50" name="Line 121"/>
          <p:cNvSpPr>
            <a:spLocks noChangeShapeType="1"/>
          </p:cNvSpPr>
          <p:nvPr/>
        </p:nvSpPr>
        <p:spPr bwMode="auto">
          <a:xfrm flipH="1">
            <a:off x="9151568" y="2742152"/>
            <a:ext cx="1191896" cy="9900"/>
          </a:xfrm>
          <a:prstGeom prst="line">
            <a:avLst/>
          </a:prstGeom>
          <a:noFill/>
          <a:ln w="28575">
            <a:solidFill>
              <a:srgbClr val="00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cs typeface="+mn-ea"/>
              <a:sym typeface="+mn-lt"/>
            </a:endParaRPr>
          </a:p>
        </p:txBody>
      </p:sp>
      <p:sp>
        <p:nvSpPr>
          <p:cNvPr id="52" name="Line 123"/>
          <p:cNvSpPr>
            <a:spLocks noChangeShapeType="1"/>
          </p:cNvSpPr>
          <p:nvPr/>
        </p:nvSpPr>
        <p:spPr bwMode="auto">
          <a:xfrm flipV="1">
            <a:off x="5320834" y="2701762"/>
            <a:ext cx="2976144" cy="1104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cs typeface="+mn-ea"/>
              <a:sym typeface="+mn-lt"/>
            </a:endParaRPr>
          </a:p>
        </p:txBody>
      </p:sp>
      <p:sp>
        <p:nvSpPr>
          <p:cNvPr id="55" name="Line 126"/>
          <p:cNvSpPr>
            <a:spLocks noChangeShapeType="1"/>
          </p:cNvSpPr>
          <p:nvPr/>
        </p:nvSpPr>
        <p:spPr bwMode="auto">
          <a:xfrm flipV="1">
            <a:off x="2727238" y="2711703"/>
            <a:ext cx="1894000" cy="7176"/>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56" name="Picture 127" descr="D-Link%20DI-713P%20Wireless%20Broadband%20rou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9918" y="2313961"/>
            <a:ext cx="912103" cy="70102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1238" y="2563258"/>
            <a:ext cx="730455" cy="30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0" name="Text Box 131"/>
          <p:cNvSpPr txBox="1">
            <a:spLocks noChangeArrowheads="1"/>
          </p:cNvSpPr>
          <p:nvPr/>
        </p:nvSpPr>
        <p:spPr bwMode="auto">
          <a:xfrm>
            <a:off x="4822798" y="2189502"/>
            <a:ext cx="332142"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R</a:t>
            </a:r>
            <a:endParaRPr kumimoji="1" lang="en-US" altLang="zh-CN" sz="1600" b="1" baseline="-25000" dirty="0">
              <a:cs typeface="+mn-ea"/>
              <a:sym typeface="+mn-lt"/>
            </a:endParaRPr>
          </a:p>
        </p:txBody>
      </p:sp>
      <p:sp>
        <p:nvSpPr>
          <p:cNvPr id="62" name="Text Box 133"/>
          <p:cNvSpPr txBox="1">
            <a:spLocks noChangeArrowheads="1"/>
          </p:cNvSpPr>
          <p:nvPr/>
        </p:nvSpPr>
        <p:spPr bwMode="auto">
          <a:xfrm>
            <a:off x="1243125" y="2134053"/>
            <a:ext cx="679994" cy="360612"/>
          </a:xfrm>
          <a:prstGeom prst="rect">
            <a:avLst/>
          </a:prstGeom>
          <a:noFill/>
          <a:ln>
            <a:noFill/>
          </a:ln>
          <a:effectLst/>
        </p:spPr>
        <p:txBody>
          <a:bodyPr wrap="none">
            <a:spAutoFit/>
          </a:bodyPr>
          <a:lstStyle/>
          <a:p>
            <a:pPr>
              <a:lnSpc>
                <a:spcPct val="120000"/>
              </a:lnSpc>
            </a:pPr>
            <a:r>
              <a:rPr kumimoji="1" lang="en-US" altLang="zh-CN" sz="1600" b="1" dirty="0">
                <a:cs typeface="+mn-ea"/>
                <a:sym typeface="+mn-lt"/>
              </a:rPr>
              <a:t>BSS</a:t>
            </a:r>
            <a:r>
              <a:rPr kumimoji="1" lang="en-US" altLang="zh-CN" sz="1600" b="1" baseline="-25000" dirty="0">
                <a:cs typeface="+mn-ea"/>
                <a:sym typeface="+mn-lt"/>
              </a:rPr>
              <a:t>2</a:t>
            </a:r>
          </a:p>
        </p:txBody>
      </p:sp>
      <p:sp>
        <p:nvSpPr>
          <p:cNvPr id="63" name="Text Box 134"/>
          <p:cNvSpPr txBox="1">
            <a:spLocks noChangeArrowheads="1"/>
          </p:cNvSpPr>
          <p:nvPr/>
        </p:nvSpPr>
        <p:spPr bwMode="auto">
          <a:xfrm>
            <a:off x="2288576" y="2230124"/>
            <a:ext cx="543739"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AP</a:t>
            </a:r>
            <a:r>
              <a:rPr kumimoji="1" lang="en-US" altLang="zh-CN" sz="1600" b="1" baseline="-25000" dirty="0">
                <a:cs typeface="+mn-ea"/>
                <a:sym typeface="+mn-lt"/>
              </a:rPr>
              <a:t>2</a:t>
            </a:r>
          </a:p>
        </p:txBody>
      </p:sp>
      <p:sp>
        <p:nvSpPr>
          <p:cNvPr id="75" name="Text Box 146"/>
          <p:cNvSpPr txBox="1">
            <a:spLocks noChangeArrowheads="1"/>
          </p:cNvSpPr>
          <p:nvPr/>
        </p:nvSpPr>
        <p:spPr bwMode="auto">
          <a:xfrm>
            <a:off x="1324301" y="2718680"/>
            <a:ext cx="332142"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endParaRPr kumimoji="1" lang="en-US" altLang="zh-CN" sz="1600" b="1" baseline="-25000" dirty="0">
              <a:cs typeface="+mn-ea"/>
              <a:sym typeface="+mn-lt"/>
            </a:endParaRPr>
          </a:p>
        </p:txBody>
      </p:sp>
      <p:sp>
        <p:nvSpPr>
          <p:cNvPr id="77" name="Text Box 148"/>
          <p:cNvSpPr txBox="1">
            <a:spLocks noChangeArrowheads="1"/>
          </p:cNvSpPr>
          <p:nvPr/>
        </p:nvSpPr>
        <p:spPr bwMode="auto">
          <a:xfrm>
            <a:off x="5292644" y="2361589"/>
            <a:ext cx="298480"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1</a:t>
            </a:r>
            <a:endParaRPr kumimoji="1" lang="en-US" altLang="zh-CN" sz="1600" b="1" baseline="-25000" dirty="0">
              <a:cs typeface="+mn-ea"/>
              <a:sym typeface="+mn-lt"/>
            </a:endParaRPr>
          </a:p>
        </p:txBody>
      </p:sp>
      <p:sp>
        <p:nvSpPr>
          <p:cNvPr id="78" name="Text Box 149"/>
          <p:cNvSpPr txBox="1">
            <a:spLocks noChangeArrowheads="1"/>
          </p:cNvSpPr>
          <p:nvPr/>
        </p:nvSpPr>
        <p:spPr bwMode="auto">
          <a:xfrm>
            <a:off x="4272446" y="2364626"/>
            <a:ext cx="298480"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2</a:t>
            </a:r>
            <a:endParaRPr kumimoji="1" lang="en-US" altLang="zh-CN" sz="1600" b="1" baseline="-25000" dirty="0">
              <a:cs typeface="+mn-ea"/>
              <a:sym typeface="+mn-lt"/>
            </a:endParaRPr>
          </a:p>
        </p:txBody>
      </p:sp>
      <p:grpSp>
        <p:nvGrpSpPr>
          <p:cNvPr id="80" name="组合 79"/>
          <p:cNvGrpSpPr/>
          <p:nvPr/>
        </p:nvGrpSpPr>
        <p:grpSpPr>
          <a:xfrm>
            <a:off x="862200" y="2461273"/>
            <a:ext cx="602583" cy="645737"/>
            <a:chOff x="2565534" y="4101618"/>
            <a:chExt cx="360485" cy="386301"/>
          </a:xfrm>
        </p:grpSpPr>
        <p:sp>
          <p:nvSpPr>
            <p:cNvPr id="81"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82" name="Group 424"/>
            <p:cNvGrpSpPr>
              <a:grpSpLocks/>
            </p:cNvGrpSpPr>
            <p:nvPr/>
          </p:nvGrpSpPr>
          <p:grpSpPr bwMode="auto">
            <a:xfrm>
              <a:off x="2565534" y="4101618"/>
              <a:ext cx="360485" cy="119330"/>
              <a:chOff x="748" y="2251"/>
              <a:chExt cx="306" cy="90"/>
            </a:xfrm>
          </p:grpSpPr>
          <p:sp>
            <p:nvSpPr>
              <p:cNvPr id="84"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5"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6"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7"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8"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9"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83"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1" name="组合 170"/>
          <p:cNvGrpSpPr/>
          <p:nvPr/>
        </p:nvGrpSpPr>
        <p:grpSpPr>
          <a:xfrm>
            <a:off x="10336145" y="2324233"/>
            <a:ext cx="602583" cy="645737"/>
            <a:chOff x="2565534" y="4101618"/>
            <a:chExt cx="360485" cy="386301"/>
          </a:xfrm>
        </p:grpSpPr>
        <p:sp>
          <p:nvSpPr>
            <p:cNvPr id="172"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173" name="Group 424"/>
            <p:cNvGrpSpPr>
              <a:grpSpLocks/>
            </p:cNvGrpSpPr>
            <p:nvPr/>
          </p:nvGrpSpPr>
          <p:grpSpPr bwMode="auto">
            <a:xfrm>
              <a:off x="2565534" y="4101618"/>
              <a:ext cx="360485" cy="119330"/>
              <a:chOff x="748" y="2251"/>
              <a:chExt cx="306" cy="90"/>
            </a:xfrm>
          </p:grpSpPr>
          <p:sp>
            <p:nvSpPr>
              <p:cNvPr id="175"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76"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77"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78"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79"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80"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174"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1" name="Group 179">
            <a:extLst>
              <a:ext uri="{FF2B5EF4-FFF2-40B4-BE49-F238E27FC236}">
                <a16:creationId xmlns:a16="http://schemas.microsoft.com/office/drawing/2014/main" id="{9104E384-FDD7-485A-B2A8-E8F53E28AC9E}"/>
              </a:ext>
            </a:extLst>
          </p:cNvPr>
          <p:cNvGraphicFramePr>
            <a:graphicFrameLocks/>
          </p:cNvGraphicFramePr>
          <p:nvPr/>
        </p:nvGraphicFramePr>
        <p:xfrm>
          <a:off x="414325" y="3708164"/>
          <a:ext cx="10823316" cy="2713753"/>
        </p:xfrm>
        <a:graphic>
          <a:graphicData uri="http://schemas.openxmlformats.org/drawingml/2006/table">
            <a:tbl>
              <a:tblPr/>
              <a:tblGrid>
                <a:gridCol w="1862400">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1546972">
                  <a:extLst>
                    <a:ext uri="{9D8B030D-6E8A-4147-A177-3AD203B41FA5}">
                      <a16:colId xmlns:a16="http://schemas.microsoft.com/office/drawing/2014/main" val="20003"/>
                    </a:ext>
                  </a:extLst>
                </a:gridCol>
                <a:gridCol w="1546972">
                  <a:extLst>
                    <a:ext uri="{9D8B030D-6E8A-4147-A177-3AD203B41FA5}">
                      <a16:colId xmlns:a16="http://schemas.microsoft.com/office/drawing/2014/main" val="20004"/>
                    </a:ext>
                  </a:extLst>
                </a:gridCol>
                <a:gridCol w="1546972">
                  <a:extLst>
                    <a:ext uri="{9D8B030D-6E8A-4147-A177-3AD203B41FA5}">
                      <a16:colId xmlns:a16="http://schemas.microsoft.com/office/drawing/2014/main" val="20005"/>
                    </a:ext>
                  </a:extLst>
                </a:gridCol>
                <a:gridCol w="1440000">
                  <a:extLst>
                    <a:ext uri="{9D8B030D-6E8A-4147-A177-3AD203B41FA5}">
                      <a16:colId xmlns:a16="http://schemas.microsoft.com/office/drawing/2014/main" val="20006"/>
                    </a:ext>
                  </a:extLst>
                </a:gridCol>
              </a:tblGrid>
              <a:tr h="474216">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数据报流向</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去往</a:t>
                      </a:r>
                      <a:r>
                        <a:rPr lang="en-US" altLang="zh-CN" sz="1900" b="1" dirty="0">
                          <a:solidFill>
                            <a:schemeClr val="bg1"/>
                          </a:solidFill>
                          <a:effectLst/>
                          <a:latin typeface="+mn-lt"/>
                          <a:ea typeface="+mn-ea"/>
                          <a:cs typeface="+mn-ea"/>
                          <a:sym typeface="+mn-lt"/>
                        </a:rPr>
                        <a:t> </a:t>
                      </a:r>
                      <a:r>
                        <a:rPr lang="en-US" sz="1900" b="1" dirty="0">
                          <a:solidFill>
                            <a:schemeClr val="bg1"/>
                          </a:solidFill>
                          <a:effectLst/>
                          <a:latin typeface="+mn-lt"/>
                          <a:ea typeface="+mn-ea"/>
                          <a:cs typeface="+mn-ea"/>
                          <a:sym typeface="+mn-lt"/>
                        </a:rPr>
                        <a:t>AP</a:t>
                      </a:r>
                      <a:endParaRPr lang="zh-CN" sz="19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来自</a:t>
                      </a:r>
                      <a:r>
                        <a:rPr lang="en-US" altLang="zh-CN" sz="1900" b="1" dirty="0">
                          <a:solidFill>
                            <a:schemeClr val="bg1"/>
                          </a:solidFill>
                          <a:effectLst/>
                          <a:latin typeface="+mn-lt"/>
                          <a:ea typeface="+mn-ea"/>
                          <a:cs typeface="+mn-ea"/>
                          <a:sym typeface="+mn-lt"/>
                        </a:rPr>
                        <a:t> </a:t>
                      </a:r>
                      <a:r>
                        <a:rPr lang="en-US" sz="1900" b="1" dirty="0">
                          <a:solidFill>
                            <a:schemeClr val="bg1"/>
                          </a:solidFill>
                          <a:effectLst/>
                          <a:latin typeface="+mn-lt"/>
                          <a:ea typeface="+mn-ea"/>
                          <a:cs typeface="+mn-ea"/>
                          <a:sym typeface="+mn-lt"/>
                        </a:rPr>
                        <a:t>AP</a:t>
                      </a:r>
                      <a:endParaRPr lang="zh-CN" sz="19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地址</a:t>
                      </a:r>
                      <a:r>
                        <a:rPr lang="en-US" altLang="zh-CN" sz="1900" b="1" dirty="0">
                          <a:solidFill>
                            <a:schemeClr val="bg1"/>
                          </a:solidFill>
                          <a:effectLst/>
                          <a:latin typeface="+mn-lt"/>
                          <a:ea typeface="+mn-ea"/>
                          <a:cs typeface="+mn-ea"/>
                          <a:sym typeface="+mn-lt"/>
                        </a:rPr>
                        <a:t> </a:t>
                      </a:r>
                      <a:r>
                        <a:rPr lang="en-US" sz="1900" b="1" dirty="0">
                          <a:solidFill>
                            <a:schemeClr val="bg1"/>
                          </a:solidFill>
                          <a:effectLst/>
                          <a:latin typeface="+mn-lt"/>
                          <a:ea typeface="+mn-ea"/>
                          <a:cs typeface="+mn-ea"/>
                          <a:sym typeface="+mn-lt"/>
                        </a:rPr>
                        <a:t>1</a:t>
                      </a:r>
                      <a:endParaRPr lang="zh-CN" sz="19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地址</a:t>
                      </a:r>
                      <a:r>
                        <a:rPr lang="en-US" altLang="zh-CN" sz="1900" b="1" dirty="0">
                          <a:solidFill>
                            <a:schemeClr val="bg1"/>
                          </a:solidFill>
                          <a:effectLst/>
                          <a:latin typeface="+mn-lt"/>
                          <a:ea typeface="+mn-ea"/>
                          <a:cs typeface="+mn-ea"/>
                          <a:sym typeface="+mn-lt"/>
                        </a:rPr>
                        <a:t> </a:t>
                      </a:r>
                      <a:r>
                        <a:rPr lang="en-US" sz="1900" b="1" dirty="0">
                          <a:solidFill>
                            <a:schemeClr val="bg1"/>
                          </a:solidFill>
                          <a:effectLst/>
                          <a:latin typeface="+mn-lt"/>
                          <a:ea typeface="+mn-ea"/>
                          <a:cs typeface="+mn-ea"/>
                          <a:sym typeface="+mn-lt"/>
                        </a:rPr>
                        <a:t>2</a:t>
                      </a:r>
                      <a:endParaRPr lang="zh-CN" sz="19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地址</a:t>
                      </a:r>
                      <a:r>
                        <a:rPr lang="en-US" altLang="zh-CN" sz="1900" b="1" dirty="0">
                          <a:solidFill>
                            <a:schemeClr val="bg1"/>
                          </a:solidFill>
                          <a:effectLst/>
                          <a:latin typeface="+mn-lt"/>
                          <a:ea typeface="+mn-ea"/>
                          <a:cs typeface="+mn-ea"/>
                          <a:sym typeface="+mn-lt"/>
                        </a:rPr>
                        <a:t> </a:t>
                      </a:r>
                      <a:r>
                        <a:rPr lang="en-US" sz="1900" b="1" dirty="0">
                          <a:solidFill>
                            <a:schemeClr val="bg1"/>
                          </a:solidFill>
                          <a:effectLst/>
                          <a:latin typeface="+mn-lt"/>
                          <a:ea typeface="+mn-ea"/>
                          <a:cs typeface="+mn-ea"/>
                          <a:sym typeface="+mn-lt"/>
                        </a:rPr>
                        <a:t>3</a:t>
                      </a:r>
                      <a:endParaRPr lang="zh-CN" sz="19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algn="ctr">
                        <a:lnSpc>
                          <a:spcPct val="120000"/>
                        </a:lnSpc>
                        <a:spcBef>
                          <a:spcPts val="0"/>
                        </a:spcBef>
                        <a:spcAft>
                          <a:spcPts val="0"/>
                        </a:spcAft>
                        <a:tabLst>
                          <a:tab pos="1752600" algn="l"/>
                        </a:tabLst>
                      </a:pPr>
                      <a:r>
                        <a:rPr lang="zh-CN" sz="1900" b="1" dirty="0">
                          <a:solidFill>
                            <a:schemeClr val="bg1"/>
                          </a:solidFill>
                          <a:effectLst/>
                          <a:latin typeface="+mn-lt"/>
                          <a:ea typeface="+mn-ea"/>
                          <a:cs typeface="+mn-ea"/>
                          <a:sym typeface="+mn-lt"/>
                        </a:rPr>
                        <a:t>地址</a:t>
                      </a:r>
                      <a:r>
                        <a:rPr lang="en-US" altLang="zh-CN" sz="1900" b="1" dirty="0">
                          <a:solidFill>
                            <a:schemeClr val="bg1"/>
                          </a:solidFill>
                          <a:effectLst/>
                          <a:latin typeface="+mn-lt"/>
                          <a:ea typeface="+mn-ea"/>
                          <a:cs typeface="+mn-ea"/>
                          <a:sym typeface="+mn-lt"/>
                        </a:rPr>
                        <a:t> </a:t>
                      </a:r>
                      <a:r>
                        <a:rPr lang="en-US" sz="1900" b="1" dirty="0">
                          <a:solidFill>
                            <a:schemeClr val="bg1"/>
                          </a:solidFill>
                          <a:effectLst/>
                          <a:latin typeface="+mn-lt"/>
                          <a:ea typeface="+mn-ea"/>
                          <a:cs typeface="+mn-ea"/>
                          <a:sym typeface="+mn-lt"/>
                        </a:rPr>
                        <a:t>4</a:t>
                      </a:r>
                      <a:endParaRPr lang="zh-CN" sz="19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val="10000"/>
                  </a:ext>
                </a:extLst>
              </a:tr>
              <a:tr h="492530">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R</a:t>
                      </a:r>
                      <a:r>
                        <a:rPr lang="zh-CN" sz="1900" b="1" dirty="0">
                          <a:solidFill>
                            <a:schemeClr val="tx1"/>
                          </a:solidFill>
                          <a:effectLst/>
                          <a:latin typeface="+mn-lt"/>
                          <a:ea typeface="+mn-ea"/>
                          <a:cs typeface="+mn-ea"/>
                          <a:sym typeface="+mn-lt"/>
                        </a:rPr>
                        <a:t>接口</a:t>
                      </a:r>
                      <a:r>
                        <a:rPr lang="en-US" sz="1900" b="1" dirty="0">
                          <a:solidFill>
                            <a:schemeClr val="tx1"/>
                          </a:solidFill>
                          <a:effectLst/>
                          <a:latin typeface="+mn-lt"/>
                          <a:ea typeface="+mn-ea"/>
                          <a:cs typeface="+mn-ea"/>
                          <a:sym typeface="+mn-lt"/>
                        </a:rPr>
                        <a:t>2 </a:t>
                      </a:r>
                      <a:r>
                        <a:rPr lang="en-US" altLang="zh-CN" sz="1900" b="1" dirty="0">
                          <a:solidFill>
                            <a:schemeClr val="tx1"/>
                          </a:solidFill>
                          <a:effectLst/>
                          <a:latin typeface="+mn-lt"/>
                          <a:ea typeface="+mn-ea"/>
                          <a:cs typeface="+mn-ea"/>
                          <a:sym typeface="+mn-lt"/>
                        </a:rPr>
                        <a:t></a:t>
                      </a:r>
                      <a:r>
                        <a:rPr lang="zh-CN" sz="1900" b="1" dirty="0">
                          <a:solidFill>
                            <a:schemeClr val="tx1"/>
                          </a:solidFill>
                          <a:effectLst/>
                          <a:latin typeface="+mn-lt"/>
                          <a:ea typeface="+mn-ea"/>
                          <a:cs typeface="+mn-ea"/>
                          <a:sym typeface="+mn-lt"/>
                        </a:rPr>
                        <a:t> </a:t>
                      </a: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1</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0</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 </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R </a:t>
                      </a:r>
                      <a:r>
                        <a:rPr lang="zh-CN" sz="1900" b="1" dirty="0">
                          <a:solidFill>
                            <a:schemeClr val="tx1"/>
                          </a:solidFill>
                          <a:effectLst/>
                          <a:latin typeface="+mn-lt"/>
                          <a:ea typeface="+mn-ea"/>
                          <a:cs typeface="+mn-ea"/>
                          <a:sym typeface="+mn-lt"/>
                        </a:rPr>
                        <a:t>接口</a:t>
                      </a:r>
                      <a:r>
                        <a:rPr lang="en-US" sz="1900" b="1" dirty="0">
                          <a:solidFill>
                            <a:schemeClr val="tx1"/>
                          </a:solidFill>
                          <a:effectLst/>
                          <a:latin typeface="+mn-lt"/>
                          <a:ea typeface="+mn-ea"/>
                          <a:cs typeface="+mn-ea"/>
                          <a:sym typeface="+mn-lt"/>
                        </a:rPr>
                        <a:t>2</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C </a:t>
                      </a:r>
                      <a:r>
                        <a:rPr lang="zh-CN" sz="1900" b="1" dirty="0">
                          <a:solidFill>
                            <a:schemeClr val="tx1"/>
                          </a:solidFill>
                          <a:effectLst/>
                          <a:latin typeface="+mn-lt"/>
                          <a:ea typeface="+mn-ea"/>
                          <a:cs typeface="+mn-ea"/>
                          <a:sym typeface="+mn-lt"/>
                        </a:rPr>
                        <a:t>的地址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zh-CN" sz="1900" b="1" dirty="0">
                          <a:solidFill>
                            <a:schemeClr val="tx1"/>
                          </a:solidFill>
                          <a:effectLst/>
                          <a:latin typeface="+mn-lt"/>
                          <a:ea typeface="+mn-ea"/>
                          <a:cs typeface="+mn-ea"/>
                          <a:sym typeface="+mn-lt"/>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56774">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a:t>
                      </a:r>
                      <a:r>
                        <a:rPr lang="en-US" sz="1900" b="1" baseline="0" dirty="0">
                          <a:solidFill>
                            <a:schemeClr val="tx1"/>
                          </a:solidFill>
                          <a:effectLst/>
                          <a:latin typeface="+mn-lt"/>
                          <a:ea typeface="+mn-ea"/>
                          <a:cs typeface="+mn-ea"/>
                          <a:sym typeface="+mn-lt"/>
                        </a:rPr>
                        <a:t> </a:t>
                      </a:r>
                      <a:r>
                        <a:rPr lang="en-US" altLang="zh-CN" sz="1900" b="1" dirty="0">
                          <a:solidFill>
                            <a:schemeClr val="tx1"/>
                          </a:solidFill>
                          <a:effectLst/>
                          <a:latin typeface="+mn-lt"/>
                          <a:ea typeface="+mn-ea"/>
                          <a:cs typeface="+mn-ea"/>
                          <a:sym typeface="+mn-lt"/>
                        </a:rPr>
                        <a:t></a:t>
                      </a:r>
                      <a:r>
                        <a:rPr lang="zh-CN" sz="1900" b="1" dirty="0">
                          <a:solidFill>
                            <a:schemeClr val="tx1"/>
                          </a:solidFill>
                          <a:effectLst/>
                          <a:latin typeface="+mn-lt"/>
                          <a:ea typeface="+mn-ea"/>
                          <a:cs typeface="+mn-ea"/>
                          <a:sym typeface="+mn-lt"/>
                        </a:rPr>
                        <a:t> </a:t>
                      </a:r>
                      <a:r>
                        <a:rPr lang="en-US" sz="1900" b="1" dirty="0">
                          <a:solidFill>
                            <a:schemeClr val="tx1"/>
                          </a:solidFill>
                          <a:effectLst/>
                          <a:latin typeface="+mn-lt"/>
                          <a:ea typeface="+mn-ea"/>
                          <a:cs typeface="+mn-ea"/>
                          <a:sym typeface="+mn-lt"/>
                        </a:rPr>
                        <a:t>C</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0</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1</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C </a:t>
                      </a:r>
                      <a:r>
                        <a:rPr lang="zh-CN" sz="1900" b="1" dirty="0">
                          <a:solidFill>
                            <a:schemeClr val="tx1"/>
                          </a:solidFill>
                          <a:effectLst/>
                          <a:latin typeface="+mn-lt"/>
                          <a:ea typeface="+mn-ea"/>
                          <a:cs typeface="+mn-ea"/>
                          <a:sym typeface="+mn-lt"/>
                        </a:rPr>
                        <a:t>的地址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R </a:t>
                      </a:r>
                      <a:r>
                        <a:rPr lang="zh-CN" sz="1900" b="1" dirty="0">
                          <a:solidFill>
                            <a:schemeClr val="tx1"/>
                          </a:solidFill>
                          <a:effectLst/>
                          <a:latin typeface="+mn-lt"/>
                          <a:ea typeface="+mn-ea"/>
                          <a:cs typeface="+mn-ea"/>
                          <a:sym typeface="+mn-lt"/>
                        </a:rPr>
                        <a:t>接口</a:t>
                      </a:r>
                      <a:r>
                        <a:rPr lang="en-US" sz="1900" b="1" dirty="0">
                          <a:solidFill>
                            <a:schemeClr val="tx1"/>
                          </a:solidFill>
                          <a:effectLst/>
                          <a:latin typeface="+mn-lt"/>
                          <a:ea typeface="+mn-ea"/>
                          <a:cs typeface="+mn-ea"/>
                          <a:sym typeface="+mn-lt"/>
                        </a:rPr>
                        <a:t>2</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zh-CN" sz="1900" b="1" dirty="0">
                          <a:solidFill>
                            <a:schemeClr val="tx1"/>
                          </a:solidFill>
                          <a:effectLst/>
                          <a:latin typeface="+mn-lt"/>
                          <a:ea typeface="+mn-ea"/>
                          <a:cs typeface="+mn-ea"/>
                          <a:sym typeface="+mn-lt"/>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extLst>
                  <a:ext uri="{0D108BD9-81ED-4DB2-BD59-A6C34878D82A}">
                    <a16:rowId xmlns:a16="http://schemas.microsoft.com/office/drawing/2014/main" val="10002"/>
                  </a:ext>
                </a:extLst>
              </a:tr>
              <a:tr h="524651">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C</a:t>
                      </a:r>
                      <a:r>
                        <a:rPr lang="en-US" sz="1900" b="1" baseline="0" dirty="0">
                          <a:solidFill>
                            <a:schemeClr val="tx1"/>
                          </a:solidFill>
                          <a:effectLst/>
                          <a:latin typeface="+mn-lt"/>
                          <a:ea typeface="+mn-ea"/>
                          <a:cs typeface="+mn-ea"/>
                          <a:sym typeface="+mn-lt"/>
                        </a:rPr>
                        <a:t> </a:t>
                      </a:r>
                      <a:r>
                        <a:rPr lang="en-US" altLang="zh-CN" sz="1900" b="1" dirty="0">
                          <a:solidFill>
                            <a:schemeClr val="tx1"/>
                          </a:solidFill>
                          <a:effectLst/>
                          <a:latin typeface="+mn-lt"/>
                          <a:ea typeface="+mn-ea"/>
                          <a:cs typeface="+mn-ea"/>
                          <a:sym typeface="+mn-lt"/>
                        </a:rPr>
                        <a:t></a:t>
                      </a:r>
                      <a:r>
                        <a:rPr lang="en-US" sz="1900" b="1" dirty="0">
                          <a:solidFill>
                            <a:schemeClr val="tx1"/>
                          </a:solidFill>
                          <a:effectLst/>
                          <a:latin typeface="+mn-lt"/>
                          <a:ea typeface="+mn-ea"/>
                          <a:cs typeface="+mn-ea"/>
                          <a:sym typeface="+mn-lt"/>
                        </a:rPr>
                        <a:t> AP</a:t>
                      </a:r>
                      <a:r>
                        <a:rPr lang="en-US" sz="1900" b="1" baseline="-25000" dirty="0">
                          <a:solidFill>
                            <a:schemeClr val="tx1"/>
                          </a:solidFill>
                          <a:effectLst/>
                          <a:latin typeface="+mn-lt"/>
                          <a:ea typeface="+mn-ea"/>
                          <a:cs typeface="+mn-ea"/>
                          <a:sym typeface="+mn-lt"/>
                        </a:rPr>
                        <a:t>2</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1</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0</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 </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C </a:t>
                      </a:r>
                      <a:r>
                        <a:rPr lang="zh-CN" sz="1900" b="1" dirty="0">
                          <a:solidFill>
                            <a:schemeClr val="tx1"/>
                          </a:solidFill>
                          <a:effectLst/>
                          <a:latin typeface="+mn-lt"/>
                          <a:ea typeface="+mn-ea"/>
                          <a:cs typeface="+mn-ea"/>
                          <a:sym typeface="+mn-lt"/>
                        </a:rPr>
                        <a:t>的地址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R </a:t>
                      </a:r>
                      <a:r>
                        <a:rPr lang="zh-CN" sz="1900" b="1" dirty="0">
                          <a:solidFill>
                            <a:schemeClr val="tx1"/>
                          </a:solidFill>
                          <a:effectLst/>
                          <a:latin typeface="+mn-lt"/>
                          <a:ea typeface="+mn-ea"/>
                          <a:cs typeface="+mn-ea"/>
                          <a:sym typeface="+mn-lt"/>
                        </a:rPr>
                        <a:t>接口</a:t>
                      </a:r>
                      <a:r>
                        <a:rPr lang="en-US" sz="1900" b="1" dirty="0">
                          <a:solidFill>
                            <a:schemeClr val="tx1"/>
                          </a:solidFill>
                          <a:effectLst/>
                          <a:latin typeface="+mn-lt"/>
                          <a:ea typeface="+mn-ea"/>
                          <a:cs typeface="+mn-ea"/>
                          <a:sym typeface="+mn-lt"/>
                        </a:rPr>
                        <a:t>2</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20000"/>
                        </a:lnSpc>
                        <a:spcBef>
                          <a:spcPts val="0"/>
                        </a:spcBef>
                        <a:spcAft>
                          <a:spcPts val="0"/>
                        </a:spcAft>
                        <a:tabLst>
                          <a:tab pos="1752600" algn="l"/>
                        </a:tabLst>
                      </a:pPr>
                      <a:r>
                        <a:rPr lang="zh-CN" sz="1900" b="1" dirty="0">
                          <a:solidFill>
                            <a:schemeClr val="tx1"/>
                          </a:solidFill>
                          <a:effectLst/>
                          <a:latin typeface="+mn-lt"/>
                          <a:ea typeface="+mn-ea"/>
                          <a:cs typeface="+mn-ea"/>
                          <a:sym typeface="+mn-lt"/>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65582">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 </a:t>
                      </a:r>
                      <a:r>
                        <a:rPr lang="en-US" altLang="zh-CN" sz="1900" b="1" dirty="0">
                          <a:solidFill>
                            <a:schemeClr val="tx1"/>
                          </a:solidFill>
                          <a:effectLst/>
                          <a:latin typeface="+mn-lt"/>
                          <a:ea typeface="+mn-ea"/>
                          <a:cs typeface="+mn-ea"/>
                          <a:sym typeface="+mn-lt"/>
                        </a:rPr>
                        <a:t></a:t>
                      </a:r>
                      <a:r>
                        <a:rPr lang="en-US" sz="1900" b="1" dirty="0">
                          <a:solidFill>
                            <a:schemeClr val="tx1"/>
                          </a:solidFill>
                          <a:effectLst/>
                          <a:latin typeface="+mn-lt"/>
                          <a:ea typeface="+mn-ea"/>
                          <a:cs typeface="+mn-ea"/>
                          <a:sym typeface="+mn-lt"/>
                        </a:rPr>
                        <a:t>R </a:t>
                      </a:r>
                      <a:r>
                        <a:rPr lang="zh-CN" sz="1900" b="1" dirty="0">
                          <a:solidFill>
                            <a:schemeClr val="tx1"/>
                          </a:solidFill>
                          <a:effectLst/>
                          <a:latin typeface="+mn-lt"/>
                          <a:ea typeface="+mn-ea"/>
                          <a:cs typeface="+mn-ea"/>
                          <a:sym typeface="+mn-lt"/>
                        </a:rPr>
                        <a:t>接口</a:t>
                      </a:r>
                      <a:r>
                        <a:rPr lang="en-US" sz="1900" b="1" dirty="0">
                          <a:solidFill>
                            <a:schemeClr val="tx1"/>
                          </a:solidFill>
                          <a:effectLst/>
                          <a:latin typeface="+mn-lt"/>
                          <a:ea typeface="+mn-ea"/>
                          <a:cs typeface="+mn-ea"/>
                          <a:sym typeface="+mn-lt"/>
                        </a:rPr>
                        <a:t> 2</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0</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1</a:t>
                      </a:r>
                      <a:endParaRPr lang="zh-CN" sz="1900" b="1"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R </a:t>
                      </a:r>
                      <a:r>
                        <a:rPr lang="zh-CN" sz="1900" b="1" dirty="0">
                          <a:solidFill>
                            <a:schemeClr val="tx1"/>
                          </a:solidFill>
                          <a:effectLst/>
                          <a:latin typeface="+mn-lt"/>
                          <a:ea typeface="+mn-ea"/>
                          <a:cs typeface="+mn-ea"/>
                          <a:sym typeface="+mn-lt"/>
                        </a:rPr>
                        <a:t>接口</a:t>
                      </a:r>
                      <a:r>
                        <a:rPr lang="en-US" sz="1900" b="1" dirty="0">
                          <a:solidFill>
                            <a:schemeClr val="tx1"/>
                          </a:solidFill>
                          <a:effectLst/>
                          <a:latin typeface="+mn-lt"/>
                          <a:ea typeface="+mn-ea"/>
                          <a:cs typeface="+mn-ea"/>
                          <a:sym typeface="+mn-lt"/>
                        </a:rPr>
                        <a:t>2</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AP</a:t>
                      </a:r>
                      <a:r>
                        <a:rPr lang="en-US" sz="1900" b="1" baseline="-25000" dirty="0">
                          <a:solidFill>
                            <a:schemeClr val="tx1"/>
                          </a:solidFill>
                          <a:effectLst/>
                          <a:latin typeface="+mn-lt"/>
                          <a:ea typeface="+mn-ea"/>
                          <a:cs typeface="+mn-ea"/>
                          <a:sym typeface="+mn-lt"/>
                        </a:rPr>
                        <a:t>2 </a:t>
                      </a:r>
                      <a:r>
                        <a:rPr lang="zh-CN" sz="1900" b="1" dirty="0">
                          <a:solidFill>
                            <a:schemeClr val="tx1"/>
                          </a:solidFill>
                          <a:effectLst/>
                          <a:latin typeface="+mn-lt"/>
                          <a:ea typeface="+mn-ea"/>
                          <a:cs typeface="+mn-ea"/>
                          <a:sym typeface="+mn-lt"/>
                        </a:rPr>
                        <a:t>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en-US" sz="1900" b="1" dirty="0">
                          <a:solidFill>
                            <a:schemeClr val="tx1"/>
                          </a:solidFill>
                          <a:effectLst/>
                          <a:latin typeface="+mn-lt"/>
                          <a:ea typeface="+mn-ea"/>
                          <a:cs typeface="+mn-ea"/>
                          <a:sym typeface="+mn-lt"/>
                        </a:rPr>
                        <a:t>C </a:t>
                      </a:r>
                      <a:r>
                        <a:rPr lang="zh-CN" sz="1900" b="1" dirty="0">
                          <a:solidFill>
                            <a:schemeClr val="tx1"/>
                          </a:solidFill>
                          <a:effectLst/>
                          <a:latin typeface="+mn-lt"/>
                          <a:ea typeface="+mn-ea"/>
                          <a:cs typeface="+mn-ea"/>
                          <a:sym typeface="+mn-lt"/>
                        </a:rPr>
                        <a:t>的地址</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algn="ctr">
                        <a:lnSpc>
                          <a:spcPct val="120000"/>
                        </a:lnSpc>
                        <a:spcBef>
                          <a:spcPts val="0"/>
                        </a:spcBef>
                        <a:spcAft>
                          <a:spcPts val="0"/>
                        </a:spcAft>
                        <a:tabLst>
                          <a:tab pos="1752600" algn="l"/>
                        </a:tabLst>
                      </a:pPr>
                      <a:r>
                        <a:rPr lang="zh-CN" sz="1900" b="1" dirty="0">
                          <a:solidFill>
                            <a:schemeClr val="tx1"/>
                          </a:solidFill>
                          <a:effectLst/>
                          <a:latin typeface="+mn-lt"/>
                          <a:ea typeface="+mn-ea"/>
                          <a:cs typeface="+mn-ea"/>
                          <a:sym typeface="+mn-lt"/>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extLst>
                  <a:ext uri="{0D108BD9-81ED-4DB2-BD59-A6C34878D82A}">
                    <a16:rowId xmlns:a16="http://schemas.microsoft.com/office/drawing/2014/main" val="10004"/>
                  </a:ext>
                </a:extLst>
              </a:tr>
            </a:tbl>
          </a:graphicData>
        </a:graphic>
      </p:graphicFrame>
      <p:sp>
        <p:nvSpPr>
          <p:cNvPr id="182" name="Rectangle 6">
            <a:extLst>
              <a:ext uri="{FF2B5EF4-FFF2-40B4-BE49-F238E27FC236}">
                <a16:creationId xmlns:a16="http://schemas.microsoft.com/office/drawing/2014/main" id="{68490ACE-62E2-4332-972C-8838C61E294C}"/>
              </a:ext>
            </a:extLst>
          </p:cNvPr>
          <p:cNvSpPr>
            <a:spLocks noChangeArrowheads="1"/>
          </p:cNvSpPr>
          <p:nvPr/>
        </p:nvSpPr>
        <p:spPr bwMode="auto">
          <a:xfrm>
            <a:off x="335755" y="313416"/>
            <a:ext cx="6155659"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802.11 </a:t>
            </a:r>
            <a:r>
              <a:rPr lang="zh-CN" altLang="en-US" sz="3200" b="1" dirty="0">
                <a:cs typeface="+mn-ea"/>
                <a:sym typeface="+mn-lt"/>
              </a:rPr>
              <a:t>的数据帧：地址字段举例 </a:t>
            </a:r>
          </a:p>
        </p:txBody>
      </p:sp>
    </p:spTree>
    <p:extLst>
      <p:ext uri="{BB962C8B-B14F-4D97-AF65-F5344CB8AC3E}">
        <p14:creationId xmlns:p14="http://schemas.microsoft.com/office/powerpoint/2010/main" val="411756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BFB-7FBC-D557-C101-B37202CE4442}"/>
              </a:ext>
            </a:extLst>
          </p:cNvPr>
          <p:cNvSpPr>
            <a:spLocks noGrp="1"/>
          </p:cNvSpPr>
          <p:nvPr>
            <p:ph type="title"/>
          </p:nvPr>
        </p:nvSpPr>
        <p:spPr/>
        <p:txBody>
          <a:bodyPr/>
          <a:lstStyle/>
          <a:p>
            <a:r>
              <a:rPr lang="zh-CN" altLang="en-US" sz="3200" b="1" dirty="0">
                <a:latin typeface="+mj-ea"/>
                <a:ea typeface="+mj-ea"/>
                <a:cs typeface="+mn-ea"/>
                <a:sym typeface="+mn-lt"/>
              </a:rPr>
              <a:t>传输方式：异步传输和同步传输</a:t>
            </a:r>
            <a:endParaRPr lang="zh-CN" altLang="en-US" dirty="0"/>
          </a:p>
        </p:txBody>
      </p:sp>
      <p:sp>
        <p:nvSpPr>
          <p:cNvPr id="3" name="内容占位符 2">
            <a:extLst>
              <a:ext uri="{FF2B5EF4-FFF2-40B4-BE49-F238E27FC236}">
                <a16:creationId xmlns:a16="http://schemas.microsoft.com/office/drawing/2014/main" id="{F7D30B3E-8949-8B89-707D-B051F8089172}"/>
              </a:ext>
            </a:extLst>
          </p:cNvPr>
          <p:cNvSpPr>
            <a:spLocks noGrp="1"/>
          </p:cNvSpPr>
          <p:nvPr>
            <p:ph idx="1"/>
          </p:nvPr>
        </p:nvSpPr>
        <p:spPr/>
        <p:txBody>
          <a:bodyPr/>
          <a:lstStyle/>
          <a:p>
            <a:r>
              <a:rPr lang="zh-CN" altLang="en-US" b="1" dirty="0">
                <a:cs typeface="+mn-ea"/>
                <a:sym typeface="+mn-lt"/>
              </a:rPr>
              <a:t>同步传输</a:t>
            </a:r>
            <a:endParaRPr lang="en-US" altLang="zh-CN" dirty="0"/>
          </a:p>
          <a:p>
            <a:pPr marL="522288" indent="-342900">
              <a:buFont typeface="Wingdings" panose="05000000000000000000" pitchFamily="2" charset="2"/>
              <a:buChar char="Ø"/>
            </a:pPr>
            <a:r>
              <a:rPr lang="zh-CN" altLang="en-US" sz="2000" dirty="0">
                <a:cs typeface="+mn-ea"/>
                <a:sym typeface="+mn-lt"/>
              </a:rPr>
              <a:t>将</a:t>
            </a:r>
            <a:r>
              <a:rPr lang="zh-CN" altLang="zh-CN" sz="2000" dirty="0">
                <a:cs typeface="+mn-ea"/>
                <a:sym typeface="+mn-lt"/>
              </a:rPr>
              <a:t>字符或比特流被组合成数据帧</a:t>
            </a:r>
            <a:r>
              <a:rPr lang="zh-CN" altLang="en-US" sz="2000" dirty="0">
                <a:cs typeface="+mn-ea"/>
                <a:sym typeface="+mn-lt"/>
              </a:rPr>
              <a:t>，</a:t>
            </a:r>
            <a:r>
              <a:rPr lang="zh-CN" altLang="zh-CN" sz="2000" dirty="0">
                <a:cs typeface="+mn-ea"/>
                <a:sym typeface="+mn-lt"/>
              </a:rPr>
              <a:t>成块地传送</a:t>
            </a:r>
            <a:r>
              <a:rPr lang="zh-CN" altLang="en-US" sz="2000" dirty="0">
                <a:cs typeface="+mn-ea"/>
                <a:sym typeface="+mn-lt"/>
              </a:rPr>
              <a:t>，</a:t>
            </a:r>
            <a:r>
              <a:rPr lang="zh-CN" altLang="zh-CN" sz="2000" dirty="0">
                <a:cs typeface="+mn-ea"/>
                <a:sym typeface="+mn-lt"/>
              </a:rPr>
              <a:t>数据帧的</a:t>
            </a:r>
            <a:r>
              <a:rPr lang="zh-CN" altLang="en-US" sz="2000" dirty="0">
                <a:cs typeface="+mn-ea"/>
                <a:sym typeface="+mn-lt"/>
              </a:rPr>
              <a:t>格式</a:t>
            </a:r>
            <a:r>
              <a:rPr lang="zh-CN" altLang="zh-CN" sz="2000" dirty="0">
                <a:cs typeface="+mn-ea"/>
                <a:sym typeface="+mn-lt"/>
              </a:rPr>
              <a:t>随协议而定。</a:t>
            </a:r>
            <a:endParaRPr lang="en-US" altLang="zh-CN" sz="2000" dirty="0">
              <a:cs typeface="+mn-ea"/>
              <a:sym typeface="+mn-lt"/>
            </a:endParaRPr>
          </a:p>
          <a:p>
            <a:pPr marL="522288" indent="-342900">
              <a:buFont typeface="Wingdings" panose="05000000000000000000" pitchFamily="2" charset="2"/>
              <a:buChar char="Ø"/>
            </a:pPr>
            <a:r>
              <a:rPr lang="zh-CN" altLang="zh-CN" sz="2000" dirty="0">
                <a:cs typeface="+mn-ea"/>
                <a:sym typeface="+mn-lt"/>
              </a:rPr>
              <a:t>同步字符(syn)，</a:t>
            </a:r>
            <a:r>
              <a:rPr lang="zh-CN" altLang="en-US" sz="2000" dirty="0">
                <a:cs typeface="+mn-ea"/>
                <a:sym typeface="+mn-lt"/>
              </a:rPr>
              <a:t>标识一个</a:t>
            </a:r>
            <a:r>
              <a:rPr lang="zh-CN" altLang="zh-CN" sz="2000" dirty="0">
                <a:cs typeface="+mn-ea"/>
                <a:sym typeface="+mn-lt"/>
              </a:rPr>
              <a:t>数据帧</a:t>
            </a:r>
            <a:r>
              <a:rPr lang="zh-CN" altLang="en-US" sz="2000" dirty="0">
                <a:cs typeface="+mn-ea"/>
                <a:sym typeface="+mn-lt"/>
              </a:rPr>
              <a:t>的开始；</a:t>
            </a:r>
            <a:r>
              <a:rPr lang="zh-CN" altLang="zh-CN" sz="2000" dirty="0">
                <a:cs typeface="+mn-ea"/>
                <a:sym typeface="+mn-lt"/>
              </a:rPr>
              <a:t>帧结束标记</a:t>
            </a:r>
            <a:r>
              <a:rPr lang="en-US" altLang="zh-CN" sz="2000" dirty="0">
                <a:cs typeface="+mn-ea"/>
                <a:sym typeface="+mn-lt"/>
              </a:rPr>
              <a:t>(end)</a:t>
            </a:r>
            <a:r>
              <a:rPr lang="zh-CN" altLang="zh-CN" sz="2000" dirty="0">
                <a:cs typeface="+mn-ea"/>
                <a:sym typeface="+mn-lt"/>
              </a:rPr>
              <a:t>，</a:t>
            </a:r>
            <a:r>
              <a:rPr lang="zh-CN" altLang="en-US" sz="2000" dirty="0">
                <a:cs typeface="+mn-ea"/>
                <a:sym typeface="+mn-lt"/>
              </a:rPr>
              <a:t>标识</a:t>
            </a:r>
            <a:r>
              <a:rPr lang="zh-CN" altLang="zh-CN" sz="2000" dirty="0">
                <a:cs typeface="+mn-ea"/>
                <a:sym typeface="+mn-lt"/>
              </a:rPr>
              <a:t>该帧结束</a:t>
            </a:r>
          </a:p>
          <a:p>
            <a:pPr marL="522288" indent="-342900">
              <a:lnSpc>
                <a:spcPct val="120000"/>
              </a:lnSpc>
              <a:buFont typeface="Wingdings" panose="05000000000000000000" pitchFamily="2" charset="2"/>
              <a:buChar char="Ø"/>
            </a:pPr>
            <a:r>
              <a:rPr lang="zh-CN" altLang="zh-CN" sz="2000" dirty="0">
                <a:cs typeface="+mn-ea"/>
                <a:sym typeface="+mn-lt"/>
              </a:rPr>
              <a:t>控制域</a:t>
            </a:r>
            <a:r>
              <a:rPr lang="en-US" altLang="zh-CN" sz="2000" dirty="0">
                <a:cs typeface="+mn-ea"/>
                <a:sym typeface="+mn-lt"/>
              </a:rPr>
              <a:t>(control)</a:t>
            </a:r>
            <a:r>
              <a:rPr lang="zh-CN" altLang="zh-CN" sz="2000" dirty="0">
                <a:cs typeface="+mn-ea"/>
                <a:sym typeface="+mn-lt"/>
              </a:rPr>
              <a:t>包含：源地址</a:t>
            </a:r>
            <a:r>
              <a:rPr lang="zh-CN" altLang="en-US" sz="2000" dirty="0">
                <a:cs typeface="+mn-ea"/>
                <a:sym typeface="+mn-lt"/>
              </a:rPr>
              <a:t>、</a:t>
            </a:r>
            <a:r>
              <a:rPr lang="zh-CN" altLang="zh-CN" sz="2000" dirty="0">
                <a:cs typeface="+mn-ea"/>
                <a:sym typeface="+mn-lt"/>
              </a:rPr>
              <a:t>目的地址</a:t>
            </a:r>
            <a:r>
              <a:rPr lang="zh-CN" altLang="en-US" sz="2000" dirty="0">
                <a:cs typeface="+mn-ea"/>
                <a:sym typeface="+mn-lt"/>
              </a:rPr>
              <a:t>、</a:t>
            </a:r>
            <a:r>
              <a:rPr lang="zh-CN" altLang="zh-CN" sz="2000" dirty="0">
                <a:cs typeface="+mn-ea"/>
                <a:sym typeface="+mn-lt"/>
              </a:rPr>
              <a:t>数据字节数</a:t>
            </a:r>
            <a:r>
              <a:rPr lang="zh-CN" altLang="en-US" sz="2000" dirty="0">
                <a:cs typeface="+mn-ea"/>
                <a:sym typeface="+mn-lt"/>
              </a:rPr>
              <a:t>、</a:t>
            </a:r>
            <a:r>
              <a:rPr lang="zh-CN" altLang="zh-CN" sz="2000" dirty="0">
                <a:cs typeface="+mn-ea"/>
                <a:sym typeface="+mn-lt"/>
              </a:rPr>
              <a:t>序列号</a:t>
            </a:r>
            <a:r>
              <a:rPr lang="zh-CN" altLang="en-US" sz="2000" dirty="0">
                <a:cs typeface="+mn-ea"/>
                <a:sym typeface="+mn-lt"/>
              </a:rPr>
              <a:t>、</a:t>
            </a:r>
            <a:r>
              <a:rPr lang="zh-CN" altLang="zh-CN" sz="2000" dirty="0">
                <a:cs typeface="+mn-ea"/>
                <a:sym typeface="+mn-lt"/>
              </a:rPr>
              <a:t>帧类型</a:t>
            </a:r>
          </a:p>
          <a:p>
            <a:pPr marL="522288" indent="-342900">
              <a:lnSpc>
                <a:spcPct val="120000"/>
              </a:lnSpc>
              <a:buFont typeface="Wingdings" panose="05000000000000000000" pitchFamily="2" charset="2"/>
              <a:buChar char="Ø"/>
            </a:pPr>
            <a:r>
              <a:rPr lang="zh-CN" altLang="zh-CN" sz="2000" dirty="0">
                <a:cs typeface="+mn-ea"/>
                <a:sym typeface="+mn-lt"/>
              </a:rPr>
              <a:t>数据域是要发送的信息</a:t>
            </a:r>
            <a:endParaRPr lang="en-US" altLang="zh-CN" sz="2000" dirty="0">
              <a:cs typeface="+mn-ea"/>
              <a:sym typeface="+mn-lt"/>
            </a:endParaRPr>
          </a:p>
          <a:p>
            <a:pPr marL="522288" indent="-342900">
              <a:lnSpc>
                <a:spcPct val="120000"/>
              </a:lnSpc>
              <a:buFont typeface="Wingdings" panose="05000000000000000000" pitchFamily="2" charset="2"/>
              <a:buChar char="Ø"/>
            </a:pPr>
            <a:r>
              <a:rPr lang="zh-CN" altLang="zh-CN" sz="2000" dirty="0">
                <a:cs typeface="+mn-ea"/>
                <a:sym typeface="+mn-lt"/>
              </a:rPr>
              <a:t>错误检查域</a:t>
            </a:r>
            <a:r>
              <a:rPr lang="en-US" altLang="zh-CN" sz="2000" dirty="0">
                <a:cs typeface="+mn-ea"/>
                <a:sym typeface="+mn-lt"/>
              </a:rPr>
              <a:t>(</a:t>
            </a:r>
            <a:r>
              <a:rPr lang="en-US" altLang="zh-CN" sz="2000" dirty="0" err="1">
                <a:cs typeface="+mn-ea"/>
                <a:sym typeface="+mn-lt"/>
              </a:rPr>
              <a:t>errora</a:t>
            </a:r>
            <a:r>
              <a:rPr lang="en-US" altLang="zh-CN" sz="2000" dirty="0">
                <a:cs typeface="+mn-ea"/>
                <a:sym typeface="+mn-lt"/>
              </a:rPr>
              <a:t>)</a:t>
            </a:r>
            <a:r>
              <a:rPr lang="zh-CN" altLang="en-US" sz="2000" dirty="0">
                <a:cs typeface="+mn-ea"/>
                <a:sym typeface="+mn-lt"/>
              </a:rPr>
              <a:t>，</a:t>
            </a:r>
            <a:r>
              <a:rPr lang="zh-CN" altLang="zh-CN" sz="2000" dirty="0">
                <a:cs typeface="+mn-ea"/>
                <a:sym typeface="+mn-lt"/>
              </a:rPr>
              <a:t>用来检测和校正传输错误</a:t>
            </a:r>
            <a:endParaRPr lang="en-US" altLang="zh-CN" sz="2000" dirty="0">
              <a:cs typeface="+mn-ea"/>
              <a:sym typeface="+mn-lt"/>
            </a:endParaRPr>
          </a:p>
          <a:p>
            <a:pPr marL="522288" indent="-342900">
              <a:lnSpc>
                <a:spcPct val="120000"/>
              </a:lnSpc>
              <a:buFont typeface="Wingdings" panose="05000000000000000000" pitchFamily="2" charset="2"/>
              <a:buChar char="Ø"/>
            </a:pPr>
            <a:r>
              <a:rPr lang="zh-CN" altLang="en-US" sz="2000" dirty="0">
                <a:solidFill>
                  <a:srgbClr val="C00000"/>
                </a:solidFill>
                <a:cs typeface="+mn-ea"/>
                <a:sym typeface="+mn-lt"/>
              </a:rPr>
              <a:t>两级同步</a:t>
            </a:r>
            <a:r>
              <a:rPr lang="zh-CN" altLang="en-US" sz="2000" dirty="0">
                <a:solidFill>
                  <a:srgbClr val="FF3300"/>
                </a:solidFill>
                <a:cs typeface="+mn-ea"/>
                <a:sym typeface="+mn-lt"/>
              </a:rPr>
              <a:t>：</a:t>
            </a:r>
            <a:r>
              <a:rPr lang="zh-CN" altLang="en-US" sz="2000" dirty="0">
                <a:cs typeface="+mn-ea"/>
                <a:sym typeface="+mn-lt"/>
              </a:rPr>
              <a:t>位同步和帧同步</a:t>
            </a:r>
            <a:r>
              <a:rPr lang="en-US" altLang="zh-CN" sz="2000" dirty="0">
                <a:cs typeface="+mn-ea"/>
                <a:sym typeface="+mn-lt"/>
              </a:rPr>
              <a:t>(</a:t>
            </a:r>
            <a:r>
              <a:rPr lang="en-US" altLang="zh-CN" sz="2000" dirty="0" err="1">
                <a:cs typeface="+mn-ea"/>
                <a:sym typeface="+mn-lt"/>
              </a:rPr>
              <a:t>syn,end</a:t>
            </a:r>
            <a:r>
              <a:rPr lang="en-US" altLang="zh-CN" sz="2000" dirty="0">
                <a:cs typeface="+mn-ea"/>
                <a:sym typeface="+mn-lt"/>
              </a:rPr>
              <a:t>)</a:t>
            </a:r>
            <a:endParaRPr lang="zh-CN" altLang="zh-CN" sz="20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45ED2E37-80ED-23A5-FC0F-D4776E31AB43}"/>
              </a:ext>
            </a:extLst>
          </p:cNvPr>
          <p:cNvSpPr>
            <a:spLocks noGrp="1"/>
          </p:cNvSpPr>
          <p:nvPr>
            <p:ph type="sldNum" sz="quarter" idx="12"/>
          </p:nvPr>
        </p:nvSpPr>
        <p:spPr/>
        <p:txBody>
          <a:bodyPr/>
          <a:lstStyle/>
          <a:p>
            <a:fld id="{C8BB1146-E542-4D4E-B8E9-6919A11DDD48}" type="slidenum">
              <a:rPr lang="en-US" smtClean="0"/>
              <a:t>21</a:t>
            </a:fld>
            <a:endParaRPr lang="en-US"/>
          </a:p>
        </p:txBody>
      </p:sp>
      <p:graphicFrame>
        <p:nvGraphicFramePr>
          <p:cNvPr id="5" name="对象 4">
            <a:extLst>
              <a:ext uri="{FF2B5EF4-FFF2-40B4-BE49-F238E27FC236}">
                <a16:creationId xmlns:a16="http://schemas.microsoft.com/office/drawing/2014/main" id="{FA44EAC5-3B45-EF02-5399-4D7D35FCD06E}"/>
              </a:ext>
            </a:extLst>
          </p:cNvPr>
          <p:cNvGraphicFramePr>
            <a:graphicFrameLocks/>
          </p:cNvGraphicFramePr>
          <p:nvPr>
            <p:extLst>
              <p:ext uri="{D42A27DB-BD31-4B8C-83A1-F6EECF244321}">
                <p14:modId xmlns:p14="http://schemas.microsoft.com/office/powerpoint/2010/main" val="734493045"/>
              </p:ext>
            </p:extLst>
          </p:nvPr>
        </p:nvGraphicFramePr>
        <p:xfrm>
          <a:off x="2284775" y="4422691"/>
          <a:ext cx="6759833" cy="1814597"/>
        </p:xfrm>
        <a:graphic>
          <a:graphicData uri="http://schemas.openxmlformats.org/presentationml/2006/ole">
            <mc:AlternateContent xmlns:mc="http://schemas.openxmlformats.org/markup-compatibility/2006">
              <mc:Choice xmlns:v="urn:schemas-microsoft-com:vml" Requires="v">
                <p:oleObj r:id="rId2" imgW="6824457" imgH="1433444" progId="Visio.Drawing.15">
                  <p:embed/>
                </p:oleObj>
              </mc:Choice>
              <mc:Fallback>
                <p:oleObj r:id="rId2" imgW="6824457" imgH="1433444" progId="Visio.Drawing.15">
                  <p:embed/>
                  <p:pic>
                    <p:nvPicPr>
                      <p:cNvPr id="7" name="对象 6">
                        <a:extLst>
                          <a:ext uri="{FF2B5EF4-FFF2-40B4-BE49-F238E27FC236}">
                            <a16:creationId xmlns:a16="http://schemas.microsoft.com/office/drawing/2014/main" id="{7D1C7BDC-E67D-3035-6BDD-47794E4BDAA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775" y="4422691"/>
                        <a:ext cx="6759833" cy="1814597"/>
                      </a:xfrm>
                      <a:prstGeom prst="rect">
                        <a:avLst/>
                      </a:prstGeom>
                      <a:noFill/>
                    </p:spPr>
                  </p:pic>
                </p:oleObj>
              </mc:Fallback>
            </mc:AlternateContent>
          </a:graphicData>
        </a:graphic>
      </p:graphicFrame>
    </p:spTree>
    <p:extLst>
      <p:ext uri="{BB962C8B-B14F-4D97-AF65-F5344CB8AC3E}">
        <p14:creationId xmlns:p14="http://schemas.microsoft.com/office/powerpoint/2010/main" val="37392216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736" y="-183647"/>
            <a:ext cx="10858500" cy="900112"/>
          </a:xfrm>
        </p:spPr>
        <p:txBody>
          <a:bodyPr>
            <a:normAutofit/>
          </a:bodyPr>
          <a:lstStyle/>
          <a:p>
            <a:pPr>
              <a:lnSpc>
                <a:spcPct val="120000"/>
              </a:lnSpc>
            </a:pPr>
            <a:r>
              <a:rPr lang="zh-CN" altLang="en-US" sz="3200" dirty="0">
                <a:latin typeface="+mn-lt"/>
                <a:ea typeface="+mn-ea"/>
                <a:cs typeface="+mn-ea"/>
                <a:sym typeface="+mn-lt"/>
              </a:rPr>
              <a:t>数据帧传输的可靠性：确认重传机制以及空口速率调整</a:t>
            </a:r>
          </a:p>
        </p:txBody>
      </p:sp>
      <p:pic>
        <p:nvPicPr>
          <p:cNvPr id="196610" name="Picture 2"/>
          <p:cNvPicPr>
            <a:picLocks noChangeAspect="1" noChangeArrowheads="1"/>
          </p:cNvPicPr>
          <p:nvPr/>
        </p:nvPicPr>
        <p:blipFill>
          <a:blip r:embed="rId3" cstate="print"/>
          <a:srcRect/>
          <a:stretch>
            <a:fillRect/>
          </a:stretch>
        </p:blipFill>
        <p:spPr bwMode="auto">
          <a:xfrm>
            <a:off x="278781" y="846751"/>
            <a:ext cx="9846526" cy="5642950"/>
          </a:xfrm>
          <a:prstGeom prst="rect">
            <a:avLst/>
          </a:prstGeom>
          <a:noFill/>
          <a:ln w="9525">
            <a:noFill/>
            <a:miter lim="800000"/>
            <a:headEnd/>
            <a:tailEnd/>
          </a:ln>
        </p:spPr>
      </p:pic>
      <p:sp>
        <p:nvSpPr>
          <p:cNvPr id="6" name="圆角矩形标注 5"/>
          <p:cNvSpPr/>
          <p:nvPr/>
        </p:nvSpPr>
        <p:spPr bwMode="auto">
          <a:xfrm>
            <a:off x="9982201" y="4073994"/>
            <a:ext cx="2016224" cy="720080"/>
          </a:xfrm>
          <a:prstGeom prst="wedgeRoundRectCallout">
            <a:avLst>
              <a:gd name="adj1" fmla="val -44864"/>
              <a:gd name="adj2" fmla="val 92279"/>
              <a:gd name="adj3" fmla="val 16667"/>
            </a:avLst>
          </a:prstGeom>
          <a:noFill/>
          <a:ln>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79200" tIns="39600" rIns="79200" bIns="39600" numCol="1" rtlCol="0" anchor="t" anchorCtr="0" compatLnSpc="1">
            <a:prstTxWarp prst="textNoShape">
              <a:avLst/>
            </a:prstTxWarp>
            <a:noAutofit/>
          </a:bodyPr>
          <a:lstStyle/>
          <a:p>
            <a:pPr defTabSz="801688">
              <a:lnSpc>
                <a:spcPct val="120000"/>
              </a:lnSpc>
            </a:pPr>
            <a:r>
              <a:rPr lang="zh-CN" altLang="en-US" sz="1600" b="1" dirty="0">
                <a:solidFill>
                  <a:srgbClr val="0000FF"/>
                </a:solidFill>
                <a:cs typeface="+mn-ea"/>
                <a:sym typeface="+mn-lt"/>
              </a:rPr>
              <a:t>具体的调速机制由芯片厂商自行决定！</a:t>
            </a:r>
          </a:p>
        </p:txBody>
      </p:sp>
      <p:sp>
        <p:nvSpPr>
          <p:cNvPr id="7" name="灯片编号占位符 6">
            <a:extLst>
              <a:ext uri="{FF2B5EF4-FFF2-40B4-BE49-F238E27FC236}">
                <a16:creationId xmlns:a16="http://schemas.microsoft.com/office/drawing/2014/main" id="{D8C50A1E-9D1F-F660-C13B-05535DC1E5F4}"/>
              </a:ext>
            </a:extLst>
          </p:cNvPr>
          <p:cNvSpPr>
            <a:spLocks noGrp="1"/>
          </p:cNvSpPr>
          <p:nvPr>
            <p:ph type="sldNum" sz="quarter" idx="12"/>
          </p:nvPr>
        </p:nvSpPr>
        <p:spPr/>
        <p:txBody>
          <a:bodyPr/>
          <a:lstStyle/>
          <a:p>
            <a:fld id="{C8BB1146-E542-4D4E-B8E9-6919A11DDD48}" type="slidenum">
              <a:rPr lang="en-US" smtClean="0"/>
              <a:t>210</a:t>
            </a:fld>
            <a:endParaRPr lang="en-US"/>
          </a:p>
        </p:txBody>
      </p:sp>
    </p:spTree>
    <p:extLst>
      <p:ext uri="{BB962C8B-B14F-4D97-AF65-F5344CB8AC3E}">
        <p14:creationId xmlns:p14="http://schemas.microsoft.com/office/powerpoint/2010/main" val="2877422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err="1">
                <a:latin typeface="+mn-lt"/>
                <a:ea typeface="+mn-ea"/>
                <a:cs typeface="+mn-ea"/>
                <a:sym typeface="+mn-lt"/>
              </a:rPr>
              <a:t>WiFi</a:t>
            </a:r>
            <a:r>
              <a:rPr lang="zh-CN" altLang="en-US" sz="3200" dirty="0">
                <a:latin typeface="+mn-lt"/>
                <a:ea typeface="+mn-ea"/>
                <a:cs typeface="+mn-ea"/>
                <a:sym typeface="+mn-lt"/>
              </a:rPr>
              <a:t>通信的信道特点</a:t>
            </a:r>
          </a:p>
        </p:txBody>
      </p:sp>
      <p:sp>
        <p:nvSpPr>
          <p:cNvPr id="3" name="内容占位符 2"/>
          <p:cNvSpPr>
            <a:spLocks noGrp="1"/>
          </p:cNvSpPr>
          <p:nvPr>
            <p:ph idx="1"/>
          </p:nvPr>
        </p:nvSpPr>
        <p:spPr/>
        <p:txBody>
          <a:bodyPr>
            <a:noAutofit/>
          </a:bodyPr>
          <a:lstStyle/>
          <a:p>
            <a:pPr>
              <a:spcBef>
                <a:spcPts val="0"/>
              </a:spcBef>
              <a:buFont typeface="Wingdings" panose="05000000000000000000" pitchFamily="2" charset="2"/>
              <a:buChar char="Ø"/>
            </a:pPr>
            <a:r>
              <a:rPr lang="zh-CN" altLang="en-US" sz="2400" dirty="0">
                <a:cs typeface="+mn-ea"/>
                <a:sym typeface="+mn-lt"/>
              </a:rPr>
              <a:t>共享开放的无线介质（频谱资源），没有实体物理层的防护，数据是</a:t>
            </a:r>
            <a:r>
              <a:rPr lang="zh-CN" altLang="en-US" sz="2400" dirty="0">
                <a:solidFill>
                  <a:srgbClr val="0000FF"/>
                </a:solidFill>
                <a:cs typeface="+mn-ea"/>
                <a:sym typeface="+mn-lt"/>
              </a:rPr>
              <a:t>广播式</a:t>
            </a:r>
            <a:r>
              <a:rPr lang="zh-CN" altLang="en-US" sz="2400" dirty="0">
                <a:cs typeface="+mn-ea"/>
                <a:sym typeface="+mn-lt"/>
              </a:rPr>
              <a:t>的；</a:t>
            </a:r>
            <a:endParaRPr lang="en-US" altLang="zh-CN" sz="2400" dirty="0">
              <a:cs typeface="+mn-ea"/>
              <a:sym typeface="+mn-lt"/>
            </a:endParaRPr>
          </a:p>
          <a:p>
            <a:pPr>
              <a:spcBef>
                <a:spcPts val="0"/>
              </a:spcBef>
              <a:buFont typeface="Wingdings" panose="05000000000000000000" pitchFamily="2" charset="2"/>
              <a:buChar char="Ø"/>
            </a:pPr>
            <a:r>
              <a:rPr lang="zh-CN" altLang="en-US" sz="2400" dirty="0">
                <a:cs typeface="+mn-ea"/>
                <a:sym typeface="+mn-lt"/>
              </a:rPr>
              <a:t>无线电波传输的不可靠性：反射、穿墙等</a:t>
            </a:r>
            <a:r>
              <a:rPr lang="en-US" altLang="zh-CN" sz="2400" dirty="0">
                <a:cs typeface="+mn-ea"/>
                <a:sym typeface="+mn-lt"/>
              </a:rPr>
              <a:t>——</a:t>
            </a:r>
            <a:r>
              <a:rPr lang="zh-CN" altLang="en-US" sz="2400" dirty="0">
                <a:cs typeface="+mn-ea"/>
                <a:sym typeface="+mn-lt"/>
              </a:rPr>
              <a:t>因此</a:t>
            </a:r>
            <a:r>
              <a:rPr lang="en-US" altLang="zh-CN" sz="2400" dirty="0">
                <a:cs typeface="+mn-ea"/>
                <a:sym typeface="+mn-lt"/>
              </a:rPr>
              <a:t>802.11 MAC</a:t>
            </a:r>
            <a:r>
              <a:rPr lang="zh-CN" altLang="en-US" sz="2400" dirty="0">
                <a:cs typeface="+mn-ea"/>
                <a:sym typeface="+mn-lt"/>
              </a:rPr>
              <a:t>通过</a:t>
            </a:r>
            <a:r>
              <a:rPr lang="en-US" altLang="zh-CN" sz="2400" dirty="0">
                <a:solidFill>
                  <a:srgbClr val="0000FF"/>
                </a:solidFill>
                <a:cs typeface="+mn-ea"/>
                <a:sym typeface="+mn-lt"/>
              </a:rPr>
              <a:t>ACK</a:t>
            </a:r>
            <a:r>
              <a:rPr lang="zh-CN" altLang="en-US" sz="2400" dirty="0">
                <a:solidFill>
                  <a:srgbClr val="0000FF"/>
                </a:solidFill>
                <a:cs typeface="+mn-ea"/>
                <a:sym typeface="+mn-lt"/>
              </a:rPr>
              <a:t>确认机制</a:t>
            </a:r>
            <a:r>
              <a:rPr lang="zh-CN" altLang="en-US" sz="2400" dirty="0">
                <a:cs typeface="+mn-ea"/>
                <a:sym typeface="+mn-lt"/>
              </a:rPr>
              <a:t>，牺牲部分流量以保证可靠性（确保发送的数据已到达接收端）；</a:t>
            </a:r>
            <a:endParaRPr lang="en-US" altLang="zh-CN" sz="2400" dirty="0">
              <a:cs typeface="+mn-ea"/>
              <a:sym typeface="+mn-lt"/>
            </a:endParaRPr>
          </a:p>
          <a:p>
            <a:pPr>
              <a:spcBef>
                <a:spcPts val="0"/>
              </a:spcBef>
              <a:buFont typeface="Wingdings" panose="05000000000000000000" pitchFamily="2" charset="2"/>
              <a:buChar char="Ø"/>
            </a:pPr>
            <a:r>
              <a:rPr lang="en-US" altLang="zh-CN" sz="2400" dirty="0" err="1">
                <a:cs typeface="+mn-ea"/>
                <a:sym typeface="+mn-lt"/>
              </a:rPr>
              <a:t>WiFi</a:t>
            </a:r>
            <a:r>
              <a:rPr lang="zh-CN" altLang="en-US" sz="2400" dirty="0">
                <a:cs typeface="+mn-ea"/>
                <a:sym typeface="+mn-lt"/>
              </a:rPr>
              <a:t>传输基本原则：在信道范围内，同一时刻，只有一台设备可以发信号，其他设备都需要等待，只有等到信道空闲时才能发送数据。传输站和接收者处于同一频率、不能同时传输</a:t>
            </a:r>
            <a:r>
              <a:rPr lang="en-US" altLang="zh-CN" sz="2400" dirty="0">
                <a:cs typeface="+mn-ea"/>
                <a:sym typeface="+mn-lt"/>
              </a:rPr>
              <a:t>——</a:t>
            </a:r>
            <a:r>
              <a:rPr lang="zh-CN" altLang="en-US" sz="2400" dirty="0">
                <a:cs typeface="+mn-ea"/>
                <a:sym typeface="+mn-lt"/>
              </a:rPr>
              <a:t>是</a:t>
            </a:r>
            <a:r>
              <a:rPr lang="zh-CN" altLang="en-US" sz="2400" dirty="0">
                <a:solidFill>
                  <a:srgbClr val="0000FF"/>
                </a:solidFill>
                <a:cs typeface="+mn-ea"/>
                <a:sym typeface="+mn-lt"/>
              </a:rPr>
              <a:t>半双工通信；</a:t>
            </a:r>
            <a:endParaRPr lang="en-US" altLang="zh-CN" sz="2400" dirty="0">
              <a:solidFill>
                <a:srgbClr val="0000FF"/>
              </a:solidFill>
              <a:cs typeface="+mn-ea"/>
              <a:sym typeface="+mn-lt"/>
            </a:endParaRPr>
          </a:p>
          <a:p>
            <a:pPr>
              <a:spcBef>
                <a:spcPts val="0"/>
              </a:spcBef>
              <a:buFont typeface="Wingdings" panose="05000000000000000000" pitchFamily="2" charset="2"/>
              <a:buChar char="Ø"/>
            </a:pPr>
            <a:r>
              <a:rPr lang="zh-CN" altLang="en-US" sz="2400" dirty="0">
                <a:solidFill>
                  <a:srgbClr val="0000FF"/>
                </a:solidFill>
                <a:cs typeface="+mn-ea"/>
                <a:sym typeface="+mn-lt"/>
              </a:rPr>
              <a:t>信道空闲的检测方法：</a:t>
            </a:r>
            <a:r>
              <a:rPr lang="en-US" altLang="zh-CN" sz="2400" dirty="0">
                <a:cs typeface="+mn-ea"/>
                <a:sym typeface="+mn-lt"/>
              </a:rPr>
              <a:t>CSMA/CA</a:t>
            </a:r>
            <a:r>
              <a:rPr lang="zh-CN" altLang="zh-CN" sz="2400" dirty="0">
                <a:cs typeface="+mn-ea"/>
                <a:sym typeface="+mn-lt"/>
              </a:rPr>
              <a:t>采用能量检测（</a:t>
            </a:r>
            <a:r>
              <a:rPr lang="en-US" altLang="zh-CN" sz="2400" dirty="0">
                <a:cs typeface="+mn-ea"/>
                <a:sym typeface="+mn-lt"/>
              </a:rPr>
              <a:t>ED</a:t>
            </a:r>
            <a:r>
              <a:rPr lang="zh-CN" altLang="zh-CN" sz="2400" dirty="0">
                <a:cs typeface="+mn-ea"/>
                <a:sym typeface="+mn-lt"/>
              </a:rPr>
              <a:t>）、载波检测（</a:t>
            </a:r>
            <a:r>
              <a:rPr lang="en-US" altLang="zh-CN" sz="2400" dirty="0">
                <a:cs typeface="+mn-ea"/>
                <a:sym typeface="+mn-lt"/>
              </a:rPr>
              <a:t>CS</a:t>
            </a:r>
            <a:r>
              <a:rPr lang="zh-CN" altLang="zh-CN" sz="2400" dirty="0">
                <a:cs typeface="+mn-ea"/>
                <a:sym typeface="+mn-lt"/>
              </a:rPr>
              <a:t>）以及能量载波混合检测等手段，</a:t>
            </a:r>
            <a:r>
              <a:rPr lang="zh-CN" altLang="en-US" sz="2400" dirty="0">
                <a:cs typeface="+mn-ea"/>
                <a:sym typeface="+mn-lt"/>
              </a:rPr>
              <a:t>来</a:t>
            </a:r>
            <a:r>
              <a:rPr lang="zh-CN" altLang="zh-CN" sz="2400" dirty="0">
                <a:cs typeface="+mn-ea"/>
                <a:sym typeface="+mn-lt"/>
              </a:rPr>
              <a:t>检测</a:t>
            </a:r>
            <a:r>
              <a:rPr lang="zh-CN" altLang="en-US" sz="2400" dirty="0">
                <a:cs typeface="+mn-ea"/>
                <a:sym typeface="+mn-lt"/>
              </a:rPr>
              <a:t>当前</a:t>
            </a:r>
            <a:r>
              <a:rPr lang="zh-CN" altLang="zh-CN" sz="2400" dirty="0">
                <a:cs typeface="+mn-ea"/>
                <a:sym typeface="+mn-lt"/>
              </a:rPr>
              <a:t>信道是否空闲</a:t>
            </a:r>
            <a:r>
              <a:rPr lang="zh-CN" altLang="en-US" sz="2400" dirty="0">
                <a:cs typeface="+mn-ea"/>
                <a:sym typeface="+mn-lt"/>
              </a:rPr>
              <a:t>；</a:t>
            </a:r>
            <a:endParaRPr lang="en-US" altLang="zh-CN" sz="2400" dirty="0">
              <a:cs typeface="+mn-ea"/>
              <a:sym typeface="+mn-lt"/>
            </a:endParaRPr>
          </a:p>
          <a:p>
            <a:pPr>
              <a:spcBef>
                <a:spcPts val="0"/>
              </a:spcBef>
            </a:pPr>
            <a:endParaRPr lang="zh-CN" altLang="en-US" sz="2400" dirty="0">
              <a:cs typeface="+mn-ea"/>
              <a:sym typeface="+mn-lt"/>
            </a:endParaRPr>
          </a:p>
        </p:txBody>
      </p:sp>
      <p:sp>
        <p:nvSpPr>
          <p:cNvPr id="7" name="灯片编号占位符 6">
            <a:extLst>
              <a:ext uri="{FF2B5EF4-FFF2-40B4-BE49-F238E27FC236}">
                <a16:creationId xmlns:a16="http://schemas.microsoft.com/office/drawing/2014/main" id="{83CBEFE1-629E-0760-7824-6A948748990A}"/>
              </a:ext>
            </a:extLst>
          </p:cNvPr>
          <p:cNvSpPr>
            <a:spLocks noGrp="1"/>
          </p:cNvSpPr>
          <p:nvPr>
            <p:ph type="sldNum" sz="quarter" idx="12"/>
          </p:nvPr>
        </p:nvSpPr>
        <p:spPr/>
        <p:txBody>
          <a:bodyPr/>
          <a:lstStyle/>
          <a:p>
            <a:fld id="{C8BB1146-E542-4D4E-B8E9-6919A11DDD48}" type="slidenum">
              <a:rPr lang="en-US" smtClean="0"/>
              <a:t>211</a:t>
            </a:fld>
            <a:endParaRPr lang="en-US"/>
          </a:p>
        </p:txBody>
      </p:sp>
    </p:spTree>
    <p:extLst>
      <p:ext uri="{BB962C8B-B14F-4D97-AF65-F5344CB8AC3E}">
        <p14:creationId xmlns:p14="http://schemas.microsoft.com/office/powerpoint/2010/main" val="41748490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6E47513-98B0-4A25-9430-0A8A53E87361}"/>
              </a:ext>
            </a:extLst>
          </p:cNvPr>
          <p:cNvSpPr>
            <a:spLocks noGrp="1" noChangeArrowheads="1"/>
          </p:cNvSpPr>
          <p:nvPr>
            <p:ph type="title"/>
          </p:nvPr>
        </p:nvSpPr>
        <p:spPr bwMode="auto">
          <a:xfrm>
            <a:off x="613317" y="308092"/>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120000"/>
              </a:lnSpc>
            </a:pPr>
            <a:r>
              <a:rPr lang="en-US" altLang="zh-CN" sz="3200" b="1" dirty="0">
                <a:latin typeface="+mn-lt"/>
                <a:ea typeface="+mn-ea"/>
                <a:cs typeface="+mn-ea"/>
                <a:sym typeface="+mn-lt"/>
              </a:rPr>
              <a:t>802.11 </a:t>
            </a:r>
            <a:r>
              <a:rPr lang="zh-CN" altLang="en-US" sz="3200" b="1" dirty="0">
                <a:latin typeface="+mn-lt"/>
                <a:ea typeface="+mn-ea"/>
                <a:cs typeface="+mn-ea"/>
                <a:sym typeface="+mn-lt"/>
              </a:rPr>
              <a:t>的 </a:t>
            </a:r>
            <a:r>
              <a:rPr lang="en-US" altLang="zh-CN" sz="3200" b="1" dirty="0">
                <a:latin typeface="+mn-lt"/>
                <a:ea typeface="+mn-ea"/>
                <a:cs typeface="+mn-ea"/>
                <a:sym typeface="+mn-lt"/>
              </a:rPr>
              <a:t>MAC </a:t>
            </a:r>
            <a:r>
              <a:rPr lang="zh-CN" altLang="en-US" sz="3200" b="1" dirty="0">
                <a:latin typeface="+mn-lt"/>
                <a:ea typeface="+mn-ea"/>
                <a:cs typeface="+mn-ea"/>
                <a:sym typeface="+mn-lt"/>
              </a:rPr>
              <a:t>协议：概要</a:t>
            </a:r>
            <a:endParaRPr lang="en-US" altLang="zh-CN" sz="3200" b="1" dirty="0">
              <a:latin typeface="+mn-lt"/>
              <a:ea typeface="+mn-ea"/>
              <a:cs typeface="+mn-ea"/>
              <a:sym typeface="+mn-lt"/>
            </a:endParaRPr>
          </a:p>
        </p:txBody>
      </p:sp>
      <p:sp>
        <p:nvSpPr>
          <p:cNvPr id="150531" name="Rectangle 3">
            <a:extLst>
              <a:ext uri="{FF2B5EF4-FFF2-40B4-BE49-F238E27FC236}">
                <a16:creationId xmlns:a16="http://schemas.microsoft.com/office/drawing/2014/main" id="{9586DB00-9E11-4FBC-938E-8935047A3CAE}"/>
              </a:ext>
            </a:extLst>
          </p:cNvPr>
          <p:cNvSpPr>
            <a:spLocks noGrp="1" noChangeArrowheads="1"/>
          </p:cNvSpPr>
          <p:nvPr>
            <p:ph type="body" idx="1"/>
          </p:nvPr>
        </p:nvSpPr>
        <p:spPr bwMode="auto">
          <a:xfrm>
            <a:off x="613317" y="1268413"/>
            <a:ext cx="11117766" cy="48577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marL="0" indent="0">
              <a:spcBef>
                <a:spcPts val="0"/>
              </a:spcBef>
              <a:buNone/>
            </a:pPr>
            <a:r>
              <a:rPr lang="en-US" altLang="zh-CN" sz="2400" dirty="0">
                <a:cs typeface="+mn-ea"/>
                <a:sym typeface="+mn-lt"/>
              </a:rPr>
              <a:t>      802.11 </a:t>
            </a:r>
            <a:r>
              <a:rPr lang="zh-CN" altLang="en-US" sz="2400" dirty="0">
                <a:cs typeface="+mn-ea"/>
                <a:sym typeface="+mn-lt"/>
              </a:rPr>
              <a:t>使用的无线媒体接入协议称为 </a:t>
            </a:r>
            <a:r>
              <a:rPr lang="en-US" altLang="zh-CN" sz="2400" dirty="0">
                <a:cs typeface="+mn-ea"/>
                <a:sym typeface="+mn-lt"/>
              </a:rPr>
              <a:t>DFWMAC</a:t>
            </a:r>
            <a:r>
              <a:rPr lang="zh-CN" altLang="en-US" sz="2400" dirty="0">
                <a:cs typeface="+mn-ea"/>
                <a:sym typeface="+mn-lt"/>
              </a:rPr>
              <a:t>（</a:t>
            </a:r>
            <a:r>
              <a:rPr lang="en-US" altLang="zh-CN" sz="2400" dirty="0">
                <a:cs typeface="+mn-ea"/>
                <a:sym typeface="+mn-lt"/>
              </a:rPr>
              <a:t> Distributed Function Wireless MAC</a:t>
            </a:r>
            <a:r>
              <a:rPr lang="zh-CN" altLang="en-US" sz="2400" dirty="0">
                <a:cs typeface="+mn-ea"/>
                <a:sym typeface="+mn-lt"/>
              </a:rPr>
              <a:t>，分布式无线媒体访问控制协议）， 其基础是 </a:t>
            </a:r>
            <a:r>
              <a:rPr lang="en-US" altLang="zh-CN" sz="2400" dirty="0">
                <a:cs typeface="+mn-ea"/>
                <a:sym typeface="+mn-lt"/>
              </a:rPr>
              <a:t>CSMA/CA</a:t>
            </a:r>
            <a:r>
              <a:rPr lang="zh-CN" altLang="en-US" sz="2400" dirty="0">
                <a:cs typeface="+mn-ea"/>
                <a:sym typeface="+mn-lt"/>
              </a:rPr>
              <a:t>，有两种工作模式：</a:t>
            </a:r>
          </a:p>
          <a:p>
            <a:pPr>
              <a:spcBef>
                <a:spcPts val="0"/>
              </a:spcBef>
              <a:buFont typeface="Wingdings" panose="05000000000000000000" pitchFamily="2" charset="2"/>
              <a:buChar char="Ø"/>
            </a:pPr>
            <a:r>
              <a:rPr lang="zh-CN" altLang="en-US" sz="2400" dirty="0">
                <a:cs typeface="+mn-ea"/>
                <a:sym typeface="+mn-lt"/>
              </a:rPr>
              <a:t>分布协调功能 </a:t>
            </a:r>
            <a:r>
              <a:rPr lang="en-US" altLang="zh-CN" sz="2400" dirty="0">
                <a:cs typeface="+mn-ea"/>
                <a:sym typeface="+mn-lt"/>
              </a:rPr>
              <a:t>DCF: Distributed Coordination Function</a:t>
            </a:r>
            <a:r>
              <a:rPr lang="zh-CN" altLang="en-US" sz="2400" dirty="0">
                <a:cs typeface="+mn-ea"/>
                <a:sym typeface="+mn-lt"/>
              </a:rPr>
              <a:t>，</a:t>
            </a:r>
            <a:r>
              <a:rPr lang="en-US" altLang="zh-CN" sz="2400" dirty="0">
                <a:cs typeface="+mn-ea"/>
                <a:sym typeface="+mn-lt"/>
              </a:rPr>
              <a:t>DCF</a:t>
            </a:r>
            <a:r>
              <a:rPr lang="zh-CN" altLang="en-US" sz="2400" dirty="0">
                <a:cs typeface="+mn-ea"/>
                <a:sym typeface="+mn-lt"/>
              </a:rPr>
              <a:t>可以用于</a:t>
            </a:r>
            <a:r>
              <a:rPr lang="en-US" altLang="zh-CN" sz="2400" dirty="0">
                <a:cs typeface="+mn-ea"/>
                <a:sym typeface="+mn-lt"/>
              </a:rPr>
              <a:t>Ad Hoc</a:t>
            </a:r>
            <a:r>
              <a:rPr lang="zh-CN" altLang="en-US" sz="2400" dirty="0">
                <a:cs typeface="+mn-ea"/>
                <a:sym typeface="+mn-lt"/>
              </a:rPr>
              <a:t>和</a:t>
            </a:r>
            <a:r>
              <a:rPr lang="en-US" altLang="zh-CN" sz="2400" dirty="0">
                <a:cs typeface="+mn-ea"/>
                <a:sym typeface="+mn-lt"/>
              </a:rPr>
              <a:t>Infrastructure</a:t>
            </a:r>
            <a:r>
              <a:rPr lang="zh-CN" altLang="en-US" sz="2400" dirty="0">
                <a:cs typeface="+mn-ea"/>
                <a:sym typeface="+mn-lt"/>
              </a:rPr>
              <a:t>结构的网络，是目前所有产品都支持的。</a:t>
            </a:r>
            <a:endParaRPr lang="en-US" altLang="zh-CN" sz="2400" dirty="0">
              <a:cs typeface="+mn-ea"/>
              <a:sym typeface="+mn-lt"/>
            </a:endParaRPr>
          </a:p>
          <a:p>
            <a:pPr>
              <a:spcBef>
                <a:spcPts val="0"/>
              </a:spcBef>
              <a:buFont typeface="Wingdings" panose="05000000000000000000" pitchFamily="2" charset="2"/>
              <a:buChar char="Ø"/>
            </a:pPr>
            <a:r>
              <a:rPr lang="zh-CN" altLang="en-US" sz="2400" dirty="0">
                <a:cs typeface="+mn-ea"/>
                <a:sym typeface="+mn-lt"/>
              </a:rPr>
              <a:t>点协调功能 </a:t>
            </a:r>
            <a:r>
              <a:rPr lang="en-US" altLang="zh-CN" sz="2400" dirty="0">
                <a:cs typeface="+mn-ea"/>
                <a:sym typeface="+mn-lt"/>
              </a:rPr>
              <a:t>PCF: Point Coordination Function</a:t>
            </a:r>
            <a:r>
              <a:rPr lang="zh-CN" altLang="en-US" sz="2400" dirty="0">
                <a:cs typeface="+mn-ea"/>
                <a:sym typeface="+mn-lt"/>
              </a:rPr>
              <a:t>，</a:t>
            </a:r>
            <a:r>
              <a:rPr lang="en-US" altLang="zh-CN" sz="2400" dirty="0">
                <a:cs typeface="+mn-ea"/>
                <a:sym typeface="+mn-lt"/>
              </a:rPr>
              <a:t>PCF</a:t>
            </a:r>
            <a:r>
              <a:rPr lang="zh-CN" altLang="en-US" sz="2400" dirty="0">
                <a:cs typeface="+mn-ea"/>
                <a:sym typeface="+mn-lt"/>
              </a:rPr>
              <a:t>以</a:t>
            </a:r>
            <a:r>
              <a:rPr lang="en-US" altLang="zh-CN" sz="2400" dirty="0">
                <a:cs typeface="+mn-ea"/>
                <a:sym typeface="+mn-lt"/>
              </a:rPr>
              <a:t>DCF</a:t>
            </a:r>
            <a:r>
              <a:rPr lang="zh-CN" altLang="en-US" sz="2400" dirty="0">
                <a:cs typeface="+mn-ea"/>
                <a:sym typeface="+mn-lt"/>
              </a:rPr>
              <a:t>为基础，可以提供更为高效的数据传输，但只能用于</a:t>
            </a:r>
            <a:r>
              <a:rPr lang="en-US" altLang="zh-CN" sz="2400" dirty="0">
                <a:cs typeface="+mn-ea"/>
                <a:sym typeface="+mn-lt"/>
              </a:rPr>
              <a:t>Infrastructure</a:t>
            </a:r>
            <a:r>
              <a:rPr lang="zh-CN" altLang="en-US" sz="2400" dirty="0">
                <a:cs typeface="+mn-ea"/>
                <a:sym typeface="+mn-lt"/>
              </a:rPr>
              <a:t>网络。目前绝大部分产品不能支持。</a:t>
            </a:r>
          </a:p>
        </p:txBody>
      </p:sp>
      <p:sp>
        <p:nvSpPr>
          <p:cNvPr id="4" name="灯片编号占位符 3">
            <a:extLst>
              <a:ext uri="{FF2B5EF4-FFF2-40B4-BE49-F238E27FC236}">
                <a16:creationId xmlns:a16="http://schemas.microsoft.com/office/drawing/2014/main" id="{4CD16EF7-FB7B-52F2-B4C7-C22566C5771A}"/>
              </a:ext>
            </a:extLst>
          </p:cNvPr>
          <p:cNvSpPr>
            <a:spLocks noGrp="1"/>
          </p:cNvSpPr>
          <p:nvPr>
            <p:ph type="sldNum" sz="quarter" idx="12"/>
          </p:nvPr>
        </p:nvSpPr>
        <p:spPr/>
        <p:txBody>
          <a:bodyPr/>
          <a:lstStyle/>
          <a:p>
            <a:fld id="{C8BB1146-E542-4D4E-B8E9-6919A11DDD48}" type="slidenum">
              <a:rPr lang="en-US" smtClean="0"/>
              <a:t>212</a:t>
            </a:fld>
            <a:endParaRPr lang="en-US"/>
          </a:p>
        </p:txBody>
      </p:sp>
    </p:spTree>
    <p:extLst>
      <p:ext uri="{BB962C8B-B14F-4D97-AF65-F5344CB8AC3E}">
        <p14:creationId xmlns:p14="http://schemas.microsoft.com/office/powerpoint/2010/main" val="236495643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027"/>
          <p:cNvSpPr>
            <a:spLocks noGrp="1" noChangeArrowheads="1"/>
          </p:cNvSpPr>
          <p:nvPr>
            <p:ph type="body" idx="1"/>
          </p:nvPr>
        </p:nvSpPr>
        <p:spPr>
          <a:xfrm>
            <a:off x="586830" y="1055452"/>
            <a:ext cx="10331839" cy="2524877"/>
          </a:xfrm>
        </p:spPr>
        <p:txBody>
          <a:bodyPr>
            <a:noAutofit/>
          </a:bodyPr>
          <a:lstStyle/>
          <a:p>
            <a:pPr>
              <a:spcBef>
                <a:spcPts val="0"/>
              </a:spcBef>
              <a:buFont typeface="Wingdings" panose="05000000000000000000" pitchFamily="2" charset="2"/>
              <a:buChar char="Ø"/>
            </a:pPr>
            <a:r>
              <a:rPr lang="zh-CN" altLang="en-US" sz="2400" dirty="0">
                <a:cs typeface="+mn-ea"/>
                <a:sym typeface="+mn-lt"/>
              </a:rPr>
              <a:t>由于 </a:t>
            </a:r>
            <a:r>
              <a:rPr lang="en-US" altLang="zh-CN" sz="2400" dirty="0">
                <a:cs typeface="+mn-ea"/>
                <a:sym typeface="+mn-lt"/>
              </a:rPr>
              <a:t>MAC </a:t>
            </a:r>
            <a:r>
              <a:rPr lang="zh-CN" altLang="en-US" sz="2400" dirty="0">
                <a:cs typeface="+mn-ea"/>
                <a:sym typeface="+mn-lt"/>
              </a:rPr>
              <a:t>层存取时序是以</a:t>
            </a:r>
            <a:r>
              <a:rPr lang="zh-CN" altLang="en-US" sz="2400" dirty="0">
                <a:solidFill>
                  <a:srgbClr val="0000FF"/>
                </a:solidFill>
                <a:cs typeface="+mn-ea"/>
                <a:sym typeface="+mn-lt"/>
              </a:rPr>
              <a:t>帧间隔时间</a:t>
            </a:r>
            <a:r>
              <a:rPr lang="zh-CN" altLang="en-US" sz="2400" dirty="0">
                <a:cs typeface="+mn-ea"/>
                <a:sym typeface="+mn-lt"/>
              </a:rPr>
              <a:t>和</a:t>
            </a:r>
            <a:r>
              <a:rPr lang="zh-CN" altLang="en-US" sz="2400" dirty="0">
                <a:solidFill>
                  <a:srgbClr val="0000FF"/>
                </a:solidFill>
                <a:cs typeface="+mn-ea"/>
                <a:sym typeface="+mn-lt"/>
              </a:rPr>
              <a:t>竞争期的回退时隙</a:t>
            </a:r>
            <a:r>
              <a:rPr lang="zh-CN" altLang="en-US" sz="2400" dirty="0">
                <a:cs typeface="+mn-ea"/>
                <a:sym typeface="+mn-lt"/>
              </a:rPr>
              <a:t>为基础的，需要尽量避免碰撞</a:t>
            </a:r>
            <a:endParaRPr lang="en-US" altLang="zh-CN" sz="2400" dirty="0">
              <a:cs typeface="+mn-ea"/>
              <a:sym typeface="+mn-lt"/>
            </a:endParaRPr>
          </a:p>
          <a:p>
            <a:pPr>
              <a:spcBef>
                <a:spcPts val="0"/>
              </a:spcBef>
              <a:buFont typeface="Wingdings" panose="05000000000000000000" pitchFamily="2" charset="2"/>
              <a:buChar char="Ø"/>
            </a:pPr>
            <a:r>
              <a:rPr lang="en-US" altLang="zh-CN" sz="2400" dirty="0">
                <a:cs typeface="+mn-ea"/>
                <a:sym typeface="+mn-lt"/>
              </a:rPr>
              <a:t>802.11 </a:t>
            </a:r>
            <a:r>
              <a:rPr lang="zh-CN" altLang="en-US" sz="2400" dirty="0">
                <a:cs typeface="+mn-ea"/>
                <a:sym typeface="+mn-lt"/>
              </a:rPr>
              <a:t>协议规定：</a:t>
            </a:r>
            <a:r>
              <a:rPr lang="zh-CN" altLang="en-US" sz="2400" dirty="0">
                <a:solidFill>
                  <a:srgbClr val="3333FF"/>
                </a:solidFill>
                <a:cs typeface="+mn-ea"/>
                <a:sym typeface="+mn-lt"/>
              </a:rPr>
              <a:t>所有站在完成发送后，必须在等待等待一定的时间间隔后才能发送下一</a:t>
            </a:r>
            <a:r>
              <a:rPr lang="en-US" altLang="en-US" sz="2400" dirty="0">
                <a:solidFill>
                  <a:srgbClr val="3333FF"/>
                </a:solidFill>
                <a:cs typeface="+mn-ea"/>
                <a:sym typeface="+mn-lt"/>
              </a:rPr>
              <a:t>帧</a:t>
            </a:r>
            <a:r>
              <a:rPr lang="zh-CN" altLang="en-US" sz="2400" dirty="0">
                <a:solidFill>
                  <a:srgbClr val="3333FF"/>
                </a:solidFill>
                <a:cs typeface="+mn-ea"/>
                <a:sym typeface="+mn-lt"/>
              </a:rPr>
              <a:t>，这段时间统称为</a:t>
            </a:r>
            <a:r>
              <a:rPr lang="en-US" altLang="en-US" sz="2400" dirty="0">
                <a:solidFill>
                  <a:srgbClr val="3333FF"/>
                </a:solidFill>
                <a:cs typeface="+mn-ea"/>
                <a:sym typeface="+mn-lt"/>
              </a:rPr>
              <a:t>帧</a:t>
            </a:r>
            <a:r>
              <a:rPr lang="zh-CN" altLang="en-US" sz="2400" dirty="0">
                <a:solidFill>
                  <a:srgbClr val="3333FF"/>
                </a:solidFill>
                <a:cs typeface="+mn-ea"/>
                <a:sym typeface="+mn-lt"/>
              </a:rPr>
              <a:t>间隔</a:t>
            </a:r>
            <a:r>
              <a:rPr lang="en-US" altLang="zh-CN" sz="2400" dirty="0">
                <a:solidFill>
                  <a:srgbClr val="3333FF"/>
                </a:solidFill>
                <a:cs typeface="+mn-ea"/>
                <a:sym typeface="+mn-lt"/>
              </a:rPr>
              <a:t>IFS</a:t>
            </a:r>
            <a:r>
              <a:rPr lang="zh-CN" altLang="en-US" sz="2400" dirty="0">
                <a:solidFill>
                  <a:srgbClr val="3333FF"/>
                </a:solidFill>
                <a:cs typeface="+mn-ea"/>
                <a:sym typeface="+mn-lt"/>
              </a:rPr>
              <a:t>（</a:t>
            </a:r>
            <a:r>
              <a:rPr lang="en-US" altLang="zh-CN" sz="2400" dirty="0">
                <a:solidFill>
                  <a:srgbClr val="3333FF"/>
                </a:solidFill>
                <a:cs typeface="+mn-ea"/>
                <a:sym typeface="+mn-lt"/>
              </a:rPr>
              <a:t> Inter-Frame Space</a:t>
            </a:r>
            <a:r>
              <a:rPr lang="zh-CN" altLang="en-US" sz="2400" dirty="0">
                <a:solidFill>
                  <a:srgbClr val="3333FF"/>
                </a:solidFill>
                <a:cs typeface="+mn-ea"/>
                <a:sym typeface="+mn-lt"/>
              </a:rPr>
              <a:t>）</a:t>
            </a:r>
            <a:endParaRPr lang="en-US" altLang="zh-CN" sz="2400" dirty="0">
              <a:cs typeface="+mn-ea"/>
              <a:sym typeface="+mn-lt"/>
            </a:endParaRPr>
          </a:p>
        </p:txBody>
      </p:sp>
      <p:sp>
        <p:nvSpPr>
          <p:cNvPr id="74776" name="Text Box 1048"/>
          <p:cNvSpPr txBox="1">
            <a:spLocks noChangeArrowheads="1"/>
          </p:cNvSpPr>
          <p:nvPr/>
        </p:nvSpPr>
        <p:spPr bwMode="auto">
          <a:xfrm>
            <a:off x="1948360" y="6420298"/>
            <a:ext cx="389529" cy="327719"/>
          </a:xfrm>
          <a:prstGeom prst="rect">
            <a:avLst/>
          </a:prstGeom>
          <a:noFill/>
          <a:ln w="9525">
            <a:noFill/>
            <a:miter lim="800000"/>
            <a:headEnd type="none" w="sm" len="sm"/>
            <a:tailEnd type="none" w="sm" len="sm"/>
          </a:ln>
          <a:effectLst/>
        </p:spPr>
        <p:txBody>
          <a:bodyPr wrap="none" lIns="92075" tIns="46038" rIns="92075" bIns="46038" anchor="ctr">
            <a:spAutoFit/>
          </a:bodyPr>
          <a:lstStyle/>
          <a:p>
            <a:pPr algn="ctr">
              <a:lnSpc>
                <a:spcPct val="120000"/>
              </a:lnSpc>
              <a:spcBef>
                <a:spcPct val="0"/>
              </a:spcBef>
            </a:pPr>
            <a:r>
              <a:rPr lang="en-US" altLang="zh-CN" sz="1400">
                <a:solidFill>
                  <a:srgbClr val="FFCC66"/>
                </a:solidFill>
                <a:cs typeface="+mn-ea"/>
                <a:sym typeface="+mn-lt"/>
              </a:rPr>
              <a:t>+1</a:t>
            </a:r>
          </a:p>
        </p:txBody>
      </p:sp>
      <p:sp>
        <p:nvSpPr>
          <p:cNvPr id="22" name="标题 21"/>
          <p:cNvSpPr>
            <a:spLocks noGrp="1"/>
          </p:cNvSpPr>
          <p:nvPr>
            <p:ph type="title"/>
          </p:nvPr>
        </p:nvSpPr>
        <p:spPr>
          <a:xfrm>
            <a:off x="586830" y="-64847"/>
            <a:ext cx="10858500" cy="900112"/>
          </a:xfrm>
        </p:spPr>
        <p:txBody>
          <a:bodyPr>
            <a:normAutofit/>
          </a:bodyPr>
          <a:lstStyle/>
          <a:p>
            <a:pPr>
              <a:lnSpc>
                <a:spcPct val="120000"/>
              </a:lnSpc>
            </a:pPr>
            <a:r>
              <a:rPr lang="en-US" altLang="zh-CN" sz="3200" dirty="0">
                <a:latin typeface="+mn-lt"/>
                <a:ea typeface="+mn-ea"/>
                <a:cs typeface="+mn-ea"/>
                <a:sym typeface="+mn-lt"/>
              </a:rPr>
              <a:t>802.11 MAC </a:t>
            </a:r>
            <a:r>
              <a:rPr lang="zh-CN" altLang="en-US" sz="3200" dirty="0">
                <a:latin typeface="+mn-lt"/>
                <a:ea typeface="+mn-ea"/>
                <a:cs typeface="+mn-ea"/>
                <a:sym typeface="+mn-lt"/>
              </a:rPr>
              <a:t>协议：帧间需要留有一定时间间隔</a:t>
            </a:r>
          </a:p>
        </p:txBody>
      </p:sp>
      <p:grpSp>
        <p:nvGrpSpPr>
          <p:cNvPr id="2" name="组合 24"/>
          <p:cNvGrpSpPr/>
          <p:nvPr/>
        </p:nvGrpSpPr>
        <p:grpSpPr>
          <a:xfrm>
            <a:off x="1791372" y="4264706"/>
            <a:ext cx="7725704" cy="1455234"/>
            <a:chOff x="447245" y="2780928"/>
            <a:chExt cx="7386547" cy="1224136"/>
          </a:xfrm>
        </p:grpSpPr>
        <p:grpSp>
          <p:nvGrpSpPr>
            <p:cNvPr id="3" name="组合 22"/>
            <p:cNvGrpSpPr/>
            <p:nvPr/>
          </p:nvGrpSpPr>
          <p:grpSpPr>
            <a:xfrm>
              <a:off x="447245" y="2924946"/>
              <a:ext cx="7386547" cy="1080118"/>
              <a:chOff x="462053" y="3908278"/>
              <a:chExt cx="7386547" cy="1080118"/>
            </a:xfrm>
          </p:grpSpPr>
          <p:sp>
            <p:nvSpPr>
              <p:cNvPr id="74756" name="Text Box 1028"/>
              <p:cNvSpPr txBox="1">
                <a:spLocks noChangeArrowheads="1"/>
              </p:cNvSpPr>
              <p:nvPr/>
            </p:nvSpPr>
            <p:spPr bwMode="auto">
              <a:xfrm>
                <a:off x="462053" y="4176351"/>
                <a:ext cx="1981200" cy="360358"/>
              </a:xfrm>
              <a:prstGeom prst="rect">
                <a:avLst/>
              </a:prstGeom>
              <a:gradFill rotWithShape="0">
                <a:gsLst>
                  <a:gs pos="0">
                    <a:schemeClr val="accent1"/>
                  </a:gs>
                  <a:gs pos="50000">
                    <a:schemeClr val="accent1">
                      <a:gamma/>
                      <a:tint val="57647"/>
                      <a:invGamma/>
                    </a:schemeClr>
                  </a:gs>
                  <a:gs pos="100000">
                    <a:schemeClr val="accent1"/>
                  </a:gs>
                </a:gsLst>
                <a:lin ang="5400000" scaled="1"/>
              </a:gradFill>
              <a:ln w="9525">
                <a:solidFill>
                  <a:schemeClr val="tx1"/>
                </a:solidFill>
                <a:miter lim="800000"/>
                <a:headEnd type="none" w="sm" len="sm"/>
                <a:tailEnd type="none" w="sm" len="sm"/>
              </a:ln>
              <a:effectLst/>
            </p:spPr>
            <p:txBody>
              <a:bodyPr lIns="92075" tIns="46038" rIns="92075" bIns="46038">
                <a:spAutoFit/>
              </a:bodyPr>
              <a:lstStyle/>
              <a:p>
                <a:pPr>
                  <a:lnSpc>
                    <a:spcPct val="120000"/>
                  </a:lnSpc>
                  <a:spcBef>
                    <a:spcPct val="0"/>
                  </a:spcBef>
                  <a:buClr>
                    <a:srgbClr val="006F7E"/>
                  </a:buClr>
                </a:pPr>
                <a:r>
                  <a:rPr lang="en-US" altLang="zh-CN" sz="2000">
                    <a:solidFill>
                      <a:srgbClr val="FFFFFF"/>
                    </a:solidFill>
                    <a:cs typeface="+mn-ea"/>
                    <a:sym typeface="+mn-lt"/>
                  </a:rPr>
                  <a:t>Previous Frame</a:t>
                </a:r>
                <a:endParaRPr lang="en-US" altLang="zh-CN" sz="2800">
                  <a:solidFill>
                    <a:srgbClr val="FFFFFF"/>
                  </a:solidFill>
                  <a:cs typeface="+mn-ea"/>
                  <a:sym typeface="+mn-lt"/>
                </a:endParaRPr>
              </a:p>
            </p:txBody>
          </p:sp>
          <p:sp>
            <p:nvSpPr>
              <p:cNvPr id="74757" name="Text Box 1029"/>
              <p:cNvSpPr txBox="1">
                <a:spLocks noChangeArrowheads="1"/>
              </p:cNvSpPr>
              <p:nvPr/>
            </p:nvSpPr>
            <p:spPr bwMode="auto">
              <a:xfrm>
                <a:off x="3124200" y="4479777"/>
                <a:ext cx="838200" cy="360358"/>
              </a:xfrm>
              <a:prstGeom prst="rect">
                <a:avLst/>
              </a:prstGeom>
              <a:gradFill rotWithShape="0">
                <a:gsLst>
                  <a:gs pos="0">
                    <a:srgbClr val="00B9D2"/>
                  </a:gs>
                  <a:gs pos="50000">
                    <a:srgbClr val="00B9D2">
                      <a:gamma/>
                      <a:tint val="33333"/>
                      <a:invGamma/>
                    </a:srgbClr>
                  </a:gs>
                  <a:gs pos="100000">
                    <a:srgbClr val="00B9D2"/>
                  </a:gs>
                </a:gsLst>
                <a:lin ang="5400000" scaled="1"/>
              </a:gradFill>
              <a:ln w="9525">
                <a:solidFill>
                  <a:schemeClr val="tx1"/>
                </a:solidFill>
                <a:miter lim="800000"/>
                <a:headEnd type="none" w="sm" len="sm"/>
                <a:tailEnd type="none" w="sm" len="sm"/>
              </a:ln>
              <a:effectLst/>
            </p:spPr>
            <p:txBody>
              <a:bodyPr lIns="92075" tIns="46038" rIns="92075" bIns="46038">
                <a:spAutoFit/>
              </a:bodyPr>
              <a:lstStyle/>
              <a:p>
                <a:pPr marL="228600" indent="-228600">
                  <a:lnSpc>
                    <a:spcPct val="120000"/>
                  </a:lnSpc>
                  <a:spcBef>
                    <a:spcPct val="0"/>
                  </a:spcBef>
                  <a:buClr>
                    <a:srgbClr val="006F7E"/>
                  </a:buClr>
                </a:pPr>
                <a:r>
                  <a:rPr lang="en-US" altLang="zh-CN" sz="2000" dirty="0" err="1">
                    <a:solidFill>
                      <a:srgbClr val="FFFFFF"/>
                    </a:solidFill>
                    <a:cs typeface="+mn-ea"/>
                    <a:sym typeface="+mn-lt"/>
                  </a:rPr>
                  <a:t>xIFS</a:t>
                </a:r>
                <a:endParaRPr lang="en-US" altLang="zh-CN" sz="2800" dirty="0">
                  <a:solidFill>
                    <a:srgbClr val="FFFFFF"/>
                  </a:solidFill>
                  <a:cs typeface="+mn-ea"/>
                  <a:sym typeface="+mn-lt"/>
                </a:endParaRPr>
              </a:p>
            </p:txBody>
          </p:sp>
          <p:sp>
            <p:nvSpPr>
              <p:cNvPr id="74758" name="Text Box 1030"/>
              <p:cNvSpPr txBox="1">
                <a:spLocks noChangeArrowheads="1"/>
              </p:cNvSpPr>
              <p:nvPr/>
            </p:nvSpPr>
            <p:spPr bwMode="auto">
              <a:xfrm>
                <a:off x="5867400" y="4479777"/>
                <a:ext cx="1981200" cy="360358"/>
              </a:xfrm>
              <a:prstGeom prst="rect">
                <a:avLst/>
              </a:prstGeom>
              <a:gradFill rotWithShape="0">
                <a:gsLst>
                  <a:gs pos="0">
                    <a:schemeClr val="folHlink"/>
                  </a:gs>
                  <a:gs pos="50000">
                    <a:schemeClr val="folHlink">
                      <a:gamma/>
                      <a:tint val="30196"/>
                      <a:invGamma/>
                    </a:schemeClr>
                  </a:gs>
                  <a:gs pos="100000">
                    <a:schemeClr val="folHlink"/>
                  </a:gs>
                </a:gsLst>
                <a:lin ang="5400000" scaled="1"/>
              </a:gradFill>
              <a:ln w="9525">
                <a:solidFill>
                  <a:schemeClr val="tx1"/>
                </a:solidFill>
                <a:miter lim="800000"/>
                <a:headEnd type="none" w="sm" len="sm"/>
                <a:tailEnd type="none" w="sm" len="sm"/>
              </a:ln>
              <a:effectLst/>
            </p:spPr>
            <p:txBody>
              <a:bodyPr lIns="92075" tIns="46038" rIns="92075" bIns="46038">
                <a:spAutoFit/>
              </a:bodyPr>
              <a:lstStyle/>
              <a:p>
                <a:pPr>
                  <a:lnSpc>
                    <a:spcPct val="120000"/>
                  </a:lnSpc>
                  <a:spcBef>
                    <a:spcPct val="0"/>
                  </a:spcBef>
                  <a:buClr>
                    <a:srgbClr val="006F7E"/>
                  </a:buClr>
                </a:pPr>
                <a:r>
                  <a:rPr lang="en-US" altLang="zh-CN" sz="2000">
                    <a:solidFill>
                      <a:srgbClr val="FFFFFF"/>
                    </a:solidFill>
                    <a:cs typeface="+mn-ea"/>
                    <a:sym typeface="+mn-lt"/>
                  </a:rPr>
                  <a:t>New Frame</a:t>
                </a:r>
                <a:endParaRPr lang="en-US" altLang="zh-CN" sz="2800">
                  <a:solidFill>
                    <a:srgbClr val="FFFFFF"/>
                  </a:solidFill>
                  <a:cs typeface="+mn-ea"/>
                  <a:sym typeface="+mn-lt"/>
                </a:endParaRPr>
              </a:p>
            </p:txBody>
          </p:sp>
          <p:sp>
            <p:nvSpPr>
              <p:cNvPr id="74772" name="Line 1044"/>
              <p:cNvSpPr>
                <a:spLocks noChangeShapeType="1"/>
              </p:cNvSpPr>
              <p:nvPr/>
            </p:nvSpPr>
            <p:spPr bwMode="auto">
              <a:xfrm flipH="1">
                <a:off x="1418456" y="4988396"/>
                <a:ext cx="6120680" cy="0"/>
              </a:xfrm>
              <a:prstGeom prst="line">
                <a:avLst/>
              </a:prstGeom>
              <a:noFill/>
              <a:ln w="38100">
                <a:solidFill>
                  <a:schemeClr val="accent2"/>
                </a:solidFill>
                <a:round/>
                <a:headEnd type="triangle" w="med" len="med"/>
                <a:tailEnd/>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grpSp>
            <p:nvGrpSpPr>
              <p:cNvPr id="4" name="Group 1047"/>
              <p:cNvGrpSpPr>
                <a:grpSpLocks/>
              </p:cNvGrpSpPr>
              <p:nvPr/>
            </p:nvGrpSpPr>
            <p:grpSpPr bwMode="auto">
              <a:xfrm>
                <a:off x="3938588" y="3908278"/>
                <a:ext cx="1871663" cy="1008063"/>
                <a:chOff x="2481" y="2304"/>
                <a:chExt cx="1179" cy="635"/>
              </a:xfrm>
            </p:grpSpPr>
            <p:sp>
              <p:nvSpPr>
                <p:cNvPr id="74767" name="Text Box 1039"/>
                <p:cNvSpPr txBox="1">
                  <a:spLocks noChangeArrowheads="1"/>
                </p:cNvSpPr>
                <p:nvPr/>
              </p:nvSpPr>
              <p:spPr bwMode="auto">
                <a:xfrm>
                  <a:off x="2481" y="2304"/>
                  <a:ext cx="1179" cy="348"/>
                </a:xfrm>
                <a:prstGeom prst="rect">
                  <a:avLst/>
                </a:prstGeom>
                <a:noFill/>
                <a:ln w="9525">
                  <a:noFill/>
                  <a:miter lim="800000"/>
                  <a:headEnd type="none" w="sm" len="sm"/>
                  <a:tailEnd type="none" w="sm" len="sm"/>
                </a:ln>
                <a:effectLst/>
              </p:spPr>
              <p:txBody>
                <a:bodyPr wrap="square" lIns="92075" tIns="46038" rIns="92075" bIns="46038">
                  <a:spAutoFit/>
                </a:bodyPr>
                <a:lstStyle/>
                <a:p>
                  <a:pPr algn="ctr">
                    <a:lnSpc>
                      <a:spcPct val="120000"/>
                    </a:lnSpc>
                    <a:buClr>
                      <a:srgbClr val="006F7E"/>
                    </a:buClr>
                  </a:pPr>
                  <a:r>
                    <a:rPr lang="en-US" altLang="zh-CN" sz="1600" dirty="0">
                      <a:solidFill>
                        <a:srgbClr val="000000"/>
                      </a:solidFill>
                      <a:cs typeface="+mn-ea"/>
                      <a:sym typeface="+mn-lt"/>
                    </a:rPr>
                    <a:t>Contention </a:t>
                  </a:r>
                </a:p>
                <a:p>
                  <a:pPr algn="ctr">
                    <a:lnSpc>
                      <a:spcPct val="120000"/>
                    </a:lnSpc>
                    <a:buClr>
                      <a:srgbClr val="006F7E"/>
                    </a:buClr>
                  </a:pPr>
                  <a:r>
                    <a:rPr lang="en-US" altLang="zh-CN" sz="1600" dirty="0">
                      <a:solidFill>
                        <a:srgbClr val="000000"/>
                      </a:solidFill>
                      <a:cs typeface="+mn-ea"/>
                      <a:sym typeface="+mn-lt"/>
                    </a:rPr>
                    <a:t>Window</a:t>
                  </a:r>
                  <a:endParaRPr lang="en-US" altLang="zh-CN" sz="2000" dirty="0">
                    <a:solidFill>
                      <a:srgbClr val="000000"/>
                    </a:solidFill>
                    <a:cs typeface="+mn-ea"/>
                    <a:sym typeface="+mn-lt"/>
                  </a:endParaRPr>
                </a:p>
              </p:txBody>
            </p:sp>
            <p:grpSp>
              <p:nvGrpSpPr>
                <p:cNvPr id="5" name="Group 1043"/>
                <p:cNvGrpSpPr>
                  <a:grpSpLocks/>
                </p:cNvGrpSpPr>
                <p:nvPr/>
              </p:nvGrpSpPr>
              <p:grpSpPr bwMode="auto">
                <a:xfrm>
                  <a:off x="2688" y="2664"/>
                  <a:ext cx="768" cy="240"/>
                  <a:chOff x="2448" y="2592"/>
                  <a:chExt cx="768" cy="240"/>
                </a:xfrm>
              </p:grpSpPr>
              <p:sp>
                <p:nvSpPr>
                  <p:cNvPr id="74759" name="Rectangle 1031"/>
                  <p:cNvSpPr>
                    <a:spLocks noChangeArrowheads="1"/>
                  </p:cNvSpPr>
                  <p:nvPr/>
                </p:nvSpPr>
                <p:spPr bwMode="auto">
                  <a:xfrm>
                    <a:off x="2448"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60" name="Rectangle 1032"/>
                  <p:cNvSpPr>
                    <a:spLocks noChangeArrowheads="1"/>
                  </p:cNvSpPr>
                  <p:nvPr/>
                </p:nvSpPr>
                <p:spPr bwMode="auto">
                  <a:xfrm>
                    <a:off x="2544"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61" name="Rectangle 1033"/>
                  <p:cNvSpPr>
                    <a:spLocks noChangeArrowheads="1"/>
                  </p:cNvSpPr>
                  <p:nvPr/>
                </p:nvSpPr>
                <p:spPr bwMode="auto">
                  <a:xfrm>
                    <a:off x="2640"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62" name="Rectangle 1034"/>
                  <p:cNvSpPr>
                    <a:spLocks noChangeArrowheads="1"/>
                  </p:cNvSpPr>
                  <p:nvPr/>
                </p:nvSpPr>
                <p:spPr bwMode="auto">
                  <a:xfrm>
                    <a:off x="2736"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63" name="Rectangle 1035"/>
                  <p:cNvSpPr>
                    <a:spLocks noChangeArrowheads="1"/>
                  </p:cNvSpPr>
                  <p:nvPr/>
                </p:nvSpPr>
                <p:spPr bwMode="auto">
                  <a:xfrm>
                    <a:off x="2832"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68" name="Rectangle 1040"/>
                  <p:cNvSpPr>
                    <a:spLocks noChangeArrowheads="1"/>
                  </p:cNvSpPr>
                  <p:nvPr/>
                </p:nvSpPr>
                <p:spPr bwMode="auto">
                  <a:xfrm>
                    <a:off x="2928"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69" name="Rectangle 1041"/>
                  <p:cNvSpPr>
                    <a:spLocks noChangeArrowheads="1"/>
                  </p:cNvSpPr>
                  <p:nvPr/>
                </p:nvSpPr>
                <p:spPr bwMode="auto">
                  <a:xfrm>
                    <a:off x="3024"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70" name="Rectangle 1042"/>
                  <p:cNvSpPr>
                    <a:spLocks noChangeArrowheads="1"/>
                  </p:cNvSpPr>
                  <p:nvPr/>
                </p:nvSpPr>
                <p:spPr bwMode="auto">
                  <a:xfrm>
                    <a:off x="3120" y="2592"/>
                    <a:ext cx="96" cy="240"/>
                  </a:xfrm>
                  <a:prstGeom prst="rect">
                    <a:avLst/>
                  </a:prstGeom>
                  <a:noFill/>
                  <a:ln w="9525">
                    <a:solidFill>
                      <a:schemeClr val="tx1"/>
                    </a:solidFill>
                    <a:miter lim="800000"/>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grpSp>
            <p:sp>
              <p:nvSpPr>
                <p:cNvPr id="74773" name="Line 1045"/>
                <p:cNvSpPr>
                  <a:spLocks noChangeShapeType="1"/>
                </p:cNvSpPr>
                <p:nvPr/>
              </p:nvSpPr>
              <p:spPr bwMode="auto">
                <a:xfrm>
                  <a:off x="2663" y="2349"/>
                  <a:ext cx="0" cy="590"/>
                </a:xfrm>
                <a:prstGeom prst="line">
                  <a:avLst/>
                </a:prstGeom>
                <a:noFill/>
                <a:ln w="9525">
                  <a:solidFill>
                    <a:schemeClr val="tx1"/>
                  </a:solidFill>
                  <a:prstDash val="dash"/>
                  <a:round/>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sp>
              <p:nvSpPr>
                <p:cNvPr id="74774" name="Line 1046"/>
                <p:cNvSpPr>
                  <a:spLocks noChangeShapeType="1"/>
                </p:cNvSpPr>
                <p:nvPr/>
              </p:nvSpPr>
              <p:spPr bwMode="auto">
                <a:xfrm>
                  <a:off x="3479" y="2349"/>
                  <a:ext cx="0" cy="590"/>
                </a:xfrm>
                <a:prstGeom prst="line">
                  <a:avLst/>
                </a:prstGeom>
                <a:noFill/>
                <a:ln w="9525">
                  <a:solidFill>
                    <a:schemeClr val="tx1"/>
                  </a:solidFill>
                  <a:prstDash val="dash"/>
                  <a:round/>
                  <a:headEnd type="none" w="sm" len="sm"/>
                  <a:tailEnd type="none" w="sm" len="sm"/>
                </a:ln>
                <a:effectLst/>
              </p:spPr>
              <p:txBody>
                <a:bodyPr wrap="none" lIns="92075" tIns="46038" rIns="92075" bIns="46038" anchor="ctr"/>
                <a:lstStyle/>
                <a:p>
                  <a:pPr>
                    <a:lnSpc>
                      <a:spcPct val="120000"/>
                    </a:lnSpc>
                  </a:pPr>
                  <a:endParaRPr lang="zh-CN" altLang="en-US" sz="1400">
                    <a:solidFill>
                      <a:srgbClr val="FFFFFF"/>
                    </a:solidFill>
                    <a:cs typeface="+mn-ea"/>
                    <a:sym typeface="+mn-lt"/>
                  </a:endParaRPr>
                </a:p>
              </p:txBody>
            </p:sp>
          </p:grpSp>
        </p:grpSp>
        <p:pic>
          <p:nvPicPr>
            <p:cNvPr id="166914" name="Picture 2"/>
            <p:cNvPicPr>
              <a:picLocks noChangeAspect="1" noChangeArrowheads="1"/>
            </p:cNvPicPr>
            <p:nvPr/>
          </p:nvPicPr>
          <p:blipFill>
            <a:blip r:embed="rId3" cstate="print"/>
            <a:srcRect/>
            <a:stretch>
              <a:fillRect/>
            </a:stretch>
          </p:blipFill>
          <p:spPr bwMode="auto">
            <a:xfrm>
              <a:off x="3059832" y="2780928"/>
              <a:ext cx="936104" cy="684076"/>
            </a:xfrm>
            <a:prstGeom prst="rect">
              <a:avLst/>
            </a:prstGeom>
            <a:noFill/>
            <a:ln w="9525">
              <a:noFill/>
              <a:miter lim="800000"/>
              <a:headEnd/>
              <a:tailEnd/>
            </a:ln>
          </p:spPr>
        </p:pic>
      </p:grpSp>
      <p:sp>
        <p:nvSpPr>
          <p:cNvPr id="8" name="灯片编号占位符 7">
            <a:extLst>
              <a:ext uri="{FF2B5EF4-FFF2-40B4-BE49-F238E27FC236}">
                <a16:creationId xmlns:a16="http://schemas.microsoft.com/office/drawing/2014/main" id="{19C6A0D7-9CC3-3BDC-7569-7C9DB1C79EA8}"/>
              </a:ext>
            </a:extLst>
          </p:cNvPr>
          <p:cNvSpPr>
            <a:spLocks noGrp="1"/>
          </p:cNvSpPr>
          <p:nvPr>
            <p:ph type="sldNum" sz="quarter" idx="12"/>
          </p:nvPr>
        </p:nvSpPr>
        <p:spPr/>
        <p:txBody>
          <a:bodyPr/>
          <a:lstStyle/>
          <a:p>
            <a:fld id="{C8BB1146-E542-4D4E-B8E9-6919A11DDD48}" type="slidenum">
              <a:rPr lang="en-US" smtClean="0"/>
              <a:t>213</a:t>
            </a:fld>
            <a:endParaRPr lang="en-US"/>
          </a:p>
        </p:txBody>
      </p:sp>
    </p:spTree>
    <p:extLst>
      <p:ext uri="{BB962C8B-B14F-4D97-AF65-F5344CB8AC3E}">
        <p14:creationId xmlns:p14="http://schemas.microsoft.com/office/powerpoint/2010/main" val="196451941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a:extLst>
              <a:ext uri="{FF2B5EF4-FFF2-40B4-BE49-F238E27FC236}">
                <a16:creationId xmlns:a16="http://schemas.microsoft.com/office/drawing/2014/main" id="{F8714B98-9269-416B-ABDC-E3ABDCF436E0}"/>
              </a:ext>
            </a:extLst>
          </p:cNvPr>
          <p:cNvSpPr>
            <a:spLocks noGrp="1" noChangeArrowheads="1"/>
          </p:cNvSpPr>
          <p:nvPr>
            <p:ph type="body" idx="1"/>
          </p:nvPr>
        </p:nvSpPr>
        <p:spPr bwMode="auto">
          <a:xfrm>
            <a:off x="342439" y="1259354"/>
            <a:ext cx="11262731" cy="559864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a:spcBef>
                <a:spcPts val="0"/>
              </a:spcBef>
              <a:buFont typeface="Wingdings" panose="05000000000000000000" pitchFamily="2" charset="2"/>
              <a:buChar char="Ø"/>
            </a:pPr>
            <a:r>
              <a:rPr lang="en-US" altLang="zh-CN" sz="2200" dirty="0">
                <a:cs typeface="+mn-ea"/>
                <a:sym typeface="+mn-lt"/>
              </a:rPr>
              <a:t>IFS</a:t>
            </a:r>
            <a:r>
              <a:rPr lang="zh-CN" altLang="en-US" sz="2200" dirty="0">
                <a:cs typeface="+mn-ea"/>
                <a:sym typeface="+mn-lt"/>
              </a:rPr>
              <a:t>一共分为</a:t>
            </a:r>
            <a:r>
              <a:rPr lang="en-US" altLang="zh-CN" sz="2200" dirty="0">
                <a:cs typeface="+mn-ea"/>
                <a:sym typeface="+mn-lt"/>
              </a:rPr>
              <a:t>4</a:t>
            </a:r>
            <a:r>
              <a:rPr lang="zh-CN" altLang="en-US" sz="2200" dirty="0">
                <a:cs typeface="+mn-ea"/>
                <a:sym typeface="+mn-lt"/>
              </a:rPr>
              <a:t>种，分别是：</a:t>
            </a:r>
            <a:r>
              <a:rPr lang="en-US" altLang="zh-CN" sz="2200" dirty="0">
                <a:cs typeface="+mn-ea"/>
                <a:sym typeface="+mn-lt"/>
              </a:rPr>
              <a:t>SIFS, PIFS, DIFS</a:t>
            </a:r>
            <a:r>
              <a:rPr lang="zh-CN" altLang="en-US" sz="2200" dirty="0">
                <a:cs typeface="+mn-ea"/>
                <a:sym typeface="+mn-lt"/>
              </a:rPr>
              <a:t>。</a:t>
            </a:r>
            <a:endParaRPr lang="en-US" altLang="zh-CN" sz="2200" dirty="0">
              <a:cs typeface="+mn-ea"/>
              <a:sym typeface="+mn-lt"/>
            </a:endParaRPr>
          </a:p>
          <a:p>
            <a:pPr marL="446088" indent="-179388">
              <a:spcBef>
                <a:spcPts val="0"/>
              </a:spcBef>
            </a:pPr>
            <a:r>
              <a:rPr lang="en-US" altLang="zh-CN" sz="2200" b="1" dirty="0">
                <a:solidFill>
                  <a:srgbClr val="000000"/>
                </a:solidFill>
                <a:cs typeface="+mn-ea"/>
                <a:sym typeface="+mn-lt"/>
              </a:rPr>
              <a:t>SIFS</a:t>
            </a:r>
            <a:r>
              <a:rPr lang="zh-CN" altLang="en-US" sz="2200" dirty="0">
                <a:solidFill>
                  <a:srgbClr val="000000"/>
                </a:solidFill>
                <a:cs typeface="+mn-ea"/>
                <a:sym typeface="+mn-lt"/>
              </a:rPr>
              <a:t>：</a:t>
            </a:r>
            <a:r>
              <a:rPr lang="zh-CN" altLang="zh-CN" sz="2200" dirty="0">
                <a:solidFill>
                  <a:srgbClr val="000000"/>
                </a:solidFill>
                <a:cs typeface="+mn-ea"/>
                <a:sym typeface="+mn-lt"/>
              </a:rPr>
              <a:t>短帧间间隔，用于</a:t>
            </a:r>
            <a:r>
              <a:rPr lang="zh-CN" altLang="en-US" sz="2200" dirty="0">
                <a:solidFill>
                  <a:srgbClr val="000000"/>
                </a:solidFill>
                <a:cs typeface="+mn-ea"/>
                <a:sym typeface="+mn-lt"/>
              </a:rPr>
              <a:t>最</a:t>
            </a:r>
            <a:r>
              <a:rPr lang="zh-CN" altLang="zh-CN" sz="2200" dirty="0">
                <a:solidFill>
                  <a:srgbClr val="000000"/>
                </a:solidFill>
                <a:cs typeface="+mn-ea"/>
                <a:sym typeface="+mn-lt"/>
              </a:rPr>
              <a:t>高优先级的传输场合，例如</a:t>
            </a:r>
            <a:r>
              <a:rPr lang="en-US" altLang="zh-CN" sz="2200" dirty="0">
                <a:solidFill>
                  <a:srgbClr val="000000"/>
                </a:solidFill>
                <a:cs typeface="+mn-ea"/>
                <a:sym typeface="+mn-lt"/>
              </a:rPr>
              <a:t>RTS/CTS</a:t>
            </a:r>
            <a:r>
              <a:rPr lang="zh-CN" altLang="zh-CN" sz="2200" dirty="0">
                <a:solidFill>
                  <a:srgbClr val="000000"/>
                </a:solidFill>
                <a:cs typeface="+mn-ea"/>
                <a:sym typeface="+mn-lt"/>
              </a:rPr>
              <a:t>以及</a:t>
            </a:r>
            <a:r>
              <a:rPr lang="en-US" altLang="zh-CN" sz="2200" dirty="0">
                <a:solidFill>
                  <a:srgbClr val="000000"/>
                </a:solidFill>
                <a:cs typeface="+mn-ea"/>
                <a:sym typeface="+mn-lt"/>
              </a:rPr>
              <a:t>ACK</a:t>
            </a:r>
            <a:r>
              <a:rPr lang="zh-CN" altLang="zh-CN" sz="2200" dirty="0">
                <a:solidFill>
                  <a:srgbClr val="000000"/>
                </a:solidFill>
                <a:cs typeface="+mn-ea"/>
                <a:sym typeface="+mn-lt"/>
              </a:rPr>
              <a:t>帧。</a:t>
            </a:r>
          </a:p>
          <a:p>
            <a:pPr marL="446088" indent="-179388">
              <a:spcBef>
                <a:spcPts val="0"/>
              </a:spcBef>
            </a:pPr>
            <a:r>
              <a:rPr lang="en-US" altLang="zh-CN" sz="2200" b="1" dirty="0">
                <a:solidFill>
                  <a:srgbClr val="000000"/>
                </a:solidFill>
                <a:cs typeface="+mn-ea"/>
                <a:sym typeface="+mn-lt"/>
              </a:rPr>
              <a:t>PIFS</a:t>
            </a:r>
            <a:r>
              <a:rPr lang="zh-CN" altLang="en-US" sz="2200" dirty="0">
                <a:solidFill>
                  <a:srgbClr val="000000"/>
                </a:solidFill>
                <a:cs typeface="+mn-ea"/>
                <a:sym typeface="+mn-lt"/>
              </a:rPr>
              <a:t>：</a:t>
            </a:r>
            <a:r>
              <a:rPr lang="en-US" altLang="zh-CN" sz="2200" dirty="0">
                <a:solidFill>
                  <a:srgbClr val="000000"/>
                </a:solidFill>
                <a:cs typeface="+mn-ea"/>
                <a:sym typeface="+mn-lt"/>
              </a:rPr>
              <a:t>PCF</a:t>
            </a:r>
            <a:r>
              <a:rPr lang="zh-CN" altLang="zh-CN" sz="2200" dirty="0">
                <a:solidFill>
                  <a:srgbClr val="000000"/>
                </a:solidFill>
                <a:cs typeface="+mn-ea"/>
                <a:sym typeface="+mn-lt"/>
              </a:rPr>
              <a:t>帧间间隔，被</a:t>
            </a:r>
            <a:r>
              <a:rPr lang="en-US" altLang="zh-CN" sz="2200" dirty="0">
                <a:solidFill>
                  <a:srgbClr val="000000"/>
                </a:solidFill>
                <a:cs typeface="+mn-ea"/>
                <a:sym typeface="+mn-lt"/>
              </a:rPr>
              <a:t>PCF</a:t>
            </a:r>
            <a:r>
              <a:rPr lang="zh-CN" altLang="en-US" sz="2200" dirty="0">
                <a:solidFill>
                  <a:srgbClr val="000000"/>
                </a:solidFill>
                <a:cs typeface="+mn-ea"/>
                <a:sym typeface="+mn-lt"/>
              </a:rPr>
              <a:t>帧</a:t>
            </a:r>
            <a:r>
              <a:rPr lang="zh-CN" altLang="zh-CN" sz="2200" dirty="0">
                <a:solidFill>
                  <a:srgbClr val="000000"/>
                </a:solidFill>
                <a:cs typeface="+mn-ea"/>
                <a:sym typeface="+mn-lt"/>
              </a:rPr>
              <a:t>使用在无竞争操作中。</a:t>
            </a:r>
          </a:p>
          <a:p>
            <a:pPr marL="446088" indent="-179388">
              <a:spcBef>
                <a:spcPts val="0"/>
              </a:spcBef>
            </a:pPr>
            <a:r>
              <a:rPr lang="en-US" altLang="zh-CN" sz="2200" b="1" dirty="0">
                <a:solidFill>
                  <a:srgbClr val="000000"/>
                </a:solidFill>
                <a:cs typeface="+mn-ea"/>
                <a:sym typeface="+mn-lt"/>
              </a:rPr>
              <a:t>DIFS</a:t>
            </a:r>
            <a:r>
              <a:rPr lang="zh-CN" altLang="en-US" sz="2200" dirty="0">
                <a:solidFill>
                  <a:srgbClr val="000000"/>
                </a:solidFill>
                <a:cs typeface="+mn-ea"/>
                <a:sym typeface="+mn-lt"/>
              </a:rPr>
              <a:t>：</a:t>
            </a:r>
            <a:r>
              <a:rPr lang="en-US" altLang="zh-CN" sz="2200" dirty="0">
                <a:solidFill>
                  <a:srgbClr val="000000"/>
                </a:solidFill>
                <a:cs typeface="+mn-ea"/>
                <a:sym typeface="+mn-lt"/>
              </a:rPr>
              <a:t>DCF</a:t>
            </a:r>
            <a:r>
              <a:rPr lang="zh-CN" altLang="zh-CN" sz="2200" dirty="0">
                <a:solidFill>
                  <a:srgbClr val="000000"/>
                </a:solidFill>
                <a:cs typeface="+mn-ea"/>
                <a:sym typeface="+mn-lt"/>
              </a:rPr>
              <a:t>帧间间隔，是竞争式服务中媒介闲置时间。</a:t>
            </a:r>
          </a:p>
          <a:p>
            <a:pPr marL="446088" indent="-179388">
              <a:spcBef>
                <a:spcPts val="0"/>
              </a:spcBef>
            </a:pPr>
            <a:r>
              <a:rPr lang="en-US" altLang="zh-CN" sz="2200" b="1" dirty="0">
                <a:solidFill>
                  <a:srgbClr val="000000"/>
                </a:solidFill>
                <a:cs typeface="+mn-ea"/>
                <a:sym typeface="+mn-lt"/>
              </a:rPr>
              <a:t>EIFS</a:t>
            </a:r>
            <a:r>
              <a:rPr lang="zh-CN" altLang="en-US" sz="2200" dirty="0">
                <a:solidFill>
                  <a:srgbClr val="000000"/>
                </a:solidFill>
                <a:cs typeface="+mn-ea"/>
                <a:sym typeface="+mn-lt"/>
              </a:rPr>
              <a:t>：</a:t>
            </a:r>
            <a:r>
              <a:rPr lang="zh-CN" altLang="zh-CN" sz="2200" dirty="0">
                <a:solidFill>
                  <a:srgbClr val="000000"/>
                </a:solidFill>
                <a:cs typeface="+mn-ea"/>
                <a:sym typeface="+mn-lt"/>
              </a:rPr>
              <a:t>扩展帧间间隔，非固定的时间间隔，只有在帧传输出现错误时才会用到</a:t>
            </a:r>
            <a:r>
              <a:rPr lang="en-US" altLang="zh-CN" sz="2200" dirty="0">
                <a:solidFill>
                  <a:srgbClr val="000000"/>
                </a:solidFill>
                <a:cs typeface="+mn-ea"/>
                <a:sym typeface="+mn-lt"/>
              </a:rPr>
              <a:t>EIFS</a:t>
            </a:r>
            <a:r>
              <a:rPr lang="zh-CN" altLang="zh-CN" sz="2200" dirty="0">
                <a:solidFill>
                  <a:srgbClr val="000000"/>
                </a:solidFill>
                <a:cs typeface="+mn-ea"/>
                <a:sym typeface="+mn-lt"/>
              </a:rPr>
              <a:t>。</a:t>
            </a:r>
            <a:endParaRPr lang="en-US" altLang="zh-CN" sz="2200" dirty="0">
              <a:solidFill>
                <a:srgbClr val="000000"/>
              </a:solidFill>
              <a:cs typeface="+mn-ea"/>
              <a:sym typeface="+mn-lt"/>
            </a:endParaRPr>
          </a:p>
          <a:p>
            <a:pPr eaLnBrk="0" hangingPunct="0">
              <a:spcBef>
                <a:spcPts val="0"/>
              </a:spcBef>
              <a:buClr>
                <a:srgbClr val="0070C0"/>
              </a:buClr>
              <a:buFont typeface="Wingdings" panose="05000000000000000000" pitchFamily="2" charset="2"/>
              <a:buChar char="Ø"/>
            </a:pPr>
            <a:r>
              <a:rPr lang="zh-CN" altLang="en-US" sz="2200" dirty="0">
                <a:cs typeface="+mn-ea"/>
                <a:sym typeface="+mn-lt"/>
              </a:rPr>
              <a:t>帧间间隔长度取决于该站欲发送的帧的类型。高优先级帧需要等待的时间较短，因此可优先获得发送权。</a:t>
            </a:r>
          </a:p>
          <a:p>
            <a:pPr eaLnBrk="0" hangingPunct="0">
              <a:spcBef>
                <a:spcPts val="0"/>
              </a:spcBef>
              <a:buClr>
                <a:srgbClr val="0070C0"/>
              </a:buClr>
              <a:buFont typeface="Wingdings" panose="05000000000000000000" pitchFamily="2" charset="2"/>
              <a:buChar char="Ø"/>
            </a:pPr>
            <a:r>
              <a:rPr lang="zh-CN" altLang="en-US" sz="2200" dirty="0">
                <a:cs typeface="+mn-ea"/>
                <a:sym typeface="+mn-lt"/>
              </a:rPr>
              <a:t>若低优先级帧还没来得及发送而其他站的高优先级帧已发送到媒体，则媒体变为忙态，因而低优先级帧就只能再推迟发送了。这样就减少了发生碰撞的机会</a:t>
            </a:r>
            <a:endParaRPr lang="en-US" altLang="zh-CN" sz="2200" dirty="0">
              <a:solidFill>
                <a:srgbClr val="000000"/>
              </a:solidFill>
              <a:cs typeface="+mn-ea"/>
              <a:sym typeface="+mn-lt"/>
            </a:endParaRPr>
          </a:p>
          <a:p>
            <a:pPr>
              <a:spcBef>
                <a:spcPts val="0"/>
              </a:spcBef>
              <a:buFont typeface="Wingdings" panose="05000000000000000000" pitchFamily="2" charset="2"/>
              <a:buChar char="Ø"/>
            </a:pPr>
            <a:endParaRPr lang="zh-CN" altLang="en-US" sz="2200" dirty="0">
              <a:cs typeface="+mn-ea"/>
              <a:sym typeface="+mn-lt"/>
            </a:endParaRPr>
          </a:p>
        </p:txBody>
      </p:sp>
      <p:sp>
        <p:nvSpPr>
          <p:cNvPr id="8" name="标题 21">
            <a:extLst>
              <a:ext uri="{FF2B5EF4-FFF2-40B4-BE49-F238E27FC236}">
                <a16:creationId xmlns:a16="http://schemas.microsoft.com/office/drawing/2014/main" id="{D6BD3EF0-096C-463E-B20E-ACAA623165C3}"/>
              </a:ext>
            </a:extLst>
          </p:cNvPr>
          <p:cNvSpPr>
            <a:spLocks noGrp="1"/>
          </p:cNvSpPr>
          <p:nvPr>
            <p:ph type="title"/>
          </p:nvPr>
        </p:nvSpPr>
        <p:spPr>
          <a:xfrm>
            <a:off x="586830" y="-64847"/>
            <a:ext cx="10858500" cy="900112"/>
          </a:xfrm>
        </p:spPr>
        <p:txBody>
          <a:bodyPr>
            <a:normAutofit/>
          </a:bodyPr>
          <a:lstStyle/>
          <a:p>
            <a:pPr>
              <a:lnSpc>
                <a:spcPct val="120000"/>
              </a:lnSpc>
            </a:pPr>
            <a:r>
              <a:rPr lang="en-US" altLang="zh-CN" sz="3200" dirty="0">
                <a:latin typeface="+mn-lt"/>
                <a:ea typeface="+mn-ea"/>
                <a:cs typeface="+mn-ea"/>
                <a:sym typeface="+mn-lt"/>
              </a:rPr>
              <a:t>802.11 MAC </a:t>
            </a:r>
            <a:r>
              <a:rPr lang="zh-CN" altLang="en-US" sz="3200" dirty="0">
                <a:latin typeface="+mn-lt"/>
                <a:ea typeface="+mn-ea"/>
                <a:cs typeface="+mn-ea"/>
                <a:sym typeface="+mn-lt"/>
              </a:rPr>
              <a:t>协议：帧间需要留有一定时间间隔</a:t>
            </a:r>
          </a:p>
        </p:txBody>
      </p:sp>
      <p:sp>
        <p:nvSpPr>
          <p:cNvPr id="4" name="灯片编号占位符 3">
            <a:extLst>
              <a:ext uri="{FF2B5EF4-FFF2-40B4-BE49-F238E27FC236}">
                <a16:creationId xmlns:a16="http://schemas.microsoft.com/office/drawing/2014/main" id="{1FEB058C-4B8C-D9D4-CE31-ED025281DF5E}"/>
              </a:ext>
            </a:extLst>
          </p:cNvPr>
          <p:cNvSpPr>
            <a:spLocks noGrp="1"/>
          </p:cNvSpPr>
          <p:nvPr>
            <p:ph type="sldNum" sz="quarter" idx="12"/>
          </p:nvPr>
        </p:nvSpPr>
        <p:spPr/>
        <p:txBody>
          <a:bodyPr/>
          <a:lstStyle/>
          <a:p>
            <a:fld id="{C8BB1146-E542-4D4E-B8E9-6919A11DDD48}" type="slidenum">
              <a:rPr lang="en-US" smtClean="0"/>
              <a:t>214</a:t>
            </a:fld>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86"/>
          <p:cNvSpPr>
            <a:spLocks/>
          </p:cNvSpPr>
          <p:nvPr/>
        </p:nvSpPr>
        <p:spPr bwMode="auto">
          <a:xfrm>
            <a:off x="4015022" y="3964484"/>
            <a:ext cx="1448737" cy="892349"/>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0066FF"/>
          </a:solidFill>
          <a:ln>
            <a:noFill/>
          </a:ln>
          <a:effectLst/>
        </p:spPr>
        <p:txBody>
          <a:bodyPr/>
          <a:lstStyle/>
          <a:p>
            <a:pPr>
              <a:lnSpc>
                <a:spcPct val="120000"/>
              </a:lnSpc>
            </a:pPr>
            <a:endParaRPr lang="zh-CN" altLang="en-US" sz="1600" b="1">
              <a:cs typeface="+mn-ea"/>
              <a:sym typeface="+mn-lt"/>
            </a:endParaRPr>
          </a:p>
        </p:txBody>
      </p:sp>
      <p:sp>
        <p:nvSpPr>
          <p:cNvPr id="4" name="矩形 3"/>
          <p:cNvSpPr/>
          <p:nvPr/>
        </p:nvSpPr>
        <p:spPr>
          <a:xfrm>
            <a:off x="718432" y="443115"/>
            <a:ext cx="6885026" cy="632353"/>
          </a:xfrm>
          <a:prstGeom prst="rect">
            <a:avLst/>
          </a:prstGeom>
        </p:spPr>
        <p:txBody>
          <a:bodyPr wrap="none">
            <a:spAutoFit/>
          </a:bodyPr>
          <a:lstStyle/>
          <a:p>
            <a:pPr>
              <a:lnSpc>
                <a:spcPct val="120000"/>
              </a:lnSpc>
            </a:pPr>
            <a:r>
              <a:rPr lang="en-US" altLang="zh-CN" sz="3200" b="1" dirty="0">
                <a:cs typeface="+mn-ea"/>
                <a:sym typeface="+mn-lt"/>
              </a:rPr>
              <a:t>802.11 MAC </a:t>
            </a:r>
            <a:r>
              <a:rPr lang="zh-CN" altLang="en-US" sz="3200" b="1" dirty="0">
                <a:cs typeface="+mn-ea"/>
                <a:sym typeface="+mn-lt"/>
              </a:rPr>
              <a:t>协议：</a:t>
            </a:r>
            <a:r>
              <a:rPr lang="en-US" altLang="zh-CN" sz="3200" b="1" dirty="0">
                <a:cs typeface="+mn-ea"/>
                <a:sym typeface="+mn-lt"/>
              </a:rPr>
              <a:t>SIFS </a:t>
            </a:r>
            <a:r>
              <a:rPr lang="zh-CN" altLang="en-US" sz="3200" b="1" dirty="0">
                <a:cs typeface="+mn-ea"/>
                <a:sym typeface="+mn-lt"/>
              </a:rPr>
              <a:t>短帧间间隔</a:t>
            </a:r>
          </a:p>
        </p:txBody>
      </p:sp>
      <p:sp>
        <p:nvSpPr>
          <p:cNvPr id="5" name="Text Box 90"/>
          <p:cNvSpPr txBox="1">
            <a:spLocks noChangeArrowheads="1"/>
          </p:cNvSpPr>
          <p:nvPr/>
        </p:nvSpPr>
        <p:spPr bwMode="auto">
          <a:xfrm rot="16625066">
            <a:off x="5582303" y="4149228"/>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ACK</a:t>
            </a:r>
          </a:p>
        </p:txBody>
      </p:sp>
      <p:sp>
        <p:nvSpPr>
          <p:cNvPr id="6" name="Text Box 12"/>
          <p:cNvSpPr txBox="1">
            <a:spLocks noChangeArrowheads="1"/>
          </p:cNvSpPr>
          <p:nvPr/>
        </p:nvSpPr>
        <p:spPr bwMode="auto">
          <a:xfrm>
            <a:off x="9148183" y="3596464"/>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时间</a:t>
            </a:r>
          </a:p>
        </p:txBody>
      </p:sp>
      <p:sp>
        <p:nvSpPr>
          <p:cNvPr id="7" name="Text Box 15"/>
          <p:cNvSpPr txBox="1">
            <a:spLocks noChangeArrowheads="1"/>
          </p:cNvSpPr>
          <p:nvPr/>
        </p:nvSpPr>
        <p:spPr bwMode="auto">
          <a:xfrm>
            <a:off x="3399177" y="3550507"/>
            <a:ext cx="614271"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sp>
        <p:nvSpPr>
          <p:cNvPr id="8" name="Line 18"/>
          <p:cNvSpPr>
            <a:spLocks noChangeShapeType="1"/>
          </p:cNvSpPr>
          <p:nvPr/>
        </p:nvSpPr>
        <p:spPr bwMode="auto">
          <a:xfrm>
            <a:off x="3426472" y="3832966"/>
            <a:ext cx="5952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9" name="Freeform 19"/>
          <p:cNvSpPr>
            <a:spLocks/>
          </p:cNvSpPr>
          <p:nvPr/>
        </p:nvSpPr>
        <p:spPr bwMode="auto">
          <a:xfrm>
            <a:off x="2568947" y="3670721"/>
            <a:ext cx="857524" cy="290075"/>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1" name="Line 22"/>
          <p:cNvSpPr>
            <a:spLocks noChangeShapeType="1"/>
          </p:cNvSpPr>
          <p:nvPr/>
        </p:nvSpPr>
        <p:spPr bwMode="auto">
          <a:xfrm>
            <a:off x="3426472" y="3639994"/>
            <a:ext cx="0" cy="15732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2" name="Line 23"/>
          <p:cNvSpPr>
            <a:spLocks noChangeShapeType="1"/>
          </p:cNvSpPr>
          <p:nvPr/>
        </p:nvSpPr>
        <p:spPr bwMode="auto">
          <a:xfrm flipV="1">
            <a:off x="4015023" y="3639993"/>
            <a:ext cx="6657" cy="32449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 name="Line 30"/>
          <p:cNvSpPr>
            <a:spLocks noChangeShapeType="1"/>
          </p:cNvSpPr>
          <p:nvPr/>
        </p:nvSpPr>
        <p:spPr bwMode="auto">
          <a:xfrm flipH="1" flipV="1">
            <a:off x="5463758" y="4896165"/>
            <a:ext cx="0" cy="34292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 name="Line 32"/>
          <p:cNvSpPr>
            <a:spLocks noChangeShapeType="1"/>
          </p:cNvSpPr>
          <p:nvPr/>
        </p:nvSpPr>
        <p:spPr bwMode="auto">
          <a:xfrm>
            <a:off x="2435792" y="5888074"/>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 name="Text Box 33"/>
          <p:cNvSpPr txBox="1">
            <a:spLocks noChangeArrowheads="1"/>
          </p:cNvSpPr>
          <p:nvPr/>
        </p:nvSpPr>
        <p:spPr bwMode="auto">
          <a:xfrm>
            <a:off x="9148183" y="5527429"/>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7" name="Freeform 34"/>
          <p:cNvSpPr>
            <a:spLocks/>
          </p:cNvSpPr>
          <p:nvPr/>
        </p:nvSpPr>
        <p:spPr bwMode="auto">
          <a:xfrm>
            <a:off x="4012357" y="5596772"/>
            <a:ext cx="2178432"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99FF"/>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8" name="Text Box 35"/>
          <p:cNvSpPr txBox="1">
            <a:spLocks noChangeArrowheads="1"/>
          </p:cNvSpPr>
          <p:nvPr/>
        </p:nvSpPr>
        <p:spPr bwMode="auto">
          <a:xfrm>
            <a:off x="4346511" y="5561692"/>
            <a:ext cx="162653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NAV</a:t>
            </a:r>
            <a:r>
              <a:rPr kumimoji="1" lang="zh-CN" altLang="en-US" sz="1600" b="1" dirty="0">
                <a:cs typeface="+mn-ea"/>
                <a:sym typeface="+mn-lt"/>
              </a:rPr>
              <a:t>（媒体忙）</a:t>
            </a:r>
          </a:p>
        </p:txBody>
      </p:sp>
      <p:sp>
        <p:nvSpPr>
          <p:cNvPr id="19" name="Text Box 36"/>
          <p:cNvSpPr txBox="1">
            <a:spLocks noChangeArrowheads="1"/>
          </p:cNvSpPr>
          <p:nvPr/>
        </p:nvSpPr>
        <p:spPr bwMode="auto">
          <a:xfrm>
            <a:off x="6166822" y="5067240"/>
            <a:ext cx="614271"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sp>
        <p:nvSpPr>
          <p:cNvPr id="20" name="Line 37"/>
          <p:cNvSpPr>
            <a:spLocks noChangeShapeType="1"/>
          </p:cNvSpPr>
          <p:nvPr/>
        </p:nvSpPr>
        <p:spPr bwMode="auto">
          <a:xfrm flipV="1">
            <a:off x="6202775" y="5375528"/>
            <a:ext cx="56324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1" name="Line 38"/>
          <p:cNvSpPr>
            <a:spLocks noChangeShapeType="1"/>
          </p:cNvSpPr>
          <p:nvPr/>
        </p:nvSpPr>
        <p:spPr bwMode="auto">
          <a:xfrm flipH="1" flipV="1">
            <a:off x="6190789" y="4887561"/>
            <a:ext cx="0" cy="329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2" name="Line 39"/>
          <p:cNvSpPr>
            <a:spLocks noChangeShapeType="1"/>
          </p:cNvSpPr>
          <p:nvPr/>
        </p:nvSpPr>
        <p:spPr bwMode="auto">
          <a:xfrm>
            <a:off x="6766024" y="4887562"/>
            <a:ext cx="0" cy="66496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3" name="Freeform 40"/>
          <p:cNvSpPr>
            <a:spLocks/>
          </p:cNvSpPr>
          <p:nvPr/>
        </p:nvSpPr>
        <p:spPr bwMode="auto">
          <a:xfrm>
            <a:off x="7835267" y="5596772"/>
            <a:ext cx="1159789"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FF00"/>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24" name="Freeform 41"/>
          <p:cNvSpPr>
            <a:spLocks/>
          </p:cNvSpPr>
          <p:nvPr/>
        </p:nvSpPr>
        <p:spPr bwMode="auto">
          <a:xfrm>
            <a:off x="6760697" y="5596772"/>
            <a:ext cx="1074568" cy="291304"/>
          </a:xfrm>
          <a:custGeom>
            <a:avLst/>
            <a:gdLst>
              <a:gd name="T0" fmla="*/ 0 w 780"/>
              <a:gd name="T1" fmla="*/ 240 h 240"/>
              <a:gd name="T2" fmla="*/ 0 w 780"/>
              <a:gd name="T3" fmla="*/ 0 h 240"/>
              <a:gd name="T4" fmla="*/ 780 w 780"/>
              <a:gd name="T5" fmla="*/ 0 h 240"/>
            </a:gdLst>
            <a:ahLst/>
            <a:cxnLst>
              <a:cxn ang="0">
                <a:pos x="T0" y="T1"/>
              </a:cxn>
              <a:cxn ang="0">
                <a:pos x="T2" y="T3"/>
              </a:cxn>
              <a:cxn ang="0">
                <a:pos x="T4" y="T5"/>
              </a:cxn>
            </a:cxnLst>
            <a:rect l="0" t="0" r="r" b="b"/>
            <a:pathLst>
              <a:path w="780" h="240">
                <a:moveTo>
                  <a:pt x="0" y="240"/>
                </a:moveTo>
                <a:lnTo>
                  <a:pt x="0" y="0"/>
                </a:lnTo>
                <a:lnTo>
                  <a:pt x="780" y="0"/>
                </a:lnTo>
              </a:path>
            </a:pathLst>
          </a:custGeom>
          <a:no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5" name="Line 42"/>
          <p:cNvSpPr>
            <a:spLocks noChangeShapeType="1"/>
          </p:cNvSpPr>
          <p:nvPr/>
        </p:nvSpPr>
        <p:spPr bwMode="auto">
          <a:xfrm>
            <a:off x="6892521" y="5593084"/>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6" name="Line 43"/>
          <p:cNvSpPr>
            <a:spLocks noChangeShapeType="1"/>
          </p:cNvSpPr>
          <p:nvPr/>
        </p:nvSpPr>
        <p:spPr bwMode="auto">
          <a:xfrm>
            <a:off x="7024346" y="5593084"/>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7" name="Line 44"/>
          <p:cNvSpPr>
            <a:spLocks noChangeShapeType="1"/>
          </p:cNvSpPr>
          <p:nvPr/>
        </p:nvSpPr>
        <p:spPr bwMode="auto">
          <a:xfrm>
            <a:off x="7156170" y="5593084"/>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8" name="Line 45"/>
          <p:cNvSpPr>
            <a:spLocks noChangeShapeType="1"/>
          </p:cNvSpPr>
          <p:nvPr/>
        </p:nvSpPr>
        <p:spPr bwMode="auto">
          <a:xfrm>
            <a:off x="7289326" y="5593084"/>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29" name="Line 46"/>
          <p:cNvSpPr>
            <a:spLocks noChangeShapeType="1"/>
          </p:cNvSpPr>
          <p:nvPr/>
        </p:nvSpPr>
        <p:spPr bwMode="auto">
          <a:xfrm>
            <a:off x="7421150" y="5593084"/>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30" name="Line 47"/>
          <p:cNvSpPr>
            <a:spLocks noChangeShapeType="1"/>
          </p:cNvSpPr>
          <p:nvPr/>
        </p:nvSpPr>
        <p:spPr bwMode="auto">
          <a:xfrm>
            <a:off x="7552976" y="5600459"/>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31" name="Line 48"/>
          <p:cNvSpPr>
            <a:spLocks noChangeShapeType="1"/>
          </p:cNvSpPr>
          <p:nvPr/>
        </p:nvSpPr>
        <p:spPr bwMode="auto">
          <a:xfrm>
            <a:off x="7694121" y="5600459"/>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32" name="Line 49"/>
          <p:cNvSpPr>
            <a:spLocks noChangeShapeType="1"/>
          </p:cNvSpPr>
          <p:nvPr/>
        </p:nvSpPr>
        <p:spPr bwMode="auto">
          <a:xfrm>
            <a:off x="6788660" y="5381672"/>
            <a:ext cx="10719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35" name="AutoShape 52"/>
          <p:cNvSpPr>
            <a:spLocks/>
          </p:cNvSpPr>
          <p:nvPr/>
        </p:nvSpPr>
        <p:spPr bwMode="auto">
          <a:xfrm rot="16200000">
            <a:off x="5056966" y="4899290"/>
            <a:ext cx="111851" cy="2155796"/>
          </a:xfrm>
          <a:prstGeom prst="leftBrace">
            <a:avLst>
              <a:gd name="adj1" fmla="val 14826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36" name="AutoShape 53"/>
          <p:cNvSpPr>
            <a:spLocks/>
          </p:cNvSpPr>
          <p:nvPr/>
        </p:nvSpPr>
        <p:spPr bwMode="auto">
          <a:xfrm rot="16200000">
            <a:off x="7254348" y="5433553"/>
            <a:ext cx="87268" cy="1047937"/>
          </a:xfrm>
          <a:prstGeom prst="leftBrace">
            <a:avLst>
              <a:gd name="adj1" fmla="val 9237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37" name="Text Box 54"/>
          <p:cNvSpPr txBox="1">
            <a:spLocks noChangeArrowheads="1"/>
          </p:cNvSpPr>
          <p:nvPr/>
        </p:nvSpPr>
        <p:spPr bwMode="auto">
          <a:xfrm>
            <a:off x="4603797" y="5992312"/>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推迟接入</a:t>
            </a:r>
          </a:p>
        </p:txBody>
      </p:sp>
      <p:sp>
        <p:nvSpPr>
          <p:cNvPr id="38" name="Text Box 55"/>
          <p:cNvSpPr txBox="1">
            <a:spLocks noChangeArrowheads="1"/>
          </p:cNvSpPr>
          <p:nvPr/>
        </p:nvSpPr>
        <p:spPr bwMode="auto">
          <a:xfrm>
            <a:off x="6589372" y="5955437"/>
            <a:ext cx="1415772"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等待重试时间</a:t>
            </a:r>
          </a:p>
        </p:txBody>
      </p:sp>
      <p:sp>
        <p:nvSpPr>
          <p:cNvPr id="39" name="Line 56"/>
          <p:cNvSpPr>
            <a:spLocks noChangeShapeType="1"/>
          </p:cNvSpPr>
          <p:nvPr/>
        </p:nvSpPr>
        <p:spPr bwMode="auto">
          <a:xfrm flipV="1">
            <a:off x="3415820" y="3980462"/>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40" name="Text Box 57"/>
          <p:cNvSpPr txBox="1">
            <a:spLocks noChangeArrowheads="1"/>
          </p:cNvSpPr>
          <p:nvPr/>
        </p:nvSpPr>
        <p:spPr bwMode="auto">
          <a:xfrm>
            <a:off x="2804977" y="4144432"/>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有帧要发送</a:t>
            </a:r>
          </a:p>
        </p:txBody>
      </p:sp>
      <p:sp>
        <p:nvSpPr>
          <p:cNvPr id="41" name="Line 58"/>
          <p:cNvSpPr>
            <a:spLocks noChangeShapeType="1"/>
          </p:cNvSpPr>
          <p:nvPr/>
        </p:nvSpPr>
        <p:spPr bwMode="auto">
          <a:xfrm>
            <a:off x="7859234" y="5257531"/>
            <a:ext cx="0" cy="28515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42" name="Text Box 59"/>
          <p:cNvSpPr txBox="1">
            <a:spLocks noChangeArrowheads="1"/>
          </p:cNvSpPr>
          <p:nvPr/>
        </p:nvSpPr>
        <p:spPr bwMode="auto">
          <a:xfrm>
            <a:off x="2141383" y="3977029"/>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源站</a:t>
            </a:r>
          </a:p>
        </p:txBody>
      </p:sp>
      <p:sp>
        <p:nvSpPr>
          <p:cNvPr id="43" name="Text Box 61"/>
          <p:cNvSpPr txBox="1">
            <a:spLocks noChangeArrowheads="1"/>
          </p:cNvSpPr>
          <p:nvPr/>
        </p:nvSpPr>
        <p:spPr bwMode="auto">
          <a:xfrm>
            <a:off x="9148183" y="4506021"/>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44" name="Text Box 62"/>
          <p:cNvSpPr txBox="1">
            <a:spLocks noChangeArrowheads="1"/>
          </p:cNvSpPr>
          <p:nvPr/>
        </p:nvSpPr>
        <p:spPr bwMode="auto">
          <a:xfrm>
            <a:off x="2067868" y="4854632"/>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目的站</a:t>
            </a:r>
          </a:p>
        </p:txBody>
      </p:sp>
      <p:sp>
        <p:nvSpPr>
          <p:cNvPr id="45" name="Line 64"/>
          <p:cNvSpPr>
            <a:spLocks noChangeShapeType="1"/>
          </p:cNvSpPr>
          <p:nvPr/>
        </p:nvSpPr>
        <p:spPr bwMode="auto">
          <a:xfrm flipH="1">
            <a:off x="5945782" y="4890021"/>
            <a:ext cx="1331" cy="33186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46" name="Text Box 65"/>
          <p:cNvSpPr txBox="1">
            <a:spLocks noChangeArrowheads="1"/>
          </p:cNvSpPr>
          <p:nvPr/>
        </p:nvSpPr>
        <p:spPr bwMode="auto">
          <a:xfrm>
            <a:off x="6572314" y="4300036"/>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a:cs typeface="+mn-ea"/>
                <a:sym typeface="+mn-lt"/>
              </a:rPr>
              <a:t>ACK</a:t>
            </a:r>
          </a:p>
        </p:txBody>
      </p:sp>
      <p:sp>
        <p:nvSpPr>
          <p:cNvPr id="47" name="Line 66"/>
          <p:cNvSpPr>
            <a:spLocks noChangeShapeType="1"/>
          </p:cNvSpPr>
          <p:nvPr/>
        </p:nvSpPr>
        <p:spPr bwMode="auto">
          <a:xfrm>
            <a:off x="6188126" y="3964484"/>
            <a:ext cx="2664" cy="159295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grpSp>
        <p:nvGrpSpPr>
          <p:cNvPr id="10" name="组合 9"/>
          <p:cNvGrpSpPr/>
          <p:nvPr/>
        </p:nvGrpSpPr>
        <p:grpSpPr>
          <a:xfrm>
            <a:off x="5397843" y="4868134"/>
            <a:ext cx="1327198" cy="839593"/>
            <a:chOff x="4184250" y="3133517"/>
            <a:chExt cx="995399" cy="629695"/>
          </a:xfrm>
        </p:grpSpPr>
        <p:sp>
          <p:nvSpPr>
            <p:cNvPr id="13" name="Text Box 27"/>
            <p:cNvSpPr txBox="1">
              <a:spLocks noChangeArrowheads="1"/>
            </p:cNvSpPr>
            <p:nvPr/>
          </p:nvSpPr>
          <p:spPr bwMode="auto">
            <a:xfrm>
              <a:off x="4184250" y="3133517"/>
              <a:ext cx="452288" cy="25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48" name="Text Box 67"/>
            <p:cNvSpPr txBox="1">
              <a:spLocks noChangeArrowheads="1"/>
            </p:cNvSpPr>
            <p:nvPr/>
          </p:nvSpPr>
          <p:spPr bwMode="auto">
            <a:xfrm>
              <a:off x="4727361" y="3509440"/>
              <a:ext cx="452288"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grpSp>
      <p:sp>
        <p:nvSpPr>
          <p:cNvPr id="49" name="Line 68"/>
          <p:cNvSpPr>
            <a:spLocks noChangeShapeType="1"/>
          </p:cNvSpPr>
          <p:nvPr/>
        </p:nvSpPr>
        <p:spPr bwMode="auto">
          <a:xfrm>
            <a:off x="6654173" y="5615208"/>
            <a:ext cx="0" cy="11676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0" name="Line 69"/>
          <p:cNvSpPr>
            <a:spLocks noChangeShapeType="1"/>
          </p:cNvSpPr>
          <p:nvPr/>
        </p:nvSpPr>
        <p:spPr bwMode="auto">
          <a:xfrm>
            <a:off x="4011026" y="3980463"/>
            <a:ext cx="0" cy="1576977"/>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1" name="Text Box 70"/>
          <p:cNvSpPr txBox="1">
            <a:spLocks noChangeArrowheads="1"/>
          </p:cNvSpPr>
          <p:nvPr/>
        </p:nvSpPr>
        <p:spPr bwMode="auto">
          <a:xfrm>
            <a:off x="2037016" y="5888331"/>
            <a:ext cx="85792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dirty="0">
                <a:cs typeface="+mn-ea"/>
                <a:sym typeface="+mn-lt"/>
              </a:rPr>
              <a:t> </a:t>
            </a:r>
            <a:r>
              <a:rPr kumimoji="1" lang="zh-CN" altLang="en-US" sz="1600" b="1" dirty="0">
                <a:cs typeface="+mn-ea"/>
                <a:sym typeface="+mn-lt"/>
              </a:rPr>
              <a:t>其他站</a:t>
            </a:r>
          </a:p>
        </p:txBody>
      </p:sp>
      <p:sp>
        <p:nvSpPr>
          <p:cNvPr id="52" name="Line 71"/>
          <p:cNvSpPr>
            <a:spLocks noChangeShapeType="1"/>
          </p:cNvSpPr>
          <p:nvPr/>
        </p:nvSpPr>
        <p:spPr bwMode="auto">
          <a:xfrm flipV="1">
            <a:off x="4011026" y="5907741"/>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3" name="Text Box 72"/>
          <p:cNvSpPr txBox="1">
            <a:spLocks noChangeArrowheads="1"/>
          </p:cNvSpPr>
          <p:nvPr/>
        </p:nvSpPr>
        <p:spPr bwMode="auto">
          <a:xfrm>
            <a:off x="3425037" y="6077361"/>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有帧要发送</a:t>
            </a:r>
          </a:p>
        </p:txBody>
      </p:sp>
      <p:sp>
        <p:nvSpPr>
          <p:cNvPr id="54" name="Line 73"/>
          <p:cNvSpPr>
            <a:spLocks noChangeShapeType="1"/>
          </p:cNvSpPr>
          <p:nvPr/>
        </p:nvSpPr>
        <p:spPr bwMode="auto">
          <a:xfrm>
            <a:off x="5498379" y="5175178"/>
            <a:ext cx="448735" cy="3688"/>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5" name="Line 74"/>
          <p:cNvSpPr>
            <a:spLocks noChangeShapeType="1"/>
          </p:cNvSpPr>
          <p:nvPr/>
        </p:nvSpPr>
        <p:spPr bwMode="auto">
          <a:xfrm flipV="1">
            <a:off x="6194786" y="5671748"/>
            <a:ext cx="446073" cy="1229"/>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6" name="Line 80"/>
          <p:cNvSpPr>
            <a:spLocks noChangeShapeType="1"/>
          </p:cNvSpPr>
          <p:nvPr/>
        </p:nvSpPr>
        <p:spPr bwMode="auto">
          <a:xfrm>
            <a:off x="4015022" y="3964484"/>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7" name="Line 81"/>
          <p:cNvSpPr>
            <a:spLocks noChangeShapeType="1"/>
          </p:cNvSpPr>
          <p:nvPr/>
        </p:nvSpPr>
        <p:spPr bwMode="auto">
          <a:xfrm>
            <a:off x="5343918" y="3964484"/>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8" name="Line 82"/>
          <p:cNvSpPr>
            <a:spLocks noChangeShapeType="1"/>
          </p:cNvSpPr>
          <p:nvPr/>
        </p:nvSpPr>
        <p:spPr bwMode="auto">
          <a:xfrm flipH="1">
            <a:off x="6068286" y="3964484"/>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9" name="Line 83"/>
          <p:cNvSpPr>
            <a:spLocks noChangeShapeType="1"/>
          </p:cNvSpPr>
          <p:nvPr/>
        </p:nvSpPr>
        <p:spPr bwMode="auto">
          <a:xfrm flipH="1">
            <a:off x="5948446" y="3964484"/>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61" name="AutoShape 84"/>
          <p:cNvSpPr>
            <a:spLocks noChangeArrowheads="1"/>
          </p:cNvSpPr>
          <p:nvPr/>
        </p:nvSpPr>
        <p:spPr bwMode="auto">
          <a:xfrm rot="21038972">
            <a:off x="4682904" y="4301792"/>
            <a:ext cx="181092" cy="499340"/>
          </a:xfrm>
          <a:prstGeom prst="downArrow">
            <a:avLst>
              <a:gd name="adj1" fmla="val 50000"/>
              <a:gd name="adj2" fmla="val 83456"/>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20000"/>
              </a:lnSpc>
            </a:pPr>
            <a:endParaRPr lang="zh-CN" altLang="en-US" sz="1600" b="1">
              <a:cs typeface="+mn-ea"/>
              <a:sym typeface="+mn-lt"/>
            </a:endParaRPr>
          </a:p>
        </p:txBody>
      </p:sp>
      <p:sp>
        <p:nvSpPr>
          <p:cNvPr id="62" name="Text Box 26"/>
          <p:cNvSpPr txBox="1">
            <a:spLocks noChangeArrowheads="1"/>
          </p:cNvSpPr>
          <p:nvPr/>
        </p:nvSpPr>
        <p:spPr bwMode="auto">
          <a:xfrm>
            <a:off x="4064383" y="3964483"/>
            <a:ext cx="1234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chemeClr val="bg1"/>
                </a:solidFill>
                <a:cs typeface="+mn-ea"/>
                <a:sym typeface="+mn-lt"/>
              </a:rPr>
              <a:t>发送第 </a:t>
            </a:r>
            <a:r>
              <a:rPr kumimoji="1" lang="en-US" altLang="zh-CN" sz="1600" b="1" dirty="0">
                <a:solidFill>
                  <a:schemeClr val="bg1"/>
                </a:solidFill>
                <a:cs typeface="+mn-ea"/>
                <a:sym typeface="+mn-lt"/>
              </a:rPr>
              <a:t>1 </a:t>
            </a:r>
            <a:r>
              <a:rPr kumimoji="1" lang="zh-CN" altLang="en-US" sz="1600" b="1" dirty="0">
                <a:solidFill>
                  <a:schemeClr val="bg1"/>
                </a:solidFill>
                <a:cs typeface="+mn-ea"/>
                <a:sym typeface="+mn-lt"/>
              </a:rPr>
              <a:t>帧</a:t>
            </a:r>
          </a:p>
        </p:txBody>
      </p:sp>
      <p:sp>
        <p:nvSpPr>
          <p:cNvPr id="63" name="Freeform 88"/>
          <p:cNvSpPr>
            <a:spLocks/>
          </p:cNvSpPr>
          <p:nvPr/>
        </p:nvSpPr>
        <p:spPr bwMode="auto">
          <a:xfrm>
            <a:off x="5947115" y="3964484"/>
            <a:ext cx="241013" cy="892349"/>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00CC"/>
          </a:solidFill>
          <a:ln>
            <a:noFill/>
          </a:ln>
          <a:effectLst/>
        </p:spPr>
        <p:txBody>
          <a:bodyPr/>
          <a:lstStyle/>
          <a:p>
            <a:pPr>
              <a:lnSpc>
                <a:spcPct val="120000"/>
              </a:lnSpc>
            </a:pPr>
            <a:endParaRPr lang="zh-CN" altLang="en-US" sz="1600" b="1">
              <a:cs typeface="+mn-ea"/>
              <a:sym typeface="+mn-lt"/>
            </a:endParaRPr>
          </a:p>
        </p:txBody>
      </p:sp>
      <p:sp>
        <p:nvSpPr>
          <p:cNvPr id="64" name="Line 60"/>
          <p:cNvSpPr>
            <a:spLocks noChangeShapeType="1"/>
          </p:cNvSpPr>
          <p:nvPr/>
        </p:nvSpPr>
        <p:spPr bwMode="auto">
          <a:xfrm>
            <a:off x="2434461" y="4855604"/>
            <a:ext cx="7125177"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65" name="Line 11"/>
          <p:cNvSpPr>
            <a:spLocks noChangeShapeType="1"/>
          </p:cNvSpPr>
          <p:nvPr/>
        </p:nvSpPr>
        <p:spPr bwMode="auto">
          <a:xfrm>
            <a:off x="2435792" y="3960796"/>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66" name="Line 89"/>
          <p:cNvSpPr>
            <a:spLocks noChangeShapeType="1"/>
          </p:cNvSpPr>
          <p:nvPr/>
        </p:nvSpPr>
        <p:spPr bwMode="auto">
          <a:xfrm flipV="1">
            <a:off x="6044625" y="4217889"/>
            <a:ext cx="47936" cy="371197"/>
          </a:xfrm>
          <a:prstGeom prst="line">
            <a:avLst/>
          </a:prstGeom>
          <a:noFill/>
          <a:ln w="1905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68" name="矩形 67"/>
          <p:cNvSpPr/>
          <p:nvPr/>
        </p:nvSpPr>
        <p:spPr>
          <a:xfrm>
            <a:off x="1203168" y="2206900"/>
            <a:ext cx="4577564" cy="1441741"/>
          </a:xfrm>
          <a:prstGeom prst="rect">
            <a:avLst/>
          </a:prstGeom>
          <a:solidFill>
            <a:srgbClr val="00FFFF"/>
          </a:solidFill>
          <a:ln>
            <a:solidFill>
              <a:schemeClr val="tx1"/>
            </a:solidFill>
          </a:ln>
          <a:effectLst/>
        </p:spPr>
        <p:txBody>
          <a:bodyPr wrap="square">
            <a:spAutoFit/>
          </a:bodyPr>
          <a:lstStyle/>
          <a:p>
            <a:pPr>
              <a:lnSpc>
                <a:spcPct val="120000"/>
              </a:lnSpc>
            </a:pPr>
            <a:r>
              <a:rPr lang="en-US" altLang="zh-CN" sz="1867" b="1" dirty="0">
                <a:cs typeface="+mn-ea"/>
                <a:sym typeface="+mn-lt"/>
              </a:rPr>
              <a:t>SIFS</a:t>
            </a:r>
            <a:r>
              <a:rPr lang="zh-CN" altLang="en-US" sz="1867" b="1" dirty="0">
                <a:cs typeface="+mn-ea"/>
                <a:sym typeface="+mn-lt"/>
              </a:rPr>
              <a:t>，即</a:t>
            </a:r>
            <a:r>
              <a:rPr lang="zh-CN" altLang="en-US" sz="1867" b="1" dirty="0">
                <a:solidFill>
                  <a:srgbClr val="0000FF"/>
                </a:solidFill>
                <a:cs typeface="+mn-ea"/>
                <a:sym typeface="+mn-lt"/>
              </a:rPr>
              <a:t>短 </a:t>
            </a:r>
            <a:r>
              <a:rPr lang="en-US" altLang="zh-CN" sz="1867" b="1" dirty="0">
                <a:solidFill>
                  <a:srgbClr val="0000FF"/>
                </a:solidFill>
                <a:cs typeface="+mn-ea"/>
                <a:sym typeface="+mn-lt"/>
              </a:rPr>
              <a:t>(Short) </a:t>
            </a:r>
            <a:r>
              <a:rPr lang="zh-CN" altLang="en-US" sz="1867" b="1" dirty="0">
                <a:solidFill>
                  <a:srgbClr val="0000FF"/>
                </a:solidFill>
                <a:cs typeface="+mn-ea"/>
                <a:sym typeface="+mn-lt"/>
              </a:rPr>
              <a:t>帧间间隔</a:t>
            </a:r>
            <a:r>
              <a:rPr lang="zh-CN" altLang="en-US" sz="1867" b="1" dirty="0">
                <a:cs typeface="+mn-ea"/>
                <a:sym typeface="+mn-lt"/>
              </a:rPr>
              <a:t>，长度为</a:t>
            </a:r>
            <a:r>
              <a:rPr lang="en-US" altLang="zh-CN" sz="1867" b="1" dirty="0">
                <a:cs typeface="+mn-ea"/>
                <a:sym typeface="+mn-lt"/>
              </a:rPr>
              <a:t>28 s</a:t>
            </a:r>
            <a:r>
              <a:rPr lang="zh-CN" altLang="en-US" sz="1867" b="1" dirty="0">
                <a:cs typeface="+mn-ea"/>
                <a:sym typeface="+mn-lt"/>
              </a:rPr>
              <a:t>，是最短的帧间间隔，用来分隔开属于一次对话的各帧。一个站应当能够在这段时间内从发送方式切换到接收方式。</a:t>
            </a:r>
          </a:p>
        </p:txBody>
      </p:sp>
      <p:sp>
        <p:nvSpPr>
          <p:cNvPr id="69" name="矩形 68"/>
          <p:cNvSpPr/>
          <p:nvPr/>
        </p:nvSpPr>
        <p:spPr>
          <a:xfrm>
            <a:off x="6082377" y="2206901"/>
            <a:ext cx="4682795" cy="1441741"/>
          </a:xfrm>
          <a:prstGeom prst="rect">
            <a:avLst/>
          </a:prstGeom>
          <a:solidFill>
            <a:schemeClr val="bg1"/>
          </a:solidFill>
          <a:ln>
            <a:noFill/>
          </a:ln>
        </p:spPr>
        <p:txBody>
          <a:bodyPr wrap="square">
            <a:spAutoFit/>
          </a:bodyPr>
          <a:lstStyle/>
          <a:p>
            <a:pPr>
              <a:lnSpc>
                <a:spcPct val="120000"/>
              </a:lnSpc>
            </a:pPr>
            <a:r>
              <a:rPr lang="zh-CN" altLang="en-US" sz="1867" b="1" dirty="0">
                <a:cs typeface="+mn-ea"/>
                <a:sym typeface="+mn-lt"/>
              </a:rPr>
              <a:t>使用 </a:t>
            </a:r>
            <a:r>
              <a:rPr lang="en-US" altLang="zh-CN" sz="1867" b="1" dirty="0">
                <a:cs typeface="+mn-ea"/>
                <a:sym typeface="+mn-lt"/>
              </a:rPr>
              <a:t>SIFS </a:t>
            </a:r>
            <a:r>
              <a:rPr lang="zh-CN" altLang="en-US" sz="1867" b="1" dirty="0">
                <a:cs typeface="+mn-ea"/>
                <a:sym typeface="+mn-lt"/>
              </a:rPr>
              <a:t>的帧类型有：</a:t>
            </a:r>
            <a:r>
              <a:rPr lang="en-US" altLang="zh-CN" sz="1867" b="1" dirty="0">
                <a:cs typeface="+mn-ea"/>
                <a:sym typeface="+mn-lt"/>
              </a:rPr>
              <a:t>ACK </a:t>
            </a:r>
            <a:r>
              <a:rPr lang="zh-CN" altLang="en-US" sz="1867" b="1" dirty="0">
                <a:cs typeface="+mn-ea"/>
                <a:sym typeface="+mn-lt"/>
              </a:rPr>
              <a:t>帧、</a:t>
            </a:r>
            <a:r>
              <a:rPr lang="en-US" altLang="zh-CN" sz="1867" b="1" dirty="0">
                <a:cs typeface="+mn-ea"/>
                <a:sym typeface="+mn-lt"/>
              </a:rPr>
              <a:t>CTS </a:t>
            </a:r>
            <a:r>
              <a:rPr lang="zh-CN" altLang="en-US" sz="1867" b="1" dirty="0">
                <a:cs typeface="+mn-ea"/>
                <a:sym typeface="+mn-lt"/>
              </a:rPr>
              <a:t>帧、由过长的 </a:t>
            </a:r>
            <a:r>
              <a:rPr lang="en-US" altLang="zh-CN" sz="1867" b="1" dirty="0">
                <a:cs typeface="+mn-ea"/>
                <a:sym typeface="+mn-lt"/>
              </a:rPr>
              <a:t>MAC </a:t>
            </a:r>
            <a:r>
              <a:rPr lang="zh-CN" altLang="en-US" sz="1867" b="1" dirty="0">
                <a:cs typeface="+mn-ea"/>
                <a:sym typeface="+mn-lt"/>
              </a:rPr>
              <a:t>帧分片后的数据帧，以及所有回答 </a:t>
            </a:r>
            <a:r>
              <a:rPr lang="en-US" altLang="zh-CN" sz="1867" b="1" dirty="0">
                <a:cs typeface="+mn-ea"/>
                <a:sym typeface="+mn-lt"/>
              </a:rPr>
              <a:t>AP </a:t>
            </a:r>
            <a:r>
              <a:rPr lang="zh-CN" altLang="en-US" sz="1867" b="1" dirty="0">
                <a:cs typeface="+mn-ea"/>
                <a:sym typeface="+mn-lt"/>
              </a:rPr>
              <a:t>探询的帧和在 </a:t>
            </a:r>
            <a:r>
              <a:rPr lang="en-US" altLang="zh-CN" sz="1867" b="1" dirty="0">
                <a:cs typeface="+mn-ea"/>
                <a:sym typeface="+mn-lt"/>
              </a:rPr>
              <a:t>PCF </a:t>
            </a:r>
            <a:r>
              <a:rPr lang="zh-CN" altLang="en-US" sz="1867" b="1" dirty="0">
                <a:cs typeface="+mn-ea"/>
                <a:sym typeface="+mn-lt"/>
              </a:rPr>
              <a:t>方式中接入点 </a:t>
            </a:r>
            <a:r>
              <a:rPr lang="en-US" altLang="zh-CN" sz="1867" b="1" dirty="0">
                <a:cs typeface="+mn-ea"/>
                <a:sym typeface="+mn-lt"/>
              </a:rPr>
              <a:t>AP </a:t>
            </a:r>
            <a:r>
              <a:rPr lang="zh-CN" altLang="en-US" sz="1867" b="1" dirty="0">
                <a:cs typeface="+mn-ea"/>
                <a:sym typeface="+mn-lt"/>
              </a:rPr>
              <a:t>发送出的任何帧。</a:t>
            </a:r>
          </a:p>
        </p:txBody>
      </p:sp>
      <p:sp>
        <p:nvSpPr>
          <p:cNvPr id="70" name="Text Box 20"/>
          <p:cNvSpPr txBox="1">
            <a:spLocks noChangeArrowheads="1"/>
          </p:cNvSpPr>
          <p:nvPr/>
        </p:nvSpPr>
        <p:spPr bwMode="auto">
          <a:xfrm>
            <a:off x="2513467" y="3640966"/>
            <a:ext cx="972039"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1400" b="1" dirty="0">
                <a:cs typeface="+mn-ea"/>
                <a:sym typeface="+mn-lt"/>
              </a:rPr>
              <a:t>媒体空闲                                    </a:t>
            </a:r>
          </a:p>
        </p:txBody>
      </p:sp>
      <p:sp>
        <p:nvSpPr>
          <p:cNvPr id="71" name="Text Box 50"/>
          <p:cNvSpPr txBox="1">
            <a:spLocks noChangeArrowheads="1"/>
          </p:cNvSpPr>
          <p:nvPr/>
        </p:nvSpPr>
        <p:spPr bwMode="auto">
          <a:xfrm>
            <a:off x="6845918" y="5058652"/>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争用窗口</a:t>
            </a:r>
          </a:p>
        </p:txBody>
      </p:sp>
      <p:sp>
        <p:nvSpPr>
          <p:cNvPr id="72" name="Text Box 51"/>
          <p:cNvSpPr txBox="1">
            <a:spLocks noChangeArrowheads="1"/>
          </p:cNvSpPr>
          <p:nvPr/>
        </p:nvSpPr>
        <p:spPr bwMode="auto">
          <a:xfrm>
            <a:off x="7770910" y="5570225"/>
            <a:ext cx="126829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发送下一 帧</a:t>
            </a:r>
          </a:p>
        </p:txBody>
      </p:sp>
    </p:spTree>
    <p:extLst>
      <p:ext uri="{BB962C8B-B14F-4D97-AF65-F5344CB8AC3E}">
        <p14:creationId xmlns:p14="http://schemas.microsoft.com/office/powerpoint/2010/main" val="29049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2058" y="265551"/>
            <a:ext cx="9073125" cy="632353"/>
          </a:xfrm>
          <a:prstGeom prst="rect">
            <a:avLst/>
          </a:prstGeom>
        </p:spPr>
        <p:txBody>
          <a:bodyPr wrap="none">
            <a:spAutoFit/>
          </a:bodyPr>
          <a:lstStyle/>
          <a:p>
            <a:pPr>
              <a:lnSpc>
                <a:spcPct val="120000"/>
              </a:lnSpc>
            </a:pPr>
            <a:r>
              <a:rPr lang="en-US" altLang="zh-CN" sz="3200" b="1" dirty="0">
                <a:cs typeface="+mn-ea"/>
                <a:sym typeface="+mn-lt"/>
              </a:rPr>
              <a:t>802.11 MAC </a:t>
            </a:r>
            <a:r>
              <a:rPr lang="zh-CN" altLang="en-US" sz="3200" b="1" dirty="0">
                <a:cs typeface="+mn-ea"/>
                <a:sym typeface="+mn-lt"/>
              </a:rPr>
              <a:t>协议：</a:t>
            </a:r>
            <a:r>
              <a:rPr lang="en-US" altLang="zh-CN" sz="3200" b="1" dirty="0">
                <a:cs typeface="+mn-ea"/>
                <a:sym typeface="+mn-lt"/>
              </a:rPr>
              <a:t>DIFS </a:t>
            </a:r>
            <a:r>
              <a:rPr lang="zh-CN" altLang="en-US" sz="3200" b="1" dirty="0">
                <a:cs typeface="+mn-ea"/>
                <a:sym typeface="+mn-lt"/>
              </a:rPr>
              <a:t>分布协调功能帧间间隔 </a:t>
            </a:r>
          </a:p>
        </p:txBody>
      </p:sp>
      <p:sp>
        <p:nvSpPr>
          <p:cNvPr id="64" name="矩形 63"/>
          <p:cNvSpPr/>
          <p:nvPr/>
        </p:nvSpPr>
        <p:spPr>
          <a:xfrm>
            <a:off x="2255948" y="1853435"/>
            <a:ext cx="7714184" cy="752194"/>
          </a:xfrm>
          <a:prstGeom prst="rect">
            <a:avLst/>
          </a:prstGeom>
          <a:solidFill>
            <a:srgbClr val="00FFFF"/>
          </a:solidFill>
          <a:ln>
            <a:solidFill>
              <a:schemeClr val="tx1"/>
            </a:solidFill>
          </a:ln>
          <a:effectLst/>
        </p:spPr>
        <p:txBody>
          <a:bodyPr wrap="square">
            <a:spAutoFit/>
          </a:bodyPr>
          <a:lstStyle/>
          <a:p>
            <a:pPr>
              <a:lnSpc>
                <a:spcPct val="120000"/>
              </a:lnSpc>
            </a:pPr>
            <a:r>
              <a:rPr lang="en-US" altLang="zh-CN" sz="1867" b="1" dirty="0">
                <a:cs typeface="+mn-ea"/>
                <a:sym typeface="+mn-lt"/>
              </a:rPr>
              <a:t>DIFS</a:t>
            </a:r>
            <a:r>
              <a:rPr lang="zh-CN" altLang="en-US" sz="1867" b="1" dirty="0">
                <a:cs typeface="+mn-ea"/>
                <a:sym typeface="+mn-lt"/>
              </a:rPr>
              <a:t>，即</a:t>
            </a:r>
            <a:r>
              <a:rPr lang="zh-CN" altLang="en-US" sz="1867" b="1" dirty="0">
                <a:solidFill>
                  <a:srgbClr val="0000FF"/>
                </a:solidFill>
                <a:cs typeface="+mn-ea"/>
                <a:sym typeface="+mn-lt"/>
              </a:rPr>
              <a:t>分布协调功能帧间间隔</a:t>
            </a:r>
            <a:r>
              <a:rPr lang="zh-CN" altLang="en-US" sz="1867" b="1" dirty="0">
                <a:cs typeface="+mn-ea"/>
                <a:sym typeface="+mn-lt"/>
              </a:rPr>
              <a:t>，它比 </a:t>
            </a:r>
            <a:r>
              <a:rPr lang="en-US" altLang="zh-CN" sz="1867" b="1" dirty="0">
                <a:cs typeface="+mn-ea"/>
                <a:sym typeface="+mn-lt"/>
              </a:rPr>
              <a:t>SIFS </a:t>
            </a:r>
            <a:r>
              <a:rPr lang="zh-CN" altLang="en-US" sz="1867" b="1" dirty="0">
                <a:cs typeface="+mn-ea"/>
                <a:sym typeface="+mn-lt"/>
              </a:rPr>
              <a:t>的帧间间隔要长得多，长度为 </a:t>
            </a:r>
            <a:r>
              <a:rPr lang="en-US" altLang="zh-CN" sz="1867" b="1" dirty="0">
                <a:cs typeface="+mn-ea"/>
                <a:sym typeface="+mn-lt"/>
              </a:rPr>
              <a:t>128 s </a:t>
            </a:r>
            <a:r>
              <a:rPr lang="zh-CN" altLang="en-US" sz="1867" b="1" dirty="0">
                <a:cs typeface="+mn-ea"/>
                <a:sym typeface="+mn-lt"/>
              </a:rPr>
              <a:t>。在 </a:t>
            </a:r>
            <a:r>
              <a:rPr lang="en-US" altLang="zh-CN" sz="1867" b="1" dirty="0">
                <a:cs typeface="+mn-ea"/>
                <a:sym typeface="+mn-lt"/>
              </a:rPr>
              <a:t>DCF </a:t>
            </a:r>
            <a:r>
              <a:rPr lang="zh-CN" altLang="en-US" sz="1867" b="1" dirty="0">
                <a:cs typeface="+mn-ea"/>
                <a:sym typeface="+mn-lt"/>
              </a:rPr>
              <a:t>方式中，</a:t>
            </a:r>
            <a:r>
              <a:rPr lang="en-US" altLang="zh-CN" sz="1867" b="1" dirty="0">
                <a:cs typeface="+mn-ea"/>
                <a:sym typeface="+mn-lt"/>
              </a:rPr>
              <a:t>DIFS </a:t>
            </a:r>
            <a:r>
              <a:rPr lang="zh-CN" altLang="en-US" sz="1867" b="1" dirty="0">
                <a:cs typeface="+mn-ea"/>
                <a:sym typeface="+mn-lt"/>
              </a:rPr>
              <a:t>用来发送数据帧和管理帧。</a:t>
            </a:r>
          </a:p>
        </p:txBody>
      </p:sp>
      <p:sp>
        <p:nvSpPr>
          <p:cNvPr id="68" name="Freeform 86"/>
          <p:cNvSpPr>
            <a:spLocks/>
          </p:cNvSpPr>
          <p:nvPr/>
        </p:nvSpPr>
        <p:spPr bwMode="auto">
          <a:xfrm>
            <a:off x="4196177" y="3274371"/>
            <a:ext cx="1448737" cy="892349"/>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0066FF"/>
          </a:solidFill>
          <a:ln>
            <a:noFill/>
          </a:ln>
          <a:effectLst/>
        </p:spPr>
        <p:txBody>
          <a:bodyPr/>
          <a:lstStyle/>
          <a:p>
            <a:pPr>
              <a:lnSpc>
                <a:spcPct val="120000"/>
              </a:lnSpc>
            </a:pPr>
            <a:endParaRPr lang="zh-CN" altLang="en-US" sz="1600" b="1">
              <a:cs typeface="+mn-ea"/>
              <a:sym typeface="+mn-lt"/>
            </a:endParaRPr>
          </a:p>
        </p:txBody>
      </p:sp>
      <p:sp>
        <p:nvSpPr>
          <p:cNvPr id="131" name="Text Box 90"/>
          <p:cNvSpPr txBox="1">
            <a:spLocks noChangeArrowheads="1"/>
          </p:cNvSpPr>
          <p:nvPr/>
        </p:nvSpPr>
        <p:spPr bwMode="auto">
          <a:xfrm rot="16625066">
            <a:off x="5763458" y="3459115"/>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ACK</a:t>
            </a:r>
          </a:p>
        </p:txBody>
      </p:sp>
      <p:sp>
        <p:nvSpPr>
          <p:cNvPr id="132" name="Text Box 12"/>
          <p:cNvSpPr txBox="1">
            <a:spLocks noChangeArrowheads="1"/>
          </p:cNvSpPr>
          <p:nvPr/>
        </p:nvSpPr>
        <p:spPr bwMode="auto">
          <a:xfrm>
            <a:off x="9329338" y="2906351"/>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时间</a:t>
            </a:r>
          </a:p>
        </p:txBody>
      </p:sp>
      <p:sp>
        <p:nvSpPr>
          <p:cNvPr id="134" name="Line 18"/>
          <p:cNvSpPr>
            <a:spLocks noChangeShapeType="1"/>
          </p:cNvSpPr>
          <p:nvPr/>
        </p:nvSpPr>
        <p:spPr bwMode="auto">
          <a:xfrm>
            <a:off x="3607627" y="3142853"/>
            <a:ext cx="5952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5" name="Freeform 19"/>
          <p:cNvSpPr>
            <a:spLocks/>
          </p:cNvSpPr>
          <p:nvPr/>
        </p:nvSpPr>
        <p:spPr bwMode="auto">
          <a:xfrm>
            <a:off x="2750102" y="2980608"/>
            <a:ext cx="857524" cy="290075"/>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6" name="Line 22"/>
          <p:cNvSpPr>
            <a:spLocks noChangeShapeType="1"/>
          </p:cNvSpPr>
          <p:nvPr/>
        </p:nvSpPr>
        <p:spPr bwMode="auto">
          <a:xfrm>
            <a:off x="3607627" y="2949881"/>
            <a:ext cx="0" cy="15732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7" name="Line 23"/>
          <p:cNvSpPr>
            <a:spLocks noChangeShapeType="1"/>
          </p:cNvSpPr>
          <p:nvPr/>
        </p:nvSpPr>
        <p:spPr bwMode="auto">
          <a:xfrm flipV="1">
            <a:off x="4196178" y="2949880"/>
            <a:ext cx="6657" cy="32449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8" name="Text Box 27"/>
          <p:cNvSpPr txBox="1">
            <a:spLocks noChangeArrowheads="1"/>
          </p:cNvSpPr>
          <p:nvPr/>
        </p:nvSpPr>
        <p:spPr bwMode="auto">
          <a:xfrm>
            <a:off x="5579001" y="4178023"/>
            <a:ext cx="603050"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139" name="Line 30"/>
          <p:cNvSpPr>
            <a:spLocks noChangeShapeType="1"/>
          </p:cNvSpPr>
          <p:nvPr/>
        </p:nvSpPr>
        <p:spPr bwMode="auto">
          <a:xfrm flipH="1" flipV="1">
            <a:off x="5644913" y="4206052"/>
            <a:ext cx="0" cy="34292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0" name="Line 32"/>
          <p:cNvSpPr>
            <a:spLocks noChangeShapeType="1"/>
          </p:cNvSpPr>
          <p:nvPr/>
        </p:nvSpPr>
        <p:spPr bwMode="auto">
          <a:xfrm>
            <a:off x="2616947" y="5197961"/>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1" name="Text Box 33"/>
          <p:cNvSpPr txBox="1">
            <a:spLocks noChangeArrowheads="1"/>
          </p:cNvSpPr>
          <p:nvPr/>
        </p:nvSpPr>
        <p:spPr bwMode="auto">
          <a:xfrm>
            <a:off x="9329338" y="4837316"/>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42" name="Freeform 34"/>
          <p:cNvSpPr>
            <a:spLocks/>
          </p:cNvSpPr>
          <p:nvPr/>
        </p:nvSpPr>
        <p:spPr bwMode="auto">
          <a:xfrm>
            <a:off x="4193512" y="4906659"/>
            <a:ext cx="2178432"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99FF"/>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43" name="Text Box 35"/>
          <p:cNvSpPr txBox="1">
            <a:spLocks noChangeArrowheads="1"/>
          </p:cNvSpPr>
          <p:nvPr/>
        </p:nvSpPr>
        <p:spPr bwMode="auto">
          <a:xfrm>
            <a:off x="4527666" y="4871579"/>
            <a:ext cx="162653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NAV</a:t>
            </a:r>
            <a:r>
              <a:rPr kumimoji="1" lang="zh-CN" altLang="en-US" sz="1600" b="1" dirty="0">
                <a:cs typeface="+mn-ea"/>
                <a:sym typeface="+mn-lt"/>
              </a:rPr>
              <a:t>（媒体忙）</a:t>
            </a:r>
          </a:p>
        </p:txBody>
      </p:sp>
      <p:grpSp>
        <p:nvGrpSpPr>
          <p:cNvPr id="3" name="组合 2"/>
          <p:cNvGrpSpPr/>
          <p:nvPr/>
        </p:nvGrpSpPr>
        <p:grpSpPr>
          <a:xfrm>
            <a:off x="3580331" y="2860394"/>
            <a:ext cx="3381916" cy="1855095"/>
            <a:chOff x="2685248" y="2145295"/>
            <a:chExt cx="2536437" cy="1391321"/>
          </a:xfrm>
        </p:grpSpPr>
        <p:sp>
          <p:nvSpPr>
            <p:cNvPr id="133" name="Text Box 15"/>
            <p:cNvSpPr txBox="1">
              <a:spLocks noChangeArrowheads="1"/>
            </p:cNvSpPr>
            <p:nvPr/>
          </p:nvSpPr>
          <p:spPr bwMode="auto">
            <a:xfrm>
              <a:off x="2685248" y="2145295"/>
              <a:ext cx="460703" cy="25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sp>
          <p:nvSpPr>
            <p:cNvPr id="144" name="Text Box 36"/>
            <p:cNvSpPr txBox="1">
              <a:spLocks noChangeArrowheads="1"/>
            </p:cNvSpPr>
            <p:nvPr/>
          </p:nvSpPr>
          <p:spPr bwMode="auto">
            <a:xfrm>
              <a:off x="4760982" y="3282845"/>
              <a:ext cx="460703" cy="25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grpSp>
      <p:sp>
        <p:nvSpPr>
          <p:cNvPr id="145" name="Line 37"/>
          <p:cNvSpPr>
            <a:spLocks noChangeShapeType="1"/>
          </p:cNvSpPr>
          <p:nvPr/>
        </p:nvSpPr>
        <p:spPr bwMode="auto">
          <a:xfrm flipV="1">
            <a:off x="6383930" y="4685415"/>
            <a:ext cx="56324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6" name="Line 38"/>
          <p:cNvSpPr>
            <a:spLocks noChangeShapeType="1"/>
          </p:cNvSpPr>
          <p:nvPr/>
        </p:nvSpPr>
        <p:spPr bwMode="auto">
          <a:xfrm flipH="1" flipV="1">
            <a:off x="6371944" y="4197448"/>
            <a:ext cx="0" cy="329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7" name="Line 39"/>
          <p:cNvSpPr>
            <a:spLocks noChangeShapeType="1"/>
          </p:cNvSpPr>
          <p:nvPr/>
        </p:nvSpPr>
        <p:spPr bwMode="auto">
          <a:xfrm>
            <a:off x="6947179" y="4197449"/>
            <a:ext cx="0" cy="66496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8" name="Freeform 40"/>
          <p:cNvSpPr>
            <a:spLocks/>
          </p:cNvSpPr>
          <p:nvPr/>
        </p:nvSpPr>
        <p:spPr bwMode="auto">
          <a:xfrm>
            <a:off x="8016422" y="4906659"/>
            <a:ext cx="1159789"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FF00"/>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49" name="Freeform 41"/>
          <p:cNvSpPr>
            <a:spLocks/>
          </p:cNvSpPr>
          <p:nvPr/>
        </p:nvSpPr>
        <p:spPr bwMode="auto">
          <a:xfrm>
            <a:off x="6941852" y="4906659"/>
            <a:ext cx="1074568" cy="291304"/>
          </a:xfrm>
          <a:custGeom>
            <a:avLst/>
            <a:gdLst>
              <a:gd name="T0" fmla="*/ 0 w 780"/>
              <a:gd name="T1" fmla="*/ 240 h 240"/>
              <a:gd name="T2" fmla="*/ 0 w 780"/>
              <a:gd name="T3" fmla="*/ 0 h 240"/>
              <a:gd name="T4" fmla="*/ 780 w 780"/>
              <a:gd name="T5" fmla="*/ 0 h 240"/>
            </a:gdLst>
            <a:ahLst/>
            <a:cxnLst>
              <a:cxn ang="0">
                <a:pos x="T0" y="T1"/>
              </a:cxn>
              <a:cxn ang="0">
                <a:pos x="T2" y="T3"/>
              </a:cxn>
              <a:cxn ang="0">
                <a:pos x="T4" y="T5"/>
              </a:cxn>
            </a:cxnLst>
            <a:rect l="0" t="0" r="r" b="b"/>
            <a:pathLst>
              <a:path w="780" h="240">
                <a:moveTo>
                  <a:pt x="0" y="240"/>
                </a:moveTo>
                <a:lnTo>
                  <a:pt x="0" y="0"/>
                </a:lnTo>
                <a:lnTo>
                  <a:pt x="780" y="0"/>
                </a:lnTo>
              </a:path>
            </a:pathLst>
          </a:custGeom>
          <a:no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0" name="Line 42"/>
          <p:cNvSpPr>
            <a:spLocks noChangeShapeType="1"/>
          </p:cNvSpPr>
          <p:nvPr/>
        </p:nvSpPr>
        <p:spPr bwMode="auto">
          <a:xfrm>
            <a:off x="7073676"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1" name="Line 43"/>
          <p:cNvSpPr>
            <a:spLocks noChangeShapeType="1"/>
          </p:cNvSpPr>
          <p:nvPr/>
        </p:nvSpPr>
        <p:spPr bwMode="auto">
          <a:xfrm>
            <a:off x="7205501"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2" name="Line 44"/>
          <p:cNvSpPr>
            <a:spLocks noChangeShapeType="1"/>
          </p:cNvSpPr>
          <p:nvPr/>
        </p:nvSpPr>
        <p:spPr bwMode="auto">
          <a:xfrm>
            <a:off x="7337325"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3" name="Line 45"/>
          <p:cNvSpPr>
            <a:spLocks noChangeShapeType="1"/>
          </p:cNvSpPr>
          <p:nvPr/>
        </p:nvSpPr>
        <p:spPr bwMode="auto">
          <a:xfrm>
            <a:off x="7470481"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4" name="Line 46"/>
          <p:cNvSpPr>
            <a:spLocks noChangeShapeType="1"/>
          </p:cNvSpPr>
          <p:nvPr/>
        </p:nvSpPr>
        <p:spPr bwMode="auto">
          <a:xfrm>
            <a:off x="7602305"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5" name="Line 47"/>
          <p:cNvSpPr>
            <a:spLocks noChangeShapeType="1"/>
          </p:cNvSpPr>
          <p:nvPr/>
        </p:nvSpPr>
        <p:spPr bwMode="auto">
          <a:xfrm>
            <a:off x="7734131" y="4910346"/>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6" name="Line 48"/>
          <p:cNvSpPr>
            <a:spLocks noChangeShapeType="1"/>
          </p:cNvSpPr>
          <p:nvPr/>
        </p:nvSpPr>
        <p:spPr bwMode="auto">
          <a:xfrm>
            <a:off x="7875276" y="4910346"/>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7" name="Line 49"/>
          <p:cNvSpPr>
            <a:spLocks noChangeShapeType="1"/>
          </p:cNvSpPr>
          <p:nvPr/>
        </p:nvSpPr>
        <p:spPr bwMode="auto">
          <a:xfrm>
            <a:off x="6969815" y="4691559"/>
            <a:ext cx="10719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8" name="AutoShape 52"/>
          <p:cNvSpPr>
            <a:spLocks/>
          </p:cNvSpPr>
          <p:nvPr/>
        </p:nvSpPr>
        <p:spPr bwMode="auto">
          <a:xfrm rot="16200000">
            <a:off x="5238121" y="4209177"/>
            <a:ext cx="111851" cy="2155796"/>
          </a:xfrm>
          <a:prstGeom prst="leftBrace">
            <a:avLst>
              <a:gd name="adj1" fmla="val 14826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59" name="AutoShape 53"/>
          <p:cNvSpPr>
            <a:spLocks/>
          </p:cNvSpPr>
          <p:nvPr/>
        </p:nvSpPr>
        <p:spPr bwMode="auto">
          <a:xfrm rot="16200000">
            <a:off x="7435503" y="4743440"/>
            <a:ext cx="87268" cy="1047937"/>
          </a:xfrm>
          <a:prstGeom prst="leftBrace">
            <a:avLst>
              <a:gd name="adj1" fmla="val 9237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60" name="Text Box 54"/>
          <p:cNvSpPr txBox="1">
            <a:spLocks noChangeArrowheads="1"/>
          </p:cNvSpPr>
          <p:nvPr/>
        </p:nvSpPr>
        <p:spPr bwMode="auto">
          <a:xfrm>
            <a:off x="4784952" y="530219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推迟接入</a:t>
            </a:r>
          </a:p>
        </p:txBody>
      </p:sp>
      <p:sp>
        <p:nvSpPr>
          <p:cNvPr id="161" name="Text Box 55"/>
          <p:cNvSpPr txBox="1">
            <a:spLocks noChangeArrowheads="1"/>
          </p:cNvSpPr>
          <p:nvPr/>
        </p:nvSpPr>
        <p:spPr bwMode="auto">
          <a:xfrm>
            <a:off x="6770527" y="5265324"/>
            <a:ext cx="1415772"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等待重试时间</a:t>
            </a:r>
          </a:p>
        </p:txBody>
      </p:sp>
      <p:sp>
        <p:nvSpPr>
          <p:cNvPr id="162" name="Line 56"/>
          <p:cNvSpPr>
            <a:spLocks noChangeShapeType="1"/>
          </p:cNvSpPr>
          <p:nvPr/>
        </p:nvSpPr>
        <p:spPr bwMode="auto">
          <a:xfrm flipV="1">
            <a:off x="3596975" y="3290349"/>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3" name="Text Box 57"/>
          <p:cNvSpPr txBox="1">
            <a:spLocks noChangeArrowheads="1"/>
          </p:cNvSpPr>
          <p:nvPr/>
        </p:nvSpPr>
        <p:spPr bwMode="auto">
          <a:xfrm>
            <a:off x="2986132" y="3454319"/>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有帧要发送</a:t>
            </a:r>
          </a:p>
        </p:txBody>
      </p:sp>
      <p:sp>
        <p:nvSpPr>
          <p:cNvPr id="164" name="Line 58"/>
          <p:cNvSpPr>
            <a:spLocks noChangeShapeType="1"/>
          </p:cNvSpPr>
          <p:nvPr/>
        </p:nvSpPr>
        <p:spPr bwMode="auto">
          <a:xfrm>
            <a:off x="8040389" y="4567418"/>
            <a:ext cx="0" cy="28515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5" name="Text Box 59"/>
          <p:cNvSpPr txBox="1">
            <a:spLocks noChangeArrowheads="1"/>
          </p:cNvSpPr>
          <p:nvPr/>
        </p:nvSpPr>
        <p:spPr bwMode="auto">
          <a:xfrm>
            <a:off x="2322538" y="3286916"/>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源站</a:t>
            </a:r>
          </a:p>
        </p:txBody>
      </p:sp>
      <p:sp>
        <p:nvSpPr>
          <p:cNvPr id="166" name="Text Box 61"/>
          <p:cNvSpPr txBox="1">
            <a:spLocks noChangeArrowheads="1"/>
          </p:cNvSpPr>
          <p:nvPr/>
        </p:nvSpPr>
        <p:spPr bwMode="auto">
          <a:xfrm>
            <a:off x="9329338" y="3815908"/>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67" name="Text Box 62"/>
          <p:cNvSpPr txBox="1">
            <a:spLocks noChangeArrowheads="1"/>
          </p:cNvSpPr>
          <p:nvPr/>
        </p:nvSpPr>
        <p:spPr bwMode="auto">
          <a:xfrm>
            <a:off x="2249023" y="416451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目的站</a:t>
            </a:r>
          </a:p>
        </p:txBody>
      </p:sp>
      <p:sp>
        <p:nvSpPr>
          <p:cNvPr id="168" name="Line 64"/>
          <p:cNvSpPr>
            <a:spLocks noChangeShapeType="1"/>
          </p:cNvSpPr>
          <p:nvPr/>
        </p:nvSpPr>
        <p:spPr bwMode="auto">
          <a:xfrm flipH="1">
            <a:off x="6126937" y="4199908"/>
            <a:ext cx="1331" cy="33186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9" name="Text Box 65"/>
          <p:cNvSpPr txBox="1">
            <a:spLocks noChangeArrowheads="1"/>
          </p:cNvSpPr>
          <p:nvPr/>
        </p:nvSpPr>
        <p:spPr bwMode="auto">
          <a:xfrm>
            <a:off x="6753469" y="3609923"/>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a:cs typeface="+mn-ea"/>
                <a:sym typeface="+mn-lt"/>
              </a:rPr>
              <a:t>ACK</a:t>
            </a:r>
          </a:p>
        </p:txBody>
      </p:sp>
      <p:sp>
        <p:nvSpPr>
          <p:cNvPr id="170" name="Line 66"/>
          <p:cNvSpPr>
            <a:spLocks noChangeShapeType="1"/>
          </p:cNvSpPr>
          <p:nvPr/>
        </p:nvSpPr>
        <p:spPr bwMode="auto">
          <a:xfrm>
            <a:off x="6369281" y="3274371"/>
            <a:ext cx="2664" cy="159295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1" name="Text Box 67"/>
          <p:cNvSpPr txBox="1">
            <a:spLocks noChangeArrowheads="1"/>
          </p:cNvSpPr>
          <p:nvPr/>
        </p:nvSpPr>
        <p:spPr bwMode="auto">
          <a:xfrm>
            <a:off x="6303149" y="4679254"/>
            <a:ext cx="603050"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172" name="Line 68"/>
          <p:cNvSpPr>
            <a:spLocks noChangeShapeType="1"/>
          </p:cNvSpPr>
          <p:nvPr/>
        </p:nvSpPr>
        <p:spPr bwMode="auto">
          <a:xfrm>
            <a:off x="6835328" y="4925095"/>
            <a:ext cx="0" cy="11676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3" name="Line 69"/>
          <p:cNvSpPr>
            <a:spLocks noChangeShapeType="1"/>
          </p:cNvSpPr>
          <p:nvPr/>
        </p:nvSpPr>
        <p:spPr bwMode="auto">
          <a:xfrm>
            <a:off x="4192181" y="3290350"/>
            <a:ext cx="0" cy="1576977"/>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4" name="Text Box 70"/>
          <p:cNvSpPr txBox="1">
            <a:spLocks noChangeArrowheads="1"/>
          </p:cNvSpPr>
          <p:nvPr/>
        </p:nvSpPr>
        <p:spPr bwMode="auto">
          <a:xfrm>
            <a:off x="2218171" y="5198218"/>
            <a:ext cx="85792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dirty="0">
                <a:cs typeface="+mn-ea"/>
                <a:sym typeface="+mn-lt"/>
              </a:rPr>
              <a:t> </a:t>
            </a:r>
            <a:r>
              <a:rPr kumimoji="1" lang="zh-CN" altLang="en-US" sz="1600" b="1" dirty="0">
                <a:cs typeface="+mn-ea"/>
                <a:sym typeface="+mn-lt"/>
              </a:rPr>
              <a:t>其他站</a:t>
            </a:r>
          </a:p>
        </p:txBody>
      </p:sp>
      <p:sp>
        <p:nvSpPr>
          <p:cNvPr id="175" name="Line 71"/>
          <p:cNvSpPr>
            <a:spLocks noChangeShapeType="1"/>
          </p:cNvSpPr>
          <p:nvPr/>
        </p:nvSpPr>
        <p:spPr bwMode="auto">
          <a:xfrm flipV="1">
            <a:off x="4192181" y="5217628"/>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6" name="Text Box 72"/>
          <p:cNvSpPr txBox="1">
            <a:spLocks noChangeArrowheads="1"/>
          </p:cNvSpPr>
          <p:nvPr/>
        </p:nvSpPr>
        <p:spPr bwMode="auto">
          <a:xfrm>
            <a:off x="3606192" y="5387248"/>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有帧要发送</a:t>
            </a:r>
          </a:p>
        </p:txBody>
      </p:sp>
      <p:sp>
        <p:nvSpPr>
          <p:cNvPr id="177" name="Line 73"/>
          <p:cNvSpPr>
            <a:spLocks noChangeShapeType="1"/>
          </p:cNvSpPr>
          <p:nvPr/>
        </p:nvSpPr>
        <p:spPr bwMode="auto">
          <a:xfrm>
            <a:off x="5679534" y="4485065"/>
            <a:ext cx="448735" cy="3688"/>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8" name="Line 74"/>
          <p:cNvSpPr>
            <a:spLocks noChangeShapeType="1"/>
          </p:cNvSpPr>
          <p:nvPr/>
        </p:nvSpPr>
        <p:spPr bwMode="auto">
          <a:xfrm flipV="1">
            <a:off x="6375941" y="4981635"/>
            <a:ext cx="446073" cy="1229"/>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9" name="Line 80"/>
          <p:cNvSpPr>
            <a:spLocks noChangeShapeType="1"/>
          </p:cNvSpPr>
          <p:nvPr/>
        </p:nvSpPr>
        <p:spPr bwMode="auto">
          <a:xfrm>
            <a:off x="4196177" y="3274371"/>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0" name="Line 81"/>
          <p:cNvSpPr>
            <a:spLocks noChangeShapeType="1"/>
          </p:cNvSpPr>
          <p:nvPr/>
        </p:nvSpPr>
        <p:spPr bwMode="auto">
          <a:xfrm>
            <a:off x="5525073" y="3274371"/>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1" name="Line 82"/>
          <p:cNvSpPr>
            <a:spLocks noChangeShapeType="1"/>
          </p:cNvSpPr>
          <p:nvPr/>
        </p:nvSpPr>
        <p:spPr bwMode="auto">
          <a:xfrm flipH="1">
            <a:off x="6249441" y="3274371"/>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2" name="Line 83"/>
          <p:cNvSpPr>
            <a:spLocks noChangeShapeType="1"/>
          </p:cNvSpPr>
          <p:nvPr/>
        </p:nvSpPr>
        <p:spPr bwMode="auto">
          <a:xfrm flipH="1">
            <a:off x="6129601" y="3274371"/>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3" name="AutoShape 84"/>
          <p:cNvSpPr>
            <a:spLocks noChangeArrowheads="1"/>
          </p:cNvSpPr>
          <p:nvPr/>
        </p:nvSpPr>
        <p:spPr bwMode="auto">
          <a:xfrm rot="21038972">
            <a:off x="4864059" y="3611679"/>
            <a:ext cx="181092" cy="499340"/>
          </a:xfrm>
          <a:prstGeom prst="downArrow">
            <a:avLst>
              <a:gd name="adj1" fmla="val 50000"/>
              <a:gd name="adj2" fmla="val 83456"/>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20000"/>
              </a:lnSpc>
            </a:pPr>
            <a:endParaRPr lang="zh-CN" altLang="en-US" sz="1600" b="1">
              <a:cs typeface="+mn-ea"/>
              <a:sym typeface="+mn-lt"/>
            </a:endParaRPr>
          </a:p>
        </p:txBody>
      </p:sp>
      <p:sp>
        <p:nvSpPr>
          <p:cNvPr id="184" name="Text Box 26"/>
          <p:cNvSpPr txBox="1">
            <a:spLocks noChangeArrowheads="1"/>
          </p:cNvSpPr>
          <p:nvPr/>
        </p:nvSpPr>
        <p:spPr bwMode="auto">
          <a:xfrm>
            <a:off x="4245538" y="3274370"/>
            <a:ext cx="1234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chemeClr val="bg1"/>
                </a:solidFill>
                <a:cs typeface="+mn-ea"/>
                <a:sym typeface="+mn-lt"/>
              </a:rPr>
              <a:t>发送第 </a:t>
            </a:r>
            <a:r>
              <a:rPr kumimoji="1" lang="en-US" altLang="zh-CN" sz="1600" b="1" dirty="0">
                <a:solidFill>
                  <a:schemeClr val="bg1"/>
                </a:solidFill>
                <a:cs typeface="+mn-ea"/>
                <a:sym typeface="+mn-lt"/>
              </a:rPr>
              <a:t>1 </a:t>
            </a:r>
            <a:r>
              <a:rPr kumimoji="1" lang="zh-CN" altLang="en-US" sz="1600" b="1" dirty="0">
                <a:solidFill>
                  <a:schemeClr val="bg1"/>
                </a:solidFill>
                <a:cs typeface="+mn-ea"/>
                <a:sym typeface="+mn-lt"/>
              </a:rPr>
              <a:t>帧</a:t>
            </a:r>
          </a:p>
        </p:txBody>
      </p:sp>
      <p:sp>
        <p:nvSpPr>
          <p:cNvPr id="185" name="Freeform 88"/>
          <p:cNvSpPr>
            <a:spLocks/>
          </p:cNvSpPr>
          <p:nvPr/>
        </p:nvSpPr>
        <p:spPr bwMode="auto">
          <a:xfrm>
            <a:off x="6128270" y="3274371"/>
            <a:ext cx="241013" cy="892349"/>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00CC"/>
          </a:solidFill>
          <a:ln>
            <a:noFill/>
          </a:ln>
          <a:effectLst/>
        </p:spPr>
        <p:txBody>
          <a:bodyPr/>
          <a:lstStyle/>
          <a:p>
            <a:pPr>
              <a:lnSpc>
                <a:spcPct val="120000"/>
              </a:lnSpc>
            </a:pPr>
            <a:endParaRPr lang="zh-CN" altLang="en-US" sz="1600" b="1">
              <a:cs typeface="+mn-ea"/>
              <a:sym typeface="+mn-lt"/>
            </a:endParaRPr>
          </a:p>
        </p:txBody>
      </p:sp>
      <p:sp>
        <p:nvSpPr>
          <p:cNvPr id="186" name="Line 60"/>
          <p:cNvSpPr>
            <a:spLocks noChangeShapeType="1"/>
          </p:cNvSpPr>
          <p:nvPr/>
        </p:nvSpPr>
        <p:spPr bwMode="auto">
          <a:xfrm>
            <a:off x="2615616" y="4165491"/>
            <a:ext cx="7125177"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7" name="Line 11"/>
          <p:cNvSpPr>
            <a:spLocks noChangeShapeType="1"/>
          </p:cNvSpPr>
          <p:nvPr/>
        </p:nvSpPr>
        <p:spPr bwMode="auto">
          <a:xfrm>
            <a:off x="2616947" y="3270683"/>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8" name="Line 89"/>
          <p:cNvSpPr>
            <a:spLocks noChangeShapeType="1"/>
          </p:cNvSpPr>
          <p:nvPr/>
        </p:nvSpPr>
        <p:spPr bwMode="auto">
          <a:xfrm flipV="1">
            <a:off x="6225780" y="3527776"/>
            <a:ext cx="47936" cy="371197"/>
          </a:xfrm>
          <a:prstGeom prst="line">
            <a:avLst/>
          </a:prstGeom>
          <a:noFill/>
          <a:ln w="1905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9" name="Text Box 20"/>
          <p:cNvSpPr txBox="1">
            <a:spLocks noChangeArrowheads="1"/>
          </p:cNvSpPr>
          <p:nvPr/>
        </p:nvSpPr>
        <p:spPr bwMode="auto">
          <a:xfrm>
            <a:off x="2694622" y="2950853"/>
            <a:ext cx="972039"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1400" b="1" dirty="0">
                <a:cs typeface="+mn-ea"/>
                <a:sym typeface="+mn-lt"/>
              </a:rPr>
              <a:t>媒体空闲                                    </a:t>
            </a:r>
          </a:p>
        </p:txBody>
      </p:sp>
      <p:sp>
        <p:nvSpPr>
          <p:cNvPr id="190" name="Text Box 50"/>
          <p:cNvSpPr txBox="1">
            <a:spLocks noChangeArrowheads="1"/>
          </p:cNvSpPr>
          <p:nvPr/>
        </p:nvSpPr>
        <p:spPr bwMode="auto">
          <a:xfrm>
            <a:off x="7027073" y="436853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争用窗口</a:t>
            </a:r>
          </a:p>
        </p:txBody>
      </p:sp>
      <p:sp>
        <p:nvSpPr>
          <p:cNvPr id="69" name="Text Box 51"/>
          <p:cNvSpPr txBox="1">
            <a:spLocks noChangeArrowheads="1"/>
          </p:cNvSpPr>
          <p:nvPr/>
        </p:nvSpPr>
        <p:spPr bwMode="auto">
          <a:xfrm>
            <a:off x="7952065" y="4880112"/>
            <a:ext cx="126829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发送下一 帧</a:t>
            </a:r>
          </a:p>
        </p:txBody>
      </p:sp>
    </p:spTree>
    <p:extLst>
      <p:ext uri="{BB962C8B-B14F-4D97-AF65-F5344CB8AC3E}">
        <p14:creationId xmlns:p14="http://schemas.microsoft.com/office/powerpoint/2010/main" val="13999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7C99E628-4FD6-40A4-B1C5-9C0256AFC6C8}"/>
              </a:ext>
            </a:extLst>
          </p:cNvPr>
          <p:cNvSpPr>
            <a:spLocks noGrp="1" noChangeArrowheads="1"/>
          </p:cNvSpPr>
          <p:nvPr>
            <p:ph type="title"/>
          </p:nvPr>
        </p:nvSpPr>
        <p:spPr bwMode="auto">
          <a:xfrm>
            <a:off x="1390184" y="308092"/>
            <a:ext cx="9147717" cy="78472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0000"/>
          </a:bodyPr>
          <a:lstStyle/>
          <a:p>
            <a:pPr>
              <a:lnSpc>
                <a:spcPct val="120000"/>
              </a:lnSpc>
            </a:pPr>
            <a:r>
              <a:rPr lang="en-US" altLang="zh-CN" sz="3600" dirty="0">
                <a:latin typeface="+mn-lt"/>
                <a:ea typeface="+mn-ea"/>
                <a:cs typeface="+mn-ea"/>
                <a:sym typeface="+mn-lt"/>
              </a:rPr>
              <a:t>802.11 MAC </a:t>
            </a:r>
            <a:r>
              <a:rPr lang="zh-CN" altLang="en-US" sz="3600" dirty="0">
                <a:latin typeface="+mn-lt"/>
                <a:ea typeface="+mn-ea"/>
                <a:cs typeface="+mn-ea"/>
                <a:sym typeface="+mn-lt"/>
              </a:rPr>
              <a:t>协议： </a:t>
            </a:r>
            <a:r>
              <a:rPr lang="en-US" altLang="zh-CN" sz="3600" b="1" dirty="0">
                <a:latin typeface="+mn-lt"/>
                <a:ea typeface="+mn-ea"/>
                <a:cs typeface="+mn-ea"/>
                <a:sym typeface="+mn-lt"/>
              </a:rPr>
              <a:t>DCF </a:t>
            </a:r>
            <a:r>
              <a:rPr lang="zh-CN" altLang="en-US" sz="3600" b="1" dirty="0">
                <a:latin typeface="+mn-lt"/>
                <a:ea typeface="+mn-ea"/>
                <a:cs typeface="+mn-ea"/>
                <a:sym typeface="+mn-lt"/>
              </a:rPr>
              <a:t>模式下的帧发送方式</a:t>
            </a:r>
          </a:p>
        </p:txBody>
      </p:sp>
      <p:sp>
        <p:nvSpPr>
          <p:cNvPr id="148483" name="Rectangle 3">
            <a:extLst>
              <a:ext uri="{FF2B5EF4-FFF2-40B4-BE49-F238E27FC236}">
                <a16:creationId xmlns:a16="http://schemas.microsoft.com/office/drawing/2014/main" id="{A3FC290F-3579-41FF-A060-4E355F0862D9}"/>
              </a:ext>
            </a:extLst>
          </p:cNvPr>
          <p:cNvSpPr>
            <a:spLocks noGrp="1" noChangeArrowheads="1"/>
          </p:cNvSpPr>
          <p:nvPr>
            <p:ph type="body" idx="1"/>
          </p:nvPr>
        </p:nvSpPr>
        <p:spPr bwMode="auto">
          <a:xfrm>
            <a:off x="330779" y="1751014"/>
            <a:ext cx="11545269" cy="346775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indent="0">
              <a:spcBef>
                <a:spcPct val="0"/>
              </a:spcBef>
              <a:buNone/>
            </a:pPr>
            <a:r>
              <a:rPr lang="en-US" altLang="zh-CN" sz="2400" dirty="0">
                <a:cs typeface="+mn-ea"/>
                <a:sym typeface="+mn-lt"/>
              </a:rPr>
              <a:t>   DCF</a:t>
            </a:r>
            <a:r>
              <a:rPr lang="zh-CN" altLang="en-US" sz="2400" dirty="0">
                <a:cs typeface="+mn-ea"/>
                <a:sym typeface="+mn-lt"/>
              </a:rPr>
              <a:t>模式下，在发送</a:t>
            </a:r>
            <a:r>
              <a:rPr lang="en-US" altLang="en-US" sz="2400" dirty="0">
                <a:cs typeface="+mn-ea"/>
                <a:sym typeface="+mn-lt"/>
              </a:rPr>
              <a:t>帧</a:t>
            </a:r>
            <a:r>
              <a:rPr lang="zh-CN" altLang="en-US" sz="2400" dirty="0">
                <a:cs typeface="+mn-ea"/>
                <a:sym typeface="+mn-lt"/>
              </a:rPr>
              <a:t>前，需要等待</a:t>
            </a:r>
            <a:r>
              <a:rPr lang="en-US" altLang="zh-CN" sz="2400" dirty="0">
                <a:cs typeface="+mn-ea"/>
                <a:sym typeface="+mn-lt"/>
              </a:rPr>
              <a:t>DIFS</a:t>
            </a:r>
            <a:r>
              <a:rPr lang="zh-CN" altLang="en-US" sz="2400" dirty="0">
                <a:cs typeface="+mn-ea"/>
                <a:sym typeface="+mn-lt"/>
              </a:rPr>
              <a:t>时间，然后进竞争窗口，有两种工作方式：</a:t>
            </a:r>
          </a:p>
          <a:p>
            <a:pPr marL="0" indent="0">
              <a:spcBef>
                <a:spcPct val="0"/>
              </a:spcBef>
              <a:buNone/>
            </a:pPr>
            <a:r>
              <a:rPr lang="en-US" altLang="zh-CN" sz="2400" dirty="0">
                <a:cs typeface="+mn-ea"/>
                <a:sym typeface="+mn-lt"/>
              </a:rPr>
              <a:t>      1</a:t>
            </a:r>
            <a:r>
              <a:rPr lang="zh-CN" altLang="en-US" sz="2400" dirty="0">
                <a:cs typeface="+mn-ea"/>
                <a:sym typeface="+mn-lt"/>
              </a:rPr>
              <a:t>）基本工作方式：</a:t>
            </a:r>
            <a:endParaRPr lang="en-US" altLang="zh-CN" sz="2400" dirty="0">
              <a:cs typeface="+mn-ea"/>
              <a:sym typeface="+mn-lt"/>
            </a:endParaRPr>
          </a:p>
          <a:p>
            <a:pPr marL="1260475" indent="-279400">
              <a:spcBef>
                <a:spcPct val="0"/>
              </a:spcBef>
            </a:pPr>
            <a:r>
              <a:rPr lang="zh-CN" altLang="en-US" sz="2000" dirty="0">
                <a:cs typeface="+mn-ea"/>
                <a:sym typeface="+mn-lt"/>
              </a:rPr>
              <a:t>基于 </a:t>
            </a:r>
            <a:r>
              <a:rPr lang="en-US" altLang="zh-CN" sz="2000" dirty="0">
                <a:cs typeface="+mn-ea"/>
                <a:sym typeface="+mn-lt"/>
              </a:rPr>
              <a:t>CSMA/CA</a:t>
            </a:r>
            <a:r>
              <a:rPr lang="zh-CN" altLang="en-US" sz="2000" dirty="0">
                <a:cs typeface="+mn-ea"/>
                <a:sym typeface="+mn-lt"/>
              </a:rPr>
              <a:t>方式控制帧的发送。</a:t>
            </a:r>
          </a:p>
          <a:p>
            <a:pPr marL="0" indent="0">
              <a:spcBef>
                <a:spcPct val="0"/>
              </a:spcBef>
              <a:buNone/>
            </a:pPr>
            <a:r>
              <a:rPr lang="en-US" altLang="zh-CN" sz="2400" dirty="0">
                <a:cs typeface="+mn-ea"/>
                <a:sym typeface="+mn-lt"/>
              </a:rPr>
              <a:t>      2</a:t>
            </a:r>
            <a:r>
              <a:rPr lang="zh-CN" altLang="en-US" sz="2400" dirty="0">
                <a:cs typeface="+mn-ea"/>
                <a:sym typeface="+mn-lt"/>
              </a:rPr>
              <a:t>）</a:t>
            </a:r>
            <a:r>
              <a:rPr lang="en-US" altLang="zh-CN" sz="2400" dirty="0">
                <a:cs typeface="+mn-ea"/>
                <a:sym typeface="+mn-lt"/>
              </a:rPr>
              <a:t>RTS/CTS</a:t>
            </a:r>
            <a:r>
              <a:rPr lang="zh-CN" altLang="en-US" sz="2400" dirty="0">
                <a:cs typeface="+mn-ea"/>
                <a:sym typeface="+mn-lt"/>
              </a:rPr>
              <a:t>工作方式：</a:t>
            </a:r>
            <a:endParaRPr lang="en-US" altLang="zh-CN" sz="2400" dirty="0">
              <a:cs typeface="+mn-ea"/>
              <a:sym typeface="+mn-lt"/>
            </a:endParaRPr>
          </a:p>
          <a:p>
            <a:pPr marL="1260475" indent="-279400">
              <a:spcBef>
                <a:spcPct val="0"/>
              </a:spcBef>
            </a:pPr>
            <a:r>
              <a:rPr lang="zh-CN" altLang="en-US" sz="2000" dirty="0">
                <a:cs typeface="+mn-ea"/>
                <a:sym typeface="+mn-lt"/>
              </a:rPr>
              <a:t>在发送数据</a:t>
            </a:r>
            <a:r>
              <a:rPr lang="en-US" altLang="en-US" sz="2000" dirty="0">
                <a:cs typeface="+mn-ea"/>
                <a:sym typeface="+mn-lt"/>
              </a:rPr>
              <a:t>帧</a:t>
            </a:r>
            <a:r>
              <a:rPr lang="zh-CN" altLang="en-US" sz="2000" dirty="0">
                <a:cs typeface="+mn-ea"/>
                <a:sym typeface="+mn-lt"/>
              </a:rPr>
              <a:t>前，先发送</a:t>
            </a:r>
            <a:r>
              <a:rPr lang="en-US" altLang="zh-CN" sz="2000" dirty="0">
                <a:cs typeface="+mn-ea"/>
                <a:sym typeface="+mn-lt"/>
              </a:rPr>
              <a:t>RTS</a:t>
            </a:r>
            <a:r>
              <a:rPr lang="zh-CN" altLang="en-US" sz="2000" dirty="0">
                <a:cs typeface="+mn-ea"/>
                <a:sym typeface="+mn-lt"/>
              </a:rPr>
              <a:t>确认信道状态，收到回复的</a:t>
            </a:r>
            <a:r>
              <a:rPr lang="en-US" altLang="zh-CN" sz="2000" dirty="0">
                <a:cs typeface="+mn-ea"/>
                <a:sym typeface="+mn-lt"/>
              </a:rPr>
              <a:t>CTS</a:t>
            </a:r>
            <a:r>
              <a:rPr lang="zh-CN" altLang="en-US" sz="2000" dirty="0">
                <a:cs typeface="+mn-ea"/>
                <a:sym typeface="+mn-lt"/>
              </a:rPr>
              <a:t>后再发送数据</a:t>
            </a:r>
            <a:r>
              <a:rPr lang="en-US" altLang="en-US" sz="2000" dirty="0">
                <a:cs typeface="+mn-ea"/>
                <a:sym typeface="+mn-lt"/>
              </a:rPr>
              <a:t>帧</a:t>
            </a:r>
            <a:r>
              <a:rPr lang="zh-CN" altLang="en-US" sz="2000" dirty="0">
                <a:cs typeface="+mn-ea"/>
                <a:sym typeface="+mn-lt"/>
              </a:rPr>
              <a:t>。</a:t>
            </a:r>
            <a:endParaRPr lang="en-US" altLang="zh-CN" sz="2000" dirty="0">
              <a:cs typeface="+mn-ea"/>
              <a:sym typeface="+mn-lt"/>
            </a:endParaRPr>
          </a:p>
          <a:p>
            <a:pPr marL="1260475" indent="-279400">
              <a:spcBef>
                <a:spcPct val="0"/>
              </a:spcBef>
            </a:pPr>
            <a:r>
              <a:rPr lang="zh-CN" altLang="en-US" sz="2000" dirty="0">
                <a:cs typeface="+mn-ea"/>
                <a:sym typeface="+mn-lt"/>
              </a:rPr>
              <a:t>发送</a:t>
            </a:r>
            <a:r>
              <a:rPr lang="en-US" altLang="zh-CN" sz="2000" dirty="0">
                <a:cs typeface="+mn-ea"/>
                <a:sym typeface="+mn-lt"/>
              </a:rPr>
              <a:t>RTS</a:t>
            </a:r>
            <a:r>
              <a:rPr lang="zh-CN" altLang="en-US" sz="2000" dirty="0">
                <a:cs typeface="+mn-ea"/>
                <a:sym typeface="+mn-lt"/>
              </a:rPr>
              <a:t>时基于基本工作方式。 </a:t>
            </a:r>
          </a:p>
        </p:txBody>
      </p:sp>
      <p:sp>
        <p:nvSpPr>
          <p:cNvPr id="4" name="灯片编号占位符 3">
            <a:extLst>
              <a:ext uri="{FF2B5EF4-FFF2-40B4-BE49-F238E27FC236}">
                <a16:creationId xmlns:a16="http://schemas.microsoft.com/office/drawing/2014/main" id="{B5EAA305-683F-447E-D520-1762ABCD27E9}"/>
              </a:ext>
            </a:extLst>
          </p:cNvPr>
          <p:cNvSpPr>
            <a:spLocks noGrp="1"/>
          </p:cNvSpPr>
          <p:nvPr>
            <p:ph type="sldNum" sz="quarter" idx="12"/>
          </p:nvPr>
        </p:nvSpPr>
        <p:spPr/>
        <p:txBody>
          <a:bodyPr/>
          <a:lstStyle/>
          <a:p>
            <a:fld id="{C8BB1146-E542-4D4E-B8E9-6919A11DDD48}" type="slidenum">
              <a:rPr lang="en-US" smtClean="0"/>
              <a:t>217</a:t>
            </a:fld>
            <a:endParaRPr 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132A4283-8948-45F2-8E7F-B9156F7522E0}"/>
              </a:ext>
            </a:extLst>
          </p:cNvPr>
          <p:cNvSpPr>
            <a:spLocks noGrp="1" noChangeArrowheads="1"/>
          </p:cNvSpPr>
          <p:nvPr>
            <p:ph type="title"/>
          </p:nvPr>
        </p:nvSpPr>
        <p:spPr bwMode="auto">
          <a:xfrm>
            <a:off x="1021576" y="98426"/>
            <a:ext cx="9542965"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120000"/>
              </a:lnSpc>
            </a:pPr>
            <a:r>
              <a:rPr lang="en-US" altLang="zh-CN" sz="3200" dirty="0">
                <a:latin typeface="+mn-lt"/>
                <a:ea typeface="+mn-ea"/>
                <a:cs typeface="+mn-ea"/>
                <a:sym typeface="+mn-lt"/>
              </a:rPr>
              <a:t>802.11 MAC </a:t>
            </a:r>
            <a:r>
              <a:rPr lang="zh-CN" altLang="en-US" sz="3200" dirty="0">
                <a:latin typeface="+mn-lt"/>
                <a:ea typeface="+mn-ea"/>
                <a:cs typeface="+mn-ea"/>
                <a:sym typeface="+mn-lt"/>
              </a:rPr>
              <a:t>协议： 基于 </a:t>
            </a:r>
            <a:r>
              <a:rPr lang="en-US" altLang="zh-CN" sz="3200" dirty="0">
                <a:latin typeface="+mn-lt"/>
                <a:ea typeface="+mn-ea"/>
                <a:cs typeface="+mn-ea"/>
                <a:sym typeface="+mn-lt"/>
              </a:rPr>
              <a:t>CSMA/CA</a:t>
            </a:r>
            <a:r>
              <a:rPr lang="zh-CN" altLang="en-US" sz="3200" dirty="0">
                <a:latin typeface="+mn-lt"/>
                <a:ea typeface="+mn-ea"/>
                <a:cs typeface="+mn-ea"/>
                <a:sym typeface="+mn-lt"/>
              </a:rPr>
              <a:t>方式的帧发送</a:t>
            </a:r>
            <a:endParaRPr lang="zh-CN" altLang="en-US" sz="3200" b="1" dirty="0">
              <a:latin typeface="+mn-lt"/>
              <a:ea typeface="+mn-ea"/>
              <a:cs typeface="+mn-ea"/>
              <a:sym typeface="+mn-lt"/>
            </a:endParaRPr>
          </a:p>
        </p:txBody>
      </p:sp>
      <p:pic>
        <p:nvPicPr>
          <p:cNvPr id="147460" name="Picture 4" descr="csma_ca">
            <a:extLst>
              <a:ext uri="{FF2B5EF4-FFF2-40B4-BE49-F238E27FC236}">
                <a16:creationId xmlns:a16="http://schemas.microsoft.com/office/drawing/2014/main" id="{955E73A4-65E3-4E73-8703-507DD37F62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2859" y="3763963"/>
            <a:ext cx="8280400" cy="30940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2F4E820A-22BC-4A73-A9AF-F0DD926293C3}"/>
              </a:ext>
            </a:extLst>
          </p:cNvPr>
          <p:cNvPicPr>
            <a:picLocks noChangeAspect="1" noChangeArrowheads="1"/>
          </p:cNvPicPr>
          <p:nvPr/>
        </p:nvPicPr>
        <p:blipFill rotWithShape="1">
          <a:blip r:embed="rId3" cstate="print"/>
          <a:srcRect l="13178" r="12572" b="37334"/>
          <a:stretch/>
        </p:blipFill>
        <p:spPr bwMode="auto">
          <a:xfrm>
            <a:off x="2665142" y="1003611"/>
            <a:ext cx="5865541" cy="2760352"/>
          </a:xfrm>
          <a:prstGeom prst="rect">
            <a:avLst/>
          </a:prstGeom>
          <a:noFill/>
          <a:ln w="9525">
            <a:noFill/>
            <a:miter lim="800000"/>
            <a:headEnd/>
            <a:tailEnd/>
          </a:ln>
        </p:spPr>
      </p:pic>
      <p:sp>
        <p:nvSpPr>
          <p:cNvPr id="5" name="灯片编号占位符 4">
            <a:extLst>
              <a:ext uri="{FF2B5EF4-FFF2-40B4-BE49-F238E27FC236}">
                <a16:creationId xmlns:a16="http://schemas.microsoft.com/office/drawing/2014/main" id="{B6ED1DC6-810B-B868-DA58-9B60689035C3}"/>
              </a:ext>
            </a:extLst>
          </p:cNvPr>
          <p:cNvSpPr>
            <a:spLocks noGrp="1"/>
          </p:cNvSpPr>
          <p:nvPr>
            <p:ph type="sldNum" sz="quarter" idx="12"/>
          </p:nvPr>
        </p:nvSpPr>
        <p:spPr/>
        <p:txBody>
          <a:bodyPr/>
          <a:lstStyle/>
          <a:p>
            <a:fld id="{C8BB1146-E542-4D4E-B8E9-6919A11DDD48}" type="slidenum">
              <a:rPr lang="en-US" smtClean="0"/>
              <a:t>218</a:t>
            </a:fld>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2" name="Picture 4" descr="RTS &amp; CTS">
            <a:extLst>
              <a:ext uri="{FF2B5EF4-FFF2-40B4-BE49-F238E27FC236}">
                <a16:creationId xmlns:a16="http://schemas.microsoft.com/office/drawing/2014/main" id="{D4B01AF6-C770-4CD3-B417-897063D1E0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1873" y="1417638"/>
            <a:ext cx="10068254" cy="487308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41EA3AB1-FFB0-44D6-A263-27B6ADDF48EF}"/>
              </a:ext>
            </a:extLst>
          </p:cNvPr>
          <p:cNvSpPr txBox="1">
            <a:spLocks noChangeArrowheads="1"/>
          </p:cNvSpPr>
          <p:nvPr/>
        </p:nvSpPr>
        <p:spPr bwMode="auto">
          <a:xfrm>
            <a:off x="1162205" y="405665"/>
            <a:ext cx="9643326" cy="11430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en-US" altLang="zh-CN" sz="3200" dirty="0">
                <a:latin typeface="+mn-lt"/>
                <a:ea typeface="+mn-ea"/>
                <a:cs typeface="+mn-ea"/>
                <a:sym typeface="+mn-lt"/>
              </a:rPr>
              <a:t>802.11 MAC </a:t>
            </a:r>
            <a:r>
              <a:rPr lang="zh-CN" altLang="en-US" sz="3200" dirty="0">
                <a:latin typeface="+mn-lt"/>
                <a:ea typeface="+mn-ea"/>
                <a:cs typeface="+mn-ea"/>
                <a:sym typeface="+mn-lt"/>
              </a:rPr>
              <a:t>协议： 基于 </a:t>
            </a:r>
            <a:r>
              <a:rPr lang="en-US" altLang="zh-CN" sz="3200" dirty="0">
                <a:latin typeface="+mn-lt"/>
                <a:ea typeface="+mn-ea"/>
                <a:cs typeface="+mn-ea"/>
                <a:sym typeface="+mn-lt"/>
              </a:rPr>
              <a:t>RTS/CTS </a:t>
            </a:r>
            <a:r>
              <a:rPr lang="zh-CN" altLang="en-US" sz="3200" dirty="0">
                <a:latin typeface="+mn-lt"/>
                <a:ea typeface="+mn-ea"/>
                <a:cs typeface="+mn-ea"/>
                <a:sym typeface="+mn-lt"/>
              </a:rPr>
              <a:t>方式的帧发送</a:t>
            </a:r>
          </a:p>
        </p:txBody>
      </p:sp>
      <p:sp>
        <p:nvSpPr>
          <p:cNvPr id="5" name="灯片编号占位符 4">
            <a:extLst>
              <a:ext uri="{FF2B5EF4-FFF2-40B4-BE49-F238E27FC236}">
                <a16:creationId xmlns:a16="http://schemas.microsoft.com/office/drawing/2014/main" id="{F89E717E-8A3B-41C4-0766-7E14DDA090E0}"/>
              </a:ext>
            </a:extLst>
          </p:cNvPr>
          <p:cNvSpPr>
            <a:spLocks noGrp="1"/>
          </p:cNvSpPr>
          <p:nvPr>
            <p:ph type="sldNum" sz="quarter" idx="12"/>
          </p:nvPr>
        </p:nvSpPr>
        <p:spPr/>
        <p:txBody>
          <a:bodyPr/>
          <a:lstStyle/>
          <a:p>
            <a:fld id="{C8BB1146-E542-4D4E-B8E9-6919A11DDD48}" type="slidenum">
              <a:rPr lang="en-US" smtClean="0"/>
              <a:t>219</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8CD0A-4A4F-AB8E-AF2F-91B247C6F889}"/>
              </a:ext>
            </a:extLst>
          </p:cNvPr>
          <p:cNvSpPr>
            <a:spLocks noGrp="1"/>
          </p:cNvSpPr>
          <p:nvPr>
            <p:ph type="title"/>
          </p:nvPr>
        </p:nvSpPr>
        <p:spPr/>
        <p:txBody>
          <a:bodyPr>
            <a:normAutofit/>
          </a:bodyPr>
          <a:lstStyle/>
          <a:p>
            <a:r>
              <a:rPr lang="zh-CN" altLang="en-US" sz="3200" b="1" dirty="0">
                <a:latin typeface="+mn-lt"/>
                <a:ea typeface="+mn-ea"/>
                <a:cs typeface="+mn-ea"/>
                <a:sym typeface="+mn-lt"/>
              </a:rPr>
              <a:t>线路通信规程</a:t>
            </a:r>
            <a:endParaRPr lang="zh-CN" altLang="en-US" dirty="0"/>
          </a:p>
        </p:txBody>
      </p:sp>
      <p:sp>
        <p:nvSpPr>
          <p:cNvPr id="3" name="内容占位符 2">
            <a:extLst>
              <a:ext uri="{FF2B5EF4-FFF2-40B4-BE49-F238E27FC236}">
                <a16:creationId xmlns:a16="http://schemas.microsoft.com/office/drawing/2014/main" id="{3D96528F-887D-2916-7B83-713C898F5920}"/>
              </a:ext>
            </a:extLst>
          </p:cNvPr>
          <p:cNvSpPr>
            <a:spLocks noGrp="1"/>
          </p:cNvSpPr>
          <p:nvPr>
            <p:ph idx="1"/>
          </p:nvPr>
        </p:nvSpPr>
        <p:spPr/>
        <p:txBody>
          <a:bodyPr/>
          <a:lstStyle/>
          <a:p>
            <a:pPr>
              <a:lnSpc>
                <a:spcPct val="120000"/>
              </a:lnSpc>
              <a:spcBef>
                <a:spcPts val="0"/>
              </a:spcBef>
            </a:pPr>
            <a:r>
              <a:rPr lang="zh-CN" altLang="en-US" sz="2400" dirty="0">
                <a:latin typeface="+mn-lt"/>
                <a:ea typeface="+mn-ea"/>
                <a:cs typeface="+mn-ea"/>
                <a:sym typeface="+mn-lt"/>
              </a:rPr>
              <a:t>线路规程：监视链路的建立，在给定时刻分配一个具体设备进行数据传送的权利。</a:t>
            </a:r>
            <a:endParaRPr lang="en-US" altLang="zh-CN" sz="2400" dirty="0">
              <a:latin typeface="+mn-lt"/>
              <a:ea typeface="+mn-ea"/>
              <a:cs typeface="+mn-ea"/>
              <a:sym typeface="+mn-lt"/>
            </a:endParaRPr>
          </a:p>
          <a:p>
            <a:pPr>
              <a:lnSpc>
                <a:spcPct val="120000"/>
              </a:lnSpc>
              <a:spcBef>
                <a:spcPts val="0"/>
              </a:spcBef>
            </a:pPr>
            <a:endParaRPr lang="zh-CN" altLang="en-US" sz="2400" dirty="0">
              <a:latin typeface="+mn-lt"/>
              <a:ea typeface="+mn-ea"/>
              <a:cs typeface="+mn-ea"/>
              <a:sym typeface="+mn-lt"/>
            </a:endParaRPr>
          </a:p>
          <a:p>
            <a:pPr>
              <a:lnSpc>
                <a:spcPct val="120000"/>
              </a:lnSpc>
              <a:spcBef>
                <a:spcPts val="0"/>
              </a:spcBef>
            </a:pPr>
            <a:r>
              <a:rPr lang="zh-CN" altLang="en-US" sz="2400" dirty="0">
                <a:latin typeface="+mn-lt"/>
                <a:ea typeface="+mn-ea"/>
                <a:cs typeface="+mn-ea"/>
                <a:sym typeface="+mn-lt"/>
              </a:rPr>
              <a:t>线路规程可以两种方式实现：</a:t>
            </a:r>
            <a:endParaRPr lang="en-US" altLang="zh-CN" sz="2400" dirty="0">
              <a:latin typeface="+mn-lt"/>
              <a:ea typeface="+mn-ea"/>
              <a:cs typeface="+mn-ea"/>
              <a:sym typeface="+mn-lt"/>
            </a:endParaRPr>
          </a:p>
          <a:p>
            <a:pPr>
              <a:lnSpc>
                <a:spcPct val="120000"/>
              </a:lnSpc>
              <a:spcBef>
                <a:spcPts val="0"/>
              </a:spcBef>
            </a:pPr>
            <a:endParaRPr lang="zh-CN" altLang="en-US" sz="2400" dirty="0">
              <a:latin typeface="+mn-lt"/>
              <a:ea typeface="+mn-ea"/>
              <a:cs typeface="+mn-ea"/>
              <a:sym typeface="+mn-lt"/>
            </a:endParaRPr>
          </a:p>
          <a:p>
            <a:pPr lvl="1">
              <a:lnSpc>
                <a:spcPct val="120000"/>
              </a:lnSpc>
              <a:spcBef>
                <a:spcPts val="0"/>
              </a:spcBef>
            </a:pPr>
            <a:r>
              <a:rPr lang="zh-CN" altLang="en-US" sz="2400" dirty="0">
                <a:solidFill>
                  <a:srgbClr val="C00000"/>
                </a:solidFill>
                <a:latin typeface="+mn-lt"/>
                <a:ea typeface="+mn-ea"/>
                <a:cs typeface="+mn-ea"/>
                <a:sym typeface="+mn-lt"/>
              </a:rPr>
              <a:t>询问</a:t>
            </a:r>
            <a:r>
              <a:rPr lang="en-US" altLang="zh-CN" sz="2400" dirty="0">
                <a:solidFill>
                  <a:srgbClr val="C00000"/>
                </a:solidFill>
                <a:latin typeface="+mn-lt"/>
                <a:ea typeface="+mn-ea"/>
                <a:cs typeface="+mn-ea"/>
                <a:sym typeface="+mn-lt"/>
              </a:rPr>
              <a:t>/</a:t>
            </a:r>
            <a:r>
              <a:rPr lang="zh-CN" altLang="en-US" sz="2400" dirty="0">
                <a:solidFill>
                  <a:srgbClr val="C00000"/>
                </a:solidFill>
                <a:latin typeface="+mn-lt"/>
                <a:ea typeface="+mn-ea"/>
                <a:cs typeface="+mn-ea"/>
                <a:sym typeface="+mn-lt"/>
              </a:rPr>
              <a:t>应答</a:t>
            </a:r>
            <a:r>
              <a:rPr lang="zh-CN" altLang="en-US" sz="2400" dirty="0">
                <a:latin typeface="+mn-lt"/>
                <a:ea typeface="+mn-ea"/>
                <a:cs typeface="+mn-ea"/>
                <a:sym typeface="+mn-lt"/>
              </a:rPr>
              <a:t>方式（</a:t>
            </a:r>
            <a:r>
              <a:rPr lang="en-US" altLang="zh-CN" sz="2400" dirty="0">
                <a:latin typeface="+mn-lt"/>
                <a:ea typeface="+mn-ea"/>
                <a:cs typeface="+mn-ea"/>
                <a:sym typeface="+mn-lt"/>
              </a:rPr>
              <a:t>ENQ/ACK</a:t>
            </a:r>
            <a:r>
              <a:rPr lang="zh-CN" altLang="en-US" sz="2400" dirty="0">
                <a:latin typeface="+mn-lt"/>
                <a:ea typeface="+mn-ea"/>
                <a:cs typeface="+mn-ea"/>
                <a:sym typeface="+mn-lt"/>
              </a:rPr>
              <a:t>）</a:t>
            </a:r>
          </a:p>
          <a:p>
            <a:pPr lvl="1">
              <a:lnSpc>
                <a:spcPct val="120000"/>
              </a:lnSpc>
              <a:spcBef>
                <a:spcPts val="0"/>
              </a:spcBef>
            </a:pPr>
            <a:r>
              <a:rPr lang="zh-CN" altLang="en-US" sz="2400" dirty="0">
                <a:solidFill>
                  <a:srgbClr val="C00000"/>
                </a:solidFill>
                <a:latin typeface="+mn-lt"/>
                <a:ea typeface="+mn-ea"/>
                <a:cs typeface="+mn-ea"/>
                <a:sym typeface="+mn-lt"/>
              </a:rPr>
              <a:t>轮询</a:t>
            </a:r>
            <a:r>
              <a:rPr lang="en-US" altLang="zh-CN" sz="2400" dirty="0">
                <a:solidFill>
                  <a:srgbClr val="C00000"/>
                </a:solidFill>
                <a:latin typeface="+mn-lt"/>
                <a:ea typeface="+mn-ea"/>
                <a:cs typeface="+mn-ea"/>
                <a:sym typeface="+mn-lt"/>
              </a:rPr>
              <a:t>/</a:t>
            </a:r>
            <a:r>
              <a:rPr lang="zh-CN" altLang="en-US" sz="2400" dirty="0">
                <a:solidFill>
                  <a:srgbClr val="C00000"/>
                </a:solidFill>
                <a:latin typeface="+mn-lt"/>
                <a:ea typeface="+mn-ea"/>
                <a:cs typeface="+mn-ea"/>
                <a:sym typeface="+mn-lt"/>
              </a:rPr>
              <a:t>选择</a:t>
            </a:r>
            <a:r>
              <a:rPr lang="zh-CN" altLang="en-US" sz="2400" dirty="0">
                <a:latin typeface="+mn-lt"/>
                <a:ea typeface="+mn-ea"/>
                <a:cs typeface="+mn-ea"/>
                <a:sym typeface="+mn-lt"/>
              </a:rPr>
              <a:t>方式（</a:t>
            </a:r>
            <a:r>
              <a:rPr lang="en-US" altLang="zh-CN" sz="2400" dirty="0">
                <a:latin typeface="+mn-lt"/>
                <a:ea typeface="+mn-ea"/>
                <a:cs typeface="+mn-ea"/>
                <a:sym typeface="+mn-lt"/>
              </a:rPr>
              <a:t>Poll/Select</a:t>
            </a:r>
            <a:r>
              <a:rPr lang="zh-CN" altLang="en-US" sz="2400" dirty="0">
                <a:latin typeface="+mn-lt"/>
                <a:ea typeface="+mn-ea"/>
                <a:cs typeface="+mn-ea"/>
                <a:sym typeface="+mn-lt"/>
              </a:rPr>
              <a:t>）</a:t>
            </a:r>
            <a:endParaRPr lang="zh-CN" altLang="en-US" dirty="0"/>
          </a:p>
        </p:txBody>
      </p:sp>
      <p:sp>
        <p:nvSpPr>
          <p:cNvPr id="4" name="灯片编号占位符 3">
            <a:extLst>
              <a:ext uri="{FF2B5EF4-FFF2-40B4-BE49-F238E27FC236}">
                <a16:creationId xmlns:a16="http://schemas.microsoft.com/office/drawing/2014/main" id="{C23AE6BB-2DC0-98AB-584C-D6CB079CC9AB}"/>
              </a:ext>
            </a:extLst>
          </p:cNvPr>
          <p:cNvSpPr>
            <a:spLocks noGrp="1"/>
          </p:cNvSpPr>
          <p:nvPr>
            <p:ph type="sldNum" sz="quarter" idx="12"/>
          </p:nvPr>
        </p:nvSpPr>
        <p:spPr/>
        <p:txBody>
          <a:bodyPr/>
          <a:lstStyle/>
          <a:p>
            <a:fld id="{C8BB1146-E542-4D4E-B8E9-6919A11DDD48}" type="slidenum">
              <a:rPr lang="en-US" smtClean="0"/>
              <a:t>22</a:t>
            </a:fld>
            <a:endParaRPr lang="en-US"/>
          </a:p>
        </p:txBody>
      </p:sp>
    </p:spTree>
    <p:extLst>
      <p:ext uri="{BB962C8B-B14F-4D97-AF65-F5344CB8AC3E}">
        <p14:creationId xmlns:p14="http://schemas.microsoft.com/office/powerpoint/2010/main" val="135421094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AD82FA-ECC2-43A2-8949-FBF56F45A1F7}"/>
              </a:ext>
            </a:extLst>
          </p:cNvPr>
          <p:cNvSpPr/>
          <p:nvPr/>
        </p:nvSpPr>
        <p:spPr>
          <a:xfrm>
            <a:off x="540521" y="373543"/>
            <a:ext cx="3840282" cy="632353"/>
          </a:xfrm>
          <a:prstGeom prst="rect">
            <a:avLst/>
          </a:prstGeom>
        </p:spPr>
        <p:txBody>
          <a:bodyPr wrap="none">
            <a:spAutoFit/>
          </a:bodyPr>
          <a:lstStyle/>
          <a:p>
            <a:pPr>
              <a:lnSpc>
                <a:spcPct val="120000"/>
              </a:lnSpc>
            </a:pPr>
            <a:r>
              <a:rPr lang="en-US" altLang="zh-CN" sz="3200" b="1" dirty="0">
                <a:cs typeface="+mn-ea"/>
                <a:sym typeface="+mn-lt"/>
              </a:rPr>
              <a:t>CSMA/CA </a:t>
            </a:r>
            <a:r>
              <a:rPr lang="zh-CN" altLang="en-US" sz="3200" b="1" dirty="0">
                <a:cs typeface="+mn-ea"/>
                <a:sym typeface="+mn-lt"/>
              </a:rPr>
              <a:t>协议概况</a:t>
            </a:r>
          </a:p>
        </p:txBody>
      </p:sp>
      <p:sp>
        <p:nvSpPr>
          <p:cNvPr id="3" name="矩形 2">
            <a:extLst>
              <a:ext uri="{FF2B5EF4-FFF2-40B4-BE49-F238E27FC236}">
                <a16:creationId xmlns:a16="http://schemas.microsoft.com/office/drawing/2014/main" id="{2B4FD221-27E8-415C-80CC-785955F6C78D}"/>
              </a:ext>
            </a:extLst>
          </p:cNvPr>
          <p:cNvSpPr/>
          <p:nvPr/>
        </p:nvSpPr>
        <p:spPr>
          <a:xfrm>
            <a:off x="655607" y="1203367"/>
            <a:ext cx="10248181" cy="4483535"/>
          </a:xfrm>
          <a:prstGeom prst="rect">
            <a:avLst/>
          </a:prstGeom>
        </p:spPr>
        <p:txBody>
          <a:bodyPr wrap="square">
            <a:spAutoFit/>
          </a:bodyPr>
          <a:lstStyle/>
          <a:p>
            <a:pPr marL="361950" indent="-361950" eaLnBrk="0" hangingPunct="0">
              <a:lnSpc>
                <a:spcPct val="120000"/>
              </a:lnSpc>
              <a:buClr>
                <a:srgbClr val="0070C0"/>
              </a:buClr>
              <a:buFont typeface="Wingdings" panose="05000000000000000000" pitchFamily="2" charset="2"/>
              <a:buChar char="Ø"/>
            </a:pPr>
            <a:r>
              <a:rPr lang="zh-CN" altLang="en-US" sz="2400" dirty="0">
                <a:cs typeface="+mn-ea"/>
                <a:sym typeface="+mn-lt"/>
              </a:rPr>
              <a:t>无线局域网不能简单地搬用 </a:t>
            </a:r>
            <a:r>
              <a:rPr lang="en-US" altLang="zh-CN" sz="2400" dirty="0">
                <a:cs typeface="+mn-ea"/>
                <a:sym typeface="+mn-lt"/>
              </a:rPr>
              <a:t>CSMA/CD </a:t>
            </a:r>
            <a:r>
              <a:rPr lang="zh-CN" altLang="en-US" sz="2400" dirty="0">
                <a:cs typeface="+mn-ea"/>
                <a:sym typeface="+mn-lt"/>
              </a:rPr>
              <a:t>协议。因为：</a:t>
            </a:r>
          </a:p>
          <a:p>
            <a:pPr marL="715963" indent="-266700" eaLnBrk="0" hangingPunct="0">
              <a:lnSpc>
                <a:spcPct val="120000"/>
              </a:lnSpc>
              <a:buClr>
                <a:srgbClr val="7030A0"/>
              </a:buClr>
              <a:buFont typeface="Arial" panose="020B0604020202020204" pitchFamily="34" charset="0"/>
              <a:buChar char="•"/>
            </a:pPr>
            <a:r>
              <a:rPr lang="zh-CN" altLang="en-US" sz="2000" dirty="0">
                <a:cs typeface="+mn-ea"/>
                <a:sym typeface="+mn-lt"/>
              </a:rPr>
              <a:t>“碰撞检测”要求一个站点在发送本站数据的同时，还必须不间断地检测信道，但接收到的信号强度往往会远远小于发送信号的强度，在无线局域网的设备中要实现这种功能就</a:t>
            </a:r>
            <a:r>
              <a:rPr lang="zh-CN" altLang="en-US" sz="2000" dirty="0">
                <a:solidFill>
                  <a:srgbClr val="0000FF"/>
                </a:solidFill>
                <a:cs typeface="+mn-ea"/>
                <a:sym typeface="+mn-lt"/>
              </a:rPr>
              <a:t>花费过大</a:t>
            </a:r>
            <a:r>
              <a:rPr lang="zh-CN" altLang="en-US" sz="2000" dirty="0">
                <a:cs typeface="+mn-ea"/>
                <a:sym typeface="+mn-lt"/>
              </a:rPr>
              <a:t>。</a:t>
            </a:r>
          </a:p>
          <a:p>
            <a:pPr marL="715963" indent="-266700" eaLnBrk="0" hangingPunct="0">
              <a:lnSpc>
                <a:spcPct val="120000"/>
              </a:lnSpc>
              <a:buClr>
                <a:srgbClr val="7030A0"/>
              </a:buClr>
              <a:buFont typeface="Arial" panose="020B0604020202020204" pitchFamily="34" charset="0"/>
              <a:buChar char="•"/>
            </a:pPr>
            <a:r>
              <a:rPr lang="zh-CN" altLang="en-US" sz="2000" dirty="0">
                <a:cs typeface="+mn-ea"/>
                <a:sym typeface="+mn-lt"/>
              </a:rPr>
              <a:t>即使能够实现碰撞检测的功能，并且在发送数据时检测到信道是空闲的时候，在接收端仍然有</a:t>
            </a:r>
            <a:r>
              <a:rPr lang="zh-CN" altLang="en-US" sz="2000" dirty="0">
                <a:solidFill>
                  <a:srgbClr val="0000FF"/>
                </a:solidFill>
                <a:cs typeface="+mn-ea"/>
                <a:sym typeface="+mn-lt"/>
              </a:rPr>
              <a:t>可能发生碰撞</a:t>
            </a:r>
            <a:r>
              <a:rPr lang="zh-CN" altLang="en-US" sz="2000" dirty="0">
                <a:cs typeface="+mn-ea"/>
                <a:sym typeface="+mn-lt"/>
              </a:rPr>
              <a:t>。</a:t>
            </a:r>
            <a:endParaRPr lang="en-US" altLang="zh-CN" sz="2000" dirty="0">
              <a:cs typeface="+mn-ea"/>
              <a:sym typeface="+mn-lt"/>
            </a:endParaRPr>
          </a:p>
          <a:p>
            <a:pPr marL="715963" indent="-266700" eaLnBrk="0" hangingPunct="0">
              <a:lnSpc>
                <a:spcPct val="120000"/>
              </a:lnSpc>
              <a:buClr>
                <a:srgbClr val="7030A0"/>
              </a:buClr>
              <a:buFont typeface="Arial" panose="020B0604020202020204" pitchFamily="34" charset="0"/>
              <a:buChar char="•"/>
            </a:pPr>
            <a:r>
              <a:rPr lang="zh-CN" altLang="en-US" sz="2000" dirty="0">
                <a:cs typeface="+mn-ea"/>
                <a:sym typeface="+mn-lt"/>
              </a:rPr>
              <a:t>为了避免碰撞，就要在发送数据前进行避让，实现冲突避免。</a:t>
            </a:r>
            <a:endParaRPr lang="en-US" altLang="zh-CN" sz="2000" dirty="0">
              <a:cs typeface="+mn-ea"/>
              <a:sym typeface="+mn-lt"/>
            </a:endParaRPr>
          </a:p>
          <a:p>
            <a:pPr marL="361950" indent="-361950" eaLnBrk="0" hangingPunct="0">
              <a:lnSpc>
                <a:spcPct val="120000"/>
              </a:lnSpc>
              <a:buClr>
                <a:srgbClr val="0070C0"/>
              </a:buClr>
              <a:buFont typeface="Wingdings" panose="05000000000000000000" pitchFamily="2" charset="2"/>
              <a:buChar char="Ø"/>
            </a:pPr>
            <a:r>
              <a:rPr lang="zh-CN" altLang="en-US" sz="2400" dirty="0">
                <a:cs typeface="+mn-ea"/>
                <a:sym typeface="+mn-lt"/>
              </a:rPr>
              <a:t>无线局域网不能使用 </a:t>
            </a:r>
            <a:r>
              <a:rPr lang="en-US" altLang="zh-CN" sz="2400" dirty="0">
                <a:cs typeface="+mn-ea"/>
                <a:sym typeface="+mn-lt"/>
              </a:rPr>
              <a:t>CSMA/CD</a:t>
            </a:r>
            <a:r>
              <a:rPr lang="zh-CN" altLang="en-US" sz="2400" dirty="0">
                <a:cs typeface="+mn-ea"/>
                <a:sym typeface="+mn-lt"/>
              </a:rPr>
              <a:t>，需要对其改进。改进的办法是把 </a:t>
            </a:r>
            <a:r>
              <a:rPr lang="en-US" altLang="zh-CN" sz="2400" dirty="0">
                <a:cs typeface="+mn-ea"/>
                <a:sym typeface="+mn-lt"/>
              </a:rPr>
              <a:t>CSMA </a:t>
            </a:r>
            <a:r>
              <a:rPr lang="zh-CN" altLang="en-US" sz="2400" dirty="0">
                <a:cs typeface="+mn-ea"/>
                <a:sym typeface="+mn-lt"/>
              </a:rPr>
              <a:t>增加一个</a:t>
            </a:r>
            <a:r>
              <a:rPr lang="zh-CN" altLang="en-US" sz="2400" dirty="0">
                <a:solidFill>
                  <a:srgbClr val="0000FF"/>
                </a:solidFill>
                <a:cs typeface="+mn-ea"/>
                <a:sym typeface="+mn-lt"/>
              </a:rPr>
              <a:t>碰撞避免 </a:t>
            </a:r>
            <a:r>
              <a:rPr lang="en-US" altLang="zh-CN" sz="2400" dirty="0">
                <a:cs typeface="+mn-ea"/>
                <a:sym typeface="+mn-lt"/>
              </a:rPr>
              <a:t>CA (Collision Avoidance)</a:t>
            </a:r>
            <a:r>
              <a:rPr lang="zh-CN" altLang="en-US" sz="2400" dirty="0">
                <a:cs typeface="+mn-ea"/>
                <a:sym typeface="+mn-lt"/>
              </a:rPr>
              <a:t>功能。</a:t>
            </a:r>
          </a:p>
          <a:p>
            <a:pPr marL="361950" indent="-361950" eaLnBrk="0" hangingPunct="0">
              <a:lnSpc>
                <a:spcPct val="120000"/>
              </a:lnSpc>
              <a:buClr>
                <a:srgbClr val="0070C0"/>
              </a:buClr>
              <a:buFont typeface="Wingdings" panose="05000000000000000000" pitchFamily="2" charset="2"/>
              <a:buChar char="Ø"/>
            </a:pPr>
            <a:r>
              <a:rPr lang="zh-CN" altLang="en-US" sz="2400" dirty="0">
                <a:cs typeface="+mn-ea"/>
                <a:sym typeface="+mn-lt"/>
              </a:rPr>
              <a:t>在使用 </a:t>
            </a:r>
            <a:r>
              <a:rPr lang="en-US" altLang="zh-CN" sz="2400" dirty="0">
                <a:cs typeface="+mn-ea"/>
                <a:sym typeface="+mn-lt"/>
              </a:rPr>
              <a:t>CSMA/CA </a:t>
            </a:r>
            <a:r>
              <a:rPr lang="zh-CN" altLang="en-US" sz="2400" dirty="0">
                <a:cs typeface="+mn-ea"/>
                <a:sym typeface="+mn-lt"/>
              </a:rPr>
              <a:t>的同时，还增加使用</a:t>
            </a:r>
            <a:r>
              <a:rPr lang="zh-CN" altLang="en-US" sz="2400" dirty="0">
                <a:solidFill>
                  <a:srgbClr val="0000FF"/>
                </a:solidFill>
                <a:cs typeface="+mn-ea"/>
                <a:sym typeface="+mn-lt"/>
              </a:rPr>
              <a:t>停止等待</a:t>
            </a:r>
            <a:r>
              <a:rPr lang="zh-CN" altLang="en-US" sz="2400" dirty="0">
                <a:cs typeface="+mn-ea"/>
                <a:sym typeface="+mn-lt"/>
              </a:rPr>
              <a:t>协议。</a:t>
            </a:r>
          </a:p>
          <a:p>
            <a:pPr marL="454788" eaLnBrk="0" hangingPunct="0">
              <a:lnSpc>
                <a:spcPct val="120000"/>
              </a:lnSpc>
              <a:buClr>
                <a:srgbClr val="7030A0"/>
              </a:buClr>
            </a:pPr>
            <a:r>
              <a:rPr lang="zh-CN" altLang="en-US" sz="2400" dirty="0">
                <a:cs typeface="+mn-ea"/>
                <a:sym typeface="+mn-lt"/>
              </a:rPr>
              <a:t> </a:t>
            </a:r>
          </a:p>
        </p:txBody>
      </p:sp>
    </p:spTree>
    <p:extLst>
      <p:ext uri="{BB962C8B-B14F-4D97-AF65-F5344CB8AC3E}">
        <p14:creationId xmlns:p14="http://schemas.microsoft.com/office/powerpoint/2010/main" val="39676212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1147" y="222569"/>
            <a:ext cx="8779968" cy="632353"/>
          </a:xfrm>
          <a:prstGeom prst="rect">
            <a:avLst/>
          </a:prstGeom>
        </p:spPr>
        <p:txBody>
          <a:bodyPr wrap="none">
            <a:spAutoFit/>
          </a:bodyPr>
          <a:lstStyle/>
          <a:p>
            <a:pPr>
              <a:lnSpc>
                <a:spcPct val="120000"/>
              </a:lnSpc>
            </a:pPr>
            <a:r>
              <a:rPr lang="zh-CN" altLang="en-US" sz="3200" b="1" dirty="0">
                <a:cs typeface="+mn-ea"/>
                <a:sym typeface="+mn-lt"/>
              </a:rPr>
              <a:t>为什么不能简单地搬用 </a:t>
            </a:r>
            <a:r>
              <a:rPr lang="en-US" altLang="zh-CN" sz="3200" b="1" dirty="0">
                <a:cs typeface="+mn-ea"/>
                <a:sym typeface="+mn-lt"/>
              </a:rPr>
              <a:t>CSMA/CD</a:t>
            </a:r>
            <a:r>
              <a:rPr lang="zh-CN" altLang="en-US" sz="3200" b="1" dirty="0">
                <a:cs typeface="+mn-ea"/>
                <a:sym typeface="+mn-lt"/>
              </a:rPr>
              <a:t>：隐蔽站问题</a:t>
            </a:r>
          </a:p>
        </p:txBody>
      </p:sp>
      <p:sp>
        <p:nvSpPr>
          <p:cNvPr id="4" name="圆角矩形 3"/>
          <p:cNvSpPr/>
          <p:nvPr/>
        </p:nvSpPr>
        <p:spPr>
          <a:xfrm>
            <a:off x="690470" y="1408449"/>
            <a:ext cx="10845143" cy="44013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grpSp>
        <p:nvGrpSpPr>
          <p:cNvPr id="5" name="组合 4"/>
          <p:cNvGrpSpPr/>
          <p:nvPr/>
        </p:nvGrpSpPr>
        <p:grpSpPr>
          <a:xfrm>
            <a:off x="4170116" y="1752802"/>
            <a:ext cx="3391138" cy="3447345"/>
            <a:chOff x="4718127" y="1628800"/>
            <a:chExt cx="3511333" cy="3696270"/>
          </a:xfrm>
        </p:grpSpPr>
        <p:sp>
          <p:nvSpPr>
            <p:cNvPr id="6" name="Oval 86"/>
            <p:cNvSpPr>
              <a:spLocks noChangeArrowheads="1"/>
            </p:cNvSpPr>
            <p:nvPr/>
          </p:nvSpPr>
          <p:spPr bwMode="auto">
            <a:xfrm>
              <a:off x="4772679" y="2310408"/>
              <a:ext cx="3456781" cy="3014662"/>
            </a:xfrm>
            <a:prstGeom prst="ellipse">
              <a:avLst/>
            </a:prstGeom>
            <a:solidFill>
              <a:srgbClr val="99FF66"/>
            </a:solidFill>
            <a:ln w="12700">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7" name="Text Box 89"/>
            <p:cNvSpPr txBox="1">
              <a:spLocks noChangeArrowheads="1"/>
            </p:cNvSpPr>
            <p:nvPr/>
          </p:nvSpPr>
          <p:spPr bwMode="auto">
            <a:xfrm>
              <a:off x="4718127" y="1628800"/>
              <a:ext cx="1892525" cy="484963"/>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2133" b="1" dirty="0">
                  <a:cs typeface="+mn-ea"/>
                  <a:sym typeface="+mn-lt"/>
                </a:rPr>
                <a:t>C </a:t>
              </a:r>
              <a:r>
                <a:rPr kumimoji="1" lang="zh-CN" altLang="en-US" sz="2133" b="1" dirty="0">
                  <a:cs typeface="+mn-ea"/>
                  <a:sym typeface="+mn-lt"/>
                </a:rPr>
                <a:t>的作用范围</a:t>
              </a:r>
            </a:p>
          </p:txBody>
        </p:sp>
        <p:sp>
          <p:nvSpPr>
            <p:cNvPr id="8" name="Line 139"/>
            <p:cNvSpPr>
              <a:spLocks noChangeShapeType="1"/>
            </p:cNvSpPr>
            <p:nvPr/>
          </p:nvSpPr>
          <p:spPr bwMode="auto">
            <a:xfrm>
              <a:off x="5169024" y="2060848"/>
              <a:ext cx="424788" cy="390525"/>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grpSp>
      <p:sp>
        <p:nvSpPr>
          <p:cNvPr id="9" name="Text Box 92"/>
          <p:cNvSpPr txBox="1">
            <a:spLocks noChangeArrowheads="1"/>
          </p:cNvSpPr>
          <p:nvPr/>
        </p:nvSpPr>
        <p:spPr bwMode="auto">
          <a:xfrm>
            <a:off x="5467937" y="4036403"/>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dirty="0">
                <a:cs typeface="+mn-ea"/>
                <a:sym typeface="+mn-lt"/>
              </a:rPr>
              <a:t>C</a:t>
            </a:r>
          </a:p>
        </p:txBody>
      </p:sp>
      <p:sp>
        <p:nvSpPr>
          <p:cNvPr id="10" name="Text Box 93"/>
          <p:cNvSpPr txBox="1">
            <a:spLocks noChangeArrowheads="1"/>
          </p:cNvSpPr>
          <p:nvPr/>
        </p:nvSpPr>
        <p:spPr bwMode="auto">
          <a:xfrm>
            <a:off x="6583588" y="4036403"/>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dirty="0">
                <a:cs typeface="+mn-ea"/>
                <a:sym typeface="+mn-lt"/>
              </a:rPr>
              <a:t>D</a:t>
            </a:r>
          </a:p>
        </p:txBody>
      </p:sp>
      <p:grpSp>
        <p:nvGrpSpPr>
          <p:cNvPr id="33" name="组合 32"/>
          <p:cNvGrpSpPr/>
          <p:nvPr/>
        </p:nvGrpSpPr>
        <p:grpSpPr>
          <a:xfrm>
            <a:off x="1304809" y="1752802"/>
            <a:ext cx="3536116" cy="3447345"/>
            <a:chOff x="1521246" y="1628800"/>
            <a:chExt cx="3791449" cy="3696270"/>
          </a:xfrm>
        </p:grpSpPr>
        <p:sp>
          <p:nvSpPr>
            <p:cNvPr id="34" name="Text Box 87"/>
            <p:cNvSpPr txBox="1">
              <a:spLocks noChangeArrowheads="1"/>
            </p:cNvSpPr>
            <p:nvPr/>
          </p:nvSpPr>
          <p:spPr bwMode="auto">
            <a:xfrm>
              <a:off x="1521246" y="1628800"/>
              <a:ext cx="1948857" cy="484963"/>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2133" b="1" dirty="0">
                  <a:cs typeface="+mn-ea"/>
                  <a:sym typeface="+mn-lt"/>
                </a:rPr>
                <a:t>A </a:t>
              </a:r>
              <a:r>
                <a:rPr kumimoji="1" lang="zh-CN" altLang="en-US" sz="2133" b="1" dirty="0">
                  <a:cs typeface="+mn-ea"/>
                  <a:sym typeface="+mn-lt"/>
                </a:rPr>
                <a:t>的作用范围</a:t>
              </a:r>
            </a:p>
          </p:txBody>
        </p:sp>
        <p:sp>
          <p:nvSpPr>
            <p:cNvPr id="35" name="Oval 88"/>
            <p:cNvSpPr>
              <a:spLocks noChangeArrowheads="1"/>
            </p:cNvSpPr>
            <p:nvPr/>
          </p:nvSpPr>
          <p:spPr bwMode="auto">
            <a:xfrm>
              <a:off x="1712641" y="2310408"/>
              <a:ext cx="3600054" cy="3014662"/>
            </a:xfrm>
            <a:prstGeom prst="ellipse">
              <a:avLst/>
            </a:prstGeom>
            <a:solidFill>
              <a:srgbClr val="00FFFF">
                <a:alpha val="50000"/>
              </a:srgbClr>
            </a:solidFill>
            <a:ln w="12700">
              <a:solidFill>
                <a:srgbClr val="0000FF"/>
              </a:solidFill>
              <a:prstDash val="dash"/>
              <a:round/>
              <a:headEnd/>
              <a:tailEnd/>
            </a:ln>
            <a:effectLst/>
          </p:spPr>
          <p:txBody>
            <a:bodyPr wrap="none" anchor="ctr"/>
            <a:lstStyle/>
            <a:p>
              <a:pPr>
                <a:lnSpc>
                  <a:spcPct val="120000"/>
                </a:lnSpc>
              </a:pPr>
              <a:endParaRPr lang="zh-CN" altLang="en-US" sz="1600" b="1">
                <a:cs typeface="+mn-ea"/>
                <a:sym typeface="+mn-lt"/>
              </a:endParaRPr>
            </a:p>
          </p:txBody>
        </p:sp>
        <p:sp>
          <p:nvSpPr>
            <p:cNvPr id="36" name="Line 138"/>
            <p:cNvSpPr>
              <a:spLocks noChangeShapeType="1"/>
            </p:cNvSpPr>
            <p:nvPr/>
          </p:nvSpPr>
          <p:spPr bwMode="auto">
            <a:xfrm>
              <a:off x="2144688" y="2060848"/>
              <a:ext cx="498740" cy="436562"/>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grpSp>
      <p:sp>
        <p:nvSpPr>
          <p:cNvPr id="37" name="Text Box 90"/>
          <p:cNvSpPr txBox="1">
            <a:spLocks noChangeArrowheads="1"/>
          </p:cNvSpPr>
          <p:nvPr/>
        </p:nvSpPr>
        <p:spPr bwMode="auto">
          <a:xfrm>
            <a:off x="2509219" y="4034923"/>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dirty="0">
                <a:cs typeface="+mn-ea"/>
                <a:sym typeface="+mn-lt"/>
              </a:rPr>
              <a:t>A</a:t>
            </a:r>
          </a:p>
        </p:txBody>
      </p:sp>
      <p:sp>
        <p:nvSpPr>
          <p:cNvPr id="38" name="Text Box 91"/>
          <p:cNvSpPr txBox="1">
            <a:spLocks noChangeArrowheads="1"/>
          </p:cNvSpPr>
          <p:nvPr/>
        </p:nvSpPr>
        <p:spPr bwMode="auto">
          <a:xfrm>
            <a:off x="4317968" y="4036403"/>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a:cs typeface="+mn-ea"/>
                <a:sym typeface="+mn-lt"/>
              </a:rPr>
              <a:t>B</a:t>
            </a:r>
          </a:p>
        </p:txBody>
      </p:sp>
      <p:sp>
        <p:nvSpPr>
          <p:cNvPr id="62" name="矩形 61"/>
          <p:cNvSpPr/>
          <p:nvPr/>
        </p:nvSpPr>
        <p:spPr>
          <a:xfrm>
            <a:off x="8097672" y="2206608"/>
            <a:ext cx="3208029" cy="1633973"/>
          </a:xfrm>
          <a:prstGeom prst="rect">
            <a:avLst/>
          </a:prstGeom>
          <a:solidFill>
            <a:srgbClr val="00FFFF"/>
          </a:solidFill>
          <a:ln>
            <a:solidFill>
              <a:schemeClr val="tx1"/>
            </a:solidFill>
          </a:ln>
          <a:effectLst/>
        </p:spPr>
        <p:txBody>
          <a:bodyPr wrap="square">
            <a:spAutoFit/>
          </a:bodyPr>
          <a:lstStyle/>
          <a:p>
            <a:pPr>
              <a:lnSpc>
                <a:spcPct val="120000"/>
              </a:lnSpc>
            </a:pPr>
            <a:r>
              <a:rPr lang="en-US" altLang="zh-CN" sz="2133" b="1" dirty="0">
                <a:cs typeface="+mn-ea"/>
                <a:sym typeface="+mn-lt"/>
              </a:rPr>
              <a:t>A </a:t>
            </a:r>
            <a:r>
              <a:rPr lang="zh-CN" altLang="en-US" sz="2133" b="1" dirty="0">
                <a:cs typeface="+mn-ea"/>
                <a:sym typeface="+mn-lt"/>
              </a:rPr>
              <a:t>和 </a:t>
            </a:r>
            <a:r>
              <a:rPr lang="en-US" altLang="zh-CN" sz="2133" b="1" dirty="0">
                <a:cs typeface="+mn-ea"/>
                <a:sym typeface="+mn-lt"/>
              </a:rPr>
              <a:t>C </a:t>
            </a:r>
            <a:r>
              <a:rPr lang="zh-CN" altLang="en-US" sz="2133" b="1" dirty="0">
                <a:cs typeface="+mn-ea"/>
                <a:sym typeface="+mn-lt"/>
              </a:rPr>
              <a:t>检测不到彼此的无线信号，都以为 </a:t>
            </a:r>
            <a:r>
              <a:rPr lang="en-US" altLang="zh-CN" sz="2133" b="1" dirty="0">
                <a:cs typeface="+mn-ea"/>
                <a:sym typeface="+mn-lt"/>
              </a:rPr>
              <a:t>B </a:t>
            </a:r>
            <a:r>
              <a:rPr lang="zh-CN" altLang="en-US" sz="2133" b="1" dirty="0">
                <a:cs typeface="+mn-ea"/>
                <a:sym typeface="+mn-lt"/>
              </a:rPr>
              <a:t>是空闲的，因而都向 </a:t>
            </a:r>
            <a:r>
              <a:rPr lang="en-US" altLang="zh-CN" sz="2133" b="1" dirty="0">
                <a:cs typeface="+mn-ea"/>
                <a:sym typeface="+mn-lt"/>
              </a:rPr>
              <a:t>B </a:t>
            </a:r>
            <a:r>
              <a:rPr lang="zh-CN" altLang="en-US" sz="2133" b="1" dirty="0">
                <a:cs typeface="+mn-ea"/>
                <a:sym typeface="+mn-lt"/>
              </a:rPr>
              <a:t>发送数据，结果发生碰撞。</a:t>
            </a:r>
          </a:p>
        </p:txBody>
      </p:sp>
      <p:sp>
        <p:nvSpPr>
          <p:cNvPr id="63" name="矩形 62"/>
          <p:cNvSpPr/>
          <p:nvPr/>
        </p:nvSpPr>
        <p:spPr>
          <a:xfrm>
            <a:off x="8097672" y="3807910"/>
            <a:ext cx="3208029" cy="1633973"/>
          </a:xfrm>
          <a:prstGeom prst="rect">
            <a:avLst/>
          </a:prstGeom>
          <a:solidFill>
            <a:srgbClr val="FF99FF"/>
          </a:solidFill>
          <a:ln>
            <a:noFill/>
          </a:ln>
        </p:spPr>
        <p:txBody>
          <a:bodyPr wrap="square">
            <a:spAutoFit/>
          </a:bodyPr>
          <a:lstStyle/>
          <a:p>
            <a:pPr>
              <a:lnSpc>
                <a:spcPct val="120000"/>
              </a:lnSpc>
            </a:pPr>
            <a:r>
              <a:rPr lang="zh-CN" altLang="en-US" sz="2133" b="1" dirty="0">
                <a:cs typeface="+mn-ea"/>
                <a:sym typeface="+mn-lt"/>
              </a:rPr>
              <a:t>这种未能检测出媒体上已存在的信号的问题叫做</a:t>
            </a:r>
            <a:r>
              <a:rPr lang="zh-CN" altLang="en-US" sz="2133" b="1" dirty="0">
                <a:solidFill>
                  <a:srgbClr val="C00000"/>
                </a:solidFill>
                <a:cs typeface="+mn-ea"/>
                <a:sym typeface="+mn-lt"/>
              </a:rPr>
              <a:t>隐蔽站问题 </a:t>
            </a:r>
            <a:r>
              <a:rPr lang="en-US" altLang="zh-CN" sz="2133" b="1" dirty="0">
                <a:cs typeface="+mn-ea"/>
                <a:sym typeface="+mn-lt"/>
              </a:rPr>
              <a:t>(hidden station problem)</a:t>
            </a:r>
            <a:r>
              <a:rPr lang="zh-CN" altLang="en-US" sz="2133" b="1" dirty="0">
                <a:cs typeface="+mn-ea"/>
                <a:sym typeface="+mn-lt"/>
              </a:rPr>
              <a:t>。</a:t>
            </a:r>
            <a:r>
              <a:rPr lang="en-US" altLang="zh-CN" sz="2133" b="1" dirty="0">
                <a:cs typeface="+mn-ea"/>
                <a:sym typeface="+mn-lt"/>
              </a:rPr>
              <a:t> </a:t>
            </a:r>
          </a:p>
        </p:txBody>
      </p:sp>
      <p:grpSp>
        <p:nvGrpSpPr>
          <p:cNvPr id="64" name="组合 63"/>
          <p:cNvGrpSpPr/>
          <p:nvPr/>
        </p:nvGrpSpPr>
        <p:grpSpPr>
          <a:xfrm>
            <a:off x="2287413" y="3150607"/>
            <a:ext cx="895016" cy="959115"/>
            <a:chOff x="2565534" y="4101618"/>
            <a:chExt cx="360485" cy="386301"/>
          </a:xfrm>
        </p:grpSpPr>
        <p:sp>
          <p:nvSpPr>
            <p:cNvPr id="65"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66" name="Group 424"/>
            <p:cNvGrpSpPr>
              <a:grpSpLocks/>
            </p:cNvGrpSpPr>
            <p:nvPr/>
          </p:nvGrpSpPr>
          <p:grpSpPr bwMode="auto">
            <a:xfrm>
              <a:off x="2565534" y="4101618"/>
              <a:ext cx="360485" cy="119330"/>
              <a:chOff x="748" y="2251"/>
              <a:chExt cx="306" cy="90"/>
            </a:xfrm>
          </p:grpSpPr>
          <p:sp>
            <p:nvSpPr>
              <p:cNvPr id="68"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69"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70"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71"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72"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73"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6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组合 73"/>
          <p:cNvGrpSpPr/>
          <p:nvPr/>
        </p:nvGrpSpPr>
        <p:grpSpPr>
          <a:xfrm>
            <a:off x="4079172" y="3150607"/>
            <a:ext cx="895016" cy="959115"/>
            <a:chOff x="2565534" y="4101618"/>
            <a:chExt cx="360485" cy="386301"/>
          </a:xfrm>
        </p:grpSpPr>
        <p:sp>
          <p:nvSpPr>
            <p:cNvPr id="75"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76" name="Group 424"/>
            <p:cNvGrpSpPr>
              <a:grpSpLocks/>
            </p:cNvGrpSpPr>
            <p:nvPr/>
          </p:nvGrpSpPr>
          <p:grpSpPr bwMode="auto">
            <a:xfrm>
              <a:off x="2565534" y="4101618"/>
              <a:ext cx="360485" cy="119330"/>
              <a:chOff x="748" y="2251"/>
              <a:chExt cx="306" cy="90"/>
            </a:xfrm>
          </p:grpSpPr>
          <p:sp>
            <p:nvSpPr>
              <p:cNvPr id="78"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79"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0"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1"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2"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3"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7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组合 83"/>
          <p:cNvGrpSpPr/>
          <p:nvPr/>
        </p:nvGrpSpPr>
        <p:grpSpPr>
          <a:xfrm>
            <a:off x="5211571" y="3150607"/>
            <a:ext cx="895016" cy="959115"/>
            <a:chOff x="2565534" y="4101618"/>
            <a:chExt cx="360485" cy="386301"/>
          </a:xfrm>
        </p:grpSpPr>
        <p:sp>
          <p:nvSpPr>
            <p:cNvPr id="85"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86" name="Group 424"/>
            <p:cNvGrpSpPr>
              <a:grpSpLocks/>
            </p:cNvGrpSpPr>
            <p:nvPr/>
          </p:nvGrpSpPr>
          <p:grpSpPr bwMode="auto">
            <a:xfrm>
              <a:off x="2565534" y="4101618"/>
              <a:ext cx="360485" cy="119330"/>
              <a:chOff x="748" y="2251"/>
              <a:chExt cx="306" cy="90"/>
            </a:xfrm>
          </p:grpSpPr>
          <p:sp>
            <p:nvSpPr>
              <p:cNvPr id="88"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89"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90"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91"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92"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93"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8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组合 93"/>
          <p:cNvGrpSpPr/>
          <p:nvPr/>
        </p:nvGrpSpPr>
        <p:grpSpPr>
          <a:xfrm>
            <a:off x="6359107" y="3174348"/>
            <a:ext cx="895016" cy="959115"/>
            <a:chOff x="2565534" y="4101618"/>
            <a:chExt cx="360485" cy="386301"/>
          </a:xfrm>
        </p:grpSpPr>
        <p:sp>
          <p:nvSpPr>
            <p:cNvPr id="95"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96" name="Group 424"/>
            <p:cNvGrpSpPr>
              <a:grpSpLocks/>
            </p:cNvGrpSpPr>
            <p:nvPr/>
          </p:nvGrpSpPr>
          <p:grpSpPr bwMode="auto">
            <a:xfrm>
              <a:off x="2565534" y="4101618"/>
              <a:ext cx="360485" cy="119330"/>
              <a:chOff x="748" y="2251"/>
              <a:chExt cx="306" cy="90"/>
            </a:xfrm>
          </p:grpSpPr>
          <p:sp>
            <p:nvSpPr>
              <p:cNvPr id="98"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99"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00"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01"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02"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103"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9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901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3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750"/>
                                  </p:stCondLst>
                                  <p:childTnLst>
                                    <p:anim calcmode="discrete" valueType="str">
                                      <p:cBhvr>
                                        <p:cTn id="8" dur="1000" fill="hold"/>
                                        <p:tgtEl>
                                          <p:spTgt spid="5"/>
                                        </p:tgtEl>
                                        <p:attrNameLst>
                                          <p:attrName>style.visibility</p:attrName>
                                        </p:attrNameLst>
                                      </p:cBhvr>
                                      <p:tavLst>
                                        <p:tav tm="0">
                                          <p:val>
                                            <p:strVal val="hidden"/>
                                          </p:val>
                                        </p:tav>
                                        <p:tav tm="50000">
                                          <p:val>
                                            <p:strVal val="visible"/>
                                          </p:val>
                                        </p:tav>
                                      </p:tavLst>
                                    </p:anim>
                                  </p:childTnLst>
                                </p:cTn>
                              </p:par>
                            </p:childTnLst>
                          </p:cTn>
                        </p:par>
                        <p:par>
                          <p:cTn id="9" fill="hold">
                            <p:stCondLst>
                              <p:cond delay="3750"/>
                            </p:stCondLst>
                            <p:childTnLst>
                              <p:par>
                                <p:cTn id="10" presetID="1" presetClass="entr" presetSubtype="0" fill="hold" grpId="1" nodeType="afterEffect">
                                  <p:stCondLst>
                                    <p:cond delay="1000"/>
                                  </p:stCondLst>
                                  <p:childTnLst>
                                    <p:set>
                                      <p:cBhvr>
                                        <p:cTn id="11" dur="1" fill="hold">
                                          <p:stCondLst>
                                            <p:cond delay="0"/>
                                          </p:stCondLst>
                                        </p:cTn>
                                        <p:tgtEl>
                                          <p:spTgt spid="62"/>
                                        </p:tgtEl>
                                        <p:attrNameLst>
                                          <p:attrName>style.visibility</p:attrName>
                                        </p:attrNameLst>
                                      </p:cBhvr>
                                      <p:to>
                                        <p:strVal val="visible"/>
                                      </p:to>
                                    </p:set>
                                  </p:childTnLst>
                                </p:cTn>
                              </p:par>
                            </p:childTnLst>
                          </p:cTn>
                        </p:par>
                        <p:par>
                          <p:cTn id="12" fill="hold">
                            <p:stCondLst>
                              <p:cond delay="4750"/>
                            </p:stCondLst>
                            <p:childTnLst>
                              <p:par>
                                <p:cTn id="13" presetID="35" presetClass="emph" presetSubtype="0" repeatCount="3000" fill="hold" grpId="0" nodeType="afterEffect">
                                  <p:stCondLst>
                                    <p:cond delay="0"/>
                                  </p:stCondLst>
                                  <p:childTnLst>
                                    <p:anim calcmode="discrete" valueType="str">
                                      <p:cBhvr>
                                        <p:cTn id="14" dur="1000" fill="hold"/>
                                        <p:tgtEl>
                                          <p:spTgt spid="62"/>
                                        </p:tgtEl>
                                        <p:attrNameLst>
                                          <p:attrName>style.visibility</p:attrName>
                                        </p:attrNameLst>
                                      </p:cBhvr>
                                      <p:tavLst>
                                        <p:tav tm="0">
                                          <p:val>
                                            <p:strVal val="hidden"/>
                                          </p:val>
                                        </p:tav>
                                        <p:tav tm="50000">
                                          <p:val>
                                            <p:strVal val="visible"/>
                                          </p:val>
                                        </p:tav>
                                      </p:tavLst>
                                    </p:anim>
                                  </p:childTnLst>
                                </p:cTn>
                              </p:par>
                            </p:childTnLst>
                          </p:cTn>
                        </p:par>
                        <p:par>
                          <p:cTn id="15" fill="hold">
                            <p:stCondLst>
                              <p:cond delay="7750"/>
                            </p:stCondLst>
                            <p:childTnLst>
                              <p:par>
                                <p:cTn id="16" presetID="14" presetClass="entr" presetSubtype="10"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randombar(horizontal)">
                                      <p:cBhvr>
                                        <p:cTn id="1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90470" y="1408449"/>
            <a:ext cx="10845143" cy="44013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grpSp>
        <p:nvGrpSpPr>
          <p:cNvPr id="59" name="组合 58"/>
          <p:cNvGrpSpPr/>
          <p:nvPr/>
        </p:nvGrpSpPr>
        <p:grpSpPr>
          <a:xfrm>
            <a:off x="3467458" y="1961438"/>
            <a:ext cx="4236052" cy="3266005"/>
            <a:chOff x="4138717" y="1657580"/>
            <a:chExt cx="4819842" cy="3716109"/>
          </a:xfrm>
        </p:grpSpPr>
        <p:sp>
          <p:nvSpPr>
            <p:cNvPr id="60" name="Oval 85"/>
            <p:cNvSpPr>
              <a:spLocks noChangeArrowheads="1"/>
            </p:cNvSpPr>
            <p:nvPr/>
          </p:nvSpPr>
          <p:spPr bwMode="auto">
            <a:xfrm>
              <a:off x="4138717" y="2149476"/>
              <a:ext cx="3979702" cy="3224213"/>
            </a:xfrm>
            <a:prstGeom prst="ellipse">
              <a:avLst/>
            </a:prstGeom>
            <a:solidFill>
              <a:srgbClr val="99FF66"/>
            </a:solidFill>
            <a:ln w="12700">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61" name="Text Box 138"/>
            <p:cNvSpPr txBox="1">
              <a:spLocks noChangeArrowheads="1"/>
            </p:cNvSpPr>
            <p:nvPr/>
          </p:nvSpPr>
          <p:spPr bwMode="auto">
            <a:xfrm>
              <a:off x="6878926" y="1657580"/>
              <a:ext cx="2079633" cy="5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2133" b="1" dirty="0">
                  <a:cs typeface="+mn-ea"/>
                  <a:sym typeface="+mn-lt"/>
                </a:rPr>
                <a:t>C </a:t>
              </a:r>
              <a:r>
                <a:rPr kumimoji="1" lang="zh-CN" altLang="en-US" sz="2133" b="1" dirty="0">
                  <a:cs typeface="+mn-ea"/>
                  <a:sym typeface="+mn-lt"/>
                </a:rPr>
                <a:t>的作用范围</a:t>
              </a:r>
            </a:p>
          </p:txBody>
        </p:sp>
        <p:sp>
          <p:nvSpPr>
            <p:cNvPr id="62" name="Line 140"/>
            <p:cNvSpPr>
              <a:spLocks noChangeShapeType="1"/>
            </p:cNvSpPr>
            <p:nvPr/>
          </p:nvSpPr>
          <p:spPr bwMode="auto">
            <a:xfrm flipH="1">
              <a:off x="7275435" y="2139952"/>
              <a:ext cx="467783" cy="41618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grpSp>
      <p:sp>
        <p:nvSpPr>
          <p:cNvPr id="17" name="矩形 16"/>
          <p:cNvSpPr/>
          <p:nvPr/>
        </p:nvSpPr>
        <p:spPr>
          <a:xfrm>
            <a:off x="8097672" y="2085902"/>
            <a:ext cx="3208029" cy="1633973"/>
          </a:xfrm>
          <a:prstGeom prst="rect">
            <a:avLst/>
          </a:prstGeom>
          <a:solidFill>
            <a:srgbClr val="00FFFF"/>
          </a:solidFill>
          <a:ln>
            <a:solidFill>
              <a:schemeClr val="tx1"/>
            </a:solidFill>
          </a:ln>
          <a:effectLst/>
        </p:spPr>
        <p:txBody>
          <a:bodyPr wrap="square">
            <a:spAutoFit/>
          </a:bodyPr>
          <a:lstStyle/>
          <a:p>
            <a:pPr>
              <a:lnSpc>
                <a:spcPct val="120000"/>
              </a:lnSpc>
            </a:pPr>
            <a:r>
              <a:rPr lang="en-US" altLang="zh-CN" sz="2133" b="1" dirty="0">
                <a:cs typeface="+mn-ea"/>
                <a:sym typeface="+mn-lt"/>
              </a:rPr>
              <a:t>B </a:t>
            </a:r>
            <a:r>
              <a:rPr lang="zh-CN" altLang="en-US" sz="2133" b="1" dirty="0">
                <a:cs typeface="+mn-ea"/>
                <a:sym typeface="+mn-lt"/>
              </a:rPr>
              <a:t>向 </a:t>
            </a:r>
            <a:r>
              <a:rPr lang="en-US" altLang="zh-CN" sz="2133" b="1" dirty="0">
                <a:cs typeface="+mn-ea"/>
                <a:sym typeface="+mn-lt"/>
              </a:rPr>
              <a:t>A </a:t>
            </a:r>
            <a:r>
              <a:rPr lang="zh-CN" altLang="en-US" sz="2133" b="1" dirty="0">
                <a:cs typeface="+mn-ea"/>
                <a:sym typeface="+mn-lt"/>
              </a:rPr>
              <a:t>发送数据，而 </a:t>
            </a:r>
            <a:r>
              <a:rPr lang="en-US" altLang="zh-CN" sz="2133" b="1" dirty="0">
                <a:cs typeface="+mn-ea"/>
                <a:sym typeface="+mn-lt"/>
              </a:rPr>
              <a:t>C </a:t>
            </a:r>
            <a:r>
              <a:rPr lang="zh-CN" altLang="en-US" sz="2133" b="1" dirty="0">
                <a:cs typeface="+mn-ea"/>
                <a:sym typeface="+mn-lt"/>
              </a:rPr>
              <a:t>又想和 </a:t>
            </a:r>
            <a:r>
              <a:rPr lang="en-US" altLang="zh-CN" sz="2133" b="1" dirty="0">
                <a:cs typeface="+mn-ea"/>
                <a:sym typeface="+mn-lt"/>
              </a:rPr>
              <a:t>D </a:t>
            </a:r>
            <a:r>
              <a:rPr lang="zh-CN" altLang="en-US" sz="2133" b="1" dirty="0">
                <a:cs typeface="+mn-ea"/>
                <a:sym typeface="+mn-lt"/>
              </a:rPr>
              <a:t>通信。</a:t>
            </a:r>
            <a:r>
              <a:rPr lang="en-US" altLang="zh-CN" sz="2133" b="1" dirty="0">
                <a:cs typeface="+mn-ea"/>
                <a:sym typeface="+mn-lt"/>
              </a:rPr>
              <a:t>C </a:t>
            </a:r>
            <a:r>
              <a:rPr lang="zh-CN" altLang="en-US" sz="2133" b="1" dirty="0">
                <a:cs typeface="+mn-ea"/>
                <a:sym typeface="+mn-lt"/>
              </a:rPr>
              <a:t>检测到媒体上有信号，于是就不敢向 </a:t>
            </a:r>
            <a:r>
              <a:rPr lang="en-US" altLang="zh-CN" sz="2133" b="1" dirty="0">
                <a:cs typeface="+mn-ea"/>
                <a:sym typeface="+mn-lt"/>
              </a:rPr>
              <a:t>D </a:t>
            </a:r>
            <a:r>
              <a:rPr lang="zh-CN" altLang="en-US" sz="2133" b="1" dirty="0">
                <a:cs typeface="+mn-ea"/>
                <a:sym typeface="+mn-lt"/>
              </a:rPr>
              <a:t>发送数据。 </a:t>
            </a:r>
          </a:p>
        </p:txBody>
      </p:sp>
      <p:sp>
        <p:nvSpPr>
          <p:cNvPr id="18" name="矩形 17"/>
          <p:cNvSpPr/>
          <p:nvPr/>
        </p:nvSpPr>
        <p:spPr>
          <a:xfrm>
            <a:off x="8097672" y="3661016"/>
            <a:ext cx="3208029" cy="2027863"/>
          </a:xfrm>
          <a:prstGeom prst="rect">
            <a:avLst/>
          </a:prstGeom>
          <a:solidFill>
            <a:srgbClr val="FF99FF"/>
          </a:solidFill>
          <a:ln>
            <a:noFill/>
          </a:ln>
        </p:spPr>
        <p:txBody>
          <a:bodyPr wrap="square">
            <a:spAutoFit/>
          </a:bodyPr>
          <a:lstStyle/>
          <a:p>
            <a:pPr>
              <a:lnSpc>
                <a:spcPct val="120000"/>
              </a:lnSpc>
            </a:pPr>
            <a:r>
              <a:rPr lang="zh-CN" altLang="en-US" sz="2133" b="1" dirty="0">
                <a:cs typeface="+mn-ea"/>
                <a:sym typeface="+mn-lt"/>
              </a:rPr>
              <a:t>其实 </a:t>
            </a:r>
            <a:r>
              <a:rPr lang="en-US" altLang="zh-CN" sz="2133" b="1" dirty="0">
                <a:cs typeface="+mn-ea"/>
                <a:sym typeface="+mn-lt"/>
              </a:rPr>
              <a:t>B </a:t>
            </a:r>
            <a:r>
              <a:rPr lang="zh-CN" altLang="en-US" sz="2133" b="1" dirty="0">
                <a:cs typeface="+mn-ea"/>
                <a:sym typeface="+mn-lt"/>
              </a:rPr>
              <a:t>向 </a:t>
            </a:r>
            <a:r>
              <a:rPr lang="en-US" altLang="zh-CN" sz="2133" b="1" dirty="0">
                <a:cs typeface="+mn-ea"/>
                <a:sym typeface="+mn-lt"/>
              </a:rPr>
              <a:t>A </a:t>
            </a:r>
            <a:r>
              <a:rPr lang="zh-CN" altLang="en-US" sz="2133" b="1" dirty="0">
                <a:cs typeface="+mn-ea"/>
                <a:sym typeface="+mn-lt"/>
              </a:rPr>
              <a:t>发送数据并不影响 </a:t>
            </a:r>
            <a:r>
              <a:rPr lang="en-US" altLang="zh-CN" sz="2133" b="1" dirty="0">
                <a:cs typeface="+mn-ea"/>
                <a:sym typeface="+mn-lt"/>
              </a:rPr>
              <a:t>C </a:t>
            </a:r>
            <a:r>
              <a:rPr lang="zh-CN" altLang="en-US" sz="2133" b="1" dirty="0">
                <a:cs typeface="+mn-ea"/>
                <a:sym typeface="+mn-lt"/>
              </a:rPr>
              <a:t>向 </a:t>
            </a:r>
            <a:r>
              <a:rPr lang="en-US" altLang="zh-CN" sz="2133" b="1" dirty="0">
                <a:cs typeface="+mn-ea"/>
                <a:sym typeface="+mn-lt"/>
              </a:rPr>
              <a:t>D </a:t>
            </a:r>
            <a:r>
              <a:rPr lang="zh-CN" altLang="en-US" sz="2133" b="1" dirty="0">
                <a:cs typeface="+mn-ea"/>
                <a:sym typeface="+mn-lt"/>
              </a:rPr>
              <a:t>发送数据这就是</a:t>
            </a:r>
            <a:r>
              <a:rPr lang="zh-CN" altLang="en-US" sz="2133" b="1" dirty="0">
                <a:solidFill>
                  <a:srgbClr val="C00000"/>
                </a:solidFill>
                <a:cs typeface="+mn-ea"/>
                <a:sym typeface="+mn-lt"/>
              </a:rPr>
              <a:t>暴露站问题 </a:t>
            </a:r>
            <a:r>
              <a:rPr lang="en-US" altLang="zh-CN" sz="2133" b="1" dirty="0">
                <a:cs typeface="+mn-ea"/>
                <a:sym typeface="+mn-lt"/>
              </a:rPr>
              <a:t>(exposed station problem) </a:t>
            </a:r>
            <a:r>
              <a:rPr lang="zh-CN" altLang="en-US" sz="2133" b="1" dirty="0">
                <a:cs typeface="+mn-ea"/>
                <a:sym typeface="+mn-lt"/>
              </a:rPr>
              <a:t>。</a:t>
            </a:r>
            <a:endParaRPr lang="en-US" altLang="zh-CN" sz="2133" b="1" dirty="0">
              <a:cs typeface="+mn-ea"/>
              <a:sym typeface="+mn-lt"/>
            </a:endParaRPr>
          </a:p>
        </p:txBody>
      </p:sp>
      <p:grpSp>
        <p:nvGrpSpPr>
          <p:cNvPr id="123" name="组合 122"/>
          <p:cNvGrpSpPr/>
          <p:nvPr/>
        </p:nvGrpSpPr>
        <p:grpSpPr>
          <a:xfrm>
            <a:off x="1113818" y="1988006"/>
            <a:ext cx="4353029" cy="3239437"/>
            <a:chOff x="1357203" y="1687811"/>
            <a:chExt cx="4952919" cy="3685878"/>
          </a:xfrm>
        </p:grpSpPr>
        <p:sp>
          <p:nvSpPr>
            <p:cNvPr id="124" name="Oval 86"/>
            <p:cNvSpPr>
              <a:spLocks noChangeArrowheads="1"/>
            </p:cNvSpPr>
            <p:nvPr/>
          </p:nvSpPr>
          <p:spPr bwMode="auto">
            <a:xfrm>
              <a:off x="2397015" y="2149475"/>
              <a:ext cx="3913107" cy="3224214"/>
            </a:xfrm>
            <a:prstGeom prst="ellipse">
              <a:avLst/>
            </a:prstGeom>
            <a:solidFill>
              <a:srgbClr val="00FFFF">
                <a:alpha val="30000"/>
              </a:srgbClr>
            </a:solidFill>
            <a:ln w="12700">
              <a:solidFill>
                <a:srgbClr val="0000FF"/>
              </a:solidFill>
              <a:prstDash val="dash"/>
              <a:round/>
              <a:headEnd/>
              <a:tailEnd/>
            </a:ln>
            <a:effectLst/>
          </p:spPr>
          <p:txBody>
            <a:bodyPr wrap="none" anchor="ctr"/>
            <a:lstStyle/>
            <a:p>
              <a:pPr>
                <a:lnSpc>
                  <a:spcPct val="120000"/>
                </a:lnSpc>
              </a:pPr>
              <a:endParaRPr lang="zh-CN" altLang="en-US" sz="1600" b="1">
                <a:cs typeface="+mn-ea"/>
                <a:sym typeface="+mn-lt"/>
              </a:endParaRPr>
            </a:p>
          </p:txBody>
        </p:sp>
        <p:sp>
          <p:nvSpPr>
            <p:cNvPr id="125" name="Text Box 137"/>
            <p:cNvSpPr txBox="1">
              <a:spLocks noChangeArrowheads="1"/>
            </p:cNvSpPr>
            <p:nvPr/>
          </p:nvSpPr>
          <p:spPr bwMode="auto">
            <a:xfrm>
              <a:off x="1357203" y="1687811"/>
              <a:ext cx="2079624" cy="5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2133" b="1" dirty="0">
                  <a:cs typeface="+mn-ea"/>
                  <a:sym typeface="+mn-lt"/>
                </a:rPr>
                <a:t>B </a:t>
              </a:r>
              <a:r>
                <a:rPr kumimoji="1" lang="zh-CN" altLang="en-US" sz="2133" b="1" dirty="0">
                  <a:cs typeface="+mn-ea"/>
                  <a:sym typeface="+mn-lt"/>
                </a:rPr>
                <a:t>的作用范围</a:t>
              </a:r>
            </a:p>
          </p:txBody>
        </p:sp>
        <p:sp>
          <p:nvSpPr>
            <p:cNvPr id="126" name="Line 139"/>
            <p:cNvSpPr>
              <a:spLocks noChangeShapeType="1"/>
            </p:cNvSpPr>
            <p:nvPr/>
          </p:nvSpPr>
          <p:spPr bwMode="auto">
            <a:xfrm>
              <a:off x="2568716" y="2172990"/>
              <a:ext cx="643954" cy="391914"/>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grpSp>
      <p:sp>
        <p:nvSpPr>
          <p:cNvPr id="63" name="Line 87"/>
          <p:cNvSpPr>
            <a:spLocks noChangeShapeType="1"/>
          </p:cNvSpPr>
          <p:nvPr/>
        </p:nvSpPr>
        <p:spPr bwMode="auto">
          <a:xfrm flipV="1">
            <a:off x="5368931" y="3796310"/>
            <a:ext cx="706632" cy="1109"/>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64" name="Text Box 88"/>
          <p:cNvSpPr txBox="1">
            <a:spLocks noChangeArrowheads="1"/>
          </p:cNvSpPr>
          <p:nvPr/>
        </p:nvSpPr>
        <p:spPr bwMode="auto">
          <a:xfrm>
            <a:off x="2359137" y="4002440"/>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a:cs typeface="+mn-ea"/>
                <a:sym typeface="+mn-lt"/>
              </a:rPr>
              <a:t>A</a:t>
            </a:r>
          </a:p>
        </p:txBody>
      </p:sp>
      <p:sp>
        <p:nvSpPr>
          <p:cNvPr id="65" name="Text Box 89"/>
          <p:cNvSpPr txBox="1">
            <a:spLocks noChangeArrowheads="1"/>
          </p:cNvSpPr>
          <p:nvPr/>
        </p:nvSpPr>
        <p:spPr bwMode="auto">
          <a:xfrm>
            <a:off x="6200684" y="4002440"/>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a:cs typeface="+mn-ea"/>
                <a:sym typeface="+mn-lt"/>
              </a:rPr>
              <a:t>D</a:t>
            </a:r>
          </a:p>
        </p:txBody>
      </p:sp>
      <p:sp>
        <p:nvSpPr>
          <p:cNvPr id="66" name="Text Box 90"/>
          <p:cNvSpPr txBox="1">
            <a:spLocks noChangeArrowheads="1"/>
          </p:cNvSpPr>
          <p:nvPr/>
        </p:nvSpPr>
        <p:spPr bwMode="auto">
          <a:xfrm>
            <a:off x="4866040" y="4002440"/>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dirty="0">
                <a:cs typeface="+mn-ea"/>
                <a:sym typeface="+mn-lt"/>
              </a:rPr>
              <a:t>C</a:t>
            </a:r>
          </a:p>
        </p:txBody>
      </p:sp>
      <p:sp>
        <p:nvSpPr>
          <p:cNvPr id="67" name="Text Box 91"/>
          <p:cNvSpPr txBox="1">
            <a:spLocks noChangeArrowheads="1"/>
          </p:cNvSpPr>
          <p:nvPr/>
        </p:nvSpPr>
        <p:spPr bwMode="auto">
          <a:xfrm>
            <a:off x="3613553" y="4002440"/>
            <a:ext cx="381836" cy="45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133" b="1" dirty="0">
                <a:cs typeface="+mn-ea"/>
                <a:sym typeface="+mn-lt"/>
              </a:rPr>
              <a:t>B</a:t>
            </a:r>
          </a:p>
        </p:txBody>
      </p:sp>
      <p:grpSp>
        <p:nvGrpSpPr>
          <p:cNvPr id="19" name="组合 18"/>
          <p:cNvGrpSpPr/>
          <p:nvPr/>
        </p:nvGrpSpPr>
        <p:grpSpPr>
          <a:xfrm>
            <a:off x="2265136" y="3399114"/>
            <a:ext cx="610720" cy="654457"/>
            <a:chOff x="2565534" y="4101618"/>
            <a:chExt cx="360485" cy="386301"/>
          </a:xfrm>
        </p:grpSpPr>
        <p:sp>
          <p:nvSpPr>
            <p:cNvPr id="20"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21" name="Group 424"/>
            <p:cNvGrpSpPr>
              <a:grpSpLocks/>
            </p:cNvGrpSpPr>
            <p:nvPr/>
          </p:nvGrpSpPr>
          <p:grpSpPr bwMode="auto">
            <a:xfrm>
              <a:off x="2565534" y="4101618"/>
              <a:ext cx="360485" cy="119330"/>
              <a:chOff x="748" y="2251"/>
              <a:chExt cx="306" cy="90"/>
            </a:xfrm>
          </p:grpSpPr>
          <p:sp>
            <p:nvSpPr>
              <p:cNvPr id="23"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24"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25"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26"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27"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28"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2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3537697" y="3399114"/>
            <a:ext cx="610720" cy="654457"/>
            <a:chOff x="2565534" y="4101618"/>
            <a:chExt cx="360485" cy="386301"/>
          </a:xfrm>
        </p:grpSpPr>
        <p:sp>
          <p:nvSpPr>
            <p:cNvPr id="30"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31" name="Group 424"/>
            <p:cNvGrpSpPr>
              <a:grpSpLocks/>
            </p:cNvGrpSpPr>
            <p:nvPr/>
          </p:nvGrpSpPr>
          <p:grpSpPr bwMode="auto">
            <a:xfrm>
              <a:off x="2565534" y="4101618"/>
              <a:ext cx="360485" cy="119330"/>
              <a:chOff x="748" y="2251"/>
              <a:chExt cx="306" cy="90"/>
            </a:xfrm>
          </p:grpSpPr>
          <p:sp>
            <p:nvSpPr>
              <p:cNvPr id="33"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34"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35"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36"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37"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38"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3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组合 38"/>
          <p:cNvGrpSpPr/>
          <p:nvPr/>
        </p:nvGrpSpPr>
        <p:grpSpPr>
          <a:xfrm>
            <a:off x="4771545" y="3399114"/>
            <a:ext cx="610720" cy="654457"/>
            <a:chOff x="2565534" y="4101618"/>
            <a:chExt cx="360485" cy="386301"/>
          </a:xfrm>
        </p:grpSpPr>
        <p:sp>
          <p:nvSpPr>
            <p:cNvPr id="40"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41" name="Group 424"/>
            <p:cNvGrpSpPr>
              <a:grpSpLocks/>
            </p:cNvGrpSpPr>
            <p:nvPr/>
          </p:nvGrpSpPr>
          <p:grpSpPr bwMode="auto">
            <a:xfrm>
              <a:off x="2565534" y="4101618"/>
              <a:ext cx="360485" cy="119330"/>
              <a:chOff x="748" y="2251"/>
              <a:chExt cx="306" cy="90"/>
            </a:xfrm>
          </p:grpSpPr>
          <p:sp>
            <p:nvSpPr>
              <p:cNvPr id="43"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44"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45"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46"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47"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48"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4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组合 48"/>
          <p:cNvGrpSpPr/>
          <p:nvPr/>
        </p:nvGrpSpPr>
        <p:grpSpPr>
          <a:xfrm>
            <a:off x="6121997" y="3415314"/>
            <a:ext cx="610720" cy="654457"/>
            <a:chOff x="2565534" y="4101618"/>
            <a:chExt cx="360485" cy="386301"/>
          </a:xfrm>
        </p:grpSpPr>
        <p:sp>
          <p:nvSpPr>
            <p:cNvPr id="50" name="Line 313"/>
            <p:cNvSpPr>
              <a:spLocks noChangeShapeType="1"/>
            </p:cNvSpPr>
            <p:nvPr/>
          </p:nvSpPr>
          <p:spPr bwMode="auto">
            <a:xfrm flipH="1">
              <a:off x="2740460" y="4161316"/>
              <a:ext cx="0" cy="90118"/>
            </a:xfrm>
            <a:prstGeom prst="line">
              <a:avLst/>
            </a:prstGeom>
            <a:noFill/>
            <a:ln w="19050">
              <a:solidFill>
                <a:schemeClr val="tx1">
                  <a:lumMod val="95000"/>
                  <a:lumOff val="5000"/>
                </a:schemeClr>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600" b="1">
                <a:cs typeface="+mn-ea"/>
                <a:sym typeface="+mn-lt"/>
              </a:endParaRPr>
            </a:p>
          </p:txBody>
        </p:sp>
        <p:grpSp>
          <p:nvGrpSpPr>
            <p:cNvPr id="51" name="Group 424"/>
            <p:cNvGrpSpPr>
              <a:grpSpLocks/>
            </p:cNvGrpSpPr>
            <p:nvPr/>
          </p:nvGrpSpPr>
          <p:grpSpPr bwMode="auto">
            <a:xfrm>
              <a:off x="2565534" y="4101618"/>
              <a:ext cx="360485" cy="119330"/>
              <a:chOff x="748" y="2251"/>
              <a:chExt cx="306" cy="90"/>
            </a:xfrm>
          </p:grpSpPr>
          <p:sp>
            <p:nvSpPr>
              <p:cNvPr id="53"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54"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55"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56"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57"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sp>
            <p:nvSpPr>
              <p:cNvPr id="58"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sz="1600" b="1">
                  <a:cs typeface="+mn-ea"/>
                  <a:sym typeface="+mn-lt"/>
                </a:endParaRPr>
              </a:p>
            </p:txBody>
          </p:sp>
        </p:grpSp>
        <p:pic>
          <p:nvPicPr>
            <p:cNvPr id="5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69" y="4231217"/>
              <a:ext cx="256702" cy="256702"/>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Text Box 92"/>
          <p:cNvSpPr txBox="1">
            <a:spLocks noChangeArrowheads="1"/>
          </p:cNvSpPr>
          <p:nvPr/>
        </p:nvSpPr>
        <p:spPr bwMode="auto">
          <a:xfrm>
            <a:off x="5304858" y="3204639"/>
            <a:ext cx="663964" cy="72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3733" b="1" dirty="0">
                <a:cs typeface="+mn-ea"/>
                <a:sym typeface="+mn-lt"/>
              </a:rPr>
              <a:t>？</a:t>
            </a:r>
          </a:p>
        </p:txBody>
      </p:sp>
      <p:sp>
        <p:nvSpPr>
          <p:cNvPr id="71" name="Line 87"/>
          <p:cNvSpPr>
            <a:spLocks noChangeShapeType="1"/>
          </p:cNvSpPr>
          <p:nvPr/>
        </p:nvSpPr>
        <p:spPr bwMode="auto">
          <a:xfrm flipH="1" flipV="1">
            <a:off x="2831065" y="3796310"/>
            <a:ext cx="706632" cy="1109"/>
          </a:xfrm>
          <a:prstGeom prst="line">
            <a:avLst/>
          </a:prstGeom>
          <a:noFill/>
          <a:ln w="38100">
            <a:solidFill>
              <a:srgbClr val="C00000"/>
            </a:solidFill>
            <a:prstDash val="solid"/>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74" name="Line 87"/>
          <p:cNvSpPr>
            <a:spLocks noChangeShapeType="1"/>
          </p:cNvSpPr>
          <p:nvPr/>
        </p:nvSpPr>
        <p:spPr bwMode="auto">
          <a:xfrm flipV="1">
            <a:off x="3983071" y="3797419"/>
            <a:ext cx="935380" cy="0"/>
          </a:xfrm>
          <a:prstGeom prst="line">
            <a:avLst/>
          </a:prstGeom>
          <a:noFill/>
          <a:ln w="38100">
            <a:solidFill>
              <a:srgbClr val="0000FF"/>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5" name="爆炸形 1 4"/>
          <p:cNvSpPr/>
          <p:nvPr/>
        </p:nvSpPr>
        <p:spPr>
          <a:xfrm>
            <a:off x="4179241" y="3597723"/>
            <a:ext cx="514896" cy="417144"/>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8" name="矩形 67">
            <a:extLst>
              <a:ext uri="{FF2B5EF4-FFF2-40B4-BE49-F238E27FC236}">
                <a16:creationId xmlns:a16="http://schemas.microsoft.com/office/drawing/2014/main" id="{DAF5E397-B14F-46B8-BB0E-E79A483E25B2}"/>
              </a:ext>
            </a:extLst>
          </p:cNvPr>
          <p:cNvSpPr/>
          <p:nvPr/>
        </p:nvSpPr>
        <p:spPr>
          <a:xfrm>
            <a:off x="521147" y="222569"/>
            <a:ext cx="7548861" cy="632353"/>
          </a:xfrm>
          <a:prstGeom prst="rect">
            <a:avLst/>
          </a:prstGeom>
        </p:spPr>
        <p:txBody>
          <a:bodyPr wrap="none">
            <a:spAutoFit/>
          </a:bodyPr>
          <a:lstStyle/>
          <a:p>
            <a:pPr>
              <a:lnSpc>
                <a:spcPct val="120000"/>
              </a:lnSpc>
            </a:pPr>
            <a:r>
              <a:rPr lang="zh-CN" altLang="en-US" sz="3200" b="1" dirty="0">
                <a:cs typeface="+mn-ea"/>
                <a:sym typeface="+mn-lt"/>
              </a:rPr>
              <a:t>不能简单地搬用 </a:t>
            </a:r>
            <a:r>
              <a:rPr lang="en-US" altLang="zh-CN" sz="3200" b="1" dirty="0">
                <a:cs typeface="+mn-ea"/>
                <a:sym typeface="+mn-lt"/>
              </a:rPr>
              <a:t>CSMA/CD</a:t>
            </a:r>
            <a:r>
              <a:rPr lang="zh-CN" altLang="en-US" sz="3200" b="1" dirty="0">
                <a:cs typeface="+mn-ea"/>
                <a:sym typeface="+mn-lt"/>
              </a:rPr>
              <a:t>：暴露站问题</a:t>
            </a:r>
          </a:p>
        </p:txBody>
      </p:sp>
    </p:spTree>
    <p:extLst>
      <p:ext uri="{BB962C8B-B14F-4D97-AF65-F5344CB8AC3E}">
        <p14:creationId xmlns:p14="http://schemas.microsoft.com/office/powerpoint/2010/main" val="34624572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6"/>
          <p:cNvSpPr>
            <a:spLocks noChangeArrowheads="1"/>
          </p:cNvSpPr>
          <p:nvPr/>
        </p:nvSpPr>
        <p:spPr bwMode="auto">
          <a:xfrm>
            <a:off x="353683" y="1338137"/>
            <a:ext cx="11317927" cy="3753848"/>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SzPct val="110000"/>
              <a:buFont typeface="+mj-ea"/>
              <a:buAutoNum type="circleNumDbPlain"/>
            </a:pPr>
            <a:r>
              <a:rPr lang="zh-CN" altLang="en-US" sz="2000" dirty="0">
                <a:cs typeface="+mn-ea"/>
                <a:sym typeface="+mn-lt"/>
              </a:rPr>
              <a:t>若站点最初有数据要发送（而不是发送不成功再进行重传），且检测到信道空闲，在等待时间 </a:t>
            </a:r>
            <a:r>
              <a:rPr lang="en-US" altLang="zh-CN" sz="2000" dirty="0">
                <a:cs typeface="+mn-ea"/>
                <a:sym typeface="+mn-lt"/>
              </a:rPr>
              <a:t>DIFS </a:t>
            </a:r>
            <a:r>
              <a:rPr lang="zh-CN" altLang="en-US" sz="2000" dirty="0">
                <a:cs typeface="+mn-ea"/>
                <a:sym typeface="+mn-lt"/>
              </a:rPr>
              <a:t>后，就发送整个数据帧。</a:t>
            </a:r>
          </a:p>
          <a:p>
            <a:pPr marL="457189" indent="-457189" eaLnBrk="0" hangingPunct="0">
              <a:lnSpc>
                <a:spcPct val="120000"/>
              </a:lnSpc>
              <a:buClr>
                <a:srgbClr val="0070C0"/>
              </a:buClr>
              <a:buSzPct val="110000"/>
              <a:buFont typeface="+mj-ea"/>
              <a:buAutoNum type="circleNumDbPlain"/>
            </a:pPr>
            <a:r>
              <a:rPr lang="zh-CN" altLang="en-US" sz="2000" dirty="0">
                <a:cs typeface="+mn-ea"/>
                <a:sym typeface="+mn-lt"/>
              </a:rPr>
              <a:t>否则，站点就要等检测到信道空闲并经过时间 </a:t>
            </a:r>
            <a:r>
              <a:rPr lang="en-US" altLang="zh-CN" sz="2000" dirty="0">
                <a:cs typeface="+mn-ea"/>
                <a:sym typeface="+mn-lt"/>
              </a:rPr>
              <a:t>DIFS </a:t>
            </a:r>
            <a:r>
              <a:rPr lang="zh-CN" altLang="en-US" sz="2000" dirty="0">
                <a:cs typeface="+mn-ea"/>
                <a:sym typeface="+mn-lt"/>
              </a:rPr>
              <a:t>后，执行 </a:t>
            </a:r>
            <a:r>
              <a:rPr lang="en-US" altLang="zh-CN" sz="2000" dirty="0">
                <a:cs typeface="+mn-ea"/>
                <a:sym typeface="+mn-lt"/>
              </a:rPr>
              <a:t>CSMA/CA </a:t>
            </a:r>
            <a:r>
              <a:rPr lang="zh-CN" altLang="en-US" sz="2000" dirty="0">
                <a:cs typeface="+mn-ea"/>
                <a:sym typeface="+mn-lt"/>
              </a:rPr>
              <a:t>协议的退避算法，启动退避计数器。在退避计数器减少到零之前，一旦检测到信道忙，就冻结退避计时器。一旦信道空闲，退避计时器就进行倒计时。</a:t>
            </a:r>
          </a:p>
          <a:p>
            <a:pPr marL="457189" indent="-457189" eaLnBrk="0" hangingPunct="0">
              <a:lnSpc>
                <a:spcPct val="120000"/>
              </a:lnSpc>
              <a:buClr>
                <a:srgbClr val="0070C0"/>
              </a:buClr>
              <a:buSzPct val="110000"/>
              <a:buFont typeface="+mj-ea"/>
              <a:buAutoNum type="circleNumDbPlain"/>
            </a:pPr>
            <a:r>
              <a:rPr lang="zh-CN" altLang="en-US" sz="2000" dirty="0">
                <a:cs typeface="+mn-ea"/>
                <a:sym typeface="+mn-lt"/>
              </a:rPr>
              <a:t>当退避计时器时间减少到零时（这时信道只可能是空闲的），站点就发送整个的帧并等待确认。</a:t>
            </a:r>
          </a:p>
          <a:p>
            <a:pPr marL="457189" indent="-457189" eaLnBrk="0" hangingPunct="0">
              <a:lnSpc>
                <a:spcPct val="120000"/>
              </a:lnSpc>
              <a:buClr>
                <a:srgbClr val="0070C0"/>
              </a:buClr>
              <a:buSzPct val="110000"/>
              <a:buFont typeface="+mj-ea"/>
              <a:buAutoNum type="circleNumDbPlain"/>
            </a:pPr>
            <a:r>
              <a:rPr lang="zh-CN" altLang="en-US" sz="2000" dirty="0">
                <a:cs typeface="+mn-ea"/>
                <a:sym typeface="+mn-lt"/>
              </a:rPr>
              <a:t>发送站若收到确认，就知道已发送的帧被目的站正确收到了。这时如果要发送第二帧，就要从上面的步骤 </a:t>
            </a:r>
            <a:r>
              <a:rPr lang="en-US" altLang="zh-CN" sz="2000" dirty="0">
                <a:cs typeface="+mn-ea"/>
                <a:sym typeface="+mn-lt"/>
              </a:rPr>
              <a:t>(2) </a:t>
            </a:r>
            <a:r>
              <a:rPr lang="zh-CN" altLang="en-US" sz="2000" dirty="0">
                <a:cs typeface="+mn-ea"/>
                <a:sym typeface="+mn-lt"/>
              </a:rPr>
              <a:t>开始，执行 </a:t>
            </a:r>
            <a:r>
              <a:rPr lang="en-US" altLang="zh-CN" sz="2000" dirty="0">
                <a:cs typeface="+mn-ea"/>
                <a:sym typeface="+mn-lt"/>
              </a:rPr>
              <a:t>CSMA/CA </a:t>
            </a:r>
            <a:r>
              <a:rPr lang="zh-CN" altLang="en-US" sz="2000" dirty="0">
                <a:cs typeface="+mn-ea"/>
                <a:sym typeface="+mn-lt"/>
              </a:rPr>
              <a:t>协议的退避算法，随机选定一段退避时间。若源站在规定时间内没有收到确认帧 </a:t>
            </a:r>
            <a:r>
              <a:rPr lang="en-US" altLang="zh-CN" sz="2000" dirty="0">
                <a:cs typeface="+mn-ea"/>
                <a:sym typeface="+mn-lt"/>
              </a:rPr>
              <a:t>ACK</a:t>
            </a:r>
            <a:r>
              <a:rPr lang="zh-CN" altLang="en-US" sz="2000" dirty="0">
                <a:cs typeface="+mn-ea"/>
                <a:sym typeface="+mn-lt"/>
              </a:rPr>
              <a:t>（由重传计时器控制这段时间），就必须重传此帧   （再次使用 </a:t>
            </a:r>
            <a:r>
              <a:rPr lang="en-US" altLang="zh-CN" sz="2000" dirty="0">
                <a:cs typeface="+mn-ea"/>
                <a:sym typeface="+mn-lt"/>
              </a:rPr>
              <a:t>CSMA/CA </a:t>
            </a:r>
            <a:r>
              <a:rPr lang="zh-CN" altLang="en-US" sz="2000" dirty="0">
                <a:cs typeface="+mn-ea"/>
                <a:sym typeface="+mn-lt"/>
              </a:rPr>
              <a:t>协议争用接入信道），直到收到确认为止，或者经过若干次的重传失败后放弃发送。</a:t>
            </a:r>
          </a:p>
        </p:txBody>
      </p:sp>
      <p:sp>
        <p:nvSpPr>
          <p:cNvPr id="5" name="矩形 4">
            <a:extLst>
              <a:ext uri="{FF2B5EF4-FFF2-40B4-BE49-F238E27FC236}">
                <a16:creationId xmlns:a16="http://schemas.microsoft.com/office/drawing/2014/main" id="{6ACAF653-8E3C-441C-A694-022A81841B63}"/>
              </a:ext>
            </a:extLst>
          </p:cNvPr>
          <p:cNvSpPr>
            <a:spLocks noChangeArrowheads="1"/>
          </p:cNvSpPr>
          <p:nvPr/>
        </p:nvSpPr>
        <p:spPr bwMode="auto">
          <a:xfrm>
            <a:off x="693779" y="427012"/>
            <a:ext cx="3954096"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en-US" altLang="zh-CN" sz="3200" b="1" dirty="0">
                <a:cs typeface="+mn-ea"/>
                <a:sym typeface="+mn-lt"/>
              </a:rPr>
              <a:t>CSMA/CA </a:t>
            </a:r>
            <a:r>
              <a:rPr lang="zh-CN" altLang="en-US" sz="3200" b="1" dirty="0">
                <a:cs typeface="+mn-ea"/>
                <a:sym typeface="+mn-lt"/>
              </a:rPr>
              <a:t>协议原理 </a:t>
            </a:r>
            <a:endParaRPr lang="en-US" altLang="zh-CN" sz="3200" b="1" dirty="0">
              <a:cs typeface="+mn-ea"/>
              <a:sym typeface="+mn-lt"/>
            </a:endParaRPr>
          </a:p>
        </p:txBody>
      </p:sp>
    </p:spTree>
    <p:extLst>
      <p:ext uri="{BB962C8B-B14F-4D97-AF65-F5344CB8AC3E}">
        <p14:creationId xmlns:p14="http://schemas.microsoft.com/office/powerpoint/2010/main" val="42188531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1739" y="261483"/>
            <a:ext cx="3954096" cy="632353"/>
          </a:xfrm>
          <a:prstGeom prst="rect">
            <a:avLst/>
          </a:prstGeom>
        </p:spPr>
        <p:txBody>
          <a:bodyPr wrap="none">
            <a:spAutoFit/>
          </a:bodyPr>
          <a:lstStyle/>
          <a:p>
            <a:pPr>
              <a:lnSpc>
                <a:spcPct val="120000"/>
              </a:lnSpc>
            </a:pPr>
            <a:r>
              <a:rPr lang="en-US" altLang="zh-CN" sz="3200" b="1" dirty="0">
                <a:cs typeface="+mn-ea"/>
                <a:sym typeface="+mn-lt"/>
              </a:rPr>
              <a:t>CSMA/CA </a:t>
            </a:r>
            <a:r>
              <a:rPr lang="zh-CN" altLang="en-US" sz="3200" b="1" dirty="0">
                <a:cs typeface="+mn-ea"/>
                <a:sym typeface="+mn-lt"/>
              </a:rPr>
              <a:t>协议原理 </a:t>
            </a:r>
            <a:endParaRPr lang="en-US" altLang="zh-CN" sz="3200" b="1" dirty="0">
              <a:cs typeface="+mn-ea"/>
              <a:sym typeface="+mn-lt"/>
            </a:endParaRPr>
          </a:p>
        </p:txBody>
      </p:sp>
      <p:sp>
        <p:nvSpPr>
          <p:cNvPr id="68" name="Freeform 86"/>
          <p:cNvSpPr>
            <a:spLocks/>
          </p:cNvSpPr>
          <p:nvPr/>
        </p:nvSpPr>
        <p:spPr bwMode="auto">
          <a:xfrm>
            <a:off x="4196177" y="3274371"/>
            <a:ext cx="1448737" cy="892349"/>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0066FF"/>
          </a:solidFill>
          <a:ln>
            <a:noFill/>
          </a:ln>
          <a:effectLst/>
        </p:spPr>
        <p:txBody>
          <a:bodyPr/>
          <a:lstStyle/>
          <a:p>
            <a:pPr>
              <a:lnSpc>
                <a:spcPct val="120000"/>
              </a:lnSpc>
            </a:pPr>
            <a:endParaRPr lang="zh-CN" altLang="en-US" sz="1600" b="1">
              <a:cs typeface="+mn-ea"/>
              <a:sym typeface="+mn-lt"/>
            </a:endParaRPr>
          </a:p>
        </p:txBody>
      </p:sp>
      <p:sp>
        <p:nvSpPr>
          <p:cNvPr id="131" name="Text Box 90"/>
          <p:cNvSpPr txBox="1">
            <a:spLocks noChangeArrowheads="1"/>
          </p:cNvSpPr>
          <p:nvPr/>
        </p:nvSpPr>
        <p:spPr bwMode="auto">
          <a:xfrm rot="16625066">
            <a:off x="5763458" y="3459115"/>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ACK</a:t>
            </a:r>
          </a:p>
        </p:txBody>
      </p:sp>
      <p:sp>
        <p:nvSpPr>
          <p:cNvPr id="132" name="Text Box 12"/>
          <p:cNvSpPr txBox="1">
            <a:spLocks noChangeArrowheads="1"/>
          </p:cNvSpPr>
          <p:nvPr/>
        </p:nvSpPr>
        <p:spPr bwMode="auto">
          <a:xfrm>
            <a:off x="9329338" y="2906351"/>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时间</a:t>
            </a:r>
          </a:p>
        </p:txBody>
      </p:sp>
      <p:sp>
        <p:nvSpPr>
          <p:cNvPr id="134" name="Line 18"/>
          <p:cNvSpPr>
            <a:spLocks noChangeShapeType="1"/>
          </p:cNvSpPr>
          <p:nvPr/>
        </p:nvSpPr>
        <p:spPr bwMode="auto">
          <a:xfrm>
            <a:off x="3607627" y="3142853"/>
            <a:ext cx="5952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5" name="Freeform 19"/>
          <p:cNvSpPr>
            <a:spLocks/>
          </p:cNvSpPr>
          <p:nvPr/>
        </p:nvSpPr>
        <p:spPr bwMode="auto">
          <a:xfrm>
            <a:off x="2750102" y="2980608"/>
            <a:ext cx="857524" cy="290075"/>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6" name="Line 22"/>
          <p:cNvSpPr>
            <a:spLocks noChangeShapeType="1"/>
          </p:cNvSpPr>
          <p:nvPr/>
        </p:nvSpPr>
        <p:spPr bwMode="auto">
          <a:xfrm>
            <a:off x="3607627" y="2949881"/>
            <a:ext cx="0" cy="15732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7" name="Line 23"/>
          <p:cNvSpPr>
            <a:spLocks noChangeShapeType="1"/>
          </p:cNvSpPr>
          <p:nvPr/>
        </p:nvSpPr>
        <p:spPr bwMode="auto">
          <a:xfrm flipV="1">
            <a:off x="4196178" y="2949880"/>
            <a:ext cx="6657" cy="32449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8" name="Text Box 27"/>
          <p:cNvSpPr txBox="1">
            <a:spLocks noChangeArrowheads="1"/>
          </p:cNvSpPr>
          <p:nvPr/>
        </p:nvSpPr>
        <p:spPr bwMode="auto">
          <a:xfrm>
            <a:off x="5579001" y="4178023"/>
            <a:ext cx="603050"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139" name="Line 30"/>
          <p:cNvSpPr>
            <a:spLocks noChangeShapeType="1"/>
          </p:cNvSpPr>
          <p:nvPr/>
        </p:nvSpPr>
        <p:spPr bwMode="auto">
          <a:xfrm flipH="1" flipV="1">
            <a:off x="5644913" y="4206052"/>
            <a:ext cx="0" cy="34292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0" name="Line 32"/>
          <p:cNvSpPr>
            <a:spLocks noChangeShapeType="1"/>
          </p:cNvSpPr>
          <p:nvPr/>
        </p:nvSpPr>
        <p:spPr bwMode="auto">
          <a:xfrm>
            <a:off x="2616947" y="5197961"/>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1" name="Text Box 33"/>
          <p:cNvSpPr txBox="1">
            <a:spLocks noChangeArrowheads="1"/>
          </p:cNvSpPr>
          <p:nvPr/>
        </p:nvSpPr>
        <p:spPr bwMode="auto">
          <a:xfrm>
            <a:off x="9329338" y="4837316"/>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42" name="Freeform 34"/>
          <p:cNvSpPr>
            <a:spLocks/>
          </p:cNvSpPr>
          <p:nvPr/>
        </p:nvSpPr>
        <p:spPr bwMode="auto">
          <a:xfrm>
            <a:off x="4193512" y="4906659"/>
            <a:ext cx="2178432"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99FF"/>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43" name="Text Box 35"/>
          <p:cNvSpPr txBox="1">
            <a:spLocks noChangeArrowheads="1"/>
          </p:cNvSpPr>
          <p:nvPr/>
        </p:nvSpPr>
        <p:spPr bwMode="auto">
          <a:xfrm>
            <a:off x="4527666" y="4871579"/>
            <a:ext cx="162653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NAV</a:t>
            </a:r>
            <a:r>
              <a:rPr kumimoji="1" lang="zh-CN" altLang="en-US" sz="1600" b="1" dirty="0">
                <a:cs typeface="+mn-ea"/>
                <a:sym typeface="+mn-lt"/>
              </a:rPr>
              <a:t>（媒体忙）</a:t>
            </a:r>
          </a:p>
        </p:txBody>
      </p:sp>
      <p:sp>
        <p:nvSpPr>
          <p:cNvPr id="133" name="Text Box 15"/>
          <p:cNvSpPr txBox="1">
            <a:spLocks noChangeArrowheads="1"/>
          </p:cNvSpPr>
          <p:nvPr/>
        </p:nvSpPr>
        <p:spPr bwMode="auto">
          <a:xfrm>
            <a:off x="3580332" y="2860394"/>
            <a:ext cx="614271"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sp>
        <p:nvSpPr>
          <p:cNvPr id="144" name="Text Box 36"/>
          <p:cNvSpPr txBox="1">
            <a:spLocks noChangeArrowheads="1"/>
          </p:cNvSpPr>
          <p:nvPr/>
        </p:nvSpPr>
        <p:spPr bwMode="auto">
          <a:xfrm>
            <a:off x="6347977" y="4377127"/>
            <a:ext cx="614271"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sp>
        <p:nvSpPr>
          <p:cNvPr id="145" name="Line 37"/>
          <p:cNvSpPr>
            <a:spLocks noChangeShapeType="1"/>
          </p:cNvSpPr>
          <p:nvPr/>
        </p:nvSpPr>
        <p:spPr bwMode="auto">
          <a:xfrm flipV="1">
            <a:off x="6383930" y="4685415"/>
            <a:ext cx="56324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6" name="Line 38"/>
          <p:cNvSpPr>
            <a:spLocks noChangeShapeType="1"/>
          </p:cNvSpPr>
          <p:nvPr/>
        </p:nvSpPr>
        <p:spPr bwMode="auto">
          <a:xfrm flipH="1" flipV="1">
            <a:off x="6371944" y="4197448"/>
            <a:ext cx="0" cy="329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7" name="Line 39"/>
          <p:cNvSpPr>
            <a:spLocks noChangeShapeType="1"/>
          </p:cNvSpPr>
          <p:nvPr/>
        </p:nvSpPr>
        <p:spPr bwMode="auto">
          <a:xfrm>
            <a:off x="6947179" y="4197449"/>
            <a:ext cx="0" cy="66496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8" name="Freeform 40"/>
          <p:cNvSpPr>
            <a:spLocks/>
          </p:cNvSpPr>
          <p:nvPr/>
        </p:nvSpPr>
        <p:spPr bwMode="auto">
          <a:xfrm>
            <a:off x="8016422" y="4906659"/>
            <a:ext cx="1159789"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FF00"/>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49" name="Freeform 41"/>
          <p:cNvSpPr>
            <a:spLocks/>
          </p:cNvSpPr>
          <p:nvPr/>
        </p:nvSpPr>
        <p:spPr bwMode="auto">
          <a:xfrm>
            <a:off x="6941852" y="4906659"/>
            <a:ext cx="1074568" cy="291304"/>
          </a:xfrm>
          <a:custGeom>
            <a:avLst/>
            <a:gdLst>
              <a:gd name="T0" fmla="*/ 0 w 780"/>
              <a:gd name="T1" fmla="*/ 240 h 240"/>
              <a:gd name="T2" fmla="*/ 0 w 780"/>
              <a:gd name="T3" fmla="*/ 0 h 240"/>
              <a:gd name="T4" fmla="*/ 780 w 780"/>
              <a:gd name="T5" fmla="*/ 0 h 240"/>
            </a:gdLst>
            <a:ahLst/>
            <a:cxnLst>
              <a:cxn ang="0">
                <a:pos x="T0" y="T1"/>
              </a:cxn>
              <a:cxn ang="0">
                <a:pos x="T2" y="T3"/>
              </a:cxn>
              <a:cxn ang="0">
                <a:pos x="T4" y="T5"/>
              </a:cxn>
            </a:cxnLst>
            <a:rect l="0" t="0" r="r" b="b"/>
            <a:pathLst>
              <a:path w="780" h="240">
                <a:moveTo>
                  <a:pt x="0" y="240"/>
                </a:moveTo>
                <a:lnTo>
                  <a:pt x="0" y="0"/>
                </a:lnTo>
                <a:lnTo>
                  <a:pt x="780" y="0"/>
                </a:lnTo>
              </a:path>
            </a:pathLst>
          </a:custGeom>
          <a:no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0" name="Line 42"/>
          <p:cNvSpPr>
            <a:spLocks noChangeShapeType="1"/>
          </p:cNvSpPr>
          <p:nvPr/>
        </p:nvSpPr>
        <p:spPr bwMode="auto">
          <a:xfrm>
            <a:off x="7073676"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1" name="Line 43"/>
          <p:cNvSpPr>
            <a:spLocks noChangeShapeType="1"/>
          </p:cNvSpPr>
          <p:nvPr/>
        </p:nvSpPr>
        <p:spPr bwMode="auto">
          <a:xfrm>
            <a:off x="7205501"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2" name="Line 44"/>
          <p:cNvSpPr>
            <a:spLocks noChangeShapeType="1"/>
          </p:cNvSpPr>
          <p:nvPr/>
        </p:nvSpPr>
        <p:spPr bwMode="auto">
          <a:xfrm>
            <a:off x="7337325"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3" name="Line 45"/>
          <p:cNvSpPr>
            <a:spLocks noChangeShapeType="1"/>
          </p:cNvSpPr>
          <p:nvPr/>
        </p:nvSpPr>
        <p:spPr bwMode="auto">
          <a:xfrm>
            <a:off x="7470481"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4" name="Line 46"/>
          <p:cNvSpPr>
            <a:spLocks noChangeShapeType="1"/>
          </p:cNvSpPr>
          <p:nvPr/>
        </p:nvSpPr>
        <p:spPr bwMode="auto">
          <a:xfrm>
            <a:off x="7602305"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5" name="Line 47"/>
          <p:cNvSpPr>
            <a:spLocks noChangeShapeType="1"/>
          </p:cNvSpPr>
          <p:nvPr/>
        </p:nvSpPr>
        <p:spPr bwMode="auto">
          <a:xfrm>
            <a:off x="7734131" y="4910346"/>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6" name="Line 48"/>
          <p:cNvSpPr>
            <a:spLocks noChangeShapeType="1"/>
          </p:cNvSpPr>
          <p:nvPr/>
        </p:nvSpPr>
        <p:spPr bwMode="auto">
          <a:xfrm>
            <a:off x="7875276" y="4910346"/>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7" name="Line 49"/>
          <p:cNvSpPr>
            <a:spLocks noChangeShapeType="1"/>
          </p:cNvSpPr>
          <p:nvPr/>
        </p:nvSpPr>
        <p:spPr bwMode="auto">
          <a:xfrm>
            <a:off x="6969815" y="4691559"/>
            <a:ext cx="10719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8" name="AutoShape 52"/>
          <p:cNvSpPr>
            <a:spLocks/>
          </p:cNvSpPr>
          <p:nvPr/>
        </p:nvSpPr>
        <p:spPr bwMode="auto">
          <a:xfrm rot="16200000">
            <a:off x="5238121" y="4209177"/>
            <a:ext cx="111851" cy="2155796"/>
          </a:xfrm>
          <a:prstGeom prst="leftBrace">
            <a:avLst>
              <a:gd name="adj1" fmla="val 14826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59" name="AutoShape 53"/>
          <p:cNvSpPr>
            <a:spLocks/>
          </p:cNvSpPr>
          <p:nvPr/>
        </p:nvSpPr>
        <p:spPr bwMode="auto">
          <a:xfrm rot="16200000">
            <a:off x="7435503" y="4743440"/>
            <a:ext cx="87268" cy="1047937"/>
          </a:xfrm>
          <a:prstGeom prst="leftBrace">
            <a:avLst>
              <a:gd name="adj1" fmla="val 9237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60" name="Text Box 54"/>
          <p:cNvSpPr txBox="1">
            <a:spLocks noChangeArrowheads="1"/>
          </p:cNvSpPr>
          <p:nvPr/>
        </p:nvSpPr>
        <p:spPr bwMode="auto">
          <a:xfrm>
            <a:off x="4784952" y="530219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推迟接入</a:t>
            </a:r>
          </a:p>
        </p:txBody>
      </p:sp>
      <p:sp>
        <p:nvSpPr>
          <p:cNvPr id="161" name="Text Box 55"/>
          <p:cNvSpPr txBox="1">
            <a:spLocks noChangeArrowheads="1"/>
          </p:cNvSpPr>
          <p:nvPr/>
        </p:nvSpPr>
        <p:spPr bwMode="auto">
          <a:xfrm>
            <a:off x="6770527" y="5265324"/>
            <a:ext cx="1415772"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等待重试时间</a:t>
            </a:r>
          </a:p>
        </p:txBody>
      </p:sp>
      <p:sp>
        <p:nvSpPr>
          <p:cNvPr id="162" name="Line 56"/>
          <p:cNvSpPr>
            <a:spLocks noChangeShapeType="1"/>
          </p:cNvSpPr>
          <p:nvPr/>
        </p:nvSpPr>
        <p:spPr bwMode="auto">
          <a:xfrm flipV="1">
            <a:off x="3596975" y="3290349"/>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3" name="Text Box 57"/>
          <p:cNvSpPr txBox="1">
            <a:spLocks noChangeArrowheads="1"/>
          </p:cNvSpPr>
          <p:nvPr/>
        </p:nvSpPr>
        <p:spPr bwMode="auto">
          <a:xfrm>
            <a:off x="2986132" y="3454319"/>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有帧要发送</a:t>
            </a:r>
          </a:p>
        </p:txBody>
      </p:sp>
      <p:sp>
        <p:nvSpPr>
          <p:cNvPr id="164" name="Line 58"/>
          <p:cNvSpPr>
            <a:spLocks noChangeShapeType="1"/>
          </p:cNvSpPr>
          <p:nvPr/>
        </p:nvSpPr>
        <p:spPr bwMode="auto">
          <a:xfrm>
            <a:off x="8040389" y="4567418"/>
            <a:ext cx="0" cy="28515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5" name="Text Box 59"/>
          <p:cNvSpPr txBox="1">
            <a:spLocks noChangeArrowheads="1"/>
          </p:cNvSpPr>
          <p:nvPr/>
        </p:nvSpPr>
        <p:spPr bwMode="auto">
          <a:xfrm>
            <a:off x="2322538" y="3286916"/>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源站</a:t>
            </a:r>
          </a:p>
        </p:txBody>
      </p:sp>
      <p:sp>
        <p:nvSpPr>
          <p:cNvPr id="166" name="Text Box 61"/>
          <p:cNvSpPr txBox="1">
            <a:spLocks noChangeArrowheads="1"/>
          </p:cNvSpPr>
          <p:nvPr/>
        </p:nvSpPr>
        <p:spPr bwMode="auto">
          <a:xfrm>
            <a:off x="9329338" y="3815908"/>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67" name="Text Box 62"/>
          <p:cNvSpPr txBox="1">
            <a:spLocks noChangeArrowheads="1"/>
          </p:cNvSpPr>
          <p:nvPr/>
        </p:nvSpPr>
        <p:spPr bwMode="auto">
          <a:xfrm>
            <a:off x="2249023" y="416451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目的站</a:t>
            </a:r>
          </a:p>
        </p:txBody>
      </p:sp>
      <p:sp>
        <p:nvSpPr>
          <p:cNvPr id="168" name="Line 64"/>
          <p:cNvSpPr>
            <a:spLocks noChangeShapeType="1"/>
          </p:cNvSpPr>
          <p:nvPr/>
        </p:nvSpPr>
        <p:spPr bwMode="auto">
          <a:xfrm flipH="1">
            <a:off x="6126937" y="4199908"/>
            <a:ext cx="1331" cy="33186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9" name="Text Box 65"/>
          <p:cNvSpPr txBox="1">
            <a:spLocks noChangeArrowheads="1"/>
          </p:cNvSpPr>
          <p:nvPr/>
        </p:nvSpPr>
        <p:spPr bwMode="auto">
          <a:xfrm>
            <a:off x="6753469" y="3609923"/>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a:cs typeface="+mn-ea"/>
                <a:sym typeface="+mn-lt"/>
              </a:rPr>
              <a:t>ACK</a:t>
            </a:r>
          </a:p>
        </p:txBody>
      </p:sp>
      <p:sp>
        <p:nvSpPr>
          <p:cNvPr id="170" name="Line 66"/>
          <p:cNvSpPr>
            <a:spLocks noChangeShapeType="1"/>
          </p:cNvSpPr>
          <p:nvPr/>
        </p:nvSpPr>
        <p:spPr bwMode="auto">
          <a:xfrm>
            <a:off x="6369281" y="3274371"/>
            <a:ext cx="2664" cy="159295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1" name="Text Box 67"/>
          <p:cNvSpPr txBox="1">
            <a:spLocks noChangeArrowheads="1"/>
          </p:cNvSpPr>
          <p:nvPr/>
        </p:nvSpPr>
        <p:spPr bwMode="auto">
          <a:xfrm>
            <a:off x="6303149" y="4679254"/>
            <a:ext cx="603050"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172" name="Line 68"/>
          <p:cNvSpPr>
            <a:spLocks noChangeShapeType="1"/>
          </p:cNvSpPr>
          <p:nvPr/>
        </p:nvSpPr>
        <p:spPr bwMode="auto">
          <a:xfrm>
            <a:off x="6835328" y="4925095"/>
            <a:ext cx="0" cy="11676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3" name="Line 69"/>
          <p:cNvSpPr>
            <a:spLocks noChangeShapeType="1"/>
          </p:cNvSpPr>
          <p:nvPr/>
        </p:nvSpPr>
        <p:spPr bwMode="auto">
          <a:xfrm>
            <a:off x="4192181" y="3290350"/>
            <a:ext cx="0" cy="1576977"/>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4" name="Text Box 70"/>
          <p:cNvSpPr txBox="1">
            <a:spLocks noChangeArrowheads="1"/>
          </p:cNvSpPr>
          <p:nvPr/>
        </p:nvSpPr>
        <p:spPr bwMode="auto">
          <a:xfrm>
            <a:off x="2218171" y="5198218"/>
            <a:ext cx="85792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dirty="0">
                <a:cs typeface="+mn-ea"/>
                <a:sym typeface="+mn-lt"/>
              </a:rPr>
              <a:t> </a:t>
            </a:r>
            <a:r>
              <a:rPr kumimoji="1" lang="zh-CN" altLang="en-US" sz="1600" b="1" dirty="0">
                <a:cs typeface="+mn-ea"/>
                <a:sym typeface="+mn-lt"/>
              </a:rPr>
              <a:t>其他站</a:t>
            </a:r>
          </a:p>
        </p:txBody>
      </p:sp>
      <p:sp>
        <p:nvSpPr>
          <p:cNvPr id="175" name="Line 71"/>
          <p:cNvSpPr>
            <a:spLocks noChangeShapeType="1"/>
          </p:cNvSpPr>
          <p:nvPr/>
        </p:nvSpPr>
        <p:spPr bwMode="auto">
          <a:xfrm flipV="1">
            <a:off x="4192181" y="5217628"/>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6" name="Text Box 72"/>
          <p:cNvSpPr txBox="1">
            <a:spLocks noChangeArrowheads="1"/>
          </p:cNvSpPr>
          <p:nvPr/>
        </p:nvSpPr>
        <p:spPr bwMode="auto">
          <a:xfrm>
            <a:off x="3606192" y="5387248"/>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有帧要发送</a:t>
            </a:r>
          </a:p>
        </p:txBody>
      </p:sp>
      <p:sp>
        <p:nvSpPr>
          <p:cNvPr id="177" name="Line 73"/>
          <p:cNvSpPr>
            <a:spLocks noChangeShapeType="1"/>
          </p:cNvSpPr>
          <p:nvPr/>
        </p:nvSpPr>
        <p:spPr bwMode="auto">
          <a:xfrm>
            <a:off x="5679534" y="4485065"/>
            <a:ext cx="448735" cy="3688"/>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8" name="Line 74"/>
          <p:cNvSpPr>
            <a:spLocks noChangeShapeType="1"/>
          </p:cNvSpPr>
          <p:nvPr/>
        </p:nvSpPr>
        <p:spPr bwMode="auto">
          <a:xfrm flipV="1">
            <a:off x="6375941" y="4981635"/>
            <a:ext cx="446073" cy="1229"/>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9" name="Line 80"/>
          <p:cNvSpPr>
            <a:spLocks noChangeShapeType="1"/>
          </p:cNvSpPr>
          <p:nvPr/>
        </p:nvSpPr>
        <p:spPr bwMode="auto">
          <a:xfrm>
            <a:off x="4196177" y="3274371"/>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0" name="Line 81"/>
          <p:cNvSpPr>
            <a:spLocks noChangeShapeType="1"/>
          </p:cNvSpPr>
          <p:nvPr/>
        </p:nvSpPr>
        <p:spPr bwMode="auto">
          <a:xfrm>
            <a:off x="5525073" y="3274371"/>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1" name="Line 82"/>
          <p:cNvSpPr>
            <a:spLocks noChangeShapeType="1"/>
          </p:cNvSpPr>
          <p:nvPr/>
        </p:nvSpPr>
        <p:spPr bwMode="auto">
          <a:xfrm flipH="1">
            <a:off x="6249441" y="3274371"/>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2" name="Line 83"/>
          <p:cNvSpPr>
            <a:spLocks noChangeShapeType="1"/>
          </p:cNvSpPr>
          <p:nvPr/>
        </p:nvSpPr>
        <p:spPr bwMode="auto">
          <a:xfrm flipH="1">
            <a:off x="6129601" y="3274371"/>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3" name="AutoShape 84"/>
          <p:cNvSpPr>
            <a:spLocks noChangeArrowheads="1"/>
          </p:cNvSpPr>
          <p:nvPr/>
        </p:nvSpPr>
        <p:spPr bwMode="auto">
          <a:xfrm rot="21038972">
            <a:off x="4864059" y="3611679"/>
            <a:ext cx="181092" cy="499340"/>
          </a:xfrm>
          <a:prstGeom prst="downArrow">
            <a:avLst>
              <a:gd name="adj1" fmla="val 50000"/>
              <a:gd name="adj2" fmla="val 83456"/>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20000"/>
              </a:lnSpc>
            </a:pPr>
            <a:endParaRPr lang="zh-CN" altLang="en-US" sz="1600" b="1">
              <a:cs typeface="+mn-ea"/>
              <a:sym typeface="+mn-lt"/>
            </a:endParaRPr>
          </a:p>
        </p:txBody>
      </p:sp>
      <p:sp>
        <p:nvSpPr>
          <p:cNvPr id="184" name="Text Box 26"/>
          <p:cNvSpPr txBox="1">
            <a:spLocks noChangeArrowheads="1"/>
          </p:cNvSpPr>
          <p:nvPr/>
        </p:nvSpPr>
        <p:spPr bwMode="auto">
          <a:xfrm>
            <a:off x="4245538" y="3274370"/>
            <a:ext cx="1234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chemeClr val="bg1"/>
                </a:solidFill>
                <a:cs typeface="+mn-ea"/>
                <a:sym typeface="+mn-lt"/>
              </a:rPr>
              <a:t>发送第 </a:t>
            </a:r>
            <a:r>
              <a:rPr kumimoji="1" lang="en-US" altLang="zh-CN" sz="1600" b="1" dirty="0">
                <a:solidFill>
                  <a:schemeClr val="bg1"/>
                </a:solidFill>
                <a:cs typeface="+mn-ea"/>
                <a:sym typeface="+mn-lt"/>
              </a:rPr>
              <a:t>1 </a:t>
            </a:r>
            <a:r>
              <a:rPr kumimoji="1" lang="zh-CN" altLang="en-US" sz="1600" b="1" dirty="0">
                <a:solidFill>
                  <a:schemeClr val="bg1"/>
                </a:solidFill>
                <a:cs typeface="+mn-ea"/>
                <a:sym typeface="+mn-lt"/>
              </a:rPr>
              <a:t>帧</a:t>
            </a:r>
          </a:p>
        </p:txBody>
      </p:sp>
      <p:sp>
        <p:nvSpPr>
          <p:cNvPr id="185" name="Freeform 88"/>
          <p:cNvSpPr>
            <a:spLocks/>
          </p:cNvSpPr>
          <p:nvPr/>
        </p:nvSpPr>
        <p:spPr bwMode="auto">
          <a:xfrm>
            <a:off x="6128270" y="3274371"/>
            <a:ext cx="241013" cy="892349"/>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00CC"/>
          </a:solidFill>
          <a:ln>
            <a:noFill/>
          </a:ln>
          <a:effectLst/>
        </p:spPr>
        <p:txBody>
          <a:bodyPr/>
          <a:lstStyle/>
          <a:p>
            <a:pPr>
              <a:lnSpc>
                <a:spcPct val="120000"/>
              </a:lnSpc>
            </a:pPr>
            <a:endParaRPr lang="zh-CN" altLang="en-US" sz="1600" b="1">
              <a:cs typeface="+mn-ea"/>
              <a:sym typeface="+mn-lt"/>
            </a:endParaRPr>
          </a:p>
        </p:txBody>
      </p:sp>
      <p:sp>
        <p:nvSpPr>
          <p:cNvPr id="186" name="Line 60"/>
          <p:cNvSpPr>
            <a:spLocks noChangeShapeType="1"/>
          </p:cNvSpPr>
          <p:nvPr/>
        </p:nvSpPr>
        <p:spPr bwMode="auto">
          <a:xfrm>
            <a:off x="2615616" y="4165491"/>
            <a:ext cx="7125177"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7" name="Line 11"/>
          <p:cNvSpPr>
            <a:spLocks noChangeShapeType="1"/>
          </p:cNvSpPr>
          <p:nvPr/>
        </p:nvSpPr>
        <p:spPr bwMode="auto">
          <a:xfrm>
            <a:off x="2616947" y="3270683"/>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8" name="Line 89"/>
          <p:cNvSpPr>
            <a:spLocks noChangeShapeType="1"/>
          </p:cNvSpPr>
          <p:nvPr/>
        </p:nvSpPr>
        <p:spPr bwMode="auto">
          <a:xfrm flipV="1">
            <a:off x="6225780" y="3527776"/>
            <a:ext cx="47936" cy="371197"/>
          </a:xfrm>
          <a:prstGeom prst="line">
            <a:avLst/>
          </a:prstGeom>
          <a:noFill/>
          <a:ln w="1905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9" name="Text Box 20"/>
          <p:cNvSpPr txBox="1">
            <a:spLocks noChangeArrowheads="1"/>
          </p:cNvSpPr>
          <p:nvPr/>
        </p:nvSpPr>
        <p:spPr bwMode="auto">
          <a:xfrm>
            <a:off x="2694622" y="2950853"/>
            <a:ext cx="972039"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1400" b="1" dirty="0">
                <a:cs typeface="+mn-ea"/>
                <a:sym typeface="+mn-lt"/>
              </a:rPr>
              <a:t>媒体空闲                                    </a:t>
            </a:r>
          </a:p>
        </p:txBody>
      </p:sp>
      <p:sp>
        <p:nvSpPr>
          <p:cNvPr id="190" name="Text Box 50"/>
          <p:cNvSpPr txBox="1">
            <a:spLocks noChangeArrowheads="1"/>
          </p:cNvSpPr>
          <p:nvPr/>
        </p:nvSpPr>
        <p:spPr bwMode="auto">
          <a:xfrm>
            <a:off x="7027073" y="436853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争用窗口</a:t>
            </a:r>
          </a:p>
        </p:txBody>
      </p:sp>
      <p:sp>
        <p:nvSpPr>
          <p:cNvPr id="7" name="矩形 6"/>
          <p:cNvSpPr/>
          <p:nvPr/>
        </p:nvSpPr>
        <p:spPr>
          <a:xfrm>
            <a:off x="2778738" y="1654880"/>
            <a:ext cx="6776388" cy="752194"/>
          </a:xfrm>
          <a:prstGeom prst="rect">
            <a:avLst/>
          </a:prstGeom>
          <a:solidFill>
            <a:srgbClr val="00FFFF"/>
          </a:solidFill>
          <a:ln>
            <a:solidFill>
              <a:schemeClr val="tx1"/>
            </a:solidFill>
          </a:ln>
          <a:effectLst/>
        </p:spPr>
        <p:txBody>
          <a:bodyPr wrap="square">
            <a:spAutoFit/>
          </a:bodyPr>
          <a:lstStyle/>
          <a:p>
            <a:pPr>
              <a:lnSpc>
                <a:spcPct val="120000"/>
              </a:lnSpc>
            </a:pPr>
            <a:r>
              <a:rPr lang="zh-CN" altLang="en-US" sz="1867" b="1" dirty="0">
                <a:cs typeface="+mn-ea"/>
                <a:sym typeface="+mn-lt"/>
              </a:rPr>
              <a:t>当源站发送它的第一个 </a:t>
            </a:r>
            <a:r>
              <a:rPr lang="en-US" altLang="zh-CN" sz="1867" b="1" dirty="0">
                <a:cs typeface="+mn-ea"/>
                <a:sym typeface="+mn-lt"/>
              </a:rPr>
              <a:t>MAC </a:t>
            </a:r>
            <a:r>
              <a:rPr lang="zh-CN" altLang="en-US" sz="1867" b="1" dirty="0">
                <a:cs typeface="+mn-ea"/>
                <a:sym typeface="+mn-lt"/>
              </a:rPr>
              <a:t>帧时，若检测到信道空闲，则在等待一段时间 </a:t>
            </a:r>
            <a:r>
              <a:rPr lang="en-US" altLang="zh-CN" sz="1867" b="1" dirty="0">
                <a:cs typeface="+mn-ea"/>
                <a:sym typeface="+mn-lt"/>
              </a:rPr>
              <a:t>DIFS </a:t>
            </a:r>
            <a:r>
              <a:rPr lang="zh-CN" altLang="en-US" sz="1867" b="1" dirty="0">
                <a:cs typeface="+mn-ea"/>
                <a:sym typeface="+mn-lt"/>
              </a:rPr>
              <a:t>后，信道若仍然空闲，就开始发送。</a:t>
            </a:r>
          </a:p>
        </p:txBody>
      </p:sp>
      <p:sp>
        <p:nvSpPr>
          <p:cNvPr id="69" name="Text Box 51"/>
          <p:cNvSpPr txBox="1">
            <a:spLocks noChangeArrowheads="1"/>
          </p:cNvSpPr>
          <p:nvPr/>
        </p:nvSpPr>
        <p:spPr bwMode="auto">
          <a:xfrm>
            <a:off x="7952065" y="4880112"/>
            <a:ext cx="126829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发送下一 帧</a:t>
            </a:r>
          </a:p>
        </p:txBody>
      </p:sp>
    </p:spTree>
    <p:extLst>
      <p:ext uri="{BB962C8B-B14F-4D97-AF65-F5344CB8AC3E}">
        <p14:creationId xmlns:p14="http://schemas.microsoft.com/office/powerpoint/2010/main" val="226969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86"/>
          <p:cNvSpPr>
            <a:spLocks/>
          </p:cNvSpPr>
          <p:nvPr/>
        </p:nvSpPr>
        <p:spPr bwMode="auto">
          <a:xfrm>
            <a:off x="4196177" y="3274371"/>
            <a:ext cx="1448737" cy="892349"/>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0066FF"/>
          </a:solidFill>
          <a:ln>
            <a:noFill/>
          </a:ln>
          <a:effectLst/>
        </p:spPr>
        <p:txBody>
          <a:bodyPr/>
          <a:lstStyle/>
          <a:p>
            <a:pPr>
              <a:lnSpc>
                <a:spcPct val="120000"/>
              </a:lnSpc>
            </a:pPr>
            <a:endParaRPr lang="zh-CN" altLang="en-US" sz="1600" b="1">
              <a:cs typeface="+mn-ea"/>
              <a:sym typeface="+mn-lt"/>
            </a:endParaRPr>
          </a:p>
        </p:txBody>
      </p:sp>
      <p:sp>
        <p:nvSpPr>
          <p:cNvPr id="131" name="Text Box 90"/>
          <p:cNvSpPr txBox="1">
            <a:spLocks noChangeArrowheads="1"/>
          </p:cNvSpPr>
          <p:nvPr/>
        </p:nvSpPr>
        <p:spPr bwMode="auto">
          <a:xfrm rot="16625066">
            <a:off x="5763458" y="3459115"/>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ACK</a:t>
            </a:r>
          </a:p>
        </p:txBody>
      </p:sp>
      <p:sp>
        <p:nvSpPr>
          <p:cNvPr id="132" name="Text Box 12"/>
          <p:cNvSpPr txBox="1">
            <a:spLocks noChangeArrowheads="1"/>
          </p:cNvSpPr>
          <p:nvPr/>
        </p:nvSpPr>
        <p:spPr bwMode="auto">
          <a:xfrm>
            <a:off x="9329338" y="2906351"/>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时间</a:t>
            </a:r>
          </a:p>
        </p:txBody>
      </p:sp>
      <p:sp>
        <p:nvSpPr>
          <p:cNvPr id="134" name="Line 18"/>
          <p:cNvSpPr>
            <a:spLocks noChangeShapeType="1"/>
          </p:cNvSpPr>
          <p:nvPr/>
        </p:nvSpPr>
        <p:spPr bwMode="auto">
          <a:xfrm>
            <a:off x="3607627" y="3142853"/>
            <a:ext cx="5952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5" name="Freeform 19"/>
          <p:cNvSpPr>
            <a:spLocks/>
          </p:cNvSpPr>
          <p:nvPr/>
        </p:nvSpPr>
        <p:spPr bwMode="auto">
          <a:xfrm>
            <a:off x="2750102" y="2980608"/>
            <a:ext cx="857524" cy="290075"/>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6" name="Line 22"/>
          <p:cNvSpPr>
            <a:spLocks noChangeShapeType="1"/>
          </p:cNvSpPr>
          <p:nvPr/>
        </p:nvSpPr>
        <p:spPr bwMode="auto">
          <a:xfrm>
            <a:off x="3607627" y="2949881"/>
            <a:ext cx="0" cy="15732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7" name="Line 23"/>
          <p:cNvSpPr>
            <a:spLocks noChangeShapeType="1"/>
          </p:cNvSpPr>
          <p:nvPr/>
        </p:nvSpPr>
        <p:spPr bwMode="auto">
          <a:xfrm flipV="1">
            <a:off x="4196178" y="2949880"/>
            <a:ext cx="6657" cy="32449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38" name="Text Box 27"/>
          <p:cNvSpPr txBox="1">
            <a:spLocks noChangeArrowheads="1"/>
          </p:cNvSpPr>
          <p:nvPr/>
        </p:nvSpPr>
        <p:spPr bwMode="auto">
          <a:xfrm>
            <a:off x="5579001" y="4178023"/>
            <a:ext cx="603050"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139" name="Line 30"/>
          <p:cNvSpPr>
            <a:spLocks noChangeShapeType="1"/>
          </p:cNvSpPr>
          <p:nvPr/>
        </p:nvSpPr>
        <p:spPr bwMode="auto">
          <a:xfrm flipH="1" flipV="1">
            <a:off x="5644913" y="4206052"/>
            <a:ext cx="0" cy="34292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0" name="Line 32"/>
          <p:cNvSpPr>
            <a:spLocks noChangeShapeType="1"/>
          </p:cNvSpPr>
          <p:nvPr/>
        </p:nvSpPr>
        <p:spPr bwMode="auto">
          <a:xfrm>
            <a:off x="2616947" y="5197961"/>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1" name="Text Box 33"/>
          <p:cNvSpPr txBox="1">
            <a:spLocks noChangeArrowheads="1"/>
          </p:cNvSpPr>
          <p:nvPr/>
        </p:nvSpPr>
        <p:spPr bwMode="auto">
          <a:xfrm>
            <a:off x="9329338" y="4837316"/>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42" name="Freeform 34"/>
          <p:cNvSpPr>
            <a:spLocks/>
          </p:cNvSpPr>
          <p:nvPr/>
        </p:nvSpPr>
        <p:spPr bwMode="auto">
          <a:xfrm>
            <a:off x="4193512" y="4906659"/>
            <a:ext cx="2178432"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99FF"/>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43" name="Text Box 35"/>
          <p:cNvSpPr txBox="1">
            <a:spLocks noChangeArrowheads="1"/>
          </p:cNvSpPr>
          <p:nvPr/>
        </p:nvSpPr>
        <p:spPr bwMode="auto">
          <a:xfrm>
            <a:off x="4527666" y="4871579"/>
            <a:ext cx="162653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NAV</a:t>
            </a:r>
            <a:r>
              <a:rPr kumimoji="1" lang="zh-CN" altLang="en-US" sz="1600" b="1" dirty="0">
                <a:cs typeface="+mn-ea"/>
                <a:sym typeface="+mn-lt"/>
              </a:rPr>
              <a:t>（媒体忙）</a:t>
            </a:r>
          </a:p>
        </p:txBody>
      </p:sp>
      <p:grpSp>
        <p:nvGrpSpPr>
          <p:cNvPr id="3" name="组合 2"/>
          <p:cNvGrpSpPr/>
          <p:nvPr/>
        </p:nvGrpSpPr>
        <p:grpSpPr>
          <a:xfrm>
            <a:off x="3580331" y="2860394"/>
            <a:ext cx="3381916" cy="1855095"/>
            <a:chOff x="2685248" y="2145295"/>
            <a:chExt cx="2536437" cy="1391321"/>
          </a:xfrm>
        </p:grpSpPr>
        <p:sp>
          <p:nvSpPr>
            <p:cNvPr id="133" name="Text Box 15"/>
            <p:cNvSpPr txBox="1">
              <a:spLocks noChangeArrowheads="1"/>
            </p:cNvSpPr>
            <p:nvPr/>
          </p:nvSpPr>
          <p:spPr bwMode="auto">
            <a:xfrm>
              <a:off x="2685248" y="2145295"/>
              <a:ext cx="460703" cy="25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sp>
          <p:nvSpPr>
            <p:cNvPr id="144" name="Text Box 36"/>
            <p:cNvSpPr txBox="1">
              <a:spLocks noChangeArrowheads="1"/>
            </p:cNvSpPr>
            <p:nvPr/>
          </p:nvSpPr>
          <p:spPr bwMode="auto">
            <a:xfrm>
              <a:off x="4760982" y="3282845"/>
              <a:ext cx="460703" cy="25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DIFS</a:t>
              </a:r>
            </a:p>
          </p:txBody>
        </p:sp>
      </p:grpSp>
      <p:sp>
        <p:nvSpPr>
          <p:cNvPr id="145" name="Line 37"/>
          <p:cNvSpPr>
            <a:spLocks noChangeShapeType="1"/>
          </p:cNvSpPr>
          <p:nvPr/>
        </p:nvSpPr>
        <p:spPr bwMode="auto">
          <a:xfrm flipV="1">
            <a:off x="6383930" y="4685415"/>
            <a:ext cx="56324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6" name="Line 38"/>
          <p:cNvSpPr>
            <a:spLocks noChangeShapeType="1"/>
          </p:cNvSpPr>
          <p:nvPr/>
        </p:nvSpPr>
        <p:spPr bwMode="auto">
          <a:xfrm flipH="1" flipV="1">
            <a:off x="6371944" y="4197448"/>
            <a:ext cx="0" cy="329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7" name="Line 39"/>
          <p:cNvSpPr>
            <a:spLocks noChangeShapeType="1"/>
          </p:cNvSpPr>
          <p:nvPr/>
        </p:nvSpPr>
        <p:spPr bwMode="auto">
          <a:xfrm>
            <a:off x="6947179" y="4197449"/>
            <a:ext cx="0" cy="66496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48" name="Freeform 40"/>
          <p:cNvSpPr>
            <a:spLocks/>
          </p:cNvSpPr>
          <p:nvPr/>
        </p:nvSpPr>
        <p:spPr bwMode="auto">
          <a:xfrm>
            <a:off x="8016422" y="4906659"/>
            <a:ext cx="1159789" cy="291304"/>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FF00"/>
          </a:solidFill>
          <a:ln w="9525">
            <a:solidFill>
              <a:srgbClr val="0000FF"/>
            </a:solidFill>
            <a:round/>
            <a:headEnd/>
            <a:tailEnd/>
          </a:ln>
          <a:effectLst/>
        </p:spPr>
        <p:txBody>
          <a:bodyPr/>
          <a:lstStyle/>
          <a:p>
            <a:pPr>
              <a:lnSpc>
                <a:spcPct val="120000"/>
              </a:lnSpc>
            </a:pPr>
            <a:endParaRPr lang="zh-CN" altLang="en-US" sz="1600" b="1">
              <a:cs typeface="+mn-ea"/>
              <a:sym typeface="+mn-lt"/>
            </a:endParaRPr>
          </a:p>
        </p:txBody>
      </p:sp>
      <p:sp>
        <p:nvSpPr>
          <p:cNvPr id="149" name="Freeform 41"/>
          <p:cNvSpPr>
            <a:spLocks/>
          </p:cNvSpPr>
          <p:nvPr/>
        </p:nvSpPr>
        <p:spPr bwMode="auto">
          <a:xfrm>
            <a:off x="6941852" y="4906659"/>
            <a:ext cx="1074568" cy="291304"/>
          </a:xfrm>
          <a:custGeom>
            <a:avLst/>
            <a:gdLst>
              <a:gd name="T0" fmla="*/ 0 w 780"/>
              <a:gd name="T1" fmla="*/ 240 h 240"/>
              <a:gd name="T2" fmla="*/ 0 w 780"/>
              <a:gd name="T3" fmla="*/ 0 h 240"/>
              <a:gd name="T4" fmla="*/ 780 w 780"/>
              <a:gd name="T5" fmla="*/ 0 h 240"/>
            </a:gdLst>
            <a:ahLst/>
            <a:cxnLst>
              <a:cxn ang="0">
                <a:pos x="T0" y="T1"/>
              </a:cxn>
              <a:cxn ang="0">
                <a:pos x="T2" y="T3"/>
              </a:cxn>
              <a:cxn ang="0">
                <a:pos x="T4" y="T5"/>
              </a:cxn>
            </a:cxnLst>
            <a:rect l="0" t="0" r="r" b="b"/>
            <a:pathLst>
              <a:path w="780" h="240">
                <a:moveTo>
                  <a:pt x="0" y="240"/>
                </a:moveTo>
                <a:lnTo>
                  <a:pt x="0" y="0"/>
                </a:lnTo>
                <a:lnTo>
                  <a:pt x="780" y="0"/>
                </a:lnTo>
              </a:path>
            </a:pathLst>
          </a:custGeom>
          <a:no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0" name="Line 42"/>
          <p:cNvSpPr>
            <a:spLocks noChangeShapeType="1"/>
          </p:cNvSpPr>
          <p:nvPr/>
        </p:nvSpPr>
        <p:spPr bwMode="auto">
          <a:xfrm>
            <a:off x="7073676"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1" name="Line 43"/>
          <p:cNvSpPr>
            <a:spLocks noChangeShapeType="1"/>
          </p:cNvSpPr>
          <p:nvPr/>
        </p:nvSpPr>
        <p:spPr bwMode="auto">
          <a:xfrm>
            <a:off x="7205501"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2" name="Line 44"/>
          <p:cNvSpPr>
            <a:spLocks noChangeShapeType="1"/>
          </p:cNvSpPr>
          <p:nvPr/>
        </p:nvSpPr>
        <p:spPr bwMode="auto">
          <a:xfrm>
            <a:off x="7337325"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3" name="Line 45"/>
          <p:cNvSpPr>
            <a:spLocks noChangeShapeType="1"/>
          </p:cNvSpPr>
          <p:nvPr/>
        </p:nvSpPr>
        <p:spPr bwMode="auto">
          <a:xfrm>
            <a:off x="7470481"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4" name="Line 46"/>
          <p:cNvSpPr>
            <a:spLocks noChangeShapeType="1"/>
          </p:cNvSpPr>
          <p:nvPr/>
        </p:nvSpPr>
        <p:spPr bwMode="auto">
          <a:xfrm>
            <a:off x="7602305" y="4902971"/>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5" name="Line 47"/>
          <p:cNvSpPr>
            <a:spLocks noChangeShapeType="1"/>
          </p:cNvSpPr>
          <p:nvPr/>
        </p:nvSpPr>
        <p:spPr bwMode="auto">
          <a:xfrm>
            <a:off x="7734131" y="4910346"/>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6" name="Line 48"/>
          <p:cNvSpPr>
            <a:spLocks noChangeShapeType="1"/>
          </p:cNvSpPr>
          <p:nvPr/>
        </p:nvSpPr>
        <p:spPr bwMode="auto">
          <a:xfrm>
            <a:off x="7875276" y="4910346"/>
            <a:ext cx="0" cy="29253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7" name="Line 49"/>
          <p:cNvSpPr>
            <a:spLocks noChangeShapeType="1"/>
          </p:cNvSpPr>
          <p:nvPr/>
        </p:nvSpPr>
        <p:spPr bwMode="auto">
          <a:xfrm>
            <a:off x="6969815" y="4691559"/>
            <a:ext cx="107190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58" name="AutoShape 52"/>
          <p:cNvSpPr>
            <a:spLocks/>
          </p:cNvSpPr>
          <p:nvPr/>
        </p:nvSpPr>
        <p:spPr bwMode="auto">
          <a:xfrm rot="16200000">
            <a:off x="5238121" y="4209177"/>
            <a:ext cx="111851" cy="2155796"/>
          </a:xfrm>
          <a:prstGeom prst="leftBrace">
            <a:avLst>
              <a:gd name="adj1" fmla="val 14826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59" name="AutoShape 53"/>
          <p:cNvSpPr>
            <a:spLocks/>
          </p:cNvSpPr>
          <p:nvPr/>
        </p:nvSpPr>
        <p:spPr bwMode="auto">
          <a:xfrm rot="16200000">
            <a:off x="7435503" y="4743440"/>
            <a:ext cx="87268" cy="1047937"/>
          </a:xfrm>
          <a:prstGeom prst="leftBrace">
            <a:avLst>
              <a:gd name="adj1" fmla="val 92371"/>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600" b="1">
              <a:cs typeface="+mn-ea"/>
              <a:sym typeface="+mn-lt"/>
            </a:endParaRPr>
          </a:p>
        </p:txBody>
      </p:sp>
      <p:sp>
        <p:nvSpPr>
          <p:cNvPr id="160" name="Text Box 54"/>
          <p:cNvSpPr txBox="1">
            <a:spLocks noChangeArrowheads="1"/>
          </p:cNvSpPr>
          <p:nvPr/>
        </p:nvSpPr>
        <p:spPr bwMode="auto">
          <a:xfrm>
            <a:off x="4784952" y="530219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推迟接入</a:t>
            </a:r>
          </a:p>
        </p:txBody>
      </p:sp>
      <p:sp>
        <p:nvSpPr>
          <p:cNvPr id="161" name="Text Box 55"/>
          <p:cNvSpPr txBox="1">
            <a:spLocks noChangeArrowheads="1"/>
          </p:cNvSpPr>
          <p:nvPr/>
        </p:nvSpPr>
        <p:spPr bwMode="auto">
          <a:xfrm>
            <a:off x="6770527" y="5265324"/>
            <a:ext cx="1415772"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等待重试时间</a:t>
            </a:r>
          </a:p>
        </p:txBody>
      </p:sp>
      <p:sp>
        <p:nvSpPr>
          <p:cNvPr id="162" name="Line 56"/>
          <p:cNvSpPr>
            <a:spLocks noChangeShapeType="1"/>
          </p:cNvSpPr>
          <p:nvPr/>
        </p:nvSpPr>
        <p:spPr bwMode="auto">
          <a:xfrm flipV="1">
            <a:off x="3596975" y="3290349"/>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3" name="Text Box 57"/>
          <p:cNvSpPr txBox="1">
            <a:spLocks noChangeArrowheads="1"/>
          </p:cNvSpPr>
          <p:nvPr/>
        </p:nvSpPr>
        <p:spPr bwMode="auto">
          <a:xfrm>
            <a:off x="2986132" y="3454319"/>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有帧要发送</a:t>
            </a:r>
          </a:p>
        </p:txBody>
      </p:sp>
      <p:sp>
        <p:nvSpPr>
          <p:cNvPr id="164" name="Line 58"/>
          <p:cNvSpPr>
            <a:spLocks noChangeShapeType="1"/>
          </p:cNvSpPr>
          <p:nvPr/>
        </p:nvSpPr>
        <p:spPr bwMode="auto">
          <a:xfrm>
            <a:off x="8040389" y="4567418"/>
            <a:ext cx="0" cy="28515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5" name="Text Box 59"/>
          <p:cNvSpPr txBox="1">
            <a:spLocks noChangeArrowheads="1"/>
          </p:cNvSpPr>
          <p:nvPr/>
        </p:nvSpPr>
        <p:spPr bwMode="auto">
          <a:xfrm>
            <a:off x="2322538" y="3286916"/>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cs typeface="+mn-ea"/>
                <a:sym typeface="+mn-lt"/>
              </a:rPr>
              <a:t>源站</a:t>
            </a:r>
          </a:p>
        </p:txBody>
      </p:sp>
      <p:sp>
        <p:nvSpPr>
          <p:cNvPr id="166" name="Text Box 61"/>
          <p:cNvSpPr txBox="1">
            <a:spLocks noChangeArrowheads="1"/>
          </p:cNvSpPr>
          <p:nvPr/>
        </p:nvSpPr>
        <p:spPr bwMode="auto">
          <a:xfrm>
            <a:off x="9329338" y="3815908"/>
            <a:ext cx="59503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时间</a:t>
            </a:r>
          </a:p>
        </p:txBody>
      </p:sp>
      <p:sp>
        <p:nvSpPr>
          <p:cNvPr id="167" name="Text Box 62"/>
          <p:cNvSpPr txBox="1">
            <a:spLocks noChangeArrowheads="1"/>
          </p:cNvSpPr>
          <p:nvPr/>
        </p:nvSpPr>
        <p:spPr bwMode="auto">
          <a:xfrm>
            <a:off x="2249023" y="4164519"/>
            <a:ext cx="800219"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目的站</a:t>
            </a:r>
          </a:p>
        </p:txBody>
      </p:sp>
      <p:sp>
        <p:nvSpPr>
          <p:cNvPr id="168" name="Line 64"/>
          <p:cNvSpPr>
            <a:spLocks noChangeShapeType="1"/>
          </p:cNvSpPr>
          <p:nvPr/>
        </p:nvSpPr>
        <p:spPr bwMode="auto">
          <a:xfrm flipH="1">
            <a:off x="6126937" y="4199908"/>
            <a:ext cx="1331" cy="33186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69" name="Text Box 65"/>
          <p:cNvSpPr txBox="1">
            <a:spLocks noChangeArrowheads="1"/>
          </p:cNvSpPr>
          <p:nvPr/>
        </p:nvSpPr>
        <p:spPr bwMode="auto">
          <a:xfrm>
            <a:off x="6753469" y="3609923"/>
            <a:ext cx="627095" cy="3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a:cs typeface="+mn-ea"/>
                <a:sym typeface="+mn-lt"/>
              </a:rPr>
              <a:t>ACK</a:t>
            </a:r>
          </a:p>
        </p:txBody>
      </p:sp>
      <p:sp>
        <p:nvSpPr>
          <p:cNvPr id="170" name="Line 66"/>
          <p:cNvSpPr>
            <a:spLocks noChangeShapeType="1"/>
          </p:cNvSpPr>
          <p:nvPr/>
        </p:nvSpPr>
        <p:spPr bwMode="auto">
          <a:xfrm>
            <a:off x="6369281" y="3274371"/>
            <a:ext cx="2664" cy="159295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1" name="Text Box 67"/>
          <p:cNvSpPr txBox="1">
            <a:spLocks noChangeArrowheads="1"/>
          </p:cNvSpPr>
          <p:nvPr/>
        </p:nvSpPr>
        <p:spPr bwMode="auto">
          <a:xfrm>
            <a:off x="6303149" y="4679254"/>
            <a:ext cx="603050" cy="3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467" b="1" dirty="0">
                <a:cs typeface="+mn-ea"/>
                <a:sym typeface="+mn-lt"/>
              </a:rPr>
              <a:t>SIFS</a:t>
            </a:r>
          </a:p>
        </p:txBody>
      </p:sp>
      <p:sp>
        <p:nvSpPr>
          <p:cNvPr id="172" name="Line 68"/>
          <p:cNvSpPr>
            <a:spLocks noChangeShapeType="1"/>
          </p:cNvSpPr>
          <p:nvPr/>
        </p:nvSpPr>
        <p:spPr bwMode="auto">
          <a:xfrm>
            <a:off x="6835328" y="4925095"/>
            <a:ext cx="0" cy="11676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3" name="Line 69"/>
          <p:cNvSpPr>
            <a:spLocks noChangeShapeType="1"/>
          </p:cNvSpPr>
          <p:nvPr/>
        </p:nvSpPr>
        <p:spPr bwMode="auto">
          <a:xfrm>
            <a:off x="4192181" y="3290350"/>
            <a:ext cx="0" cy="1576977"/>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4" name="Text Box 70"/>
          <p:cNvSpPr txBox="1">
            <a:spLocks noChangeArrowheads="1"/>
          </p:cNvSpPr>
          <p:nvPr/>
        </p:nvSpPr>
        <p:spPr bwMode="auto">
          <a:xfrm>
            <a:off x="2218171" y="5198218"/>
            <a:ext cx="857927"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en-US" altLang="zh-CN" sz="1600" b="1" dirty="0">
                <a:cs typeface="+mn-ea"/>
                <a:sym typeface="+mn-lt"/>
              </a:rPr>
              <a:t> </a:t>
            </a:r>
            <a:r>
              <a:rPr kumimoji="1" lang="zh-CN" altLang="en-US" sz="1600" b="1" dirty="0">
                <a:cs typeface="+mn-ea"/>
                <a:sym typeface="+mn-lt"/>
              </a:rPr>
              <a:t>其他站</a:t>
            </a:r>
          </a:p>
        </p:txBody>
      </p:sp>
      <p:sp>
        <p:nvSpPr>
          <p:cNvPr id="175" name="Line 71"/>
          <p:cNvSpPr>
            <a:spLocks noChangeShapeType="1"/>
          </p:cNvSpPr>
          <p:nvPr/>
        </p:nvSpPr>
        <p:spPr bwMode="auto">
          <a:xfrm flipV="1">
            <a:off x="4192181" y="5217628"/>
            <a:ext cx="0" cy="232307"/>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6" name="Text Box 72"/>
          <p:cNvSpPr txBox="1">
            <a:spLocks noChangeArrowheads="1"/>
          </p:cNvSpPr>
          <p:nvPr/>
        </p:nvSpPr>
        <p:spPr bwMode="auto">
          <a:xfrm>
            <a:off x="3606192" y="5387248"/>
            <a:ext cx="1210588"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cs typeface="+mn-ea"/>
                <a:sym typeface="+mn-lt"/>
              </a:rPr>
              <a:t>有帧要发送</a:t>
            </a:r>
          </a:p>
        </p:txBody>
      </p:sp>
      <p:sp>
        <p:nvSpPr>
          <p:cNvPr id="177" name="Line 73"/>
          <p:cNvSpPr>
            <a:spLocks noChangeShapeType="1"/>
          </p:cNvSpPr>
          <p:nvPr/>
        </p:nvSpPr>
        <p:spPr bwMode="auto">
          <a:xfrm>
            <a:off x="5679534" y="4485065"/>
            <a:ext cx="448735" cy="3688"/>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8" name="Line 74"/>
          <p:cNvSpPr>
            <a:spLocks noChangeShapeType="1"/>
          </p:cNvSpPr>
          <p:nvPr/>
        </p:nvSpPr>
        <p:spPr bwMode="auto">
          <a:xfrm flipV="1">
            <a:off x="6375941" y="4981635"/>
            <a:ext cx="446073" cy="1229"/>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79" name="Line 80"/>
          <p:cNvSpPr>
            <a:spLocks noChangeShapeType="1"/>
          </p:cNvSpPr>
          <p:nvPr/>
        </p:nvSpPr>
        <p:spPr bwMode="auto">
          <a:xfrm>
            <a:off x="4196177" y="3274371"/>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0" name="Line 81"/>
          <p:cNvSpPr>
            <a:spLocks noChangeShapeType="1"/>
          </p:cNvSpPr>
          <p:nvPr/>
        </p:nvSpPr>
        <p:spPr bwMode="auto">
          <a:xfrm>
            <a:off x="5525073" y="3274371"/>
            <a:ext cx="119840" cy="8923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1" name="Line 82"/>
          <p:cNvSpPr>
            <a:spLocks noChangeShapeType="1"/>
          </p:cNvSpPr>
          <p:nvPr/>
        </p:nvSpPr>
        <p:spPr bwMode="auto">
          <a:xfrm flipH="1">
            <a:off x="6249441" y="3274371"/>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2" name="Line 83"/>
          <p:cNvSpPr>
            <a:spLocks noChangeShapeType="1"/>
          </p:cNvSpPr>
          <p:nvPr/>
        </p:nvSpPr>
        <p:spPr bwMode="auto">
          <a:xfrm flipH="1">
            <a:off x="6129601" y="3274371"/>
            <a:ext cx="119840" cy="89234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3" name="AutoShape 84"/>
          <p:cNvSpPr>
            <a:spLocks noChangeArrowheads="1"/>
          </p:cNvSpPr>
          <p:nvPr/>
        </p:nvSpPr>
        <p:spPr bwMode="auto">
          <a:xfrm rot="21038972">
            <a:off x="4864059" y="3611679"/>
            <a:ext cx="181092" cy="499340"/>
          </a:xfrm>
          <a:prstGeom prst="downArrow">
            <a:avLst>
              <a:gd name="adj1" fmla="val 50000"/>
              <a:gd name="adj2" fmla="val 83456"/>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20000"/>
              </a:lnSpc>
            </a:pPr>
            <a:endParaRPr lang="zh-CN" altLang="en-US" sz="1600" b="1">
              <a:cs typeface="+mn-ea"/>
              <a:sym typeface="+mn-lt"/>
            </a:endParaRPr>
          </a:p>
        </p:txBody>
      </p:sp>
      <p:sp>
        <p:nvSpPr>
          <p:cNvPr id="184" name="Text Box 26"/>
          <p:cNvSpPr txBox="1">
            <a:spLocks noChangeArrowheads="1"/>
          </p:cNvSpPr>
          <p:nvPr/>
        </p:nvSpPr>
        <p:spPr bwMode="auto">
          <a:xfrm>
            <a:off x="4245538" y="3274370"/>
            <a:ext cx="1234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chemeClr val="bg1"/>
                </a:solidFill>
                <a:cs typeface="+mn-ea"/>
                <a:sym typeface="+mn-lt"/>
              </a:rPr>
              <a:t>发送第 </a:t>
            </a:r>
            <a:r>
              <a:rPr kumimoji="1" lang="en-US" altLang="zh-CN" sz="1600" b="1" dirty="0">
                <a:solidFill>
                  <a:schemeClr val="bg1"/>
                </a:solidFill>
                <a:cs typeface="+mn-ea"/>
                <a:sym typeface="+mn-lt"/>
              </a:rPr>
              <a:t>1 </a:t>
            </a:r>
            <a:r>
              <a:rPr kumimoji="1" lang="zh-CN" altLang="en-US" sz="1600" b="1" dirty="0">
                <a:solidFill>
                  <a:schemeClr val="bg1"/>
                </a:solidFill>
                <a:cs typeface="+mn-ea"/>
                <a:sym typeface="+mn-lt"/>
              </a:rPr>
              <a:t>帧</a:t>
            </a:r>
          </a:p>
        </p:txBody>
      </p:sp>
      <p:sp>
        <p:nvSpPr>
          <p:cNvPr id="185" name="Freeform 88"/>
          <p:cNvSpPr>
            <a:spLocks/>
          </p:cNvSpPr>
          <p:nvPr/>
        </p:nvSpPr>
        <p:spPr bwMode="auto">
          <a:xfrm>
            <a:off x="6128270" y="3274371"/>
            <a:ext cx="241013" cy="892349"/>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00CC"/>
          </a:solidFill>
          <a:ln>
            <a:noFill/>
          </a:ln>
          <a:effectLst/>
        </p:spPr>
        <p:txBody>
          <a:bodyPr/>
          <a:lstStyle/>
          <a:p>
            <a:pPr>
              <a:lnSpc>
                <a:spcPct val="120000"/>
              </a:lnSpc>
            </a:pPr>
            <a:endParaRPr lang="zh-CN" altLang="en-US" sz="1600" b="1">
              <a:cs typeface="+mn-ea"/>
              <a:sym typeface="+mn-lt"/>
            </a:endParaRPr>
          </a:p>
        </p:txBody>
      </p:sp>
      <p:sp>
        <p:nvSpPr>
          <p:cNvPr id="186" name="Line 60"/>
          <p:cNvSpPr>
            <a:spLocks noChangeShapeType="1"/>
          </p:cNvSpPr>
          <p:nvPr/>
        </p:nvSpPr>
        <p:spPr bwMode="auto">
          <a:xfrm>
            <a:off x="2615616" y="4165491"/>
            <a:ext cx="7125177"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7" name="Line 11"/>
          <p:cNvSpPr>
            <a:spLocks noChangeShapeType="1"/>
          </p:cNvSpPr>
          <p:nvPr/>
        </p:nvSpPr>
        <p:spPr bwMode="auto">
          <a:xfrm>
            <a:off x="2616947" y="3270683"/>
            <a:ext cx="7126508"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8" name="Line 89"/>
          <p:cNvSpPr>
            <a:spLocks noChangeShapeType="1"/>
          </p:cNvSpPr>
          <p:nvPr/>
        </p:nvSpPr>
        <p:spPr bwMode="auto">
          <a:xfrm flipV="1">
            <a:off x="6225780" y="3527776"/>
            <a:ext cx="47936" cy="371197"/>
          </a:xfrm>
          <a:prstGeom prst="line">
            <a:avLst/>
          </a:prstGeom>
          <a:noFill/>
          <a:ln w="1905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cs typeface="+mn-ea"/>
              <a:sym typeface="+mn-lt"/>
            </a:endParaRPr>
          </a:p>
        </p:txBody>
      </p:sp>
      <p:sp>
        <p:nvSpPr>
          <p:cNvPr id="189" name="Text Box 20"/>
          <p:cNvSpPr txBox="1">
            <a:spLocks noChangeArrowheads="1"/>
          </p:cNvSpPr>
          <p:nvPr/>
        </p:nvSpPr>
        <p:spPr bwMode="auto">
          <a:xfrm>
            <a:off x="2694622" y="2950853"/>
            <a:ext cx="972039"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1400" b="1" dirty="0">
                <a:cs typeface="+mn-ea"/>
                <a:sym typeface="+mn-lt"/>
              </a:rPr>
              <a:t>媒体空闲                                    </a:t>
            </a:r>
          </a:p>
        </p:txBody>
      </p:sp>
      <p:sp>
        <p:nvSpPr>
          <p:cNvPr id="190" name="Text Box 50"/>
          <p:cNvSpPr txBox="1">
            <a:spLocks noChangeArrowheads="1"/>
          </p:cNvSpPr>
          <p:nvPr/>
        </p:nvSpPr>
        <p:spPr bwMode="auto">
          <a:xfrm>
            <a:off x="7027073" y="436853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争用窗口</a:t>
            </a:r>
          </a:p>
        </p:txBody>
      </p:sp>
      <p:sp>
        <p:nvSpPr>
          <p:cNvPr id="7" name="矩形 6"/>
          <p:cNvSpPr/>
          <p:nvPr/>
        </p:nvSpPr>
        <p:spPr>
          <a:xfrm>
            <a:off x="2778738" y="1654881"/>
            <a:ext cx="6776388" cy="752194"/>
          </a:xfrm>
          <a:prstGeom prst="rect">
            <a:avLst/>
          </a:prstGeom>
          <a:solidFill>
            <a:srgbClr val="00FFFF"/>
          </a:solidFill>
          <a:ln>
            <a:solidFill>
              <a:schemeClr val="tx1"/>
            </a:solidFill>
          </a:ln>
          <a:effectLst/>
        </p:spPr>
        <p:txBody>
          <a:bodyPr wrap="square">
            <a:spAutoFit/>
          </a:bodyPr>
          <a:lstStyle/>
          <a:p>
            <a:pPr>
              <a:lnSpc>
                <a:spcPct val="120000"/>
              </a:lnSpc>
            </a:pPr>
            <a:r>
              <a:rPr lang="zh-CN" altLang="en-US" sz="1867" b="1" dirty="0">
                <a:cs typeface="+mn-ea"/>
                <a:sym typeface="+mn-lt"/>
              </a:rPr>
              <a:t>目的站若正确收到此帧，则经过时间间隔 </a:t>
            </a:r>
            <a:r>
              <a:rPr lang="en-US" altLang="zh-CN" sz="1867" b="1" dirty="0">
                <a:cs typeface="+mn-ea"/>
                <a:sym typeface="+mn-lt"/>
              </a:rPr>
              <a:t>SIFS </a:t>
            </a:r>
            <a:r>
              <a:rPr lang="zh-CN" altLang="en-US" sz="1867" b="1" dirty="0">
                <a:cs typeface="+mn-ea"/>
                <a:sym typeface="+mn-lt"/>
              </a:rPr>
              <a:t>后，向源站发送确认帧 </a:t>
            </a:r>
            <a:r>
              <a:rPr lang="en-US" altLang="zh-CN" sz="1867" b="1" dirty="0">
                <a:cs typeface="+mn-ea"/>
                <a:sym typeface="+mn-lt"/>
              </a:rPr>
              <a:t>ACK</a:t>
            </a:r>
            <a:r>
              <a:rPr lang="zh-CN" altLang="en-US" sz="1867" b="1" dirty="0">
                <a:cs typeface="+mn-ea"/>
                <a:sym typeface="+mn-lt"/>
              </a:rPr>
              <a:t>。</a:t>
            </a:r>
          </a:p>
        </p:txBody>
      </p:sp>
      <p:sp>
        <p:nvSpPr>
          <p:cNvPr id="69" name="Text Box 51"/>
          <p:cNvSpPr txBox="1">
            <a:spLocks noChangeArrowheads="1"/>
          </p:cNvSpPr>
          <p:nvPr/>
        </p:nvSpPr>
        <p:spPr bwMode="auto">
          <a:xfrm>
            <a:off x="7952065" y="4880112"/>
            <a:ext cx="1268296"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发送下一 帧</a:t>
            </a:r>
          </a:p>
        </p:txBody>
      </p:sp>
      <p:sp>
        <p:nvSpPr>
          <p:cNvPr id="6" name="矩形 5">
            <a:extLst>
              <a:ext uri="{FF2B5EF4-FFF2-40B4-BE49-F238E27FC236}">
                <a16:creationId xmlns:a16="http://schemas.microsoft.com/office/drawing/2014/main" id="{948689C5-5A70-4620-B7AB-01F751A0D257}"/>
              </a:ext>
            </a:extLst>
          </p:cNvPr>
          <p:cNvSpPr/>
          <p:nvPr/>
        </p:nvSpPr>
        <p:spPr>
          <a:xfrm>
            <a:off x="522351" y="355486"/>
            <a:ext cx="3954096" cy="632353"/>
          </a:xfrm>
          <a:prstGeom prst="rect">
            <a:avLst/>
          </a:prstGeom>
        </p:spPr>
        <p:txBody>
          <a:bodyPr wrap="none">
            <a:spAutoFit/>
          </a:bodyPr>
          <a:lstStyle/>
          <a:p>
            <a:pPr>
              <a:lnSpc>
                <a:spcPct val="120000"/>
              </a:lnSpc>
            </a:pPr>
            <a:r>
              <a:rPr lang="en-US" altLang="zh-CN" sz="3200" b="1" dirty="0">
                <a:cs typeface="+mn-ea"/>
                <a:sym typeface="+mn-lt"/>
              </a:rPr>
              <a:t>CSMA/CA </a:t>
            </a:r>
            <a:r>
              <a:rPr lang="zh-CN" altLang="en-US" sz="3200" b="1" dirty="0">
                <a:cs typeface="+mn-ea"/>
                <a:sym typeface="+mn-lt"/>
              </a:rPr>
              <a:t>协议原理 </a:t>
            </a:r>
            <a:endParaRPr lang="en-US" altLang="zh-CN" sz="3200" b="1" dirty="0">
              <a:cs typeface="+mn-ea"/>
              <a:sym typeface="+mn-lt"/>
            </a:endParaRPr>
          </a:p>
        </p:txBody>
      </p:sp>
    </p:spTree>
    <p:extLst>
      <p:ext uri="{BB962C8B-B14F-4D97-AF65-F5344CB8AC3E}">
        <p14:creationId xmlns:p14="http://schemas.microsoft.com/office/powerpoint/2010/main" val="34477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35" presetClass="emph" presetSubtype="0" repeatCount="3000" fill="hold" grpId="0" nodeType="afterEffect">
                                  <p:stCondLst>
                                    <p:cond delay="0"/>
                                  </p:stCondLst>
                                  <p:childTnLst>
                                    <p:anim calcmode="discrete" valueType="str">
                                      <p:cBhvr>
                                        <p:cTn id="9" dur="1000" fill="hold"/>
                                        <p:tgtEl>
                                          <p:spTgt spid="1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8"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6"/>
          <p:cNvSpPr>
            <a:spLocks noChangeArrowheads="1"/>
          </p:cNvSpPr>
          <p:nvPr/>
        </p:nvSpPr>
        <p:spPr bwMode="auto">
          <a:xfrm>
            <a:off x="668170" y="1793861"/>
            <a:ext cx="10404992" cy="187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zh-CN" altLang="en-US" sz="2400" dirty="0">
                <a:cs typeface="+mn-ea"/>
                <a:sym typeface="+mn-lt"/>
              </a:rPr>
              <a:t>当一个站检测到正在信道中传送的 </a:t>
            </a:r>
            <a:r>
              <a:rPr lang="en-US" altLang="zh-CN" sz="2400" dirty="0">
                <a:cs typeface="+mn-ea"/>
                <a:sym typeface="+mn-lt"/>
              </a:rPr>
              <a:t>MAC </a:t>
            </a:r>
            <a:r>
              <a:rPr lang="zh-CN" altLang="en-US" sz="2400" dirty="0">
                <a:cs typeface="+mn-ea"/>
                <a:sym typeface="+mn-lt"/>
              </a:rPr>
              <a:t>帧首部的“持续时间”字段时，就调整自己的</a:t>
            </a:r>
            <a:r>
              <a:rPr lang="zh-CN" altLang="en-US" sz="2400" dirty="0">
                <a:solidFill>
                  <a:srgbClr val="0000FF"/>
                </a:solidFill>
                <a:cs typeface="+mn-ea"/>
                <a:sym typeface="+mn-lt"/>
              </a:rPr>
              <a:t>网络分配向量 </a:t>
            </a:r>
            <a:r>
              <a:rPr lang="en-US" altLang="zh-CN" sz="2400" dirty="0">
                <a:cs typeface="+mn-ea"/>
                <a:sym typeface="+mn-lt"/>
              </a:rPr>
              <a:t>NAV (Network Allocation Vector)</a:t>
            </a:r>
            <a:r>
              <a:rPr lang="zh-CN" altLang="en-US" sz="2400" dirty="0">
                <a:cs typeface="+mn-ea"/>
                <a:sym typeface="+mn-lt"/>
              </a:rPr>
              <a:t>。</a:t>
            </a:r>
          </a:p>
          <a:p>
            <a:pPr marL="457200" indent="-457200" eaLnBrk="0" hangingPunct="0">
              <a:lnSpc>
                <a:spcPct val="120000"/>
              </a:lnSpc>
              <a:buClr>
                <a:srgbClr val="0070C0"/>
              </a:buClr>
              <a:buFont typeface="Wingdings" panose="05000000000000000000" pitchFamily="2" charset="2"/>
              <a:buChar char="Ø"/>
            </a:pPr>
            <a:r>
              <a:rPr lang="en-US" altLang="zh-CN" sz="2400" dirty="0">
                <a:solidFill>
                  <a:srgbClr val="0000FF"/>
                </a:solidFill>
                <a:cs typeface="+mn-ea"/>
                <a:sym typeface="+mn-lt"/>
              </a:rPr>
              <a:t>NAV </a:t>
            </a:r>
            <a:r>
              <a:rPr lang="zh-CN" altLang="en-US" sz="2400" dirty="0">
                <a:solidFill>
                  <a:srgbClr val="0000FF"/>
                </a:solidFill>
                <a:cs typeface="+mn-ea"/>
                <a:sym typeface="+mn-lt"/>
              </a:rPr>
              <a:t>指出</a:t>
            </a:r>
            <a:r>
              <a:rPr lang="zh-CN" altLang="en-US" sz="2400" dirty="0">
                <a:cs typeface="+mn-ea"/>
                <a:sym typeface="+mn-lt"/>
              </a:rPr>
              <a:t>：必须经过多少时间才能完成数据帧的这次传输，才能使信道转入到空闲状态</a:t>
            </a:r>
            <a:r>
              <a:rPr lang="zh-CN" altLang="en-US" sz="2667" b="1" dirty="0">
                <a:cs typeface="+mn-ea"/>
                <a:sym typeface="+mn-lt"/>
              </a:rPr>
              <a:t>。 </a:t>
            </a:r>
          </a:p>
        </p:txBody>
      </p:sp>
      <p:sp>
        <p:nvSpPr>
          <p:cNvPr id="6" name="矩形 5">
            <a:extLst>
              <a:ext uri="{FF2B5EF4-FFF2-40B4-BE49-F238E27FC236}">
                <a16:creationId xmlns:a16="http://schemas.microsoft.com/office/drawing/2014/main" id="{3466CD22-D0D7-4170-B13E-79EF2B610EEB}"/>
              </a:ext>
            </a:extLst>
          </p:cNvPr>
          <p:cNvSpPr/>
          <p:nvPr/>
        </p:nvSpPr>
        <p:spPr>
          <a:xfrm>
            <a:off x="802101" y="423266"/>
            <a:ext cx="2760692" cy="632353"/>
          </a:xfrm>
          <a:prstGeom prst="rect">
            <a:avLst/>
          </a:prstGeom>
        </p:spPr>
        <p:txBody>
          <a:bodyPr wrap="none">
            <a:spAutoFit/>
          </a:bodyPr>
          <a:lstStyle/>
          <a:p>
            <a:pPr lvl="0">
              <a:lnSpc>
                <a:spcPct val="120000"/>
              </a:lnSpc>
            </a:pPr>
            <a:r>
              <a:rPr lang="zh-CN" altLang="en-US" sz="3200" b="1" dirty="0">
                <a:solidFill>
                  <a:srgbClr val="000000"/>
                </a:solidFill>
                <a:cs typeface="+mn-ea"/>
                <a:sym typeface="+mn-lt"/>
              </a:rPr>
              <a:t>网络分配向量 </a:t>
            </a:r>
            <a:endParaRPr lang="en-US" altLang="zh-CN" sz="3200" b="1" dirty="0">
              <a:solidFill>
                <a:srgbClr val="000000"/>
              </a:solidFill>
              <a:cs typeface="+mn-ea"/>
              <a:sym typeface="+mn-lt"/>
            </a:endParaRPr>
          </a:p>
        </p:txBody>
      </p:sp>
    </p:spTree>
    <p:extLst>
      <p:ext uri="{BB962C8B-B14F-4D97-AF65-F5344CB8AC3E}">
        <p14:creationId xmlns:p14="http://schemas.microsoft.com/office/powerpoint/2010/main" val="31081074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830540" y="324509"/>
            <a:ext cx="1939955"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3200" b="1" dirty="0">
                <a:cs typeface="+mn-ea"/>
                <a:sym typeface="+mn-lt"/>
              </a:rPr>
              <a:t>争用窗口 </a:t>
            </a:r>
            <a:endParaRPr lang="en-US" altLang="zh-CN" sz="3200" b="1" dirty="0">
              <a:cs typeface="+mn-ea"/>
              <a:sym typeface="+mn-lt"/>
            </a:endParaRPr>
          </a:p>
        </p:txBody>
      </p:sp>
      <p:sp>
        <p:nvSpPr>
          <p:cNvPr id="4" name="Rectangle 46"/>
          <p:cNvSpPr>
            <a:spLocks noChangeArrowheads="1"/>
          </p:cNvSpPr>
          <p:nvPr/>
        </p:nvSpPr>
        <p:spPr bwMode="auto">
          <a:xfrm>
            <a:off x="234176" y="1609923"/>
            <a:ext cx="11384619" cy="2713307"/>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信道从忙态变为空闲时，任何一个站要发送数据帧时，不仅都必须等待一个 </a:t>
            </a:r>
            <a:r>
              <a:rPr lang="en-US" altLang="zh-CN" sz="2400" dirty="0">
                <a:cs typeface="+mn-ea"/>
                <a:sym typeface="+mn-lt"/>
              </a:rPr>
              <a:t>DIFS </a:t>
            </a:r>
            <a:r>
              <a:rPr lang="zh-CN" altLang="en-US" sz="2400" dirty="0">
                <a:cs typeface="+mn-ea"/>
                <a:sym typeface="+mn-lt"/>
              </a:rPr>
              <a:t>的间隔，而且还要进入</a:t>
            </a:r>
            <a:r>
              <a:rPr lang="zh-CN" altLang="en-US" sz="2400" dirty="0">
                <a:solidFill>
                  <a:srgbClr val="0000FF"/>
                </a:solidFill>
                <a:cs typeface="+mn-ea"/>
                <a:sym typeface="+mn-lt"/>
              </a:rPr>
              <a:t>争用窗口</a:t>
            </a:r>
            <a:r>
              <a:rPr lang="zh-CN" altLang="en-US" sz="2400" dirty="0">
                <a:cs typeface="+mn-ea"/>
                <a:sym typeface="+mn-lt"/>
              </a:rPr>
              <a:t>，并计算随机退避时间以便再次重新试图接入到信道。</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在信道从忙态转为空闲时，为了避免几个站同时发送数据（一旦发送就要把一帧发送完，不能中途停止），各站就要执行退避算法，以减少发生碰撞的概率。</a:t>
            </a:r>
          </a:p>
          <a:p>
            <a:pPr marL="457189" indent="-457189" eaLnBrk="0" hangingPunct="0">
              <a:lnSpc>
                <a:spcPct val="120000"/>
              </a:lnSpc>
              <a:buClr>
                <a:srgbClr val="0070C0"/>
              </a:buClr>
              <a:buFont typeface="Wingdings" panose="05000000000000000000" pitchFamily="2" charset="2"/>
              <a:buChar char="Ø"/>
            </a:pPr>
            <a:r>
              <a:rPr lang="en-US" altLang="zh-CN" sz="2400" dirty="0">
                <a:cs typeface="+mn-ea"/>
                <a:sym typeface="+mn-lt"/>
              </a:rPr>
              <a:t>802.11 </a:t>
            </a:r>
            <a:r>
              <a:rPr lang="zh-CN" altLang="en-US" sz="2400" dirty="0">
                <a:cs typeface="+mn-ea"/>
                <a:sym typeface="+mn-lt"/>
              </a:rPr>
              <a:t>使用二进制指数退避算法。 </a:t>
            </a:r>
            <a:endParaRPr lang="zh-CN" altLang="en-US" sz="2400" dirty="0">
              <a:solidFill>
                <a:srgbClr val="0000FF"/>
              </a:solidFill>
              <a:cs typeface="+mn-ea"/>
              <a:sym typeface="+mn-lt"/>
            </a:endParaRPr>
          </a:p>
        </p:txBody>
      </p:sp>
    </p:spTree>
    <p:extLst>
      <p:ext uri="{BB962C8B-B14F-4D97-AF65-F5344CB8AC3E}">
        <p14:creationId xmlns:p14="http://schemas.microsoft.com/office/powerpoint/2010/main" val="7743221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787408" y="341761"/>
            <a:ext cx="3991798"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3200" b="1" dirty="0">
                <a:cs typeface="+mn-ea"/>
                <a:sym typeface="+mn-lt"/>
              </a:rPr>
              <a:t>二进制指数退避算法 </a:t>
            </a:r>
            <a:endParaRPr lang="en-US" altLang="zh-CN" sz="3200" b="1" dirty="0">
              <a:cs typeface="+mn-ea"/>
              <a:sym typeface="+mn-lt"/>
            </a:endParaRPr>
          </a:p>
        </p:txBody>
      </p:sp>
      <p:sp>
        <p:nvSpPr>
          <p:cNvPr id="4" name="Rectangle 46"/>
          <p:cNvSpPr>
            <a:spLocks noChangeArrowheads="1"/>
          </p:cNvSpPr>
          <p:nvPr/>
        </p:nvSpPr>
        <p:spPr bwMode="auto">
          <a:xfrm>
            <a:off x="690471" y="1609923"/>
            <a:ext cx="10928324" cy="2758384"/>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第 </a:t>
            </a:r>
            <a:r>
              <a:rPr lang="en-US" altLang="zh-CN" sz="2400" i="1" dirty="0" err="1">
                <a:cs typeface="+mn-ea"/>
                <a:sym typeface="+mn-lt"/>
              </a:rPr>
              <a:t>i</a:t>
            </a:r>
            <a:r>
              <a:rPr lang="en-US" altLang="zh-CN" sz="2400" dirty="0">
                <a:cs typeface="+mn-ea"/>
                <a:sym typeface="+mn-lt"/>
              </a:rPr>
              <a:t> </a:t>
            </a:r>
            <a:r>
              <a:rPr lang="zh-CN" altLang="en-US" sz="2400" dirty="0">
                <a:cs typeface="+mn-ea"/>
                <a:sym typeface="+mn-lt"/>
              </a:rPr>
              <a:t>次退避就在 </a:t>
            </a:r>
            <a:r>
              <a:rPr lang="en-US" altLang="zh-CN" sz="2400" dirty="0">
                <a:cs typeface="+mn-ea"/>
                <a:sym typeface="+mn-lt"/>
              </a:rPr>
              <a:t>2</a:t>
            </a:r>
            <a:r>
              <a:rPr lang="en-US" altLang="zh-CN" sz="2400" baseline="30000" dirty="0">
                <a:cs typeface="+mn-ea"/>
                <a:sym typeface="+mn-lt"/>
              </a:rPr>
              <a:t>2+</a:t>
            </a:r>
            <a:r>
              <a:rPr lang="en-US" altLang="zh-CN" sz="2400" i="1" baseline="30000" dirty="0">
                <a:cs typeface="+mn-ea"/>
                <a:sym typeface="+mn-lt"/>
              </a:rPr>
              <a:t>i</a:t>
            </a:r>
            <a:r>
              <a:rPr lang="en-US" altLang="zh-CN" sz="2400" dirty="0">
                <a:cs typeface="+mn-ea"/>
                <a:sym typeface="+mn-lt"/>
              </a:rPr>
              <a:t> </a:t>
            </a:r>
            <a:r>
              <a:rPr lang="zh-CN" altLang="en-US" sz="2400" dirty="0">
                <a:cs typeface="+mn-ea"/>
                <a:sym typeface="+mn-lt"/>
              </a:rPr>
              <a:t>个时隙中随机地选择一个，即：第 </a:t>
            </a:r>
            <a:r>
              <a:rPr lang="en-US" altLang="zh-CN" sz="2400" i="1" dirty="0" err="1">
                <a:cs typeface="+mn-ea"/>
                <a:sym typeface="+mn-lt"/>
              </a:rPr>
              <a:t>i</a:t>
            </a:r>
            <a:r>
              <a:rPr lang="en-US" altLang="zh-CN" sz="2400" dirty="0">
                <a:cs typeface="+mn-ea"/>
                <a:sym typeface="+mn-lt"/>
              </a:rPr>
              <a:t> </a:t>
            </a:r>
            <a:r>
              <a:rPr lang="zh-CN" altLang="en-US" sz="2400" dirty="0">
                <a:cs typeface="+mn-ea"/>
                <a:sym typeface="+mn-lt"/>
              </a:rPr>
              <a:t>次退避是在时隙 </a:t>
            </a:r>
            <a:r>
              <a:rPr lang="en-US" altLang="zh-CN" sz="2400" dirty="0">
                <a:cs typeface="+mn-ea"/>
                <a:sym typeface="+mn-lt"/>
              </a:rPr>
              <a:t>{0, 1, …, 2</a:t>
            </a:r>
            <a:r>
              <a:rPr lang="en-US" altLang="zh-CN" sz="2400" baseline="30000" dirty="0">
                <a:cs typeface="+mn-ea"/>
                <a:sym typeface="+mn-lt"/>
              </a:rPr>
              <a:t>2+</a:t>
            </a:r>
            <a:r>
              <a:rPr lang="en-US" altLang="zh-CN" sz="2400" i="1" baseline="30000" dirty="0">
                <a:cs typeface="+mn-ea"/>
                <a:sym typeface="+mn-lt"/>
              </a:rPr>
              <a:t>i</a:t>
            </a:r>
            <a:r>
              <a:rPr lang="en-US" altLang="zh-CN" sz="2400" dirty="0">
                <a:cs typeface="+mn-ea"/>
                <a:sym typeface="+mn-lt"/>
              </a:rPr>
              <a:t> – 1} </a:t>
            </a:r>
            <a:r>
              <a:rPr lang="zh-CN" altLang="en-US" sz="2400" dirty="0">
                <a:cs typeface="+mn-ea"/>
                <a:sym typeface="+mn-lt"/>
              </a:rPr>
              <a:t>中随机地选择一个。 </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第 </a:t>
            </a:r>
            <a:r>
              <a:rPr lang="en-US" altLang="zh-CN" sz="2400" dirty="0">
                <a:cs typeface="+mn-ea"/>
                <a:sym typeface="+mn-lt"/>
              </a:rPr>
              <a:t>1 </a:t>
            </a:r>
            <a:r>
              <a:rPr lang="zh-CN" altLang="en-US" sz="2400" dirty="0">
                <a:cs typeface="+mn-ea"/>
                <a:sym typeface="+mn-lt"/>
              </a:rPr>
              <a:t>次退避是在 </a:t>
            </a:r>
            <a:r>
              <a:rPr lang="en-US" altLang="zh-CN" sz="2400" dirty="0">
                <a:cs typeface="+mn-ea"/>
                <a:sym typeface="+mn-lt"/>
              </a:rPr>
              <a:t>8 </a:t>
            </a:r>
            <a:r>
              <a:rPr lang="zh-CN" altLang="en-US" sz="2400" dirty="0">
                <a:cs typeface="+mn-ea"/>
                <a:sym typeface="+mn-lt"/>
              </a:rPr>
              <a:t>个时隙中随机选择一个。</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第 </a:t>
            </a:r>
            <a:r>
              <a:rPr lang="en-US" altLang="zh-CN" sz="2400" dirty="0">
                <a:cs typeface="+mn-ea"/>
                <a:sym typeface="+mn-lt"/>
              </a:rPr>
              <a:t>2 </a:t>
            </a:r>
            <a:r>
              <a:rPr lang="zh-CN" altLang="en-US" sz="2400" dirty="0">
                <a:cs typeface="+mn-ea"/>
                <a:sym typeface="+mn-lt"/>
              </a:rPr>
              <a:t>次退避是在 </a:t>
            </a:r>
            <a:r>
              <a:rPr lang="en-US" altLang="zh-CN" sz="2400" dirty="0">
                <a:cs typeface="+mn-ea"/>
                <a:sym typeface="+mn-lt"/>
              </a:rPr>
              <a:t>16 </a:t>
            </a:r>
            <a:r>
              <a:rPr lang="zh-CN" altLang="en-US" sz="2400" dirty="0">
                <a:cs typeface="+mn-ea"/>
                <a:sym typeface="+mn-lt"/>
              </a:rPr>
              <a:t>个时隙中随机选择一个。 </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当时隙编号达到 </a:t>
            </a:r>
            <a:r>
              <a:rPr lang="en-US" altLang="zh-CN" sz="2400" dirty="0">
                <a:cs typeface="+mn-ea"/>
                <a:sym typeface="+mn-lt"/>
              </a:rPr>
              <a:t>255 </a:t>
            </a:r>
            <a:r>
              <a:rPr lang="zh-CN" altLang="en-US" sz="2400" dirty="0">
                <a:cs typeface="+mn-ea"/>
                <a:sym typeface="+mn-lt"/>
              </a:rPr>
              <a:t>时（这对应于第 </a:t>
            </a:r>
            <a:r>
              <a:rPr lang="en-US" altLang="zh-CN" sz="2400" dirty="0">
                <a:cs typeface="+mn-ea"/>
                <a:sym typeface="+mn-lt"/>
              </a:rPr>
              <a:t>6 </a:t>
            </a:r>
            <a:r>
              <a:rPr lang="zh-CN" altLang="en-US" sz="2400" dirty="0">
                <a:cs typeface="+mn-ea"/>
                <a:sym typeface="+mn-lt"/>
              </a:rPr>
              <a:t>次退避）就不再增加了。</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这里决定退避</a:t>
            </a:r>
            <a:r>
              <a:rPr lang="zh-CN" altLang="en-US" sz="2667" dirty="0">
                <a:cs typeface="+mn-ea"/>
                <a:sym typeface="+mn-lt"/>
              </a:rPr>
              <a:t>时间的变量 </a:t>
            </a:r>
            <a:r>
              <a:rPr lang="en-US" altLang="zh-CN" sz="2667" i="1" dirty="0" err="1">
                <a:cs typeface="+mn-ea"/>
                <a:sym typeface="+mn-lt"/>
              </a:rPr>
              <a:t>i</a:t>
            </a:r>
            <a:r>
              <a:rPr lang="en-US" altLang="zh-CN" sz="2667" dirty="0">
                <a:cs typeface="+mn-ea"/>
                <a:sym typeface="+mn-lt"/>
              </a:rPr>
              <a:t> </a:t>
            </a:r>
            <a:r>
              <a:rPr lang="zh-CN" altLang="en-US" sz="2667" dirty="0">
                <a:cs typeface="+mn-ea"/>
                <a:sym typeface="+mn-lt"/>
              </a:rPr>
              <a:t>称为</a:t>
            </a:r>
            <a:r>
              <a:rPr lang="zh-CN" altLang="en-US" sz="2667" dirty="0">
                <a:solidFill>
                  <a:srgbClr val="0000FF"/>
                </a:solidFill>
                <a:cs typeface="+mn-ea"/>
                <a:sym typeface="+mn-lt"/>
              </a:rPr>
              <a:t>退避变量</a:t>
            </a:r>
            <a:r>
              <a:rPr lang="zh-CN" altLang="en-US" sz="2667" dirty="0">
                <a:cs typeface="+mn-ea"/>
                <a:sym typeface="+mn-lt"/>
              </a:rPr>
              <a:t>。</a:t>
            </a:r>
          </a:p>
        </p:txBody>
      </p:sp>
    </p:spTree>
    <p:extLst>
      <p:ext uri="{BB962C8B-B14F-4D97-AF65-F5344CB8AC3E}">
        <p14:creationId xmlns:p14="http://schemas.microsoft.com/office/powerpoint/2010/main" val="32378742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690470" y="170946"/>
            <a:ext cx="5195653"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3200" b="1" dirty="0">
                <a:cs typeface="+mn-ea"/>
                <a:sym typeface="+mn-lt"/>
              </a:rPr>
              <a:t>退避计时器 </a:t>
            </a:r>
            <a:r>
              <a:rPr lang="en-US" altLang="zh-CN" sz="3200" b="1" dirty="0">
                <a:cs typeface="+mn-ea"/>
                <a:sym typeface="+mn-lt"/>
              </a:rPr>
              <a:t>(</a:t>
            </a:r>
            <a:r>
              <a:rPr lang="en-US" altLang="zh-CN" sz="3200" b="1" dirty="0" err="1">
                <a:cs typeface="+mn-ea"/>
                <a:sym typeface="+mn-lt"/>
              </a:rPr>
              <a:t>backoff</a:t>
            </a:r>
            <a:r>
              <a:rPr lang="en-US" altLang="zh-CN" sz="3200" b="1" dirty="0">
                <a:cs typeface="+mn-ea"/>
                <a:sym typeface="+mn-lt"/>
              </a:rPr>
              <a:t> timer)</a:t>
            </a:r>
          </a:p>
        </p:txBody>
      </p:sp>
      <p:sp>
        <p:nvSpPr>
          <p:cNvPr id="4" name="Rectangle 46"/>
          <p:cNvSpPr>
            <a:spLocks noChangeArrowheads="1"/>
          </p:cNvSpPr>
          <p:nvPr/>
        </p:nvSpPr>
        <p:spPr bwMode="auto">
          <a:xfrm>
            <a:off x="215660" y="1408498"/>
            <a:ext cx="11499012" cy="2424253"/>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l"/>
            </a:pPr>
            <a:r>
              <a:rPr lang="zh-CN" altLang="en-US" sz="2400" dirty="0">
                <a:cs typeface="+mn-ea"/>
                <a:sym typeface="+mn-lt"/>
              </a:rPr>
              <a:t>站点每经历一个时隙的时间就检测一次信道。</a:t>
            </a:r>
          </a:p>
          <a:p>
            <a:pPr marL="457189" indent="-457189" eaLnBrk="0" hangingPunct="0">
              <a:lnSpc>
                <a:spcPct val="120000"/>
              </a:lnSpc>
              <a:buClr>
                <a:srgbClr val="0070C0"/>
              </a:buClr>
              <a:buFont typeface="Wingdings" panose="05000000000000000000" pitchFamily="2" charset="2"/>
              <a:buChar char="l"/>
            </a:pPr>
            <a:r>
              <a:rPr lang="zh-CN" altLang="en-US" sz="2400" dirty="0">
                <a:cs typeface="+mn-ea"/>
                <a:sym typeface="+mn-lt"/>
              </a:rPr>
              <a:t>这可能发生两种情况：</a:t>
            </a:r>
          </a:p>
          <a:p>
            <a:pPr marL="1065573" indent="-609585" eaLnBrk="0" hangingPunct="0">
              <a:lnSpc>
                <a:spcPct val="120000"/>
              </a:lnSpc>
              <a:buClr>
                <a:srgbClr val="7030A0"/>
              </a:buClr>
              <a:buFont typeface="+mj-lt"/>
              <a:buAutoNum type="arabicPeriod"/>
            </a:pPr>
            <a:r>
              <a:rPr lang="zh-CN" altLang="en-US" sz="2000" dirty="0">
                <a:cs typeface="+mn-ea"/>
                <a:sym typeface="+mn-lt"/>
              </a:rPr>
              <a:t>若检测到</a:t>
            </a:r>
            <a:r>
              <a:rPr lang="zh-CN" altLang="en-US" sz="2000" dirty="0">
                <a:solidFill>
                  <a:srgbClr val="0000FF"/>
                </a:solidFill>
                <a:cs typeface="+mn-ea"/>
                <a:sym typeface="+mn-lt"/>
              </a:rPr>
              <a:t>信道空闲</a:t>
            </a:r>
            <a:r>
              <a:rPr lang="zh-CN" altLang="en-US" sz="2000" dirty="0">
                <a:cs typeface="+mn-ea"/>
                <a:sym typeface="+mn-lt"/>
              </a:rPr>
              <a:t>，退避计时器就</a:t>
            </a:r>
            <a:r>
              <a:rPr lang="zh-CN" altLang="en-US" sz="2000" dirty="0">
                <a:solidFill>
                  <a:srgbClr val="0000FF"/>
                </a:solidFill>
                <a:cs typeface="+mn-ea"/>
                <a:sym typeface="+mn-lt"/>
              </a:rPr>
              <a:t>继续</a:t>
            </a:r>
            <a:r>
              <a:rPr lang="zh-CN" altLang="en-US" sz="2000" dirty="0">
                <a:cs typeface="+mn-ea"/>
                <a:sym typeface="+mn-lt"/>
              </a:rPr>
              <a:t>倒计时。</a:t>
            </a:r>
          </a:p>
          <a:p>
            <a:pPr marL="1065573" indent="-609585" eaLnBrk="0" hangingPunct="0">
              <a:lnSpc>
                <a:spcPct val="120000"/>
              </a:lnSpc>
              <a:buClr>
                <a:srgbClr val="7030A0"/>
              </a:buClr>
              <a:buFont typeface="+mj-lt"/>
              <a:buAutoNum type="arabicPeriod"/>
            </a:pPr>
            <a:r>
              <a:rPr lang="zh-CN" altLang="en-US" sz="2000" spc="-27" dirty="0">
                <a:cs typeface="+mn-ea"/>
                <a:sym typeface="+mn-lt"/>
              </a:rPr>
              <a:t>若检测到</a:t>
            </a:r>
            <a:r>
              <a:rPr lang="zh-CN" altLang="en-US" sz="2000" spc="-27" dirty="0">
                <a:solidFill>
                  <a:srgbClr val="0000FF"/>
                </a:solidFill>
                <a:cs typeface="+mn-ea"/>
                <a:sym typeface="+mn-lt"/>
              </a:rPr>
              <a:t>信道忙</a:t>
            </a:r>
            <a:r>
              <a:rPr lang="zh-CN" altLang="en-US" sz="2000" spc="-27" dirty="0">
                <a:cs typeface="+mn-ea"/>
                <a:sym typeface="+mn-lt"/>
              </a:rPr>
              <a:t>，就</a:t>
            </a:r>
            <a:r>
              <a:rPr lang="zh-CN" altLang="en-US" sz="2000" spc="-27" dirty="0">
                <a:solidFill>
                  <a:srgbClr val="0000FF"/>
                </a:solidFill>
                <a:cs typeface="+mn-ea"/>
                <a:sym typeface="+mn-lt"/>
              </a:rPr>
              <a:t>冻结</a:t>
            </a:r>
            <a:r>
              <a:rPr lang="zh-CN" altLang="en-US" sz="2000" spc="-27" dirty="0">
                <a:cs typeface="+mn-ea"/>
                <a:sym typeface="+mn-lt"/>
              </a:rPr>
              <a:t>退避计时器的剩余时间，重新等待信道</a:t>
            </a:r>
            <a:r>
              <a:rPr lang="zh-CN" altLang="en-US" sz="2000" spc="13" dirty="0">
                <a:cs typeface="+mn-ea"/>
                <a:sym typeface="+mn-lt"/>
              </a:rPr>
              <a:t>变为空闲，并再经过时间 </a:t>
            </a:r>
            <a:r>
              <a:rPr lang="en-US" altLang="zh-CN" sz="2000" spc="13" dirty="0">
                <a:cs typeface="+mn-ea"/>
                <a:sym typeface="+mn-lt"/>
              </a:rPr>
              <a:t>DIFS </a:t>
            </a:r>
            <a:r>
              <a:rPr lang="zh-CN" altLang="en-US" sz="2000" spc="13" dirty="0">
                <a:cs typeface="+mn-ea"/>
                <a:sym typeface="+mn-lt"/>
              </a:rPr>
              <a:t>后，从剩余时间开始继续倒计时。</a:t>
            </a:r>
            <a:r>
              <a:rPr lang="zh-CN" altLang="en-US" sz="2000" spc="-27" dirty="0">
                <a:solidFill>
                  <a:srgbClr val="0000FF"/>
                </a:solidFill>
                <a:cs typeface="+mn-ea"/>
                <a:sym typeface="+mn-lt"/>
              </a:rPr>
              <a:t>当退避计时器的时间减小到零时，就开始发送整个数据帧。 </a:t>
            </a:r>
          </a:p>
        </p:txBody>
      </p:sp>
      <p:sp>
        <p:nvSpPr>
          <p:cNvPr id="6" name="对角圆角矩形 5"/>
          <p:cNvSpPr/>
          <p:nvPr/>
        </p:nvSpPr>
        <p:spPr>
          <a:xfrm>
            <a:off x="690470" y="4922447"/>
            <a:ext cx="10845143" cy="73889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7" name="矩形 6"/>
          <p:cNvSpPr/>
          <p:nvPr/>
        </p:nvSpPr>
        <p:spPr>
          <a:xfrm>
            <a:off x="1435118" y="4994595"/>
            <a:ext cx="9355845" cy="497316"/>
          </a:xfrm>
          <a:prstGeom prst="rect">
            <a:avLst/>
          </a:prstGeom>
        </p:spPr>
        <p:txBody>
          <a:bodyPr wrap="square">
            <a:spAutoFit/>
          </a:bodyPr>
          <a:lstStyle/>
          <a:p>
            <a:pPr>
              <a:lnSpc>
                <a:spcPct val="120000"/>
              </a:lnSpc>
            </a:pPr>
            <a:r>
              <a:rPr lang="zh-CN" altLang="en-US" sz="2400" b="1" dirty="0">
                <a:solidFill>
                  <a:schemeClr val="bg1"/>
                </a:solidFill>
                <a:cs typeface="+mn-ea"/>
                <a:sym typeface="+mn-lt"/>
              </a:rPr>
              <a:t>冻结退避计时器剩余时间的做法是为了使协议对所有站点更加公平。</a:t>
            </a:r>
          </a:p>
        </p:txBody>
      </p:sp>
    </p:spTree>
    <p:extLst>
      <p:ext uri="{BB962C8B-B14F-4D97-AF65-F5344CB8AC3E}">
        <p14:creationId xmlns:p14="http://schemas.microsoft.com/office/powerpoint/2010/main" val="51567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E5F9-EC09-F4FB-6EC7-DFD191D23F97}"/>
              </a:ext>
            </a:extLst>
          </p:cNvPr>
          <p:cNvSpPr>
            <a:spLocks noGrp="1"/>
          </p:cNvSpPr>
          <p:nvPr>
            <p:ph type="title"/>
          </p:nvPr>
        </p:nvSpPr>
        <p:spPr/>
        <p:txBody>
          <a:bodyPr>
            <a:normAutofit/>
          </a:bodyPr>
          <a:lstStyle/>
          <a:p>
            <a:r>
              <a:rPr lang="zh-CN" altLang="en-US" sz="3200" b="1" dirty="0">
                <a:latin typeface="+mn-lt"/>
                <a:ea typeface="+mn-ea"/>
                <a:cs typeface="+mn-ea"/>
                <a:sym typeface="+mn-lt"/>
              </a:rPr>
              <a:t>询问</a:t>
            </a:r>
            <a:r>
              <a:rPr lang="en-US" altLang="zh-CN" sz="3200" b="1" dirty="0">
                <a:latin typeface="+mn-lt"/>
                <a:ea typeface="+mn-ea"/>
                <a:cs typeface="+mn-ea"/>
                <a:sym typeface="+mn-lt"/>
              </a:rPr>
              <a:t>/</a:t>
            </a:r>
            <a:r>
              <a:rPr lang="zh-CN" altLang="en-US" sz="3200" b="1" dirty="0">
                <a:latin typeface="+mn-lt"/>
                <a:ea typeface="+mn-ea"/>
                <a:cs typeface="+mn-ea"/>
                <a:sym typeface="+mn-lt"/>
              </a:rPr>
              <a:t>应答模式</a:t>
            </a:r>
            <a:endParaRPr lang="zh-CN" altLang="en-US" dirty="0"/>
          </a:p>
        </p:txBody>
      </p:sp>
      <p:sp>
        <p:nvSpPr>
          <p:cNvPr id="3" name="内容占位符 2">
            <a:extLst>
              <a:ext uri="{FF2B5EF4-FFF2-40B4-BE49-F238E27FC236}">
                <a16:creationId xmlns:a16="http://schemas.microsoft.com/office/drawing/2014/main" id="{6E4CDD29-34E6-A8D9-039C-883B5351875C}"/>
              </a:ext>
            </a:extLst>
          </p:cNvPr>
          <p:cNvSpPr>
            <a:spLocks noGrp="1"/>
          </p:cNvSpPr>
          <p:nvPr>
            <p:ph idx="1"/>
          </p:nvPr>
        </p:nvSpPr>
        <p:spPr>
          <a:xfrm>
            <a:off x="660400" y="1125538"/>
            <a:ext cx="4679043" cy="5226275"/>
          </a:xfrm>
        </p:spPr>
        <p:txBody>
          <a:bodyPr>
            <a:normAutofit/>
          </a:bodyPr>
          <a:lstStyle/>
          <a:p>
            <a:pPr>
              <a:lnSpc>
                <a:spcPct val="120000"/>
              </a:lnSpc>
              <a:spcBef>
                <a:spcPts val="0"/>
              </a:spcBef>
            </a:pPr>
            <a:r>
              <a:rPr lang="zh-CN" altLang="en-US" dirty="0">
                <a:latin typeface="+mn-lt"/>
                <a:ea typeface="+mn-ea"/>
                <a:cs typeface="+mn-ea"/>
                <a:sym typeface="+mn-lt"/>
              </a:rPr>
              <a:t>使用场合</a:t>
            </a:r>
            <a:endParaRPr lang="en-US" altLang="zh-CN" dirty="0">
              <a:latin typeface="+mn-lt"/>
              <a:ea typeface="+mn-ea"/>
              <a:cs typeface="+mn-ea"/>
              <a:sym typeface="+mn-lt"/>
            </a:endParaRPr>
          </a:p>
          <a:p>
            <a:pPr lvl="1">
              <a:spcBef>
                <a:spcPts val="0"/>
              </a:spcBef>
            </a:pPr>
            <a:r>
              <a:rPr lang="zh-CN" altLang="en-US" dirty="0">
                <a:cs typeface="+mn-ea"/>
                <a:sym typeface="+mn-lt"/>
              </a:rPr>
              <a:t>应用在</a:t>
            </a:r>
            <a:r>
              <a:rPr lang="zh-CN" altLang="en-US" dirty="0">
                <a:solidFill>
                  <a:srgbClr val="C00000"/>
                </a:solidFill>
                <a:cs typeface="+mn-ea"/>
                <a:sym typeface="+mn-lt"/>
              </a:rPr>
              <a:t>点对点连接</a:t>
            </a:r>
            <a:r>
              <a:rPr lang="zh-CN" altLang="en-US" dirty="0">
                <a:solidFill>
                  <a:srgbClr val="C00000"/>
                </a:solidFill>
                <a:latin typeface="+mn-lt"/>
                <a:ea typeface="+mn-ea"/>
                <a:cs typeface="+mn-ea"/>
                <a:sym typeface="+mn-lt"/>
              </a:rPr>
              <a:t>系统</a:t>
            </a:r>
            <a:r>
              <a:rPr lang="zh-CN" altLang="en-US" dirty="0">
                <a:latin typeface="+mn-lt"/>
                <a:ea typeface="+mn-ea"/>
                <a:cs typeface="+mn-ea"/>
                <a:sym typeface="+mn-lt"/>
              </a:rPr>
              <a:t>中</a:t>
            </a:r>
          </a:p>
          <a:p>
            <a:pPr lvl="1">
              <a:lnSpc>
                <a:spcPct val="120000"/>
              </a:lnSpc>
              <a:spcBef>
                <a:spcPts val="0"/>
              </a:spcBef>
            </a:pPr>
            <a:r>
              <a:rPr lang="zh-CN" altLang="en-US" dirty="0">
                <a:latin typeface="+mn-lt"/>
                <a:ea typeface="+mn-ea"/>
                <a:cs typeface="+mn-ea"/>
                <a:sym typeface="+mn-lt"/>
              </a:rPr>
              <a:t>只要一条链路两头的设备级别相同，任意一个设备都可以启动一个会话过程</a:t>
            </a:r>
            <a:endParaRPr lang="en-US" altLang="zh-CN" dirty="0">
              <a:latin typeface="+mn-lt"/>
              <a:ea typeface="+mn-ea"/>
              <a:cs typeface="+mn-ea"/>
              <a:sym typeface="+mn-lt"/>
            </a:endParaRPr>
          </a:p>
          <a:p>
            <a:pPr lvl="1">
              <a:lnSpc>
                <a:spcPct val="120000"/>
              </a:lnSpc>
              <a:spcBef>
                <a:spcPts val="0"/>
              </a:spcBef>
            </a:pPr>
            <a:endParaRPr lang="zh-CN" altLang="en-US" dirty="0">
              <a:latin typeface="+mn-lt"/>
              <a:ea typeface="+mn-ea"/>
              <a:cs typeface="+mn-ea"/>
              <a:sym typeface="+mn-lt"/>
            </a:endParaRPr>
          </a:p>
          <a:p>
            <a:pPr>
              <a:lnSpc>
                <a:spcPct val="120000"/>
              </a:lnSpc>
              <a:spcBef>
                <a:spcPts val="0"/>
              </a:spcBef>
            </a:pPr>
            <a:r>
              <a:rPr lang="zh-CN" altLang="en-US" dirty="0">
                <a:latin typeface="+mn-lt"/>
                <a:ea typeface="+mn-ea"/>
                <a:cs typeface="+mn-ea"/>
                <a:sym typeface="+mn-lt"/>
              </a:rPr>
              <a:t>工作方式</a:t>
            </a:r>
            <a:endParaRPr lang="en-US" altLang="zh-CN" dirty="0">
              <a:latin typeface="+mn-lt"/>
              <a:ea typeface="+mn-ea"/>
              <a:cs typeface="+mn-ea"/>
              <a:sym typeface="+mn-lt"/>
            </a:endParaRPr>
          </a:p>
          <a:p>
            <a:pPr lvl="1">
              <a:lnSpc>
                <a:spcPct val="120000"/>
              </a:lnSpc>
              <a:spcBef>
                <a:spcPts val="0"/>
              </a:spcBef>
            </a:pPr>
            <a:r>
              <a:rPr lang="zh-CN" altLang="en-US" dirty="0">
                <a:latin typeface="+mn-lt"/>
                <a:ea typeface="+mn-ea"/>
                <a:cs typeface="+mn-ea"/>
                <a:sym typeface="+mn-lt"/>
              </a:rPr>
              <a:t>启动方首先发送一个</a:t>
            </a:r>
            <a:r>
              <a:rPr lang="zh-CN" altLang="en-US" dirty="0">
                <a:solidFill>
                  <a:srgbClr val="C00000"/>
                </a:solidFill>
                <a:latin typeface="+mn-lt"/>
                <a:ea typeface="+mn-ea"/>
                <a:cs typeface="+mn-ea"/>
                <a:sym typeface="+mn-lt"/>
              </a:rPr>
              <a:t>询问帧（</a:t>
            </a:r>
            <a:r>
              <a:rPr lang="en-US" altLang="zh-CN" dirty="0">
                <a:solidFill>
                  <a:srgbClr val="C00000"/>
                </a:solidFill>
                <a:latin typeface="+mn-lt"/>
                <a:ea typeface="+mn-ea"/>
                <a:cs typeface="+mn-ea"/>
                <a:sym typeface="+mn-lt"/>
              </a:rPr>
              <a:t>ENQ</a:t>
            </a:r>
            <a:r>
              <a:rPr lang="zh-CN" altLang="en-US" dirty="0">
                <a:latin typeface="+mn-lt"/>
                <a:ea typeface="+mn-ea"/>
                <a:cs typeface="+mn-ea"/>
                <a:sym typeface="+mn-lt"/>
              </a:rPr>
              <a:t>）询问接收方是否可以接收数据</a:t>
            </a:r>
          </a:p>
          <a:p>
            <a:pPr lvl="2">
              <a:lnSpc>
                <a:spcPct val="120000"/>
              </a:lnSpc>
              <a:spcBef>
                <a:spcPts val="0"/>
              </a:spcBef>
              <a:buFont typeface="Arial" panose="020B0604020202020204" pitchFamily="34" charset="0"/>
              <a:buChar char="•"/>
            </a:pPr>
            <a:r>
              <a:rPr lang="zh-CN" altLang="en-US" dirty="0">
                <a:latin typeface="+mn-lt"/>
                <a:ea typeface="+mn-ea"/>
                <a:cs typeface="+mn-ea"/>
                <a:sym typeface="+mn-lt"/>
              </a:rPr>
              <a:t>接收方如果已经准备好接收，回答一个</a:t>
            </a:r>
            <a:r>
              <a:rPr lang="zh-CN" altLang="en-US" dirty="0">
                <a:solidFill>
                  <a:srgbClr val="C00000"/>
                </a:solidFill>
                <a:latin typeface="+mn-lt"/>
                <a:ea typeface="+mn-ea"/>
                <a:cs typeface="+mn-ea"/>
                <a:sym typeface="+mn-lt"/>
              </a:rPr>
              <a:t>确认帧（</a:t>
            </a:r>
            <a:r>
              <a:rPr lang="en-US" altLang="zh-CN" dirty="0">
                <a:solidFill>
                  <a:srgbClr val="C00000"/>
                </a:solidFill>
                <a:latin typeface="+mn-lt"/>
                <a:ea typeface="+mn-ea"/>
                <a:cs typeface="+mn-ea"/>
                <a:sym typeface="+mn-lt"/>
              </a:rPr>
              <a:t>ACK</a:t>
            </a:r>
            <a:r>
              <a:rPr lang="zh-CN" altLang="en-US" dirty="0">
                <a:solidFill>
                  <a:srgbClr val="C00000"/>
                </a:solidFill>
                <a:latin typeface="+mn-lt"/>
                <a:ea typeface="+mn-ea"/>
                <a:cs typeface="+mn-ea"/>
                <a:sym typeface="+mn-lt"/>
              </a:rPr>
              <a:t>）</a:t>
            </a:r>
          </a:p>
          <a:p>
            <a:pPr lvl="2">
              <a:lnSpc>
                <a:spcPct val="120000"/>
              </a:lnSpc>
              <a:spcBef>
                <a:spcPts val="0"/>
              </a:spcBef>
              <a:buFont typeface="Arial" panose="020B0604020202020204" pitchFamily="34" charset="0"/>
              <a:buChar char="•"/>
            </a:pPr>
            <a:r>
              <a:rPr lang="zh-CN" altLang="en-US" dirty="0">
                <a:latin typeface="+mn-lt"/>
                <a:ea typeface="+mn-ea"/>
                <a:cs typeface="+mn-ea"/>
                <a:sym typeface="+mn-lt"/>
              </a:rPr>
              <a:t>如果没有准备好接收，回答一个</a:t>
            </a:r>
            <a:r>
              <a:rPr lang="zh-CN" altLang="en-US" dirty="0">
                <a:solidFill>
                  <a:srgbClr val="C00000"/>
                </a:solidFill>
                <a:latin typeface="+mn-lt"/>
                <a:ea typeface="+mn-ea"/>
                <a:cs typeface="+mn-ea"/>
                <a:sym typeface="+mn-lt"/>
              </a:rPr>
              <a:t>否定应答帧（</a:t>
            </a:r>
            <a:r>
              <a:rPr lang="en-US" altLang="zh-CN" dirty="0">
                <a:solidFill>
                  <a:srgbClr val="C00000"/>
                </a:solidFill>
                <a:latin typeface="+mn-lt"/>
                <a:ea typeface="+mn-ea"/>
                <a:cs typeface="+mn-ea"/>
                <a:sym typeface="+mn-lt"/>
              </a:rPr>
              <a:t>NAK</a:t>
            </a:r>
            <a:r>
              <a:rPr lang="zh-CN" altLang="en-US" dirty="0">
                <a:solidFill>
                  <a:srgbClr val="C00000"/>
                </a:solidFill>
                <a:latin typeface="+mn-lt"/>
                <a:ea typeface="+mn-ea"/>
                <a:cs typeface="+mn-ea"/>
                <a:sym typeface="+mn-lt"/>
              </a:rPr>
              <a:t>）</a:t>
            </a:r>
          </a:p>
          <a:p>
            <a:endParaRPr lang="zh-CN" altLang="en-US" dirty="0"/>
          </a:p>
        </p:txBody>
      </p:sp>
      <p:sp>
        <p:nvSpPr>
          <p:cNvPr id="4" name="灯片编号占位符 3">
            <a:extLst>
              <a:ext uri="{FF2B5EF4-FFF2-40B4-BE49-F238E27FC236}">
                <a16:creationId xmlns:a16="http://schemas.microsoft.com/office/drawing/2014/main" id="{8E483F15-73C0-4412-8DCA-2FFDA01D88D9}"/>
              </a:ext>
            </a:extLst>
          </p:cNvPr>
          <p:cNvSpPr>
            <a:spLocks noGrp="1"/>
          </p:cNvSpPr>
          <p:nvPr>
            <p:ph type="sldNum" sz="quarter" idx="12"/>
          </p:nvPr>
        </p:nvSpPr>
        <p:spPr/>
        <p:txBody>
          <a:bodyPr/>
          <a:lstStyle/>
          <a:p>
            <a:fld id="{C8BB1146-E542-4D4E-B8E9-6919A11DDD48}" type="slidenum">
              <a:rPr lang="en-US" smtClean="0"/>
              <a:t>23</a:t>
            </a:fld>
            <a:endParaRPr lang="en-US"/>
          </a:p>
        </p:txBody>
      </p:sp>
      <p:pic>
        <p:nvPicPr>
          <p:cNvPr id="6" name="图片 5">
            <a:extLst>
              <a:ext uri="{FF2B5EF4-FFF2-40B4-BE49-F238E27FC236}">
                <a16:creationId xmlns:a16="http://schemas.microsoft.com/office/drawing/2014/main" id="{8942038B-9644-74AC-0AE2-43AB4F93F219}"/>
              </a:ext>
            </a:extLst>
          </p:cNvPr>
          <p:cNvPicPr>
            <a:picLocks noChangeAspect="1"/>
          </p:cNvPicPr>
          <p:nvPr/>
        </p:nvPicPr>
        <p:blipFill>
          <a:blip r:embed="rId3"/>
          <a:stretch>
            <a:fillRect/>
          </a:stretch>
        </p:blipFill>
        <p:spPr>
          <a:xfrm>
            <a:off x="5837082" y="1399947"/>
            <a:ext cx="5603802" cy="4353154"/>
          </a:xfrm>
          <a:prstGeom prst="rect">
            <a:avLst/>
          </a:prstGeom>
        </p:spPr>
      </p:pic>
    </p:spTree>
    <p:extLst>
      <p:ext uri="{BB962C8B-B14F-4D97-AF65-F5344CB8AC3E}">
        <p14:creationId xmlns:p14="http://schemas.microsoft.com/office/powerpoint/2010/main" val="38591579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90470" y="1408449"/>
            <a:ext cx="10845143" cy="44013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109" name="矩形 108"/>
          <p:cNvSpPr/>
          <p:nvPr/>
        </p:nvSpPr>
        <p:spPr>
          <a:xfrm>
            <a:off x="2106941" y="1499815"/>
            <a:ext cx="8002259" cy="4233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4" name="矩形 3"/>
          <p:cNvSpPr/>
          <p:nvPr/>
        </p:nvSpPr>
        <p:spPr>
          <a:xfrm>
            <a:off x="565347" y="273938"/>
            <a:ext cx="3579634" cy="632353"/>
          </a:xfrm>
          <a:prstGeom prst="rect">
            <a:avLst/>
          </a:prstGeom>
        </p:spPr>
        <p:txBody>
          <a:bodyPr wrap="none">
            <a:spAutoFit/>
          </a:bodyPr>
          <a:lstStyle/>
          <a:p>
            <a:pPr>
              <a:lnSpc>
                <a:spcPct val="120000"/>
              </a:lnSpc>
            </a:pPr>
            <a:r>
              <a:rPr lang="en-US" altLang="zh-CN" sz="3200" b="1" dirty="0">
                <a:cs typeface="+mn-ea"/>
                <a:sym typeface="+mn-lt"/>
              </a:rPr>
              <a:t>802.11 </a:t>
            </a:r>
            <a:r>
              <a:rPr lang="zh-CN" altLang="en-US" sz="3200" b="1" dirty="0">
                <a:cs typeface="+mn-ea"/>
                <a:sym typeface="+mn-lt"/>
              </a:rPr>
              <a:t>的退避机制</a:t>
            </a:r>
          </a:p>
        </p:txBody>
      </p:sp>
      <p:grpSp>
        <p:nvGrpSpPr>
          <p:cNvPr id="107" name="组合 106"/>
          <p:cNvGrpSpPr/>
          <p:nvPr/>
        </p:nvGrpSpPr>
        <p:grpSpPr>
          <a:xfrm>
            <a:off x="2200077" y="5297087"/>
            <a:ext cx="7825929" cy="339902"/>
            <a:chOff x="1484791" y="3991850"/>
            <a:chExt cx="5869447" cy="254925"/>
          </a:xfrm>
        </p:grpSpPr>
        <p:sp>
          <p:nvSpPr>
            <p:cNvPr id="5" name="Text Box 94"/>
            <p:cNvSpPr txBox="1">
              <a:spLocks noChangeArrowheads="1"/>
            </p:cNvSpPr>
            <p:nvPr/>
          </p:nvSpPr>
          <p:spPr bwMode="auto">
            <a:xfrm>
              <a:off x="1484791" y="3991850"/>
              <a:ext cx="5869447" cy="254925"/>
            </a:xfrm>
            <a:prstGeom prst="rect">
              <a:avLst/>
            </a:prstGeom>
            <a:solidFill>
              <a:srgbClr val="99FFCC"/>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467" b="1" dirty="0">
                  <a:cs typeface="+mn-ea"/>
                  <a:sym typeface="+mn-lt"/>
                </a:rPr>
                <a:t>图例            要发送数据；                    退避时间；              检测到信道忙，冻结退避计数器</a:t>
              </a:r>
            </a:p>
          </p:txBody>
        </p:sp>
        <p:sp>
          <p:nvSpPr>
            <p:cNvPr id="78" name="Rectangle 93"/>
            <p:cNvSpPr>
              <a:spLocks noChangeArrowheads="1"/>
            </p:cNvSpPr>
            <p:nvPr/>
          </p:nvSpPr>
          <p:spPr bwMode="auto">
            <a:xfrm>
              <a:off x="4735047" y="4067577"/>
              <a:ext cx="199933" cy="128707"/>
            </a:xfrm>
            <a:prstGeom prst="rect">
              <a:avLst/>
            </a:prstGeom>
            <a:solidFill>
              <a:srgbClr val="00FFFF"/>
            </a:solidFill>
            <a:ln w="9525" algn="ctr">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79" name="Line 95"/>
            <p:cNvSpPr>
              <a:spLocks noChangeShapeType="1"/>
            </p:cNvSpPr>
            <p:nvPr/>
          </p:nvSpPr>
          <p:spPr bwMode="auto">
            <a:xfrm>
              <a:off x="4966503" y="4134613"/>
              <a:ext cx="228676" cy="47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91" name="Line 112"/>
            <p:cNvSpPr>
              <a:spLocks noChangeShapeType="1"/>
            </p:cNvSpPr>
            <p:nvPr/>
          </p:nvSpPr>
          <p:spPr bwMode="auto">
            <a:xfrm flipV="1">
              <a:off x="1942009" y="4034459"/>
              <a:ext cx="0" cy="159561"/>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pPr>
                <a:lnSpc>
                  <a:spcPct val="120000"/>
                </a:lnSpc>
              </a:pPr>
              <a:endParaRPr lang="zh-CN" altLang="en-US" sz="1467">
                <a:cs typeface="+mn-ea"/>
                <a:sym typeface="+mn-lt"/>
              </a:endParaRPr>
            </a:p>
          </p:txBody>
        </p:sp>
        <p:sp>
          <p:nvSpPr>
            <p:cNvPr id="92" name="Line 113"/>
            <p:cNvSpPr>
              <a:spLocks noChangeShapeType="1"/>
            </p:cNvSpPr>
            <p:nvPr/>
          </p:nvSpPr>
          <p:spPr bwMode="auto">
            <a:xfrm flipV="1">
              <a:off x="2005410" y="4131116"/>
              <a:ext cx="253887" cy="26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467">
                <a:cs typeface="+mn-ea"/>
                <a:sym typeface="+mn-lt"/>
              </a:endParaRPr>
            </a:p>
          </p:txBody>
        </p:sp>
        <p:sp>
          <p:nvSpPr>
            <p:cNvPr id="97" name="右箭头 96"/>
            <p:cNvSpPr/>
            <p:nvPr/>
          </p:nvSpPr>
          <p:spPr>
            <a:xfrm>
              <a:off x="3230635" y="4072104"/>
              <a:ext cx="366959" cy="119960"/>
            </a:xfrm>
            <a:prstGeom prst="rightArrow">
              <a:avLst>
                <a:gd name="adj1" fmla="val 50000"/>
                <a:gd name="adj2" fmla="val 113892"/>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98" name="Line 113"/>
            <p:cNvSpPr>
              <a:spLocks noChangeShapeType="1"/>
            </p:cNvSpPr>
            <p:nvPr/>
          </p:nvSpPr>
          <p:spPr bwMode="auto">
            <a:xfrm flipV="1">
              <a:off x="3650482" y="4129289"/>
              <a:ext cx="253887" cy="26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1467">
                <a:cs typeface="+mn-ea"/>
                <a:sym typeface="+mn-lt"/>
              </a:endParaRPr>
            </a:p>
          </p:txBody>
        </p:sp>
      </p:grpSp>
      <p:grpSp>
        <p:nvGrpSpPr>
          <p:cNvPr id="108" name="组合 107"/>
          <p:cNvGrpSpPr/>
          <p:nvPr/>
        </p:nvGrpSpPr>
        <p:grpSpPr>
          <a:xfrm>
            <a:off x="2462215" y="1499816"/>
            <a:ext cx="7225671" cy="3674089"/>
            <a:chOff x="1998387" y="1118511"/>
            <a:chExt cx="5419253" cy="2755567"/>
          </a:xfrm>
        </p:grpSpPr>
        <p:sp>
          <p:nvSpPr>
            <p:cNvPr id="6" name="Rectangle 4"/>
            <p:cNvSpPr>
              <a:spLocks noChangeArrowheads="1"/>
            </p:cNvSpPr>
            <p:nvPr/>
          </p:nvSpPr>
          <p:spPr bwMode="auto">
            <a:xfrm>
              <a:off x="6462509" y="1854021"/>
              <a:ext cx="532899" cy="215099"/>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67" b="1">
                <a:cs typeface="+mn-ea"/>
                <a:sym typeface="+mn-lt"/>
              </a:endParaRPr>
            </a:p>
          </p:txBody>
        </p:sp>
        <p:sp>
          <p:nvSpPr>
            <p:cNvPr id="7" name="Line 7"/>
            <p:cNvSpPr>
              <a:spLocks noChangeShapeType="1"/>
            </p:cNvSpPr>
            <p:nvPr/>
          </p:nvSpPr>
          <p:spPr bwMode="auto">
            <a:xfrm>
              <a:off x="2986251"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8" name="Rectangle 8"/>
            <p:cNvSpPr>
              <a:spLocks noChangeArrowheads="1"/>
            </p:cNvSpPr>
            <p:nvPr/>
          </p:nvSpPr>
          <p:spPr bwMode="auto">
            <a:xfrm>
              <a:off x="3212591" y="2283338"/>
              <a:ext cx="857604" cy="215099"/>
            </a:xfrm>
            <a:prstGeom prst="rect">
              <a:avLst/>
            </a:prstGeom>
            <a:solidFill>
              <a:srgbClr val="99FF99"/>
            </a:solidFill>
            <a:ln w="12700">
              <a:solidFill>
                <a:schemeClr val="tx1"/>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9" name="Line 9"/>
            <p:cNvSpPr>
              <a:spLocks noChangeShapeType="1"/>
            </p:cNvSpPr>
            <p:nvPr/>
          </p:nvSpPr>
          <p:spPr bwMode="auto">
            <a:xfrm>
              <a:off x="4071149"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0" name="Line 10"/>
            <p:cNvSpPr>
              <a:spLocks noChangeShapeType="1"/>
            </p:cNvSpPr>
            <p:nvPr/>
          </p:nvSpPr>
          <p:spPr bwMode="auto">
            <a:xfrm>
              <a:off x="4160921"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1" name="Rectangle 11"/>
            <p:cNvSpPr>
              <a:spLocks noChangeArrowheads="1"/>
            </p:cNvSpPr>
            <p:nvPr/>
          </p:nvSpPr>
          <p:spPr bwMode="auto">
            <a:xfrm>
              <a:off x="4340464" y="2712654"/>
              <a:ext cx="767833" cy="215099"/>
            </a:xfrm>
            <a:prstGeom prst="rect">
              <a:avLst/>
            </a:prstGeom>
            <a:solidFill>
              <a:srgbClr val="FF99CC"/>
            </a:solid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12" name="Rectangle 12"/>
            <p:cNvSpPr>
              <a:spLocks noChangeArrowheads="1"/>
            </p:cNvSpPr>
            <p:nvPr/>
          </p:nvSpPr>
          <p:spPr bwMode="auto">
            <a:xfrm>
              <a:off x="5378566" y="3141970"/>
              <a:ext cx="858559" cy="214217"/>
            </a:xfrm>
            <a:prstGeom prst="rect">
              <a:avLst/>
            </a:prstGeom>
            <a:solidFill>
              <a:schemeClr val="accent6">
                <a:lumMod val="60000"/>
                <a:lumOff val="40000"/>
              </a:schemeClr>
            </a:solid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13" name="Line 13"/>
            <p:cNvSpPr>
              <a:spLocks noChangeShapeType="1"/>
            </p:cNvSpPr>
            <p:nvPr/>
          </p:nvSpPr>
          <p:spPr bwMode="auto">
            <a:xfrm>
              <a:off x="5109252"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4" name="Line 14"/>
            <p:cNvSpPr>
              <a:spLocks noChangeShapeType="1"/>
            </p:cNvSpPr>
            <p:nvPr/>
          </p:nvSpPr>
          <p:spPr bwMode="auto">
            <a:xfrm>
              <a:off x="5199023"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5" name="Line 15"/>
            <p:cNvSpPr>
              <a:spLocks noChangeShapeType="1"/>
            </p:cNvSpPr>
            <p:nvPr/>
          </p:nvSpPr>
          <p:spPr bwMode="auto">
            <a:xfrm>
              <a:off x="6238080"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6" name="Line 16"/>
            <p:cNvSpPr>
              <a:spLocks noChangeShapeType="1"/>
            </p:cNvSpPr>
            <p:nvPr/>
          </p:nvSpPr>
          <p:spPr bwMode="auto">
            <a:xfrm>
              <a:off x="6326896"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7" name="Rectangle 17"/>
            <p:cNvSpPr>
              <a:spLocks noChangeArrowheads="1"/>
            </p:cNvSpPr>
            <p:nvPr/>
          </p:nvSpPr>
          <p:spPr bwMode="auto">
            <a:xfrm>
              <a:off x="2227969" y="1467117"/>
              <a:ext cx="662781" cy="214217"/>
            </a:xfrm>
            <a:prstGeom prst="rect">
              <a:avLst/>
            </a:prstGeom>
            <a:solidFill>
              <a:srgbClr val="FF99FF"/>
            </a:solid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18" name="Line 18"/>
            <p:cNvSpPr>
              <a:spLocks noChangeShapeType="1"/>
            </p:cNvSpPr>
            <p:nvPr/>
          </p:nvSpPr>
          <p:spPr bwMode="auto">
            <a:xfrm>
              <a:off x="2219374" y="1467117"/>
              <a:ext cx="677106" cy="0"/>
            </a:xfrm>
            <a:prstGeom prst="line">
              <a:avLst/>
            </a:prstGeom>
            <a:noFill/>
            <a:ln w="63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19" name="Freeform 19"/>
            <p:cNvSpPr>
              <a:spLocks/>
            </p:cNvSpPr>
            <p:nvPr/>
          </p:nvSpPr>
          <p:spPr bwMode="auto">
            <a:xfrm>
              <a:off x="6462509" y="1850495"/>
              <a:ext cx="540539" cy="218625"/>
            </a:xfrm>
            <a:custGeom>
              <a:avLst/>
              <a:gdLst>
                <a:gd name="T0" fmla="*/ 0 w 543"/>
                <a:gd name="T1" fmla="*/ 231 h 231"/>
                <a:gd name="T2" fmla="*/ 0 w 543"/>
                <a:gd name="T3" fmla="*/ 0 h 231"/>
                <a:gd name="T4" fmla="*/ 543 w 543"/>
                <a:gd name="T5" fmla="*/ 0 h 231"/>
              </a:gdLst>
              <a:ahLst/>
              <a:cxnLst>
                <a:cxn ang="0">
                  <a:pos x="T0" y="T1"/>
                </a:cxn>
                <a:cxn ang="0">
                  <a:pos x="T2" y="T3"/>
                </a:cxn>
                <a:cxn ang="0">
                  <a:pos x="T4" y="T5"/>
                </a:cxn>
              </a:cxnLst>
              <a:rect l="0" t="0" r="r" b="b"/>
              <a:pathLst>
                <a:path w="543" h="231">
                  <a:moveTo>
                    <a:pt x="0" y="231"/>
                  </a:moveTo>
                  <a:lnTo>
                    <a:pt x="0" y="0"/>
                  </a:lnTo>
                  <a:lnTo>
                    <a:pt x="543" y="0"/>
                  </a:ln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20" name="Text Box 20"/>
            <p:cNvSpPr txBox="1">
              <a:spLocks noChangeArrowheads="1"/>
            </p:cNvSpPr>
            <p:nvPr/>
          </p:nvSpPr>
          <p:spPr bwMode="auto">
            <a:xfrm>
              <a:off x="2400272" y="1445307"/>
              <a:ext cx="27916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a:cs typeface="+mn-ea"/>
                  <a:sym typeface="+mn-lt"/>
                </a:rPr>
                <a:t>帧</a:t>
              </a:r>
            </a:p>
          </p:txBody>
        </p:sp>
        <p:sp>
          <p:nvSpPr>
            <p:cNvPr id="21" name="Text Box 21"/>
            <p:cNvSpPr txBox="1">
              <a:spLocks noChangeArrowheads="1"/>
            </p:cNvSpPr>
            <p:nvPr/>
          </p:nvSpPr>
          <p:spPr bwMode="auto">
            <a:xfrm>
              <a:off x="5658385" y="3118169"/>
              <a:ext cx="27916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帧</a:t>
              </a:r>
            </a:p>
          </p:txBody>
        </p:sp>
        <p:sp>
          <p:nvSpPr>
            <p:cNvPr id="22" name="Text Box 22"/>
            <p:cNvSpPr txBox="1">
              <a:spLocks noChangeArrowheads="1"/>
            </p:cNvSpPr>
            <p:nvPr/>
          </p:nvSpPr>
          <p:spPr bwMode="auto">
            <a:xfrm>
              <a:off x="4578263" y="2699431"/>
              <a:ext cx="27916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帧</a:t>
              </a:r>
            </a:p>
          </p:txBody>
        </p:sp>
        <p:sp>
          <p:nvSpPr>
            <p:cNvPr id="23" name="Text Box 23"/>
            <p:cNvSpPr txBox="1">
              <a:spLocks noChangeArrowheads="1"/>
            </p:cNvSpPr>
            <p:nvPr/>
          </p:nvSpPr>
          <p:spPr bwMode="auto">
            <a:xfrm>
              <a:off x="6585030" y="1821610"/>
              <a:ext cx="27916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帧</a:t>
              </a:r>
            </a:p>
          </p:txBody>
        </p:sp>
        <p:sp>
          <p:nvSpPr>
            <p:cNvPr id="24" name="Text Box 24"/>
            <p:cNvSpPr txBox="1">
              <a:spLocks noChangeArrowheads="1"/>
            </p:cNvSpPr>
            <p:nvPr/>
          </p:nvSpPr>
          <p:spPr bwMode="auto">
            <a:xfrm>
              <a:off x="3498139" y="2268351"/>
              <a:ext cx="27916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a:cs typeface="+mn-ea"/>
                  <a:sym typeface="+mn-lt"/>
                </a:rPr>
                <a:t>帧</a:t>
              </a:r>
            </a:p>
          </p:txBody>
        </p:sp>
        <p:sp>
          <p:nvSpPr>
            <p:cNvPr id="25" name="Text Box 25"/>
            <p:cNvSpPr txBox="1">
              <a:spLocks noChangeArrowheads="1"/>
            </p:cNvSpPr>
            <p:nvPr/>
          </p:nvSpPr>
          <p:spPr bwMode="auto">
            <a:xfrm>
              <a:off x="2673111" y="1118511"/>
              <a:ext cx="460703"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dirty="0">
                  <a:cs typeface="+mn-ea"/>
                  <a:sym typeface="+mn-lt"/>
                </a:rPr>
                <a:t>DIFS</a:t>
              </a:r>
            </a:p>
          </p:txBody>
        </p:sp>
        <p:sp>
          <p:nvSpPr>
            <p:cNvPr id="26" name="Text Box 26"/>
            <p:cNvSpPr txBox="1">
              <a:spLocks noChangeArrowheads="1"/>
            </p:cNvSpPr>
            <p:nvPr/>
          </p:nvSpPr>
          <p:spPr bwMode="auto">
            <a:xfrm>
              <a:off x="3845870" y="1118511"/>
              <a:ext cx="460703"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a:cs typeface="+mn-ea"/>
                  <a:sym typeface="+mn-lt"/>
                </a:rPr>
                <a:t>DIFS</a:t>
              </a:r>
            </a:p>
          </p:txBody>
        </p:sp>
        <p:sp>
          <p:nvSpPr>
            <p:cNvPr id="27" name="Text Box 27"/>
            <p:cNvSpPr txBox="1">
              <a:spLocks noChangeArrowheads="1"/>
            </p:cNvSpPr>
            <p:nvPr/>
          </p:nvSpPr>
          <p:spPr bwMode="auto">
            <a:xfrm>
              <a:off x="4899252" y="1118511"/>
              <a:ext cx="460703"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a:cs typeface="+mn-ea"/>
                  <a:sym typeface="+mn-lt"/>
                </a:rPr>
                <a:t>DIFS</a:t>
              </a:r>
            </a:p>
          </p:txBody>
        </p:sp>
        <p:sp>
          <p:nvSpPr>
            <p:cNvPr id="28" name="Text Box 28"/>
            <p:cNvSpPr txBox="1">
              <a:spLocks noChangeArrowheads="1"/>
            </p:cNvSpPr>
            <p:nvPr/>
          </p:nvSpPr>
          <p:spPr bwMode="auto">
            <a:xfrm>
              <a:off x="6027126" y="1118511"/>
              <a:ext cx="460703"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a:cs typeface="+mn-ea"/>
                  <a:sym typeface="+mn-lt"/>
                </a:rPr>
                <a:t>DIFS</a:t>
              </a:r>
            </a:p>
          </p:txBody>
        </p:sp>
        <p:sp>
          <p:nvSpPr>
            <p:cNvPr id="29" name="Line 29"/>
            <p:cNvSpPr>
              <a:spLocks noChangeShapeType="1"/>
            </p:cNvSpPr>
            <p:nvPr/>
          </p:nvSpPr>
          <p:spPr bwMode="auto">
            <a:xfrm flipV="1">
              <a:off x="2354031" y="1898099"/>
              <a:ext cx="0" cy="171021"/>
            </a:xfrm>
            <a:prstGeom prst="line">
              <a:avLst/>
            </a:prstGeom>
            <a:noFill/>
            <a:ln w="1905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0" name="Line 30"/>
            <p:cNvSpPr>
              <a:spLocks noChangeShapeType="1"/>
            </p:cNvSpPr>
            <p:nvPr/>
          </p:nvSpPr>
          <p:spPr bwMode="auto">
            <a:xfrm flipV="1">
              <a:off x="2626210" y="2327416"/>
              <a:ext cx="0" cy="171021"/>
            </a:xfrm>
            <a:prstGeom prst="line">
              <a:avLst/>
            </a:prstGeom>
            <a:noFill/>
            <a:ln w="19050">
              <a:solidFill>
                <a:srgbClr val="FF66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1" name="Line 31"/>
            <p:cNvSpPr>
              <a:spLocks noChangeShapeType="1"/>
            </p:cNvSpPr>
            <p:nvPr/>
          </p:nvSpPr>
          <p:spPr bwMode="auto">
            <a:xfrm flipV="1">
              <a:off x="2489643" y="2755850"/>
              <a:ext cx="0" cy="171903"/>
            </a:xfrm>
            <a:prstGeom prst="line">
              <a:avLst/>
            </a:prstGeom>
            <a:noFill/>
            <a:ln w="19050">
              <a:solidFill>
                <a:srgbClr val="CC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2" name="Line 32"/>
            <p:cNvSpPr>
              <a:spLocks noChangeShapeType="1"/>
            </p:cNvSpPr>
            <p:nvPr/>
          </p:nvSpPr>
          <p:spPr bwMode="auto">
            <a:xfrm flipV="1">
              <a:off x="3709198" y="3185167"/>
              <a:ext cx="0" cy="171021"/>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3" name="Line 33"/>
            <p:cNvSpPr>
              <a:spLocks noChangeShapeType="1"/>
            </p:cNvSpPr>
            <p:nvPr/>
          </p:nvSpPr>
          <p:spPr bwMode="auto">
            <a:xfrm>
              <a:off x="2986252" y="1594942"/>
              <a:ext cx="812719" cy="0"/>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4" name="Text Box 34"/>
            <p:cNvSpPr txBox="1">
              <a:spLocks noChangeArrowheads="1"/>
            </p:cNvSpPr>
            <p:nvPr/>
          </p:nvSpPr>
          <p:spPr bwMode="auto">
            <a:xfrm>
              <a:off x="3027181" y="1365738"/>
              <a:ext cx="70115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争用窗口</a:t>
              </a:r>
            </a:p>
          </p:txBody>
        </p:sp>
        <p:sp>
          <p:nvSpPr>
            <p:cNvPr id="35" name="Line 35"/>
            <p:cNvSpPr>
              <a:spLocks noChangeShapeType="1"/>
            </p:cNvSpPr>
            <p:nvPr/>
          </p:nvSpPr>
          <p:spPr bwMode="auto">
            <a:xfrm>
              <a:off x="3798970" y="1509431"/>
              <a:ext cx="0" cy="17190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6" name="Line 36"/>
            <p:cNvSpPr>
              <a:spLocks noChangeShapeType="1"/>
            </p:cNvSpPr>
            <p:nvPr/>
          </p:nvSpPr>
          <p:spPr bwMode="auto">
            <a:xfrm>
              <a:off x="4159966" y="2412044"/>
              <a:ext cx="812718" cy="0"/>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7" name="Line 37"/>
            <p:cNvSpPr>
              <a:spLocks noChangeShapeType="1"/>
            </p:cNvSpPr>
            <p:nvPr/>
          </p:nvSpPr>
          <p:spPr bwMode="auto">
            <a:xfrm>
              <a:off x="4972684" y="2326534"/>
              <a:ext cx="0" cy="17190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8" name="Line 38"/>
            <p:cNvSpPr>
              <a:spLocks noChangeShapeType="1"/>
            </p:cNvSpPr>
            <p:nvPr/>
          </p:nvSpPr>
          <p:spPr bwMode="auto">
            <a:xfrm>
              <a:off x="6325942" y="3269795"/>
              <a:ext cx="813674" cy="0"/>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39" name="Line 39"/>
            <p:cNvSpPr>
              <a:spLocks noChangeShapeType="1"/>
            </p:cNvSpPr>
            <p:nvPr/>
          </p:nvSpPr>
          <p:spPr bwMode="auto">
            <a:xfrm>
              <a:off x="7139615" y="3183404"/>
              <a:ext cx="0" cy="17190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40" name="Line 40"/>
            <p:cNvSpPr>
              <a:spLocks noChangeShapeType="1"/>
            </p:cNvSpPr>
            <p:nvPr/>
          </p:nvSpPr>
          <p:spPr bwMode="auto">
            <a:xfrm>
              <a:off x="5198068" y="2841360"/>
              <a:ext cx="812719" cy="0"/>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41" name="Line 41"/>
            <p:cNvSpPr>
              <a:spLocks noChangeShapeType="1"/>
            </p:cNvSpPr>
            <p:nvPr/>
          </p:nvSpPr>
          <p:spPr bwMode="auto">
            <a:xfrm>
              <a:off x="6010787" y="2754968"/>
              <a:ext cx="0" cy="172784"/>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42" name="Text Box 42"/>
            <p:cNvSpPr txBox="1">
              <a:spLocks noChangeArrowheads="1"/>
            </p:cNvSpPr>
            <p:nvPr/>
          </p:nvSpPr>
          <p:spPr bwMode="auto">
            <a:xfrm>
              <a:off x="4280012" y="2183365"/>
              <a:ext cx="70115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争用窗口</a:t>
              </a:r>
            </a:p>
          </p:txBody>
        </p:sp>
        <p:sp>
          <p:nvSpPr>
            <p:cNvPr id="43" name="Text Box 43"/>
            <p:cNvSpPr txBox="1">
              <a:spLocks noChangeArrowheads="1"/>
            </p:cNvSpPr>
            <p:nvPr/>
          </p:nvSpPr>
          <p:spPr bwMode="auto">
            <a:xfrm>
              <a:off x="5305947" y="2607630"/>
              <a:ext cx="70115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争用窗口</a:t>
              </a:r>
            </a:p>
          </p:txBody>
        </p:sp>
        <p:sp>
          <p:nvSpPr>
            <p:cNvPr id="44" name="Text Box 44"/>
            <p:cNvSpPr txBox="1">
              <a:spLocks noChangeArrowheads="1"/>
            </p:cNvSpPr>
            <p:nvPr/>
          </p:nvSpPr>
          <p:spPr bwMode="auto">
            <a:xfrm>
              <a:off x="6363758" y="3040234"/>
              <a:ext cx="701153"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争用窗口</a:t>
              </a:r>
            </a:p>
          </p:txBody>
        </p:sp>
        <p:sp>
          <p:nvSpPr>
            <p:cNvPr id="45" name="Rectangle 46"/>
            <p:cNvSpPr>
              <a:spLocks noChangeArrowheads="1"/>
            </p:cNvSpPr>
            <p:nvPr/>
          </p:nvSpPr>
          <p:spPr bwMode="auto">
            <a:xfrm>
              <a:off x="4159966" y="2798165"/>
              <a:ext cx="180498" cy="129588"/>
            </a:xfrm>
            <a:prstGeom prst="rect">
              <a:avLst/>
            </a:prstGeom>
            <a:no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46" name="Rectangle 47"/>
            <p:cNvSpPr>
              <a:spLocks noChangeArrowheads="1"/>
            </p:cNvSpPr>
            <p:nvPr/>
          </p:nvSpPr>
          <p:spPr bwMode="auto">
            <a:xfrm>
              <a:off x="3212591" y="2798165"/>
              <a:ext cx="180498" cy="129588"/>
            </a:xfrm>
            <a:prstGeom prst="rect">
              <a:avLst/>
            </a:prstGeom>
            <a:solidFill>
              <a:srgbClr val="00FFFF"/>
            </a:solidFill>
            <a:ln w="12700" algn="ctr">
              <a:solidFill>
                <a:schemeClr val="tx1"/>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47" name="Rectangle 49"/>
            <p:cNvSpPr>
              <a:spLocks noChangeArrowheads="1"/>
            </p:cNvSpPr>
            <p:nvPr/>
          </p:nvSpPr>
          <p:spPr bwMode="auto">
            <a:xfrm>
              <a:off x="6326897" y="1940414"/>
              <a:ext cx="135612" cy="128707"/>
            </a:xfrm>
            <a:prstGeom prst="rect">
              <a:avLst/>
            </a:prstGeom>
            <a:no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48" name="Line 50"/>
            <p:cNvSpPr>
              <a:spLocks noChangeShapeType="1"/>
            </p:cNvSpPr>
            <p:nvPr/>
          </p:nvSpPr>
          <p:spPr bwMode="auto">
            <a:xfrm>
              <a:off x="5378566" y="2069120"/>
              <a:ext cx="0" cy="1071969"/>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49" name="Rectangle 51"/>
            <p:cNvSpPr>
              <a:spLocks noChangeArrowheads="1"/>
            </p:cNvSpPr>
            <p:nvPr/>
          </p:nvSpPr>
          <p:spPr bwMode="auto">
            <a:xfrm>
              <a:off x="5378567" y="1940414"/>
              <a:ext cx="135612" cy="128707"/>
            </a:xfrm>
            <a:prstGeom prst="rect">
              <a:avLst/>
            </a:prstGeom>
            <a:solidFill>
              <a:srgbClr val="00FFFF"/>
            </a:solidFill>
            <a:ln w="12700">
              <a:solidFill>
                <a:schemeClr val="tx1"/>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50" name="Rectangle 52"/>
            <p:cNvSpPr>
              <a:spLocks noChangeArrowheads="1"/>
            </p:cNvSpPr>
            <p:nvPr/>
          </p:nvSpPr>
          <p:spPr bwMode="auto">
            <a:xfrm>
              <a:off x="5199023" y="1940414"/>
              <a:ext cx="179543" cy="128707"/>
            </a:xfrm>
            <a:prstGeom prst="rect">
              <a:avLst/>
            </a:prstGeom>
            <a:no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51" name="Line 53"/>
            <p:cNvSpPr>
              <a:spLocks noChangeShapeType="1"/>
            </p:cNvSpPr>
            <p:nvPr/>
          </p:nvSpPr>
          <p:spPr bwMode="auto">
            <a:xfrm>
              <a:off x="4340464" y="2069120"/>
              <a:ext cx="0" cy="11583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52" name="Line 54"/>
            <p:cNvSpPr>
              <a:spLocks noChangeShapeType="1"/>
            </p:cNvSpPr>
            <p:nvPr/>
          </p:nvSpPr>
          <p:spPr bwMode="auto">
            <a:xfrm>
              <a:off x="3212590" y="1811707"/>
              <a:ext cx="0" cy="47163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53" name="Rectangle 55"/>
            <p:cNvSpPr>
              <a:spLocks noChangeArrowheads="1"/>
            </p:cNvSpPr>
            <p:nvPr/>
          </p:nvSpPr>
          <p:spPr bwMode="auto">
            <a:xfrm>
              <a:off x="4160921" y="1940414"/>
              <a:ext cx="179543" cy="128707"/>
            </a:xfrm>
            <a:prstGeom prst="rect">
              <a:avLst/>
            </a:prstGeom>
            <a:noFill/>
            <a:ln w="9525">
              <a:solidFill>
                <a:srgbClr val="0000FF"/>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54" name="Rectangle 56"/>
            <p:cNvSpPr>
              <a:spLocks noChangeArrowheads="1"/>
            </p:cNvSpPr>
            <p:nvPr/>
          </p:nvSpPr>
          <p:spPr bwMode="auto">
            <a:xfrm>
              <a:off x="4340464" y="1940414"/>
              <a:ext cx="316111" cy="128707"/>
            </a:xfrm>
            <a:prstGeom prst="rect">
              <a:avLst/>
            </a:prstGeom>
            <a:solidFill>
              <a:srgbClr val="00FFFF"/>
            </a:solidFill>
            <a:ln w="12700">
              <a:solidFill>
                <a:schemeClr val="tx1"/>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55" name="Rectangle 57"/>
            <p:cNvSpPr>
              <a:spLocks noChangeArrowheads="1"/>
            </p:cNvSpPr>
            <p:nvPr/>
          </p:nvSpPr>
          <p:spPr bwMode="auto">
            <a:xfrm>
              <a:off x="3212591" y="1940414"/>
              <a:ext cx="495653" cy="128707"/>
            </a:xfrm>
            <a:prstGeom prst="rect">
              <a:avLst/>
            </a:prstGeom>
            <a:solidFill>
              <a:srgbClr val="00FFFF"/>
            </a:solidFill>
            <a:ln w="12700">
              <a:solidFill>
                <a:schemeClr val="tx1"/>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56" name="Rectangle 58"/>
            <p:cNvSpPr>
              <a:spLocks noChangeArrowheads="1"/>
            </p:cNvSpPr>
            <p:nvPr/>
          </p:nvSpPr>
          <p:spPr bwMode="auto">
            <a:xfrm>
              <a:off x="4340464" y="3227481"/>
              <a:ext cx="180498" cy="127825"/>
            </a:xfrm>
            <a:prstGeom prst="rect">
              <a:avLst/>
            </a:prstGeom>
            <a:solidFill>
              <a:srgbClr val="00FFFF"/>
            </a:solidFill>
            <a:ln w="12700" algn="ctr">
              <a:solidFill>
                <a:schemeClr val="tx1"/>
              </a:solidFill>
              <a:miter lim="800000"/>
              <a:headEnd/>
              <a:tailEnd/>
            </a:ln>
            <a:effectLst/>
          </p:spPr>
          <p:txBody>
            <a:bodyPr wrap="none" anchor="ctr"/>
            <a:lstStyle/>
            <a:p>
              <a:pPr>
                <a:lnSpc>
                  <a:spcPct val="120000"/>
                </a:lnSpc>
              </a:pPr>
              <a:endParaRPr lang="zh-CN" altLang="en-US" sz="1467" b="1">
                <a:cs typeface="+mn-ea"/>
                <a:sym typeface="+mn-lt"/>
              </a:endParaRPr>
            </a:p>
          </p:txBody>
        </p:sp>
        <p:sp>
          <p:nvSpPr>
            <p:cNvPr id="57" name="Rectangle 59"/>
            <p:cNvSpPr>
              <a:spLocks noChangeArrowheads="1"/>
            </p:cNvSpPr>
            <p:nvPr/>
          </p:nvSpPr>
          <p:spPr bwMode="auto">
            <a:xfrm>
              <a:off x="5199023" y="3227481"/>
              <a:ext cx="179543" cy="1278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77777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467" b="1">
                <a:cs typeface="+mn-ea"/>
                <a:sym typeface="+mn-lt"/>
              </a:endParaRPr>
            </a:p>
          </p:txBody>
        </p:sp>
        <p:sp>
          <p:nvSpPr>
            <p:cNvPr id="58" name="Line 70"/>
            <p:cNvSpPr>
              <a:spLocks noChangeShapeType="1"/>
            </p:cNvSpPr>
            <p:nvPr/>
          </p:nvSpPr>
          <p:spPr bwMode="auto">
            <a:xfrm>
              <a:off x="3709198" y="2069121"/>
              <a:ext cx="0" cy="17190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59" name="Line 74"/>
            <p:cNvSpPr>
              <a:spLocks noChangeShapeType="1"/>
            </p:cNvSpPr>
            <p:nvPr/>
          </p:nvSpPr>
          <p:spPr bwMode="auto">
            <a:xfrm>
              <a:off x="4520962" y="3354424"/>
              <a:ext cx="0" cy="172784"/>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0" name="Line 75"/>
            <p:cNvSpPr>
              <a:spLocks noChangeShapeType="1"/>
            </p:cNvSpPr>
            <p:nvPr/>
          </p:nvSpPr>
          <p:spPr bwMode="auto">
            <a:xfrm>
              <a:off x="3212590" y="2498437"/>
              <a:ext cx="0" cy="17102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1" name="Line 76"/>
            <p:cNvSpPr>
              <a:spLocks noChangeShapeType="1"/>
            </p:cNvSpPr>
            <p:nvPr/>
          </p:nvSpPr>
          <p:spPr bwMode="auto">
            <a:xfrm>
              <a:off x="3392133" y="2927753"/>
              <a:ext cx="0" cy="17190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2" name="Line 77"/>
            <p:cNvSpPr>
              <a:spLocks noChangeShapeType="1"/>
            </p:cNvSpPr>
            <p:nvPr/>
          </p:nvSpPr>
          <p:spPr bwMode="auto">
            <a:xfrm>
              <a:off x="4520962" y="3290953"/>
              <a:ext cx="766877" cy="0"/>
            </a:xfrm>
            <a:prstGeom prst="line">
              <a:avLst/>
            </a:prstGeom>
            <a:noFill/>
            <a:ln w="2857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3" name="Line 78"/>
            <p:cNvSpPr>
              <a:spLocks noChangeShapeType="1"/>
            </p:cNvSpPr>
            <p:nvPr/>
          </p:nvSpPr>
          <p:spPr bwMode="auto">
            <a:xfrm>
              <a:off x="3376853" y="2863400"/>
              <a:ext cx="892940" cy="2644"/>
            </a:xfrm>
            <a:prstGeom prst="line">
              <a:avLst/>
            </a:prstGeom>
            <a:noFill/>
            <a:ln w="2857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4" name="Line 79"/>
            <p:cNvSpPr>
              <a:spLocks noChangeShapeType="1"/>
            </p:cNvSpPr>
            <p:nvPr/>
          </p:nvSpPr>
          <p:spPr bwMode="auto">
            <a:xfrm>
              <a:off x="3709198" y="2003885"/>
              <a:ext cx="541493" cy="0"/>
            </a:xfrm>
            <a:prstGeom prst="line">
              <a:avLst/>
            </a:prstGeom>
            <a:noFill/>
            <a:ln w="2857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5" name="Line 80"/>
            <p:cNvSpPr>
              <a:spLocks noChangeShapeType="1"/>
            </p:cNvSpPr>
            <p:nvPr/>
          </p:nvSpPr>
          <p:spPr bwMode="auto">
            <a:xfrm>
              <a:off x="4656574" y="2003885"/>
              <a:ext cx="631265" cy="0"/>
            </a:xfrm>
            <a:prstGeom prst="line">
              <a:avLst/>
            </a:prstGeom>
            <a:noFill/>
            <a:ln w="2857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6" name="Line 81"/>
            <p:cNvSpPr>
              <a:spLocks noChangeShapeType="1"/>
            </p:cNvSpPr>
            <p:nvPr/>
          </p:nvSpPr>
          <p:spPr bwMode="auto">
            <a:xfrm>
              <a:off x="5514179" y="2003885"/>
              <a:ext cx="902490" cy="0"/>
            </a:xfrm>
            <a:prstGeom prst="line">
              <a:avLst/>
            </a:prstGeom>
            <a:noFill/>
            <a:ln w="2857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68" name="Text Box 83"/>
            <p:cNvSpPr txBox="1">
              <a:spLocks noChangeArrowheads="1"/>
            </p:cNvSpPr>
            <p:nvPr/>
          </p:nvSpPr>
          <p:spPr bwMode="auto">
            <a:xfrm>
              <a:off x="1998387" y="1833550"/>
              <a:ext cx="24910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600" b="1">
                  <a:cs typeface="+mn-ea"/>
                  <a:sym typeface="+mn-lt"/>
                </a:rPr>
                <a:t>B</a:t>
              </a:r>
            </a:p>
          </p:txBody>
        </p:sp>
        <p:sp>
          <p:nvSpPr>
            <p:cNvPr id="69" name="Text Box 84"/>
            <p:cNvSpPr txBox="1">
              <a:spLocks noChangeArrowheads="1"/>
            </p:cNvSpPr>
            <p:nvPr/>
          </p:nvSpPr>
          <p:spPr bwMode="auto">
            <a:xfrm>
              <a:off x="1998387" y="2269037"/>
              <a:ext cx="24910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600" b="1">
                  <a:cs typeface="+mn-ea"/>
                  <a:sym typeface="+mn-lt"/>
                </a:rPr>
                <a:t>C</a:t>
              </a:r>
            </a:p>
          </p:txBody>
        </p:sp>
        <p:sp>
          <p:nvSpPr>
            <p:cNvPr id="70" name="Text Box 85"/>
            <p:cNvSpPr txBox="1">
              <a:spLocks noChangeArrowheads="1"/>
            </p:cNvSpPr>
            <p:nvPr/>
          </p:nvSpPr>
          <p:spPr bwMode="auto">
            <a:xfrm>
              <a:off x="1998387" y="2703642"/>
              <a:ext cx="24910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600" b="1">
                  <a:cs typeface="+mn-ea"/>
                  <a:sym typeface="+mn-lt"/>
                </a:rPr>
                <a:t>D</a:t>
              </a:r>
            </a:p>
          </p:txBody>
        </p:sp>
        <p:sp>
          <p:nvSpPr>
            <p:cNvPr id="71" name="Text Box 86"/>
            <p:cNvSpPr txBox="1">
              <a:spLocks noChangeArrowheads="1"/>
            </p:cNvSpPr>
            <p:nvPr/>
          </p:nvSpPr>
          <p:spPr bwMode="auto">
            <a:xfrm>
              <a:off x="1998387" y="3124600"/>
              <a:ext cx="240691"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600" b="1" dirty="0">
                  <a:cs typeface="+mn-ea"/>
                  <a:sym typeface="+mn-lt"/>
                </a:rPr>
                <a:t>E</a:t>
              </a:r>
            </a:p>
          </p:txBody>
        </p:sp>
        <p:sp>
          <p:nvSpPr>
            <p:cNvPr id="72" name="Text Box 87"/>
            <p:cNvSpPr txBox="1">
              <a:spLocks noChangeArrowheads="1"/>
            </p:cNvSpPr>
            <p:nvPr/>
          </p:nvSpPr>
          <p:spPr bwMode="auto">
            <a:xfrm>
              <a:off x="7168266" y="1467117"/>
              <a:ext cx="185388"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i="1">
                  <a:cs typeface="+mn-ea"/>
                  <a:sym typeface="+mn-lt"/>
                </a:rPr>
                <a:t>t</a:t>
              </a:r>
            </a:p>
          </p:txBody>
        </p:sp>
        <p:sp>
          <p:nvSpPr>
            <p:cNvPr id="73" name="Text Box 88"/>
            <p:cNvSpPr txBox="1">
              <a:spLocks noChangeArrowheads="1"/>
            </p:cNvSpPr>
            <p:nvPr/>
          </p:nvSpPr>
          <p:spPr bwMode="auto">
            <a:xfrm>
              <a:off x="7184501" y="1854022"/>
              <a:ext cx="185388"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i="1">
                  <a:cs typeface="+mn-ea"/>
                  <a:sym typeface="+mn-lt"/>
                </a:rPr>
                <a:t>t</a:t>
              </a:r>
            </a:p>
          </p:txBody>
        </p:sp>
        <p:sp>
          <p:nvSpPr>
            <p:cNvPr id="74" name="Text Box 89"/>
            <p:cNvSpPr txBox="1">
              <a:spLocks noChangeArrowheads="1"/>
            </p:cNvSpPr>
            <p:nvPr/>
          </p:nvSpPr>
          <p:spPr bwMode="auto">
            <a:xfrm>
              <a:off x="7199781" y="2282456"/>
              <a:ext cx="185388"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i="1">
                  <a:cs typeface="+mn-ea"/>
                  <a:sym typeface="+mn-lt"/>
                </a:rPr>
                <a:t>t</a:t>
              </a:r>
            </a:p>
          </p:txBody>
        </p:sp>
        <p:sp>
          <p:nvSpPr>
            <p:cNvPr id="75" name="Text Box 90"/>
            <p:cNvSpPr txBox="1">
              <a:spLocks noChangeArrowheads="1"/>
            </p:cNvSpPr>
            <p:nvPr/>
          </p:nvSpPr>
          <p:spPr bwMode="auto">
            <a:xfrm>
              <a:off x="7216017" y="2710891"/>
              <a:ext cx="185388"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i="1">
                  <a:cs typeface="+mn-ea"/>
                  <a:sym typeface="+mn-lt"/>
                </a:rPr>
                <a:t>t</a:t>
              </a:r>
            </a:p>
          </p:txBody>
        </p:sp>
        <p:sp>
          <p:nvSpPr>
            <p:cNvPr id="76" name="Text Box 91"/>
            <p:cNvSpPr txBox="1">
              <a:spLocks noChangeArrowheads="1"/>
            </p:cNvSpPr>
            <p:nvPr/>
          </p:nvSpPr>
          <p:spPr bwMode="auto">
            <a:xfrm>
              <a:off x="7232252" y="3139326"/>
              <a:ext cx="185388" cy="25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67" b="1" i="1">
                  <a:cs typeface="+mn-ea"/>
                  <a:sym typeface="+mn-lt"/>
                </a:rPr>
                <a:t>t</a:t>
              </a:r>
            </a:p>
          </p:txBody>
        </p:sp>
        <p:sp>
          <p:nvSpPr>
            <p:cNvPr id="77" name="Line 92"/>
            <p:cNvSpPr>
              <a:spLocks noChangeShapeType="1"/>
            </p:cNvSpPr>
            <p:nvPr/>
          </p:nvSpPr>
          <p:spPr bwMode="auto">
            <a:xfrm>
              <a:off x="2896480" y="1338410"/>
              <a:ext cx="0" cy="2186252"/>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81" name="Text Box 97"/>
            <p:cNvSpPr txBox="1">
              <a:spLocks noChangeArrowheads="1"/>
            </p:cNvSpPr>
            <p:nvPr/>
          </p:nvSpPr>
          <p:spPr bwMode="auto">
            <a:xfrm>
              <a:off x="3229434" y="1726197"/>
              <a:ext cx="419827"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冻结</a:t>
              </a:r>
            </a:p>
          </p:txBody>
        </p:sp>
        <p:sp>
          <p:nvSpPr>
            <p:cNvPr id="82" name="Text Box 98"/>
            <p:cNvSpPr txBox="1">
              <a:spLocks noChangeArrowheads="1"/>
            </p:cNvSpPr>
            <p:nvPr/>
          </p:nvSpPr>
          <p:spPr bwMode="auto">
            <a:xfrm>
              <a:off x="3134949" y="2583269"/>
              <a:ext cx="419827"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冻结</a:t>
              </a:r>
            </a:p>
          </p:txBody>
        </p:sp>
        <p:sp>
          <p:nvSpPr>
            <p:cNvPr id="84" name="Text Box 100"/>
            <p:cNvSpPr txBox="1">
              <a:spLocks noChangeArrowheads="1"/>
            </p:cNvSpPr>
            <p:nvPr/>
          </p:nvSpPr>
          <p:spPr bwMode="auto">
            <a:xfrm>
              <a:off x="5202285" y="1726197"/>
              <a:ext cx="419827"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冻结</a:t>
              </a:r>
            </a:p>
          </p:txBody>
        </p:sp>
        <p:sp>
          <p:nvSpPr>
            <p:cNvPr id="85" name="Text Box 101"/>
            <p:cNvSpPr txBox="1">
              <a:spLocks noChangeArrowheads="1"/>
            </p:cNvSpPr>
            <p:nvPr/>
          </p:nvSpPr>
          <p:spPr bwMode="auto">
            <a:xfrm>
              <a:off x="4253880" y="1726197"/>
              <a:ext cx="419827"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冻结</a:t>
              </a:r>
            </a:p>
          </p:txBody>
        </p:sp>
        <p:sp>
          <p:nvSpPr>
            <p:cNvPr id="86" name="Line 5"/>
            <p:cNvSpPr>
              <a:spLocks noChangeShapeType="1"/>
            </p:cNvSpPr>
            <p:nvPr/>
          </p:nvSpPr>
          <p:spPr bwMode="auto">
            <a:xfrm>
              <a:off x="2083762" y="1681334"/>
              <a:ext cx="5190510"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87" name="Line 6"/>
            <p:cNvSpPr>
              <a:spLocks noChangeShapeType="1"/>
            </p:cNvSpPr>
            <p:nvPr/>
          </p:nvSpPr>
          <p:spPr bwMode="auto">
            <a:xfrm>
              <a:off x="2083762" y="3353543"/>
              <a:ext cx="5190510"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88" name="Line 66"/>
            <p:cNvSpPr>
              <a:spLocks noChangeShapeType="1"/>
            </p:cNvSpPr>
            <p:nvPr/>
          </p:nvSpPr>
          <p:spPr bwMode="auto">
            <a:xfrm>
              <a:off x="2083762" y="2497555"/>
              <a:ext cx="5190510"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89" name="Line 67"/>
            <p:cNvSpPr>
              <a:spLocks noChangeShapeType="1"/>
            </p:cNvSpPr>
            <p:nvPr/>
          </p:nvSpPr>
          <p:spPr bwMode="auto">
            <a:xfrm>
              <a:off x="2083762" y="2925108"/>
              <a:ext cx="5190510"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90" name="Line 68"/>
            <p:cNvSpPr>
              <a:spLocks noChangeShapeType="1"/>
            </p:cNvSpPr>
            <p:nvPr/>
          </p:nvSpPr>
          <p:spPr bwMode="auto">
            <a:xfrm>
              <a:off x="2083762" y="2069120"/>
              <a:ext cx="5190510"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67" b="1">
                <a:cs typeface="+mn-ea"/>
                <a:sym typeface="+mn-lt"/>
              </a:endParaRPr>
            </a:p>
          </p:txBody>
        </p:sp>
        <p:sp>
          <p:nvSpPr>
            <p:cNvPr id="93" name="右箭头 92"/>
            <p:cNvSpPr/>
            <p:nvPr/>
          </p:nvSpPr>
          <p:spPr>
            <a:xfrm>
              <a:off x="2993244" y="2086077"/>
              <a:ext cx="719760" cy="119960"/>
            </a:xfrm>
            <a:prstGeom prst="rightArrow">
              <a:avLst>
                <a:gd name="adj1" fmla="val 50000"/>
                <a:gd name="adj2" fmla="val 113892"/>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94" name="右箭头 93"/>
            <p:cNvSpPr/>
            <p:nvPr/>
          </p:nvSpPr>
          <p:spPr>
            <a:xfrm>
              <a:off x="2993244" y="2525931"/>
              <a:ext cx="215929" cy="119960"/>
            </a:xfrm>
            <a:prstGeom prst="rightArrow">
              <a:avLst>
                <a:gd name="adj1" fmla="val 50000"/>
                <a:gd name="adj2" fmla="val 113892"/>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95" name="右箭头 94"/>
            <p:cNvSpPr/>
            <p:nvPr/>
          </p:nvSpPr>
          <p:spPr>
            <a:xfrm>
              <a:off x="2993244" y="2965784"/>
              <a:ext cx="397962" cy="119960"/>
            </a:xfrm>
            <a:prstGeom prst="rightArrow">
              <a:avLst>
                <a:gd name="adj1" fmla="val 50000"/>
                <a:gd name="adj2" fmla="val 113892"/>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96" name="右箭头 95"/>
            <p:cNvSpPr/>
            <p:nvPr/>
          </p:nvSpPr>
          <p:spPr>
            <a:xfrm>
              <a:off x="4159554" y="3405638"/>
              <a:ext cx="366959" cy="119960"/>
            </a:xfrm>
            <a:prstGeom prst="rightArrow">
              <a:avLst>
                <a:gd name="adj1" fmla="val 50000"/>
                <a:gd name="adj2" fmla="val 113892"/>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99" name="TextBox 98"/>
            <p:cNvSpPr txBox="1"/>
            <p:nvPr/>
          </p:nvSpPr>
          <p:spPr>
            <a:xfrm>
              <a:off x="2050418" y="3619152"/>
              <a:ext cx="1768753" cy="254926"/>
            </a:xfrm>
            <a:prstGeom prst="rect">
              <a:avLst/>
            </a:prstGeom>
            <a:solidFill>
              <a:srgbClr val="008000"/>
            </a:solidFill>
            <a:ln>
              <a:noFill/>
            </a:ln>
          </p:spPr>
          <p:txBody>
            <a:bodyPr wrap="none" rtlCol="0">
              <a:spAutoFit/>
            </a:bodyPr>
            <a:lstStyle/>
            <a:p>
              <a:pPr>
                <a:lnSpc>
                  <a:spcPct val="120000"/>
                </a:lnSpc>
              </a:pPr>
              <a:r>
                <a:rPr lang="en-US" altLang="zh-CN" sz="1467" b="1" dirty="0">
                  <a:solidFill>
                    <a:schemeClr val="bg1"/>
                  </a:solidFill>
                  <a:cs typeface="+mn-ea"/>
                  <a:sym typeface="+mn-lt"/>
                </a:rPr>
                <a:t>B, C </a:t>
              </a:r>
              <a:r>
                <a:rPr lang="zh-CN" altLang="en-US" sz="1467" b="1" dirty="0">
                  <a:solidFill>
                    <a:schemeClr val="bg1"/>
                  </a:solidFill>
                  <a:cs typeface="+mn-ea"/>
                  <a:sym typeface="+mn-lt"/>
                </a:rPr>
                <a:t>和 </a:t>
              </a:r>
              <a:r>
                <a:rPr lang="en-US" altLang="zh-CN" sz="1467" b="1" dirty="0">
                  <a:solidFill>
                    <a:schemeClr val="bg1"/>
                  </a:solidFill>
                  <a:cs typeface="+mn-ea"/>
                  <a:sym typeface="+mn-lt"/>
                </a:rPr>
                <a:t>D </a:t>
              </a:r>
              <a:r>
                <a:rPr lang="zh-CN" altLang="en-US" sz="1467" b="1" dirty="0">
                  <a:solidFill>
                    <a:schemeClr val="bg1"/>
                  </a:solidFill>
                  <a:cs typeface="+mn-ea"/>
                  <a:sym typeface="+mn-lt"/>
                </a:rPr>
                <a:t>启动退避计数器</a:t>
              </a:r>
            </a:p>
          </p:txBody>
        </p:sp>
        <p:sp>
          <p:nvSpPr>
            <p:cNvPr id="100" name="TextBox 99"/>
            <p:cNvSpPr txBox="1"/>
            <p:nvPr/>
          </p:nvSpPr>
          <p:spPr>
            <a:xfrm>
              <a:off x="3908554" y="3619152"/>
              <a:ext cx="1256594" cy="254926"/>
            </a:xfrm>
            <a:prstGeom prst="rect">
              <a:avLst/>
            </a:prstGeom>
            <a:solidFill>
              <a:srgbClr val="0000FF"/>
            </a:solidFill>
            <a:ln>
              <a:noFill/>
            </a:ln>
          </p:spPr>
          <p:txBody>
            <a:bodyPr wrap="none" rtlCol="0">
              <a:spAutoFit/>
            </a:bodyPr>
            <a:lstStyle/>
            <a:p>
              <a:pPr>
                <a:lnSpc>
                  <a:spcPct val="120000"/>
                </a:lnSpc>
              </a:pPr>
              <a:r>
                <a:rPr lang="en-US" altLang="zh-CN" sz="1467" b="1" dirty="0">
                  <a:solidFill>
                    <a:schemeClr val="bg1"/>
                  </a:solidFill>
                  <a:cs typeface="+mn-ea"/>
                  <a:sym typeface="+mn-lt"/>
                </a:rPr>
                <a:t>E </a:t>
              </a:r>
              <a:r>
                <a:rPr lang="zh-CN" altLang="en-US" sz="1467" b="1" dirty="0">
                  <a:solidFill>
                    <a:schemeClr val="bg1"/>
                  </a:solidFill>
                  <a:cs typeface="+mn-ea"/>
                  <a:sym typeface="+mn-lt"/>
                </a:rPr>
                <a:t>启动退避计数器</a:t>
              </a:r>
            </a:p>
          </p:txBody>
        </p:sp>
        <p:sp>
          <p:nvSpPr>
            <p:cNvPr id="101" name="右箭头 100"/>
            <p:cNvSpPr/>
            <p:nvPr/>
          </p:nvSpPr>
          <p:spPr>
            <a:xfrm rot="16200000">
              <a:off x="2848067" y="3431662"/>
              <a:ext cx="263550" cy="94599"/>
            </a:xfrm>
            <a:prstGeom prst="rightArrow">
              <a:avLst>
                <a:gd name="adj1" fmla="val 50000"/>
                <a:gd name="adj2" fmla="val 113892"/>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102" name="右箭头 101"/>
            <p:cNvSpPr/>
            <p:nvPr/>
          </p:nvSpPr>
          <p:spPr>
            <a:xfrm rot="16200000">
              <a:off x="4028396" y="3426497"/>
              <a:ext cx="263550" cy="94599"/>
            </a:xfrm>
            <a:prstGeom prst="rightArrow">
              <a:avLst>
                <a:gd name="adj1" fmla="val 50000"/>
                <a:gd name="adj2" fmla="val 113892"/>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7">
                <a:solidFill>
                  <a:schemeClr val="tx1"/>
                </a:solidFill>
                <a:cs typeface="+mn-ea"/>
                <a:sym typeface="+mn-lt"/>
              </a:endParaRPr>
            </a:p>
          </p:txBody>
        </p:sp>
        <p:sp>
          <p:nvSpPr>
            <p:cNvPr id="105" name="Text Box 99"/>
            <p:cNvSpPr txBox="1">
              <a:spLocks noChangeArrowheads="1"/>
            </p:cNvSpPr>
            <p:nvPr/>
          </p:nvSpPr>
          <p:spPr bwMode="auto">
            <a:xfrm>
              <a:off x="4259573" y="3010381"/>
              <a:ext cx="419827" cy="2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467" b="1" dirty="0">
                  <a:cs typeface="+mn-ea"/>
                  <a:sym typeface="+mn-lt"/>
                </a:rPr>
                <a:t>冻结</a:t>
              </a:r>
            </a:p>
          </p:txBody>
        </p:sp>
        <p:sp>
          <p:nvSpPr>
            <p:cNvPr id="106" name="Text Box 82"/>
            <p:cNvSpPr txBox="1">
              <a:spLocks noChangeArrowheads="1"/>
            </p:cNvSpPr>
            <p:nvPr/>
          </p:nvSpPr>
          <p:spPr bwMode="auto">
            <a:xfrm>
              <a:off x="1998387" y="1439592"/>
              <a:ext cx="24910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600" b="1" dirty="0">
                  <a:cs typeface="+mn-ea"/>
                  <a:sym typeface="+mn-lt"/>
                </a:rPr>
                <a:t>A</a:t>
              </a:r>
            </a:p>
          </p:txBody>
        </p:sp>
      </p:grpSp>
    </p:spTree>
    <p:extLst>
      <p:ext uri="{BB962C8B-B14F-4D97-AF65-F5344CB8AC3E}">
        <p14:creationId xmlns:p14="http://schemas.microsoft.com/office/powerpoint/2010/main" val="17697334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690471" y="517083"/>
            <a:ext cx="3991798"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3200" b="1" dirty="0">
                <a:cs typeface="+mn-ea"/>
                <a:sym typeface="+mn-lt"/>
              </a:rPr>
              <a:t>退避算法的使用情况 </a:t>
            </a:r>
            <a:endParaRPr lang="en-US" altLang="zh-CN" sz="3200" b="1" dirty="0">
              <a:cs typeface="+mn-ea"/>
              <a:sym typeface="+mn-lt"/>
            </a:endParaRPr>
          </a:p>
        </p:txBody>
      </p:sp>
      <p:sp>
        <p:nvSpPr>
          <p:cNvPr id="4" name="Rectangle 46"/>
          <p:cNvSpPr>
            <a:spLocks noChangeArrowheads="1"/>
          </p:cNvSpPr>
          <p:nvPr/>
        </p:nvSpPr>
        <p:spPr bwMode="auto">
          <a:xfrm>
            <a:off x="690471" y="1759365"/>
            <a:ext cx="11501529" cy="2713307"/>
          </a:xfrm>
          <a:prstGeom prst="rect">
            <a:avLst/>
          </a:prstGeom>
          <a:noFill/>
          <a:ln w="9525" algn="ctr">
            <a:noFill/>
            <a:miter lim="10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zh-CN" altLang="en-US" sz="2400" dirty="0">
                <a:cs typeface="+mn-ea"/>
                <a:sym typeface="+mn-lt"/>
              </a:rPr>
              <a:t>仅在下面的情况下才</a:t>
            </a:r>
            <a:r>
              <a:rPr lang="zh-CN" altLang="en-US" sz="2400" dirty="0">
                <a:solidFill>
                  <a:srgbClr val="0000FF"/>
                </a:solidFill>
                <a:cs typeface="+mn-ea"/>
                <a:sym typeface="+mn-lt"/>
              </a:rPr>
              <a:t>不使用</a:t>
            </a:r>
            <a:r>
              <a:rPr lang="zh-CN" altLang="en-US" sz="2400" dirty="0">
                <a:cs typeface="+mn-ea"/>
                <a:sym typeface="+mn-lt"/>
              </a:rPr>
              <a:t>退避算法：</a:t>
            </a:r>
          </a:p>
          <a:p>
            <a:pPr marL="911989" indent="-457200" eaLnBrk="0" hangingPunct="0">
              <a:lnSpc>
                <a:spcPct val="120000"/>
              </a:lnSpc>
              <a:buClr>
                <a:srgbClr val="7030A0"/>
              </a:buClr>
              <a:buFont typeface="Arial" panose="020B0604020202020204" pitchFamily="34" charset="0"/>
              <a:buChar char="•"/>
            </a:pPr>
            <a:r>
              <a:rPr lang="zh-CN" altLang="en-US" sz="2400" dirty="0">
                <a:cs typeface="+mn-ea"/>
                <a:sym typeface="+mn-lt"/>
              </a:rPr>
              <a:t>检测到信道是空闲的，并且这个数据帧是要发送的第一个数据帧。</a:t>
            </a:r>
          </a:p>
          <a:p>
            <a:pPr marL="457200" indent="-457200" eaLnBrk="0" hangingPunct="0">
              <a:lnSpc>
                <a:spcPct val="120000"/>
              </a:lnSpc>
              <a:buClr>
                <a:srgbClr val="0070C0"/>
              </a:buClr>
              <a:buFont typeface="Wingdings" panose="05000000000000000000" pitchFamily="2" charset="2"/>
              <a:buChar char="Ø"/>
            </a:pPr>
            <a:r>
              <a:rPr lang="zh-CN" altLang="en-US" sz="2400" dirty="0">
                <a:cs typeface="+mn-ea"/>
                <a:sym typeface="+mn-lt"/>
              </a:rPr>
              <a:t>除此以外的所有情况，</a:t>
            </a:r>
            <a:r>
              <a:rPr lang="zh-CN" altLang="en-US" sz="2400" dirty="0">
                <a:solidFill>
                  <a:srgbClr val="CC0000"/>
                </a:solidFill>
                <a:cs typeface="+mn-ea"/>
                <a:sym typeface="+mn-lt"/>
              </a:rPr>
              <a:t>都必须使用</a:t>
            </a:r>
            <a:r>
              <a:rPr lang="zh-CN" altLang="en-US" sz="2400" dirty="0">
                <a:cs typeface="+mn-ea"/>
                <a:sym typeface="+mn-lt"/>
              </a:rPr>
              <a:t>退避算法：</a:t>
            </a:r>
          </a:p>
          <a:p>
            <a:pPr marL="1065573" indent="-609585" eaLnBrk="0" hangingPunct="0">
              <a:lnSpc>
                <a:spcPct val="120000"/>
              </a:lnSpc>
              <a:buClr>
                <a:srgbClr val="7030A0"/>
              </a:buClr>
              <a:buFont typeface="+mj-lt"/>
              <a:buAutoNum type="arabicPeriod"/>
            </a:pPr>
            <a:r>
              <a:rPr lang="zh-CN" altLang="en-US" sz="2400" dirty="0">
                <a:cs typeface="+mn-ea"/>
                <a:sym typeface="+mn-lt"/>
              </a:rPr>
              <a:t>在发送第一个帧之前检测到信道处于忙态。</a:t>
            </a:r>
          </a:p>
          <a:p>
            <a:pPr marL="1065573" indent="-609585" eaLnBrk="0" hangingPunct="0">
              <a:lnSpc>
                <a:spcPct val="120000"/>
              </a:lnSpc>
              <a:buClr>
                <a:srgbClr val="7030A0"/>
              </a:buClr>
              <a:buFont typeface="+mj-lt"/>
              <a:buAutoNum type="arabicPeriod"/>
            </a:pPr>
            <a:r>
              <a:rPr lang="zh-CN" altLang="en-US" sz="2400" dirty="0">
                <a:cs typeface="+mn-ea"/>
                <a:sym typeface="+mn-lt"/>
              </a:rPr>
              <a:t>在每一次的重传后。</a:t>
            </a:r>
          </a:p>
          <a:p>
            <a:pPr marL="1065573" indent="-609585" eaLnBrk="0" hangingPunct="0">
              <a:lnSpc>
                <a:spcPct val="120000"/>
              </a:lnSpc>
              <a:buClr>
                <a:srgbClr val="7030A0"/>
              </a:buClr>
              <a:buFont typeface="+mj-lt"/>
              <a:buAutoNum type="arabicPeriod"/>
            </a:pPr>
            <a:r>
              <a:rPr lang="zh-CN" altLang="en-US" sz="2400" dirty="0">
                <a:cs typeface="+mn-ea"/>
                <a:sym typeface="+mn-lt"/>
              </a:rPr>
              <a:t>在每一次的成功发送后。 </a:t>
            </a:r>
          </a:p>
        </p:txBody>
      </p:sp>
    </p:spTree>
    <p:extLst>
      <p:ext uri="{BB962C8B-B14F-4D97-AF65-F5344CB8AC3E}">
        <p14:creationId xmlns:p14="http://schemas.microsoft.com/office/powerpoint/2010/main" val="3010789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229963" y="1500091"/>
            <a:ext cx="11573715" cy="4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200" dirty="0">
                <a:cs typeface="+mn-ea"/>
                <a:sym typeface="+mn-lt"/>
              </a:rPr>
              <a:t>为了更好地解决隐蔽站带来的碰撞问题，</a:t>
            </a:r>
            <a:r>
              <a:rPr lang="en-US" altLang="zh-CN" sz="2200" dirty="0">
                <a:cs typeface="+mn-ea"/>
                <a:sym typeface="+mn-lt"/>
              </a:rPr>
              <a:t>802.11 </a:t>
            </a:r>
            <a:r>
              <a:rPr lang="zh-CN" altLang="en-US" sz="2200" dirty="0">
                <a:cs typeface="+mn-ea"/>
                <a:sym typeface="+mn-lt"/>
              </a:rPr>
              <a:t>允许要发送数据的站对信道进行预约。</a:t>
            </a:r>
          </a:p>
        </p:txBody>
      </p:sp>
      <p:sp>
        <p:nvSpPr>
          <p:cNvPr id="7" name="Rectangle 6"/>
          <p:cNvSpPr>
            <a:spLocks noChangeArrowheads="1"/>
          </p:cNvSpPr>
          <p:nvPr/>
        </p:nvSpPr>
        <p:spPr bwMode="auto">
          <a:xfrm>
            <a:off x="285921" y="303182"/>
            <a:ext cx="8505854"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解决隐蔽站带来的碰撞问题：对信道进行预约 </a:t>
            </a:r>
          </a:p>
        </p:txBody>
      </p:sp>
      <p:grpSp>
        <p:nvGrpSpPr>
          <p:cNvPr id="9" name="组合 8"/>
          <p:cNvGrpSpPr/>
          <p:nvPr/>
        </p:nvGrpSpPr>
        <p:grpSpPr>
          <a:xfrm>
            <a:off x="1155049" y="4442260"/>
            <a:ext cx="10321488" cy="1012509"/>
            <a:chOff x="664544" y="4461795"/>
            <a:chExt cx="8832202" cy="866414"/>
          </a:xfrm>
        </p:grpSpPr>
        <p:sp>
          <p:nvSpPr>
            <p:cNvPr id="10" name="Text Box 96"/>
            <p:cNvSpPr txBox="1">
              <a:spLocks noChangeArrowheads="1"/>
            </p:cNvSpPr>
            <p:nvPr/>
          </p:nvSpPr>
          <p:spPr bwMode="auto">
            <a:xfrm>
              <a:off x="9260537" y="4461795"/>
              <a:ext cx="236209"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i="1">
                  <a:latin typeface="+mn-lt"/>
                  <a:ea typeface="+mn-ea"/>
                  <a:cs typeface="+mn-ea"/>
                  <a:sym typeface="+mn-lt"/>
                </a:rPr>
                <a:t>t</a:t>
              </a:r>
            </a:p>
          </p:txBody>
        </p:sp>
        <p:sp>
          <p:nvSpPr>
            <p:cNvPr id="11" name="Line 95"/>
            <p:cNvSpPr>
              <a:spLocks noChangeShapeType="1"/>
            </p:cNvSpPr>
            <p:nvPr/>
          </p:nvSpPr>
          <p:spPr bwMode="auto">
            <a:xfrm>
              <a:off x="846873" y="4901232"/>
              <a:ext cx="8505836" cy="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12" name="矩形 11"/>
            <p:cNvSpPr/>
            <p:nvPr/>
          </p:nvSpPr>
          <p:spPr bwMode="auto">
            <a:xfrm>
              <a:off x="2719553" y="4478071"/>
              <a:ext cx="6168096" cy="423161"/>
            </a:xfrm>
            <a:prstGeom prst="rect">
              <a:avLst/>
            </a:prstGeom>
            <a:solidFill>
              <a:srgbClr val="0066FF"/>
            </a:solidFill>
            <a:ln w="9525" cap="flat" cmpd="sng" algn="ctr">
              <a:solidFill>
                <a:schemeClr val="tx1"/>
              </a:solidFill>
              <a:prstDash val="solid"/>
              <a:round/>
              <a:headEnd type="none" w="med" len="med"/>
              <a:tailEnd type="none" w="med" len="med"/>
            </a:ln>
            <a:effectLst/>
          </p:spPr>
          <p:txBody>
            <a:bodyPr/>
            <a:lstStyle/>
            <a:p>
              <a:pPr>
                <a:lnSpc>
                  <a:spcPct val="120000"/>
                </a:lnSpc>
              </a:pPr>
              <a:endParaRPr lang="zh-CN" altLang="en-US" sz="2133" b="1">
                <a:cs typeface="+mn-ea"/>
                <a:sym typeface="+mn-lt"/>
              </a:endParaRPr>
            </a:p>
          </p:txBody>
        </p:sp>
        <p:sp>
          <p:nvSpPr>
            <p:cNvPr id="13" name="矩形 12"/>
            <p:cNvSpPr/>
            <p:nvPr/>
          </p:nvSpPr>
          <p:spPr bwMode="auto">
            <a:xfrm>
              <a:off x="4027749" y="4901231"/>
              <a:ext cx="4859900" cy="420835"/>
            </a:xfrm>
            <a:prstGeom prst="rect">
              <a:avLst/>
            </a:prstGeom>
            <a:solidFill>
              <a:srgbClr val="0000FF"/>
            </a:solidFill>
            <a:ln w="9525" cap="flat" cmpd="sng" algn="ctr">
              <a:solidFill>
                <a:schemeClr val="tx1"/>
              </a:solidFill>
              <a:prstDash val="solid"/>
              <a:round/>
              <a:headEnd type="none" w="med" len="med"/>
              <a:tailEnd type="none" w="med" len="med"/>
            </a:ln>
            <a:effectLst/>
          </p:spPr>
          <p:txBody>
            <a:bodyPr/>
            <a:lstStyle/>
            <a:p>
              <a:pPr>
                <a:lnSpc>
                  <a:spcPct val="120000"/>
                </a:lnSpc>
              </a:pPr>
              <a:endParaRPr lang="zh-CN" altLang="en-US" sz="2133" b="1">
                <a:cs typeface="+mn-ea"/>
                <a:sym typeface="+mn-lt"/>
              </a:endParaRPr>
            </a:p>
          </p:txBody>
        </p:sp>
        <p:sp>
          <p:nvSpPr>
            <p:cNvPr id="14" name="Text Box 94"/>
            <p:cNvSpPr txBox="1">
              <a:spLocks noChangeArrowheads="1"/>
            </p:cNvSpPr>
            <p:nvPr/>
          </p:nvSpPr>
          <p:spPr bwMode="auto">
            <a:xfrm>
              <a:off x="3467388" y="4469049"/>
              <a:ext cx="4577661" cy="38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dirty="0">
                  <a:solidFill>
                    <a:schemeClr val="bg1"/>
                  </a:solidFill>
                  <a:latin typeface="+mn-lt"/>
                  <a:ea typeface="+mn-ea"/>
                  <a:cs typeface="+mn-ea"/>
                  <a:sym typeface="+mn-lt"/>
                </a:rPr>
                <a:t>A </a:t>
              </a:r>
              <a:r>
                <a:rPr lang="zh-CN" altLang="en-US" sz="2133" b="1" dirty="0">
                  <a:solidFill>
                    <a:schemeClr val="bg1"/>
                  </a:solidFill>
                  <a:latin typeface="+mn-lt"/>
                  <a:ea typeface="+mn-ea"/>
                  <a:cs typeface="+mn-ea"/>
                  <a:sym typeface="+mn-lt"/>
                </a:rPr>
                <a:t>在 </a:t>
              </a:r>
              <a:r>
                <a:rPr lang="en-US" altLang="zh-CN" sz="2133" b="1" dirty="0">
                  <a:solidFill>
                    <a:schemeClr val="bg1"/>
                  </a:solidFill>
                  <a:latin typeface="+mn-lt"/>
                  <a:ea typeface="+mn-ea"/>
                  <a:cs typeface="+mn-ea"/>
                  <a:sym typeface="+mn-lt"/>
                </a:rPr>
                <a:t>RTS </a:t>
              </a:r>
              <a:r>
                <a:rPr lang="zh-CN" altLang="en-US" sz="2133" b="1" dirty="0">
                  <a:solidFill>
                    <a:schemeClr val="bg1"/>
                  </a:solidFill>
                  <a:latin typeface="+mn-lt"/>
                  <a:ea typeface="+mn-ea"/>
                  <a:cs typeface="+mn-ea"/>
                  <a:sym typeface="+mn-lt"/>
                </a:rPr>
                <a:t>帧中填写的所需的持续时间</a:t>
              </a:r>
            </a:p>
          </p:txBody>
        </p:sp>
        <p:sp>
          <p:nvSpPr>
            <p:cNvPr id="15" name="Text Box 94"/>
            <p:cNvSpPr txBox="1">
              <a:spLocks noChangeArrowheads="1"/>
            </p:cNvSpPr>
            <p:nvPr/>
          </p:nvSpPr>
          <p:spPr bwMode="auto">
            <a:xfrm>
              <a:off x="4176079" y="4901097"/>
              <a:ext cx="4579718" cy="38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dirty="0">
                  <a:solidFill>
                    <a:schemeClr val="bg1"/>
                  </a:solidFill>
                  <a:latin typeface="+mn-lt"/>
                  <a:ea typeface="+mn-ea"/>
                  <a:cs typeface="+mn-ea"/>
                  <a:sym typeface="+mn-lt"/>
                </a:rPr>
                <a:t>B </a:t>
              </a:r>
              <a:r>
                <a:rPr lang="zh-CN" altLang="en-US" sz="2133" b="1" dirty="0">
                  <a:solidFill>
                    <a:schemeClr val="bg1"/>
                  </a:solidFill>
                  <a:latin typeface="+mn-lt"/>
                  <a:ea typeface="+mn-ea"/>
                  <a:cs typeface="+mn-ea"/>
                  <a:sym typeface="+mn-lt"/>
                </a:rPr>
                <a:t>在 </a:t>
              </a:r>
              <a:r>
                <a:rPr lang="en-US" altLang="zh-CN" sz="2133" b="1" dirty="0">
                  <a:solidFill>
                    <a:schemeClr val="bg1"/>
                  </a:solidFill>
                  <a:latin typeface="+mn-lt"/>
                  <a:ea typeface="+mn-ea"/>
                  <a:cs typeface="+mn-ea"/>
                  <a:sym typeface="+mn-lt"/>
                </a:rPr>
                <a:t>CTS </a:t>
              </a:r>
              <a:r>
                <a:rPr lang="zh-CN" altLang="en-US" sz="2133" b="1" dirty="0">
                  <a:solidFill>
                    <a:schemeClr val="bg1"/>
                  </a:solidFill>
                  <a:latin typeface="+mn-lt"/>
                  <a:ea typeface="+mn-ea"/>
                  <a:cs typeface="+mn-ea"/>
                  <a:sym typeface="+mn-lt"/>
                </a:rPr>
                <a:t>帧中填写的所需的持续时间</a:t>
              </a:r>
            </a:p>
          </p:txBody>
        </p:sp>
        <p:sp>
          <p:nvSpPr>
            <p:cNvPr id="16" name="Text Box 94"/>
            <p:cNvSpPr txBox="1">
              <a:spLocks noChangeArrowheads="1"/>
            </p:cNvSpPr>
            <p:nvPr/>
          </p:nvSpPr>
          <p:spPr bwMode="auto">
            <a:xfrm>
              <a:off x="668878" y="4469049"/>
              <a:ext cx="1093524" cy="38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dirty="0">
                  <a:latin typeface="+mn-lt"/>
                  <a:ea typeface="+mn-ea"/>
                  <a:cs typeface="+mn-ea"/>
                  <a:sym typeface="+mn-lt"/>
                </a:rPr>
                <a:t>A </a:t>
              </a:r>
              <a:r>
                <a:rPr lang="zh-CN" altLang="en-US" sz="2133" b="1" dirty="0">
                  <a:latin typeface="+mn-lt"/>
                  <a:ea typeface="+mn-ea"/>
                  <a:cs typeface="+mn-ea"/>
                  <a:sym typeface="+mn-lt"/>
                </a:rPr>
                <a:t>的</a:t>
              </a:r>
              <a:r>
                <a:rPr lang="en-US" altLang="zh-CN" sz="2133" b="1" dirty="0">
                  <a:latin typeface="+mn-lt"/>
                  <a:ea typeface="+mn-ea"/>
                  <a:cs typeface="+mn-ea"/>
                  <a:sym typeface="+mn-lt"/>
                </a:rPr>
                <a:t>NAV</a:t>
              </a:r>
              <a:endParaRPr lang="zh-CN" altLang="en-US" sz="2133" b="1" dirty="0">
                <a:latin typeface="+mn-lt"/>
                <a:ea typeface="+mn-ea"/>
                <a:cs typeface="+mn-ea"/>
                <a:sym typeface="+mn-lt"/>
              </a:endParaRPr>
            </a:p>
          </p:txBody>
        </p:sp>
        <p:sp>
          <p:nvSpPr>
            <p:cNvPr id="17" name="Text Box 94"/>
            <p:cNvSpPr txBox="1">
              <a:spLocks noChangeArrowheads="1"/>
            </p:cNvSpPr>
            <p:nvPr/>
          </p:nvSpPr>
          <p:spPr bwMode="auto">
            <a:xfrm>
              <a:off x="664544" y="4941169"/>
              <a:ext cx="1102193" cy="38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dirty="0">
                  <a:latin typeface="+mn-lt"/>
                  <a:ea typeface="+mn-ea"/>
                  <a:cs typeface="+mn-ea"/>
                  <a:sym typeface="+mn-lt"/>
                </a:rPr>
                <a:t>B </a:t>
              </a:r>
              <a:r>
                <a:rPr lang="zh-CN" altLang="en-US" sz="2133" b="1" dirty="0">
                  <a:latin typeface="+mn-lt"/>
                  <a:ea typeface="+mn-ea"/>
                  <a:cs typeface="+mn-ea"/>
                  <a:sym typeface="+mn-lt"/>
                </a:rPr>
                <a:t>的</a:t>
              </a:r>
              <a:r>
                <a:rPr lang="en-US" altLang="zh-CN" sz="2133" b="1" dirty="0">
                  <a:latin typeface="+mn-lt"/>
                  <a:ea typeface="+mn-ea"/>
                  <a:cs typeface="+mn-ea"/>
                  <a:sym typeface="+mn-lt"/>
                </a:rPr>
                <a:t>NAV</a:t>
              </a:r>
              <a:endParaRPr lang="zh-CN" altLang="en-US" sz="2133" b="1" dirty="0">
                <a:latin typeface="+mn-lt"/>
                <a:ea typeface="+mn-ea"/>
                <a:cs typeface="+mn-ea"/>
                <a:sym typeface="+mn-lt"/>
              </a:endParaRPr>
            </a:p>
          </p:txBody>
        </p:sp>
      </p:grpSp>
      <p:grpSp>
        <p:nvGrpSpPr>
          <p:cNvPr id="18" name="组合 17"/>
          <p:cNvGrpSpPr/>
          <p:nvPr/>
        </p:nvGrpSpPr>
        <p:grpSpPr>
          <a:xfrm>
            <a:off x="1095349" y="2646263"/>
            <a:ext cx="10381187" cy="1815015"/>
            <a:chOff x="613458" y="2924944"/>
            <a:chExt cx="8883288" cy="1553128"/>
          </a:xfrm>
        </p:grpSpPr>
        <p:sp>
          <p:nvSpPr>
            <p:cNvPr id="19" name="Text Box 3"/>
            <p:cNvSpPr txBox="1">
              <a:spLocks noChangeArrowheads="1"/>
            </p:cNvSpPr>
            <p:nvPr/>
          </p:nvSpPr>
          <p:spPr bwMode="auto">
            <a:xfrm>
              <a:off x="9260537" y="3103974"/>
              <a:ext cx="236209"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i="1">
                  <a:latin typeface="+mn-lt"/>
                  <a:ea typeface="+mn-ea"/>
                  <a:cs typeface="+mn-ea"/>
                  <a:sym typeface="+mn-lt"/>
                </a:rPr>
                <a:t>t</a:t>
              </a:r>
            </a:p>
          </p:txBody>
        </p:sp>
        <p:sp>
          <p:nvSpPr>
            <p:cNvPr id="20" name="Text Box 9"/>
            <p:cNvSpPr txBox="1">
              <a:spLocks noChangeArrowheads="1"/>
            </p:cNvSpPr>
            <p:nvPr/>
          </p:nvSpPr>
          <p:spPr bwMode="auto">
            <a:xfrm>
              <a:off x="1131175" y="2999346"/>
              <a:ext cx="690242"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dirty="0">
                  <a:latin typeface="+mn-lt"/>
                  <a:ea typeface="+mn-ea"/>
                  <a:cs typeface="+mn-ea"/>
                  <a:sym typeface="+mn-lt"/>
                </a:rPr>
                <a:t>DIFS</a:t>
              </a:r>
            </a:p>
          </p:txBody>
        </p:sp>
        <p:sp>
          <p:nvSpPr>
            <p:cNvPr id="21" name="Line 12"/>
            <p:cNvSpPr>
              <a:spLocks noChangeShapeType="1"/>
            </p:cNvSpPr>
            <p:nvPr/>
          </p:nvSpPr>
          <p:spPr bwMode="auto">
            <a:xfrm>
              <a:off x="943701" y="3420182"/>
              <a:ext cx="1028015" cy="0"/>
            </a:xfrm>
            <a:prstGeom prst="line">
              <a:avLst/>
            </a:prstGeom>
            <a:noFill/>
            <a:ln w="1905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22" name="Text Box 24"/>
            <p:cNvSpPr txBox="1">
              <a:spLocks noChangeArrowheads="1"/>
            </p:cNvSpPr>
            <p:nvPr/>
          </p:nvSpPr>
          <p:spPr bwMode="auto">
            <a:xfrm>
              <a:off x="2719554" y="2962145"/>
              <a:ext cx="840542"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a:latin typeface="+mn-lt"/>
                  <a:ea typeface="+mn-ea"/>
                  <a:cs typeface="+mn-ea"/>
                  <a:sym typeface="+mn-lt"/>
                </a:rPr>
                <a:t>SIFS</a:t>
              </a:r>
            </a:p>
          </p:txBody>
        </p:sp>
        <p:sp>
          <p:nvSpPr>
            <p:cNvPr id="23" name="Text Box 94"/>
            <p:cNvSpPr txBox="1">
              <a:spLocks noChangeArrowheads="1"/>
            </p:cNvSpPr>
            <p:nvPr/>
          </p:nvSpPr>
          <p:spPr bwMode="auto">
            <a:xfrm>
              <a:off x="613458" y="2999346"/>
              <a:ext cx="326740"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a:latin typeface="+mn-lt"/>
                  <a:ea typeface="+mn-ea"/>
                  <a:cs typeface="+mn-ea"/>
                  <a:sym typeface="+mn-lt"/>
                </a:rPr>
                <a:t>A</a:t>
              </a:r>
              <a:endParaRPr lang="zh-CN" altLang="en-US" sz="2133" b="1">
                <a:latin typeface="+mn-lt"/>
                <a:ea typeface="+mn-ea"/>
                <a:cs typeface="+mn-ea"/>
                <a:sym typeface="+mn-lt"/>
              </a:endParaRPr>
            </a:p>
          </p:txBody>
        </p:sp>
        <p:sp>
          <p:nvSpPr>
            <p:cNvPr id="24" name="Line 130"/>
            <p:cNvSpPr>
              <a:spLocks noChangeShapeType="1"/>
            </p:cNvSpPr>
            <p:nvPr/>
          </p:nvSpPr>
          <p:spPr bwMode="auto">
            <a:xfrm>
              <a:off x="8887649" y="3532945"/>
              <a:ext cx="0" cy="945126"/>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25" name="Line 2"/>
            <p:cNvSpPr>
              <a:spLocks noChangeShapeType="1"/>
            </p:cNvSpPr>
            <p:nvPr/>
          </p:nvSpPr>
          <p:spPr bwMode="auto">
            <a:xfrm>
              <a:off x="849466" y="3524890"/>
              <a:ext cx="8505836" cy="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26" name="Line 141"/>
            <p:cNvSpPr>
              <a:spLocks noChangeShapeType="1"/>
            </p:cNvSpPr>
            <p:nvPr/>
          </p:nvSpPr>
          <p:spPr bwMode="auto">
            <a:xfrm>
              <a:off x="8232520" y="3283003"/>
              <a:ext cx="0" cy="2441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27" name="Text Box 143"/>
            <p:cNvSpPr txBox="1">
              <a:spLocks noChangeArrowheads="1"/>
            </p:cNvSpPr>
            <p:nvPr/>
          </p:nvSpPr>
          <p:spPr bwMode="auto">
            <a:xfrm>
              <a:off x="7511466" y="2924944"/>
              <a:ext cx="677898"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a:latin typeface="+mn-lt"/>
                  <a:ea typeface="+mn-ea"/>
                  <a:cs typeface="+mn-ea"/>
                  <a:sym typeface="+mn-lt"/>
                </a:rPr>
                <a:t>SIFS</a:t>
              </a:r>
            </a:p>
          </p:txBody>
        </p:sp>
        <p:sp>
          <p:nvSpPr>
            <p:cNvPr id="28" name="Text Box 148"/>
            <p:cNvSpPr txBox="1">
              <a:spLocks noChangeArrowheads="1"/>
            </p:cNvSpPr>
            <p:nvPr/>
          </p:nvSpPr>
          <p:spPr bwMode="auto">
            <a:xfrm>
              <a:off x="3970064" y="2966795"/>
              <a:ext cx="677898"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dirty="0">
                  <a:latin typeface="+mn-lt"/>
                  <a:ea typeface="+mn-ea"/>
                  <a:cs typeface="+mn-ea"/>
                  <a:sym typeface="+mn-lt"/>
                </a:rPr>
                <a:t>SIFS</a:t>
              </a:r>
            </a:p>
          </p:txBody>
        </p:sp>
        <p:sp>
          <p:nvSpPr>
            <p:cNvPr id="29" name="Text Box 94"/>
            <p:cNvSpPr txBox="1">
              <a:spLocks noChangeArrowheads="1"/>
            </p:cNvSpPr>
            <p:nvPr/>
          </p:nvSpPr>
          <p:spPr bwMode="auto">
            <a:xfrm>
              <a:off x="615520" y="3567696"/>
              <a:ext cx="326740"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dirty="0">
                  <a:latin typeface="+mn-lt"/>
                  <a:ea typeface="+mn-ea"/>
                  <a:cs typeface="+mn-ea"/>
                  <a:sym typeface="+mn-lt"/>
                </a:rPr>
                <a:t>B</a:t>
              </a:r>
              <a:endParaRPr lang="zh-CN" altLang="en-US" sz="2133" b="1" dirty="0">
                <a:latin typeface="+mn-lt"/>
                <a:ea typeface="+mn-ea"/>
                <a:cs typeface="+mn-ea"/>
                <a:sym typeface="+mn-lt"/>
              </a:endParaRPr>
            </a:p>
          </p:txBody>
        </p:sp>
        <p:sp>
          <p:nvSpPr>
            <p:cNvPr id="30" name="矩形 29"/>
            <p:cNvSpPr/>
            <p:nvPr/>
          </p:nvSpPr>
          <p:spPr bwMode="auto">
            <a:xfrm>
              <a:off x="1971717" y="3103974"/>
              <a:ext cx="747836" cy="423161"/>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a:lstStyle/>
            <a:p>
              <a:pPr>
                <a:lnSpc>
                  <a:spcPct val="120000"/>
                </a:lnSpc>
              </a:pPr>
              <a:endParaRPr lang="zh-CN" altLang="en-US" sz="2133" b="1">
                <a:cs typeface="+mn-ea"/>
                <a:sym typeface="+mn-lt"/>
              </a:endParaRPr>
            </a:p>
          </p:txBody>
        </p:sp>
        <p:sp>
          <p:nvSpPr>
            <p:cNvPr id="31" name="Text Box 23"/>
            <p:cNvSpPr txBox="1">
              <a:spLocks noChangeArrowheads="1"/>
            </p:cNvSpPr>
            <p:nvPr/>
          </p:nvSpPr>
          <p:spPr bwMode="auto">
            <a:xfrm>
              <a:off x="2000671" y="3140968"/>
              <a:ext cx="721053"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dirty="0">
                  <a:latin typeface="+mn-lt"/>
                  <a:ea typeface="+mn-ea"/>
                  <a:cs typeface="+mn-ea"/>
                  <a:sym typeface="+mn-lt"/>
                </a:rPr>
                <a:t>RTS</a:t>
              </a:r>
            </a:p>
          </p:txBody>
        </p:sp>
        <p:sp>
          <p:nvSpPr>
            <p:cNvPr id="32" name="Line 142"/>
            <p:cNvSpPr>
              <a:spLocks noChangeShapeType="1"/>
            </p:cNvSpPr>
            <p:nvPr/>
          </p:nvSpPr>
          <p:spPr bwMode="auto">
            <a:xfrm>
              <a:off x="3374681" y="3283003"/>
              <a:ext cx="0" cy="2441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33" name="矩形 32"/>
            <p:cNvSpPr/>
            <p:nvPr/>
          </p:nvSpPr>
          <p:spPr bwMode="auto">
            <a:xfrm>
              <a:off x="3374681" y="3527135"/>
              <a:ext cx="653068" cy="420835"/>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a:lstStyle/>
            <a:p>
              <a:pPr>
                <a:lnSpc>
                  <a:spcPct val="120000"/>
                </a:lnSpc>
              </a:pPr>
              <a:endParaRPr lang="zh-CN" altLang="en-US" sz="2133" b="1">
                <a:cs typeface="+mn-ea"/>
                <a:sym typeface="+mn-lt"/>
              </a:endParaRPr>
            </a:p>
          </p:txBody>
        </p:sp>
        <p:sp>
          <p:nvSpPr>
            <p:cNvPr id="34" name="Text Box 113"/>
            <p:cNvSpPr txBox="1">
              <a:spLocks noChangeArrowheads="1"/>
            </p:cNvSpPr>
            <p:nvPr/>
          </p:nvSpPr>
          <p:spPr bwMode="auto">
            <a:xfrm>
              <a:off x="3367670" y="3532945"/>
              <a:ext cx="625772"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pPr>
              <a:r>
                <a:rPr lang="en-US" altLang="zh-CN" sz="2133" b="1" dirty="0">
                  <a:latin typeface="+mn-lt"/>
                  <a:ea typeface="+mn-ea"/>
                  <a:cs typeface="+mn-ea"/>
                  <a:sym typeface="+mn-lt"/>
                </a:rPr>
                <a:t>CTS</a:t>
              </a:r>
            </a:p>
          </p:txBody>
        </p:sp>
        <p:sp>
          <p:nvSpPr>
            <p:cNvPr id="35" name="Line 142"/>
            <p:cNvSpPr>
              <a:spLocks noChangeShapeType="1"/>
            </p:cNvSpPr>
            <p:nvPr/>
          </p:nvSpPr>
          <p:spPr bwMode="auto">
            <a:xfrm>
              <a:off x="4027749" y="3315554"/>
              <a:ext cx="0" cy="2441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36" name="矩形 35"/>
            <p:cNvSpPr/>
            <p:nvPr/>
          </p:nvSpPr>
          <p:spPr bwMode="auto">
            <a:xfrm>
              <a:off x="4682877" y="3103974"/>
              <a:ext cx="2896574" cy="423161"/>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a:lstStyle/>
            <a:p>
              <a:pPr>
                <a:lnSpc>
                  <a:spcPct val="120000"/>
                </a:lnSpc>
              </a:pPr>
              <a:endParaRPr lang="zh-CN" altLang="en-US" sz="2133" b="1">
                <a:cs typeface="+mn-ea"/>
                <a:sym typeface="+mn-lt"/>
              </a:endParaRPr>
            </a:p>
          </p:txBody>
        </p:sp>
        <p:sp>
          <p:nvSpPr>
            <p:cNvPr id="37" name="Text Box 123"/>
            <p:cNvSpPr txBox="1">
              <a:spLocks noChangeArrowheads="1"/>
            </p:cNvSpPr>
            <p:nvPr/>
          </p:nvSpPr>
          <p:spPr bwMode="auto">
            <a:xfrm>
              <a:off x="5385894" y="3100898"/>
              <a:ext cx="1377468" cy="38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zh-CN" altLang="en-US" sz="2133" b="1" dirty="0">
                  <a:solidFill>
                    <a:schemeClr val="bg1"/>
                  </a:solidFill>
                  <a:latin typeface="+mn-lt"/>
                  <a:ea typeface="+mn-ea"/>
                  <a:cs typeface="+mn-ea"/>
                  <a:sym typeface="+mn-lt"/>
                </a:rPr>
                <a:t>数    据    帧</a:t>
              </a:r>
            </a:p>
          </p:txBody>
        </p:sp>
        <p:sp>
          <p:nvSpPr>
            <p:cNvPr id="38" name="Line 12"/>
            <p:cNvSpPr>
              <a:spLocks noChangeShapeType="1"/>
            </p:cNvSpPr>
            <p:nvPr/>
          </p:nvSpPr>
          <p:spPr bwMode="auto">
            <a:xfrm>
              <a:off x="2719553" y="3420182"/>
              <a:ext cx="655128" cy="0"/>
            </a:xfrm>
            <a:prstGeom prst="line">
              <a:avLst/>
            </a:prstGeom>
            <a:noFill/>
            <a:ln w="1905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39" name="Line 12"/>
            <p:cNvSpPr>
              <a:spLocks noChangeShapeType="1"/>
            </p:cNvSpPr>
            <p:nvPr/>
          </p:nvSpPr>
          <p:spPr bwMode="auto">
            <a:xfrm>
              <a:off x="4027749" y="3420182"/>
              <a:ext cx="655128" cy="0"/>
            </a:xfrm>
            <a:prstGeom prst="line">
              <a:avLst/>
            </a:prstGeom>
            <a:noFill/>
            <a:ln w="1905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40" name="Line 12"/>
            <p:cNvSpPr>
              <a:spLocks noChangeShapeType="1"/>
            </p:cNvSpPr>
            <p:nvPr/>
          </p:nvSpPr>
          <p:spPr bwMode="auto">
            <a:xfrm>
              <a:off x="7579451" y="3420182"/>
              <a:ext cx="653069" cy="0"/>
            </a:xfrm>
            <a:prstGeom prst="line">
              <a:avLst/>
            </a:prstGeom>
            <a:noFill/>
            <a:ln w="1905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41" name="矩形 40"/>
            <p:cNvSpPr/>
            <p:nvPr/>
          </p:nvSpPr>
          <p:spPr bwMode="auto">
            <a:xfrm>
              <a:off x="8232520" y="3527135"/>
              <a:ext cx="655128" cy="420835"/>
            </a:xfrm>
            <a:prstGeom prst="rect">
              <a:avLst/>
            </a:prstGeom>
            <a:solidFill>
              <a:srgbClr val="00FFFF"/>
            </a:solidFill>
            <a:ln w="9525" cap="flat" cmpd="sng" algn="ctr">
              <a:solidFill>
                <a:schemeClr val="tx1"/>
              </a:solidFill>
              <a:prstDash val="solid"/>
              <a:round/>
              <a:headEnd type="none" w="med" len="med"/>
              <a:tailEnd type="none" w="med" len="med"/>
            </a:ln>
            <a:effectLst/>
          </p:spPr>
          <p:txBody>
            <a:bodyPr/>
            <a:lstStyle/>
            <a:p>
              <a:pPr>
                <a:lnSpc>
                  <a:spcPct val="120000"/>
                </a:lnSpc>
              </a:pPr>
              <a:endParaRPr lang="zh-CN" altLang="en-US" sz="2133" b="1">
                <a:cs typeface="+mn-ea"/>
                <a:sym typeface="+mn-lt"/>
              </a:endParaRPr>
            </a:p>
          </p:txBody>
        </p:sp>
        <p:sp>
          <p:nvSpPr>
            <p:cNvPr id="42" name="Text Box 100"/>
            <p:cNvSpPr txBox="1">
              <a:spLocks noChangeArrowheads="1"/>
            </p:cNvSpPr>
            <p:nvPr/>
          </p:nvSpPr>
          <p:spPr bwMode="auto">
            <a:xfrm>
              <a:off x="8221813" y="3532945"/>
              <a:ext cx="664181" cy="3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20000"/>
                </a:lnSpc>
              </a:pPr>
              <a:r>
                <a:rPr lang="en-US" altLang="zh-CN" sz="2133" b="1" dirty="0">
                  <a:latin typeface="+mn-lt"/>
                  <a:ea typeface="+mn-ea"/>
                  <a:cs typeface="+mn-ea"/>
                  <a:sym typeface="+mn-lt"/>
                </a:rPr>
                <a:t>ACK</a:t>
              </a:r>
            </a:p>
          </p:txBody>
        </p:sp>
        <p:sp>
          <p:nvSpPr>
            <p:cNvPr id="43" name="Line 130"/>
            <p:cNvSpPr>
              <a:spLocks noChangeShapeType="1"/>
            </p:cNvSpPr>
            <p:nvPr/>
          </p:nvSpPr>
          <p:spPr bwMode="auto">
            <a:xfrm>
              <a:off x="2719553" y="3541080"/>
              <a:ext cx="0" cy="936992"/>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sp>
          <p:nvSpPr>
            <p:cNvPr id="44" name="Line 130"/>
            <p:cNvSpPr>
              <a:spLocks noChangeShapeType="1"/>
            </p:cNvSpPr>
            <p:nvPr/>
          </p:nvSpPr>
          <p:spPr bwMode="auto">
            <a:xfrm>
              <a:off x="4027749" y="3541080"/>
              <a:ext cx="0" cy="936992"/>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133" b="1">
                <a:cs typeface="+mn-ea"/>
                <a:sym typeface="+mn-lt"/>
              </a:endParaRPr>
            </a:p>
          </p:txBody>
        </p:sp>
      </p:grpSp>
    </p:spTree>
    <p:extLst>
      <p:ext uri="{BB962C8B-B14F-4D97-AF65-F5344CB8AC3E}">
        <p14:creationId xmlns:p14="http://schemas.microsoft.com/office/powerpoint/2010/main" val="38845491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211874" y="1233205"/>
            <a:ext cx="11864898" cy="3196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spcBef>
                <a:spcPct val="0"/>
              </a:spcBef>
              <a:buClr>
                <a:srgbClr val="0070C0"/>
              </a:buClr>
              <a:buFont typeface="Wingdings" panose="05000000000000000000" pitchFamily="2" charset="2"/>
              <a:buChar char="Ø"/>
            </a:pPr>
            <a:r>
              <a:rPr lang="zh-CN" altLang="en-US" sz="2200" dirty="0">
                <a:cs typeface="+mn-ea"/>
                <a:sym typeface="+mn-lt"/>
              </a:rPr>
              <a:t>使用 </a:t>
            </a:r>
            <a:r>
              <a:rPr lang="en-US" altLang="zh-CN" sz="2200" dirty="0">
                <a:cs typeface="+mn-ea"/>
                <a:sym typeface="+mn-lt"/>
              </a:rPr>
              <a:t>RTS </a:t>
            </a:r>
            <a:r>
              <a:rPr lang="zh-CN" altLang="en-US" sz="2200" dirty="0">
                <a:cs typeface="+mn-ea"/>
                <a:sym typeface="+mn-lt"/>
              </a:rPr>
              <a:t>帧和 </a:t>
            </a:r>
            <a:r>
              <a:rPr lang="en-US" altLang="zh-CN" sz="2200" dirty="0">
                <a:cs typeface="+mn-ea"/>
                <a:sym typeface="+mn-lt"/>
              </a:rPr>
              <a:t>CTS </a:t>
            </a:r>
            <a:r>
              <a:rPr lang="zh-CN" altLang="en-US" sz="2200" dirty="0">
                <a:cs typeface="+mn-ea"/>
                <a:sym typeface="+mn-lt"/>
              </a:rPr>
              <a:t>帧会使整个网络的通信效率有所下降。但与数据帧相比，开销不算大。</a:t>
            </a:r>
          </a:p>
          <a:p>
            <a:pPr marL="457189" indent="-457189" eaLnBrk="0" hangingPunct="0">
              <a:lnSpc>
                <a:spcPct val="120000"/>
              </a:lnSpc>
              <a:spcBef>
                <a:spcPct val="0"/>
              </a:spcBef>
              <a:buClr>
                <a:srgbClr val="0070C0"/>
              </a:buClr>
              <a:buFont typeface="Wingdings" panose="05000000000000000000" pitchFamily="2" charset="2"/>
              <a:buChar char="Ø"/>
            </a:pPr>
            <a:r>
              <a:rPr lang="zh-CN" altLang="en-US" sz="2200" dirty="0">
                <a:cs typeface="+mn-ea"/>
                <a:sym typeface="+mn-lt"/>
              </a:rPr>
              <a:t>相反，若不使用这种控制帧，则一旦发生碰撞而导致数据帧重发，则浪费的时间就更多。</a:t>
            </a:r>
          </a:p>
          <a:p>
            <a:pPr marL="457189" indent="-457189" eaLnBrk="0" hangingPunct="0">
              <a:lnSpc>
                <a:spcPct val="120000"/>
              </a:lnSpc>
              <a:spcBef>
                <a:spcPct val="0"/>
              </a:spcBef>
              <a:buClr>
                <a:srgbClr val="0070C0"/>
              </a:buClr>
              <a:buFont typeface="Wingdings" panose="05000000000000000000" pitchFamily="2" charset="2"/>
              <a:buChar char="Ø"/>
            </a:pPr>
            <a:r>
              <a:rPr lang="zh-CN" altLang="en-US" sz="2200" dirty="0">
                <a:cs typeface="+mn-ea"/>
                <a:sym typeface="+mn-lt"/>
              </a:rPr>
              <a:t>虽然如此，协议还是设有三种情况供用户选择：</a:t>
            </a:r>
          </a:p>
          <a:p>
            <a:pPr marL="470388" eaLnBrk="0" hangingPunct="0">
              <a:lnSpc>
                <a:spcPct val="120000"/>
              </a:lnSpc>
              <a:spcBef>
                <a:spcPct val="0"/>
              </a:spcBef>
              <a:buClr>
                <a:srgbClr val="7030A0"/>
              </a:buClr>
            </a:pPr>
            <a:r>
              <a:rPr lang="zh-CN" altLang="en-US" sz="2200" dirty="0">
                <a:cs typeface="+mn-ea"/>
                <a:sym typeface="+mn-lt"/>
              </a:rPr>
              <a:t> </a:t>
            </a:r>
            <a:r>
              <a:rPr lang="en-US" altLang="zh-CN" sz="2000" dirty="0">
                <a:cs typeface="+mn-ea"/>
                <a:sym typeface="+mn-lt"/>
              </a:rPr>
              <a:t>1</a:t>
            </a:r>
            <a:r>
              <a:rPr lang="zh-CN" altLang="en-US" sz="2000" dirty="0">
                <a:cs typeface="+mn-ea"/>
                <a:sym typeface="+mn-lt"/>
              </a:rPr>
              <a:t>）使用 </a:t>
            </a:r>
            <a:r>
              <a:rPr lang="en-US" altLang="zh-CN" sz="2000" dirty="0">
                <a:cs typeface="+mn-ea"/>
                <a:sym typeface="+mn-lt"/>
              </a:rPr>
              <a:t>RTS </a:t>
            </a:r>
            <a:r>
              <a:rPr lang="zh-CN" altLang="en-US" sz="2000" dirty="0">
                <a:cs typeface="+mn-ea"/>
                <a:sym typeface="+mn-lt"/>
              </a:rPr>
              <a:t>帧和 </a:t>
            </a:r>
            <a:r>
              <a:rPr lang="en-US" altLang="zh-CN" sz="2000" dirty="0">
                <a:cs typeface="+mn-ea"/>
                <a:sym typeface="+mn-lt"/>
              </a:rPr>
              <a:t>CTS </a:t>
            </a:r>
            <a:r>
              <a:rPr lang="zh-CN" altLang="en-US" sz="2000" dirty="0">
                <a:cs typeface="+mn-ea"/>
                <a:sym typeface="+mn-lt"/>
              </a:rPr>
              <a:t>帧；</a:t>
            </a:r>
          </a:p>
          <a:p>
            <a:pPr marL="470388" eaLnBrk="0" hangingPunct="0">
              <a:lnSpc>
                <a:spcPct val="120000"/>
              </a:lnSpc>
              <a:spcBef>
                <a:spcPct val="0"/>
              </a:spcBef>
              <a:buClr>
                <a:srgbClr val="7030A0"/>
              </a:buClr>
            </a:pPr>
            <a:r>
              <a:rPr lang="zh-CN" altLang="en-US" sz="2000" dirty="0">
                <a:cs typeface="+mn-ea"/>
                <a:sym typeface="+mn-lt"/>
              </a:rPr>
              <a:t> </a:t>
            </a:r>
            <a:r>
              <a:rPr lang="en-US" altLang="zh-CN" sz="2000" dirty="0">
                <a:cs typeface="+mn-ea"/>
                <a:sym typeface="+mn-lt"/>
              </a:rPr>
              <a:t>2</a:t>
            </a:r>
            <a:r>
              <a:rPr lang="zh-CN" altLang="en-US" sz="2000" dirty="0">
                <a:cs typeface="+mn-ea"/>
                <a:sym typeface="+mn-lt"/>
              </a:rPr>
              <a:t>）只有当数据帧的长度超过某一数值时才使用 </a:t>
            </a:r>
            <a:r>
              <a:rPr lang="en-US" altLang="zh-CN" sz="2000" dirty="0">
                <a:cs typeface="+mn-ea"/>
                <a:sym typeface="+mn-lt"/>
              </a:rPr>
              <a:t>RTS </a:t>
            </a:r>
            <a:r>
              <a:rPr lang="zh-CN" altLang="en-US" sz="2000" dirty="0">
                <a:cs typeface="+mn-ea"/>
                <a:sym typeface="+mn-lt"/>
              </a:rPr>
              <a:t>帧和 </a:t>
            </a:r>
            <a:r>
              <a:rPr lang="en-US" altLang="zh-CN" sz="2000" dirty="0">
                <a:cs typeface="+mn-ea"/>
                <a:sym typeface="+mn-lt"/>
              </a:rPr>
              <a:t>CTS </a:t>
            </a:r>
            <a:r>
              <a:rPr lang="zh-CN" altLang="en-US" sz="2000" dirty="0">
                <a:cs typeface="+mn-ea"/>
                <a:sym typeface="+mn-lt"/>
              </a:rPr>
              <a:t>帧（显然，当数据帧本身就很短时，</a:t>
            </a:r>
            <a:endParaRPr lang="en-US" altLang="zh-CN" sz="2000" dirty="0">
              <a:cs typeface="+mn-ea"/>
              <a:sym typeface="+mn-lt"/>
            </a:endParaRPr>
          </a:p>
          <a:p>
            <a:pPr marL="470388" eaLnBrk="0" hangingPunct="0">
              <a:lnSpc>
                <a:spcPct val="120000"/>
              </a:lnSpc>
              <a:spcBef>
                <a:spcPct val="0"/>
              </a:spcBef>
              <a:buClr>
                <a:srgbClr val="7030A0"/>
              </a:buClr>
            </a:pPr>
            <a:r>
              <a:rPr lang="en-US" altLang="zh-CN" sz="2000" dirty="0">
                <a:cs typeface="+mn-ea"/>
                <a:sym typeface="+mn-lt"/>
              </a:rPr>
              <a:t>       </a:t>
            </a:r>
            <a:r>
              <a:rPr lang="zh-CN" altLang="en-US" sz="2000" dirty="0">
                <a:cs typeface="+mn-ea"/>
                <a:sym typeface="+mn-lt"/>
              </a:rPr>
              <a:t>再使用 </a:t>
            </a:r>
            <a:r>
              <a:rPr lang="en-US" altLang="zh-CN" sz="2000" dirty="0">
                <a:cs typeface="+mn-ea"/>
                <a:sym typeface="+mn-lt"/>
              </a:rPr>
              <a:t>RTS </a:t>
            </a:r>
            <a:r>
              <a:rPr lang="zh-CN" altLang="en-US" sz="2000" dirty="0">
                <a:cs typeface="+mn-ea"/>
                <a:sym typeface="+mn-lt"/>
              </a:rPr>
              <a:t>帧和 </a:t>
            </a:r>
            <a:r>
              <a:rPr lang="en-US" altLang="zh-CN" sz="2000" dirty="0">
                <a:cs typeface="+mn-ea"/>
                <a:sym typeface="+mn-lt"/>
              </a:rPr>
              <a:t>CTS </a:t>
            </a:r>
            <a:r>
              <a:rPr lang="zh-CN" altLang="en-US" sz="2000" dirty="0">
                <a:cs typeface="+mn-ea"/>
                <a:sym typeface="+mn-lt"/>
              </a:rPr>
              <a:t>帧只能增加开销）；</a:t>
            </a:r>
          </a:p>
          <a:p>
            <a:pPr marL="470388" eaLnBrk="0" hangingPunct="0">
              <a:lnSpc>
                <a:spcPct val="120000"/>
              </a:lnSpc>
              <a:spcBef>
                <a:spcPct val="0"/>
              </a:spcBef>
              <a:buClr>
                <a:srgbClr val="7030A0"/>
              </a:buClr>
            </a:pPr>
            <a:r>
              <a:rPr lang="en-US" altLang="zh-CN" sz="2000" dirty="0">
                <a:cs typeface="+mn-ea"/>
                <a:sym typeface="+mn-lt"/>
              </a:rPr>
              <a:t> 3</a:t>
            </a:r>
            <a:r>
              <a:rPr lang="zh-CN" altLang="en-US" sz="2000" dirty="0">
                <a:cs typeface="+mn-ea"/>
                <a:sym typeface="+mn-lt"/>
              </a:rPr>
              <a:t>）不使用 </a:t>
            </a:r>
            <a:r>
              <a:rPr lang="en-US" altLang="zh-CN" sz="2000" dirty="0">
                <a:cs typeface="+mn-ea"/>
                <a:sym typeface="+mn-lt"/>
              </a:rPr>
              <a:t>RTS </a:t>
            </a:r>
            <a:r>
              <a:rPr lang="zh-CN" altLang="en-US" sz="2000" dirty="0">
                <a:cs typeface="+mn-ea"/>
                <a:sym typeface="+mn-lt"/>
              </a:rPr>
              <a:t>帧和 </a:t>
            </a:r>
            <a:r>
              <a:rPr lang="en-US" altLang="zh-CN" sz="2000" dirty="0">
                <a:cs typeface="+mn-ea"/>
                <a:sym typeface="+mn-lt"/>
              </a:rPr>
              <a:t>CTS </a:t>
            </a:r>
            <a:r>
              <a:rPr lang="zh-CN" altLang="en-US" sz="2000" dirty="0">
                <a:cs typeface="+mn-ea"/>
                <a:sym typeface="+mn-lt"/>
              </a:rPr>
              <a:t>帧。</a:t>
            </a:r>
          </a:p>
          <a:p>
            <a:pPr marL="457189" indent="-457189" eaLnBrk="0" hangingPunct="0">
              <a:lnSpc>
                <a:spcPct val="120000"/>
              </a:lnSpc>
              <a:spcBef>
                <a:spcPct val="0"/>
              </a:spcBef>
              <a:buClr>
                <a:srgbClr val="0070C0"/>
              </a:buClr>
              <a:buFont typeface="Wingdings" panose="05000000000000000000" pitchFamily="2" charset="2"/>
              <a:buChar char="Ø"/>
            </a:pPr>
            <a:r>
              <a:rPr lang="zh-CN" altLang="en-US" sz="2200" dirty="0">
                <a:cs typeface="+mn-ea"/>
                <a:sym typeface="+mn-lt"/>
              </a:rPr>
              <a:t>虽然协议经过了精心设计，但碰撞仍然会发生。</a:t>
            </a:r>
          </a:p>
        </p:txBody>
      </p:sp>
      <p:sp>
        <p:nvSpPr>
          <p:cNvPr id="4" name="Rectangle 6"/>
          <p:cNvSpPr>
            <a:spLocks noChangeArrowheads="1"/>
          </p:cNvSpPr>
          <p:nvPr/>
        </p:nvSpPr>
        <p:spPr bwMode="auto">
          <a:xfrm>
            <a:off x="430057" y="183274"/>
            <a:ext cx="3284874"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 </a:t>
            </a:r>
            <a:r>
              <a:rPr lang="zh-CN" altLang="en-US" sz="3200" b="1" dirty="0">
                <a:cs typeface="+mn-ea"/>
                <a:sym typeface="+mn-lt"/>
              </a:rPr>
              <a:t>对信道进行预约 </a:t>
            </a:r>
          </a:p>
        </p:txBody>
      </p:sp>
    </p:spTree>
    <p:extLst>
      <p:ext uri="{BB962C8B-B14F-4D97-AF65-F5344CB8AC3E}">
        <p14:creationId xmlns:p14="http://schemas.microsoft.com/office/powerpoint/2010/main" val="5701524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3948" y="386107"/>
            <a:ext cx="5481757" cy="632353"/>
          </a:xfrm>
          <a:prstGeom prst="rect">
            <a:avLst/>
          </a:prstGeom>
        </p:spPr>
        <p:txBody>
          <a:bodyPr wrap="none">
            <a:spAutoFit/>
          </a:bodyPr>
          <a:lstStyle/>
          <a:p>
            <a:pPr>
              <a:lnSpc>
                <a:spcPct val="120000"/>
              </a:lnSpc>
            </a:pPr>
            <a:r>
              <a:rPr lang="en-US" altLang="zh-CN" sz="3200" b="1" dirty="0">
                <a:cs typeface="+mn-ea"/>
                <a:sym typeface="+mn-lt"/>
              </a:rPr>
              <a:t>CSMA/CA </a:t>
            </a:r>
            <a:r>
              <a:rPr lang="zh-CN" altLang="en-US" sz="3200" b="1" dirty="0">
                <a:cs typeface="+mn-ea"/>
                <a:sym typeface="+mn-lt"/>
              </a:rPr>
              <a:t>协议的基本流程图</a:t>
            </a:r>
          </a:p>
        </p:txBody>
      </p:sp>
      <p:grpSp>
        <p:nvGrpSpPr>
          <p:cNvPr id="87" name="组合 86"/>
          <p:cNvGrpSpPr/>
          <p:nvPr/>
        </p:nvGrpSpPr>
        <p:grpSpPr>
          <a:xfrm>
            <a:off x="1458273" y="1525481"/>
            <a:ext cx="7400543" cy="4187965"/>
            <a:chOff x="1705963" y="1118231"/>
            <a:chExt cx="5550407" cy="3140974"/>
          </a:xfrm>
        </p:grpSpPr>
        <p:sp>
          <p:nvSpPr>
            <p:cNvPr id="45" name="Line 53"/>
            <p:cNvSpPr>
              <a:spLocks noChangeShapeType="1"/>
            </p:cNvSpPr>
            <p:nvPr/>
          </p:nvSpPr>
          <p:spPr bwMode="auto">
            <a:xfrm flipV="1">
              <a:off x="5552239" y="1673312"/>
              <a:ext cx="900437" cy="18520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46" name="Line 54"/>
            <p:cNvSpPr>
              <a:spLocks noChangeShapeType="1"/>
            </p:cNvSpPr>
            <p:nvPr/>
          </p:nvSpPr>
          <p:spPr bwMode="auto">
            <a:xfrm flipV="1">
              <a:off x="5552240" y="2749764"/>
              <a:ext cx="912983" cy="10885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47" name="Line 55"/>
            <p:cNvSpPr>
              <a:spLocks noChangeShapeType="1"/>
            </p:cNvSpPr>
            <p:nvPr/>
          </p:nvSpPr>
          <p:spPr bwMode="auto">
            <a:xfrm flipV="1">
              <a:off x="5552240" y="3799004"/>
              <a:ext cx="900436" cy="1050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63" name="Line 71"/>
            <p:cNvSpPr>
              <a:spLocks noChangeShapeType="1"/>
            </p:cNvSpPr>
            <p:nvPr/>
          </p:nvSpPr>
          <p:spPr bwMode="auto">
            <a:xfrm flipV="1">
              <a:off x="5947907" y="2263665"/>
              <a:ext cx="539312" cy="7827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65" name="Line 73"/>
            <p:cNvSpPr>
              <a:spLocks noChangeShapeType="1"/>
            </p:cNvSpPr>
            <p:nvPr/>
          </p:nvSpPr>
          <p:spPr bwMode="auto">
            <a:xfrm flipV="1">
              <a:off x="5912614" y="3300085"/>
              <a:ext cx="574606" cy="7068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6" name="AutoShape 6"/>
            <p:cNvSpPr>
              <a:spLocks noChangeArrowheads="1"/>
            </p:cNvSpPr>
            <p:nvPr/>
          </p:nvSpPr>
          <p:spPr bwMode="auto">
            <a:xfrm>
              <a:off x="5312272" y="1391981"/>
              <a:ext cx="468000" cy="144000"/>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333" b="1" i="1" dirty="0" err="1">
                  <a:cs typeface="+mn-ea"/>
                  <a:sym typeface="+mn-lt"/>
                </a:rPr>
                <a:t>i</a:t>
              </a:r>
              <a:r>
                <a:rPr lang="en-US" altLang="zh-CN" sz="1333" b="1" dirty="0">
                  <a:cs typeface="+mn-ea"/>
                  <a:sym typeface="+mn-lt"/>
                </a:rPr>
                <a:t> =</a:t>
              </a:r>
              <a:r>
                <a:rPr lang="en-US" altLang="zh-CN" sz="1333" b="1" i="1" dirty="0">
                  <a:cs typeface="+mn-ea"/>
                  <a:sym typeface="+mn-lt"/>
                </a:rPr>
                <a:t> </a:t>
              </a:r>
              <a:r>
                <a:rPr lang="en-US" altLang="zh-CN" sz="1333" b="1" dirty="0">
                  <a:cs typeface="+mn-ea"/>
                  <a:sym typeface="+mn-lt"/>
                </a:rPr>
                <a:t>0</a:t>
              </a:r>
            </a:p>
          </p:txBody>
        </p:sp>
        <p:sp>
          <p:nvSpPr>
            <p:cNvPr id="7" name="AutoShape 8"/>
            <p:cNvSpPr>
              <a:spLocks noChangeArrowheads="1"/>
            </p:cNvSpPr>
            <p:nvPr/>
          </p:nvSpPr>
          <p:spPr bwMode="auto">
            <a:xfrm>
              <a:off x="5490402" y="1807114"/>
              <a:ext cx="121885" cy="102807"/>
            </a:xfrm>
            <a:prstGeom prst="flowChartDecision">
              <a:avLst/>
            </a:prstGeom>
            <a:solidFill>
              <a:srgbClr val="00FFFF"/>
            </a:solidFill>
            <a:ln w="9525">
              <a:solidFill>
                <a:schemeClr val="tx1"/>
              </a:solidFill>
              <a:miter lim="800000"/>
              <a:headEnd/>
              <a:tailEnd/>
            </a:ln>
            <a:effectLst/>
          </p:spPr>
          <p:txBody>
            <a:bodyPr wrap="none" anchor="ctr"/>
            <a:lstStyle/>
            <a:p>
              <a:pPr>
                <a:lnSpc>
                  <a:spcPct val="120000"/>
                </a:lnSpc>
              </a:pPr>
              <a:endParaRPr lang="zh-CN" altLang="en-US" sz="1400" b="1">
                <a:cs typeface="+mn-ea"/>
                <a:sym typeface="+mn-lt"/>
              </a:endParaRPr>
            </a:p>
          </p:txBody>
        </p:sp>
        <p:cxnSp>
          <p:nvCxnSpPr>
            <p:cNvPr id="8" name="AutoShape 10"/>
            <p:cNvCxnSpPr>
              <a:cxnSpLocks noChangeShapeType="1"/>
              <a:stCxn id="6" idx="2"/>
              <a:endCxn id="7" idx="0"/>
            </p:cNvCxnSpPr>
            <p:nvPr/>
          </p:nvCxnSpPr>
          <p:spPr bwMode="auto">
            <a:xfrm>
              <a:off x="5546272" y="1535981"/>
              <a:ext cx="5073" cy="271133"/>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3"/>
            <p:cNvCxnSpPr>
              <a:cxnSpLocks noChangeShapeType="1"/>
              <a:stCxn id="7" idx="1"/>
            </p:cNvCxnSpPr>
            <p:nvPr/>
          </p:nvCxnSpPr>
          <p:spPr bwMode="auto">
            <a:xfrm rot="10800000" flipH="1">
              <a:off x="5490402" y="1673314"/>
              <a:ext cx="60046" cy="185204"/>
            </a:xfrm>
            <a:prstGeom prst="bentConnector4">
              <a:avLst>
                <a:gd name="adj1" fmla="val -632838"/>
                <a:gd name="adj2" fmla="val 99995"/>
              </a:avLst>
            </a:prstGeom>
            <a:noFill/>
            <a:ln w="1270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6"/>
            <p:cNvCxnSpPr>
              <a:cxnSpLocks noChangeShapeType="1"/>
              <a:stCxn id="7" idx="2"/>
            </p:cNvCxnSpPr>
            <p:nvPr/>
          </p:nvCxnSpPr>
          <p:spPr bwMode="auto">
            <a:xfrm flipH="1">
              <a:off x="5550448" y="1909922"/>
              <a:ext cx="896" cy="71814"/>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AutoShape 17"/>
            <p:cNvSpPr>
              <a:spLocks noChangeArrowheads="1"/>
            </p:cNvSpPr>
            <p:nvPr/>
          </p:nvSpPr>
          <p:spPr bwMode="auto">
            <a:xfrm>
              <a:off x="5155906" y="1981735"/>
              <a:ext cx="792000" cy="171598"/>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zh-CN" altLang="en-US" sz="1333" b="1" dirty="0">
                  <a:cs typeface="+mn-ea"/>
                  <a:sym typeface="+mn-lt"/>
                </a:rPr>
                <a:t>等待 </a:t>
              </a:r>
              <a:r>
                <a:rPr lang="en-US" altLang="zh-CN" sz="1333" b="1" dirty="0">
                  <a:cs typeface="+mn-ea"/>
                  <a:sym typeface="+mn-lt"/>
                </a:rPr>
                <a:t>DIFS</a:t>
              </a:r>
            </a:p>
          </p:txBody>
        </p:sp>
        <p:sp>
          <p:nvSpPr>
            <p:cNvPr id="13" name="AutoShape 18"/>
            <p:cNvSpPr>
              <a:spLocks noChangeArrowheads="1"/>
            </p:cNvSpPr>
            <p:nvPr/>
          </p:nvSpPr>
          <p:spPr bwMode="auto">
            <a:xfrm>
              <a:off x="5155906" y="2256140"/>
              <a:ext cx="792000" cy="171597"/>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zh-CN" altLang="en-US" sz="1333" b="1" dirty="0">
                  <a:cs typeface="+mn-ea"/>
                  <a:sym typeface="+mn-lt"/>
                </a:rPr>
                <a:t>发送 </a:t>
              </a:r>
              <a:r>
                <a:rPr lang="en-US" altLang="zh-CN" sz="1333" b="1" dirty="0">
                  <a:cs typeface="+mn-ea"/>
                  <a:sym typeface="+mn-lt"/>
                </a:rPr>
                <a:t>RTS</a:t>
              </a:r>
            </a:p>
          </p:txBody>
        </p:sp>
        <p:cxnSp>
          <p:nvCxnSpPr>
            <p:cNvPr id="14" name="AutoShape 19"/>
            <p:cNvCxnSpPr>
              <a:cxnSpLocks noChangeShapeType="1"/>
              <a:stCxn id="12" idx="2"/>
              <a:endCxn id="13" idx="0"/>
            </p:cNvCxnSpPr>
            <p:nvPr/>
          </p:nvCxnSpPr>
          <p:spPr bwMode="auto">
            <a:xfrm>
              <a:off x="5551906" y="2153333"/>
              <a:ext cx="0" cy="102807"/>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AutoShape 20"/>
            <p:cNvSpPr>
              <a:spLocks noChangeArrowheads="1"/>
            </p:cNvSpPr>
            <p:nvPr/>
          </p:nvSpPr>
          <p:spPr bwMode="auto">
            <a:xfrm>
              <a:off x="5155906" y="2530544"/>
              <a:ext cx="792000" cy="171598"/>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zh-CN" altLang="en-US" sz="1333" b="1" dirty="0">
                  <a:cs typeface="+mn-ea"/>
                  <a:sym typeface="+mn-lt"/>
                </a:rPr>
                <a:t>计时器置位</a:t>
              </a:r>
            </a:p>
          </p:txBody>
        </p:sp>
        <p:cxnSp>
          <p:nvCxnSpPr>
            <p:cNvPr id="16" name="AutoShape 21"/>
            <p:cNvCxnSpPr>
              <a:cxnSpLocks noChangeShapeType="1"/>
            </p:cNvCxnSpPr>
            <p:nvPr/>
          </p:nvCxnSpPr>
          <p:spPr bwMode="auto">
            <a:xfrm flipH="1">
              <a:off x="5550448" y="2424713"/>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2"/>
            <p:cNvSpPr>
              <a:spLocks noChangeArrowheads="1"/>
            </p:cNvSpPr>
            <p:nvPr/>
          </p:nvSpPr>
          <p:spPr bwMode="auto">
            <a:xfrm>
              <a:off x="5487713" y="2807217"/>
              <a:ext cx="121885" cy="102807"/>
            </a:xfrm>
            <a:prstGeom prst="flowChartDecision">
              <a:avLst/>
            </a:prstGeom>
            <a:solidFill>
              <a:srgbClr val="00FFFF"/>
            </a:solidFill>
            <a:ln w="9525">
              <a:solidFill>
                <a:schemeClr val="tx1"/>
              </a:solidFill>
              <a:miter lim="800000"/>
              <a:headEnd/>
              <a:tailEnd/>
            </a:ln>
            <a:effectLst/>
          </p:spPr>
          <p:txBody>
            <a:bodyPr wrap="none" anchor="ctr"/>
            <a:lstStyle/>
            <a:p>
              <a:pPr>
                <a:lnSpc>
                  <a:spcPct val="120000"/>
                </a:lnSpc>
              </a:pPr>
              <a:endParaRPr lang="zh-CN" altLang="en-US" sz="1400" b="1">
                <a:cs typeface="+mn-ea"/>
                <a:sym typeface="+mn-lt"/>
              </a:endParaRPr>
            </a:p>
          </p:txBody>
        </p:sp>
        <p:cxnSp>
          <p:nvCxnSpPr>
            <p:cNvPr id="18" name="AutoShape 23"/>
            <p:cNvCxnSpPr>
              <a:cxnSpLocks noChangeShapeType="1"/>
            </p:cNvCxnSpPr>
            <p:nvPr/>
          </p:nvCxnSpPr>
          <p:spPr bwMode="auto">
            <a:xfrm flipH="1">
              <a:off x="5550448" y="2699118"/>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24"/>
            <p:cNvCxnSpPr>
              <a:cxnSpLocks noChangeShapeType="1"/>
            </p:cNvCxnSpPr>
            <p:nvPr/>
          </p:nvCxnSpPr>
          <p:spPr bwMode="auto">
            <a:xfrm flipH="1">
              <a:off x="5546863" y="2910780"/>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AutoShape 25"/>
            <p:cNvSpPr>
              <a:spLocks noChangeArrowheads="1"/>
            </p:cNvSpPr>
            <p:nvPr/>
          </p:nvSpPr>
          <p:spPr bwMode="auto">
            <a:xfrm>
              <a:off x="5155906" y="3010563"/>
              <a:ext cx="792000" cy="171597"/>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zh-CN" altLang="en-US" sz="1333" b="1" dirty="0">
                  <a:cs typeface="+mn-ea"/>
                  <a:sym typeface="+mn-lt"/>
                </a:rPr>
                <a:t>等待 </a:t>
              </a:r>
              <a:r>
                <a:rPr lang="en-US" altLang="zh-CN" sz="1333" b="1" dirty="0">
                  <a:cs typeface="+mn-ea"/>
                  <a:sym typeface="+mn-lt"/>
                </a:rPr>
                <a:t>SIFS</a:t>
              </a:r>
            </a:p>
          </p:txBody>
        </p:sp>
        <p:cxnSp>
          <p:nvCxnSpPr>
            <p:cNvPr id="21" name="AutoShape 26"/>
            <p:cNvCxnSpPr>
              <a:cxnSpLocks noChangeShapeType="1"/>
            </p:cNvCxnSpPr>
            <p:nvPr/>
          </p:nvCxnSpPr>
          <p:spPr bwMode="auto">
            <a:xfrm flipH="1">
              <a:off x="5550448" y="3179137"/>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AutoShape 27"/>
            <p:cNvSpPr>
              <a:spLocks noChangeArrowheads="1"/>
            </p:cNvSpPr>
            <p:nvPr/>
          </p:nvSpPr>
          <p:spPr bwMode="auto">
            <a:xfrm>
              <a:off x="5155906" y="3284968"/>
              <a:ext cx="792000" cy="171598"/>
            </a:xfrm>
            <a:prstGeom prst="flowChartProcess">
              <a:avLst/>
            </a:prstGeom>
            <a:solidFill>
              <a:srgbClr val="CC00FF"/>
            </a:solidFill>
            <a:ln>
              <a:solidFill>
                <a:srgbClr val="CC00FF"/>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lnSpc>
                  <a:spcPct val="120000"/>
                </a:lnSpc>
              </a:pPr>
              <a:r>
                <a:rPr lang="zh-CN" altLang="en-US" sz="1333" b="1" dirty="0">
                  <a:solidFill>
                    <a:schemeClr val="bg1"/>
                  </a:solidFill>
                  <a:cs typeface="+mn-ea"/>
                  <a:sym typeface="+mn-lt"/>
                </a:rPr>
                <a:t>发送数据帧</a:t>
              </a:r>
            </a:p>
          </p:txBody>
        </p:sp>
        <p:cxnSp>
          <p:nvCxnSpPr>
            <p:cNvPr id="23" name="AutoShape 28"/>
            <p:cNvCxnSpPr>
              <a:cxnSpLocks noChangeShapeType="1"/>
            </p:cNvCxnSpPr>
            <p:nvPr/>
          </p:nvCxnSpPr>
          <p:spPr bwMode="auto">
            <a:xfrm flipH="1">
              <a:off x="5550448" y="3453541"/>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AutoShape 29"/>
            <p:cNvSpPr>
              <a:spLocks noChangeArrowheads="1"/>
            </p:cNvSpPr>
            <p:nvPr/>
          </p:nvSpPr>
          <p:spPr bwMode="auto">
            <a:xfrm>
              <a:off x="5150506" y="3559372"/>
              <a:ext cx="802800" cy="171597"/>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zh-CN" altLang="en-US" sz="1333" b="1" dirty="0">
                  <a:cs typeface="+mn-ea"/>
                  <a:sym typeface="+mn-lt"/>
                </a:rPr>
                <a:t>计时器置位</a:t>
              </a:r>
            </a:p>
          </p:txBody>
        </p:sp>
        <p:sp>
          <p:nvSpPr>
            <p:cNvPr id="25" name="AutoShape 30"/>
            <p:cNvSpPr>
              <a:spLocks noChangeArrowheads="1"/>
            </p:cNvSpPr>
            <p:nvPr/>
          </p:nvSpPr>
          <p:spPr bwMode="auto">
            <a:xfrm>
              <a:off x="5484128" y="3842848"/>
              <a:ext cx="121885" cy="102807"/>
            </a:xfrm>
            <a:prstGeom prst="flowChartDecision">
              <a:avLst/>
            </a:prstGeom>
            <a:solidFill>
              <a:srgbClr val="00FFFF"/>
            </a:solidFill>
            <a:ln w="9525">
              <a:solidFill>
                <a:schemeClr val="tx1"/>
              </a:solidFill>
              <a:miter lim="800000"/>
              <a:headEnd/>
              <a:tailEnd/>
            </a:ln>
            <a:effectLst/>
          </p:spPr>
          <p:txBody>
            <a:bodyPr wrap="none" anchor="ctr"/>
            <a:lstStyle/>
            <a:p>
              <a:pPr>
                <a:lnSpc>
                  <a:spcPct val="120000"/>
                </a:lnSpc>
              </a:pPr>
              <a:endParaRPr lang="zh-CN" altLang="en-US" sz="1400" b="1">
                <a:cs typeface="+mn-ea"/>
                <a:sym typeface="+mn-lt"/>
              </a:endParaRPr>
            </a:p>
          </p:txBody>
        </p:sp>
        <p:cxnSp>
          <p:nvCxnSpPr>
            <p:cNvPr id="26" name="AutoShape 31"/>
            <p:cNvCxnSpPr>
              <a:cxnSpLocks noChangeShapeType="1"/>
            </p:cNvCxnSpPr>
            <p:nvPr/>
          </p:nvCxnSpPr>
          <p:spPr bwMode="auto">
            <a:xfrm flipH="1">
              <a:off x="5546863" y="3734749"/>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32"/>
            <p:cNvCxnSpPr>
              <a:cxnSpLocks noChangeShapeType="1"/>
            </p:cNvCxnSpPr>
            <p:nvPr/>
          </p:nvCxnSpPr>
          <p:spPr bwMode="auto">
            <a:xfrm flipH="1">
              <a:off x="5543278" y="3946411"/>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Oval 33"/>
            <p:cNvSpPr>
              <a:spLocks noChangeArrowheads="1"/>
            </p:cNvSpPr>
            <p:nvPr/>
          </p:nvSpPr>
          <p:spPr bwMode="auto">
            <a:xfrm>
              <a:off x="5458138" y="4080294"/>
              <a:ext cx="162214" cy="136825"/>
            </a:xfrm>
            <a:prstGeom prst="ellipse">
              <a:avLst/>
            </a:prstGeom>
            <a:solidFill>
              <a:srgbClr val="FFFF00"/>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nSpc>
                  <a:spcPct val="120000"/>
                </a:lnSpc>
              </a:pPr>
              <a:endParaRPr lang="zh-CN" altLang="en-US" sz="1400" b="1">
                <a:cs typeface="+mn-ea"/>
                <a:sym typeface="+mn-lt"/>
              </a:endParaRPr>
            </a:p>
          </p:txBody>
        </p:sp>
        <p:sp>
          <p:nvSpPr>
            <p:cNvPr id="29" name="AutoShape 34"/>
            <p:cNvSpPr>
              <a:spLocks noChangeArrowheads="1"/>
            </p:cNvSpPr>
            <p:nvPr/>
          </p:nvSpPr>
          <p:spPr bwMode="auto">
            <a:xfrm>
              <a:off x="3739231" y="3814122"/>
              <a:ext cx="649753" cy="171598"/>
            </a:xfrm>
            <a:prstGeom prst="flowChartProcess">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333" b="1" i="1" dirty="0" err="1">
                  <a:cs typeface="+mn-ea"/>
                  <a:sym typeface="+mn-lt"/>
                </a:rPr>
                <a:t>i</a:t>
              </a:r>
              <a:r>
                <a:rPr lang="en-US" altLang="zh-CN" sz="1333" b="1" i="1" dirty="0">
                  <a:cs typeface="+mn-ea"/>
                  <a:sym typeface="+mn-lt"/>
                </a:rPr>
                <a:t> </a:t>
              </a:r>
              <a:r>
                <a:rPr lang="en-US" altLang="zh-CN" sz="1333" b="1" dirty="0">
                  <a:cs typeface="+mn-ea"/>
                  <a:sym typeface="+mn-lt"/>
                </a:rPr>
                <a:t>=</a:t>
              </a:r>
              <a:r>
                <a:rPr lang="en-US" altLang="zh-CN" sz="1333" b="1" i="1" dirty="0">
                  <a:cs typeface="+mn-ea"/>
                  <a:sym typeface="+mn-lt"/>
                </a:rPr>
                <a:t> </a:t>
              </a:r>
              <a:r>
                <a:rPr lang="en-US" altLang="zh-CN" sz="1333" b="1" i="1" dirty="0" err="1">
                  <a:cs typeface="+mn-ea"/>
                  <a:sym typeface="+mn-lt"/>
                </a:rPr>
                <a:t>i</a:t>
              </a:r>
              <a:r>
                <a:rPr lang="en-US" altLang="zh-CN" sz="1333" b="1" dirty="0">
                  <a:cs typeface="+mn-ea"/>
                  <a:sym typeface="+mn-lt"/>
                </a:rPr>
                <a:t> + 1</a:t>
              </a:r>
            </a:p>
          </p:txBody>
        </p:sp>
        <p:cxnSp>
          <p:nvCxnSpPr>
            <p:cNvPr id="32" name="AutoShape 37"/>
            <p:cNvCxnSpPr>
              <a:cxnSpLocks noChangeShapeType="1"/>
              <a:stCxn id="25" idx="1"/>
              <a:endCxn id="29" idx="3"/>
            </p:cNvCxnSpPr>
            <p:nvPr/>
          </p:nvCxnSpPr>
          <p:spPr bwMode="auto">
            <a:xfrm flipH="1">
              <a:off x="4388984" y="3894252"/>
              <a:ext cx="1095144" cy="5669"/>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40"/>
            <p:cNvCxnSpPr>
              <a:cxnSpLocks noChangeShapeType="1"/>
              <a:stCxn id="17" idx="1"/>
            </p:cNvCxnSpPr>
            <p:nvPr/>
          </p:nvCxnSpPr>
          <p:spPr bwMode="auto">
            <a:xfrm rot="10800000" flipV="1">
              <a:off x="4859469" y="2858620"/>
              <a:ext cx="628244" cy="1043191"/>
            </a:xfrm>
            <a:prstGeom prst="bentConnector2">
              <a:avLst/>
            </a:prstGeom>
            <a:noFill/>
            <a:ln w="1270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AutoShape 41"/>
            <p:cNvSpPr>
              <a:spLocks noChangeArrowheads="1"/>
            </p:cNvSpPr>
            <p:nvPr/>
          </p:nvSpPr>
          <p:spPr bwMode="auto">
            <a:xfrm>
              <a:off x="3052145" y="3845116"/>
              <a:ext cx="121885" cy="102807"/>
            </a:xfrm>
            <a:prstGeom prst="flowChartDecision">
              <a:avLst/>
            </a:prstGeom>
            <a:solidFill>
              <a:srgbClr val="00FFFF"/>
            </a:solidFill>
            <a:ln w="9525">
              <a:solidFill>
                <a:schemeClr val="tx1"/>
              </a:solidFill>
              <a:miter lim="800000"/>
              <a:headEnd/>
              <a:tailEnd/>
            </a:ln>
            <a:effectLst/>
          </p:spPr>
          <p:txBody>
            <a:bodyPr wrap="none" anchor="ctr"/>
            <a:lstStyle/>
            <a:p>
              <a:pPr>
                <a:lnSpc>
                  <a:spcPct val="120000"/>
                </a:lnSpc>
              </a:pPr>
              <a:endParaRPr lang="zh-CN" altLang="en-US" sz="1400" b="1">
                <a:cs typeface="+mn-ea"/>
                <a:sym typeface="+mn-lt"/>
              </a:endParaRPr>
            </a:p>
          </p:txBody>
        </p:sp>
        <p:cxnSp>
          <p:nvCxnSpPr>
            <p:cNvPr id="35" name="AutoShape 43"/>
            <p:cNvCxnSpPr>
              <a:cxnSpLocks noChangeShapeType="1"/>
            </p:cNvCxnSpPr>
            <p:nvPr/>
          </p:nvCxnSpPr>
          <p:spPr bwMode="auto">
            <a:xfrm flipH="1">
              <a:off x="3111295" y="3948679"/>
              <a:ext cx="896" cy="105831"/>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44"/>
            <p:cNvSpPr>
              <a:spLocks noChangeArrowheads="1"/>
            </p:cNvSpPr>
            <p:nvPr/>
          </p:nvSpPr>
          <p:spPr bwMode="auto">
            <a:xfrm>
              <a:off x="3032979" y="4089386"/>
              <a:ext cx="162214" cy="136824"/>
            </a:xfrm>
            <a:prstGeom prst="ellipse">
              <a:avLst/>
            </a:prstGeom>
            <a:solidFill>
              <a:srgbClr val="FFFF00"/>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nSpc>
                  <a:spcPct val="120000"/>
                </a:lnSpc>
              </a:pPr>
              <a:endParaRPr lang="zh-CN" altLang="en-US" sz="1400" b="1">
                <a:cs typeface="+mn-ea"/>
                <a:sym typeface="+mn-lt"/>
              </a:endParaRPr>
            </a:p>
          </p:txBody>
        </p:sp>
        <p:sp>
          <p:nvSpPr>
            <p:cNvPr id="37" name="AutoShape 45"/>
            <p:cNvSpPr>
              <a:spLocks noChangeArrowheads="1"/>
            </p:cNvSpPr>
            <p:nvPr/>
          </p:nvSpPr>
          <p:spPr bwMode="auto">
            <a:xfrm>
              <a:off x="2593068" y="2256140"/>
              <a:ext cx="1037887" cy="388551"/>
            </a:xfrm>
            <a:prstGeom prst="flowChartProcess">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zh-CN" altLang="en-US" sz="1333" b="1" dirty="0">
                  <a:cs typeface="+mn-ea"/>
                  <a:sym typeface="+mn-lt"/>
                </a:rPr>
                <a:t>计算退避时间</a:t>
              </a:r>
            </a:p>
            <a:p>
              <a:pPr algn="ctr">
                <a:lnSpc>
                  <a:spcPct val="120000"/>
                </a:lnSpc>
              </a:pPr>
              <a:r>
                <a:rPr lang="zh-CN" altLang="en-US" sz="1333" b="1" dirty="0">
                  <a:cs typeface="+mn-ea"/>
                  <a:sym typeface="+mn-lt"/>
                </a:rPr>
                <a:t>并等待</a:t>
              </a:r>
            </a:p>
          </p:txBody>
        </p:sp>
        <p:sp>
          <p:nvSpPr>
            <p:cNvPr id="38" name="AutoShape 46"/>
            <p:cNvSpPr>
              <a:spLocks noChangeArrowheads="1"/>
            </p:cNvSpPr>
            <p:nvPr/>
          </p:nvSpPr>
          <p:spPr bwMode="auto">
            <a:xfrm>
              <a:off x="1705963" y="3662180"/>
              <a:ext cx="767229" cy="241898"/>
            </a:xfrm>
            <a:prstGeom prst="flowChartDocument">
              <a:avLst/>
            </a:prstGeom>
            <a:solidFill>
              <a:srgbClr val="0066FF"/>
            </a:solidFill>
            <a:ln w="9525">
              <a:solidFill>
                <a:schemeClr val="tx1"/>
              </a:solidFill>
              <a:miter lim="800000"/>
              <a:headEnd/>
              <a:tailEnd/>
            </a:ln>
            <a:effectLst/>
          </p:spPr>
          <p:txBody>
            <a:bodyPr wrap="none" anchor="ctr"/>
            <a:lstStyle/>
            <a:p>
              <a:pPr algn="ctr">
                <a:lnSpc>
                  <a:spcPct val="120000"/>
                </a:lnSpc>
              </a:pPr>
              <a:r>
                <a:rPr lang="en-US" altLang="zh-CN" sz="1333" b="1" i="1" dirty="0" err="1">
                  <a:solidFill>
                    <a:schemeClr val="bg1"/>
                  </a:solidFill>
                  <a:cs typeface="+mn-ea"/>
                  <a:sym typeface="+mn-lt"/>
                </a:rPr>
                <a:t>i</a:t>
              </a:r>
              <a:r>
                <a:rPr lang="en-US" altLang="zh-CN" sz="1333" b="1" dirty="0">
                  <a:solidFill>
                    <a:schemeClr val="bg1"/>
                  </a:solidFill>
                  <a:cs typeface="+mn-ea"/>
                  <a:sym typeface="+mn-lt"/>
                </a:rPr>
                <a:t> &lt; </a:t>
              </a:r>
              <a:r>
                <a:rPr lang="zh-CN" altLang="en-US" sz="1333" b="1" dirty="0">
                  <a:solidFill>
                    <a:schemeClr val="bg1"/>
                  </a:solidFill>
                  <a:cs typeface="+mn-ea"/>
                  <a:sym typeface="+mn-lt"/>
                </a:rPr>
                <a:t>上限</a:t>
              </a:r>
              <a:r>
                <a:rPr lang="en-US" altLang="zh-CN" sz="1333" b="1" dirty="0">
                  <a:solidFill>
                    <a:schemeClr val="bg1"/>
                  </a:solidFill>
                  <a:cs typeface="+mn-ea"/>
                  <a:sym typeface="+mn-lt"/>
                </a:rPr>
                <a:t>?</a:t>
              </a:r>
            </a:p>
          </p:txBody>
        </p:sp>
        <p:cxnSp>
          <p:nvCxnSpPr>
            <p:cNvPr id="39" name="AutoShape 47"/>
            <p:cNvCxnSpPr>
              <a:cxnSpLocks noChangeShapeType="1"/>
              <a:stCxn id="29" idx="1"/>
            </p:cNvCxnSpPr>
            <p:nvPr/>
          </p:nvCxnSpPr>
          <p:spPr bwMode="auto">
            <a:xfrm flipH="1" flipV="1">
              <a:off x="3166860" y="3892741"/>
              <a:ext cx="572371" cy="7180"/>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48"/>
            <p:cNvCxnSpPr>
              <a:cxnSpLocks noChangeShapeType="1"/>
              <a:stCxn id="34" idx="0"/>
              <a:endCxn id="37" idx="2"/>
            </p:cNvCxnSpPr>
            <p:nvPr/>
          </p:nvCxnSpPr>
          <p:spPr bwMode="auto">
            <a:xfrm flipH="1" flipV="1">
              <a:off x="3112012" y="2644691"/>
              <a:ext cx="1076" cy="1200425"/>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49"/>
            <p:cNvCxnSpPr>
              <a:cxnSpLocks noChangeShapeType="1"/>
              <a:stCxn id="37" idx="0"/>
            </p:cNvCxnSpPr>
            <p:nvPr/>
          </p:nvCxnSpPr>
          <p:spPr bwMode="auto">
            <a:xfrm rot="5400000" flipH="1" flipV="1">
              <a:off x="4012777" y="696205"/>
              <a:ext cx="659170" cy="2460700"/>
            </a:xfrm>
            <a:prstGeom prst="bentConnector2">
              <a:avLst/>
            </a:prstGeom>
            <a:noFill/>
            <a:ln w="1270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50"/>
            <p:cNvCxnSpPr>
              <a:cxnSpLocks noChangeShapeType="1"/>
              <a:endCxn id="6" idx="0"/>
            </p:cNvCxnSpPr>
            <p:nvPr/>
          </p:nvCxnSpPr>
          <p:spPr bwMode="auto">
            <a:xfrm flipH="1">
              <a:off x="5546272" y="1283156"/>
              <a:ext cx="1488" cy="108825"/>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51"/>
            <p:cNvSpPr>
              <a:spLocks noChangeArrowheads="1"/>
            </p:cNvSpPr>
            <p:nvPr/>
          </p:nvSpPr>
          <p:spPr bwMode="auto">
            <a:xfrm>
              <a:off x="5484128" y="1168920"/>
              <a:ext cx="126366" cy="106587"/>
            </a:xfrm>
            <a:prstGeom prst="ellipse">
              <a:avLst/>
            </a:prstGeom>
            <a:solidFill>
              <a:srgbClr val="FFFF00"/>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nSpc>
                  <a:spcPct val="120000"/>
                </a:lnSpc>
              </a:pPr>
              <a:endParaRPr lang="zh-CN" altLang="en-US" sz="1400" b="1">
                <a:cs typeface="+mn-ea"/>
                <a:sym typeface="+mn-lt"/>
              </a:endParaRPr>
            </a:p>
          </p:txBody>
        </p:sp>
        <p:sp>
          <p:nvSpPr>
            <p:cNvPr id="44" name="Line 52"/>
            <p:cNvSpPr>
              <a:spLocks noChangeShapeType="1"/>
            </p:cNvSpPr>
            <p:nvPr/>
          </p:nvSpPr>
          <p:spPr bwMode="auto">
            <a:xfrm>
              <a:off x="2472296" y="3764986"/>
              <a:ext cx="579849" cy="136825"/>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48" name="Text Box 56"/>
            <p:cNvSpPr txBox="1">
              <a:spLocks noChangeArrowheads="1"/>
            </p:cNvSpPr>
            <p:nvPr/>
          </p:nvSpPr>
          <p:spPr bwMode="auto">
            <a:xfrm>
              <a:off x="5551344" y="1775936"/>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是</a:t>
              </a:r>
            </a:p>
          </p:txBody>
        </p:sp>
        <p:sp>
          <p:nvSpPr>
            <p:cNvPr id="49" name="Text Box 57"/>
            <p:cNvSpPr txBox="1">
              <a:spLocks noChangeArrowheads="1"/>
            </p:cNvSpPr>
            <p:nvPr/>
          </p:nvSpPr>
          <p:spPr bwMode="auto">
            <a:xfrm>
              <a:off x="5540244" y="3870752"/>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是</a:t>
              </a:r>
            </a:p>
          </p:txBody>
        </p:sp>
        <p:sp>
          <p:nvSpPr>
            <p:cNvPr id="50" name="Text Box 58"/>
            <p:cNvSpPr txBox="1">
              <a:spLocks noChangeArrowheads="1"/>
            </p:cNvSpPr>
            <p:nvPr/>
          </p:nvSpPr>
          <p:spPr bwMode="auto">
            <a:xfrm>
              <a:off x="5533196" y="2823761"/>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是</a:t>
              </a:r>
            </a:p>
          </p:txBody>
        </p:sp>
        <p:sp>
          <p:nvSpPr>
            <p:cNvPr id="51" name="Text Box 59"/>
            <p:cNvSpPr txBox="1">
              <a:spLocks noChangeArrowheads="1"/>
            </p:cNvSpPr>
            <p:nvPr/>
          </p:nvSpPr>
          <p:spPr bwMode="auto">
            <a:xfrm>
              <a:off x="3108670" y="3624094"/>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是</a:t>
              </a:r>
            </a:p>
          </p:txBody>
        </p:sp>
        <p:sp>
          <p:nvSpPr>
            <p:cNvPr id="52" name="Text Box 60"/>
            <p:cNvSpPr txBox="1">
              <a:spLocks noChangeArrowheads="1"/>
            </p:cNvSpPr>
            <p:nvPr/>
          </p:nvSpPr>
          <p:spPr bwMode="auto">
            <a:xfrm>
              <a:off x="5216763" y="1663945"/>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否</a:t>
              </a:r>
            </a:p>
          </p:txBody>
        </p:sp>
        <p:sp>
          <p:nvSpPr>
            <p:cNvPr id="53" name="Text Box 61"/>
            <p:cNvSpPr txBox="1">
              <a:spLocks noChangeArrowheads="1"/>
            </p:cNvSpPr>
            <p:nvPr/>
          </p:nvSpPr>
          <p:spPr bwMode="auto">
            <a:xfrm>
              <a:off x="5233835" y="2668816"/>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否</a:t>
              </a:r>
            </a:p>
          </p:txBody>
        </p:sp>
        <p:sp>
          <p:nvSpPr>
            <p:cNvPr id="54" name="Text Box 62"/>
            <p:cNvSpPr txBox="1">
              <a:spLocks noChangeArrowheads="1"/>
            </p:cNvSpPr>
            <p:nvPr/>
          </p:nvSpPr>
          <p:spPr bwMode="auto">
            <a:xfrm>
              <a:off x="5219393" y="3708276"/>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否</a:t>
              </a:r>
            </a:p>
          </p:txBody>
        </p:sp>
        <p:sp>
          <p:nvSpPr>
            <p:cNvPr id="55" name="Text Box 63"/>
            <p:cNvSpPr txBox="1">
              <a:spLocks noChangeArrowheads="1"/>
            </p:cNvSpPr>
            <p:nvPr/>
          </p:nvSpPr>
          <p:spPr bwMode="auto">
            <a:xfrm>
              <a:off x="3115840" y="3888163"/>
              <a:ext cx="218675"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否</a:t>
              </a:r>
            </a:p>
          </p:txBody>
        </p:sp>
        <p:sp>
          <p:nvSpPr>
            <p:cNvPr id="56" name="Text Box 64"/>
            <p:cNvSpPr txBox="1">
              <a:spLocks noChangeArrowheads="1"/>
            </p:cNvSpPr>
            <p:nvPr/>
          </p:nvSpPr>
          <p:spPr bwMode="auto">
            <a:xfrm>
              <a:off x="3784745" y="1261982"/>
              <a:ext cx="1333169"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333" b="1" dirty="0">
                  <a:cs typeface="+mn-ea"/>
                  <a:sym typeface="+mn-lt"/>
                </a:rPr>
                <a:t>退避变量 </a:t>
              </a:r>
              <a:r>
                <a:rPr lang="en-US" altLang="zh-CN" sz="1333" b="1" i="1" dirty="0" err="1">
                  <a:cs typeface="+mn-ea"/>
                  <a:sym typeface="+mn-lt"/>
                </a:rPr>
                <a:t>i</a:t>
              </a:r>
              <a:r>
                <a:rPr lang="en-US" altLang="zh-CN" sz="1333" b="1" i="1" dirty="0">
                  <a:cs typeface="+mn-ea"/>
                  <a:sym typeface="+mn-lt"/>
                </a:rPr>
                <a:t> </a:t>
              </a:r>
              <a:r>
                <a:rPr lang="zh-CN" altLang="en-US" sz="1333" b="1" dirty="0">
                  <a:cs typeface="+mn-ea"/>
                  <a:sym typeface="+mn-lt"/>
                </a:rPr>
                <a:t>初始化</a:t>
              </a:r>
            </a:p>
          </p:txBody>
        </p:sp>
        <p:sp>
          <p:nvSpPr>
            <p:cNvPr id="57" name="Line 65"/>
            <p:cNvSpPr>
              <a:spLocks noChangeShapeType="1"/>
            </p:cNvSpPr>
            <p:nvPr/>
          </p:nvSpPr>
          <p:spPr bwMode="auto">
            <a:xfrm>
              <a:off x="4900362" y="1368610"/>
              <a:ext cx="397918" cy="967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400" b="1">
                <a:cs typeface="+mn-ea"/>
                <a:sym typeface="+mn-lt"/>
              </a:endParaRPr>
            </a:p>
          </p:txBody>
        </p:sp>
        <p:sp>
          <p:nvSpPr>
            <p:cNvPr id="58" name="Text Box 66"/>
            <p:cNvSpPr txBox="1">
              <a:spLocks noChangeArrowheads="1"/>
            </p:cNvSpPr>
            <p:nvPr/>
          </p:nvSpPr>
          <p:spPr bwMode="auto">
            <a:xfrm>
              <a:off x="5604708" y="1118231"/>
              <a:ext cx="1174958"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333" b="1" dirty="0">
                  <a:cs typeface="+mn-ea"/>
                  <a:sym typeface="+mn-lt"/>
                </a:rPr>
                <a:t>有数据帧要发送</a:t>
              </a:r>
            </a:p>
          </p:txBody>
        </p:sp>
        <p:sp>
          <p:nvSpPr>
            <p:cNvPr id="59" name="Text Box 67"/>
            <p:cNvSpPr txBox="1">
              <a:spLocks noChangeArrowheads="1"/>
            </p:cNvSpPr>
            <p:nvPr/>
          </p:nvSpPr>
          <p:spPr bwMode="auto">
            <a:xfrm>
              <a:off x="5653512" y="4021207"/>
              <a:ext cx="518202"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333" b="1" dirty="0">
                  <a:cs typeface="+mn-ea"/>
                  <a:sym typeface="+mn-lt"/>
                </a:rPr>
                <a:t>成功</a:t>
              </a:r>
            </a:p>
          </p:txBody>
        </p:sp>
        <p:sp>
          <p:nvSpPr>
            <p:cNvPr id="60" name="Text Box 68"/>
            <p:cNvSpPr txBox="1">
              <a:spLocks noChangeArrowheads="1"/>
            </p:cNvSpPr>
            <p:nvPr/>
          </p:nvSpPr>
          <p:spPr bwMode="auto">
            <a:xfrm>
              <a:off x="2567832" y="4014383"/>
              <a:ext cx="553859"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333" b="1" dirty="0">
                  <a:cs typeface="+mn-ea"/>
                  <a:sym typeface="+mn-lt"/>
                </a:rPr>
                <a:t>放弃</a:t>
              </a:r>
            </a:p>
          </p:txBody>
        </p:sp>
        <p:sp>
          <p:nvSpPr>
            <p:cNvPr id="66" name="Text Box 74"/>
            <p:cNvSpPr txBox="1">
              <a:spLocks noChangeArrowheads="1"/>
            </p:cNvSpPr>
            <p:nvPr/>
          </p:nvSpPr>
          <p:spPr bwMode="auto">
            <a:xfrm>
              <a:off x="2344062" y="1220935"/>
              <a:ext cx="1532892" cy="42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lang="zh-CN" altLang="en-US" sz="1333" b="1" dirty="0">
                  <a:cs typeface="+mn-ea"/>
                  <a:sym typeface="+mn-lt"/>
                </a:rPr>
                <a:t>等待一个退避时间后</a:t>
              </a:r>
            </a:p>
            <a:p>
              <a:pPr algn="ctr">
                <a:lnSpc>
                  <a:spcPct val="120000"/>
                </a:lnSpc>
              </a:pPr>
              <a:r>
                <a:rPr lang="zh-CN" altLang="en-US" sz="1333" b="1" dirty="0">
                  <a:cs typeface="+mn-ea"/>
                  <a:sym typeface="+mn-lt"/>
                </a:rPr>
                <a:t>才继续监听信道</a:t>
              </a:r>
            </a:p>
          </p:txBody>
        </p:sp>
        <p:sp>
          <p:nvSpPr>
            <p:cNvPr id="10" name="AutoShape 14"/>
            <p:cNvSpPr>
              <a:spLocks noChangeArrowheads="1"/>
            </p:cNvSpPr>
            <p:nvPr/>
          </p:nvSpPr>
          <p:spPr bwMode="auto">
            <a:xfrm>
              <a:off x="6411821" y="1611898"/>
              <a:ext cx="786873" cy="236608"/>
            </a:xfrm>
            <a:prstGeom prst="flowChartDocumen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333" b="1" dirty="0">
                  <a:solidFill>
                    <a:schemeClr val="bg1"/>
                  </a:solidFill>
                  <a:cs typeface="+mn-ea"/>
                  <a:sym typeface="+mn-lt"/>
                </a:rPr>
                <a:t>信道空闲</a:t>
              </a:r>
              <a:r>
                <a:rPr lang="en-US" altLang="zh-CN" sz="1333" b="1" dirty="0">
                  <a:solidFill>
                    <a:schemeClr val="bg1"/>
                  </a:solidFill>
                  <a:cs typeface="+mn-ea"/>
                  <a:sym typeface="+mn-lt"/>
                </a:rPr>
                <a:t>?</a:t>
              </a:r>
            </a:p>
          </p:txBody>
        </p:sp>
        <p:sp>
          <p:nvSpPr>
            <p:cNvPr id="30" name="AutoShape 35"/>
            <p:cNvSpPr>
              <a:spLocks noChangeArrowheads="1"/>
            </p:cNvSpPr>
            <p:nvPr/>
          </p:nvSpPr>
          <p:spPr bwMode="auto">
            <a:xfrm>
              <a:off x="6354144" y="2578862"/>
              <a:ext cx="902226" cy="395381"/>
            </a:xfrm>
            <a:prstGeom prst="flowChartDocumen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333" b="1" dirty="0">
                  <a:solidFill>
                    <a:schemeClr val="bg1"/>
                  </a:solidFill>
                  <a:cs typeface="+mn-ea"/>
                  <a:sym typeface="+mn-lt"/>
                </a:rPr>
                <a:t>超时之前</a:t>
              </a:r>
            </a:p>
            <a:p>
              <a:pPr algn="ctr">
                <a:lnSpc>
                  <a:spcPct val="120000"/>
                </a:lnSpc>
              </a:pPr>
              <a:r>
                <a:rPr lang="zh-CN" altLang="en-US" sz="1333" b="1" dirty="0">
                  <a:solidFill>
                    <a:schemeClr val="bg1"/>
                  </a:solidFill>
                  <a:cs typeface="+mn-ea"/>
                  <a:sym typeface="+mn-lt"/>
                </a:rPr>
                <a:t>收到 </a:t>
              </a:r>
              <a:r>
                <a:rPr lang="en-US" altLang="zh-CN" sz="1333" b="1" dirty="0">
                  <a:solidFill>
                    <a:schemeClr val="bg1"/>
                  </a:solidFill>
                  <a:cs typeface="+mn-ea"/>
                  <a:sym typeface="+mn-lt"/>
                </a:rPr>
                <a:t>CTS?</a:t>
              </a:r>
            </a:p>
          </p:txBody>
        </p:sp>
        <p:sp>
          <p:nvSpPr>
            <p:cNvPr id="31" name="AutoShape 36"/>
            <p:cNvSpPr>
              <a:spLocks noChangeArrowheads="1"/>
            </p:cNvSpPr>
            <p:nvPr/>
          </p:nvSpPr>
          <p:spPr bwMode="auto">
            <a:xfrm>
              <a:off x="6354144" y="3641708"/>
              <a:ext cx="902226" cy="393086"/>
            </a:xfrm>
            <a:prstGeom prst="flowChartDocument">
              <a:avLst/>
            </a:prstGeom>
            <a:solidFill>
              <a:srgbClr val="0066FF"/>
            </a:solidFill>
            <a:ln w="9525">
              <a:solidFill>
                <a:schemeClr val="tx1"/>
              </a:solidFill>
              <a:miter lim="800000"/>
              <a:headEnd/>
              <a:tailEnd/>
            </a:ln>
            <a:effectLst/>
          </p:spPr>
          <p:txBody>
            <a:bodyPr wrap="none" anchor="ctr"/>
            <a:lstStyle/>
            <a:p>
              <a:pPr algn="ctr">
                <a:lnSpc>
                  <a:spcPct val="120000"/>
                </a:lnSpc>
              </a:pPr>
              <a:r>
                <a:rPr lang="zh-CN" altLang="en-US" sz="1333" b="1" dirty="0">
                  <a:solidFill>
                    <a:schemeClr val="bg1"/>
                  </a:solidFill>
                  <a:cs typeface="+mn-ea"/>
                  <a:sym typeface="+mn-lt"/>
                </a:rPr>
                <a:t>超时之前</a:t>
              </a:r>
            </a:p>
            <a:p>
              <a:pPr algn="ctr">
                <a:lnSpc>
                  <a:spcPct val="120000"/>
                </a:lnSpc>
              </a:pPr>
              <a:r>
                <a:rPr lang="zh-CN" altLang="en-US" sz="1333" b="1" dirty="0">
                  <a:solidFill>
                    <a:schemeClr val="bg1"/>
                  </a:solidFill>
                  <a:cs typeface="+mn-ea"/>
                  <a:sym typeface="+mn-lt"/>
                </a:rPr>
                <a:t>收到 </a:t>
              </a:r>
              <a:r>
                <a:rPr lang="en-US" altLang="zh-CN" sz="1333" b="1" dirty="0">
                  <a:solidFill>
                    <a:schemeClr val="bg1"/>
                  </a:solidFill>
                  <a:cs typeface="+mn-ea"/>
                  <a:sym typeface="+mn-lt"/>
                </a:rPr>
                <a:t>ACK?</a:t>
              </a:r>
            </a:p>
          </p:txBody>
        </p:sp>
        <p:sp>
          <p:nvSpPr>
            <p:cNvPr id="61" name="Text Box 69"/>
            <p:cNvSpPr txBox="1">
              <a:spLocks noChangeArrowheads="1"/>
            </p:cNvSpPr>
            <p:nvPr/>
          </p:nvSpPr>
          <p:spPr bwMode="auto">
            <a:xfrm>
              <a:off x="6418990" y="1372061"/>
              <a:ext cx="772534"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载波监听</a:t>
              </a:r>
            </a:p>
          </p:txBody>
        </p:sp>
        <p:sp>
          <p:nvSpPr>
            <p:cNvPr id="62" name="Text Box 70"/>
            <p:cNvSpPr txBox="1">
              <a:spLocks noChangeArrowheads="1"/>
            </p:cNvSpPr>
            <p:nvPr/>
          </p:nvSpPr>
          <p:spPr bwMode="auto">
            <a:xfrm>
              <a:off x="6418990" y="2132861"/>
              <a:ext cx="772534"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a:cs typeface="+mn-ea"/>
                  <a:sym typeface="+mn-lt"/>
                </a:rPr>
                <a:t>预约信道</a:t>
              </a:r>
            </a:p>
          </p:txBody>
        </p:sp>
        <p:sp>
          <p:nvSpPr>
            <p:cNvPr id="64" name="Text Box 72"/>
            <p:cNvSpPr txBox="1">
              <a:spLocks noChangeArrowheads="1"/>
            </p:cNvSpPr>
            <p:nvPr/>
          </p:nvSpPr>
          <p:spPr bwMode="auto">
            <a:xfrm>
              <a:off x="6418990" y="3170739"/>
              <a:ext cx="772534" cy="23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333" b="1" dirty="0">
                  <a:cs typeface="+mn-ea"/>
                  <a:sym typeface="+mn-lt"/>
                </a:rPr>
                <a:t>发送数据</a:t>
              </a:r>
            </a:p>
          </p:txBody>
        </p:sp>
      </p:grpSp>
    </p:spTree>
    <p:extLst>
      <p:ext uri="{BB962C8B-B14F-4D97-AF65-F5344CB8AC3E}">
        <p14:creationId xmlns:p14="http://schemas.microsoft.com/office/powerpoint/2010/main" val="18530944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235</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lnSpcReduction="10000"/>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30000"/>
              </a:lnSpc>
              <a:spcBef>
                <a:spcPts val="0"/>
              </a:spcBef>
              <a:buNone/>
            </a:pPr>
            <a:r>
              <a:rPr lang="en-US" altLang="zh-CN" dirty="0">
                <a:cs typeface="+mn-ea"/>
                <a:sym typeface="+mn-lt"/>
              </a:rPr>
              <a:t>4.4 </a:t>
            </a:r>
            <a:r>
              <a:rPr lang="zh-CN" altLang="en-US" dirty="0">
                <a:cs typeface="+mn-ea"/>
                <a:sym typeface="+mn-lt"/>
              </a:rPr>
              <a:t>局域网的数据链路层</a:t>
            </a:r>
            <a:endParaRPr lang="en-US" altLang="zh-CN" dirty="0">
              <a:cs typeface="+mn-ea"/>
              <a:sym typeface="+mn-lt"/>
            </a:endParaRPr>
          </a:p>
          <a:p>
            <a:pPr marL="0" indent="0">
              <a:lnSpc>
                <a:spcPct val="120000"/>
              </a:lnSpc>
              <a:spcBef>
                <a:spcPts val="0"/>
              </a:spcBef>
              <a:buNone/>
            </a:pPr>
            <a:r>
              <a:rPr lang="en-US" altLang="zh-CN" dirty="0">
                <a:solidFill>
                  <a:srgbClr val="3333FF"/>
                </a:solidFill>
                <a:cs typeface="+mn-ea"/>
                <a:sym typeface="+mn-lt"/>
              </a:rPr>
              <a:t>4.5 </a:t>
            </a:r>
            <a:r>
              <a:rPr lang="zh-CN" altLang="en-US" dirty="0">
                <a:solidFill>
                  <a:srgbClr val="3333FF"/>
                </a:solidFill>
                <a:cs typeface="+mn-ea"/>
                <a:sym typeface="+mn-lt"/>
              </a:rPr>
              <a:t>数据链路层网络互连</a:t>
            </a:r>
            <a:endParaRPr lang="en-US" altLang="zh-CN" dirty="0">
              <a:solidFill>
                <a:srgbClr val="3333FF"/>
              </a:solidFill>
              <a:cs typeface="+mn-ea"/>
              <a:sym typeface="+mn-lt"/>
            </a:endParaRPr>
          </a:p>
          <a:p>
            <a:pPr marL="360363" indent="0">
              <a:lnSpc>
                <a:spcPct val="120000"/>
              </a:lnSpc>
              <a:spcBef>
                <a:spcPts val="0"/>
              </a:spcBef>
              <a:buNone/>
            </a:pPr>
            <a:r>
              <a:rPr lang="en-US" altLang="zh-CN" sz="2000" dirty="0">
                <a:solidFill>
                  <a:srgbClr val="3333FF"/>
                </a:solidFill>
                <a:cs typeface="+mn-ea"/>
                <a:sym typeface="+mn-lt"/>
              </a:rPr>
              <a:t>4.5.1 </a:t>
            </a:r>
            <a:r>
              <a:rPr lang="zh-CN" altLang="en-US" sz="2000" dirty="0">
                <a:solidFill>
                  <a:srgbClr val="3333FF"/>
                </a:solidFill>
                <a:cs typeface="+mn-ea"/>
                <a:sym typeface="+mn-lt"/>
              </a:rPr>
              <a:t>基于</a:t>
            </a:r>
            <a:r>
              <a:rPr lang="en-US" altLang="zh-CN" sz="2000" dirty="0">
                <a:solidFill>
                  <a:srgbClr val="3333FF"/>
                </a:solidFill>
                <a:cs typeface="+mn-ea"/>
                <a:sym typeface="+mn-lt"/>
              </a:rPr>
              <a:t>Hub</a:t>
            </a:r>
            <a:r>
              <a:rPr lang="zh-CN" altLang="en-US" sz="2000" dirty="0">
                <a:solidFill>
                  <a:srgbClr val="3333FF"/>
                </a:solidFill>
                <a:cs typeface="+mn-ea"/>
                <a:sym typeface="+mn-lt"/>
              </a:rPr>
              <a:t>集线器的互连</a:t>
            </a:r>
            <a:endParaRPr lang="en-US" altLang="zh-CN" sz="2000" dirty="0">
              <a:solidFill>
                <a:srgbClr val="3333FF"/>
              </a:solidFill>
              <a:cs typeface="+mn-ea"/>
              <a:sym typeface="+mn-lt"/>
            </a:endParaRPr>
          </a:p>
          <a:p>
            <a:pPr marL="360363" indent="0">
              <a:lnSpc>
                <a:spcPct val="120000"/>
              </a:lnSpc>
              <a:spcBef>
                <a:spcPts val="0"/>
              </a:spcBef>
              <a:buNone/>
            </a:pPr>
            <a:r>
              <a:rPr lang="en-US" altLang="zh-CN" sz="2000" dirty="0">
                <a:cs typeface="+mn-ea"/>
                <a:sym typeface="+mn-lt"/>
              </a:rPr>
              <a:t>4.5.2 </a:t>
            </a:r>
            <a:r>
              <a:rPr lang="zh-CN" altLang="en-US" sz="2000" dirty="0">
                <a:cs typeface="+mn-ea"/>
                <a:sym typeface="+mn-lt"/>
              </a:rPr>
              <a:t>基于以太交换机的互连</a:t>
            </a:r>
            <a:endParaRPr lang="en-US" altLang="zh-CN" sz="2000" dirty="0">
              <a:cs typeface="+mn-ea"/>
              <a:sym typeface="+mn-lt"/>
            </a:endParaRPr>
          </a:p>
          <a:p>
            <a:pPr marL="360363" indent="0">
              <a:lnSpc>
                <a:spcPct val="120000"/>
              </a:lnSpc>
              <a:spcBef>
                <a:spcPts val="0"/>
              </a:spcBef>
              <a:buNone/>
            </a:pPr>
            <a:r>
              <a:rPr lang="en-US" altLang="zh-CN" sz="2000" dirty="0">
                <a:cs typeface="+mn-ea"/>
                <a:sym typeface="+mn-lt"/>
              </a:rPr>
              <a:t>4.5.3 </a:t>
            </a:r>
            <a:r>
              <a:rPr lang="zh-CN" altLang="en-US" sz="2000" dirty="0">
                <a:cs typeface="+mn-ea"/>
                <a:sym typeface="+mn-lt"/>
              </a:rPr>
              <a:t>环路问题与</a:t>
            </a:r>
            <a:r>
              <a:rPr lang="en-US" altLang="zh-CN" sz="2000" dirty="0">
                <a:cs typeface="+mn-ea"/>
                <a:sym typeface="+mn-lt"/>
              </a:rPr>
              <a:t>STP</a:t>
            </a:r>
            <a:r>
              <a:rPr lang="zh-CN" altLang="en-US" sz="2000" dirty="0">
                <a:cs typeface="+mn-ea"/>
                <a:sym typeface="+mn-lt"/>
              </a:rPr>
              <a:t>协议</a:t>
            </a:r>
            <a:endParaRPr lang="en-US" altLang="zh-CN" sz="2000" dirty="0">
              <a:cs typeface="+mn-ea"/>
              <a:sym typeface="+mn-lt"/>
            </a:endParaRPr>
          </a:p>
          <a:p>
            <a:pPr marL="360363" indent="0">
              <a:lnSpc>
                <a:spcPct val="120000"/>
              </a:lnSpc>
              <a:spcBef>
                <a:spcPts val="0"/>
              </a:spcBef>
              <a:buNone/>
            </a:pPr>
            <a:r>
              <a:rPr lang="en-US" altLang="zh-CN" sz="2000" dirty="0">
                <a:cs typeface="+mn-ea"/>
                <a:sym typeface="+mn-lt"/>
              </a:rPr>
              <a:t>4.5.4 </a:t>
            </a:r>
            <a:r>
              <a:rPr lang="zh-CN" altLang="en-US" sz="2000" dirty="0">
                <a:cs typeface="+mn-ea"/>
                <a:sym typeface="+mn-lt"/>
              </a:rPr>
              <a:t>虚拟局域网</a:t>
            </a:r>
            <a:r>
              <a:rPr lang="en-US" altLang="zh-CN" sz="2000" dirty="0">
                <a:cs typeface="+mn-ea"/>
                <a:sym typeface="+mn-lt"/>
              </a:rPr>
              <a:t>VLAN     </a:t>
            </a:r>
            <a:r>
              <a:rPr lang="en-US" altLang="zh-CN" sz="2400" dirty="0">
                <a:cs typeface="+mn-ea"/>
                <a:sym typeface="+mn-lt"/>
              </a:rPr>
              <a:t> </a:t>
            </a:r>
            <a:endParaRPr lang="zh-CN" altLang="en-US" sz="2000"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24778693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32788" y="3490996"/>
            <a:ext cx="2779950" cy="752194"/>
          </a:xfrm>
          <a:prstGeom prst="rect">
            <a:avLst/>
          </a:prstGeom>
        </p:spPr>
        <p:txBody>
          <a:bodyPr wrap="square">
            <a:spAutoFit/>
          </a:bodyPr>
          <a:lstStyle/>
          <a:p>
            <a:pPr algn="ctr">
              <a:lnSpc>
                <a:spcPct val="120000"/>
              </a:lnSpc>
            </a:pPr>
            <a:r>
              <a:rPr lang="zh-CN" altLang="en-US" sz="1867" b="1" dirty="0">
                <a:cs typeface="+mn-ea"/>
                <a:sym typeface="+mn-lt"/>
              </a:rPr>
              <a:t>用 </a:t>
            </a:r>
            <a:r>
              <a:rPr lang="en-US" altLang="zh-CN" sz="1867" b="1" dirty="0">
                <a:cs typeface="+mn-ea"/>
                <a:sym typeface="+mn-lt"/>
              </a:rPr>
              <a:t>Hub </a:t>
            </a:r>
            <a:r>
              <a:rPr lang="zh-CN" altLang="en-US" sz="1867" b="1" dirty="0">
                <a:cs typeface="+mn-ea"/>
                <a:sym typeface="+mn-lt"/>
              </a:rPr>
              <a:t>将主机互连</a:t>
            </a:r>
            <a:endParaRPr lang="en-US" altLang="zh-CN" sz="1867" b="1" dirty="0">
              <a:cs typeface="+mn-ea"/>
              <a:sym typeface="+mn-lt"/>
            </a:endParaRPr>
          </a:p>
          <a:p>
            <a:pPr algn="ctr">
              <a:lnSpc>
                <a:spcPct val="120000"/>
              </a:lnSpc>
            </a:pPr>
            <a:r>
              <a:rPr lang="zh-CN" altLang="en-US" sz="1867" b="1" dirty="0">
                <a:cs typeface="+mn-ea"/>
                <a:sym typeface="+mn-lt"/>
              </a:rPr>
              <a:t>（</a:t>
            </a:r>
            <a:r>
              <a:rPr lang="zh-CN" altLang="zh-CN" sz="1867" b="1" dirty="0">
                <a:cs typeface="+mn-ea"/>
                <a:sym typeface="+mn-lt"/>
              </a:rPr>
              <a:t>三个独立的以太网</a:t>
            </a:r>
            <a:r>
              <a:rPr lang="zh-CN" altLang="en-US" sz="1867" b="1" dirty="0">
                <a:cs typeface="+mn-ea"/>
                <a:sym typeface="+mn-lt"/>
              </a:rPr>
              <a:t>）</a:t>
            </a:r>
            <a:endParaRPr lang="en-US" altLang="zh-CN" sz="1867" b="1" dirty="0">
              <a:cs typeface="+mn-ea"/>
              <a:sym typeface="+mn-lt"/>
            </a:endParaRPr>
          </a:p>
        </p:txBody>
      </p:sp>
      <p:sp>
        <p:nvSpPr>
          <p:cNvPr id="82" name="矩形 81"/>
          <p:cNvSpPr/>
          <p:nvPr/>
        </p:nvSpPr>
        <p:spPr>
          <a:xfrm>
            <a:off x="7596622" y="3678484"/>
            <a:ext cx="3326699" cy="407419"/>
          </a:xfrm>
          <a:prstGeom prst="rect">
            <a:avLst/>
          </a:prstGeom>
        </p:spPr>
        <p:txBody>
          <a:bodyPr wrap="square">
            <a:spAutoFit/>
          </a:bodyPr>
          <a:lstStyle/>
          <a:p>
            <a:pPr algn="ctr">
              <a:lnSpc>
                <a:spcPct val="120000"/>
              </a:lnSpc>
            </a:pPr>
            <a:r>
              <a:rPr lang="zh-CN" altLang="en-US" sz="1867" b="1" dirty="0">
                <a:cs typeface="+mn-ea"/>
                <a:sym typeface="+mn-lt"/>
              </a:rPr>
              <a:t>用 </a:t>
            </a:r>
            <a:r>
              <a:rPr lang="en-US" altLang="zh-CN" sz="1867" b="1" dirty="0">
                <a:cs typeface="+mn-ea"/>
                <a:sym typeface="+mn-lt"/>
              </a:rPr>
              <a:t>Hub </a:t>
            </a:r>
            <a:r>
              <a:rPr lang="zh-CN" altLang="en-US" sz="1867" b="1" dirty="0">
                <a:cs typeface="+mn-ea"/>
                <a:sym typeface="+mn-lt"/>
              </a:rPr>
              <a:t>将</a:t>
            </a:r>
            <a:r>
              <a:rPr lang="zh-CN" altLang="zh-CN" sz="1867" b="1" dirty="0">
                <a:cs typeface="+mn-ea"/>
                <a:sym typeface="+mn-lt"/>
              </a:rPr>
              <a:t>以太网</a:t>
            </a:r>
            <a:r>
              <a:rPr lang="zh-CN" altLang="en-US" sz="1867" b="1" dirty="0">
                <a:cs typeface="+mn-ea"/>
                <a:sym typeface="+mn-lt"/>
              </a:rPr>
              <a:t>进一步扩展</a:t>
            </a:r>
          </a:p>
        </p:txBody>
      </p:sp>
      <p:sp>
        <p:nvSpPr>
          <p:cNvPr id="6" name="Text Box 43"/>
          <p:cNvSpPr txBox="1">
            <a:spLocks noChangeArrowheads="1"/>
          </p:cNvSpPr>
          <p:nvPr/>
        </p:nvSpPr>
        <p:spPr bwMode="auto">
          <a:xfrm>
            <a:off x="1854569" y="1148004"/>
            <a:ext cx="2377574" cy="45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2133" b="1" dirty="0">
                <a:solidFill>
                  <a:srgbClr val="CC00CC"/>
                </a:solidFill>
                <a:cs typeface="+mn-ea"/>
                <a:sym typeface="+mn-lt"/>
              </a:rPr>
              <a:t>三个独立的碰撞域</a:t>
            </a:r>
          </a:p>
        </p:txBody>
      </p:sp>
      <p:sp>
        <p:nvSpPr>
          <p:cNvPr id="7" name="AutoShape 77"/>
          <p:cNvSpPr>
            <a:spLocks/>
          </p:cNvSpPr>
          <p:nvPr/>
        </p:nvSpPr>
        <p:spPr bwMode="auto">
          <a:xfrm rot="5400000" flipV="1">
            <a:off x="2789015" y="-792634"/>
            <a:ext cx="260206" cy="4990003"/>
          </a:xfrm>
          <a:prstGeom prst="leftBrace">
            <a:avLst>
              <a:gd name="adj1" fmla="val 113995"/>
              <a:gd name="adj2" fmla="val 50000"/>
            </a:avLst>
          </a:prstGeom>
          <a:noFill/>
          <a:ln w="127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nvGrpSpPr>
          <p:cNvPr id="15" name="组合 14"/>
          <p:cNvGrpSpPr/>
          <p:nvPr/>
        </p:nvGrpSpPr>
        <p:grpSpPr>
          <a:xfrm>
            <a:off x="163887" y="1856933"/>
            <a:ext cx="1690682" cy="1489149"/>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18" name="Text Box 53"/>
            <p:cNvSpPr txBox="1">
              <a:spLocks noChangeArrowheads="1"/>
            </p:cNvSpPr>
            <p:nvPr/>
          </p:nvSpPr>
          <p:spPr bwMode="auto">
            <a:xfrm>
              <a:off x="1133596" y="2075760"/>
              <a:ext cx="599454" cy="271757"/>
            </a:xfrm>
            <a:prstGeom prst="rect">
              <a:avLst/>
            </a:prstGeom>
            <a:solidFill>
              <a:schemeClr val="bg1"/>
            </a:solidFill>
            <a:ln>
              <a:noFill/>
            </a:ln>
            <a:effectLst/>
          </p:spPr>
          <p:txBody>
            <a:bodyPr wrap="square">
              <a:spAutoFit/>
            </a:bodyPr>
            <a:lstStyle/>
            <a:p>
              <a:pPr algn="ctr">
                <a:lnSpc>
                  <a:spcPct val="120000"/>
                </a:lnSpc>
              </a:pPr>
              <a:r>
                <a:rPr kumimoji="1" lang="zh-CN" altLang="en-US" sz="1600" b="1" dirty="0">
                  <a:solidFill>
                    <a:srgbClr val="0000CC"/>
                  </a:solidFill>
                  <a:cs typeface="+mn-ea"/>
                  <a:sym typeface="+mn-lt"/>
                </a:rPr>
                <a:t>一系 </a:t>
              </a:r>
            </a:p>
          </p:txBody>
        </p:sp>
        <p:pic>
          <p:nvPicPr>
            <p:cNvPr id="1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2069746" y="1856933"/>
            <a:ext cx="1617863" cy="1489149"/>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29" name="Text Box 64"/>
            <p:cNvSpPr txBox="1">
              <a:spLocks noChangeArrowheads="1"/>
            </p:cNvSpPr>
            <p:nvPr/>
          </p:nvSpPr>
          <p:spPr bwMode="auto">
            <a:xfrm>
              <a:off x="2518393" y="2075760"/>
              <a:ext cx="596359" cy="271757"/>
            </a:xfrm>
            <a:prstGeom prst="rect">
              <a:avLst/>
            </a:prstGeom>
            <a:solidFill>
              <a:schemeClr val="bg1"/>
            </a:solidFill>
            <a:ln>
              <a:noFill/>
            </a:ln>
            <a:effectLst/>
          </p:spPr>
          <p:txBody>
            <a:bodyPr wrap="square">
              <a:spAutoFit/>
            </a:bodyPr>
            <a:lstStyle/>
            <a:p>
              <a:pPr algn="ctr">
                <a:lnSpc>
                  <a:spcPct val="120000"/>
                </a:lnSpc>
              </a:pPr>
              <a:r>
                <a:rPr kumimoji="1" lang="zh-CN" altLang="en-US" sz="1600" b="1" dirty="0">
                  <a:solidFill>
                    <a:srgbClr val="0000CC"/>
                  </a:solidFill>
                  <a:cs typeface="+mn-ea"/>
                  <a:sym typeface="+mn-lt"/>
                </a:rPr>
                <a:t>二系 </a:t>
              </a:r>
            </a:p>
          </p:txBody>
        </p:sp>
        <p:pic>
          <p:nvPicPr>
            <p:cNvPr id="3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3876746" y="1869878"/>
            <a:ext cx="1610266" cy="1489149"/>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40" name="Text Box 75"/>
            <p:cNvSpPr txBox="1">
              <a:spLocks noChangeArrowheads="1"/>
            </p:cNvSpPr>
            <p:nvPr/>
          </p:nvSpPr>
          <p:spPr bwMode="auto">
            <a:xfrm>
              <a:off x="3869818" y="2075760"/>
              <a:ext cx="620416" cy="271757"/>
            </a:xfrm>
            <a:prstGeom prst="rect">
              <a:avLst/>
            </a:prstGeom>
            <a:solidFill>
              <a:schemeClr val="bg1"/>
            </a:solidFill>
            <a:ln>
              <a:noFill/>
            </a:ln>
            <a:effectLst/>
          </p:spPr>
          <p:txBody>
            <a:bodyPr wrap="square">
              <a:spAutoFit/>
            </a:bodyPr>
            <a:lstStyle/>
            <a:p>
              <a:pPr algn="ctr">
                <a:lnSpc>
                  <a:spcPct val="120000"/>
                </a:lnSpc>
              </a:pPr>
              <a:r>
                <a:rPr kumimoji="1" lang="zh-CN" altLang="en-US" sz="1600" b="1" dirty="0">
                  <a:solidFill>
                    <a:srgbClr val="0000CC"/>
                  </a:solidFill>
                  <a:cs typeface="+mn-ea"/>
                  <a:sym typeface="+mn-lt"/>
                </a:rPr>
                <a:t>三系 </a:t>
              </a:r>
            </a:p>
          </p:txBody>
        </p:sp>
        <p:pic>
          <p:nvPicPr>
            <p:cNvPr id="4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6270802" y="1278710"/>
            <a:ext cx="5687735" cy="2292937"/>
            <a:chOff x="3902170" y="2706553"/>
            <a:chExt cx="4374292" cy="1719703"/>
          </a:xfrm>
        </p:grpSpPr>
        <p:grpSp>
          <p:nvGrpSpPr>
            <p:cNvPr id="3" name="组合 2"/>
            <p:cNvGrpSpPr/>
            <p:nvPr/>
          </p:nvGrpSpPr>
          <p:grpSpPr>
            <a:xfrm>
              <a:off x="3902170" y="3044171"/>
              <a:ext cx="4374292" cy="1382085"/>
              <a:chOff x="3902170" y="3044171"/>
              <a:chExt cx="4374292" cy="1382085"/>
            </a:xfrm>
          </p:grpSpPr>
          <p:sp>
            <p:nvSpPr>
              <p:cNvPr id="45" name="AutoShape 42"/>
              <p:cNvSpPr>
                <a:spLocks noChangeArrowheads="1"/>
              </p:cNvSpPr>
              <p:nvPr/>
            </p:nvSpPr>
            <p:spPr bwMode="auto">
              <a:xfrm>
                <a:off x="3902170" y="3044171"/>
                <a:ext cx="4374292" cy="1382085"/>
              </a:xfrm>
              <a:prstGeom prst="roundRect">
                <a:avLst>
                  <a:gd name="adj" fmla="val 16667"/>
                </a:avLst>
              </a:prstGeom>
              <a:solidFill>
                <a:srgbClr val="66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9" name="Text Box 46"/>
              <p:cNvSpPr txBox="1">
                <a:spLocks noChangeArrowheads="1"/>
              </p:cNvSpPr>
              <p:nvPr/>
            </p:nvSpPr>
            <p:spPr bwMode="auto">
              <a:xfrm>
                <a:off x="4070260" y="3660025"/>
                <a:ext cx="509405" cy="30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cs typeface="+mn-ea"/>
                    <a:sym typeface="+mn-lt"/>
                  </a:rPr>
                  <a:t>一系</a:t>
                </a:r>
              </a:p>
            </p:txBody>
          </p:sp>
          <p:sp>
            <p:nvSpPr>
              <p:cNvPr id="50" name="Text Box 47"/>
              <p:cNvSpPr txBox="1">
                <a:spLocks noChangeArrowheads="1"/>
              </p:cNvSpPr>
              <p:nvPr/>
            </p:nvSpPr>
            <p:spPr bwMode="auto">
              <a:xfrm>
                <a:off x="6660383" y="3660025"/>
                <a:ext cx="509405" cy="30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a:cs typeface="+mn-ea"/>
                    <a:sym typeface="+mn-lt"/>
                  </a:rPr>
                  <a:t>三系</a:t>
                </a:r>
              </a:p>
            </p:txBody>
          </p:sp>
          <p:sp>
            <p:nvSpPr>
              <p:cNvPr id="51" name="Text Box 48"/>
              <p:cNvSpPr txBox="1">
                <a:spLocks noChangeArrowheads="1"/>
              </p:cNvSpPr>
              <p:nvPr/>
            </p:nvSpPr>
            <p:spPr bwMode="auto">
              <a:xfrm>
                <a:off x="5357717" y="3660025"/>
                <a:ext cx="509405" cy="30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cs typeface="+mn-ea"/>
                    <a:sym typeface="+mn-lt"/>
                  </a:rPr>
                  <a:t>二系</a:t>
                </a:r>
              </a:p>
            </p:txBody>
          </p:sp>
          <p:sp>
            <p:nvSpPr>
              <p:cNvPr id="52" name="Text Box 49"/>
              <p:cNvSpPr txBox="1">
                <a:spLocks noChangeArrowheads="1"/>
              </p:cNvSpPr>
              <p:nvPr/>
            </p:nvSpPr>
            <p:spPr bwMode="auto">
              <a:xfrm>
                <a:off x="4690729" y="3110228"/>
                <a:ext cx="1097314" cy="30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1867" b="1" dirty="0">
                    <a:cs typeface="+mn-ea"/>
                    <a:sym typeface="+mn-lt"/>
                  </a:rPr>
                  <a:t>主干集线器</a:t>
                </a: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6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70"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79"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1762" y="2706553"/>
              <a:ext cx="1828532" cy="33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2133" b="1" dirty="0">
                  <a:solidFill>
                    <a:srgbClr val="CC00CC"/>
                  </a:solidFill>
                  <a:cs typeface="+mn-ea"/>
                  <a:sym typeface="+mn-lt"/>
                </a:rPr>
                <a:t>一个更大的碰撞域</a:t>
              </a:r>
            </a:p>
          </p:txBody>
        </p:sp>
        <p:pic>
          <p:nvPicPr>
            <p:cNvPr id="9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8"/>
          <p:cNvSpPr>
            <a:spLocks noChangeArrowheads="1"/>
          </p:cNvSpPr>
          <p:nvPr/>
        </p:nvSpPr>
        <p:spPr bwMode="auto">
          <a:xfrm>
            <a:off x="424116" y="4583336"/>
            <a:ext cx="10838685" cy="153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0070C0"/>
              </a:buClr>
            </a:pPr>
            <a:r>
              <a:rPr lang="zh-CN" altLang="en-US" sz="2000" dirty="0">
                <a:cs typeface="+mn-ea"/>
                <a:sym typeface="+mn-lt"/>
              </a:rPr>
              <a:t>使用集线器实现以太网互连，扩展网络规模：</a:t>
            </a:r>
            <a:endParaRPr lang="en-US" altLang="zh-CN" sz="2000" dirty="0">
              <a:cs typeface="+mn-ea"/>
              <a:sym typeface="+mn-lt"/>
            </a:endParaRPr>
          </a:p>
          <a:p>
            <a:pPr marL="536575" indent="-360363">
              <a:lnSpc>
                <a:spcPct val="120000"/>
              </a:lnSpc>
              <a:buClr>
                <a:srgbClr val="0070C0"/>
              </a:buClr>
              <a:buFont typeface="Wingdings" panose="05000000000000000000" pitchFamily="2" charset="2"/>
              <a:buChar char="Ø"/>
            </a:pPr>
            <a:r>
              <a:rPr lang="zh-CN" altLang="en-US" sz="2000" dirty="0">
                <a:cs typeface="+mn-ea"/>
                <a:sym typeface="+mn-lt"/>
              </a:rPr>
              <a:t>将多台主机互连在一个以太网段上，共享媒介信道。</a:t>
            </a:r>
            <a:endParaRPr lang="en-US" altLang="zh-CN" sz="2000" dirty="0">
              <a:cs typeface="+mn-ea"/>
              <a:sym typeface="+mn-lt"/>
            </a:endParaRPr>
          </a:p>
          <a:p>
            <a:pPr marL="536575" indent="-360363">
              <a:lnSpc>
                <a:spcPct val="120000"/>
              </a:lnSpc>
              <a:buClr>
                <a:srgbClr val="0070C0"/>
              </a:buClr>
              <a:buFont typeface="Wingdings" panose="05000000000000000000" pitchFamily="2" charset="2"/>
              <a:buChar char="Ø"/>
            </a:pPr>
            <a:r>
              <a:rPr lang="zh-CN" altLang="en-US" sz="2000" dirty="0">
                <a:cs typeface="+mn-ea"/>
                <a:sym typeface="+mn-lt"/>
              </a:rPr>
              <a:t>将多个以太网段连成更大的、多级星形结构的以太网。</a:t>
            </a:r>
            <a:endParaRPr lang="en-US" altLang="zh-CN" sz="2000" dirty="0">
              <a:cs typeface="+mn-ea"/>
              <a:sym typeface="+mn-lt"/>
            </a:endParaRPr>
          </a:p>
          <a:p>
            <a:pPr marL="536575" indent="-360363">
              <a:lnSpc>
                <a:spcPct val="120000"/>
              </a:lnSpc>
              <a:buClr>
                <a:srgbClr val="0070C0"/>
              </a:buClr>
              <a:buFont typeface="Wingdings" panose="05000000000000000000" pitchFamily="2" charset="2"/>
              <a:buChar char="Ø"/>
            </a:pPr>
            <a:r>
              <a:rPr lang="zh-CN" altLang="en-US" sz="2000" dirty="0">
                <a:cs typeface="+mn-ea"/>
                <a:sym typeface="+mn-lt"/>
              </a:rPr>
              <a:t>用 </a:t>
            </a:r>
            <a:r>
              <a:rPr lang="en-US" altLang="zh-CN" sz="2000" dirty="0">
                <a:cs typeface="+mn-ea"/>
                <a:sym typeface="+mn-lt"/>
              </a:rPr>
              <a:t>Hub </a:t>
            </a:r>
            <a:r>
              <a:rPr lang="zh-CN" altLang="en-US" sz="2000" dirty="0">
                <a:cs typeface="+mn-ea"/>
                <a:sym typeface="+mn-lt"/>
              </a:rPr>
              <a:t>互连是物理层上的互连，不管如何互连扩展，始终共享同个信道，在同个碰撞域内</a:t>
            </a:r>
          </a:p>
        </p:txBody>
      </p:sp>
      <p:sp>
        <p:nvSpPr>
          <p:cNvPr id="111" name="矩形 110">
            <a:extLst>
              <a:ext uri="{FF2B5EF4-FFF2-40B4-BE49-F238E27FC236}">
                <a16:creationId xmlns:a16="http://schemas.microsoft.com/office/drawing/2014/main" id="{10E5EF33-3256-4B67-8299-97C7F757FAE7}"/>
              </a:ext>
            </a:extLst>
          </p:cNvPr>
          <p:cNvSpPr/>
          <p:nvPr/>
        </p:nvSpPr>
        <p:spPr>
          <a:xfrm>
            <a:off x="464962" y="97516"/>
            <a:ext cx="3443571" cy="632353"/>
          </a:xfrm>
          <a:prstGeom prst="rect">
            <a:avLst/>
          </a:prstGeom>
        </p:spPr>
        <p:txBody>
          <a:bodyPr wrap="none">
            <a:spAutoFit/>
          </a:bodyPr>
          <a:lstStyle/>
          <a:p>
            <a:pPr>
              <a:lnSpc>
                <a:spcPct val="120000"/>
              </a:lnSpc>
            </a:pPr>
            <a:r>
              <a:rPr lang="zh-CN" altLang="en-US" sz="3200" b="1" dirty="0">
                <a:cs typeface="+mn-ea"/>
                <a:sym typeface="+mn-lt"/>
              </a:rPr>
              <a:t>用</a:t>
            </a:r>
            <a:r>
              <a:rPr lang="en-US" altLang="zh-CN" sz="3200" b="1" dirty="0">
                <a:cs typeface="+mn-ea"/>
                <a:sym typeface="+mn-lt"/>
              </a:rPr>
              <a:t>Hub</a:t>
            </a:r>
            <a:r>
              <a:rPr lang="zh-CN" altLang="en-US" sz="3200" b="1" dirty="0">
                <a:cs typeface="+mn-ea"/>
                <a:sym typeface="+mn-lt"/>
              </a:rPr>
              <a:t>集线器互连</a:t>
            </a:r>
          </a:p>
        </p:txBody>
      </p:sp>
    </p:spTree>
    <p:extLst>
      <p:ext uri="{BB962C8B-B14F-4D97-AF65-F5344CB8AC3E}">
        <p14:creationId xmlns:p14="http://schemas.microsoft.com/office/powerpoint/2010/main" val="41207327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368555" y="4760543"/>
            <a:ext cx="11391012" cy="138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碰撞域（</a:t>
            </a:r>
            <a:r>
              <a:rPr lang="en-US" altLang="zh-CN" sz="2400" dirty="0">
                <a:solidFill>
                  <a:srgbClr val="0000FF"/>
                </a:solidFill>
                <a:cs typeface="+mn-ea"/>
                <a:sym typeface="+mn-lt"/>
              </a:rPr>
              <a:t>collision domain</a:t>
            </a:r>
            <a:r>
              <a:rPr lang="zh-CN" altLang="en-US" sz="2400" dirty="0">
                <a:solidFill>
                  <a:srgbClr val="0000FF"/>
                </a:solidFill>
                <a:cs typeface="+mn-ea"/>
                <a:sym typeface="+mn-lt"/>
              </a:rPr>
              <a:t>）</a:t>
            </a:r>
            <a:r>
              <a:rPr lang="zh-CN" altLang="en-US" sz="2400" dirty="0">
                <a:cs typeface="+mn-ea"/>
                <a:sym typeface="+mn-lt"/>
              </a:rPr>
              <a:t>又称为</a:t>
            </a:r>
            <a:r>
              <a:rPr lang="zh-CN" altLang="en-US" sz="2400" dirty="0">
                <a:solidFill>
                  <a:srgbClr val="CC00CC"/>
                </a:solidFill>
                <a:cs typeface="+mn-ea"/>
                <a:sym typeface="+mn-lt"/>
              </a:rPr>
              <a:t>冲突域</a:t>
            </a:r>
            <a:r>
              <a:rPr lang="zh-CN" altLang="en-US" sz="2400" dirty="0">
                <a:cs typeface="+mn-ea"/>
                <a:sym typeface="+mn-lt"/>
              </a:rPr>
              <a:t>，是指网络中一个站点发出的帧会与其他站点发出的帧产生碰撞或冲突的那部分网络。</a:t>
            </a:r>
            <a:endParaRPr lang="en-US" altLang="zh-CN" sz="24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碰撞域越大，发生碰撞的概率越高，以太网信道带宽的利用率越低，网速越慢。</a:t>
            </a:r>
          </a:p>
        </p:txBody>
      </p:sp>
      <p:sp>
        <p:nvSpPr>
          <p:cNvPr id="39" name="Line 43"/>
          <p:cNvSpPr>
            <a:spLocks noChangeShapeType="1"/>
          </p:cNvSpPr>
          <p:nvPr/>
        </p:nvSpPr>
        <p:spPr bwMode="auto">
          <a:xfrm flipH="1">
            <a:off x="7151949" y="2326058"/>
            <a:ext cx="1313672" cy="5353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1" name="Line 45"/>
          <p:cNvSpPr>
            <a:spLocks noChangeShapeType="1"/>
          </p:cNvSpPr>
          <p:nvPr/>
        </p:nvSpPr>
        <p:spPr bwMode="auto">
          <a:xfrm>
            <a:off x="8670489" y="2356980"/>
            <a:ext cx="128164" cy="4965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5" name="Text Box 49"/>
          <p:cNvSpPr txBox="1">
            <a:spLocks noChangeArrowheads="1"/>
          </p:cNvSpPr>
          <p:nvPr/>
        </p:nvSpPr>
        <p:spPr bwMode="auto">
          <a:xfrm>
            <a:off x="7938946" y="1754807"/>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主干集线器</a:t>
            </a:r>
          </a:p>
        </p:txBody>
      </p:sp>
      <p:sp>
        <p:nvSpPr>
          <p:cNvPr id="46" name="Line 51"/>
          <p:cNvSpPr>
            <a:spLocks noChangeShapeType="1"/>
          </p:cNvSpPr>
          <p:nvPr/>
        </p:nvSpPr>
        <p:spPr bwMode="auto">
          <a:xfrm flipH="1">
            <a:off x="6480064" y="2935645"/>
            <a:ext cx="406821" cy="37900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7" name="Line 53"/>
          <p:cNvSpPr>
            <a:spLocks noChangeShapeType="1"/>
          </p:cNvSpPr>
          <p:nvPr/>
        </p:nvSpPr>
        <p:spPr bwMode="auto">
          <a:xfrm>
            <a:off x="7116026" y="3007205"/>
            <a:ext cx="113599" cy="29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8" name="Line 54"/>
          <p:cNvSpPr>
            <a:spLocks noChangeShapeType="1"/>
          </p:cNvSpPr>
          <p:nvPr/>
        </p:nvSpPr>
        <p:spPr bwMode="auto">
          <a:xfrm>
            <a:off x="7229625" y="2994836"/>
            <a:ext cx="400996" cy="29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9" name="Line 55"/>
          <p:cNvSpPr>
            <a:spLocks noChangeShapeType="1"/>
          </p:cNvSpPr>
          <p:nvPr/>
        </p:nvSpPr>
        <p:spPr bwMode="auto">
          <a:xfrm flipH="1">
            <a:off x="6858729" y="2941828"/>
            <a:ext cx="109716" cy="3816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35420" y="2751001"/>
            <a:ext cx="703925" cy="31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8202499" y="2935645"/>
            <a:ext cx="406821" cy="37900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2" name="Line 62"/>
          <p:cNvSpPr>
            <a:spLocks noChangeShapeType="1"/>
          </p:cNvSpPr>
          <p:nvPr/>
        </p:nvSpPr>
        <p:spPr bwMode="auto">
          <a:xfrm>
            <a:off x="8838459" y="3007205"/>
            <a:ext cx="113599" cy="29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3" name="Line 63"/>
          <p:cNvSpPr>
            <a:spLocks noChangeShapeType="1"/>
          </p:cNvSpPr>
          <p:nvPr/>
        </p:nvSpPr>
        <p:spPr bwMode="auto">
          <a:xfrm>
            <a:off x="8952059" y="2994836"/>
            <a:ext cx="400024" cy="29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4" name="Line 64"/>
          <p:cNvSpPr>
            <a:spLocks noChangeShapeType="1"/>
          </p:cNvSpPr>
          <p:nvPr/>
        </p:nvSpPr>
        <p:spPr bwMode="auto">
          <a:xfrm flipH="1">
            <a:off x="8581163" y="2941828"/>
            <a:ext cx="109716" cy="3816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8457855" y="2751001"/>
            <a:ext cx="702955" cy="31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8975389" y="2189728"/>
            <a:ext cx="934475" cy="1048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8" name="Line 72"/>
          <p:cNvSpPr>
            <a:spLocks noChangeShapeType="1"/>
          </p:cNvSpPr>
          <p:nvPr/>
        </p:nvSpPr>
        <p:spPr bwMode="auto">
          <a:xfrm>
            <a:off x="9001277" y="2294569"/>
            <a:ext cx="908587" cy="3536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8250076" y="2041586"/>
            <a:ext cx="940833" cy="42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8500823" y="1187922"/>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C00CC"/>
                </a:solidFill>
                <a:cs typeface="+mn-ea"/>
                <a:sym typeface="+mn-lt"/>
              </a:rPr>
              <a:t>碰撞域</a:t>
            </a:r>
          </a:p>
        </p:txBody>
      </p:sp>
      <p:pic>
        <p:nvPicPr>
          <p:cNvPr id="6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198"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3069"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7111"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154"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0390"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1261"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5303"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9346" y="3201530"/>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9779" y="2575474"/>
            <a:ext cx="360172" cy="36017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9779" y="2114483"/>
            <a:ext cx="360172" cy="360172"/>
          </a:xfrm>
          <a:prstGeom prst="rect">
            <a:avLst/>
          </a:prstGeom>
          <a:noFill/>
          <a:extLst>
            <a:ext uri="{909E8E84-426E-40DD-AFC4-6F175D3DCCD1}">
              <a14:hiddenFill xmlns:a14="http://schemas.microsoft.com/office/drawing/2010/main">
                <a:solidFill>
                  <a:srgbClr val="FFFFFF"/>
                </a:solidFill>
              </a14:hiddenFill>
            </a:ext>
          </a:extLst>
        </p:spPr>
      </p:pic>
      <p:sp>
        <p:nvSpPr>
          <p:cNvPr id="75" name="Line 7"/>
          <p:cNvSpPr>
            <a:spLocks noChangeShapeType="1"/>
          </p:cNvSpPr>
          <p:nvPr/>
        </p:nvSpPr>
        <p:spPr bwMode="auto">
          <a:xfrm flipV="1">
            <a:off x="1174764" y="2128877"/>
            <a:ext cx="3715657"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6" name="Rectangle 9"/>
          <p:cNvSpPr>
            <a:spLocks noChangeArrowheads="1"/>
          </p:cNvSpPr>
          <p:nvPr/>
        </p:nvSpPr>
        <p:spPr bwMode="auto">
          <a:xfrm>
            <a:off x="4794247" y="2030057"/>
            <a:ext cx="192349" cy="189552"/>
          </a:xfrm>
          <a:prstGeom prst="rect">
            <a:avLst/>
          </a:prstGeom>
          <a:solidFill>
            <a:srgbClr val="0000FF"/>
          </a:solidFill>
          <a:ln w="12700">
            <a:solidFill>
              <a:srgbClr val="0000FF"/>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8" name="Rectangle 9"/>
          <p:cNvSpPr>
            <a:spLocks noChangeArrowheads="1"/>
          </p:cNvSpPr>
          <p:nvPr/>
        </p:nvSpPr>
        <p:spPr bwMode="auto">
          <a:xfrm>
            <a:off x="1078588" y="2030057"/>
            <a:ext cx="192349" cy="189552"/>
          </a:xfrm>
          <a:prstGeom prst="rect">
            <a:avLst/>
          </a:prstGeom>
          <a:solidFill>
            <a:srgbClr val="0000FF"/>
          </a:solidFill>
          <a:ln w="12700">
            <a:solidFill>
              <a:srgbClr val="0000FF"/>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7" name="Line 5"/>
          <p:cNvSpPr>
            <a:spLocks noChangeShapeType="1"/>
          </p:cNvSpPr>
          <p:nvPr/>
        </p:nvSpPr>
        <p:spPr bwMode="auto">
          <a:xfrm rot="16200000" flipV="1">
            <a:off x="3783119" y="2565536"/>
            <a:ext cx="884544" cy="8173"/>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0" name="Freeform 14"/>
          <p:cNvSpPr>
            <a:spLocks/>
          </p:cNvSpPr>
          <p:nvPr/>
        </p:nvSpPr>
        <p:spPr bwMode="auto">
          <a:xfrm>
            <a:off x="3266281" y="2127855"/>
            <a:ext cx="3551" cy="858844"/>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3" name="Line 12"/>
          <p:cNvSpPr>
            <a:spLocks noChangeShapeType="1"/>
          </p:cNvSpPr>
          <p:nvPr/>
        </p:nvSpPr>
        <p:spPr bwMode="auto">
          <a:xfrm rot="16200000" flipV="1">
            <a:off x="1611055" y="2565536"/>
            <a:ext cx="884544" cy="8173"/>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pic>
        <p:nvPicPr>
          <p:cNvPr id="9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216" y="2729982"/>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7820" y="2729982"/>
            <a:ext cx="542840" cy="5428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904" y="2729982"/>
            <a:ext cx="542840" cy="54284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2680556" y="1639387"/>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C00CC"/>
                </a:solidFill>
                <a:cs typeface="+mn-ea"/>
                <a:sym typeface="+mn-lt"/>
              </a:rPr>
              <a:t>碰撞域</a:t>
            </a:r>
          </a:p>
        </p:txBody>
      </p:sp>
      <p:sp>
        <p:nvSpPr>
          <p:cNvPr id="98" name="矩形 97"/>
          <p:cNvSpPr/>
          <p:nvPr/>
        </p:nvSpPr>
        <p:spPr>
          <a:xfrm>
            <a:off x="2049240" y="3868341"/>
            <a:ext cx="1617751" cy="407419"/>
          </a:xfrm>
          <a:prstGeom prst="rect">
            <a:avLst/>
          </a:prstGeom>
        </p:spPr>
        <p:txBody>
          <a:bodyPr wrap="none">
            <a:spAutoFit/>
          </a:bodyPr>
          <a:lstStyle/>
          <a:p>
            <a:pPr>
              <a:lnSpc>
                <a:spcPct val="120000"/>
              </a:lnSpc>
            </a:pPr>
            <a:r>
              <a:rPr lang="zh-CN" altLang="en-US" sz="1867" b="1" dirty="0">
                <a:cs typeface="+mn-ea"/>
                <a:sym typeface="+mn-lt"/>
              </a:rPr>
              <a:t>总线形以太网</a:t>
            </a:r>
          </a:p>
        </p:txBody>
      </p:sp>
      <p:sp>
        <p:nvSpPr>
          <p:cNvPr id="99" name="矩形 98"/>
          <p:cNvSpPr/>
          <p:nvPr/>
        </p:nvSpPr>
        <p:spPr>
          <a:xfrm>
            <a:off x="7201446" y="3904905"/>
            <a:ext cx="2811988" cy="407419"/>
          </a:xfrm>
          <a:prstGeom prst="rect">
            <a:avLst/>
          </a:prstGeom>
        </p:spPr>
        <p:txBody>
          <a:bodyPr wrap="none">
            <a:spAutoFit/>
          </a:bodyPr>
          <a:lstStyle/>
          <a:p>
            <a:pPr>
              <a:lnSpc>
                <a:spcPct val="120000"/>
              </a:lnSpc>
            </a:pPr>
            <a:r>
              <a:rPr lang="zh-CN" altLang="en-US" sz="1867" b="1" dirty="0">
                <a:cs typeface="+mn-ea"/>
                <a:sym typeface="+mn-lt"/>
              </a:rPr>
              <a:t>使用集线器的星形以太网</a:t>
            </a:r>
          </a:p>
        </p:txBody>
      </p:sp>
      <p:sp>
        <p:nvSpPr>
          <p:cNvPr id="56" name="矩形 55">
            <a:extLst>
              <a:ext uri="{FF2B5EF4-FFF2-40B4-BE49-F238E27FC236}">
                <a16:creationId xmlns:a16="http://schemas.microsoft.com/office/drawing/2014/main" id="{385F1C24-CCA9-4122-A0DB-2136A03D031D}"/>
              </a:ext>
            </a:extLst>
          </p:cNvPr>
          <p:cNvSpPr/>
          <p:nvPr/>
        </p:nvSpPr>
        <p:spPr>
          <a:xfrm>
            <a:off x="464962" y="97516"/>
            <a:ext cx="2646878" cy="632353"/>
          </a:xfrm>
          <a:prstGeom prst="rect">
            <a:avLst/>
          </a:prstGeom>
        </p:spPr>
        <p:txBody>
          <a:bodyPr wrap="none">
            <a:spAutoFit/>
          </a:bodyPr>
          <a:lstStyle/>
          <a:p>
            <a:pPr>
              <a:lnSpc>
                <a:spcPct val="120000"/>
              </a:lnSpc>
            </a:pPr>
            <a:r>
              <a:rPr lang="zh-CN" altLang="en-US" sz="3200" b="1" dirty="0">
                <a:cs typeface="+mn-ea"/>
                <a:sym typeface="+mn-lt"/>
              </a:rPr>
              <a:t>碰撞域的概念</a:t>
            </a:r>
          </a:p>
        </p:txBody>
      </p:sp>
      <p:sp>
        <p:nvSpPr>
          <p:cNvPr id="2" name="椭圆 1">
            <a:extLst>
              <a:ext uri="{FF2B5EF4-FFF2-40B4-BE49-F238E27FC236}">
                <a16:creationId xmlns:a16="http://schemas.microsoft.com/office/drawing/2014/main" id="{FB4F1934-CA1F-481C-A1E3-C0F02B148C4B}"/>
              </a:ext>
            </a:extLst>
          </p:cNvPr>
          <p:cNvSpPr/>
          <p:nvPr/>
        </p:nvSpPr>
        <p:spPr>
          <a:xfrm>
            <a:off x="1448753" y="1437027"/>
            <a:ext cx="3326174" cy="1135170"/>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9" name="椭圆 58">
            <a:extLst>
              <a:ext uri="{FF2B5EF4-FFF2-40B4-BE49-F238E27FC236}">
                <a16:creationId xmlns:a16="http://schemas.microsoft.com/office/drawing/2014/main" id="{C9750AF7-BBA0-49D3-BFD7-720AA9658AAB}"/>
              </a:ext>
            </a:extLst>
          </p:cNvPr>
          <p:cNvSpPr/>
          <p:nvPr/>
        </p:nvSpPr>
        <p:spPr>
          <a:xfrm rot="19931454">
            <a:off x="6500248" y="1258067"/>
            <a:ext cx="3641284" cy="2070273"/>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1991436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176169" y="1292995"/>
            <a:ext cx="11333077" cy="3753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zh-CN" altLang="en-US" sz="2800" b="1" dirty="0">
                <a:cs typeface="+mn-ea"/>
                <a:sym typeface="+mn-lt"/>
              </a:rPr>
              <a:t>优点：互连方便</a:t>
            </a:r>
          </a:p>
          <a:p>
            <a:pPr marL="728663" indent="-192088" eaLnBrk="0" hangingPunct="0">
              <a:lnSpc>
                <a:spcPct val="120000"/>
              </a:lnSpc>
              <a:buClr>
                <a:srgbClr val="7030A0"/>
              </a:buClr>
              <a:buFont typeface="Arial" panose="020B0604020202020204" pitchFamily="34" charset="0"/>
              <a:buChar char="•"/>
            </a:pPr>
            <a:r>
              <a:rPr lang="zh-CN" altLang="en-US" sz="2000" dirty="0">
                <a:cs typeface="+mn-ea"/>
                <a:sym typeface="+mn-lt"/>
              </a:rPr>
              <a:t>可以很方便地使计算机在同个以太网段、同个碰撞域上</a:t>
            </a:r>
            <a:endParaRPr lang="en-US" altLang="zh-CN" sz="2000" dirty="0">
              <a:cs typeface="+mn-ea"/>
              <a:sym typeface="+mn-lt"/>
            </a:endParaRPr>
          </a:p>
          <a:p>
            <a:pPr marL="728663" indent="-192088" eaLnBrk="0" hangingPunct="0">
              <a:lnSpc>
                <a:spcPct val="120000"/>
              </a:lnSpc>
              <a:buClr>
                <a:srgbClr val="7030A0"/>
              </a:buClr>
              <a:buFont typeface="Arial" panose="020B0604020202020204" pitchFamily="34" charset="0"/>
              <a:buChar char="•"/>
            </a:pPr>
            <a:r>
              <a:rPr lang="zh-CN" altLang="en-US" sz="2000" dirty="0">
                <a:cs typeface="+mn-ea"/>
                <a:sym typeface="+mn-lt"/>
              </a:rPr>
              <a:t>原来属于不同碰撞域的以太网很方便互连成同个碰撞域，属于不同碰撞域上的计算机能够进行跨碰撞域的通信。</a:t>
            </a:r>
          </a:p>
          <a:p>
            <a:pPr marL="728663" indent="-192088" eaLnBrk="0" hangingPunct="0">
              <a:lnSpc>
                <a:spcPct val="120000"/>
              </a:lnSpc>
              <a:buClr>
                <a:srgbClr val="7030A0"/>
              </a:buClr>
              <a:buFont typeface="Arial" panose="020B0604020202020204" pitchFamily="34" charset="0"/>
              <a:buChar char="•"/>
            </a:pPr>
            <a:r>
              <a:rPr lang="zh-CN" altLang="en-US" sz="2000" dirty="0">
                <a:cs typeface="+mn-ea"/>
                <a:sym typeface="+mn-lt"/>
              </a:rPr>
              <a:t>扩大了以太网覆盖的地理范围。</a:t>
            </a:r>
            <a:endParaRPr lang="en-US" altLang="zh-CN" sz="2000" dirty="0">
              <a:cs typeface="+mn-ea"/>
              <a:sym typeface="+mn-lt"/>
            </a:endParaRPr>
          </a:p>
          <a:p>
            <a:pPr marL="844530" indent="-457189" eaLnBrk="0" hangingPunct="0">
              <a:lnSpc>
                <a:spcPct val="120000"/>
              </a:lnSpc>
              <a:buClr>
                <a:srgbClr val="7030A0"/>
              </a:buClr>
              <a:buFont typeface="+mj-lt"/>
              <a:buAutoNum type="arabicPeriod"/>
            </a:pPr>
            <a:endParaRPr lang="zh-CN" altLang="en-US" sz="2400" dirty="0">
              <a:cs typeface="+mn-ea"/>
              <a:sym typeface="+mn-lt"/>
            </a:endParaRPr>
          </a:p>
          <a:p>
            <a:pPr marL="457200" indent="-457200" eaLnBrk="0" hangingPunct="0">
              <a:lnSpc>
                <a:spcPct val="120000"/>
              </a:lnSpc>
              <a:buClr>
                <a:srgbClr val="0070C0"/>
              </a:buClr>
              <a:buFont typeface="Wingdings" panose="05000000000000000000" pitchFamily="2" charset="2"/>
              <a:buChar char="Ø"/>
            </a:pPr>
            <a:r>
              <a:rPr lang="zh-CN" altLang="en-US" sz="2800" b="1" dirty="0">
                <a:cs typeface="+mn-ea"/>
                <a:sym typeface="+mn-lt"/>
              </a:rPr>
              <a:t>缺点：碰撞可能性扩大，通信效率降低</a:t>
            </a:r>
          </a:p>
          <a:p>
            <a:pPr marL="728663" indent="-192088" eaLnBrk="0" hangingPunct="0">
              <a:lnSpc>
                <a:spcPct val="120000"/>
              </a:lnSpc>
              <a:buClr>
                <a:srgbClr val="7030A0"/>
              </a:buClr>
              <a:buFont typeface="Arial" panose="020B0604020202020204" pitchFamily="34" charset="0"/>
              <a:buChar char="•"/>
            </a:pPr>
            <a:r>
              <a:rPr lang="zh-CN" altLang="en-US" sz="2000" dirty="0">
                <a:cs typeface="+mn-ea"/>
                <a:sym typeface="+mn-lt"/>
              </a:rPr>
              <a:t>碰撞域增大了，但总的吞吐量并未提高。</a:t>
            </a:r>
          </a:p>
          <a:p>
            <a:pPr marL="728663" indent="-192088" eaLnBrk="0" hangingPunct="0">
              <a:lnSpc>
                <a:spcPct val="120000"/>
              </a:lnSpc>
              <a:buClr>
                <a:srgbClr val="7030A0"/>
              </a:buClr>
              <a:buFont typeface="Arial" panose="020B0604020202020204" pitchFamily="34" charset="0"/>
              <a:buChar char="•"/>
            </a:pPr>
            <a:r>
              <a:rPr lang="zh-CN" altLang="en-US" sz="2000" dirty="0">
                <a:cs typeface="+mn-ea"/>
                <a:sym typeface="+mn-lt"/>
              </a:rPr>
              <a:t>如果不同的碰撞域使用不同的以太网带宽速率，就不能用集线器将它们互连起来。 </a:t>
            </a:r>
          </a:p>
        </p:txBody>
      </p:sp>
      <p:sp>
        <p:nvSpPr>
          <p:cNvPr id="9" name="Rectangle 6"/>
          <p:cNvSpPr>
            <a:spLocks noChangeArrowheads="1"/>
          </p:cNvSpPr>
          <p:nvPr/>
        </p:nvSpPr>
        <p:spPr bwMode="auto">
          <a:xfrm>
            <a:off x="4460621" y="832320"/>
            <a:ext cx="3257622"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用集线器扩展以太网</a:t>
            </a:r>
            <a:endParaRPr lang="fr-FR" altLang="zh-CN" sz="2667" b="1" dirty="0">
              <a:solidFill>
                <a:schemeClr val="bg1"/>
              </a:solidFill>
              <a:cs typeface="+mn-ea"/>
              <a:sym typeface="+mn-lt"/>
            </a:endParaRPr>
          </a:p>
        </p:txBody>
      </p:sp>
      <p:sp>
        <p:nvSpPr>
          <p:cNvPr id="5" name="矩形 4">
            <a:extLst>
              <a:ext uri="{FF2B5EF4-FFF2-40B4-BE49-F238E27FC236}">
                <a16:creationId xmlns:a16="http://schemas.microsoft.com/office/drawing/2014/main" id="{9F3B851C-AFDA-44CB-A1BE-98E192B76939}"/>
              </a:ext>
            </a:extLst>
          </p:cNvPr>
          <p:cNvSpPr/>
          <p:nvPr/>
        </p:nvSpPr>
        <p:spPr>
          <a:xfrm>
            <a:off x="464962" y="97516"/>
            <a:ext cx="5085046" cy="632353"/>
          </a:xfrm>
          <a:prstGeom prst="rect">
            <a:avLst/>
          </a:prstGeom>
        </p:spPr>
        <p:txBody>
          <a:bodyPr wrap="none">
            <a:spAutoFit/>
          </a:bodyPr>
          <a:lstStyle/>
          <a:p>
            <a:pPr>
              <a:lnSpc>
                <a:spcPct val="120000"/>
              </a:lnSpc>
            </a:pPr>
            <a:r>
              <a:rPr lang="zh-CN" altLang="en-US" sz="3200" b="1" dirty="0">
                <a:cs typeface="+mn-ea"/>
                <a:sym typeface="+mn-lt"/>
              </a:rPr>
              <a:t>用</a:t>
            </a:r>
            <a:r>
              <a:rPr lang="en-US" altLang="zh-CN" sz="3200" b="1" dirty="0">
                <a:cs typeface="+mn-ea"/>
                <a:sym typeface="+mn-lt"/>
              </a:rPr>
              <a:t>Hub</a:t>
            </a:r>
            <a:r>
              <a:rPr lang="zh-CN" altLang="en-US" sz="3200" b="1" dirty="0">
                <a:cs typeface="+mn-ea"/>
                <a:sym typeface="+mn-lt"/>
              </a:rPr>
              <a:t>集线器互连的优缺点</a:t>
            </a:r>
          </a:p>
        </p:txBody>
      </p:sp>
    </p:spTree>
    <p:extLst>
      <p:ext uri="{BB962C8B-B14F-4D97-AF65-F5344CB8AC3E}">
        <p14:creationId xmlns:p14="http://schemas.microsoft.com/office/powerpoint/2010/main" val="118001141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nSpc>
                <a:spcPct val="120000"/>
              </a:lnSpc>
            </a:pPr>
            <a:r>
              <a:rPr lang="zh-CN" altLang="en-US" sz="3600" dirty="0">
                <a:latin typeface="+mn-lt"/>
                <a:ea typeface="+mn-ea"/>
                <a:cs typeface="+mn-ea"/>
                <a:sym typeface="+mn-lt"/>
              </a:rPr>
              <a:t>概要</a:t>
            </a:r>
            <a:endParaRPr lang="en-US" sz="3600" dirty="0">
              <a:latin typeface="+mn-lt"/>
              <a:ea typeface="+mn-ea"/>
              <a:cs typeface="+mn-ea"/>
              <a:sym typeface="+mn-lt"/>
            </a:endParaRPr>
          </a:p>
        </p:txBody>
      </p:sp>
      <p:sp>
        <p:nvSpPr>
          <p:cNvPr id="5" name="Text Placeholder 4"/>
          <p:cNvSpPr>
            <a:spLocks noGrp="1"/>
          </p:cNvSpPr>
          <p:nvPr>
            <p:ph sz="quarter" idx="1"/>
          </p:nvPr>
        </p:nvSpPr>
        <p:spPr>
          <a:xfrm>
            <a:off x="3757779" y="875544"/>
            <a:ext cx="7773821" cy="6250084"/>
          </a:xfrm>
        </p:spPr>
        <p:txBody>
          <a:bodyPr>
            <a:noAutofit/>
          </a:bodyPr>
          <a:lstStyle/>
          <a:p>
            <a:pPr marL="0" indent="0">
              <a:lnSpc>
                <a:spcPct val="120000"/>
              </a:lnSpc>
              <a:spcBef>
                <a:spcPts val="0"/>
              </a:spcBef>
              <a:buNone/>
            </a:pPr>
            <a:r>
              <a:rPr lang="en-US" altLang="zh-CN" sz="2800" b="1" dirty="0">
                <a:cs typeface="+mn-ea"/>
                <a:sym typeface="+mn-lt"/>
              </a:rPr>
              <a:t>4.1 </a:t>
            </a:r>
            <a:r>
              <a:rPr lang="zh-CN" altLang="en-US" sz="2800" b="1" dirty="0">
                <a:cs typeface="+mn-ea"/>
                <a:sym typeface="+mn-lt"/>
              </a:rPr>
              <a:t>数据链路层概述</a:t>
            </a:r>
          </a:p>
          <a:p>
            <a:pPr marL="0" indent="0">
              <a:lnSpc>
                <a:spcPct val="120000"/>
              </a:lnSpc>
              <a:spcBef>
                <a:spcPts val="0"/>
              </a:spcBef>
              <a:buNone/>
            </a:pPr>
            <a:r>
              <a:rPr lang="en-US" altLang="zh-CN" sz="2800" b="1" dirty="0">
                <a:cs typeface="+mn-ea"/>
                <a:sym typeface="+mn-lt"/>
              </a:rPr>
              <a:t>4.2 </a:t>
            </a:r>
            <a:r>
              <a:rPr lang="zh-CN" altLang="en-US" sz="2800" b="1" dirty="0">
                <a:cs typeface="+mn-ea"/>
                <a:sym typeface="+mn-lt"/>
              </a:rPr>
              <a:t>数据链路层基本原理</a:t>
            </a:r>
            <a:endParaRPr lang="en-US" altLang="zh-CN" sz="2800" b="1" dirty="0">
              <a:cs typeface="+mn-ea"/>
              <a:sym typeface="+mn-lt"/>
            </a:endParaRPr>
          </a:p>
          <a:p>
            <a:pPr marL="0" indent="0">
              <a:lnSpc>
                <a:spcPct val="120000"/>
              </a:lnSpc>
              <a:spcBef>
                <a:spcPts val="0"/>
              </a:spcBef>
              <a:buNone/>
            </a:pPr>
            <a:r>
              <a:rPr lang="en-US" altLang="zh-CN" sz="2800" b="1" dirty="0">
                <a:cs typeface="+mn-ea"/>
                <a:sym typeface="+mn-lt"/>
              </a:rPr>
              <a:t>4.3 </a:t>
            </a:r>
            <a:r>
              <a:rPr lang="zh-CN" altLang="en-US" sz="2800" b="1" dirty="0">
                <a:cs typeface="+mn-ea"/>
                <a:sym typeface="+mn-lt"/>
              </a:rPr>
              <a:t>点对点信道的数据链路</a:t>
            </a:r>
            <a:endParaRPr lang="en-US" altLang="zh-CN" sz="2800" b="1" dirty="0">
              <a:cs typeface="+mn-ea"/>
              <a:sym typeface="+mn-lt"/>
            </a:endParaRPr>
          </a:p>
          <a:p>
            <a:pPr marL="0" indent="0">
              <a:lnSpc>
                <a:spcPct val="120000"/>
              </a:lnSpc>
              <a:spcBef>
                <a:spcPts val="0"/>
              </a:spcBef>
              <a:buNone/>
            </a:pPr>
            <a:r>
              <a:rPr lang="en-US" altLang="zh-CN" sz="2800" b="1" dirty="0">
                <a:cs typeface="+mn-ea"/>
                <a:sym typeface="+mn-lt"/>
              </a:rPr>
              <a:t>4.4 </a:t>
            </a:r>
            <a:r>
              <a:rPr lang="zh-CN" altLang="en-US" sz="2800" b="1" dirty="0">
                <a:cs typeface="+mn-ea"/>
                <a:sym typeface="+mn-lt"/>
              </a:rPr>
              <a:t>局域网的数据链路层</a:t>
            </a:r>
            <a:endParaRPr lang="en-US" altLang="zh-CN" sz="2800" b="1" dirty="0">
              <a:cs typeface="+mn-ea"/>
              <a:sym typeface="+mn-lt"/>
            </a:endParaRPr>
          </a:p>
          <a:p>
            <a:pPr marL="0" indent="0">
              <a:lnSpc>
                <a:spcPct val="120000"/>
              </a:lnSpc>
              <a:spcBef>
                <a:spcPts val="0"/>
              </a:spcBef>
              <a:buNone/>
            </a:pPr>
            <a:r>
              <a:rPr lang="en-US" altLang="zh-CN" sz="2800" b="1" dirty="0">
                <a:cs typeface="+mn-ea"/>
                <a:sym typeface="+mn-lt"/>
              </a:rPr>
              <a:t>4.5 </a:t>
            </a:r>
            <a:r>
              <a:rPr lang="zh-CN" altLang="en-US" sz="2800" b="1" dirty="0">
                <a:cs typeface="+mn-ea"/>
                <a:sym typeface="+mn-lt"/>
              </a:rPr>
              <a:t>数据链路层网络互连（以太网）</a:t>
            </a:r>
            <a:endParaRPr lang="en-US" altLang="zh-CN" sz="2800" b="1" dirty="0">
              <a:cs typeface="+mn-ea"/>
              <a:sym typeface="+mn-lt"/>
            </a:endParaRPr>
          </a:p>
          <a:p>
            <a:pPr marL="360363" indent="0">
              <a:lnSpc>
                <a:spcPct val="120000"/>
              </a:lnSpc>
              <a:spcBef>
                <a:spcPts val="0"/>
              </a:spcBef>
              <a:buNone/>
            </a:pPr>
            <a:r>
              <a:rPr lang="en-US" altLang="zh-CN" sz="2400" b="1" dirty="0">
                <a:cs typeface="+mn-ea"/>
                <a:sym typeface="+mn-lt"/>
              </a:rPr>
              <a:t>4.5.1 </a:t>
            </a:r>
            <a:r>
              <a:rPr lang="zh-CN" altLang="en-US" sz="2400" b="1" dirty="0">
                <a:cs typeface="+mn-ea"/>
                <a:sym typeface="+mn-lt"/>
              </a:rPr>
              <a:t>基于</a:t>
            </a:r>
            <a:r>
              <a:rPr lang="en-US" altLang="zh-CN" sz="2400" b="1" dirty="0">
                <a:cs typeface="+mn-ea"/>
                <a:sym typeface="+mn-lt"/>
              </a:rPr>
              <a:t>Hub</a:t>
            </a:r>
            <a:r>
              <a:rPr lang="zh-CN" altLang="en-US" sz="2400" b="1" dirty="0">
                <a:cs typeface="+mn-ea"/>
                <a:sym typeface="+mn-lt"/>
              </a:rPr>
              <a:t>集线器的互连</a:t>
            </a:r>
            <a:endParaRPr lang="en-US" altLang="zh-CN" sz="2400" b="1" dirty="0">
              <a:cs typeface="+mn-ea"/>
              <a:sym typeface="+mn-lt"/>
            </a:endParaRPr>
          </a:p>
          <a:p>
            <a:pPr marL="360363" indent="0">
              <a:lnSpc>
                <a:spcPct val="120000"/>
              </a:lnSpc>
              <a:spcBef>
                <a:spcPts val="0"/>
              </a:spcBef>
              <a:buNone/>
            </a:pPr>
            <a:r>
              <a:rPr lang="en-US" altLang="zh-CN" sz="2400" b="1" dirty="0">
                <a:solidFill>
                  <a:srgbClr val="FF0000"/>
                </a:solidFill>
                <a:cs typeface="+mn-ea"/>
                <a:sym typeface="+mn-lt"/>
              </a:rPr>
              <a:t>4.5.2 </a:t>
            </a:r>
            <a:r>
              <a:rPr lang="zh-CN" altLang="en-US" sz="2400" b="1" dirty="0">
                <a:solidFill>
                  <a:srgbClr val="FF0000"/>
                </a:solidFill>
                <a:cs typeface="+mn-ea"/>
                <a:sym typeface="+mn-lt"/>
              </a:rPr>
              <a:t>基于以太交换机的互连</a:t>
            </a:r>
            <a:endParaRPr lang="en-US" altLang="zh-CN" sz="2400" b="1" dirty="0">
              <a:solidFill>
                <a:srgbClr val="FF0000"/>
              </a:solidFill>
              <a:cs typeface="+mn-ea"/>
              <a:sym typeface="+mn-lt"/>
            </a:endParaRPr>
          </a:p>
          <a:p>
            <a:pPr marL="360363" indent="0">
              <a:lnSpc>
                <a:spcPct val="120000"/>
              </a:lnSpc>
              <a:spcBef>
                <a:spcPts val="0"/>
              </a:spcBef>
              <a:buNone/>
            </a:pPr>
            <a:r>
              <a:rPr lang="en-US" altLang="zh-CN" sz="2400" b="1" dirty="0">
                <a:cs typeface="+mn-ea"/>
                <a:sym typeface="+mn-lt"/>
              </a:rPr>
              <a:t>4.5.3 </a:t>
            </a:r>
            <a:r>
              <a:rPr lang="zh-CN" altLang="en-US" sz="2400" b="1" dirty="0">
                <a:cs typeface="+mn-ea"/>
                <a:sym typeface="+mn-lt"/>
              </a:rPr>
              <a:t>环路问题与</a:t>
            </a:r>
            <a:r>
              <a:rPr lang="en-US" altLang="zh-CN" sz="2400" b="1" dirty="0">
                <a:cs typeface="+mn-ea"/>
                <a:sym typeface="+mn-lt"/>
              </a:rPr>
              <a:t>STP</a:t>
            </a:r>
            <a:r>
              <a:rPr lang="zh-CN" altLang="en-US" sz="2400" b="1" dirty="0">
                <a:cs typeface="+mn-ea"/>
                <a:sym typeface="+mn-lt"/>
              </a:rPr>
              <a:t>协议</a:t>
            </a:r>
            <a:endParaRPr lang="en-US" altLang="zh-CN" sz="2400" b="1" dirty="0">
              <a:cs typeface="+mn-ea"/>
              <a:sym typeface="+mn-lt"/>
            </a:endParaRPr>
          </a:p>
          <a:p>
            <a:pPr marL="360363" indent="0">
              <a:lnSpc>
                <a:spcPct val="120000"/>
              </a:lnSpc>
              <a:spcBef>
                <a:spcPts val="0"/>
              </a:spcBef>
              <a:buNone/>
            </a:pPr>
            <a:r>
              <a:rPr lang="en-US" altLang="zh-CN" sz="2400" b="1" dirty="0">
                <a:cs typeface="+mn-ea"/>
                <a:sym typeface="+mn-lt"/>
              </a:rPr>
              <a:t>4.5.3 </a:t>
            </a:r>
            <a:r>
              <a:rPr lang="zh-CN" altLang="en-US" sz="2400" b="1" dirty="0">
                <a:cs typeface="+mn-ea"/>
                <a:sym typeface="+mn-lt"/>
              </a:rPr>
              <a:t>虚拟局域网</a:t>
            </a:r>
            <a:r>
              <a:rPr lang="en-US" altLang="zh-CN" sz="2400" b="1" dirty="0">
                <a:cs typeface="+mn-ea"/>
                <a:sym typeface="+mn-lt"/>
              </a:rPr>
              <a:t>VLAN </a:t>
            </a:r>
            <a:r>
              <a:rPr lang="en-US" altLang="zh-CN" sz="2400" dirty="0">
                <a:cs typeface="+mn-ea"/>
                <a:sym typeface="+mn-lt"/>
              </a:rPr>
              <a:t>     </a:t>
            </a:r>
            <a:endParaRPr lang="zh-CN" altLang="en-US" sz="2000" dirty="0">
              <a:cs typeface="+mn-ea"/>
              <a:sym typeface="+mn-lt"/>
            </a:endParaRPr>
          </a:p>
          <a:p>
            <a:pPr marL="0" indent="0">
              <a:lnSpc>
                <a:spcPct val="120000"/>
              </a:lnSpc>
              <a:spcBef>
                <a:spcPts val="0"/>
              </a:spcBef>
              <a:buNone/>
            </a:pPr>
            <a:r>
              <a:rPr lang="en-US" altLang="zh-CN" sz="2800" b="1" dirty="0">
                <a:cs typeface="+mn-ea"/>
                <a:sym typeface="+mn-lt"/>
              </a:rPr>
              <a:t>4.6 </a:t>
            </a:r>
            <a:r>
              <a:rPr lang="zh-CN" altLang="en-US" sz="2800" b="1" dirty="0">
                <a:cs typeface="+mn-ea"/>
                <a:sym typeface="+mn-lt"/>
              </a:rPr>
              <a:t>以太网的产业应用情况</a:t>
            </a:r>
            <a:endParaRPr lang="en-US" altLang="zh-CN" sz="2800" b="1" dirty="0">
              <a:cs typeface="+mn-ea"/>
              <a:sym typeface="+mn-lt"/>
            </a:endParaRPr>
          </a:p>
          <a:p>
            <a:pPr marL="0" indent="0">
              <a:lnSpc>
                <a:spcPct val="120000"/>
              </a:lnSpc>
              <a:spcBef>
                <a:spcPts val="0"/>
              </a:spcBef>
              <a:buNone/>
            </a:pPr>
            <a:r>
              <a:rPr lang="en-US" altLang="zh-CN" sz="2800" b="1" dirty="0">
                <a:cs typeface="+mn-ea"/>
                <a:sym typeface="+mn-lt"/>
              </a:rPr>
              <a:t>4.6</a:t>
            </a:r>
            <a:r>
              <a:rPr lang="zh-CN" altLang="en-US" sz="2800" b="1" dirty="0">
                <a:cs typeface="+mn-ea"/>
                <a:sym typeface="+mn-lt"/>
              </a:rPr>
              <a:t> 本章总结</a:t>
            </a:r>
            <a:endParaRPr lang="en-US" altLang="zh-CN" sz="2800" b="1" dirty="0">
              <a:cs typeface="+mn-ea"/>
              <a:sym typeface="+mn-lt"/>
            </a:endParaRPr>
          </a:p>
          <a:p>
            <a:pPr marL="0" indent="0">
              <a:lnSpc>
                <a:spcPct val="120000"/>
              </a:lnSpc>
              <a:spcBef>
                <a:spcPts val="0"/>
              </a:spcBef>
              <a:buNone/>
            </a:pPr>
            <a:endParaRPr lang="en-US" sz="2800" b="1" dirty="0">
              <a:cs typeface="+mn-ea"/>
              <a:sym typeface="+mn-lt"/>
            </a:endParaRPr>
          </a:p>
        </p:txBody>
      </p:sp>
      <p:sp>
        <p:nvSpPr>
          <p:cNvPr id="6" name="灯片编号占位符 5">
            <a:extLst>
              <a:ext uri="{FF2B5EF4-FFF2-40B4-BE49-F238E27FC236}">
                <a16:creationId xmlns:a16="http://schemas.microsoft.com/office/drawing/2014/main" id="{187B03B8-4494-D934-0B08-A1E8A6B86BB4}"/>
              </a:ext>
            </a:extLst>
          </p:cNvPr>
          <p:cNvSpPr>
            <a:spLocks noGrp="1"/>
          </p:cNvSpPr>
          <p:nvPr>
            <p:ph type="sldNum" sz="quarter" idx="12"/>
          </p:nvPr>
        </p:nvSpPr>
        <p:spPr/>
        <p:txBody>
          <a:bodyPr/>
          <a:lstStyle/>
          <a:p>
            <a:fld id="{C8BB1146-E542-4D4E-B8E9-6919A11DDD48}" type="slidenum">
              <a:rPr lang="en-US" smtClean="0"/>
              <a:t>239</a:t>
            </a:fld>
            <a:endParaRPr lang="en-US"/>
          </a:p>
        </p:txBody>
      </p:sp>
    </p:spTree>
    <p:custDataLst>
      <p:tags r:id="rId1"/>
    </p:custDataLst>
    <p:extLst>
      <p:ext uri="{BB962C8B-B14F-4D97-AF65-F5344CB8AC3E}">
        <p14:creationId xmlns:p14="http://schemas.microsoft.com/office/powerpoint/2010/main" val="1540689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68637-913D-3E1F-7DBB-3D4092991C02}"/>
              </a:ext>
            </a:extLst>
          </p:cNvPr>
          <p:cNvSpPr>
            <a:spLocks noGrp="1"/>
          </p:cNvSpPr>
          <p:nvPr>
            <p:ph type="title"/>
          </p:nvPr>
        </p:nvSpPr>
        <p:spPr/>
        <p:txBody>
          <a:bodyPr>
            <a:normAutofit/>
          </a:bodyPr>
          <a:lstStyle/>
          <a:p>
            <a:r>
              <a:rPr lang="zh-CN" altLang="en-US" sz="3200" b="1" dirty="0">
                <a:latin typeface="+mn-lt"/>
                <a:ea typeface="+mn-ea"/>
                <a:cs typeface="+mn-ea"/>
                <a:sym typeface="+mn-lt"/>
              </a:rPr>
              <a:t>轮询</a:t>
            </a:r>
            <a:r>
              <a:rPr lang="en-US" altLang="zh-CN" sz="3200" b="1" dirty="0">
                <a:latin typeface="+mn-lt"/>
                <a:ea typeface="+mn-ea"/>
                <a:cs typeface="+mn-ea"/>
                <a:sym typeface="+mn-lt"/>
              </a:rPr>
              <a:t>/</a:t>
            </a:r>
            <a:r>
              <a:rPr lang="zh-CN" altLang="en-US" sz="3200" b="1" dirty="0">
                <a:latin typeface="+mn-lt"/>
                <a:ea typeface="+mn-ea"/>
                <a:cs typeface="+mn-ea"/>
                <a:sym typeface="+mn-lt"/>
              </a:rPr>
              <a:t>选择模式</a:t>
            </a:r>
            <a:endParaRPr lang="zh-CN" altLang="en-US" dirty="0"/>
          </a:p>
        </p:txBody>
      </p:sp>
      <p:sp>
        <p:nvSpPr>
          <p:cNvPr id="3" name="内容占位符 2">
            <a:extLst>
              <a:ext uri="{FF2B5EF4-FFF2-40B4-BE49-F238E27FC236}">
                <a16:creationId xmlns:a16="http://schemas.microsoft.com/office/drawing/2014/main" id="{C46F1A67-F197-2E44-F8B3-313EB8174393}"/>
              </a:ext>
            </a:extLst>
          </p:cNvPr>
          <p:cNvSpPr>
            <a:spLocks noGrp="1"/>
          </p:cNvSpPr>
          <p:nvPr>
            <p:ph idx="1"/>
          </p:nvPr>
        </p:nvSpPr>
        <p:spPr/>
        <p:txBody>
          <a:bodyPr>
            <a:normAutofit/>
          </a:bodyPr>
          <a:lstStyle/>
          <a:p>
            <a:pPr>
              <a:lnSpc>
                <a:spcPct val="120000"/>
              </a:lnSpc>
              <a:spcBef>
                <a:spcPts val="0"/>
              </a:spcBef>
            </a:pPr>
            <a:r>
              <a:rPr lang="zh-CN" altLang="en-US" dirty="0">
                <a:latin typeface="+mn-lt"/>
                <a:ea typeface="+mn-ea"/>
                <a:cs typeface="+mn-ea"/>
                <a:sym typeface="+mn-lt"/>
              </a:rPr>
              <a:t>使用场合：</a:t>
            </a:r>
          </a:p>
          <a:p>
            <a:pPr lvl="1">
              <a:lnSpc>
                <a:spcPct val="120000"/>
              </a:lnSpc>
              <a:spcBef>
                <a:spcPts val="0"/>
              </a:spcBef>
            </a:pPr>
            <a:r>
              <a:rPr lang="zh-CN" altLang="en-US" dirty="0">
                <a:latin typeface="+mn-lt"/>
                <a:ea typeface="+mn-ea"/>
                <a:cs typeface="+mn-ea"/>
                <a:sym typeface="+mn-lt"/>
              </a:rPr>
              <a:t>应用在</a:t>
            </a:r>
            <a:r>
              <a:rPr lang="zh-CN" altLang="en-US" dirty="0">
                <a:solidFill>
                  <a:srgbClr val="C00000"/>
                </a:solidFill>
                <a:latin typeface="+mn-lt"/>
                <a:ea typeface="+mn-ea"/>
                <a:cs typeface="+mn-ea"/>
                <a:sym typeface="+mn-lt"/>
              </a:rPr>
              <a:t>多点连接系统</a:t>
            </a:r>
            <a:r>
              <a:rPr lang="zh-CN" altLang="en-US" dirty="0">
                <a:latin typeface="+mn-lt"/>
                <a:ea typeface="+mn-ea"/>
                <a:cs typeface="+mn-ea"/>
                <a:sym typeface="+mn-lt"/>
              </a:rPr>
              <a:t>中</a:t>
            </a:r>
          </a:p>
          <a:p>
            <a:pPr lvl="1">
              <a:lnSpc>
                <a:spcPct val="120000"/>
              </a:lnSpc>
              <a:spcBef>
                <a:spcPts val="0"/>
              </a:spcBef>
            </a:pPr>
            <a:r>
              <a:rPr lang="zh-CN" altLang="en-US" dirty="0">
                <a:latin typeface="+mn-lt"/>
                <a:ea typeface="+mn-ea"/>
                <a:cs typeface="+mn-ea"/>
                <a:sym typeface="+mn-lt"/>
              </a:rPr>
              <a:t>不仅仅要确定设备是否就绪，还要确定哪一个站点有权使用信道</a:t>
            </a:r>
          </a:p>
          <a:p>
            <a:pPr>
              <a:lnSpc>
                <a:spcPct val="120000"/>
              </a:lnSpc>
              <a:spcBef>
                <a:spcPts val="0"/>
              </a:spcBef>
            </a:pPr>
            <a:r>
              <a:rPr lang="zh-CN" altLang="en-US" dirty="0">
                <a:latin typeface="+mn-lt"/>
                <a:ea typeface="+mn-ea"/>
                <a:cs typeface="+mn-ea"/>
                <a:sym typeface="+mn-lt"/>
              </a:rPr>
              <a:t>工作方式：</a:t>
            </a:r>
          </a:p>
          <a:p>
            <a:pPr lvl="1">
              <a:lnSpc>
                <a:spcPct val="120000"/>
              </a:lnSpc>
              <a:spcBef>
                <a:spcPts val="0"/>
              </a:spcBef>
            </a:pPr>
            <a:r>
              <a:rPr lang="zh-CN" altLang="en-US" dirty="0">
                <a:solidFill>
                  <a:srgbClr val="C00000"/>
                </a:solidFill>
                <a:latin typeface="+mn-lt"/>
                <a:ea typeface="+mn-ea"/>
                <a:cs typeface="+mn-ea"/>
                <a:sym typeface="+mn-lt"/>
              </a:rPr>
              <a:t>主设备控制链路</a:t>
            </a:r>
            <a:r>
              <a:rPr lang="zh-CN" altLang="en-US" dirty="0">
                <a:latin typeface="+mn-lt"/>
                <a:ea typeface="+mn-ea"/>
                <a:cs typeface="+mn-ea"/>
                <a:sym typeface="+mn-lt"/>
              </a:rPr>
              <a:t>，主设备发命令，从设备响应</a:t>
            </a:r>
          </a:p>
          <a:p>
            <a:pPr lvl="1">
              <a:lnSpc>
                <a:spcPct val="120000"/>
              </a:lnSpc>
              <a:spcBef>
                <a:spcPts val="0"/>
              </a:spcBef>
            </a:pPr>
            <a:r>
              <a:rPr lang="zh-CN" altLang="en-US" dirty="0">
                <a:solidFill>
                  <a:schemeClr val="tx1"/>
                </a:solidFill>
                <a:latin typeface="+mn-lt"/>
                <a:ea typeface="+mn-ea"/>
                <a:cs typeface="+mn-ea"/>
                <a:sym typeface="+mn-lt"/>
              </a:rPr>
              <a:t>轮询：如果主设备希望接收数据</a:t>
            </a:r>
          </a:p>
          <a:p>
            <a:pPr lvl="1">
              <a:lnSpc>
                <a:spcPct val="120000"/>
              </a:lnSpc>
              <a:spcBef>
                <a:spcPts val="0"/>
              </a:spcBef>
            </a:pPr>
            <a:r>
              <a:rPr lang="zh-CN" altLang="en-US" dirty="0">
                <a:solidFill>
                  <a:schemeClr val="tx1"/>
                </a:solidFill>
                <a:latin typeface="+mn-lt"/>
                <a:ea typeface="+mn-ea"/>
                <a:cs typeface="+mn-ea"/>
                <a:sym typeface="+mn-lt"/>
              </a:rPr>
              <a:t>选择：如果主设备希望发送数据</a:t>
            </a:r>
            <a:endParaRPr lang="en-US" altLang="zh-CN" dirty="0">
              <a:solidFill>
                <a:schemeClr val="tx1"/>
              </a:solidFill>
              <a:latin typeface="+mn-lt"/>
              <a:ea typeface="+mn-ea"/>
              <a:cs typeface="+mn-ea"/>
              <a:sym typeface="+mn-lt"/>
            </a:endParaRPr>
          </a:p>
          <a:p>
            <a:pPr fontAlgn="base">
              <a:lnSpc>
                <a:spcPct val="120000"/>
              </a:lnSpc>
              <a:spcBef>
                <a:spcPct val="0"/>
              </a:spcBef>
              <a:spcAft>
                <a:spcPct val="0"/>
              </a:spcAft>
            </a:pPr>
            <a:r>
              <a:rPr lang="zh-CN" altLang="en-US" dirty="0">
                <a:solidFill>
                  <a:srgbClr val="000000"/>
                </a:solidFill>
                <a:latin typeface="+mn-lt"/>
                <a:ea typeface="+mn-ea"/>
                <a:cs typeface="+mn-ea"/>
                <a:sym typeface="+mn-lt"/>
              </a:rPr>
              <a:t>地址问题：</a:t>
            </a:r>
          </a:p>
          <a:p>
            <a:pPr lvl="1" fontAlgn="base">
              <a:lnSpc>
                <a:spcPct val="120000"/>
              </a:lnSpc>
              <a:spcBef>
                <a:spcPct val="0"/>
              </a:spcBef>
              <a:spcAft>
                <a:spcPct val="0"/>
              </a:spcAft>
            </a:pPr>
            <a:r>
              <a:rPr lang="zh-CN" altLang="en-US" dirty="0">
                <a:solidFill>
                  <a:srgbClr val="000000"/>
                </a:solidFill>
                <a:latin typeface="+mn-lt"/>
                <a:ea typeface="+mn-ea"/>
                <a:cs typeface="+mn-ea"/>
                <a:sym typeface="+mn-lt"/>
              </a:rPr>
              <a:t>在链路上的</a:t>
            </a:r>
            <a:r>
              <a:rPr lang="zh-CN" altLang="en-US" dirty="0">
                <a:solidFill>
                  <a:srgbClr val="C00000"/>
                </a:solidFill>
                <a:latin typeface="+mn-lt"/>
                <a:ea typeface="+mn-ea"/>
                <a:cs typeface="+mn-ea"/>
                <a:sym typeface="+mn-lt"/>
              </a:rPr>
              <a:t>每个设备都有一个地址</a:t>
            </a:r>
            <a:r>
              <a:rPr lang="zh-CN" altLang="en-US" dirty="0">
                <a:solidFill>
                  <a:srgbClr val="000000"/>
                </a:solidFill>
                <a:latin typeface="+mn-lt"/>
                <a:ea typeface="+mn-ea"/>
                <a:cs typeface="+mn-ea"/>
                <a:sym typeface="+mn-lt"/>
              </a:rPr>
              <a:t>来标识自己 </a:t>
            </a:r>
          </a:p>
          <a:p>
            <a:endParaRPr lang="zh-CN" altLang="en-US" dirty="0"/>
          </a:p>
        </p:txBody>
      </p:sp>
      <p:sp>
        <p:nvSpPr>
          <p:cNvPr id="4" name="灯片编号占位符 3">
            <a:extLst>
              <a:ext uri="{FF2B5EF4-FFF2-40B4-BE49-F238E27FC236}">
                <a16:creationId xmlns:a16="http://schemas.microsoft.com/office/drawing/2014/main" id="{19B58635-33EB-0317-E9F2-D12108A6BB7D}"/>
              </a:ext>
            </a:extLst>
          </p:cNvPr>
          <p:cNvSpPr>
            <a:spLocks noGrp="1"/>
          </p:cNvSpPr>
          <p:nvPr>
            <p:ph type="sldNum" sz="quarter" idx="12"/>
          </p:nvPr>
        </p:nvSpPr>
        <p:spPr/>
        <p:txBody>
          <a:bodyPr/>
          <a:lstStyle/>
          <a:p>
            <a:fld id="{C8BB1146-E542-4D4E-B8E9-6919A11DDD48}" type="slidenum">
              <a:rPr lang="en-US" smtClean="0"/>
              <a:t>24</a:t>
            </a:fld>
            <a:endParaRPr lang="en-US"/>
          </a:p>
        </p:txBody>
      </p:sp>
      <p:sp>
        <p:nvSpPr>
          <p:cNvPr id="5" name="Line 5">
            <a:extLst>
              <a:ext uri="{FF2B5EF4-FFF2-40B4-BE49-F238E27FC236}">
                <a16:creationId xmlns:a16="http://schemas.microsoft.com/office/drawing/2014/main" id="{C25467E7-AF5C-DB74-DDC6-D6B9FE019F30}"/>
              </a:ext>
            </a:extLst>
          </p:cNvPr>
          <p:cNvSpPr>
            <a:spLocks noChangeShapeType="1"/>
          </p:cNvSpPr>
          <p:nvPr/>
        </p:nvSpPr>
        <p:spPr bwMode="auto">
          <a:xfrm>
            <a:off x="3563126" y="5928872"/>
            <a:ext cx="5545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D82D9153-8280-23ED-2BE6-1E1222618E13}"/>
              </a:ext>
            </a:extLst>
          </p:cNvPr>
          <p:cNvSpPr>
            <a:spLocks noChangeShapeType="1"/>
          </p:cNvSpPr>
          <p:nvPr/>
        </p:nvSpPr>
        <p:spPr bwMode="auto">
          <a:xfrm flipV="1">
            <a:off x="5002989" y="5497072"/>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7" name="Picture 34">
            <a:extLst>
              <a:ext uri="{FF2B5EF4-FFF2-40B4-BE49-F238E27FC236}">
                <a16:creationId xmlns:a16="http://schemas.microsoft.com/office/drawing/2014/main" id="{D3AFDB32-DAD9-4B5E-3F1A-C0A58E4B52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5652" y="5065273"/>
            <a:ext cx="6334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8">
            <a:extLst>
              <a:ext uri="{FF2B5EF4-FFF2-40B4-BE49-F238E27FC236}">
                <a16:creationId xmlns:a16="http://schemas.microsoft.com/office/drawing/2014/main" id="{D6EAE1DB-1857-9DDD-A81D-A4E031ECEAD3}"/>
              </a:ext>
            </a:extLst>
          </p:cNvPr>
          <p:cNvSpPr>
            <a:spLocks noChangeShapeType="1"/>
          </p:cNvSpPr>
          <p:nvPr/>
        </p:nvSpPr>
        <p:spPr bwMode="auto">
          <a:xfrm flipV="1">
            <a:off x="6947676" y="5497072"/>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 name="Picture 34">
            <a:extLst>
              <a:ext uri="{FF2B5EF4-FFF2-40B4-BE49-F238E27FC236}">
                <a16:creationId xmlns:a16="http://schemas.microsoft.com/office/drawing/2014/main" id="{FC227E04-8442-D3FE-E5F3-6209C3A682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339" y="5065273"/>
            <a:ext cx="6334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0">
            <a:extLst>
              <a:ext uri="{FF2B5EF4-FFF2-40B4-BE49-F238E27FC236}">
                <a16:creationId xmlns:a16="http://schemas.microsoft.com/office/drawing/2014/main" id="{6ACC0557-F856-71C8-7EFA-6443E5922F45}"/>
              </a:ext>
            </a:extLst>
          </p:cNvPr>
          <p:cNvSpPr>
            <a:spLocks noChangeShapeType="1"/>
          </p:cNvSpPr>
          <p:nvPr/>
        </p:nvSpPr>
        <p:spPr bwMode="auto">
          <a:xfrm flipV="1">
            <a:off x="8944538" y="5497072"/>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11" name="Picture 34">
            <a:extLst>
              <a:ext uri="{FF2B5EF4-FFF2-40B4-BE49-F238E27FC236}">
                <a16:creationId xmlns:a16="http://schemas.microsoft.com/office/drawing/2014/main" id="{E1ECD7B9-7E24-0752-830E-AD9B9F5174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4402" y="5065273"/>
            <a:ext cx="6334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a:extLst>
              <a:ext uri="{FF2B5EF4-FFF2-40B4-BE49-F238E27FC236}">
                <a16:creationId xmlns:a16="http://schemas.microsoft.com/office/drawing/2014/main" id="{A026722D-D2DD-AD70-6149-A74DE5EE22F7}"/>
              </a:ext>
            </a:extLst>
          </p:cNvPr>
          <p:cNvSpPr txBox="1">
            <a:spLocks noChangeArrowheads="1"/>
          </p:cNvSpPr>
          <p:nvPr/>
        </p:nvSpPr>
        <p:spPr bwMode="auto">
          <a:xfrm>
            <a:off x="2818628" y="4776347"/>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400" dirty="0">
                <a:solidFill>
                  <a:srgbClr val="000000"/>
                </a:solidFill>
                <a:cs typeface="+mn-ea"/>
                <a:sym typeface="+mn-lt"/>
              </a:rPr>
              <a:t>主设备</a:t>
            </a:r>
          </a:p>
        </p:txBody>
      </p:sp>
      <p:sp>
        <p:nvSpPr>
          <p:cNvPr id="13" name="Text Box 13">
            <a:extLst>
              <a:ext uri="{FF2B5EF4-FFF2-40B4-BE49-F238E27FC236}">
                <a16:creationId xmlns:a16="http://schemas.microsoft.com/office/drawing/2014/main" id="{0483068D-59B2-D2A9-DE24-4FD3AAF4683A}"/>
              </a:ext>
            </a:extLst>
          </p:cNvPr>
          <p:cNvSpPr txBox="1">
            <a:spLocks noChangeArrowheads="1"/>
          </p:cNvSpPr>
          <p:nvPr/>
        </p:nvSpPr>
        <p:spPr bwMode="auto">
          <a:xfrm>
            <a:off x="4494944" y="4627305"/>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从设备</a:t>
            </a:r>
            <a:r>
              <a:rPr lang="en-US" altLang="zh-CN" sz="2000" dirty="0">
                <a:solidFill>
                  <a:srgbClr val="000000"/>
                </a:solidFill>
                <a:cs typeface="+mn-ea"/>
                <a:sym typeface="+mn-lt"/>
              </a:rPr>
              <a:t>A</a:t>
            </a:r>
          </a:p>
        </p:txBody>
      </p:sp>
      <p:sp>
        <p:nvSpPr>
          <p:cNvPr id="14" name="Text Box 14">
            <a:extLst>
              <a:ext uri="{FF2B5EF4-FFF2-40B4-BE49-F238E27FC236}">
                <a16:creationId xmlns:a16="http://schemas.microsoft.com/office/drawing/2014/main" id="{D5FFAFF6-0AEB-3514-CAB0-7EAA25FA4D5F}"/>
              </a:ext>
            </a:extLst>
          </p:cNvPr>
          <p:cNvSpPr txBox="1">
            <a:spLocks noChangeArrowheads="1"/>
          </p:cNvSpPr>
          <p:nvPr/>
        </p:nvSpPr>
        <p:spPr bwMode="auto">
          <a:xfrm>
            <a:off x="6414231" y="4619200"/>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从设备</a:t>
            </a:r>
            <a:r>
              <a:rPr lang="en-US" altLang="zh-CN" sz="2000" dirty="0">
                <a:solidFill>
                  <a:srgbClr val="000000"/>
                </a:solidFill>
                <a:cs typeface="+mn-ea"/>
                <a:sym typeface="+mn-lt"/>
              </a:rPr>
              <a:t>B</a:t>
            </a:r>
          </a:p>
        </p:txBody>
      </p:sp>
      <p:sp>
        <p:nvSpPr>
          <p:cNvPr id="15" name="Text Box 15">
            <a:extLst>
              <a:ext uri="{FF2B5EF4-FFF2-40B4-BE49-F238E27FC236}">
                <a16:creationId xmlns:a16="http://schemas.microsoft.com/office/drawing/2014/main" id="{6B279073-9672-7178-0B00-F04B4E436F62}"/>
              </a:ext>
            </a:extLst>
          </p:cNvPr>
          <p:cNvSpPr txBox="1">
            <a:spLocks noChangeArrowheads="1"/>
          </p:cNvSpPr>
          <p:nvPr/>
        </p:nvSpPr>
        <p:spPr bwMode="auto">
          <a:xfrm>
            <a:off x="8333518" y="4564092"/>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从设备</a:t>
            </a:r>
            <a:r>
              <a:rPr lang="en-US" altLang="zh-CN" sz="2000" dirty="0">
                <a:solidFill>
                  <a:srgbClr val="000000"/>
                </a:solidFill>
                <a:cs typeface="+mn-ea"/>
                <a:sym typeface="+mn-lt"/>
              </a:rPr>
              <a:t>C</a:t>
            </a:r>
          </a:p>
        </p:txBody>
      </p:sp>
      <p:pic>
        <p:nvPicPr>
          <p:cNvPr id="16" name="Picture 16" descr="MC900434845[1]">
            <a:extLst>
              <a:ext uri="{FF2B5EF4-FFF2-40B4-BE49-F238E27FC236}">
                <a16:creationId xmlns:a16="http://schemas.microsoft.com/office/drawing/2014/main" id="{48E9FF55-10B9-6F57-C72F-AFE696B03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0326" y="5281172"/>
            <a:ext cx="1212850" cy="121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49472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240</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lnSpcReduction="10000"/>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30000"/>
              </a:lnSpc>
              <a:spcBef>
                <a:spcPts val="0"/>
              </a:spcBef>
              <a:buNone/>
            </a:pPr>
            <a:r>
              <a:rPr lang="en-US" altLang="zh-CN" dirty="0">
                <a:cs typeface="+mn-ea"/>
                <a:sym typeface="+mn-lt"/>
              </a:rPr>
              <a:t>4.4 </a:t>
            </a:r>
            <a:r>
              <a:rPr lang="zh-CN" altLang="en-US" dirty="0">
                <a:cs typeface="+mn-ea"/>
                <a:sym typeface="+mn-lt"/>
              </a:rPr>
              <a:t>局域网的数据链路层</a:t>
            </a:r>
            <a:endParaRPr lang="en-US" altLang="zh-CN" dirty="0">
              <a:cs typeface="+mn-ea"/>
              <a:sym typeface="+mn-lt"/>
            </a:endParaRPr>
          </a:p>
          <a:p>
            <a:pPr marL="0" indent="0">
              <a:lnSpc>
                <a:spcPct val="120000"/>
              </a:lnSpc>
              <a:spcBef>
                <a:spcPts val="0"/>
              </a:spcBef>
              <a:buNone/>
            </a:pPr>
            <a:r>
              <a:rPr lang="en-US" altLang="zh-CN" dirty="0">
                <a:solidFill>
                  <a:srgbClr val="3333FF"/>
                </a:solidFill>
                <a:cs typeface="+mn-ea"/>
                <a:sym typeface="+mn-lt"/>
              </a:rPr>
              <a:t>4.5 </a:t>
            </a:r>
            <a:r>
              <a:rPr lang="zh-CN" altLang="en-US" dirty="0">
                <a:solidFill>
                  <a:srgbClr val="3333FF"/>
                </a:solidFill>
                <a:cs typeface="+mn-ea"/>
                <a:sym typeface="+mn-lt"/>
              </a:rPr>
              <a:t>数据链路层网络互连</a:t>
            </a:r>
            <a:endParaRPr lang="en-US" altLang="zh-CN" dirty="0">
              <a:solidFill>
                <a:srgbClr val="3333FF"/>
              </a:solidFill>
              <a:cs typeface="+mn-ea"/>
              <a:sym typeface="+mn-lt"/>
            </a:endParaRPr>
          </a:p>
          <a:p>
            <a:pPr marL="360363" indent="0">
              <a:lnSpc>
                <a:spcPct val="120000"/>
              </a:lnSpc>
              <a:spcBef>
                <a:spcPts val="0"/>
              </a:spcBef>
              <a:buNone/>
            </a:pPr>
            <a:r>
              <a:rPr lang="en-US" altLang="zh-CN" sz="2000" dirty="0">
                <a:solidFill>
                  <a:schemeClr val="tx1"/>
                </a:solidFill>
                <a:cs typeface="+mn-ea"/>
                <a:sym typeface="+mn-lt"/>
              </a:rPr>
              <a:t>4.5.1 </a:t>
            </a:r>
            <a:r>
              <a:rPr lang="zh-CN" altLang="en-US" sz="2000" dirty="0">
                <a:solidFill>
                  <a:schemeClr val="tx1"/>
                </a:solidFill>
                <a:cs typeface="+mn-ea"/>
                <a:sym typeface="+mn-lt"/>
              </a:rPr>
              <a:t>基于</a:t>
            </a:r>
            <a:r>
              <a:rPr lang="en-US" altLang="zh-CN" sz="2000" dirty="0">
                <a:solidFill>
                  <a:schemeClr val="tx1"/>
                </a:solidFill>
                <a:cs typeface="+mn-ea"/>
                <a:sym typeface="+mn-lt"/>
              </a:rPr>
              <a:t>Hub</a:t>
            </a:r>
            <a:r>
              <a:rPr lang="zh-CN" altLang="en-US" sz="2000" dirty="0">
                <a:solidFill>
                  <a:schemeClr val="tx1"/>
                </a:solidFill>
                <a:cs typeface="+mn-ea"/>
                <a:sym typeface="+mn-lt"/>
              </a:rPr>
              <a:t>集线器的互连</a:t>
            </a:r>
            <a:endParaRPr lang="en-US" altLang="zh-CN" sz="2000" dirty="0">
              <a:solidFill>
                <a:schemeClr val="tx1"/>
              </a:solidFill>
              <a:cs typeface="+mn-ea"/>
              <a:sym typeface="+mn-lt"/>
            </a:endParaRPr>
          </a:p>
          <a:p>
            <a:pPr marL="360363" indent="0">
              <a:lnSpc>
                <a:spcPct val="130000"/>
              </a:lnSpc>
              <a:spcBef>
                <a:spcPts val="0"/>
              </a:spcBef>
              <a:buNone/>
            </a:pPr>
            <a:r>
              <a:rPr lang="en-US" altLang="zh-CN" sz="2000" dirty="0">
                <a:solidFill>
                  <a:srgbClr val="3333FF"/>
                </a:solidFill>
                <a:cs typeface="+mn-ea"/>
                <a:sym typeface="+mn-lt"/>
              </a:rPr>
              <a:t>4.5.2 </a:t>
            </a:r>
            <a:r>
              <a:rPr lang="zh-CN" altLang="en-US" sz="2000" dirty="0">
                <a:solidFill>
                  <a:srgbClr val="3333FF"/>
                </a:solidFill>
                <a:cs typeface="+mn-ea"/>
                <a:sym typeface="+mn-lt"/>
              </a:rPr>
              <a:t>基于以太交换机的互连</a:t>
            </a:r>
            <a:endParaRPr lang="en-US" altLang="zh-CN" sz="2000" dirty="0">
              <a:solidFill>
                <a:srgbClr val="3333FF"/>
              </a:solidFill>
              <a:cs typeface="+mn-ea"/>
              <a:sym typeface="+mn-lt"/>
            </a:endParaRPr>
          </a:p>
          <a:p>
            <a:pPr marL="360363" indent="0">
              <a:lnSpc>
                <a:spcPct val="120000"/>
              </a:lnSpc>
              <a:spcBef>
                <a:spcPts val="0"/>
              </a:spcBef>
              <a:buNone/>
            </a:pPr>
            <a:r>
              <a:rPr lang="en-US" altLang="zh-CN" sz="2000" dirty="0">
                <a:cs typeface="+mn-ea"/>
                <a:sym typeface="+mn-lt"/>
              </a:rPr>
              <a:t>4.5.3 </a:t>
            </a:r>
            <a:r>
              <a:rPr lang="zh-CN" altLang="en-US" sz="2000" dirty="0">
                <a:cs typeface="+mn-ea"/>
                <a:sym typeface="+mn-lt"/>
              </a:rPr>
              <a:t>环路问题与</a:t>
            </a:r>
            <a:r>
              <a:rPr lang="en-US" altLang="zh-CN" sz="2000" dirty="0">
                <a:cs typeface="+mn-ea"/>
                <a:sym typeface="+mn-lt"/>
              </a:rPr>
              <a:t>STP</a:t>
            </a:r>
            <a:r>
              <a:rPr lang="zh-CN" altLang="en-US" sz="2000" dirty="0">
                <a:cs typeface="+mn-ea"/>
                <a:sym typeface="+mn-lt"/>
              </a:rPr>
              <a:t>协议</a:t>
            </a:r>
            <a:endParaRPr lang="en-US" altLang="zh-CN" sz="2000" dirty="0">
              <a:cs typeface="+mn-ea"/>
              <a:sym typeface="+mn-lt"/>
            </a:endParaRPr>
          </a:p>
          <a:p>
            <a:pPr marL="360363" indent="0">
              <a:lnSpc>
                <a:spcPct val="120000"/>
              </a:lnSpc>
              <a:spcBef>
                <a:spcPts val="0"/>
              </a:spcBef>
              <a:buNone/>
            </a:pPr>
            <a:r>
              <a:rPr lang="en-US" altLang="zh-CN" sz="2000" dirty="0">
                <a:cs typeface="+mn-ea"/>
                <a:sym typeface="+mn-lt"/>
              </a:rPr>
              <a:t>4.5.4 </a:t>
            </a:r>
            <a:r>
              <a:rPr lang="zh-CN" altLang="en-US" sz="2000" dirty="0">
                <a:cs typeface="+mn-ea"/>
                <a:sym typeface="+mn-lt"/>
              </a:rPr>
              <a:t>虚拟局域网</a:t>
            </a:r>
            <a:r>
              <a:rPr lang="en-US" altLang="zh-CN" sz="2000" dirty="0">
                <a:cs typeface="+mn-ea"/>
                <a:sym typeface="+mn-lt"/>
              </a:rPr>
              <a:t>VLAN     </a:t>
            </a:r>
            <a:r>
              <a:rPr lang="en-US" altLang="zh-CN" sz="2400" dirty="0">
                <a:cs typeface="+mn-ea"/>
                <a:sym typeface="+mn-lt"/>
              </a:rPr>
              <a:t> </a:t>
            </a:r>
            <a:endParaRPr lang="zh-CN" altLang="en-US" sz="2000"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1048795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010093" y="89754"/>
            <a:ext cx="5519460"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3200" b="1" dirty="0">
                <a:cs typeface="+mn-ea"/>
                <a:sym typeface="+mn-lt"/>
              </a:rPr>
              <a:t>在数据链路层互连的两种方法</a:t>
            </a:r>
          </a:p>
        </p:txBody>
      </p:sp>
      <p:sp>
        <p:nvSpPr>
          <p:cNvPr id="7" name="Rectangle 8"/>
          <p:cNvSpPr>
            <a:spLocks noChangeArrowheads="1"/>
          </p:cNvSpPr>
          <p:nvPr/>
        </p:nvSpPr>
        <p:spPr bwMode="auto">
          <a:xfrm>
            <a:off x="462032" y="5154756"/>
            <a:ext cx="10668000" cy="1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ct val="120000"/>
              </a:lnSpc>
              <a:buClr>
                <a:srgbClr val="0070C0"/>
              </a:buClr>
              <a:buFont typeface="Wingdings" panose="05000000000000000000" pitchFamily="2" charset="2"/>
              <a:buChar char="Ø"/>
            </a:pPr>
            <a:r>
              <a:rPr lang="zh-CN" altLang="en-US" sz="2000" dirty="0">
                <a:cs typeface="+mn-ea"/>
                <a:sym typeface="+mn-lt"/>
              </a:rPr>
              <a:t>扩展以太网一般不在物理层扩展，更常用的方法是在数据链路层进行。</a:t>
            </a:r>
          </a:p>
          <a:p>
            <a:pPr marL="357708" indent="-357708">
              <a:lnSpc>
                <a:spcPct val="120000"/>
              </a:lnSpc>
              <a:buClr>
                <a:srgbClr val="0070C0"/>
              </a:buClr>
              <a:buFont typeface="Wingdings" panose="05000000000000000000" pitchFamily="2" charset="2"/>
              <a:buChar char="Ø"/>
            </a:pPr>
            <a:r>
              <a:rPr lang="zh-CN" altLang="en-US" sz="2000" dirty="0">
                <a:cs typeface="+mn-ea"/>
                <a:sym typeface="+mn-lt"/>
              </a:rPr>
              <a:t>早期使用网桥来扩展以太网，现在已经不用了</a:t>
            </a:r>
            <a:endParaRPr lang="en-US" altLang="zh-CN" sz="2000" dirty="0">
              <a:cs typeface="+mn-ea"/>
              <a:sym typeface="+mn-lt"/>
            </a:endParaRPr>
          </a:p>
          <a:p>
            <a:pPr marL="357708" indent="-357708">
              <a:lnSpc>
                <a:spcPct val="120000"/>
              </a:lnSpc>
              <a:buClr>
                <a:srgbClr val="0070C0"/>
              </a:buClr>
              <a:buFont typeface="Wingdings" panose="05000000000000000000" pitchFamily="2" charset="2"/>
              <a:buChar char="Ø"/>
            </a:pPr>
            <a:r>
              <a:rPr lang="zh-CN" altLang="en-US" sz="2000" dirty="0">
                <a:cs typeface="+mn-ea"/>
                <a:sym typeface="+mn-lt"/>
              </a:rPr>
              <a:t>现在几乎清一色地使用</a:t>
            </a:r>
            <a:r>
              <a:rPr lang="zh-CN" altLang="en-US" sz="2000" dirty="0">
                <a:solidFill>
                  <a:srgbClr val="FF0000"/>
                </a:solidFill>
                <a:cs typeface="+mn-ea"/>
                <a:sym typeface="+mn-lt"/>
              </a:rPr>
              <a:t>以太网交换机来扩展以太网，互连更多的主机</a:t>
            </a:r>
            <a:r>
              <a:rPr lang="zh-CN" altLang="en-US" sz="2000" dirty="0">
                <a:cs typeface="+mn-ea"/>
                <a:sym typeface="+mn-lt"/>
              </a:rPr>
              <a:t>。</a:t>
            </a:r>
          </a:p>
        </p:txBody>
      </p:sp>
      <p:grpSp>
        <p:nvGrpSpPr>
          <p:cNvPr id="4" name="组合 3"/>
          <p:cNvGrpSpPr/>
          <p:nvPr/>
        </p:nvGrpSpPr>
        <p:grpSpPr>
          <a:xfrm>
            <a:off x="1164414" y="1442880"/>
            <a:ext cx="9309941" cy="3174729"/>
            <a:chOff x="1109815" y="2172510"/>
            <a:chExt cx="6982457" cy="2381047"/>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pic>
          <p:nvPicPr>
            <p:cNvPr id="20"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46276" cy="271757"/>
            </a:xfrm>
            <a:prstGeom prst="rect">
              <a:avLst/>
            </a:prstGeom>
          </p:spPr>
          <p:txBody>
            <a:bodyPr wrap="none">
              <a:spAutoFit/>
            </a:bodyPr>
            <a:lstStyle/>
            <a:p>
              <a:pPr>
                <a:lnSpc>
                  <a:spcPct val="120000"/>
                </a:lnSpc>
              </a:pPr>
              <a:r>
                <a:rPr lang="zh-CN" altLang="en-US" sz="1600" b="1" dirty="0">
                  <a:cs typeface="+mn-ea"/>
                  <a:sym typeface="+mn-lt"/>
                </a:rPr>
                <a:t>网桥</a:t>
              </a:r>
              <a:endParaRPr lang="zh-CN" altLang="en-US" sz="1600" dirty="0">
                <a:cs typeface="+mn-ea"/>
                <a:sym typeface="+mn-lt"/>
              </a:endParaRPr>
            </a:p>
          </p:txBody>
        </p:sp>
        <p:sp>
          <p:nvSpPr>
            <p:cNvPr id="63" name="矩形 62">
              <a:extLst>
                <a:ext uri="{FF2B5EF4-FFF2-40B4-BE49-F238E27FC236}">
                  <a16:creationId xmlns:a16="http://schemas.microsoft.com/office/drawing/2014/main" id="{E376E3C5-03D9-4A48-931C-F47A451F05F2}"/>
                </a:ext>
              </a:extLst>
            </p:cNvPr>
            <p:cNvSpPr/>
            <p:nvPr/>
          </p:nvSpPr>
          <p:spPr>
            <a:xfrm>
              <a:off x="1365515" y="4281800"/>
              <a:ext cx="2224408" cy="271757"/>
            </a:xfrm>
            <a:prstGeom prst="rect">
              <a:avLst/>
            </a:prstGeom>
          </p:spPr>
          <p:txBody>
            <a:bodyPr wrap="none">
              <a:spAutoFit/>
            </a:bodyPr>
            <a:lstStyle/>
            <a:p>
              <a:pPr>
                <a:lnSpc>
                  <a:spcPct val="120000"/>
                </a:lnSpc>
              </a:pPr>
              <a:r>
                <a:rPr lang="en-US" altLang="zh-CN" sz="1600" b="1" dirty="0">
                  <a:cs typeface="+mn-ea"/>
                  <a:sym typeface="+mn-lt"/>
                </a:rPr>
                <a:t>1</a:t>
              </a:r>
              <a:r>
                <a:rPr lang="zh-CN" altLang="en-US" sz="1600" b="1" dirty="0">
                  <a:cs typeface="+mn-ea"/>
                  <a:sym typeface="+mn-lt"/>
                </a:rPr>
                <a:t>）用网桥（现在已经不用了）</a:t>
              </a:r>
              <a:endParaRPr lang="zh-CN" altLang="en-US" sz="1600" dirty="0">
                <a:cs typeface="+mn-ea"/>
                <a:sym typeface="+mn-lt"/>
              </a:endParaRPr>
            </a:p>
          </p:txBody>
        </p:sp>
        <p:sp>
          <p:nvSpPr>
            <p:cNvPr id="64" name="矩形 63">
              <a:extLst>
                <a:ext uri="{FF2B5EF4-FFF2-40B4-BE49-F238E27FC236}">
                  <a16:creationId xmlns:a16="http://schemas.microsoft.com/office/drawing/2014/main" id="{A79DFB75-3AC9-40E3-B29F-76D70C8A5181}"/>
                </a:ext>
              </a:extLst>
            </p:cNvPr>
            <p:cNvSpPr/>
            <p:nvPr/>
          </p:nvSpPr>
          <p:spPr>
            <a:xfrm>
              <a:off x="4944534" y="4249771"/>
              <a:ext cx="3147738" cy="271757"/>
            </a:xfrm>
            <a:prstGeom prst="rect">
              <a:avLst/>
            </a:prstGeom>
          </p:spPr>
          <p:txBody>
            <a:bodyPr wrap="none">
              <a:spAutoFit/>
            </a:bodyPr>
            <a:lstStyle/>
            <a:p>
              <a:pPr>
                <a:lnSpc>
                  <a:spcPct val="120000"/>
                </a:lnSpc>
              </a:pPr>
              <a:r>
                <a:rPr lang="en-US" altLang="zh-CN" sz="1600" b="1" dirty="0">
                  <a:cs typeface="+mn-ea"/>
                  <a:sym typeface="+mn-lt"/>
                </a:rPr>
                <a:t>2</a:t>
              </a:r>
              <a:r>
                <a:rPr lang="zh-CN" altLang="en-US" sz="1600" b="1" dirty="0">
                  <a:cs typeface="+mn-ea"/>
                  <a:sym typeface="+mn-lt"/>
                </a:rPr>
                <a:t>）用以太交换机（现在几乎一统天下方案）</a:t>
              </a:r>
              <a:endParaRPr lang="zh-CN" altLang="en-US" sz="1600" dirty="0">
                <a:cs typeface="+mn-ea"/>
                <a:sym typeface="+mn-lt"/>
              </a:endParaRPr>
            </a:p>
          </p:txBody>
        </p:sp>
      </p:grpSp>
      <p:grpSp>
        <p:nvGrpSpPr>
          <p:cNvPr id="60" name="组合 59"/>
          <p:cNvGrpSpPr/>
          <p:nvPr/>
        </p:nvGrpSpPr>
        <p:grpSpPr>
          <a:xfrm>
            <a:off x="5639649" y="1550535"/>
            <a:ext cx="5019843" cy="2590305"/>
            <a:chOff x="4620244" y="2249745"/>
            <a:chExt cx="3764882" cy="1942729"/>
          </a:xfrm>
        </p:grpSpPr>
        <p:grpSp>
          <p:nvGrpSpPr>
            <p:cNvPr id="3" name="组合 2"/>
            <p:cNvGrpSpPr/>
            <p:nvPr/>
          </p:nvGrpSpPr>
          <p:grpSpPr>
            <a:xfrm>
              <a:off x="7322884" y="2456608"/>
              <a:ext cx="761494" cy="1444922"/>
              <a:chOff x="7322884" y="2456608"/>
              <a:chExt cx="761494" cy="1444922"/>
            </a:xfrm>
          </p:grpSpPr>
          <p:sp>
            <p:nvSpPr>
              <p:cNvPr id="39" name="Line 51"/>
              <p:cNvSpPr>
                <a:spLocks noChangeShapeType="1"/>
              </p:cNvSpPr>
              <p:nvPr/>
            </p:nvSpPr>
            <p:spPr bwMode="auto">
              <a:xfrm>
                <a:off x="7322884" y="3350668"/>
                <a:ext cx="761494" cy="550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0" name="Line 53"/>
              <p:cNvSpPr>
                <a:spLocks noChangeShapeType="1"/>
              </p:cNvSpPr>
              <p:nvPr/>
            </p:nvSpPr>
            <p:spPr bwMode="auto">
              <a:xfrm flipV="1">
                <a:off x="7342416" y="2960639"/>
                <a:ext cx="741962" cy="178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1" name="Line 54"/>
              <p:cNvSpPr>
                <a:spLocks noChangeShapeType="1"/>
              </p:cNvSpPr>
              <p:nvPr/>
            </p:nvSpPr>
            <p:spPr bwMode="auto">
              <a:xfrm flipV="1">
                <a:off x="7342416" y="2456608"/>
                <a:ext cx="741962" cy="60744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2" name="Line 55"/>
              <p:cNvSpPr>
                <a:spLocks noChangeShapeType="1"/>
              </p:cNvSpPr>
              <p:nvPr/>
            </p:nvSpPr>
            <p:spPr bwMode="auto">
              <a:xfrm>
                <a:off x="7342416" y="3234039"/>
                <a:ext cx="741962" cy="2390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pic>
          <p:nvPicPr>
            <p:cNvPr id="4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1" y="2456608"/>
              <a:ext cx="761494" cy="1444921"/>
              <a:chOff x="7322885" y="2456608"/>
              <a:chExt cx="761494" cy="1444921"/>
            </a:xfrm>
          </p:grpSpPr>
          <p:sp>
            <p:nvSpPr>
              <p:cNvPr id="53" name="Line 51"/>
              <p:cNvSpPr>
                <a:spLocks noChangeShapeType="1"/>
              </p:cNvSpPr>
              <p:nvPr/>
            </p:nvSpPr>
            <p:spPr bwMode="auto">
              <a:xfrm>
                <a:off x="7322885" y="3266253"/>
                <a:ext cx="761494" cy="6352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4" name="Line 53"/>
              <p:cNvSpPr>
                <a:spLocks noChangeShapeType="1"/>
              </p:cNvSpPr>
              <p:nvPr/>
            </p:nvSpPr>
            <p:spPr bwMode="auto">
              <a:xfrm flipV="1">
                <a:off x="7322885" y="2960640"/>
                <a:ext cx="761494" cy="2068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5" name="Line 54"/>
              <p:cNvSpPr>
                <a:spLocks noChangeShapeType="1"/>
              </p:cNvSpPr>
              <p:nvPr/>
            </p:nvSpPr>
            <p:spPr bwMode="auto">
              <a:xfrm flipV="1">
                <a:off x="7322885" y="2456608"/>
                <a:ext cx="761494" cy="650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6" name="Line 55"/>
              <p:cNvSpPr>
                <a:spLocks noChangeShapeType="1"/>
              </p:cNvSpPr>
              <p:nvPr/>
            </p:nvSpPr>
            <p:spPr bwMode="auto">
              <a:xfrm>
                <a:off x="7322885" y="3206056"/>
                <a:ext cx="761494"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pic>
          <p:nvPicPr>
            <p:cNvPr id="4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6094436" y="3182908"/>
              <a:ext cx="7790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58" name="矩形 57"/>
            <p:cNvSpPr/>
            <p:nvPr/>
          </p:nvSpPr>
          <p:spPr>
            <a:xfrm>
              <a:off x="5533389"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sp>
          <p:nvSpPr>
            <p:cNvPr id="59" name="矩形 58"/>
            <p:cNvSpPr/>
            <p:nvPr/>
          </p:nvSpPr>
          <p:spPr>
            <a:xfrm>
              <a:off x="6902300"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grpSp>
      <p:pic>
        <p:nvPicPr>
          <p:cNvPr id="61" name="图形 60">
            <a:extLst>
              <a:ext uri="{FF2B5EF4-FFF2-40B4-BE49-F238E27FC236}">
                <a16:creationId xmlns:a16="http://schemas.microsoft.com/office/drawing/2014/main" id="{360DE294-0174-4D99-AF47-1CE4FB1F4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9997" y="2542761"/>
            <a:ext cx="625241" cy="625241"/>
          </a:xfrm>
          <a:prstGeom prst="rect">
            <a:avLst/>
          </a:prstGeom>
        </p:spPr>
      </p:pic>
      <p:pic>
        <p:nvPicPr>
          <p:cNvPr id="62" name="图形 61">
            <a:extLst>
              <a:ext uri="{FF2B5EF4-FFF2-40B4-BE49-F238E27FC236}">
                <a16:creationId xmlns:a16="http://schemas.microsoft.com/office/drawing/2014/main" id="{A9EDCA6B-1C9B-4204-A537-F42628DDF9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971" y="2517697"/>
            <a:ext cx="625241" cy="625241"/>
          </a:xfrm>
          <a:prstGeom prst="rect">
            <a:avLst/>
          </a:prstGeom>
        </p:spPr>
      </p:pic>
    </p:spTree>
    <p:extLst>
      <p:ext uri="{BB962C8B-B14F-4D97-AF65-F5344CB8AC3E}">
        <p14:creationId xmlns:p14="http://schemas.microsoft.com/office/powerpoint/2010/main" val="33260113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75">
            <a:extLst>
              <a:ext uri="{FF2B5EF4-FFF2-40B4-BE49-F238E27FC236}">
                <a16:creationId xmlns:a16="http://schemas.microsoft.com/office/drawing/2014/main" id="{71872D57-7BA6-4519-83D5-D02C60B95E9F}"/>
              </a:ext>
            </a:extLst>
          </p:cNvPr>
          <p:cNvSpPr/>
          <p:nvPr/>
        </p:nvSpPr>
        <p:spPr>
          <a:xfrm>
            <a:off x="4604415" y="1216621"/>
            <a:ext cx="7364617" cy="462720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sp>
        <p:nvSpPr>
          <p:cNvPr id="35" name="圆角矩形 75">
            <a:extLst>
              <a:ext uri="{FF2B5EF4-FFF2-40B4-BE49-F238E27FC236}">
                <a16:creationId xmlns:a16="http://schemas.microsoft.com/office/drawing/2014/main" id="{691B3B0B-F069-4A25-83CD-966B83BF9153}"/>
              </a:ext>
            </a:extLst>
          </p:cNvPr>
          <p:cNvSpPr/>
          <p:nvPr/>
        </p:nvSpPr>
        <p:spPr>
          <a:xfrm>
            <a:off x="222968" y="1216621"/>
            <a:ext cx="3962937" cy="462720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pic>
        <p:nvPicPr>
          <p:cNvPr id="7" name="Picture 2" descr="https://info.support.huawei.com/network/imagelib/getImgByNames4web?package_name=S5731-H48T4XC_pic.zip&amp;picture_name=front_left_HD.png&amp;ipNum=local">
            <a:extLst>
              <a:ext uri="{FF2B5EF4-FFF2-40B4-BE49-F238E27FC236}">
                <a16:creationId xmlns:a16="http://schemas.microsoft.com/office/drawing/2014/main" id="{1E459C27-48D7-4C85-87F8-FEC405146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60" y="3159734"/>
            <a:ext cx="3531588" cy="85956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9175125-E12A-4292-A8CB-50CB31B6C555}"/>
              </a:ext>
            </a:extLst>
          </p:cNvPr>
          <p:cNvSpPr/>
          <p:nvPr/>
        </p:nvSpPr>
        <p:spPr>
          <a:xfrm>
            <a:off x="360727" y="5843821"/>
            <a:ext cx="3691156" cy="799193"/>
          </a:xfrm>
          <a:prstGeom prst="rect">
            <a:avLst/>
          </a:prstGeom>
        </p:spPr>
        <p:txBody>
          <a:bodyPr wrap="square">
            <a:spAutoFit/>
          </a:bodyPr>
          <a:lstStyle/>
          <a:p>
            <a:pPr algn="ctr">
              <a:lnSpc>
                <a:spcPct val="120000"/>
              </a:lnSpc>
            </a:pPr>
            <a:r>
              <a:rPr lang="zh-CN" altLang="en-US" sz="2000" dirty="0">
                <a:cs typeface="+mn-ea"/>
                <a:sym typeface="+mn-lt"/>
              </a:rPr>
              <a:t>小容量盒式交换机</a:t>
            </a:r>
            <a:endParaRPr lang="en-US" altLang="zh-CN" sz="2000" dirty="0">
              <a:cs typeface="+mn-ea"/>
              <a:sym typeface="+mn-lt"/>
            </a:endParaRPr>
          </a:p>
          <a:p>
            <a:pPr algn="ctr">
              <a:lnSpc>
                <a:spcPct val="120000"/>
              </a:lnSpc>
            </a:pPr>
            <a:r>
              <a:rPr lang="zh-CN" altLang="en-US" sz="2000" dirty="0">
                <a:cs typeface="+mn-ea"/>
                <a:sym typeface="+mn-lt"/>
              </a:rPr>
              <a:t>（通常只有二层</a:t>
            </a:r>
            <a:r>
              <a:rPr lang="en-US" altLang="zh-CN" sz="2000" dirty="0">
                <a:cs typeface="+mn-ea"/>
                <a:sym typeface="+mn-lt"/>
              </a:rPr>
              <a:t>MAC</a:t>
            </a:r>
            <a:r>
              <a:rPr lang="zh-CN" altLang="en-US" sz="2000" dirty="0">
                <a:cs typeface="+mn-ea"/>
                <a:sym typeface="+mn-lt"/>
              </a:rPr>
              <a:t>交换功能）</a:t>
            </a:r>
          </a:p>
        </p:txBody>
      </p:sp>
      <p:pic>
        <p:nvPicPr>
          <p:cNvPr id="13" name="图片 12">
            <a:extLst>
              <a:ext uri="{FF2B5EF4-FFF2-40B4-BE49-F238E27FC236}">
                <a16:creationId xmlns:a16="http://schemas.microsoft.com/office/drawing/2014/main" id="{18D2B8E1-32BB-4508-A562-0F3840691B4F}"/>
              </a:ext>
            </a:extLst>
          </p:cNvPr>
          <p:cNvPicPr>
            <a:picLocks noChangeAspect="1"/>
          </p:cNvPicPr>
          <p:nvPr/>
        </p:nvPicPr>
        <p:blipFill>
          <a:blip r:embed="rId3"/>
          <a:stretch>
            <a:fillRect/>
          </a:stretch>
        </p:blipFill>
        <p:spPr>
          <a:xfrm>
            <a:off x="9089041" y="1986481"/>
            <a:ext cx="2471203" cy="2885039"/>
          </a:xfrm>
          <a:prstGeom prst="rect">
            <a:avLst/>
          </a:prstGeom>
        </p:spPr>
      </p:pic>
      <p:sp>
        <p:nvSpPr>
          <p:cNvPr id="14" name="矩形 13">
            <a:extLst>
              <a:ext uri="{FF2B5EF4-FFF2-40B4-BE49-F238E27FC236}">
                <a16:creationId xmlns:a16="http://schemas.microsoft.com/office/drawing/2014/main" id="{13FDC603-BB01-4A12-9BA0-9200C3583DF9}"/>
              </a:ext>
            </a:extLst>
          </p:cNvPr>
          <p:cNvSpPr/>
          <p:nvPr/>
        </p:nvSpPr>
        <p:spPr>
          <a:xfrm>
            <a:off x="5802955" y="5843821"/>
            <a:ext cx="5570756" cy="799193"/>
          </a:xfrm>
          <a:prstGeom prst="rect">
            <a:avLst/>
          </a:prstGeom>
        </p:spPr>
        <p:txBody>
          <a:bodyPr wrap="none">
            <a:spAutoFit/>
          </a:bodyPr>
          <a:lstStyle/>
          <a:p>
            <a:pPr algn="ctr">
              <a:lnSpc>
                <a:spcPct val="120000"/>
              </a:lnSpc>
            </a:pPr>
            <a:r>
              <a:rPr lang="zh-CN" altLang="en-US" sz="2000" dirty="0">
                <a:cs typeface="+mn-ea"/>
                <a:sym typeface="+mn-lt"/>
              </a:rPr>
              <a:t>大容量的框式交换机</a:t>
            </a:r>
            <a:endParaRPr lang="en-US" altLang="zh-CN" sz="2000" dirty="0">
              <a:cs typeface="+mn-ea"/>
              <a:sym typeface="+mn-lt"/>
            </a:endParaRPr>
          </a:p>
          <a:p>
            <a:pPr algn="ctr">
              <a:lnSpc>
                <a:spcPct val="120000"/>
              </a:lnSpc>
            </a:pPr>
            <a:r>
              <a:rPr lang="zh-CN" altLang="en-US" sz="2000" dirty="0">
                <a:cs typeface="+mn-ea"/>
                <a:sym typeface="+mn-lt"/>
              </a:rPr>
              <a:t>（通常除了二层交换之外，还有三层路由功能）</a:t>
            </a:r>
          </a:p>
        </p:txBody>
      </p:sp>
      <p:pic>
        <p:nvPicPr>
          <p:cNvPr id="15" name="图片 14">
            <a:extLst>
              <a:ext uri="{FF2B5EF4-FFF2-40B4-BE49-F238E27FC236}">
                <a16:creationId xmlns:a16="http://schemas.microsoft.com/office/drawing/2014/main" id="{95207922-4558-4CAD-B114-0A5B56D32D13}"/>
              </a:ext>
            </a:extLst>
          </p:cNvPr>
          <p:cNvPicPr>
            <a:picLocks noChangeAspect="1"/>
          </p:cNvPicPr>
          <p:nvPr/>
        </p:nvPicPr>
        <p:blipFill>
          <a:blip r:embed="rId4"/>
          <a:stretch>
            <a:fillRect/>
          </a:stretch>
        </p:blipFill>
        <p:spPr>
          <a:xfrm>
            <a:off x="5586617" y="1787076"/>
            <a:ext cx="2519016" cy="680080"/>
          </a:xfrm>
          <a:prstGeom prst="rect">
            <a:avLst/>
          </a:prstGeom>
        </p:spPr>
      </p:pic>
      <p:sp>
        <p:nvSpPr>
          <p:cNvPr id="16" name="矩形 15">
            <a:extLst>
              <a:ext uri="{FF2B5EF4-FFF2-40B4-BE49-F238E27FC236}">
                <a16:creationId xmlns:a16="http://schemas.microsoft.com/office/drawing/2014/main" id="{83730D16-2928-4CA1-86D7-41F28986EF30}"/>
              </a:ext>
            </a:extLst>
          </p:cNvPr>
          <p:cNvSpPr/>
          <p:nvPr/>
        </p:nvSpPr>
        <p:spPr>
          <a:xfrm>
            <a:off x="4678118" y="1969156"/>
            <a:ext cx="877163" cy="396134"/>
          </a:xfrm>
          <a:prstGeom prst="rect">
            <a:avLst/>
          </a:prstGeom>
        </p:spPr>
        <p:txBody>
          <a:bodyPr wrap="none">
            <a:spAutoFit/>
          </a:bodyPr>
          <a:lstStyle/>
          <a:p>
            <a:pPr algn="r">
              <a:lnSpc>
                <a:spcPct val="120000"/>
              </a:lnSpc>
            </a:pPr>
            <a:r>
              <a:rPr lang="zh-CN" altLang="en-US">
                <a:cs typeface="+mn-ea"/>
                <a:sym typeface="+mn-lt"/>
              </a:rPr>
              <a:t>主控板</a:t>
            </a:r>
          </a:p>
        </p:txBody>
      </p:sp>
      <p:cxnSp>
        <p:nvCxnSpPr>
          <p:cNvPr id="18" name="直接箭头连接符 17">
            <a:extLst>
              <a:ext uri="{FF2B5EF4-FFF2-40B4-BE49-F238E27FC236}">
                <a16:creationId xmlns:a16="http://schemas.microsoft.com/office/drawing/2014/main" id="{5C1ED293-178D-463E-B254-C431354B1693}"/>
              </a:ext>
            </a:extLst>
          </p:cNvPr>
          <p:cNvCxnSpPr>
            <a:cxnSpLocks/>
          </p:cNvCxnSpPr>
          <p:nvPr/>
        </p:nvCxnSpPr>
        <p:spPr>
          <a:xfrm>
            <a:off x="7879281" y="231138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23726C7-5691-47F0-835F-265C105B593C}"/>
              </a:ext>
            </a:extLst>
          </p:cNvPr>
          <p:cNvPicPr>
            <a:picLocks noChangeAspect="1"/>
          </p:cNvPicPr>
          <p:nvPr/>
        </p:nvPicPr>
        <p:blipFill>
          <a:blip r:embed="rId5"/>
          <a:stretch>
            <a:fillRect/>
          </a:stretch>
        </p:blipFill>
        <p:spPr>
          <a:xfrm>
            <a:off x="5586617" y="2525314"/>
            <a:ext cx="2519016" cy="614530"/>
          </a:xfrm>
          <a:prstGeom prst="rect">
            <a:avLst/>
          </a:prstGeom>
        </p:spPr>
      </p:pic>
      <p:cxnSp>
        <p:nvCxnSpPr>
          <p:cNvPr id="24" name="直接箭头连接符 23">
            <a:extLst>
              <a:ext uri="{FF2B5EF4-FFF2-40B4-BE49-F238E27FC236}">
                <a16:creationId xmlns:a16="http://schemas.microsoft.com/office/drawing/2014/main" id="{9486D5DB-A092-4AAE-AEB7-4D51D86F9FB4}"/>
              </a:ext>
            </a:extLst>
          </p:cNvPr>
          <p:cNvCxnSpPr>
            <a:cxnSpLocks/>
          </p:cNvCxnSpPr>
          <p:nvPr/>
        </p:nvCxnSpPr>
        <p:spPr>
          <a:xfrm>
            <a:off x="8075020" y="278071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80ADAA2-7418-457B-9859-9015F7526D51}"/>
              </a:ext>
            </a:extLst>
          </p:cNvPr>
          <p:cNvSpPr/>
          <p:nvPr/>
        </p:nvSpPr>
        <p:spPr>
          <a:xfrm>
            <a:off x="4678118" y="2607349"/>
            <a:ext cx="877163" cy="396134"/>
          </a:xfrm>
          <a:prstGeom prst="rect">
            <a:avLst/>
          </a:prstGeom>
        </p:spPr>
        <p:txBody>
          <a:bodyPr wrap="none">
            <a:spAutoFit/>
          </a:bodyPr>
          <a:lstStyle/>
          <a:p>
            <a:pPr algn="r">
              <a:lnSpc>
                <a:spcPct val="120000"/>
              </a:lnSpc>
            </a:pPr>
            <a:r>
              <a:rPr lang="zh-CN" altLang="en-US">
                <a:cs typeface="+mn-ea"/>
                <a:sym typeface="+mn-lt"/>
              </a:rPr>
              <a:t>业务板</a:t>
            </a:r>
          </a:p>
        </p:txBody>
      </p:sp>
      <p:pic>
        <p:nvPicPr>
          <p:cNvPr id="26" name="图片 25">
            <a:extLst>
              <a:ext uri="{FF2B5EF4-FFF2-40B4-BE49-F238E27FC236}">
                <a16:creationId xmlns:a16="http://schemas.microsoft.com/office/drawing/2014/main" id="{8F9A0160-4DEF-4711-B58C-8F954D4F6E22}"/>
              </a:ext>
            </a:extLst>
          </p:cNvPr>
          <p:cNvPicPr>
            <a:picLocks noChangeAspect="1"/>
          </p:cNvPicPr>
          <p:nvPr/>
        </p:nvPicPr>
        <p:blipFill rotWithShape="1">
          <a:blip r:embed="rId6"/>
          <a:srcRect t="7574"/>
          <a:stretch/>
        </p:blipFill>
        <p:spPr>
          <a:xfrm>
            <a:off x="5586617" y="3240436"/>
            <a:ext cx="2519016" cy="707309"/>
          </a:xfrm>
          <a:prstGeom prst="rect">
            <a:avLst/>
          </a:prstGeom>
        </p:spPr>
      </p:pic>
      <p:sp>
        <p:nvSpPr>
          <p:cNvPr id="27" name="矩形 26">
            <a:extLst>
              <a:ext uri="{FF2B5EF4-FFF2-40B4-BE49-F238E27FC236}">
                <a16:creationId xmlns:a16="http://schemas.microsoft.com/office/drawing/2014/main" id="{DABE9156-543B-45CF-9675-E47DF0CFF659}"/>
              </a:ext>
            </a:extLst>
          </p:cNvPr>
          <p:cNvSpPr/>
          <p:nvPr/>
        </p:nvSpPr>
        <p:spPr>
          <a:xfrm>
            <a:off x="4678118" y="3240436"/>
            <a:ext cx="1107996" cy="396134"/>
          </a:xfrm>
          <a:prstGeom prst="rect">
            <a:avLst/>
          </a:prstGeom>
        </p:spPr>
        <p:txBody>
          <a:bodyPr wrap="none">
            <a:spAutoFit/>
          </a:bodyPr>
          <a:lstStyle/>
          <a:p>
            <a:pPr algn="r">
              <a:lnSpc>
                <a:spcPct val="120000"/>
              </a:lnSpc>
            </a:pPr>
            <a:r>
              <a:rPr lang="zh-CN" altLang="en-US" dirty="0">
                <a:cs typeface="+mn-ea"/>
                <a:sym typeface="+mn-lt"/>
              </a:rPr>
              <a:t>交换网板</a:t>
            </a:r>
          </a:p>
        </p:txBody>
      </p:sp>
      <p:cxnSp>
        <p:nvCxnSpPr>
          <p:cNvPr id="28" name="直接箭头连接符 27">
            <a:extLst>
              <a:ext uri="{FF2B5EF4-FFF2-40B4-BE49-F238E27FC236}">
                <a16:creationId xmlns:a16="http://schemas.microsoft.com/office/drawing/2014/main" id="{2D5371AD-7D10-4630-9D98-2A647EC4BC8D}"/>
              </a:ext>
            </a:extLst>
          </p:cNvPr>
          <p:cNvCxnSpPr>
            <a:cxnSpLocks/>
          </p:cNvCxnSpPr>
          <p:nvPr/>
        </p:nvCxnSpPr>
        <p:spPr>
          <a:xfrm>
            <a:off x="7879281" y="335808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FB878B8-7B41-47B2-A674-A7B951857A0A}"/>
              </a:ext>
            </a:extLst>
          </p:cNvPr>
          <p:cNvCxnSpPr>
            <a:cxnSpLocks/>
          </p:cNvCxnSpPr>
          <p:nvPr/>
        </p:nvCxnSpPr>
        <p:spPr>
          <a:xfrm>
            <a:off x="8105634" y="418401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F3C6736-D01A-4830-95C3-481B449AF8AD}"/>
              </a:ext>
            </a:extLst>
          </p:cNvPr>
          <p:cNvSpPr/>
          <p:nvPr/>
        </p:nvSpPr>
        <p:spPr>
          <a:xfrm>
            <a:off x="5987558" y="4263534"/>
            <a:ext cx="1107996" cy="396134"/>
          </a:xfrm>
          <a:prstGeom prst="rect">
            <a:avLst/>
          </a:prstGeom>
        </p:spPr>
        <p:txBody>
          <a:bodyPr wrap="none">
            <a:spAutoFit/>
          </a:bodyPr>
          <a:lstStyle/>
          <a:p>
            <a:pPr algn="r">
              <a:lnSpc>
                <a:spcPct val="120000"/>
              </a:lnSpc>
            </a:pPr>
            <a:r>
              <a:rPr lang="zh-CN" altLang="en-US">
                <a:cs typeface="+mn-ea"/>
                <a:sym typeface="+mn-lt"/>
              </a:rPr>
              <a:t>电源模块</a:t>
            </a:r>
          </a:p>
        </p:txBody>
      </p:sp>
      <p:pic>
        <p:nvPicPr>
          <p:cNvPr id="32" name="图片 31">
            <a:extLst>
              <a:ext uri="{FF2B5EF4-FFF2-40B4-BE49-F238E27FC236}">
                <a16:creationId xmlns:a16="http://schemas.microsoft.com/office/drawing/2014/main" id="{DDFE6C91-8313-433D-B3C6-7F3BB2908E80}"/>
              </a:ext>
            </a:extLst>
          </p:cNvPr>
          <p:cNvPicPr>
            <a:picLocks noChangeAspect="1"/>
          </p:cNvPicPr>
          <p:nvPr/>
        </p:nvPicPr>
        <p:blipFill>
          <a:blip r:embed="rId7"/>
          <a:stretch>
            <a:fillRect/>
          </a:stretch>
        </p:blipFill>
        <p:spPr>
          <a:xfrm>
            <a:off x="7138079" y="4015680"/>
            <a:ext cx="967554" cy="655883"/>
          </a:xfrm>
          <a:prstGeom prst="rect">
            <a:avLst/>
          </a:prstGeom>
        </p:spPr>
      </p:pic>
      <p:pic>
        <p:nvPicPr>
          <p:cNvPr id="33" name="图片 32">
            <a:extLst>
              <a:ext uri="{FF2B5EF4-FFF2-40B4-BE49-F238E27FC236}">
                <a16:creationId xmlns:a16="http://schemas.microsoft.com/office/drawing/2014/main" id="{EA1511E1-D217-482C-ACAA-C34BAFB67495}"/>
              </a:ext>
            </a:extLst>
          </p:cNvPr>
          <p:cNvPicPr>
            <a:picLocks noChangeAspect="1"/>
          </p:cNvPicPr>
          <p:nvPr/>
        </p:nvPicPr>
        <p:blipFill>
          <a:blip r:embed="rId8"/>
          <a:stretch>
            <a:fillRect/>
          </a:stretch>
        </p:blipFill>
        <p:spPr>
          <a:xfrm>
            <a:off x="7323885" y="4781542"/>
            <a:ext cx="781750" cy="570772"/>
          </a:xfrm>
          <a:prstGeom prst="rect">
            <a:avLst/>
          </a:prstGeom>
        </p:spPr>
      </p:pic>
      <p:sp>
        <p:nvSpPr>
          <p:cNvPr id="34" name="矩形 33">
            <a:extLst>
              <a:ext uri="{FF2B5EF4-FFF2-40B4-BE49-F238E27FC236}">
                <a16:creationId xmlns:a16="http://schemas.microsoft.com/office/drawing/2014/main" id="{CCE64B94-D3D5-4EB2-93CF-3C48FAAF043E}"/>
              </a:ext>
            </a:extLst>
          </p:cNvPr>
          <p:cNvSpPr/>
          <p:nvPr/>
        </p:nvSpPr>
        <p:spPr>
          <a:xfrm>
            <a:off x="6446721" y="4977965"/>
            <a:ext cx="877163" cy="396134"/>
          </a:xfrm>
          <a:prstGeom prst="rect">
            <a:avLst/>
          </a:prstGeom>
        </p:spPr>
        <p:txBody>
          <a:bodyPr wrap="none">
            <a:spAutoFit/>
          </a:bodyPr>
          <a:lstStyle/>
          <a:p>
            <a:pPr algn="r">
              <a:lnSpc>
                <a:spcPct val="120000"/>
              </a:lnSpc>
            </a:pPr>
            <a:r>
              <a:rPr lang="zh-CN" altLang="en-US">
                <a:cs typeface="+mn-ea"/>
                <a:sym typeface="+mn-lt"/>
              </a:rPr>
              <a:t>监控板</a:t>
            </a:r>
          </a:p>
        </p:txBody>
      </p:sp>
      <p:sp>
        <p:nvSpPr>
          <p:cNvPr id="39" name="任意多边形: 形状 38">
            <a:extLst>
              <a:ext uri="{FF2B5EF4-FFF2-40B4-BE49-F238E27FC236}">
                <a16:creationId xmlns:a16="http://schemas.microsoft.com/office/drawing/2014/main" id="{77F0CA74-E364-4C68-8225-0520EA5026D0}"/>
              </a:ext>
            </a:extLst>
          </p:cNvPr>
          <p:cNvSpPr/>
          <p:nvPr/>
        </p:nvSpPr>
        <p:spPr>
          <a:xfrm>
            <a:off x="8157077" y="441921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2400">
              <a:cs typeface="+mn-ea"/>
              <a:sym typeface="+mn-lt"/>
            </a:endParaRPr>
          </a:p>
        </p:txBody>
      </p:sp>
      <p:sp>
        <p:nvSpPr>
          <p:cNvPr id="29" name="标题 1">
            <a:extLst>
              <a:ext uri="{FF2B5EF4-FFF2-40B4-BE49-F238E27FC236}">
                <a16:creationId xmlns:a16="http://schemas.microsoft.com/office/drawing/2014/main" id="{5E398B32-015F-4EA8-9AA6-1E0456F88331}"/>
              </a:ext>
            </a:extLst>
          </p:cNvPr>
          <p:cNvSpPr>
            <a:spLocks noGrp="1"/>
          </p:cNvSpPr>
          <p:nvPr>
            <p:ph type="title"/>
          </p:nvPr>
        </p:nvSpPr>
        <p:spPr>
          <a:xfrm>
            <a:off x="520216" y="243113"/>
            <a:ext cx="10858500" cy="536249"/>
          </a:xfrm>
        </p:spPr>
        <p:txBody>
          <a:bodyPr>
            <a:normAutofit fontScale="90000"/>
          </a:bodyPr>
          <a:lstStyle/>
          <a:p>
            <a:pPr>
              <a:lnSpc>
                <a:spcPct val="120000"/>
              </a:lnSpc>
            </a:pPr>
            <a:r>
              <a:rPr lang="zh-CN" altLang="en-US" sz="3600" dirty="0">
                <a:latin typeface="+mn-lt"/>
                <a:ea typeface="+mn-ea"/>
                <a:cs typeface="+mn-ea"/>
                <a:sym typeface="+mn-lt"/>
              </a:rPr>
              <a:t>以太交换机设备形态</a:t>
            </a:r>
          </a:p>
        </p:txBody>
      </p:sp>
    </p:spTree>
    <p:extLst>
      <p:ext uri="{BB962C8B-B14F-4D97-AF65-F5344CB8AC3E}">
        <p14:creationId xmlns:p14="http://schemas.microsoft.com/office/powerpoint/2010/main" val="6158761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104005"/>
            <a:ext cx="10858500" cy="900112"/>
          </a:xfrm>
        </p:spPr>
        <p:txBody>
          <a:bodyPr>
            <a:normAutofit/>
          </a:bodyPr>
          <a:lstStyle/>
          <a:p>
            <a:pPr>
              <a:lnSpc>
                <a:spcPct val="120000"/>
              </a:lnSpc>
            </a:pPr>
            <a:r>
              <a:rPr lang="zh-CN" altLang="en-US" sz="3200" dirty="0">
                <a:latin typeface="+mn-lt"/>
                <a:ea typeface="+mn-ea"/>
                <a:cs typeface="+mn-ea"/>
                <a:sym typeface="+mn-lt"/>
              </a:rPr>
              <a:t>以太交换机的概念与主要特性</a:t>
            </a:r>
          </a:p>
        </p:txBody>
      </p:sp>
      <p:sp>
        <p:nvSpPr>
          <p:cNvPr id="7" name="矩形 6">
            <a:extLst>
              <a:ext uri="{FF2B5EF4-FFF2-40B4-BE49-F238E27FC236}">
                <a16:creationId xmlns:a16="http://schemas.microsoft.com/office/drawing/2014/main" id="{23A70FCF-8E85-4BCE-9218-82A2B3261458}"/>
              </a:ext>
            </a:extLst>
          </p:cNvPr>
          <p:cNvSpPr/>
          <p:nvPr/>
        </p:nvSpPr>
        <p:spPr>
          <a:xfrm>
            <a:off x="184558" y="1234928"/>
            <a:ext cx="11340692" cy="4352217"/>
          </a:xfrm>
          <a:prstGeom prst="rect">
            <a:avLst/>
          </a:prstGeom>
        </p:spPr>
        <p:txBody>
          <a:bodyPr wrap="square">
            <a:spAutoFit/>
          </a:bodyPr>
          <a:lstStyle/>
          <a:p>
            <a:pPr>
              <a:lnSpc>
                <a:spcPct val="120000"/>
              </a:lnSpc>
              <a:spcBef>
                <a:spcPct val="0"/>
              </a:spcBef>
            </a:pPr>
            <a:r>
              <a:rPr lang="zh-CN" altLang="en-US" dirty="0">
                <a:cs typeface="+mn-ea"/>
                <a:sym typeface="+mn-lt"/>
              </a:rPr>
              <a:t>       以太交换机在</a:t>
            </a:r>
            <a:r>
              <a:rPr lang="en-US" altLang="zh-CN" dirty="0">
                <a:cs typeface="+mn-ea"/>
                <a:sym typeface="+mn-lt"/>
              </a:rPr>
              <a:t>2000</a:t>
            </a:r>
            <a:r>
              <a:rPr lang="zh-CN" altLang="en-US" dirty="0">
                <a:cs typeface="+mn-ea"/>
                <a:sym typeface="+mn-lt"/>
              </a:rPr>
              <a:t>年前，业界基本上意指为二层以太交换机。</a:t>
            </a:r>
            <a:r>
              <a:rPr lang="en-US" altLang="zh-CN" dirty="0">
                <a:cs typeface="+mn-ea"/>
                <a:sym typeface="+mn-lt"/>
              </a:rPr>
              <a:t>2000</a:t>
            </a:r>
            <a:r>
              <a:rPr lang="zh-CN" altLang="en-US" dirty="0">
                <a:cs typeface="+mn-ea"/>
                <a:sym typeface="+mn-lt"/>
              </a:rPr>
              <a:t>年后，对大容量的交换机融进了三层路由功能，出现了三层以太交换机概念。</a:t>
            </a:r>
            <a:endParaRPr lang="en-US" altLang="zh-CN" dirty="0">
              <a:cs typeface="+mn-ea"/>
              <a:sym typeface="+mn-lt"/>
            </a:endParaRPr>
          </a:p>
          <a:p>
            <a:pPr>
              <a:lnSpc>
                <a:spcPct val="120000"/>
              </a:lnSpc>
              <a:spcBef>
                <a:spcPct val="0"/>
              </a:spcBef>
            </a:pPr>
            <a:r>
              <a:rPr lang="en-US" altLang="zh-CN" dirty="0">
                <a:cs typeface="+mn-ea"/>
                <a:sym typeface="+mn-lt"/>
              </a:rPr>
              <a:t>       </a:t>
            </a:r>
            <a:r>
              <a:rPr lang="zh-CN" altLang="en-US" dirty="0">
                <a:cs typeface="+mn-ea"/>
                <a:sym typeface="+mn-lt"/>
              </a:rPr>
              <a:t>以太交换机如果不特指，一般是指二层以太交换机。</a:t>
            </a:r>
            <a:endParaRPr lang="en-US" altLang="zh-CN" dirty="0">
              <a:cs typeface="+mn-ea"/>
              <a:sym typeface="+mn-lt"/>
            </a:endParaRPr>
          </a:p>
          <a:p>
            <a:pPr>
              <a:lnSpc>
                <a:spcPct val="120000"/>
              </a:lnSpc>
              <a:spcBef>
                <a:spcPct val="0"/>
              </a:spcBef>
            </a:pPr>
            <a:r>
              <a:rPr lang="zh-CN" altLang="en-US" dirty="0">
                <a:cs typeface="+mn-ea"/>
                <a:sym typeface="+mn-lt"/>
              </a:rPr>
              <a:t>      本章关于数据链路层的网络连接，不涉及网络层三层路由技术，限定于二层以太交换机的网络连接。</a:t>
            </a:r>
            <a:endParaRPr lang="en-US" altLang="zh-CN" dirty="0">
              <a:cs typeface="+mn-ea"/>
              <a:sym typeface="+mn-lt"/>
            </a:endParaRPr>
          </a:p>
          <a:p>
            <a:pPr marL="285750" indent="-285750">
              <a:lnSpc>
                <a:spcPct val="120000"/>
              </a:lnSpc>
              <a:spcBef>
                <a:spcPct val="0"/>
              </a:spcBef>
              <a:buFont typeface="Wingdings" panose="05000000000000000000" pitchFamily="2" charset="2"/>
              <a:buChar char="Ø"/>
            </a:pPr>
            <a:r>
              <a:rPr lang="zh-CN" altLang="zh-CN" sz="2200" b="1" dirty="0">
                <a:cs typeface="+mn-ea"/>
                <a:sym typeface="+mn-lt"/>
              </a:rPr>
              <a:t>二层</a:t>
            </a:r>
            <a:r>
              <a:rPr lang="zh-CN" altLang="en-US" sz="2200" b="1" dirty="0">
                <a:cs typeface="+mn-ea"/>
                <a:sym typeface="+mn-lt"/>
              </a:rPr>
              <a:t>以太</a:t>
            </a:r>
            <a:r>
              <a:rPr lang="zh-CN" altLang="zh-CN" sz="2200" b="1" dirty="0">
                <a:cs typeface="+mn-ea"/>
                <a:sym typeface="+mn-lt"/>
              </a:rPr>
              <a:t>交换机</a:t>
            </a:r>
            <a:r>
              <a:rPr lang="zh-CN" altLang="en-US" sz="2200" b="1" dirty="0">
                <a:cs typeface="+mn-ea"/>
                <a:sym typeface="+mn-lt"/>
              </a:rPr>
              <a:t>的定义</a:t>
            </a:r>
            <a:endParaRPr lang="en-US" altLang="zh-CN" sz="2200" b="1" dirty="0">
              <a:cs typeface="+mn-ea"/>
              <a:sym typeface="+mn-lt"/>
            </a:endParaRPr>
          </a:p>
          <a:p>
            <a:pPr>
              <a:lnSpc>
                <a:spcPct val="120000"/>
              </a:lnSpc>
              <a:spcBef>
                <a:spcPct val="0"/>
              </a:spcBef>
            </a:pPr>
            <a:r>
              <a:rPr lang="zh-CN" altLang="en-US" dirty="0">
                <a:cs typeface="+mn-ea"/>
                <a:sym typeface="+mn-lt"/>
              </a:rPr>
              <a:t>      二层以太交换机是</a:t>
            </a:r>
            <a:r>
              <a:rPr lang="zh-CN" altLang="zh-CN" dirty="0">
                <a:cs typeface="+mn-ea"/>
                <a:sym typeface="+mn-lt"/>
              </a:rPr>
              <a:t>针对以太网数据帧中的目的</a:t>
            </a:r>
            <a:r>
              <a:rPr lang="en-US" altLang="zh-CN" dirty="0">
                <a:cs typeface="+mn-ea"/>
                <a:sym typeface="+mn-lt"/>
              </a:rPr>
              <a:t>MAC</a:t>
            </a:r>
            <a:r>
              <a:rPr lang="zh-CN" altLang="zh-CN" dirty="0">
                <a:cs typeface="+mn-ea"/>
                <a:sym typeface="+mn-lt"/>
              </a:rPr>
              <a:t>地址进行寻址并转发数据的交换设备。</a:t>
            </a:r>
            <a:endParaRPr lang="en-US" altLang="zh-CN" dirty="0">
              <a:cs typeface="+mn-ea"/>
              <a:sym typeface="+mn-lt"/>
            </a:endParaRPr>
          </a:p>
          <a:p>
            <a:pPr marL="285750" indent="-285750">
              <a:lnSpc>
                <a:spcPct val="120000"/>
              </a:lnSpc>
              <a:spcBef>
                <a:spcPct val="0"/>
              </a:spcBef>
              <a:buFont typeface="Wingdings" panose="05000000000000000000" pitchFamily="2" charset="2"/>
              <a:buChar char="Ø"/>
            </a:pPr>
            <a:r>
              <a:rPr lang="zh-CN" altLang="en-US" sz="2200" b="1" dirty="0">
                <a:cs typeface="+mn-ea"/>
                <a:sym typeface="+mn-lt"/>
              </a:rPr>
              <a:t>二层以太交换机的特性</a:t>
            </a:r>
            <a:endParaRPr lang="en-US" altLang="zh-CN" sz="2200" b="1" dirty="0">
              <a:cs typeface="+mn-ea"/>
              <a:sym typeface="+mn-lt"/>
            </a:endParaRPr>
          </a:p>
          <a:p>
            <a:pPr marL="360363" indent="-184150"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有多个接口，每个接口可接入一台主机或另一个以太网交换机，各接口工作在全双工方式。</a:t>
            </a:r>
            <a:endParaRPr lang="en-US" altLang="zh-CN" dirty="0">
              <a:cs typeface="+mn-ea"/>
              <a:sym typeface="+mn-lt"/>
            </a:endParaRPr>
          </a:p>
          <a:p>
            <a:pPr marL="360363" indent="-184150"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用于完成 </a:t>
            </a:r>
            <a:r>
              <a:rPr lang="en-US" altLang="zh-CN" dirty="0">
                <a:cs typeface="+mn-ea"/>
                <a:sym typeface="+mn-lt"/>
              </a:rPr>
              <a:t>MAC </a:t>
            </a:r>
            <a:r>
              <a:rPr lang="zh-CN" altLang="en-US" dirty="0">
                <a:cs typeface="+mn-ea"/>
                <a:sym typeface="+mn-lt"/>
              </a:rPr>
              <a:t>数据帧在接口之间的交换。</a:t>
            </a:r>
          </a:p>
          <a:p>
            <a:pPr marL="360363" indent="-184150" eaLnBrk="0" hangingPunct="0">
              <a:lnSpc>
                <a:spcPct val="120000"/>
              </a:lnSpc>
              <a:spcBef>
                <a:spcPct val="0"/>
              </a:spcBef>
              <a:buClr>
                <a:srgbClr val="0070C0"/>
              </a:buClr>
              <a:buFont typeface="Arial" panose="020B0604020202020204" pitchFamily="34" charset="0"/>
              <a:buChar char="•"/>
            </a:pPr>
            <a:r>
              <a:rPr lang="zh-CN" altLang="en-US" dirty="0">
                <a:cs typeface="+mn-ea"/>
                <a:sym typeface="+mn-lt"/>
              </a:rPr>
              <a:t>具有并行性，任何两个不同接口上的主机或设备能同时进行通信。</a:t>
            </a:r>
          </a:p>
          <a:p>
            <a:pPr marL="360363" indent="-184150">
              <a:lnSpc>
                <a:spcPct val="120000"/>
              </a:lnSpc>
              <a:spcBef>
                <a:spcPct val="0"/>
              </a:spcBef>
              <a:buFont typeface="Arial" panose="020B0604020202020204" pitchFamily="34" charset="0"/>
              <a:buChar char="•"/>
            </a:pPr>
            <a:r>
              <a:rPr lang="zh-CN" altLang="zh-CN" dirty="0">
                <a:cs typeface="+mn-ea"/>
                <a:sym typeface="+mn-lt"/>
              </a:rPr>
              <a:t>不具备路由功能，工作在</a:t>
            </a:r>
            <a:r>
              <a:rPr lang="en-US" altLang="zh-CN" dirty="0">
                <a:cs typeface="+mn-ea"/>
                <a:sym typeface="+mn-lt"/>
              </a:rPr>
              <a:t>TCP/IP</a:t>
            </a:r>
            <a:r>
              <a:rPr lang="zh-CN" altLang="en-US" dirty="0">
                <a:cs typeface="+mn-ea"/>
                <a:sym typeface="+mn-lt"/>
              </a:rPr>
              <a:t>分层</a:t>
            </a:r>
            <a:r>
              <a:rPr lang="zh-CN" altLang="zh-CN" dirty="0">
                <a:cs typeface="+mn-ea"/>
                <a:sym typeface="+mn-lt"/>
              </a:rPr>
              <a:t>模型的</a:t>
            </a:r>
            <a:r>
              <a:rPr lang="zh-CN" altLang="en-US" dirty="0">
                <a:cs typeface="+mn-ea"/>
                <a:sym typeface="+mn-lt"/>
              </a:rPr>
              <a:t>数据链路层（</a:t>
            </a:r>
            <a:r>
              <a:rPr lang="zh-CN" altLang="zh-CN" dirty="0">
                <a:cs typeface="+mn-ea"/>
                <a:sym typeface="+mn-lt"/>
              </a:rPr>
              <a:t>第二层</a:t>
            </a:r>
            <a:r>
              <a:rPr lang="zh-CN" altLang="en-US" dirty="0">
                <a:cs typeface="+mn-ea"/>
                <a:sym typeface="+mn-lt"/>
              </a:rPr>
              <a:t>）</a:t>
            </a:r>
            <a:r>
              <a:rPr lang="zh-CN" altLang="zh-CN" dirty="0">
                <a:cs typeface="+mn-ea"/>
                <a:sym typeface="+mn-lt"/>
              </a:rPr>
              <a:t>，因此被称为二层交换机。</a:t>
            </a:r>
            <a:endParaRPr lang="en-US" altLang="zh-CN" dirty="0">
              <a:cs typeface="+mn-ea"/>
              <a:sym typeface="+mn-lt"/>
            </a:endParaRPr>
          </a:p>
          <a:p>
            <a:pPr>
              <a:lnSpc>
                <a:spcPct val="120000"/>
              </a:lnSpc>
              <a:spcBef>
                <a:spcPct val="0"/>
              </a:spcBef>
            </a:pPr>
            <a:endParaRPr lang="zh-CN" altLang="en-US" dirty="0">
              <a:cs typeface="+mn-ea"/>
              <a:sym typeface="+mn-lt"/>
            </a:endParaRPr>
          </a:p>
        </p:txBody>
      </p:sp>
      <p:sp>
        <p:nvSpPr>
          <p:cNvPr id="5" name="灯片编号占位符 4">
            <a:extLst>
              <a:ext uri="{FF2B5EF4-FFF2-40B4-BE49-F238E27FC236}">
                <a16:creationId xmlns:a16="http://schemas.microsoft.com/office/drawing/2014/main" id="{5B49DF6C-E108-80FA-A04F-3C1126AC8452}"/>
              </a:ext>
            </a:extLst>
          </p:cNvPr>
          <p:cNvSpPr>
            <a:spLocks noGrp="1"/>
          </p:cNvSpPr>
          <p:nvPr>
            <p:ph type="sldNum" sz="quarter" idx="12"/>
          </p:nvPr>
        </p:nvSpPr>
        <p:spPr/>
        <p:txBody>
          <a:bodyPr/>
          <a:lstStyle/>
          <a:p>
            <a:fld id="{C8BB1146-E542-4D4E-B8E9-6919A11DDD48}" type="slidenum">
              <a:rPr lang="en-US" smtClean="0"/>
              <a:t>243</a:t>
            </a:fld>
            <a:endParaRPr lang="en-US"/>
          </a:p>
        </p:txBody>
      </p:sp>
    </p:spTree>
    <p:extLst>
      <p:ext uri="{BB962C8B-B14F-4D97-AF65-F5344CB8AC3E}">
        <p14:creationId xmlns:p14="http://schemas.microsoft.com/office/powerpoint/2010/main" val="18274959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75">
            <a:extLst>
              <a:ext uri="{FF2B5EF4-FFF2-40B4-BE49-F238E27FC236}">
                <a16:creationId xmlns:a16="http://schemas.microsoft.com/office/drawing/2014/main" id="{36B8606C-212D-47C7-B2E4-3DB53A7D1840}"/>
              </a:ext>
            </a:extLst>
          </p:cNvPr>
          <p:cNvSpPr/>
          <p:nvPr/>
        </p:nvSpPr>
        <p:spPr>
          <a:xfrm>
            <a:off x="195865" y="1147677"/>
            <a:ext cx="3962937" cy="3783859"/>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sz="1200" dirty="0">
              <a:solidFill>
                <a:schemeClr val="tx1">
                  <a:lumMod val="65000"/>
                  <a:lumOff val="35000"/>
                </a:schemeClr>
              </a:solidFill>
              <a:cs typeface="+mn-ea"/>
              <a:sym typeface="+mn-lt"/>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337343" y="-130405"/>
            <a:ext cx="10858500" cy="900112"/>
          </a:xfrm>
        </p:spPr>
        <p:txBody>
          <a:bodyPr>
            <a:normAutofit/>
          </a:bodyPr>
          <a:lstStyle/>
          <a:p>
            <a:pPr>
              <a:lnSpc>
                <a:spcPct val="120000"/>
              </a:lnSpc>
            </a:pPr>
            <a:r>
              <a:rPr lang="zh-CN" altLang="en-US" sz="3200" dirty="0">
                <a:latin typeface="+mn-lt"/>
                <a:ea typeface="+mn-ea"/>
                <a:cs typeface="+mn-ea"/>
                <a:sym typeface="+mn-lt"/>
              </a:rPr>
              <a:t>以太交换机的用途</a:t>
            </a:r>
          </a:p>
        </p:txBody>
      </p:sp>
      <p:cxnSp>
        <p:nvCxnSpPr>
          <p:cNvPr id="40" name="直接连接符 39">
            <a:extLst>
              <a:ext uri="{FF2B5EF4-FFF2-40B4-BE49-F238E27FC236}">
                <a16:creationId xmlns:a16="http://schemas.microsoft.com/office/drawing/2014/main" id="{10807187-C6A9-45A8-B4DD-ABCDD2E5A681}"/>
              </a:ext>
            </a:extLst>
          </p:cNvPr>
          <p:cNvCxnSpPr/>
          <p:nvPr/>
        </p:nvCxnSpPr>
        <p:spPr>
          <a:xfrm>
            <a:off x="1209438" y="3498615"/>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C3539D4-89E1-43B9-B9CA-8084B0322FE3}"/>
              </a:ext>
            </a:extLst>
          </p:cNvPr>
          <p:cNvCxnSpPr/>
          <p:nvPr/>
        </p:nvCxnSpPr>
        <p:spPr>
          <a:xfrm>
            <a:off x="2338778" y="3494622"/>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2112E6-F0B7-4526-9597-FC1C4F99DA5B}"/>
              </a:ext>
            </a:extLst>
          </p:cNvPr>
          <p:cNvCxnSpPr/>
          <p:nvPr/>
        </p:nvCxnSpPr>
        <p:spPr>
          <a:xfrm>
            <a:off x="1209438" y="3498615"/>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5219E0-AF3D-4CA8-9265-FC31326F0F17}"/>
              </a:ext>
            </a:extLst>
          </p:cNvPr>
          <p:cNvCxnSpPr/>
          <p:nvPr/>
        </p:nvCxnSpPr>
        <p:spPr>
          <a:xfrm>
            <a:off x="3349916" y="3485915"/>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1238" descr="图片194">
            <a:extLst>
              <a:ext uri="{FF2B5EF4-FFF2-40B4-BE49-F238E27FC236}">
                <a16:creationId xmlns:a16="http://schemas.microsoft.com/office/drawing/2014/main" id="{E04BFB29-0DB1-46BE-91CF-24EEB93DEC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8713" y="4061979"/>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238" descr="图片194">
            <a:extLst>
              <a:ext uri="{FF2B5EF4-FFF2-40B4-BE49-F238E27FC236}">
                <a16:creationId xmlns:a16="http://schemas.microsoft.com/office/drawing/2014/main" id="{BC7F5545-5CB3-4F01-9E70-EFA58D08BC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079" y="4061979"/>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直接连接符 55">
            <a:extLst>
              <a:ext uri="{FF2B5EF4-FFF2-40B4-BE49-F238E27FC236}">
                <a16:creationId xmlns:a16="http://schemas.microsoft.com/office/drawing/2014/main" id="{1F249307-90DD-44D8-A31B-E9E41B9FA168}"/>
              </a:ext>
            </a:extLst>
          </p:cNvPr>
          <p:cNvCxnSpPr>
            <a:cxnSpLocks/>
          </p:cNvCxnSpPr>
          <p:nvPr/>
        </p:nvCxnSpPr>
        <p:spPr>
          <a:xfrm>
            <a:off x="2209188" y="3194029"/>
            <a:ext cx="473" cy="300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AE3B2C7-CAC7-4835-B119-CC3BBB5DFDE5}"/>
              </a:ext>
            </a:extLst>
          </p:cNvPr>
          <p:cNvCxnSpPr>
            <a:cxnSpLocks/>
          </p:cNvCxnSpPr>
          <p:nvPr/>
        </p:nvCxnSpPr>
        <p:spPr>
          <a:xfrm>
            <a:off x="2351888" y="3169821"/>
            <a:ext cx="1" cy="34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4BBCA05-91A6-4203-8776-4F7C607F7C25}"/>
              </a:ext>
            </a:extLst>
          </p:cNvPr>
          <p:cNvCxnSpPr>
            <a:cxnSpLocks/>
          </p:cNvCxnSpPr>
          <p:nvPr/>
        </p:nvCxnSpPr>
        <p:spPr>
          <a:xfrm flipH="1">
            <a:off x="2325715" y="2022343"/>
            <a:ext cx="1" cy="691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1238" descr="图片194">
            <a:extLst>
              <a:ext uri="{FF2B5EF4-FFF2-40B4-BE49-F238E27FC236}">
                <a16:creationId xmlns:a16="http://schemas.microsoft.com/office/drawing/2014/main" id="{33A8E988-2EFD-46F3-8513-CD96A8B393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4989" y="1700207"/>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矩形 59">
            <a:extLst>
              <a:ext uri="{FF2B5EF4-FFF2-40B4-BE49-F238E27FC236}">
                <a16:creationId xmlns:a16="http://schemas.microsoft.com/office/drawing/2014/main" id="{664AA388-AC76-4C30-B3A8-37B391745C47}"/>
              </a:ext>
            </a:extLst>
          </p:cNvPr>
          <p:cNvSpPr/>
          <p:nvPr/>
        </p:nvSpPr>
        <p:spPr>
          <a:xfrm>
            <a:off x="925964" y="2682432"/>
            <a:ext cx="1120820" cy="587084"/>
          </a:xfrm>
          <a:prstGeom prst="rect">
            <a:avLst/>
          </a:prstGeom>
        </p:spPr>
        <p:txBody>
          <a:bodyPr wrap="none">
            <a:spAutoFit/>
          </a:bodyPr>
          <a:lstStyle/>
          <a:p>
            <a:pPr algn="ctr" defTabSz="814388">
              <a:lnSpc>
                <a:spcPct val="120000"/>
              </a:lnSpc>
              <a:spcBef>
                <a:spcPct val="0"/>
              </a:spcBef>
              <a:buClr>
                <a:schemeClr val="accent1"/>
              </a:buClr>
              <a:buSzPct val="100000"/>
            </a:pPr>
            <a:r>
              <a:rPr lang="zh-CN" altLang="en-US" sz="1400" b="1" kern="0" dirty="0">
                <a:cs typeface="+mn-ea"/>
                <a:sym typeface="+mn-lt"/>
              </a:rPr>
              <a:t>交换机</a:t>
            </a:r>
            <a:endParaRPr lang="en-US" altLang="zh-CN" sz="1400" b="1" kern="0" dirty="0">
              <a:cs typeface="+mn-ea"/>
              <a:sym typeface="+mn-lt"/>
            </a:endParaRPr>
          </a:p>
          <a:p>
            <a:pPr algn="ctr" defTabSz="814388">
              <a:lnSpc>
                <a:spcPct val="120000"/>
              </a:lnSpc>
              <a:spcBef>
                <a:spcPct val="0"/>
              </a:spcBef>
              <a:buClr>
                <a:schemeClr val="accent1"/>
              </a:buClr>
              <a:buSzPct val="100000"/>
            </a:pPr>
            <a:r>
              <a:rPr lang="zh-CN" altLang="en-US" sz="1400" b="1" kern="0" dirty="0">
                <a:cs typeface="+mn-ea"/>
                <a:sym typeface="+mn-lt"/>
              </a:rPr>
              <a:t>（</a:t>
            </a:r>
            <a:r>
              <a:rPr lang="en-US" altLang="zh-CN" sz="1400" b="1" kern="0" dirty="0">
                <a:cs typeface="+mn-ea"/>
                <a:sym typeface="+mn-lt"/>
              </a:rPr>
              <a:t>Switch</a:t>
            </a:r>
            <a:r>
              <a:rPr lang="zh-CN" altLang="en-US" sz="1400" b="1" kern="0" dirty="0">
                <a:cs typeface="+mn-ea"/>
                <a:sym typeface="+mn-lt"/>
              </a:rPr>
              <a:t>）</a:t>
            </a:r>
          </a:p>
        </p:txBody>
      </p:sp>
      <p:sp>
        <p:nvSpPr>
          <p:cNvPr id="61" name="文本框 60">
            <a:extLst>
              <a:ext uri="{FF2B5EF4-FFF2-40B4-BE49-F238E27FC236}">
                <a16:creationId xmlns:a16="http://schemas.microsoft.com/office/drawing/2014/main" id="{AC678E4B-C890-4C48-94BB-6BA9FD4A3594}"/>
              </a:ext>
            </a:extLst>
          </p:cNvPr>
          <p:cNvSpPr txBox="1"/>
          <p:nvPr/>
        </p:nvSpPr>
        <p:spPr>
          <a:xfrm>
            <a:off x="195865" y="5092050"/>
            <a:ext cx="11251544" cy="1723805"/>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zh-CN" altLang="en-US" dirty="0">
                <a:cs typeface="+mn-ea"/>
                <a:sym typeface="+mn-lt"/>
              </a:rPr>
              <a:t>通过端口将主机接入到交换机上，通过交换机内部的学习机制，记忆各主机接入在哪个端口上，通过交换引擎实现接入在不同端口上的两台主机之间进行 </a:t>
            </a:r>
            <a:r>
              <a:rPr lang="en-US" altLang="zh-CN" dirty="0">
                <a:cs typeface="+mn-ea"/>
                <a:sym typeface="+mn-lt"/>
              </a:rPr>
              <a:t>MAC </a:t>
            </a:r>
            <a:r>
              <a:rPr lang="zh-CN" altLang="en-US" dirty="0">
                <a:cs typeface="+mn-ea"/>
                <a:sym typeface="+mn-lt"/>
              </a:rPr>
              <a:t>数据帧的交换。</a:t>
            </a:r>
            <a:endParaRPr lang="en-US" altLang="zh-CN" dirty="0">
              <a:cs typeface="+mn-ea"/>
              <a:sym typeface="+mn-lt"/>
            </a:endParaRPr>
          </a:p>
          <a:p>
            <a:pPr marL="285750" indent="-285750">
              <a:lnSpc>
                <a:spcPct val="120000"/>
              </a:lnSpc>
              <a:buFont typeface="Wingdings" panose="05000000000000000000" pitchFamily="2" charset="2"/>
              <a:buChar char="Ø"/>
            </a:pPr>
            <a:r>
              <a:rPr lang="zh-CN" altLang="en-US" dirty="0">
                <a:cs typeface="+mn-ea"/>
                <a:sym typeface="+mn-lt"/>
              </a:rPr>
              <a:t>有别于集线器</a:t>
            </a:r>
            <a:r>
              <a:rPr lang="en-US" altLang="zh-CN" dirty="0">
                <a:cs typeface="+mn-ea"/>
                <a:sym typeface="+mn-lt"/>
              </a:rPr>
              <a:t>Hub</a:t>
            </a:r>
            <a:r>
              <a:rPr lang="zh-CN" altLang="en-US" dirty="0">
                <a:cs typeface="+mn-ea"/>
                <a:sym typeface="+mn-lt"/>
              </a:rPr>
              <a:t>，交换机将不同端口的传输介质隔离开了，不再共享在同一个传输介质上。各主机发送报文时，在传输介质上不存在访问冲突问题，由交换机按照目的 </a:t>
            </a:r>
            <a:r>
              <a:rPr lang="en-US" altLang="zh-CN" dirty="0">
                <a:cs typeface="+mn-ea"/>
                <a:sym typeface="+mn-lt"/>
              </a:rPr>
              <a:t>MAC </a:t>
            </a:r>
            <a:r>
              <a:rPr lang="zh-CN" altLang="en-US" dirty="0">
                <a:cs typeface="+mn-ea"/>
                <a:sym typeface="+mn-lt"/>
              </a:rPr>
              <a:t>地址在两个端口之间完成数据报文交换。</a:t>
            </a:r>
            <a:endParaRPr lang="en-US" altLang="zh-CN" dirty="0">
              <a:cs typeface="+mn-ea"/>
              <a:sym typeface="+mn-lt"/>
            </a:endParaRPr>
          </a:p>
          <a:p>
            <a:pPr>
              <a:lnSpc>
                <a:spcPct val="120000"/>
              </a:lnSpc>
            </a:pPr>
            <a:endParaRPr lang="en-US" altLang="zh-CN" dirty="0">
              <a:cs typeface="+mn-ea"/>
              <a:sym typeface="+mn-lt"/>
            </a:endParaRPr>
          </a:p>
        </p:txBody>
      </p:sp>
      <p:cxnSp>
        <p:nvCxnSpPr>
          <p:cNvPr id="62" name="直接连接符 61">
            <a:extLst>
              <a:ext uri="{FF2B5EF4-FFF2-40B4-BE49-F238E27FC236}">
                <a16:creationId xmlns:a16="http://schemas.microsoft.com/office/drawing/2014/main" id="{0163E34D-234C-48B8-8712-80EB1CF05CE9}"/>
              </a:ext>
            </a:extLst>
          </p:cNvPr>
          <p:cNvCxnSpPr>
            <a:cxnSpLocks/>
          </p:cNvCxnSpPr>
          <p:nvPr/>
        </p:nvCxnSpPr>
        <p:spPr>
          <a:xfrm>
            <a:off x="2566440" y="2958447"/>
            <a:ext cx="10437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4" name="Picture 455" descr="图片146">
            <a:extLst>
              <a:ext uri="{FF2B5EF4-FFF2-40B4-BE49-F238E27FC236}">
                <a16:creationId xmlns:a16="http://schemas.microsoft.com/office/drawing/2014/main" id="{B6FB713D-C564-4D2F-B779-0215CF6D91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4547" y="2634797"/>
            <a:ext cx="356976" cy="57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4">
            <a:extLst>
              <a:ext uri="{FF2B5EF4-FFF2-40B4-BE49-F238E27FC236}">
                <a16:creationId xmlns:a16="http://schemas.microsoft.com/office/drawing/2014/main" id="{EC16A080-C767-4E34-B7C4-764211385885}"/>
              </a:ext>
            </a:extLst>
          </p:cNvPr>
          <p:cNvSpPr>
            <a:spLocks noChangeArrowheads="1"/>
          </p:cNvSpPr>
          <p:nvPr/>
        </p:nvSpPr>
        <p:spPr bwMode="auto">
          <a:xfrm>
            <a:off x="4739667" y="1155315"/>
            <a:ext cx="4268703" cy="3783858"/>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dirty="0">
              <a:latin typeface="+mn-lt"/>
              <a:ea typeface="+mn-ea"/>
              <a:cs typeface="+mn-ea"/>
              <a:sym typeface="+mn-lt"/>
            </a:endParaRPr>
          </a:p>
        </p:txBody>
      </p:sp>
      <p:sp>
        <p:nvSpPr>
          <p:cNvPr id="77" name="Rectangle 5">
            <a:extLst>
              <a:ext uri="{FF2B5EF4-FFF2-40B4-BE49-F238E27FC236}">
                <a16:creationId xmlns:a16="http://schemas.microsoft.com/office/drawing/2014/main" id="{F9EB3E65-A5C9-45ED-AA45-0145552B2F63}"/>
              </a:ext>
            </a:extLst>
          </p:cNvPr>
          <p:cNvSpPr>
            <a:spLocks noChangeArrowheads="1"/>
          </p:cNvSpPr>
          <p:nvPr/>
        </p:nvSpPr>
        <p:spPr bwMode="auto">
          <a:xfrm>
            <a:off x="5468139" y="1486749"/>
            <a:ext cx="2609850" cy="65246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78" name="Rectangle 6">
            <a:extLst>
              <a:ext uri="{FF2B5EF4-FFF2-40B4-BE49-F238E27FC236}">
                <a16:creationId xmlns:a16="http://schemas.microsoft.com/office/drawing/2014/main" id="{1C57C28C-2049-4DBA-AF63-FACC44C6B23C}"/>
              </a:ext>
            </a:extLst>
          </p:cNvPr>
          <p:cNvSpPr>
            <a:spLocks noChangeArrowheads="1"/>
          </p:cNvSpPr>
          <p:nvPr/>
        </p:nvSpPr>
        <p:spPr bwMode="auto">
          <a:xfrm>
            <a:off x="5871365" y="1640736"/>
            <a:ext cx="1915589" cy="40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solidFill>
                  <a:srgbClr val="000000"/>
                </a:solidFill>
                <a:latin typeface="+mn-lt"/>
                <a:ea typeface="+mn-ea"/>
                <a:cs typeface="+mn-ea"/>
                <a:sym typeface="+mn-lt"/>
              </a:rPr>
              <a:t>MAC</a:t>
            </a:r>
            <a:r>
              <a:rPr lang="zh-CN" altLang="en-US" sz="2400" dirty="0">
                <a:solidFill>
                  <a:srgbClr val="000000"/>
                </a:solidFill>
                <a:latin typeface="+mn-lt"/>
                <a:ea typeface="+mn-ea"/>
                <a:cs typeface="+mn-ea"/>
                <a:sym typeface="+mn-lt"/>
              </a:rPr>
              <a:t>地址学习</a:t>
            </a:r>
            <a:endParaRPr lang="zh-CN" altLang="en-US" sz="2400" dirty="0">
              <a:latin typeface="+mn-lt"/>
              <a:ea typeface="+mn-ea"/>
              <a:cs typeface="+mn-ea"/>
              <a:sym typeface="+mn-lt"/>
            </a:endParaRPr>
          </a:p>
        </p:txBody>
      </p:sp>
      <p:sp>
        <p:nvSpPr>
          <p:cNvPr id="79" name="Rectangle 7">
            <a:extLst>
              <a:ext uri="{FF2B5EF4-FFF2-40B4-BE49-F238E27FC236}">
                <a16:creationId xmlns:a16="http://schemas.microsoft.com/office/drawing/2014/main" id="{31363FDF-560D-4BAF-B354-E43BFB3D4E1B}"/>
              </a:ext>
            </a:extLst>
          </p:cNvPr>
          <p:cNvSpPr>
            <a:spLocks noChangeArrowheads="1"/>
          </p:cNvSpPr>
          <p:nvPr/>
        </p:nvSpPr>
        <p:spPr bwMode="auto">
          <a:xfrm>
            <a:off x="5995710" y="2529736"/>
            <a:ext cx="1688772" cy="52228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80" name="Rectangle 8">
            <a:extLst>
              <a:ext uri="{FF2B5EF4-FFF2-40B4-BE49-F238E27FC236}">
                <a16:creationId xmlns:a16="http://schemas.microsoft.com/office/drawing/2014/main" id="{E22CD519-F73C-4956-BF43-1920BB86B9EC}"/>
              </a:ext>
            </a:extLst>
          </p:cNvPr>
          <p:cNvSpPr>
            <a:spLocks noChangeArrowheads="1"/>
          </p:cNvSpPr>
          <p:nvPr/>
        </p:nvSpPr>
        <p:spPr bwMode="auto">
          <a:xfrm>
            <a:off x="6329954" y="2636991"/>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交换引擎</a:t>
            </a:r>
            <a:endParaRPr lang="en-US" altLang="zh-CN" sz="2000" dirty="0">
              <a:latin typeface="+mn-lt"/>
              <a:ea typeface="+mn-ea"/>
              <a:cs typeface="+mn-ea"/>
              <a:sym typeface="+mn-lt"/>
            </a:endParaRPr>
          </a:p>
        </p:txBody>
      </p:sp>
      <p:sp>
        <p:nvSpPr>
          <p:cNvPr id="81" name="Rectangle 9">
            <a:extLst>
              <a:ext uri="{FF2B5EF4-FFF2-40B4-BE49-F238E27FC236}">
                <a16:creationId xmlns:a16="http://schemas.microsoft.com/office/drawing/2014/main" id="{6EE7DDD0-D774-4583-97E9-E6DC86D22E92}"/>
              </a:ext>
            </a:extLst>
          </p:cNvPr>
          <p:cNvSpPr>
            <a:spLocks noChangeArrowheads="1"/>
          </p:cNvSpPr>
          <p:nvPr/>
        </p:nvSpPr>
        <p:spPr bwMode="auto">
          <a:xfrm>
            <a:off x="4957124" y="3448546"/>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82" name="Rectangle 10">
            <a:extLst>
              <a:ext uri="{FF2B5EF4-FFF2-40B4-BE49-F238E27FC236}">
                <a16:creationId xmlns:a16="http://schemas.microsoft.com/office/drawing/2014/main" id="{7E78C604-BA4F-4253-A4FE-D0080D82515C}"/>
              </a:ext>
            </a:extLst>
          </p:cNvPr>
          <p:cNvSpPr>
            <a:spLocks noChangeArrowheads="1"/>
          </p:cNvSpPr>
          <p:nvPr/>
        </p:nvSpPr>
        <p:spPr bwMode="auto">
          <a:xfrm>
            <a:off x="4988241" y="3512207"/>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PORT-1</a:t>
            </a:r>
            <a:endParaRPr lang="en-US" altLang="zh-CN" sz="1600" dirty="0">
              <a:latin typeface="+mn-lt"/>
              <a:ea typeface="+mn-ea"/>
              <a:cs typeface="+mn-ea"/>
              <a:sym typeface="+mn-lt"/>
            </a:endParaRPr>
          </a:p>
        </p:txBody>
      </p:sp>
      <p:sp>
        <p:nvSpPr>
          <p:cNvPr id="85" name="Line 13">
            <a:extLst>
              <a:ext uri="{FF2B5EF4-FFF2-40B4-BE49-F238E27FC236}">
                <a16:creationId xmlns:a16="http://schemas.microsoft.com/office/drawing/2014/main" id="{3F6C696E-0DDF-4490-A209-550FA51FD121}"/>
              </a:ext>
            </a:extLst>
          </p:cNvPr>
          <p:cNvSpPr>
            <a:spLocks noChangeShapeType="1"/>
          </p:cNvSpPr>
          <p:nvPr/>
        </p:nvSpPr>
        <p:spPr bwMode="auto">
          <a:xfrm flipH="1">
            <a:off x="6801639" y="2158262"/>
            <a:ext cx="0" cy="358775"/>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6" name="Freeform 14">
            <a:extLst>
              <a:ext uri="{FF2B5EF4-FFF2-40B4-BE49-F238E27FC236}">
                <a16:creationId xmlns:a16="http://schemas.microsoft.com/office/drawing/2014/main" id="{5832209A-8C78-46A2-8734-0BE1732E52D0}"/>
              </a:ext>
            </a:extLst>
          </p:cNvPr>
          <p:cNvSpPr>
            <a:spLocks/>
          </p:cNvSpPr>
          <p:nvPr/>
        </p:nvSpPr>
        <p:spPr bwMode="auto">
          <a:xfrm>
            <a:off x="5351087" y="2790879"/>
            <a:ext cx="587375" cy="64293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7" name="Freeform 15">
            <a:extLst>
              <a:ext uri="{FF2B5EF4-FFF2-40B4-BE49-F238E27FC236}">
                <a16:creationId xmlns:a16="http://schemas.microsoft.com/office/drawing/2014/main" id="{F83CDE2A-9CDD-44AE-AD38-47024E65C011}"/>
              </a:ext>
            </a:extLst>
          </p:cNvPr>
          <p:cNvSpPr>
            <a:spLocks/>
          </p:cNvSpPr>
          <p:nvPr/>
        </p:nvSpPr>
        <p:spPr bwMode="auto">
          <a:xfrm>
            <a:off x="7711524" y="2795456"/>
            <a:ext cx="617609" cy="661546"/>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8" name="Rectangle 75">
            <a:extLst>
              <a:ext uri="{FF2B5EF4-FFF2-40B4-BE49-F238E27FC236}">
                <a16:creationId xmlns:a16="http://schemas.microsoft.com/office/drawing/2014/main" id="{7A166966-C204-4CD8-BE9C-B5F082306F98}"/>
              </a:ext>
            </a:extLst>
          </p:cNvPr>
          <p:cNvSpPr>
            <a:spLocks noChangeArrowheads="1"/>
          </p:cNvSpPr>
          <p:nvPr/>
        </p:nvSpPr>
        <p:spPr bwMode="auto">
          <a:xfrm>
            <a:off x="5013184" y="4550069"/>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MAC-1</a:t>
            </a:r>
            <a:endParaRPr lang="en-US" altLang="zh-CN" sz="1600" dirty="0">
              <a:latin typeface="+mn-lt"/>
              <a:ea typeface="+mn-ea"/>
              <a:cs typeface="+mn-ea"/>
              <a:sym typeface="+mn-lt"/>
            </a:endParaRPr>
          </a:p>
        </p:txBody>
      </p:sp>
      <p:sp>
        <p:nvSpPr>
          <p:cNvPr id="92" name="Rectangle 79">
            <a:extLst>
              <a:ext uri="{FF2B5EF4-FFF2-40B4-BE49-F238E27FC236}">
                <a16:creationId xmlns:a16="http://schemas.microsoft.com/office/drawing/2014/main" id="{55CE23ED-07C4-4FB3-A12B-3F69D0A5B1BC}"/>
              </a:ext>
            </a:extLst>
          </p:cNvPr>
          <p:cNvSpPr>
            <a:spLocks noChangeArrowheads="1"/>
          </p:cNvSpPr>
          <p:nvPr/>
        </p:nvSpPr>
        <p:spPr bwMode="auto">
          <a:xfrm>
            <a:off x="9382915" y="115972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3" name="Rectangle 80">
            <a:extLst>
              <a:ext uri="{FF2B5EF4-FFF2-40B4-BE49-F238E27FC236}">
                <a16:creationId xmlns:a16="http://schemas.microsoft.com/office/drawing/2014/main" id="{88457308-C983-4B4E-AFE7-EF9EF05517B3}"/>
              </a:ext>
            </a:extLst>
          </p:cNvPr>
          <p:cNvSpPr>
            <a:spLocks noChangeArrowheads="1"/>
          </p:cNvSpPr>
          <p:nvPr/>
        </p:nvSpPr>
        <p:spPr bwMode="auto">
          <a:xfrm>
            <a:off x="9760740" y="1315299"/>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地址</a:t>
            </a:r>
            <a:endParaRPr lang="zh-CN" altLang="en-US" sz="2000" dirty="0">
              <a:latin typeface="+mn-lt"/>
              <a:ea typeface="+mn-ea"/>
              <a:cs typeface="+mn-ea"/>
              <a:sym typeface="+mn-lt"/>
            </a:endParaRPr>
          </a:p>
        </p:txBody>
      </p:sp>
      <p:sp>
        <p:nvSpPr>
          <p:cNvPr id="94" name="Rectangle 81">
            <a:extLst>
              <a:ext uri="{FF2B5EF4-FFF2-40B4-BE49-F238E27FC236}">
                <a16:creationId xmlns:a16="http://schemas.microsoft.com/office/drawing/2014/main" id="{DE5323E2-7759-4208-82D2-E5BD8B1072EB}"/>
              </a:ext>
            </a:extLst>
          </p:cNvPr>
          <p:cNvSpPr>
            <a:spLocks noChangeArrowheads="1"/>
          </p:cNvSpPr>
          <p:nvPr/>
        </p:nvSpPr>
        <p:spPr bwMode="auto">
          <a:xfrm>
            <a:off x="10686253" y="1159724"/>
            <a:ext cx="1162454"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5" name="Rectangle 82">
            <a:extLst>
              <a:ext uri="{FF2B5EF4-FFF2-40B4-BE49-F238E27FC236}">
                <a16:creationId xmlns:a16="http://schemas.microsoft.com/office/drawing/2014/main" id="{2BE12384-8453-4E4A-BF8B-35593C968958}"/>
              </a:ext>
            </a:extLst>
          </p:cNvPr>
          <p:cNvSpPr>
            <a:spLocks noChangeArrowheads="1"/>
          </p:cNvSpPr>
          <p:nvPr/>
        </p:nvSpPr>
        <p:spPr bwMode="auto">
          <a:xfrm>
            <a:off x="11065665" y="1315299"/>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a:solidFill>
                  <a:srgbClr val="000000"/>
                </a:solidFill>
                <a:latin typeface="+mn-lt"/>
                <a:ea typeface="+mn-ea"/>
                <a:cs typeface="+mn-ea"/>
                <a:sym typeface="+mn-lt"/>
              </a:rPr>
              <a:t>端口</a:t>
            </a:r>
            <a:endParaRPr lang="zh-CN" altLang="en-US" sz="2000">
              <a:latin typeface="+mn-lt"/>
              <a:ea typeface="+mn-ea"/>
              <a:cs typeface="+mn-ea"/>
              <a:sym typeface="+mn-lt"/>
            </a:endParaRPr>
          </a:p>
        </p:txBody>
      </p:sp>
      <p:sp>
        <p:nvSpPr>
          <p:cNvPr id="96" name="Rectangle 83">
            <a:extLst>
              <a:ext uri="{FF2B5EF4-FFF2-40B4-BE49-F238E27FC236}">
                <a16:creationId xmlns:a16="http://schemas.microsoft.com/office/drawing/2014/main" id="{ED00DC40-EAE2-4282-8224-B573750F598A}"/>
              </a:ext>
            </a:extLst>
          </p:cNvPr>
          <p:cNvSpPr>
            <a:spLocks noChangeArrowheads="1"/>
          </p:cNvSpPr>
          <p:nvPr/>
        </p:nvSpPr>
        <p:spPr bwMode="auto">
          <a:xfrm>
            <a:off x="9382915" y="1812187"/>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7" name="Rectangle 84">
            <a:extLst>
              <a:ext uri="{FF2B5EF4-FFF2-40B4-BE49-F238E27FC236}">
                <a16:creationId xmlns:a16="http://schemas.microsoft.com/office/drawing/2014/main" id="{94742EA9-DE3A-4548-9687-69A09CEBA931}"/>
              </a:ext>
            </a:extLst>
          </p:cNvPr>
          <p:cNvSpPr>
            <a:spLocks noChangeArrowheads="1"/>
          </p:cNvSpPr>
          <p:nvPr/>
        </p:nvSpPr>
        <p:spPr bwMode="auto">
          <a:xfrm>
            <a:off x="9740102" y="1967761"/>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MAC-1</a:t>
            </a:r>
            <a:endParaRPr lang="en-US" altLang="zh-CN" sz="2000">
              <a:latin typeface="+mn-lt"/>
              <a:ea typeface="+mn-ea"/>
              <a:cs typeface="+mn-ea"/>
              <a:sym typeface="+mn-lt"/>
            </a:endParaRPr>
          </a:p>
        </p:txBody>
      </p:sp>
      <p:sp>
        <p:nvSpPr>
          <p:cNvPr id="98" name="Rectangle 85">
            <a:extLst>
              <a:ext uri="{FF2B5EF4-FFF2-40B4-BE49-F238E27FC236}">
                <a16:creationId xmlns:a16="http://schemas.microsoft.com/office/drawing/2014/main" id="{53B6AF76-D75C-425D-97C7-4E387F5BA96E}"/>
              </a:ext>
            </a:extLst>
          </p:cNvPr>
          <p:cNvSpPr>
            <a:spLocks noChangeArrowheads="1"/>
          </p:cNvSpPr>
          <p:nvPr/>
        </p:nvSpPr>
        <p:spPr bwMode="auto">
          <a:xfrm>
            <a:off x="10686253" y="1812187"/>
            <a:ext cx="1162454"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9" name="Rectangle 86">
            <a:extLst>
              <a:ext uri="{FF2B5EF4-FFF2-40B4-BE49-F238E27FC236}">
                <a16:creationId xmlns:a16="http://schemas.microsoft.com/office/drawing/2014/main" id="{0495C8B6-0766-4B5B-B527-739227E995A6}"/>
              </a:ext>
            </a:extLst>
          </p:cNvPr>
          <p:cNvSpPr>
            <a:spLocks noChangeArrowheads="1"/>
          </p:cNvSpPr>
          <p:nvPr/>
        </p:nvSpPr>
        <p:spPr bwMode="auto">
          <a:xfrm>
            <a:off x="11268864" y="1967761"/>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1</a:t>
            </a:r>
            <a:endParaRPr lang="en-US" altLang="zh-CN" sz="2000">
              <a:latin typeface="+mn-lt"/>
              <a:ea typeface="+mn-ea"/>
              <a:cs typeface="+mn-ea"/>
              <a:sym typeface="+mn-lt"/>
            </a:endParaRPr>
          </a:p>
        </p:txBody>
      </p:sp>
      <p:sp>
        <p:nvSpPr>
          <p:cNvPr id="100" name="Rectangle 87">
            <a:extLst>
              <a:ext uri="{FF2B5EF4-FFF2-40B4-BE49-F238E27FC236}">
                <a16:creationId xmlns:a16="http://schemas.microsoft.com/office/drawing/2014/main" id="{8476DC51-5BE7-4E10-888E-E596847BA255}"/>
              </a:ext>
            </a:extLst>
          </p:cNvPr>
          <p:cNvSpPr>
            <a:spLocks noChangeArrowheads="1"/>
          </p:cNvSpPr>
          <p:nvPr/>
        </p:nvSpPr>
        <p:spPr bwMode="auto">
          <a:xfrm>
            <a:off x="9382915" y="2464649"/>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1" name="Rectangle 88">
            <a:extLst>
              <a:ext uri="{FF2B5EF4-FFF2-40B4-BE49-F238E27FC236}">
                <a16:creationId xmlns:a16="http://schemas.microsoft.com/office/drawing/2014/main" id="{57098681-C5FF-4E0D-BF18-BF3F580531F3}"/>
              </a:ext>
            </a:extLst>
          </p:cNvPr>
          <p:cNvSpPr>
            <a:spLocks noChangeArrowheads="1"/>
          </p:cNvSpPr>
          <p:nvPr/>
        </p:nvSpPr>
        <p:spPr bwMode="auto">
          <a:xfrm>
            <a:off x="9740102" y="2618636"/>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MAC-2</a:t>
            </a:r>
            <a:endParaRPr lang="en-US" altLang="zh-CN" sz="2000">
              <a:latin typeface="+mn-lt"/>
              <a:ea typeface="+mn-ea"/>
              <a:cs typeface="+mn-ea"/>
              <a:sym typeface="+mn-lt"/>
            </a:endParaRPr>
          </a:p>
        </p:txBody>
      </p:sp>
      <p:sp>
        <p:nvSpPr>
          <p:cNvPr id="102" name="Rectangle 89">
            <a:extLst>
              <a:ext uri="{FF2B5EF4-FFF2-40B4-BE49-F238E27FC236}">
                <a16:creationId xmlns:a16="http://schemas.microsoft.com/office/drawing/2014/main" id="{0EEF8DF6-A123-4958-A072-1B00932BEF37}"/>
              </a:ext>
            </a:extLst>
          </p:cNvPr>
          <p:cNvSpPr>
            <a:spLocks noChangeArrowheads="1"/>
          </p:cNvSpPr>
          <p:nvPr/>
        </p:nvSpPr>
        <p:spPr bwMode="auto">
          <a:xfrm>
            <a:off x="10686252" y="2464649"/>
            <a:ext cx="1162455"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3" name="Rectangle 90">
            <a:extLst>
              <a:ext uri="{FF2B5EF4-FFF2-40B4-BE49-F238E27FC236}">
                <a16:creationId xmlns:a16="http://schemas.microsoft.com/office/drawing/2014/main" id="{6D5F1F95-217A-4BBC-B86A-5B6BF1F04155}"/>
              </a:ext>
            </a:extLst>
          </p:cNvPr>
          <p:cNvSpPr>
            <a:spLocks noChangeArrowheads="1"/>
          </p:cNvSpPr>
          <p:nvPr/>
        </p:nvSpPr>
        <p:spPr bwMode="auto">
          <a:xfrm>
            <a:off x="11268864" y="2618636"/>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2</a:t>
            </a:r>
            <a:endParaRPr lang="en-US" altLang="zh-CN" sz="2000" dirty="0">
              <a:latin typeface="+mn-lt"/>
              <a:ea typeface="+mn-ea"/>
              <a:cs typeface="+mn-ea"/>
              <a:sym typeface="+mn-lt"/>
            </a:endParaRPr>
          </a:p>
        </p:txBody>
      </p:sp>
      <p:sp>
        <p:nvSpPr>
          <p:cNvPr id="104" name="Rectangle 91">
            <a:extLst>
              <a:ext uri="{FF2B5EF4-FFF2-40B4-BE49-F238E27FC236}">
                <a16:creationId xmlns:a16="http://schemas.microsoft.com/office/drawing/2014/main" id="{3B6E68EE-B3B0-4869-9ED8-C5DA067C5288}"/>
              </a:ext>
            </a:extLst>
          </p:cNvPr>
          <p:cNvSpPr>
            <a:spLocks noChangeArrowheads="1"/>
          </p:cNvSpPr>
          <p:nvPr/>
        </p:nvSpPr>
        <p:spPr bwMode="auto">
          <a:xfrm>
            <a:off x="9382915" y="3117112"/>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5" name="Rectangle 92">
            <a:extLst>
              <a:ext uri="{FF2B5EF4-FFF2-40B4-BE49-F238E27FC236}">
                <a16:creationId xmlns:a16="http://schemas.microsoft.com/office/drawing/2014/main" id="{A7E57EA9-DD2E-41EB-8F89-5727899281A5}"/>
              </a:ext>
            </a:extLst>
          </p:cNvPr>
          <p:cNvSpPr>
            <a:spLocks noChangeArrowheads="1"/>
          </p:cNvSpPr>
          <p:nvPr/>
        </p:nvSpPr>
        <p:spPr bwMode="auto">
          <a:xfrm>
            <a:off x="9740102" y="3271099"/>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MAC-3</a:t>
            </a:r>
            <a:endParaRPr lang="en-US" altLang="zh-CN" sz="2000">
              <a:latin typeface="+mn-lt"/>
              <a:ea typeface="+mn-ea"/>
              <a:cs typeface="+mn-ea"/>
              <a:sym typeface="+mn-lt"/>
            </a:endParaRPr>
          </a:p>
        </p:txBody>
      </p:sp>
      <p:sp>
        <p:nvSpPr>
          <p:cNvPr id="106" name="Rectangle 93">
            <a:extLst>
              <a:ext uri="{FF2B5EF4-FFF2-40B4-BE49-F238E27FC236}">
                <a16:creationId xmlns:a16="http://schemas.microsoft.com/office/drawing/2014/main" id="{72244A30-E4A1-4C8D-BEDA-9B70B0788CDC}"/>
              </a:ext>
            </a:extLst>
          </p:cNvPr>
          <p:cNvSpPr>
            <a:spLocks noChangeArrowheads="1"/>
          </p:cNvSpPr>
          <p:nvPr/>
        </p:nvSpPr>
        <p:spPr bwMode="auto">
          <a:xfrm>
            <a:off x="10686252" y="3117112"/>
            <a:ext cx="1162455"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7" name="Rectangle 94">
            <a:extLst>
              <a:ext uri="{FF2B5EF4-FFF2-40B4-BE49-F238E27FC236}">
                <a16:creationId xmlns:a16="http://schemas.microsoft.com/office/drawing/2014/main" id="{1EFEB26E-86C3-4C4E-A2F9-03C0CA66804A}"/>
              </a:ext>
            </a:extLst>
          </p:cNvPr>
          <p:cNvSpPr>
            <a:spLocks noChangeArrowheads="1"/>
          </p:cNvSpPr>
          <p:nvPr/>
        </p:nvSpPr>
        <p:spPr bwMode="auto">
          <a:xfrm>
            <a:off x="11268864" y="3271099"/>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3</a:t>
            </a:r>
            <a:endParaRPr lang="en-US" altLang="zh-CN" sz="2000" dirty="0">
              <a:latin typeface="+mn-lt"/>
              <a:ea typeface="+mn-ea"/>
              <a:cs typeface="+mn-ea"/>
              <a:sym typeface="+mn-lt"/>
            </a:endParaRPr>
          </a:p>
        </p:txBody>
      </p:sp>
      <p:sp>
        <p:nvSpPr>
          <p:cNvPr id="108" name="Rectangle 95">
            <a:extLst>
              <a:ext uri="{FF2B5EF4-FFF2-40B4-BE49-F238E27FC236}">
                <a16:creationId xmlns:a16="http://schemas.microsoft.com/office/drawing/2014/main" id="{5B4A5DE3-529D-4DBA-8D1B-1C97B0236C77}"/>
              </a:ext>
            </a:extLst>
          </p:cNvPr>
          <p:cNvSpPr>
            <a:spLocks noChangeArrowheads="1"/>
          </p:cNvSpPr>
          <p:nvPr/>
        </p:nvSpPr>
        <p:spPr bwMode="auto">
          <a:xfrm>
            <a:off x="9382915" y="376957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9" name="Rectangle 96">
            <a:extLst>
              <a:ext uri="{FF2B5EF4-FFF2-40B4-BE49-F238E27FC236}">
                <a16:creationId xmlns:a16="http://schemas.microsoft.com/office/drawing/2014/main" id="{EFC1B240-299B-45D7-9525-DE4EEB40FBA9}"/>
              </a:ext>
            </a:extLst>
          </p:cNvPr>
          <p:cNvSpPr>
            <a:spLocks noChangeArrowheads="1"/>
          </p:cNvSpPr>
          <p:nvPr/>
        </p:nvSpPr>
        <p:spPr bwMode="auto">
          <a:xfrm>
            <a:off x="9740102" y="3923561"/>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MAC-4</a:t>
            </a:r>
            <a:endParaRPr lang="en-US" altLang="zh-CN" sz="2000">
              <a:latin typeface="+mn-lt"/>
              <a:ea typeface="+mn-ea"/>
              <a:cs typeface="+mn-ea"/>
              <a:sym typeface="+mn-lt"/>
            </a:endParaRPr>
          </a:p>
        </p:txBody>
      </p:sp>
      <p:sp>
        <p:nvSpPr>
          <p:cNvPr id="110" name="Rectangle 97">
            <a:extLst>
              <a:ext uri="{FF2B5EF4-FFF2-40B4-BE49-F238E27FC236}">
                <a16:creationId xmlns:a16="http://schemas.microsoft.com/office/drawing/2014/main" id="{11C95229-554A-4FC0-9B35-7EDF17729247}"/>
              </a:ext>
            </a:extLst>
          </p:cNvPr>
          <p:cNvSpPr>
            <a:spLocks noChangeArrowheads="1"/>
          </p:cNvSpPr>
          <p:nvPr/>
        </p:nvSpPr>
        <p:spPr bwMode="auto">
          <a:xfrm>
            <a:off x="10686252" y="3769574"/>
            <a:ext cx="1162455"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11" name="Rectangle 98">
            <a:extLst>
              <a:ext uri="{FF2B5EF4-FFF2-40B4-BE49-F238E27FC236}">
                <a16:creationId xmlns:a16="http://schemas.microsoft.com/office/drawing/2014/main" id="{7B7808A3-AC3C-466A-A855-212B8FE37791}"/>
              </a:ext>
            </a:extLst>
          </p:cNvPr>
          <p:cNvSpPr>
            <a:spLocks noChangeArrowheads="1"/>
          </p:cNvSpPr>
          <p:nvPr/>
        </p:nvSpPr>
        <p:spPr bwMode="auto">
          <a:xfrm>
            <a:off x="11268864" y="3923561"/>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4</a:t>
            </a:r>
            <a:endParaRPr lang="en-US" altLang="zh-CN" sz="2000" dirty="0">
              <a:latin typeface="+mn-lt"/>
              <a:ea typeface="+mn-ea"/>
              <a:cs typeface="+mn-ea"/>
              <a:sym typeface="+mn-lt"/>
            </a:endParaRPr>
          </a:p>
        </p:txBody>
      </p:sp>
      <p:sp>
        <p:nvSpPr>
          <p:cNvPr id="112" name="Line 99">
            <a:extLst>
              <a:ext uri="{FF2B5EF4-FFF2-40B4-BE49-F238E27FC236}">
                <a16:creationId xmlns:a16="http://schemas.microsoft.com/office/drawing/2014/main" id="{E8D33F20-4A78-4B22-86BF-C4765ED1D451}"/>
              </a:ext>
            </a:extLst>
          </p:cNvPr>
          <p:cNvSpPr>
            <a:spLocks noChangeShapeType="1"/>
          </p:cNvSpPr>
          <p:nvPr/>
        </p:nvSpPr>
        <p:spPr bwMode="auto">
          <a:xfrm flipV="1">
            <a:off x="8203402" y="185028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3" name="Rectangle 100">
            <a:extLst>
              <a:ext uri="{FF2B5EF4-FFF2-40B4-BE49-F238E27FC236}">
                <a16:creationId xmlns:a16="http://schemas.microsoft.com/office/drawing/2014/main" id="{16295874-B3C6-4713-834C-3439C078E560}"/>
              </a:ext>
            </a:extLst>
          </p:cNvPr>
          <p:cNvSpPr>
            <a:spLocks noChangeArrowheads="1"/>
          </p:cNvSpPr>
          <p:nvPr/>
        </p:nvSpPr>
        <p:spPr bwMode="auto">
          <a:xfrm>
            <a:off x="10068516" y="4546291"/>
            <a:ext cx="1231106"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solidFill>
                  <a:srgbClr val="000000"/>
                </a:solidFill>
                <a:latin typeface="+mn-lt"/>
                <a:ea typeface="+mn-ea"/>
                <a:cs typeface="+mn-ea"/>
                <a:sym typeface="+mn-lt"/>
              </a:rPr>
              <a:t>地址</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端口表</a:t>
            </a:r>
            <a:endParaRPr lang="zh-CN" altLang="en-US" sz="1800" dirty="0">
              <a:latin typeface="+mn-lt"/>
              <a:ea typeface="+mn-ea"/>
              <a:cs typeface="+mn-ea"/>
              <a:sym typeface="+mn-lt"/>
            </a:endParaRPr>
          </a:p>
        </p:txBody>
      </p:sp>
      <p:pic>
        <p:nvPicPr>
          <p:cNvPr id="115" name="图片 114">
            <a:extLst>
              <a:ext uri="{FF2B5EF4-FFF2-40B4-BE49-F238E27FC236}">
                <a16:creationId xmlns:a16="http://schemas.microsoft.com/office/drawing/2014/main" id="{85FA8C90-10D1-4243-AA9D-31DA54947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6723" y="4163756"/>
            <a:ext cx="306463" cy="363395"/>
          </a:xfrm>
          <a:prstGeom prst="rect">
            <a:avLst/>
          </a:prstGeom>
        </p:spPr>
      </p:pic>
      <p:sp>
        <p:nvSpPr>
          <p:cNvPr id="118" name="Rectangle 9">
            <a:extLst>
              <a:ext uri="{FF2B5EF4-FFF2-40B4-BE49-F238E27FC236}">
                <a16:creationId xmlns:a16="http://schemas.microsoft.com/office/drawing/2014/main" id="{2819A26A-61D5-4769-9087-B355AD310FCF}"/>
              </a:ext>
            </a:extLst>
          </p:cNvPr>
          <p:cNvSpPr>
            <a:spLocks noChangeArrowheads="1"/>
          </p:cNvSpPr>
          <p:nvPr/>
        </p:nvSpPr>
        <p:spPr bwMode="auto">
          <a:xfrm>
            <a:off x="5905690" y="3457002"/>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19" name="Rectangle 9">
            <a:extLst>
              <a:ext uri="{FF2B5EF4-FFF2-40B4-BE49-F238E27FC236}">
                <a16:creationId xmlns:a16="http://schemas.microsoft.com/office/drawing/2014/main" id="{1E67EF49-1DD9-47CF-A07A-F25009F7971B}"/>
              </a:ext>
            </a:extLst>
          </p:cNvPr>
          <p:cNvSpPr>
            <a:spLocks noChangeArrowheads="1"/>
          </p:cNvSpPr>
          <p:nvPr/>
        </p:nvSpPr>
        <p:spPr bwMode="auto">
          <a:xfrm>
            <a:off x="6952606" y="3463081"/>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0" name="Rectangle 9">
            <a:extLst>
              <a:ext uri="{FF2B5EF4-FFF2-40B4-BE49-F238E27FC236}">
                <a16:creationId xmlns:a16="http://schemas.microsoft.com/office/drawing/2014/main" id="{72958C88-271A-4197-98DA-5DF92A72C81D}"/>
              </a:ext>
            </a:extLst>
          </p:cNvPr>
          <p:cNvSpPr>
            <a:spLocks noChangeArrowheads="1"/>
          </p:cNvSpPr>
          <p:nvPr/>
        </p:nvSpPr>
        <p:spPr bwMode="auto">
          <a:xfrm>
            <a:off x="8013826" y="3465458"/>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1" name="Rectangle 10">
            <a:extLst>
              <a:ext uri="{FF2B5EF4-FFF2-40B4-BE49-F238E27FC236}">
                <a16:creationId xmlns:a16="http://schemas.microsoft.com/office/drawing/2014/main" id="{76A7B01B-118E-48E7-B6E1-F9A779044300}"/>
              </a:ext>
            </a:extLst>
          </p:cNvPr>
          <p:cNvSpPr>
            <a:spLocks noChangeArrowheads="1"/>
          </p:cNvSpPr>
          <p:nvPr/>
        </p:nvSpPr>
        <p:spPr bwMode="auto">
          <a:xfrm>
            <a:off x="5980119" y="3521192"/>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PORT-2</a:t>
            </a:r>
            <a:endParaRPr lang="en-US" altLang="zh-CN" sz="1600" dirty="0">
              <a:latin typeface="+mn-lt"/>
              <a:ea typeface="+mn-ea"/>
              <a:cs typeface="+mn-ea"/>
              <a:sym typeface="+mn-lt"/>
            </a:endParaRPr>
          </a:p>
        </p:txBody>
      </p:sp>
      <p:sp>
        <p:nvSpPr>
          <p:cNvPr id="122" name="Rectangle 10">
            <a:extLst>
              <a:ext uri="{FF2B5EF4-FFF2-40B4-BE49-F238E27FC236}">
                <a16:creationId xmlns:a16="http://schemas.microsoft.com/office/drawing/2014/main" id="{ADBAB605-1A0C-4D2C-8D4C-2D96B41D30DF}"/>
              </a:ext>
            </a:extLst>
          </p:cNvPr>
          <p:cNvSpPr>
            <a:spLocks noChangeArrowheads="1"/>
          </p:cNvSpPr>
          <p:nvPr/>
        </p:nvSpPr>
        <p:spPr bwMode="auto">
          <a:xfrm>
            <a:off x="6997938" y="3521548"/>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PORT-3</a:t>
            </a:r>
            <a:endParaRPr lang="en-US" altLang="zh-CN" sz="1600" dirty="0">
              <a:latin typeface="+mn-lt"/>
              <a:ea typeface="+mn-ea"/>
              <a:cs typeface="+mn-ea"/>
              <a:sym typeface="+mn-lt"/>
            </a:endParaRPr>
          </a:p>
        </p:txBody>
      </p:sp>
      <p:sp>
        <p:nvSpPr>
          <p:cNvPr id="123" name="Rectangle 10">
            <a:extLst>
              <a:ext uri="{FF2B5EF4-FFF2-40B4-BE49-F238E27FC236}">
                <a16:creationId xmlns:a16="http://schemas.microsoft.com/office/drawing/2014/main" id="{D4F0708C-33C4-4915-83C4-30488C2D1893}"/>
              </a:ext>
            </a:extLst>
          </p:cNvPr>
          <p:cNvSpPr>
            <a:spLocks noChangeArrowheads="1"/>
          </p:cNvSpPr>
          <p:nvPr/>
        </p:nvSpPr>
        <p:spPr bwMode="auto">
          <a:xfrm>
            <a:off x="8096761" y="3520152"/>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PORT-4</a:t>
            </a:r>
            <a:endParaRPr lang="en-US" altLang="zh-CN" sz="1600" dirty="0">
              <a:latin typeface="+mn-lt"/>
              <a:ea typeface="+mn-ea"/>
              <a:cs typeface="+mn-ea"/>
              <a:sym typeface="+mn-lt"/>
            </a:endParaRPr>
          </a:p>
        </p:txBody>
      </p:sp>
      <p:cxnSp>
        <p:nvCxnSpPr>
          <p:cNvPr id="17" name="直接箭头连接符 16">
            <a:extLst>
              <a:ext uri="{FF2B5EF4-FFF2-40B4-BE49-F238E27FC236}">
                <a16:creationId xmlns:a16="http://schemas.microsoft.com/office/drawing/2014/main" id="{B15B86CC-E39A-429D-9661-341FB330DA77}"/>
              </a:ext>
            </a:extLst>
          </p:cNvPr>
          <p:cNvCxnSpPr>
            <a:cxnSpLocks/>
          </p:cNvCxnSpPr>
          <p:nvPr/>
        </p:nvCxnSpPr>
        <p:spPr>
          <a:xfrm flipH="1">
            <a:off x="6381262" y="3052024"/>
            <a:ext cx="10684" cy="376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ECC560-CAD9-418E-8E6D-9AE64DD17F18}"/>
              </a:ext>
            </a:extLst>
          </p:cNvPr>
          <p:cNvCxnSpPr>
            <a:cxnSpLocks/>
          </p:cNvCxnSpPr>
          <p:nvPr/>
        </p:nvCxnSpPr>
        <p:spPr>
          <a:xfrm>
            <a:off x="7346489" y="3051870"/>
            <a:ext cx="0" cy="396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5" name="图片 124">
            <a:extLst>
              <a:ext uri="{FF2B5EF4-FFF2-40B4-BE49-F238E27FC236}">
                <a16:creationId xmlns:a16="http://schemas.microsoft.com/office/drawing/2014/main" id="{E7147D42-809F-4912-AEE9-34DBBEAD2E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776" y="4163755"/>
            <a:ext cx="306463" cy="363395"/>
          </a:xfrm>
          <a:prstGeom prst="rect">
            <a:avLst/>
          </a:prstGeom>
        </p:spPr>
      </p:pic>
      <p:pic>
        <p:nvPicPr>
          <p:cNvPr id="126" name="图片 125">
            <a:extLst>
              <a:ext uri="{FF2B5EF4-FFF2-40B4-BE49-F238E27FC236}">
                <a16:creationId xmlns:a16="http://schemas.microsoft.com/office/drawing/2014/main" id="{335713C2-8E95-446D-9896-48856C0CCF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2644" y="4167956"/>
            <a:ext cx="306463" cy="363395"/>
          </a:xfrm>
          <a:prstGeom prst="rect">
            <a:avLst/>
          </a:prstGeom>
        </p:spPr>
      </p:pic>
      <p:pic>
        <p:nvPicPr>
          <p:cNvPr id="127" name="图片 126">
            <a:extLst>
              <a:ext uri="{FF2B5EF4-FFF2-40B4-BE49-F238E27FC236}">
                <a16:creationId xmlns:a16="http://schemas.microsoft.com/office/drawing/2014/main" id="{F1E7997C-6C33-413C-99D5-6E50FBDE79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950" y="4160348"/>
            <a:ext cx="306463" cy="363395"/>
          </a:xfrm>
          <a:prstGeom prst="rect">
            <a:avLst/>
          </a:prstGeom>
        </p:spPr>
      </p:pic>
      <p:sp>
        <p:nvSpPr>
          <p:cNvPr id="128" name="Rectangle 75">
            <a:extLst>
              <a:ext uri="{FF2B5EF4-FFF2-40B4-BE49-F238E27FC236}">
                <a16:creationId xmlns:a16="http://schemas.microsoft.com/office/drawing/2014/main" id="{3A85BE54-F085-407A-ADC1-888A21557B9D}"/>
              </a:ext>
            </a:extLst>
          </p:cNvPr>
          <p:cNvSpPr>
            <a:spLocks noChangeArrowheads="1"/>
          </p:cNvSpPr>
          <p:nvPr/>
        </p:nvSpPr>
        <p:spPr bwMode="auto">
          <a:xfrm>
            <a:off x="6053205" y="4531351"/>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MAC-2</a:t>
            </a:r>
            <a:endParaRPr lang="en-US" altLang="zh-CN" sz="1600" dirty="0">
              <a:latin typeface="+mn-lt"/>
              <a:ea typeface="+mn-ea"/>
              <a:cs typeface="+mn-ea"/>
              <a:sym typeface="+mn-lt"/>
            </a:endParaRPr>
          </a:p>
        </p:txBody>
      </p:sp>
      <p:sp>
        <p:nvSpPr>
          <p:cNvPr id="129" name="Rectangle 75">
            <a:extLst>
              <a:ext uri="{FF2B5EF4-FFF2-40B4-BE49-F238E27FC236}">
                <a16:creationId xmlns:a16="http://schemas.microsoft.com/office/drawing/2014/main" id="{1438D765-FE25-46FA-B1D5-65E5CE910042}"/>
              </a:ext>
            </a:extLst>
          </p:cNvPr>
          <p:cNvSpPr>
            <a:spLocks noChangeArrowheads="1"/>
          </p:cNvSpPr>
          <p:nvPr/>
        </p:nvSpPr>
        <p:spPr bwMode="auto">
          <a:xfrm>
            <a:off x="7113350" y="4568394"/>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MAC-3</a:t>
            </a:r>
            <a:endParaRPr lang="en-US" altLang="zh-CN" sz="1600" dirty="0">
              <a:latin typeface="+mn-lt"/>
              <a:ea typeface="+mn-ea"/>
              <a:cs typeface="+mn-ea"/>
              <a:sym typeface="+mn-lt"/>
            </a:endParaRPr>
          </a:p>
        </p:txBody>
      </p:sp>
      <p:sp>
        <p:nvSpPr>
          <p:cNvPr id="130" name="Rectangle 75">
            <a:extLst>
              <a:ext uri="{FF2B5EF4-FFF2-40B4-BE49-F238E27FC236}">
                <a16:creationId xmlns:a16="http://schemas.microsoft.com/office/drawing/2014/main" id="{DDF2A1A7-0B8E-4B4B-86A3-580552C5B033}"/>
              </a:ext>
            </a:extLst>
          </p:cNvPr>
          <p:cNvSpPr>
            <a:spLocks noChangeArrowheads="1"/>
          </p:cNvSpPr>
          <p:nvPr/>
        </p:nvSpPr>
        <p:spPr bwMode="auto">
          <a:xfrm>
            <a:off x="8125889" y="4554628"/>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MAC-4</a:t>
            </a:r>
            <a:endParaRPr lang="en-US" altLang="zh-CN" sz="1600" dirty="0">
              <a:latin typeface="+mn-lt"/>
              <a:ea typeface="+mn-ea"/>
              <a:cs typeface="+mn-ea"/>
              <a:sym typeface="+mn-lt"/>
            </a:endParaRPr>
          </a:p>
        </p:txBody>
      </p:sp>
      <p:cxnSp>
        <p:nvCxnSpPr>
          <p:cNvPr id="131" name="直接箭头连接符 130">
            <a:extLst>
              <a:ext uri="{FF2B5EF4-FFF2-40B4-BE49-F238E27FC236}">
                <a16:creationId xmlns:a16="http://schemas.microsoft.com/office/drawing/2014/main" id="{9FAB2002-0E7F-4AE2-A228-556475443E9F}"/>
              </a:ext>
            </a:extLst>
          </p:cNvPr>
          <p:cNvCxnSpPr>
            <a:cxnSpLocks/>
            <a:endCxn id="115" idx="0"/>
          </p:cNvCxnSpPr>
          <p:nvPr/>
        </p:nvCxnSpPr>
        <p:spPr>
          <a:xfrm>
            <a:off x="5309955" y="386603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4192C25-3337-4B18-BA6D-D2BFF9D3B436}"/>
              </a:ext>
            </a:extLst>
          </p:cNvPr>
          <p:cNvCxnSpPr>
            <a:cxnSpLocks/>
          </p:cNvCxnSpPr>
          <p:nvPr/>
        </p:nvCxnSpPr>
        <p:spPr>
          <a:xfrm>
            <a:off x="6311588" y="3862623"/>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22FA3AB8-676E-4BDE-97C1-BAFE3BB971A4}"/>
              </a:ext>
            </a:extLst>
          </p:cNvPr>
          <p:cNvCxnSpPr>
            <a:cxnSpLocks/>
          </p:cNvCxnSpPr>
          <p:nvPr/>
        </p:nvCxnSpPr>
        <p:spPr>
          <a:xfrm>
            <a:off x="7334272" y="387023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9FBA082-2F52-4FCC-9D89-CC7DB60A97AF}"/>
              </a:ext>
            </a:extLst>
          </p:cNvPr>
          <p:cNvCxnSpPr>
            <a:cxnSpLocks/>
          </p:cNvCxnSpPr>
          <p:nvPr/>
        </p:nvCxnSpPr>
        <p:spPr>
          <a:xfrm>
            <a:off x="8399169" y="3862622"/>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35" name="Rectangle 75">
            <a:extLst>
              <a:ext uri="{FF2B5EF4-FFF2-40B4-BE49-F238E27FC236}">
                <a16:creationId xmlns:a16="http://schemas.microsoft.com/office/drawing/2014/main" id="{3DFA7E07-8415-4D0A-8E74-5AAB05880786}"/>
              </a:ext>
            </a:extLst>
          </p:cNvPr>
          <p:cNvSpPr>
            <a:spLocks noChangeArrowheads="1"/>
          </p:cNvSpPr>
          <p:nvPr/>
        </p:nvSpPr>
        <p:spPr bwMode="auto">
          <a:xfrm>
            <a:off x="2578168" y="1790702"/>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MAC-1</a:t>
            </a:r>
            <a:endParaRPr lang="en-US" altLang="zh-CN" sz="1400" dirty="0">
              <a:latin typeface="+mn-lt"/>
              <a:ea typeface="+mn-ea"/>
              <a:cs typeface="+mn-ea"/>
              <a:sym typeface="+mn-lt"/>
            </a:endParaRPr>
          </a:p>
        </p:txBody>
      </p:sp>
      <p:sp>
        <p:nvSpPr>
          <p:cNvPr id="136" name="Rectangle 75">
            <a:extLst>
              <a:ext uri="{FF2B5EF4-FFF2-40B4-BE49-F238E27FC236}">
                <a16:creationId xmlns:a16="http://schemas.microsoft.com/office/drawing/2014/main" id="{87B859FC-3839-43D4-8549-2BDFC47F1770}"/>
              </a:ext>
            </a:extLst>
          </p:cNvPr>
          <p:cNvSpPr>
            <a:spLocks noChangeArrowheads="1"/>
          </p:cNvSpPr>
          <p:nvPr/>
        </p:nvSpPr>
        <p:spPr bwMode="auto">
          <a:xfrm>
            <a:off x="3415779" y="2364272"/>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MAC-2</a:t>
            </a:r>
            <a:endParaRPr lang="en-US" altLang="zh-CN" sz="1400" dirty="0">
              <a:latin typeface="+mn-lt"/>
              <a:ea typeface="+mn-ea"/>
              <a:cs typeface="+mn-ea"/>
              <a:sym typeface="+mn-lt"/>
            </a:endParaRPr>
          </a:p>
        </p:txBody>
      </p:sp>
      <p:sp>
        <p:nvSpPr>
          <p:cNvPr id="137" name="Rectangle 75">
            <a:extLst>
              <a:ext uri="{FF2B5EF4-FFF2-40B4-BE49-F238E27FC236}">
                <a16:creationId xmlns:a16="http://schemas.microsoft.com/office/drawing/2014/main" id="{FBA0D437-47D1-47E2-A2F1-F9FCE4BE601F}"/>
              </a:ext>
            </a:extLst>
          </p:cNvPr>
          <p:cNvSpPr>
            <a:spLocks noChangeArrowheads="1"/>
          </p:cNvSpPr>
          <p:nvPr/>
        </p:nvSpPr>
        <p:spPr bwMode="auto">
          <a:xfrm>
            <a:off x="890440" y="4558936"/>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MAC-3</a:t>
            </a:r>
            <a:endParaRPr lang="en-US" altLang="zh-CN" sz="1400" dirty="0">
              <a:latin typeface="+mn-lt"/>
              <a:ea typeface="+mn-ea"/>
              <a:cs typeface="+mn-ea"/>
              <a:sym typeface="+mn-lt"/>
            </a:endParaRPr>
          </a:p>
        </p:txBody>
      </p:sp>
      <p:sp>
        <p:nvSpPr>
          <p:cNvPr id="138" name="Rectangle 75">
            <a:extLst>
              <a:ext uri="{FF2B5EF4-FFF2-40B4-BE49-F238E27FC236}">
                <a16:creationId xmlns:a16="http://schemas.microsoft.com/office/drawing/2014/main" id="{DDCD223C-0AD8-4743-8CA0-564027ECEFB8}"/>
              </a:ext>
            </a:extLst>
          </p:cNvPr>
          <p:cNvSpPr>
            <a:spLocks noChangeArrowheads="1"/>
          </p:cNvSpPr>
          <p:nvPr/>
        </p:nvSpPr>
        <p:spPr bwMode="auto">
          <a:xfrm>
            <a:off x="2985980" y="4568394"/>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MAC-4</a:t>
            </a:r>
            <a:endParaRPr lang="en-US" altLang="zh-CN" sz="1400" dirty="0">
              <a:latin typeface="+mn-lt"/>
              <a:ea typeface="+mn-ea"/>
              <a:cs typeface="+mn-ea"/>
              <a:sym typeface="+mn-lt"/>
            </a:endParaRPr>
          </a:p>
        </p:txBody>
      </p:sp>
      <p:sp>
        <p:nvSpPr>
          <p:cNvPr id="139" name="Rectangle 10">
            <a:extLst>
              <a:ext uri="{FF2B5EF4-FFF2-40B4-BE49-F238E27FC236}">
                <a16:creationId xmlns:a16="http://schemas.microsoft.com/office/drawing/2014/main" id="{1BE6EA7D-D5C3-4B17-9E63-E63E7FDB1386}"/>
              </a:ext>
            </a:extLst>
          </p:cNvPr>
          <p:cNvSpPr>
            <a:spLocks noChangeArrowheads="1"/>
          </p:cNvSpPr>
          <p:nvPr/>
        </p:nvSpPr>
        <p:spPr bwMode="auto">
          <a:xfrm>
            <a:off x="1582431" y="2412779"/>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PORT-1</a:t>
            </a:r>
            <a:endParaRPr lang="en-US" altLang="zh-CN" sz="1400" dirty="0">
              <a:latin typeface="+mn-lt"/>
              <a:ea typeface="+mn-ea"/>
              <a:cs typeface="+mn-ea"/>
              <a:sym typeface="+mn-lt"/>
            </a:endParaRPr>
          </a:p>
        </p:txBody>
      </p:sp>
      <p:sp>
        <p:nvSpPr>
          <p:cNvPr id="140" name="Rectangle 10">
            <a:extLst>
              <a:ext uri="{FF2B5EF4-FFF2-40B4-BE49-F238E27FC236}">
                <a16:creationId xmlns:a16="http://schemas.microsoft.com/office/drawing/2014/main" id="{BF186A49-BC16-460B-ACB6-DE020A764664}"/>
              </a:ext>
            </a:extLst>
          </p:cNvPr>
          <p:cNvSpPr>
            <a:spLocks noChangeArrowheads="1"/>
          </p:cNvSpPr>
          <p:nvPr/>
        </p:nvSpPr>
        <p:spPr bwMode="auto">
          <a:xfrm>
            <a:off x="2583653" y="2718283"/>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PORT-2</a:t>
            </a:r>
            <a:endParaRPr lang="en-US" altLang="zh-CN" sz="1400" dirty="0">
              <a:latin typeface="+mn-lt"/>
              <a:ea typeface="+mn-ea"/>
              <a:cs typeface="+mn-ea"/>
              <a:sym typeface="+mn-lt"/>
            </a:endParaRPr>
          </a:p>
        </p:txBody>
      </p:sp>
      <p:sp>
        <p:nvSpPr>
          <p:cNvPr id="141" name="Rectangle 10">
            <a:extLst>
              <a:ext uri="{FF2B5EF4-FFF2-40B4-BE49-F238E27FC236}">
                <a16:creationId xmlns:a16="http://schemas.microsoft.com/office/drawing/2014/main" id="{AB5C2C84-BE48-4EF6-AE14-71C7A64E76B8}"/>
              </a:ext>
            </a:extLst>
          </p:cNvPr>
          <p:cNvSpPr>
            <a:spLocks noChangeArrowheads="1"/>
          </p:cNvSpPr>
          <p:nvPr/>
        </p:nvSpPr>
        <p:spPr bwMode="auto">
          <a:xfrm>
            <a:off x="1542009" y="3210760"/>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PORT-3</a:t>
            </a:r>
            <a:endParaRPr lang="en-US" altLang="zh-CN" sz="1400" dirty="0">
              <a:latin typeface="+mn-lt"/>
              <a:ea typeface="+mn-ea"/>
              <a:cs typeface="+mn-ea"/>
              <a:sym typeface="+mn-lt"/>
            </a:endParaRPr>
          </a:p>
        </p:txBody>
      </p:sp>
      <p:sp>
        <p:nvSpPr>
          <p:cNvPr id="142" name="Rectangle 10">
            <a:extLst>
              <a:ext uri="{FF2B5EF4-FFF2-40B4-BE49-F238E27FC236}">
                <a16:creationId xmlns:a16="http://schemas.microsoft.com/office/drawing/2014/main" id="{37F63697-7A35-4158-B484-289B04D4AD64}"/>
              </a:ext>
            </a:extLst>
          </p:cNvPr>
          <p:cNvSpPr>
            <a:spLocks noChangeArrowheads="1"/>
          </p:cNvSpPr>
          <p:nvPr/>
        </p:nvSpPr>
        <p:spPr bwMode="auto">
          <a:xfrm>
            <a:off x="2429216" y="3248401"/>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PORT-4</a:t>
            </a:r>
            <a:endParaRPr lang="en-US" altLang="zh-CN" sz="1400" dirty="0">
              <a:latin typeface="+mn-lt"/>
              <a:ea typeface="+mn-ea"/>
              <a:cs typeface="+mn-ea"/>
              <a:sym typeface="+mn-lt"/>
            </a:endParaRPr>
          </a:p>
        </p:txBody>
      </p:sp>
      <p:pic>
        <p:nvPicPr>
          <p:cNvPr id="83" name="图形 82">
            <a:extLst>
              <a:ext uri="{FF2B5EF4-FFF2-40B4-BE49-F238E27FC236}">
                <a16:creationId xmlns:a16="http://schemas.microsoft.com/office/drawing/2014/main" id="{BF086DCA-8103-4797-A96A-AAC01C197E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8110" y="2714682"/>
            <a:ext cx="625241" cy="478450"/>
          </a:xfrm>
          <a:prstGeom prst="rect">
            <a:avLst/>
          </a:prstGeom>
        </p:spPr>
      </p:pic>
      <p:sp>
        <p:nvSpPr>
          <p:cNvPr id="5" name="灯片编号占位符 4">
            <a:extLst>
              <a:ext uri="{FF2B5EF4-FFF2-40B4-BE49-F238E27FC236}">
                <a16:creationId xmlns:a16="http://schemas.microsoft.com/office/drawing/2014/main" id="{ED75A5D7-CF6C-9F57-3DB4-7EE98A03EE57}"/>
              </a:ext>
            </a:extLst>
          </p:cNvPr>
          <p:cNvSpPr>
            <a:spLocks noGrp="1"/>
          </p:cNvSpPr>
          <p:nvPr>
            <p:ph type="sldNum" sz="quarter" idx="12"/>
          </p:nvPr>
        </p:nvSpPr>
        <p:spPr/>
        <p:txBody>
          <a:bodyPr/>
          <a:lstStyle/>
          <a:p>
            <a:fld id="{C8BB1146-E542-4D4E-B8E9-6919A11DDD48}" type="slidenum">
              <a:rPr lang="en-US" smtClean="0"/>
              <a:t>244</a:t>
            </a:fld>
            <a:endParaRPr lang="en-US"/>
          </a:p>
        </p:txBody>
      </p:sp>
    </p:spTree>
    <p:extLst>
      <p:ext uri="{BB962C8B-B14F-4D97-AF65-F5344CB8AC3E}">
        <p14:creationId xmlns:p14="http://schemas.microsoft.com/office/powerpoint/2010/main" val="32031211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以太网交换机的工作原理</a:t>
            </a:r>
          </a:p>
        </p:txBody>
      </p:sp>
      <p:sp>
        <p:nvSpPr>
          <p:cNvPr id="259" name="内容占位符 258"/>
          <p:cNvSpPr>
            <a:spLocks noGrp="1"/>
          </p:cNvSpPr>
          <p:nvPr>
            <p:ph idx="1"/>
          </p:nvPr>
        </p:nvSpPr>
        <p:spPr>
          <a:xfrm>
            <a:off x="575340" y="1332030"/>
            <a:ext cx="10858500" cy="1093148"/>
          </a:xfrm>
        </p:spPr>
        <p:txBody>
          <a:bodyPr>
            <a:normAutofit/>
          </a:bodyPr>
          <a:lstStyle/>
          <a:p>
            <a:pPr>
              <a:spcBef>
                <a:spcPts val="0"/>
              </a:spcBef>
              <a:buFont typeface="Wingdings" panose="05000000000000000000" pitchFamily="2" charset="2"/>
              <a:buChar char="Ø"/>
            </a:pPr>
            <a:r>
              <a:rPr lang="zh-CN" altLang="en-US" dirty="0">
                <a:cs typeface="+mn-ea"/>
                <a:sym typeface="+mn-lt"/>
              </a:rPr>
              <a:t>假设</a:t>
            </a:r>
            <a:r>
              <a:rPr lang="en-US" altLang="zh-CN" dirty="0">
                <a:cs typeface="+mn-ea"/>
                <a:sym typeface="+mn-lt"/>
              </a:rPr>
              <a:t>PC1</a:t>
            </a:r>
            <a:r>
              <a:rPr lang="zh-CN" altLang="en-US" dirty="0">
                <a:cs typeface="+mn-ea"/>
                <a:sym typeface="+mn-lt"/>
              </a:rPr>
              <a:t>连接在交换机的 </a:t>
            </a:r>
            <a:r>
              <a:rPr lang="en-US" altLang="zh-CN" dirty="0">
                <a:cs typeface="+mn-ea"/>
                <a:sym typeface="+mn-lt"/>
              </a:rPr>
              <a:t>1 </a:t>
            </a:r>
            <a:r>
              <a:rPr lang="zh-CN" altLang="en-US" dirty="0">
                <a:cs typeface="+mn-ea"/>
                <a:sym typeface="+mn-lt"/>
              </a:rPr>
              <a:t>号端口，</a:t>
            </a:r>
            <a:r>
              <a:rPr lang="en-US" altLang="zh-CN" dirty="0">
                <a:cs typeface="+mn-ea"/>
                <a:sym typeface="+mn-lt"/>
              </a:rPr>
              <a:t>PC2</a:t>
            </a:r>
            <a:r>
              <a:rPr lang="zh-CN" altLang="en-US" dirty="0">
                <a:cs typeface="+mn-ea"/>
                <a:sym typeface="+mn-lt"/>
              </a:rPr>
              <a:t>连接在交换机的 </a:t>
            </a:r>
            <a:r>
              <a:rPr lang="en-US" altLang="zh-CN" dirty="0">
                <a:cs typeface="+mn-ea"/>
                <a:sym typeface="+mn-lt"/>
              </a:rPr>
              <a:t>24 </a:t>
            </a:r>
            <a:r>
              <a:rPr lang="zh-CN" altLang="en-US" dirty="0">
                <a:cs typeface="+mn-ea"/>
                <a:sym typeface="+mn-lt"/>
              </a:rPr>
              <a:t>号端口上。</a:t>
            </a:r>
            <a:endParaRPr lang="en-US" altLang="zh-CN" dirty="0">
              <a:cs typeface="+mn-ea"/>
              <a:sym typeface="+mn-lt"/>
            </a:endParaRPr>
          </a:p>
          <a:p>
            <a:pPr>
              <a:spcBef>
                <a:spcPts val="0"/>
              </a:spcBef>
              <a:buFont typeface="Wingdings" panose="05000000000000000000" pitchFamily="2" charset="2"/>
              <a:buChar char="Ø"/>
            </a:pPr>
            <a:r>
              <a:rPr lang="zh-CN" altLang="en-US" dirty="0">
                <a:cs typeface="+mn-ea"/>
                <a:sym typeface="+mn-lt"/>
              </a:rPr>
              <a:t>设备上电后，初始情况下，交换机的 </a:t>
            </a:r>
            <a:r>
              <a:rPr lang="en-US" altLang="zh-CN" dirty="0">
                <a:cs typeface="+mn-ea"/>
                <a:sym typeface="+mn-lt"/>
              </a:rPr>
              <a:t>MAC </a:t>
            </a:r>
            <a:r>
              <a:rPr lang="zh-CN" altLang="en-US" dirty="0">
                <a:cs typeface="+mn-ea"/>
                <a:sym typeface="+mn-lt"/>
              </a:rPr>
              <a:t>地址表是空的。</a:t>
            </a:r>
          </a:p>
        </p:txBody>
      </p:sp>
      <p:sp>
        <p:nvSpPr>
          <p:cNvPr id="143" name="圆角矩形 4"/>
          <p:cNvSpPr/>
          <p:nvPr/>
        </p:nvSpPr>
        <p:spPr bwMode="auto">
          <a:xfrm>
            <a:off x="2978800" y="2982669"/>
            <a:ext cx="6051579" cy="892661"/>
          </a:xfrm>
          <a:prstGeom prst="roundRect">
            <a:avLst>
              <a:gd name="adj" fmla="val 5625"/>
            </a:avLst>
          </a:prstGeom>
          <a:solidFill>
            <a:schemeClr val="bg1">
              <a:lumMod val="95000"/>
            </a:schemeClr>
          </a:solidFill>
          <a:ln w="38100">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44" name="TextBox 143"/>
          <p:cNvSpPr txBox="1"/>
          <p:nvPr/>
        </p:nvSpPr>
        <p:spPr>
          <a:xfrm>
            <a:off x="5128110" y="3946643"/>
            <a:ext cx="1723549" cy="345479"/>
          </a:xfrm>
          <a:prstGeom prst="rect">
            <a:avLst/>
          </a:prstGeom>
          <a:noFill/>
        </p:spPr>
        <p:txBody>
          <a:bodyPr wrap="none" rtlCol="0">
            <a:spAutoFit/>
          </a:bodyPr>
          <a:lstStyle/>
          <a:p>
            <a:pPr>
              <a:lnSpc>
                <a:spcPct val="120000"/>
              </a:lnSpc>
            </a:pPr>
            <a:r>
              <a:rPr lang="zh-CN" altLang="en-US" sz="1500">
                <a:solidFill>
                  <a:schemeClr val="bg1">
                    <a:lumMod val="50000"/>
                  </a:schemeClr>
                </a:solidFill>
                <a:cs typeface="+mn-ea"/>
                <a:sym typeface="+mn-lt"/>
              </a:rPr>
              <a:t>以太网二层交换机</a:t>
            </a:r>
          </a:p>
        </p:txBody>
      </p:sp>
      <p:cxnSp>
        <p:nvCxnSpPr>
          <p:cNvPr id="145" name="直接连接符 12"/>
          <p:cNvCxnSpPr/>
          <p:nvPr/>
        </p:nvCxnSpPr>
        <p:spPr>
          <a:xfrm flipV="1">
            <a:off x="3507883" y="3469175"/>
            <a:ext cx="0" cy="10467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2"/>
          <p:cNvCxnSpPr/>
          <p:nvPr/>
        </p:nvCxnSpPr>
        <p:spPr>
          <a:xfrm flipV="1">
            <a:off x="8562483" y="3448122"/>
            <a:ext cx="0" cy="10467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矩形 33"/>
          <p:cNvSpPr/>
          <p:nvPr/>
        </p:nvSpPr>
        <p:spPr bwMode="auto">
          <a:xfrm>
            <a:off x="3297321" y="3256861"/>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1</a:t>
            </a:r>
            <a:endParaRPr lang="zh-CN" altLang="en-US" sz="1600" b="1">
              <a:solidFill>
                <a:schemeClr val="bg1"/>
              </a:solidFill>
              <a:cs typeface="+mn-ea"/>
              <a:sym typeface="+mn-lt"/>
            </a:endParaRPr>
          </a:p>
        </p:txBody>
      </p:sp>
      <p:sp>
        <p:nvSpPr>
          <p:cNvPr id="150" name="矩形 34"/>
          <p:cNvSpPr/>
          <p:nvPr/>
        </p:nvSpPr>
        <p:spPr bwMode="auto">
          <a:xfrm>
            <a:off x="4305433" y="3256861"/>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a:t>
            </a:r>
          </a:p>
        </p:txBody>
      </p:sp>
      <p:sp>
        <p:nvSpPr>
          <p:cNvPr id="151" name="矩形 35"/>
          <p:cNvSpPr/>
          <p:nvPr/>
        </p:nvSpPr>
        <p:spPr bwMode="auto">
          <a:xfrm>
            <a:off x="6321657" y="3256861"/>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2" name="矩形 36"/>
          <p:cNvSpPr/>
          <p:nvPr/>
        </p:nvSpPr>
        <p:spPr bwMode="auto">
          <a:xfrm>
            <a:off x="8337881" y="3256861"/>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24</a:t>
            </a:r>
            <a:endParaRPr lang="zh-CN" altLang="en-US" sz="1600" b="1">
              <a:solidFill>
                <a:schemeClr val="bg1"/>
              </a:solidFill>
              <a:cs typeface="+mn-ea"/>
              <a:sym typeface="+mn-lt"/>
            </a:endParaRPr>
          </a:p>
        </p:txBody>
      </p:sp>
      <p:sp>
        <p:nvSpPr>
          <p:cNvPr id="153" name="矩形 37"/>
          <p:cNvSpPr/>
          <p:nvPr/>
        </p:nvSpPr>
        <p:spPr bwMode="auto">
          <a:xfrm>
            <a:off x="5313545" y="3256861"/>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4" name="矩形 38"/>
          <p:cNvSpPr/>
          <p:nvPr/>
        </p:nvSpPr>
        <p:spPr bwMode="auto">
          <a:xfrm>
            <a:off x="7329769" y="3256861"/>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23</a:t>
            </a:r>
            <a:endParaRPr lang="zh-CN" altLang="en-US" sz="1600" b="1">
              <a:solidFill>
                <a:schemeClr val="bg1"/>
              </a:solidFill>
              <a:cs typeface="+mn-ea"/>
              <a:sym typeface="+mn-lt"/>
            </a:endParaRPr>
          </a:p>
        </p:txBody>
      </p:sp>
      <p:pic>
        <p:nvPicPr>
          <p:cNvPr id="161" name="Picture 868" descr="图片274"/>
          <p:cNvPicPr>
            <a:picLocks noChangeAspect="1" noChangeArrowheads="1"/>
          </p:cNvPicPr>
          <p:nvPr/>
        </p:nvPicPr>
        <p:blipFill>
          <a:blip r:embed="rId2" cstate="print"/>
          <a:srcRect/>
          <a:stretch>
            <a:fillRect/>
          </a:stretch>
        </p:blipFill>
        <p:spPr bwMode="auto">
          <a:xfrm>
            <a:off x="3199961" y="4350820"/>
            <a:ext cx="576064" cy="557418"/>
          </a:xfrm>
          <a:prstGeom prst="rect">
            <a:avLst/>
          </a:prstGeom>
          <a:noFill/>
        </p:spPr>
      </p:pic>
      <p:pic>
        <p:nvPicPr>
          <p:cNvPr id="162" name="Picture 868" descr="图片274"/>
          <p:cNvPicPr>
            <a:picLocks noChangeAspect="1" noChangeArrowheads="1"/>
          </p:cNvPicPr>
          <p:nvPr/>
        </p:nvPicPr>
        <p:blipFill>
          <a:blip r:embed="rId2" cstate="print"/>
          <a:srcRect/>
          <a:stretch>
            <a:fillRect/>
          </a:stretch>
        </p:blipFill>
        <p:spPr bwMode="auto">
          <a:xfrm>
            <a:off x="8258134" y="4350820"/>
            <a:ext cx="576064" cy="557418"/>
          </a:xfrm>
          <a:prstGeom prst="rect">
            <a:avLst/>
          </a:prstGeom>
          <a:noFill/>
        </p:spPr>
      </p:pic>
      <p:sp>
        <p:nvSpPr>
          <p:cNvPr id="163" name="TextBox 162"/>
          <p:cNvSpPr txBox="1"/>
          <p:nvPr/>
        </p:nvSpPr>
        <p:spPr>
          <a:xfrm>
            <a:off x="2647860" y="4856096"/>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PC1</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IP-1</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MAC-1</a:t>
            </a:r>
          </a:p>
        </p:txBody>
      </p:sp>
      <p:sp>
        <p:nvSpPr>
          <p:cNvPr id="164" name="TextBox 163"/>
          <p:cNvSpPr txBox="1"/>
          <p:nvPr/>
        </p:nvSpPr>
        <p:spPr>
          <a:xfrm>
            <a:off x="7706033" y="4856096"/>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PC2</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IP-2</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MAC-2</a:t>
            </a:r>
          </a:p>
        </p:txBody>
      </p:sp>
      <p:graphicFrame>
        <p:nvGraphicFramePr>
          <p:cNvPr id="19" name="表格 39"/>
          <p:cNvGraphicFramePr>
            <a:graphicFrameLocks noGrp="1"/>
          </p:cNvGraphicFramePr>
          <p:nvPr/>
        </p:nvGraphicFramePr>
        <p:xfrm>
          <a:off x="4966738" y="5201689"/>
          <a:ext cx="2046290" cy="649288"/>
        </p:xfrm>
        <a:graphic>
          <a:graphicData uri="http://schemas.openxmlformats.org/drawingml/2006/table">
            <a:tbl>
              <a:tblPr firstRow="1" bandRow="1"/>
              <a:tblGrid>
                <a:gridCol w="111018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b="1">
                          <a:latin typeface="+mn-lt"/>
                          <a:ea typeface="+mn-ea"/>
                          <a:cs typeface="+mn-ea"/>
                          <a:sym typeface="+mn-lt"/>
                        </a:rPr>
                        <a:t>MAC</a:t>
                      </a:r>
                      <a:r>
                        <a:rPr lang="zh-CN" altLang="en-US" sz="1400" b="1">
                          <a:latin typeface="+mn-lt"/>
                          <a:ea typeface="+mn-ea"/>
                          <a:cs typeface="+mn-ea"/>
                          <a:sym typeface="+mn-lt"/>
                        </a:rPr>
                        <a:t>地址</a:t>
                      </a:r>
                    </a:p>
                  </a:txBody>
                  <a:tcPr>
                    <a:lnL w="28575" cap="flat" cmpd="sng" algn="ctr">
                      <a:solidFill>
                        <a:srgbClr val="000000"/>
                      </a:solidFill>
                      <a:prstDash val="solid"/>
                      <a:round/>
                      <a:headEnd type="none" w="med" len="med"/>
                      <a:tailEnd type="none" w="med" len="med"/>
                    </a:lnL>
                    <a:lnR w="12700" cmpd="sng">
                      <a:solidFill>
                        <a:srgbClr val="000000"/>
                      </a:solidFill>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zh-CN" altLang="en-US" sz="1400" b="1">
                          <a:latin typeface="+mn-lt"/>
                          <a:ea typeface="+mn-ea"/>
                          <a:cs typeface="+mn-ea"/>
                          <a:sym typeface="+mn-lt"/>
                        </a:rPr>
                        <a:t>接口</a:t>
                      </a:r>
                    </a:p>
                  </a:txBody>
                  <a:tcPr>
                    <a:lnL w="12700"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endParaRPr lang="zh-CN" altLang="en-US" sz="1400">
                        <a:solidFill>
                          <a:srgbClr val="C00000"/>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endParaRPr lang="zh-CN" altLang="en-US" sz="1400" dirty="0">
                        <a:solidFill>
                          <a:srgbClr val="C00000"/>
                        </a:solidFill>
                        <a:latin typeface="+mn-lt"/>
                        <a:ea typeface="+mn-ea"/>
                        <a:cs typeface="+mn-ea"/>
                        <a:sym typeface="+mn-lt"/>
                      </a:endParaRPr>
                    </a:p>
                  </a:txBody>
                  <a:tcPr>
                    <a:lnL w="12700" cmpd="sng">
                      <a:solidFill>
                        <a:srgbClr val="000000"/>
                      </a:solidFill>
                    </a:lnL>
                    <a:lnR w="28575"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0" name="TextBox 19"/>
          <p:cNvSpPr txBox="1"/>
          <p:nvPr/>
        </p:nvSpPr>
        <p:spPr>
          <a:xfrm>
            <a:off x="5428673" y="4829899"/>
            <a:ext cx="1255472" cy="362343"/>
          </a:xfrm>
          <a:prstGeom prst="rect">
            <a:avLst/>
          </a:prstGeom>
          <a:noFill/>
        </p:spPr>
        <p:txBody>
          <a:bodyPr wrap="none" rtlCol="0">
            <a:spAutoFit/>
          </a:bodyPr>
          <a:lstStyle/>
          <a:p>
            <a:pPr eaLnBrk="1" hangingPunct="1">
              <a:lnSpc>
                <a:spcPct val="120000"/>
              </a:lnSpc>
            </a:pPr>
            <a:r>
              <a:rPr lang="en-US" altLang="zh-CN" sz="1600" dirty="0">
                <a:cs typeface="+mn-ea"/>
                <a:sym typeface="+mn-lt"/>
              </a:rPr>
              <a:t>MAC</a:t>
            </a:r>
            <a:r>
              <a:rPr lang="zh-CN" altLang="en-US" sz="1600" dirty="0">
                <a:cs typeface="+mn-ea"/>
                <a:sym typeface="+mn-lt"/>
              </a:rPr>
              <a:t>地址表</a:t>
            </a:r>
          </a:p>
        </p:txBody>
      </p:sp>
      <p:sp>
        <p:nvSpPr>
          <p:cNvPr id="5" name="灯片编号占位符 4">
            <a:extLst>
              <a:ext uri="{FF2B5EF4-FFF2-40B4-BE49-F238E27FC236}">
                <a16:creationId xmlns:a16="http://schemas.microsoft.com/office/drawing/2014/main" id="{9FC4E437-C358-8FBF-523D-AC42FB74D2C3}"/>
              </a:ext>
            </a:extLst>
          </p:cNvPr>
          <p:cNvSpPr>
            <a:spLocks noGrp="1"/>
          </p:cNvSpPr>
          <p:nvPr>
            <p:ph type="sldNum" sz="quarter" idx="12"/>
          </p:nvPr>
        </p:nvSpPr>
        <p:spPr/>
        <p:txBody>
          <a:bodyPr/>
          <a:lstStyle/>
          <a:p>
            <a:fld id="{C8BB1146-E542-4D4E-B8E9-6919A11DDD48}" type="slidenum">
              <a:rPr lang="en-US" smtClean="0"/>
              <a:t>245</a:t>
            </a:fld>
            <a:endParaRPr lang="en-US"/>
          </a:p>
        </p:txBody>
      </p:sp>
    </p:spTree>
    <p:extLst>
      <p:ext uri="{BB962C8B-B14F-4D97-AF65-F5344CB8AC3E}">
        <p14:creationId xmlns:p14="http://schemas.microsoft.com/office/powerpoint/2010/main" val="352636573"/>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221" y="23563"/>
            <a:ext cx="10858500" cy="900112"/>
          </a:xfrm>
        </p:spPr>
        <p:txBody>
          <a:bodyPr>
            <a:normAutofit/>
          </a:bodyPr>
          <a:lstStyle/>
          <a:p>
            <a:pPr>
              <a:lnSpc>
                <a:spcPct val="120000"/>
              </a:lnSpc>
            </a:pPr>
            <a:r>
              <a:rPr lang="zh-CN" altLang="en-US" sz="3200" dirty="0">
                <a:latin typeface="+mn-lt"/>
                <a:ea typeface="+mn-ea"/>
                <a:cs typeface="+mn-ea"/>
                <a:sym typeface="+mn-lt"/>
              </a:rPr>
              <a:t>以太网交换机的工作原理</a:t>
            </a:r>
          </a:p>
        </p:txBody>
      </p:sp>
      <p:sp>
        <p:nvSpPr>
          <p:cNvPr id="5" name="Content Placeholder 4"/>
          <p:cNvSpPr>
            <a:spLocks noGrp="1"/>
          </p:cNvSpPr>
          <p:nvPr>
            <p:ph idx="1"/>
          </p:nvPr>
        </p:nvSpPr>
        <p:spPr>
          <a:xfrm>
            <a:off x="660400" y="1130300"/>
            <a:ext cx="10858500" cy="940981"/>
          </a:xfrm>
        </p:spPr>
        <p:txBody>
          <a:bodyPr>
            <a:normAutofit/>
          </a:bodyPr>
          <a:lstStyle/>
          <a:p>
            <a:pPr marL="342900" indent="-342900">
              <a:spcBef>
                <a:spcPts val="0"/>
              </a:spcBef>
              <a:buFont typeface="+mj-lt"/>
              <a:buAutoNum type="arabicPeriod"/>
            </a:pPr>
            <a:r>
              <a:rPr lang="en-US" altLang="zh-CN" sz="2000" dirty="0">
                <a:cs typeface="+mn-ea"/>
                <a:sym typeface="+mn-lt"/>
              </a:rPr>
              <a:t>PC1 </a:t>
            </a:r>
            <a:r>
              <a:rPr lang="zh-CN" altLang="en-US" sz="2000" dirty="0">
                <a:cs typeface="+mn-ea"/>
                <a:sym typeface="+mn-lt"/>
              </a:rPr>
              <a:t>发送 </a:t>
            </a:r>
            <a:r>
              <a:rPr lang="en-US" altLang="zh-CN" sz="2000" dirty="0">
                <a:cs typeface="+mn-ea"/>
                <a:sym typeface="+mn-lt"/>
              </a:rPr>
              <a:t>MAC </a:t>
            </a:r>
            <a:r>
              <a:rPr lang="zh-CN" altLang="en-US" sz="2000" dirty="0">
                <a:cs typeface="+mn-ea"/>
                <a:sym typeface="+mn-lt"/>
              </a:rPr>
              <a:t>帧给</a:t>
            </a:r>
            <a:r>
              <a:rPr lang="en-US" altLang="zh-CN" sz="2000" dirty="0">
                <a:cs typeface="+mn-ea"/>
                <a:sym typeface="+mn-lt"/>
              </a:rPr>
              <a:t>PC2</a:t>
            </a:r>
            <a:r>
              <a:rPr lang="zh-CN" altLang="en-US" sz="2000" dirty="0">
                <a:cs typeface="+mn-ea"/>
                <a:sym typeface="+mn-lt"/>
              </a:rPr>
              <a:t>（假设</a:t>
            </a:r>
            <a:r>
              <a:rPr lang="en-US" altLang="zh-CN" sz="2000" dirty="0">
                <a:cs typeface="+mn-ea"/>
                <a:sym typeface="+mn-lt"/>
              </a:rPr>
              <a:t>PC1</a:t>
            </a:r>
            <a:r>
              <a:rPr lang="zh-CN" altLang="en-US" sz="2000" dirty="0">
                <a:cs typeface="+mn-ea"/>
                <a:sym typeface="+mn-lt"/>
              </a:rPr>
              <a:t>通过其它技术手段已经知道了 </a:t>
            </a:r>
            <a:r>
              <a:rPr lang="en-US" altLang="zh-CN" sz="2000" dirty="0">
                <a:cs typeface="+mn-ea"/>
                <a:sym typeface="+mn-lt"/>
              </a:rPr>
              <a:t>PC2 </a:t>
            </a:r>
            <a:r>
              <a:rPr lang="zh-CN" altLang="en-US" sz="2000" dirty="0">
                <a:cs typeface="+mn-ea"/>
                <a:sym typeface="+mn-lt"/>
              </a:rPr>
              <a:t>的 </a:t>
            </a:r>
            <a:r>
              <a:rPr lang="en-US" altLang="zh-CN" sz="2000" dirty="0">
                <a:cs typeface="+mn-ea"/>
                <a:sym typeface="+mn-lt"/>
              </a:rPr>
              <a:t>MAC </a:t>
            </a:r>
            <a:r>
              <a:rPr lang="zh-CN" altLang="en-US" sz="2000" dirty="0">
                <a:cs typeface="+mn-ea"/>
                <a:sym typeface="+mn-lt"/>
              </a:rPr>
              <a:t>地址）。</a:t>
            </a:r>
            <a:endParaRPr lang="en-US" altLang="zh-CN" sz="2000" dirty="0">
              <a:cs typeface="+mn-ea"/>
              <a:sym typeface="+mn-lt"/>
            </a:endParaRPr>
          </a:p>
          <a:p>
            <a:pPr marL="342900" indent="-342900">
              <a:spcBef>
                <a:spcPts val="0"/>
              </a:spcBef>
              <a:buFont typeface="+mj-lt"/>
              <a:buAutoNum type="arabicPeriod"/>
            </a:pPr>
            <a:r>
              <a:rPr lang="zh-CN" altLang="en-US" sz="2000" dirty="0">
                <a:cs typeface="+mn-ea"/>
                <a:sym typeface="+mn-lt"/>
              </a:rPr>
              <a:t>交换机在 </a:t>
            </a:r>
            <a:r>
              <a:rPr lang="en-US" altLang="zh-CN" sz="2000" dirty="0">
                <a:cs typeface="+mn-ea"/>
                <a:sym typeface="+mn-lt"/>
              </a:rPr>
              <a:t>GE0/0/1 </a:t>
            </a:r>
            <a:r>
              <a:rPr lang="zh-CN" altLang="en-US" sz="2000" dirty="0">
                <a:cs typeface="+mn-ea"/>
                <a:sym typeface="+mn-lt"/>
              </a:rPr>
              <a:t>口接收帧后，在</a:t>
            </a:r>
            <a:r>
              <a:rPr lang="en-US" altLang="zh-CN" sz="2000" dirty="0">
                <a:cs typeface="+mn-ea"/>
                <a:sym typeface="+mn-lt"/>
              </a:rPr>
              <a:t>MAC</a:t>
            </a:r>
            <a:r>
              <a:rPr lang="zh-CN" altLang="en-US" sz="2000" dirty="0">
                <a:cs typeface="+mn-ea"/>
                <a:sym typeface="+mn-lt"/>
              </a:rPr>
              <a:t>地址表中查询该帧的目的 </a:t>
            </a:r>
            <a:r>
              <a:rPr lang="en-US" altLang="zh-CN" sz="2000" dirty="0">
                <a:cs typeface="+mn-ea"/>
                <a:sym typeface="+mn-lt"/>
              </a:rPr>
              <a:t>MAC </a:t>
            </a:r>
            <a:r>
              <a:rPr lang="zh-CN" altLang="en-US" sz="2000" dirty="0">
                <a:cs typeface="+mn-ea"/>
                <a:sym typeface="+mn-lt"/>
              </a:rPr>
              <a:t>地址。</a:t>
            </a:r>
          </a:p>
        </p:txBody>
      </p:sp>
      <p:sp>
        <p:nvSpPr>
          <p:cNvPr id="143" name="圆角矩形 4"/>
          <p:cNvSpPr/>
          <p:nvPr/>
        </p:nvSpPr>
        <p:spPr bwMode="auto">
          <a:xfrm>
            <a:off x="3070210" y="3429000"/>
            <a:ext cx="6051579" cy="892661"/>
          </a:xfrm>
          <a:prstGeom prst="roundRect">
            <a:avLst>
              <a:gd name="adj" fmla="val 5625"/>
            </a:avLst>
          </a:prstGeom>
          <a:solidFill>
            <a:schemeClr val="bg1">
              <a:lumMod val="95000"/>
            </a:schemeClr>
          </a:solidFill>
          <a:ln w="38100">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cxnSp>
        <p:nvCxnSpPr>
          <p:cNvPr id="145" name="直接连接符 12"/>
          <p:cNvCxnSpPr/>
          <p:nvPr/>
        </p:nvCxnSpPr>
        <p:spPr>
          <a:xfrm flipV="1">
            <a:off x="3599293" y="3866509"/>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2"/>
          <p:cNvCxnSpPr/>
          <p:nvPr/>
        </p:nvCxnSpPr>
        <p:spPr>
          <a:xfrm flipV="1">
            <a:off x="8653893" y="3845456"/>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矩形 33"/>
          <p:cNvSpPr/>
          <p:nvPr/>
        </p:nvSpPr>
        <p:spPr bwMode="auto">
          <a:xfrm>
            <a:off x="3388731"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1</a:t>
            </a:r>
            <a:endParaRPr lang="zh-CN" altLang="en-US" sz="1600" b="1">
              <a:solidFill>
                <a:schemeClr val="bg1"/>
              </a:solidFill>
              <a:cs typeface="+mn-ea"/>
              <a:sym typeface="+mn-lt"/>
            </a:endParaRPr>
          </a:p>
        </p:txBody>
      </p:sp>
      <p:sp>
        <p:nvSpPr>
          <p:cNvPr id="150" name="矩形 34"/>
          <p:cNvSpPr/>
          <p:nvPr/>
        </p:nvSpPr>
        <p:spPr bwMode="auto">
          <a:xfrm>
            <a:off x="4396843"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a:t>
            </a:r>
          </a:p>
        </p:txBody>
      </p:sp>
      <p:sp>
        <p:nvSpPr>
          <p:cNvPr id="151" name="矩形 35"/>
          <p:cNvSpPr/>
          <p:nvPr/>
        </p:nvSpPr>
        <p:spPr bwMode="auto">
          <a:xfrm>
            <a:off x="6413067"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2" name="矩形 36"/>
          <p:cNvSpPr/>
          <p:nvPr/>
        </p:nvSpPr>
        <p:spPr bwMode="auto">
          <a:xfrm>
            <a:off x="8429291"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24</a:t>
            </a:r>
            <a:endParaRPr lang="zh-CN" altLang="en-US" sz="1600" b="1">
              <a:solidFill>
                <a:schemeClr val="bg1"/>
              </a:solidFill>
              <a:cs typeface="+mn-ea"/>
              <a:sym typeface="+mn-lt"/>
            </a:endParaRPr>
          </a:p>
        </p:txBody>
      </p:sp>
      <p:sp>
        <p:nvSpPr>
          <p:cNvPr id="153" name="矩形 37"/>
          <p:cNvSpPr/>
          <p:nvPr/>
        </p:nvSpPr>
        <p:spPr bwMode="auto">
          <a:xfrm>
            <a:off x="5404955"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4" name="矩形 38"/>
          <p:cNvSpPr/>
          <p:nvPr/>
        </p:nvSpPr>
        <p:spPr bwMode="auto">
          <a:xfrm>
            <a:off x="7421179"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23</a:t>
            </a:r>
            <a:endParaRPr lang="zh-CN" altLang="en-US" sz="1600" b="1">
              <a:solidFill>
                <a:schemeClr val="bg1"/>
              </a:solidFill>
              <a:cs typeface="+mn-ea"/>
              <a:sym typeface="+mn-lt"/>
            </a:endParaRPr>
          </a:p>
        </p:txBody>
      </p:sp>
      <p:pic>
        <p:nvPicPr>
          <p:cNvPr id="161" name="Picture 868" descr="图片274"/>
          <p:cNvPicPr>
            <a:picLocks noChangeAspect="1" noChangeArrowheads="1"/>
          </p:cNvPicPr>
          <p:nvPr/>
        </p:nvPicPr>
        <p:blipFill>
          <a:blip r:embed="rId2" cstate="print"/>
          <a:srcRect/>
          <a:stretch>
            <a:fillRect/>
          </a:stretch>
        </p:blipFill>
        <p:spPr bwMode="auto">
          <a:xfrm>
            <a:off x="3363002" y="5063902"/>
            <a:ext cx="432805" cy="418796"/>
          </a:xfrm>
          <a:prstGeom prst="rect">
            <a:avLst/>
          </a:prstGeom>
          <a:noFill/>
        </p:spPr>
      </p:pic>
      <p:pic>
        <p:nvPicPr>
          <p:cNvPr id="162" name="Picture 868" descr="图片274"/>
          <p:cNvPicPr>
            <a:picLocks noChangeAspect="1" noChangeArrowheads="1"/>
          </p:cNvPicPr>
          <p:nvPr/>
        </p:nvPicPr>
        <p:blipFill>
          <a:blip r:embed="rId2" cstate="print"/>
          <a:srcRect/>
          <a:stretch>
            <a:fillRect/>
          </a:stretch>
        </p:blipFill>
        <p:spPr bwMode="auto">
          <a:xfrm>
            <a:off x="8421175" y="5063902"/>
            <a:ext cx="432805" cy="418796"/>
          </a:xfrm>
          <a:prstGeom prst="rect">
            <a:avLst/>
          </a:prstGeom>
          <a:noFill/>
        </p:spPr>
      </p:pic>
      <p:sp>
        <p:nvSpPr>
          <p:cNvPr id="163" name="TextBox 162"/>
          <p:cNvSpPr txBox="1"/>
          <p:nvPr/>
        </p:nvSpPr>
        <p:spPr>
          <a:xfrm>
            <a:off x="2739270" y="5446443"/>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PC1</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IP-1</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MAC-1</a:t>
            </a:r>
          </a:p>
        </p:txBody>
      </p:sp>
      <p:sp>
        <p:nvSpPr>
          <p:cNvPr id="164" name="TextBox 163"/>
          <p:cNvSpPr txBox="1"/>
          <p:nvPr/>
        </p:nvSpPr>
        <p:spPr>
          <a:xfrm>
            <a:off x="7797443" y="5446443"/>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PC2</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IP-2</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MAC-2</a:t>
            </a:r>
          </a:p>
        </p:txBody>
      </p:sp>
      <p:sp>
        <p:nvSpPr>
          <p:cNvPr id="19" name="TextBox 18"/>
          <p:cNvSpPr txBox="1"/>
          <p:nvPr/>
        </p:nvSpPr>
        <p:spPr>
          <a:xfrm>
            <a:off x="4159547" y="4539544"/>
            <a:ext cx="3193612" cy="323165"/>
          </a:xfrm>
          <a:prstGeom prst="rect">
            <a:avLst/>
          </a:prstGeom>
          <a:solidFill>
            <a:schemeClr val="bg1">
              <a:lumMod val="95000"/>
            </a:schemeClr>
          </a:solidFill>
          <a:ln w="25400">
            <a:solidFill>
              <a:schemeClr val="tx1"/>
            </a:solidFill>
          </a:ln>
        </p:spPr>
        <p:txBody>
          <a:bodyPr wrap="none" rtlCol="0" anchor="ctr" anchorCtr="0">
            <a:noAutofit/>
          </a:bodyPr>
          <a:lstStyle/>
          <a:p>
            <a:pPr>
              <a:lnSpc>
                <a:spcPct val="120000"/>
              </a:lnSpc>
            </a:pPr>
            <a:r>
              <a:rPr lang="zh-CN" altLang="en-US" sz="1400" b="1">
                <a:cs typeface="+mn-ea"/>
                <a:sym typeface="+mn-lt"/>
              </a:rPr>
              <a:t>源</a:t>
            </a:r>
            <a:r>
              <a:rPr lang="en-US" altLang="zh-CN" sz="1400" b="1">
                <a:cs typeface="+mn-ea"/>
                <a:sym typeface="+mn-lt"/>
              </a:rPr>
              <a:t>MAC</a:t>
            </a:r>
            <a:r>
              <a:rPr lang="zh-CN" altLang="en-US" sz="1400" b="1">
                <a:cs typeface="+mn-ea"/>
                <a:sym typeface="+mn-lt"/>
              </a:rPr>
              <a:t>：</a:t>
            </a:r>
            <a:r>
              <a:rPr lang="en-US" altLang="zh-CN" sz="1400">
                <a:cs typeface="+mn-ea"/>
                <a:sym typeface="+mn-lt"/>
              </a:rPr>
              <a:t>MAC-1</a:t>
            </a:r>
            <a:r>
              <a:rPr lang="zh-CN" altLang="en-US" sz="1400">
                <a:cs typeface="+mn-ea"/>
                <a:sym typeface="+mn-lt"/>
              </a:rPr>
              <a:t>     </a:t>
            </a:r>
            <a:r>
              <a:rPr lang="zh-CN" altLang="en-US" sz="1400" b="1">
                <a:cs typeface="+mn-ea"/>
                <a:sym typeface="+mn-lt"/>
              </a:rPr>
              <a:t>目的</a:t>
            </a:r>
            <a:r>
              <a:rPr lang="en-US" altLang="zh-CN" sz="1400" b="1">
                <a:cs typeface="+mn-ea"/>
                <a:sym typeface="+mn-lt"/>
              </a:rPr>
              <a:t>MAC</a:t>
            </a:r>
            <a:r>
              <a:rPr lang="zh-CN" altLang="en-US" sz="1400" b="1">
                <a:cs typeface="+mn-ea"/>
                <a:sym typeface="+mn-lt"/>
              </a:rPr>
              <a:t>：</a:t>
            </a:r>
            <a:r>
              <a:rPr lang="en-US" altLang="zh-CN" sz="1400">
                <a:cs typeface="+mn-ea"/>
                <a:sym typeface="+mn-lt"/>
              </a:rPr>
              <a:t>MAC-2</a:t>
            </a:r>
          </a:p>
        </p:txBody>
      </p:sp>
      <p:sp>
        <p:nvSpPr>
          <p:cNvPr id="20" name="TextBox 19"/>
          <p:cNvSpPr txBox="1"/>
          <p:nvPr/>
        </p:nvSpPr>
        <p:spPr>
          <a:xfrm>
            <a:off x="4159547" y="4858149"/>
            <a:ext cx="3193612" cy="323165"/>
          </a:xfrm>
          <a:prstGeom prst="rect">
            <a:avLst/>
          </a:prstGeom>
          <a:solidFill>
            <a:schemeClr val="bg1">
              <a:lumMod val="95000"/>
            </a:schemeClr>
          </a:solidFill>
          <a:ln w="25400">
            <a:solidFill>
              <a:schemeClr val="tx1"/>
            </a:solidFill>
          </a:ln>
        </p:spPr>
        <p:txBody>
          <a:bodyPr wrap="square" rtlCol="0" anchor="ctr" anchorCtr="0">
            <a:noAutofit/>
          </a:bodyPr>
          <a:lstStyle/>
          <a:p>
            <a:pPr>
              <a:lnSpc>
                <a:spcPct val="120000"/>
              </a:lnSpc>
            </a:pPr>
            <a:r>
              <a:rPr lang="zh-CN" altLang="en-US" sz="1400" b="1">
                <a:cs typeface="+mn-ea"/>
                <a:sym typeface="+mn-lt"/>
              </a:rPr>
              <a:t>源</a:t>
            </a:r>
            <a:r>
              <a:rPr lang="en-US" altLang="zh-CN" sz="1400" b="1">
                <a:cs typeface="+mn-ea"/>
                <a:sym typeface="+mn-lt"/>
              </a:rPr>
              <a:t>IP</a:t>
            </a:r>
            <a:r>
              <a:rPr lang="zh-CN" altLang="en-US" sz="1400" b="1">
                <a:cs typeface="+mn-ea"/>
                <a:sym typeface="+mn-lt"/>
              </a:rPr>
              <a:t>：</a:t>
            </a:r>
            <a:r>
              <a:rPr lang="en-US" altLang="zh-CN" sz="1400">
                <a:cs typeface="+mn-ea"/>
                <a:sym typeface="+mn-lt"/>
              </a:rPr>
              <a:t>IP-1</a:t>
            </a:r>
            <a:r>
              <a:rPr lang="zh-CN" altLang="en-US" sz="1400">
                <a:cs typeface="+mn-ea"/>
                <a:sym typeface="+mn-lt"/>
              </a:rPr>
              <a:t>              </a:t>
            </a:r>
            <a:r>
              <a:rPr lang="zh-CN" altLang="en-US" sz="1400" b="1">
                <a:cs typeface="+mn-ea"/>
                <a:sym typeface="+mn-lt"/>
              </a:rPr>
              <a:t>目的</a:t>
            </a:r>
            <a:r>
              <a:rPr lang="en-US" altLang="zh-CN" sz="1400" b="1">
                <a:cs typeface="+mn-ea"/>
                <a:sym typeface="+mn-lt"/>
              </a:rPr>
              <a:t>IP</a:t>
            </a:r>
            <a:r>
              <a:rPr lang="zh-CN" altLang="en-US" sz="1400" b="1">
                <a:cs typeface="+mn-ea"/>
                <a:sym typeface="+mn-lt"/>
              </a:rPr>
              <a:t>：</a:t>
            </a:r>
            <a:r>
              <a:rPr lang="en-US" altLang="zh-CN" sz="1400">
                <a:cs typeface="+mn-ea"/>
                <a:sym typeface="+mn-lt"/>
              </a:rPr>
              <a:t>IP-2</a:t>
            </a:r>
          </a:p>
        </p:txBody>
      </p:sp>
      <p:sp>
        <p:nvSpPr>
          <p:cNvPr id="21" name="TextBox 20"/>
          <p:cNvSpPr txBox="1"/>
          <p:nvPr/>
        </p:nvSpPr>
        <p:spPr>
          <a:xfrm>
            <a:off x="4159547" y="5176755"/>
            <a:ext cx="3193612" cy="323165"/>
          </a:xfrm>
          <a:prstGeom prst="rect">
            <a:avLst/>
          </a:prstGeom>
          <a:solidFill>
            <a:schemeClr val="bg1"/>
          </a:solidFill>
          <a:ln w="25400">
            <a:solidFill>
              <a:schemeClr val="tx1"/>
            </a:solidFill>
          </a:ln>
        </p:spPr>
        <p:txBody>
          <a:bodyPr wrap="square" rtlCol="0" anchor="ctr" anchorCtr="0">
            <a:noAutofit/>
          </a:bodyPr>
          <a:lstStyle/>
          <a:p>
            <a:pPr algn="ctr">
              <a:lnSpc>
                <a:spcPct val="120000"/>
              </a:lnSpc>
            </a:pPr>
            <a:r>
              <a:rPr lang="zh-CN" altLang="en-US" sz="1400">
                <a:cs typeface="+mn-ea"/>
                <a:sym typeface="+mn-lt"/>
              </a:rPr>
              <a:t>有效荷载</a:t>
            </a:r>
            <a:endParaRPr lang="en-US" altLang="zh-CN" sz="1400">
              <a:cs typeface="+mn-ea"/>
              <a:sym typeface="+mn-lt"/>
            </a:endParaRPr>
          </a:p>
        </p:txBody>
      </p:sp>
      <p:cxnSp>
        <p:nvCxnSpPr>
          <p:cNvPr id="22" name="直接连接符 12"/>
          <p:cNvCxnSpPr/>
          <p:nvPr/>
        </p:nvCxnSpPr>
        <p:spPr>
          <a:xfrm flipV="1">
            <a:off x="3933579" y="4151600"/>
            <a:ext cx="0" cy="136604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3823897" y="4563115"/>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1</a:t>
            </a:r>
            <a:endParaRPr lang="zh-CN" altLang="en-US" sz="1500" b="1">
              <a:cs typeface="+mn-ea"/>
              <a:sym typeface="+mn-lt"/>
            </a:endParaRPr>
          </a:p>
        </p:txBody>
      </p:sp>
      <p:graphicFrame>
        <p:nvGraphicFramePr>
          <p:cNvPr id="32" name="表格 39"/>
          <p:cNvGraphicFramePr>
            <a:graphicFrameLocks noGrp="1"/>
          </p:cNvGraphicFramePr>
          <p:nvPr/>
        </p:nvGraphicFramePr>
        <p:xfrm>
          <a:off x="7075498" y="2604647"/>
          <a:ext cx="2046290" cy="649288"/>
        </p:xfrm>
        <a:graphic>
          <a:graphicData uri="http://schemas.openxmlformats.org/drawingml/2006/table">
            <a:tbl>
              <a:tblPr firstRow="1" bandRow="1"/>
              <a:tblGrid>
                <a:gridCol w="111018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b="1">
                          <a:latin typeface="+mn-lt"/>
                          <a:ea typeface="+mn-ea"/>
                          <a:cs typeface="+mn-ea"/>
                          <a:sym typeface="+mn-lt"/>
                        </a:rPr>
                        <a:t>MAC</a:t>
                      </a:r>
                      <a:r>
                        <a:rPr lang="zh-CN" altLang="en-US" sz="1400" b="1">
                          <a:latin typeface="+mn-lt"/>
                          <a:ea typeface="+mn-ea"/>
                          <a:cs typeface="+mn-ea"/>
                          <a:sym typeface="+mn-lt"/>
                        </a:rPr>
                        <a:t>地址</a:t>
                      </a:r>
                    </a:p>
                  </a:txBody>
                  <a:tcPr>
                    <a:lnL w="28575" cap="flat" cmpd="sng" algn="ctr">
                      <a:solidFill>
                        <a:srgbClr val="000000"/>
                      </a:solidFill>
                      <a:prstDash val="solid"/>
                      <a:round/>
                      <a:headEnd type="none" w="med" len="med"/>
                      <a:tailEnd type="none" w="med" len="med"/>
                    </a:lnL>
                    <a:lnR w="12700" cmpd="sng">
                      <a:solidFill>
                        <a:srgbClr val="000000"/>
                      </a:solidFill>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zh-CN" altLang="en-US" sz="1400" b="1">
                          <a:latin typeface="+mn-lt"/>
                          <a:ea typeface="+mn-ea"/>
                          <a:cs typeface="+mn-ea"/>
                          <a:sym typeface="+mn-lt"/>
                        </a:rPr>
                        <a:t>接口</a:t>
                      </a:r>
                    </a:p>
                  </a:txBody>
                  <a:tcPr>
                    <a:lnL w="12700"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endParaRPr lang="zh-CN" altLang="en-US" sz="1400">
                        <a:solidFill>
                          <a:srgbClr val="C00000"/>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endParaRPr lang="zh-CN" altLang="en-US" sz="1400" dirty="0">
                        <a:solidFill>
                          <a:srgbClr val="C00000"/>
                        </a:solidFill>
                        <a:latin typeface="+mn-lt"/>
                        <a:ea typeface="+mn-ea"/>
                        <a:cs typeface="+mn-ea"/>
                        <a:sym typeface="+mn-lt"/>
                      </a:endParaRPr>
                    </a:p>
                  </a:txBody>
                  <a:tcPr>
                    <a:lnL w="12700" cmpd="sng">
                      <a:solidFill>
                        <a:srgbClr val="000000"/>
                      </a:solidFill>
                    </a:lnL>
                    <a:lnR w="28575"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 name="灯片编号占位符 5">
            <a:extLst>
              <a:ext uri="{FF2B5EF4-FFF2-40B4-BE49-F238E27FC236}">
                <a16:creationId xmlns:a16="http://schemas.microsoft.com/office/drawing/2014/main" id="{33BF4161-782F-A5BA-51C5-7ACD28D327A2}"/>
              </a:ext>
            </a:extLst>
          </p:cNvPr>
          <p:cNvSpPr>
            <a:spLocks noGrp="1"/>
          </p:cNvSpPr>
          <p:nvPr>
            <p:ph type="sldNum" sz="quarter" idx="12"/>
          </p:nvPr>
        </p:nvSpPr>
        <p:spPr/>
        <p:txBody>
          <a:bodyPr/>
          <a:lstStyle/>
          <a:p>
            <a:fld id="{C8BB1146-E542-4D4E-B8E9-6919A11DDD48}" type="slidenum">
              <a:rPr lang="en-US" smtClean="0"/>
              <a:t>246</a:t>
            </a:fld>
            <a:endParaRPr lang="en-US"/>
          </a:p>
        </p:txBody>
      </p:sp>
    </p:spTree>
    <p:extLst>
      <p:ext uri="{BB962C8B-B14F-4D97-AF65-F5344CB8AC3E}">
        <p14:creationId xmlns:p14="http://schemas.microsoft.com/office/powerpoint/2010/main" val="3673912520"/>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647" y="65130"/>
            <a:ext cx="10858500" cy="900112"/>
          </a:xfrm>
        </p:spPr>
        <p:txBody>
          <a:bodyPr>
            <a:normAutofit/>
          </a:bodyPr>
          <a:lstStyle/>
          <a:p>
            <a:pPr>
              <a:lnSpc>
                <a:spcPct val="120000"/>
              </a:lnSpc>
            </a:pPr>
            <a:r>
              <a:rPr lang="zh-CN" altLang="en-US" sz="3200" dirty="0">
                <a:latin typeface="+mn-lt"/>
                <a:ea typeface="+mn-ea"/>
                <a:cs typeface="+mn-ea"/>
                <a:sym typeface="+mn-lt"/>
              </a:rPr>
              <a:t>以太网交换机的工作原理</a:t>
            </a:r>
          </a:p>
        </p:txBody>
      </p:sp>
      <p:sp>
        <p:nvSpPr>
          <p:cNvPr id="3" name="Content Placeholder 2"/>
          <p:cNvSpPr>
            <a:spLocks noGrp="1"/>
          </p:cNvSpPr>
          <p:nvPr>
            <p:ph idx="1"/>
          </p:nvPr>
        </p:nvSpPr>
        <p:spPr>
          <a:xfrm>
            <a:off x="365050" y="1181678"/>
            <a:ext cx="11826949" cy="1849231"/>
          </a:xfrm>
        </p:spPr>
        <p:txBody>
          <a:bodyPr>
            <a:normAutofit/>
          </a:bodyPr>
          <a:lstStyle/>
          <a:p>
            <a:pPr marL="342900" indent="-342900">
              <a:spcBef>
                <a:spcPts val="0"/>
              </a:spcBef>
              <a:buFont typeface="+mj-lt"/>
              <a:buAutoNum type="arabicPeriod" startAt="3"/>
            </a:pPr>
            <a:r>
              <a:rPr lang="en-US" altLang="zh-CN" dirty="0">
                <a:cs typeface="+mn-ea"/>
                <a:sym typeface="+mn-lt"/>
              </a:rPr>
              <a:t>MAC</a:t>
            </a:r>
            <a:r>
              <a:rPr lang="zh-CN" altLang="en-US" dirty="0">
                <a:cs typeface="+mn-ea"/>
                <a:sym typeface="+mn-lt"/>
              </a:rPr>
              <a:t>地址表中没有任何表项匹配该目的</a:t>
            </a:r>
            <a:r>
              <a:rPr lang="en-US" altLang="zh-CN" dirty="0">
                <a:cs typeface="+mn-ea"/>
                <a:sym typeface="+mn-lt"/>
              </a:rPr>
              <a:t>MAC</a:t>
            </a:r>
            <a:r>
              <a:rPr lang="zh-CN" altLang="en-US" dirty="0">
                <a:cs typeface="+mn-ea"/>
                <a:sym typeface="+mn-lt"/>
              </a:rPr>
              <a:t>地址，于是：</a:t>
            </a:r>
            <a:endParaRPr lang="en-US" altLang="zh-CN" dirty="0">
              <a:cs typeface="+mn-ea"/>
              <a:sym typeface="+mn-lt"/>
            </a:endParaRPr>
          </a:p>
          <a:p>
            <a:pPr marL="180975" indent="0">
              <a:spcBef>
                <a:spcPts val="0"/>
              </a:spcBef>
              <a:buNone/>
            </a:pPr>
            <a:r>
              <a:rPr lang="en-US" altLang="zh-CN" dirty="0">
                <a:cs typeface="+mn-ea"/>
                <a:sym typeface="+mn-lt"/>
              </a:rPr>
              <a:t>a</a:t>
            </a:r>
            <a:r>
              <a:rPr lang="zh-CN" altLang="en-US" dirty="0">
                <a:cs typeface="+mn-ea"/>
                <a:sym typeface="+mn-lt"/>
              </a:rPr>
              <a:t>）交换机将这个数据帧进行泛洪（将数据帧的拷贝从所有接口发送出去，除了接收该帧的接口）。</a:t>
            </a:r>
            <a:br>
              <a:rPr lang="en-US" altLang="zh-CN" dirty="0">
                <a:cs typeface="+mn-ea"/>
                <a:sym typeface="+mn-lt"/>
              </a:rPr>
            </a:br>
            <a:r>
              <a:rPr lang="en-US" altLang="zh-CN" dirty="0">
                <a:cs typeface="+mn-ea"/>
                <a:sym typeface="+mn-lt"/>
              </a:rPr>
              <a:t>b</a:t>
            </a:r>
            <a:r>
              <a:rPr lang="zh-CN" altLang="en-US" dirty="0">
                <a:cs typeface="+mn-ea"/>
                <a:sym typeface="+mn-lt"/>
              </a:rPr>
              <a:t>）同时，交换机学习该帧的源</a:t>
            </a:r>
            <a:r>
              <a:rPr lang="en-US" altLang="zh-CN" dirty="0">
                <a:cs typeface="+mn-ea"/>
                <a:sym typeface="+mn-lt"/>
              </a:rPr>
              <a:t>MAC</a:t>
            </a:r>
            <a:r>
              <a:rPr lang="zh-CN" altLang="en-US" dirty="0">
                <a:cs typeface="+mn-ea"/>
                <a:sym typeface="+mn-lt"/>
              </a:rPr>
              <a:t>地址并创建</a:t>
            </a:r>
            <a:r>
              <a:rPr lang="en-US" altLang="zh-CN" dirty="0">
                <a:cs typeface="+mn-ea"/>
                <a:sym typeface="+mn-lt"/>
              </a:rPr>
              <a:t>MAC</a:t>
            </a:r>
            <a:r>
              <a:rPr lang="zh-CN" altLang="en-US" dirty="0">
                <a:cs typeface="+mn-ea"/>
                <a:sym typeface="+mn-lt"/>
              </a:rPr>
              <a:t>地址表项，将</a:t>
            </a:r>
            <a:r>
              <a:rPr lang="en-US" altLang="zh-CN" dirty="0">
                <a:cs typeface="+mn-ea"/>
                <a:sym typeface="+mn-lt"/>
              </a:rPr>
              <a:t>MAC1</a:t>
            </a:r>
            <a:r>
              <a:rPr lang="zh-CN" altLang="en-US" dirty="0">
                <a:cs typeface="+mn-ea"/>
                <a:sym typeface="+mn-lt"/>
              </a:rPr>
              <a:t>与接收该帧的</a:t>
            </a:r>
            <a:r>
              <a:rPr lang="en-US" altLang="zh-CN" dirty="0">
                <a:cs typeface="+mn-ea"/>
                <a:sym typeface="+mn-lt"/>
              </a:rPr>
              <a:t>GE0/0/1</a:t>
            </a:r>
            <a:r>
              <a:rPr lang="zh-CN" altLang="en-US" dirty="0">
                <a:cs typeface="+mn-ea"/>
                <a:sym typeface="+mn-lt"/>
              </a:rPr>
              <a:t>接口关联起来。</a:t>
            </a:r>
            <a:endParaRPr lang="en-US" altLang="zh-CN" dirty="0">
              <a:cs typeface="+mn-ea"/>
              <a:sym typeface="+mn-lt"/>
            </a:endParaRPr>
          </a:p>
        </p:txBody>
      </p:sp>
      <p:sp>
        <p:nvSpPr>
          <p:cNvPr id="143" name="圆角矩形 4"/>
          <p:cNvSpPr/>
          <p:nvPr/>
        </p:nvSpPr>
        <p:spPr bwMode="auto">
          <a:xfrm>
            <a:off x="3070210" y="3724488"/>
            <a:ext cx="6051579" cy="892661"/>
          </a:xfrm>
          <a:prstGeom prst="roundRect">
            <a:avLst>
              <a:gd name="adj" fmla="val 5625"/>
            </a:avLst>
          </a:prstGeom>
          <a:solidFill>
            <a:schemeClr val="bg1">
              <a:lumMod val="95000"/>
            </a:schemeClr>
          </a:solidFill>
          <a:ln w="38100">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cxnSp>
        <p:nvCxnSpPr>
          <p:cNvPr id="145" name="直接连接符 12"/>
          <p:cNvCxnSpPr/>
          <p:nvPr/>
        </p:nvCxnSpPr>
        <p:spPr>
          <a:xfrm flipV="1">
            <a:off x="3599293" y="4161997"/>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2"/>
          <p:cNvCxnSpPr/>
          <p:nvPr/>
        </p:nvCxnSpPr>
        <p:spPr>
          <a:xfrm flipV="1">
            <a:off x="8653893" y="4140944"/>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矩形 33"/>
          <p:cNvSpPr/>
          <p:nvPr/>
        </p:nvSpPr>
        <p:spPr bwMode="auto">
          <a:xfrm>
            <a:off x="3388731" y="3998680"/>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1</a:t>
            </a:r>
            <a:endParaRPr lang="zh-CN" altLang="en-US" sz="1600" b="1">
              <a:solidFill>
                <a:schemeClr val="bg1"/>
              </a:solidFill>
              <a:cs typeface="+mn-ea"/>
              <a:sym typeface="+mn-lt"/>
            </a:endParaRPr>
          </a:p>
        </p:txBody>
      </p:sp>
      <p:sp>
        <p:nvSpPr>
          <p:cNvPr id="150" name="矩形 34"/>
          <p:cNvSpPr/>
          <p:nvPr/>
        </p:nvSpPr>
        <p:spPr bwMode="auto">
          <a:xfrm>
            <a:off x="4396843" y="3998680"/>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a:t>
            </a:r>
          </a:p>
        </p:txBody>
      </p:sp>
      <p:sp>
        <p:nvSpPr>
          <p:cNvPr id="151" name="矩形 35"/>
          <p:cNvSpPr/>
          <p:nvPr/>
        </p:nvSpPr>
        <p:spPr bwMode="auto">
          <a:xfrm>
            <a:off x="6413067" y="3998680"/>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2" name="矩形 36"/>
          <p:cNvSpPr/>
          <p:nvPr/>
        </p:nvSpPr>
        <p:spPr bwMode="auto">
          <a:xfrm>
            <a:off x="8429291" y="3998680"/>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24</a:t>
            </a:r>
            <a:endParaRPr lang="zh-CN" altLang="en-US" sz="1600" b="1">
              <a:solidFill>
                <a:schemeClr val="bg1"/>
              </a:solidFill>
              <a:cs typeface="+mn-ea"/>
              <a:sym typeface="+mn-lt"/>
            </a:endParaRPr>
          </a:p>
        </p:txBody>
      </p:sp>
      <p:sp>
        <p:nvSpPr>
          <p:cNvPr id="153" name="矩形 37"/>
          <p:cNvSpPr/>
          <p:nvPr/>
        </p:nvSpPr>
        <p:spPr bwMode="auto">
          <a:xfrm>
            <a:off x="5404955" y="3998680"/>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4" name="矩形 38"/>
          <p:cNvSpPr/>
          <p:nvPr/>
        </p:nvSpPr>
        <p:spPr bwMode="auto">
          <a:xfrm>
            <a:off x="7421179" y="3998680"/>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23</a:t>
            </a:r>
            <a:endParaRPr lang="zh-CN" altLang="en-US" sz="1600" b="1">
              <a:solidFill>
                <a:schemeClr val="bg1"/>
              </a:solidFill>
              <a:cs typeface="+mn-ea"/>
              <a:sym typeface="+mn-lt"/>
            </a:endParaRPr>
          </a:p>
        </p:txBody>
      </p:sp>
      <p:pic>
        <p:nvPicPr>
          <p:cNvPr id="161" name="Picture 868" descr="图片274"/>
          <p:cNvPicPr>
            <a:picLocks noChangeAspect="1" noChangeArrowheads="1"/>
          </p:cNvPicPr>
          <p:nvPr/>
        </p:nvPicPr>
        <p:blipFill>
          <a:blip r:embed="rId2" cstate="print"/>
          <a:srcRect/>
          <a:stretch>
            <a:fillRect/>
          </a:stretch>
        </p:blipFill>
        <p:spPr bwMode="auto">
          <a:xfrm>
            <a:off x="3363002" y="5359390"/>
            <a:ext cx="432805" cy="418796"/>
          </a:xfrm>
          <a:prstGeom prst="rect">
            <a:avLst/>
          </a:prstGeom>
          <a:noFill/>
        </p:spPr>
      </p:pic>
      <p:pic>
        <p:nvPicPr>
          <p:cNvPr id="162" name="Picture 868" descr="图片274"/>
          <p:cNvPicPr>
            <a:picLocks noChangeAspect="1" noChangeArrowheads="1"/>
          </p:cNvPicPr>
          <p:nvPr/>
        </p:nvPicPr>
        <p:blipFill>
          <a:blip r:embed="rId2" cstate="print"/>
          <a:srcRect/>
          <a:stretch>
            <a:fillRect/>
          </a:stretch>
        </p:blipFill>
        <p:spPr bwMode="auto">
          <a:xfrm>
            <a:off x="8421175" y="5359390"/>
            <a:ext cx="432805" cy="418796"/>
          </a:xfrm>
          <a:prstGeom prst="rect">
            <a:avLst/>
          </a:prstGeom>
          <a:noFill/>
        </p:spPr>
      </p:pic>
      <p:sp>
        <p:nvSpPr>
          <p:cNvPr id="163" name="TextBox 162"/>
          <p:cNvSpPr txBox="1"/>
          <p:nvPr/>
        </p:nvSpPr>
        <p:spPr>
          <a:xfrm>
            <a:off x="2739270" y="5741931"/>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PC1</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IP-1</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MAC-1</a:t>
            </a:r>
          </a:p>
        </p:txBody>
      </p:sp>
      <p:sp>
        <p:nvSpPr>
          <p:cNvPr id="164" name="TextBox 163"/>
          <p:cNvSpPr txBox="1"/>
          <p:nvPr/>
        </p:nvSpPr>
        <p:spPr>
          <a:xfrm>
            <a:off x="7797443" y="5741931"/>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PC2</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IP-2</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MAC-2</a:t>
            </a:r>
          </a:p>
        </p:txBody>
      </p:sp>
      <p:cxnSp>
        <p:nvCxnSpPr>
          <p:cNvPr id="22" name="直接连接符 12"/>
          <p:cNvCxnSpPr/>
          <p:nvPr/>
        </p:nvCxnSpPr>
        <p:spPr>
          <a:xfrm flipV="1">
            <a:off x="3933579" y="4447088"/>
            <a:ext cx="0" cy="136604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3823897" y="4858603"/>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1</a:t>
            </a:r>
            <a:endParaRPr lang="zh-CN" altLang="en-US" sz="1500" b="1">
              <a:cs typeface="+mn-ea"/>
              <a:sym typeface="+mn-lt"/>
            </a:endParaRPr>
          </a:p>
        </p:txBody>
      </p:sp>
      <p:graphicFrame>
        <p:nvGraphicFramePr>
          <p:cNvPr id="30" name="表格 39"/>
          <p:cNvGraphicFramePr>
            <a:graphicFrameLocks noGrp="1"/>
          </p:cNvGraphicFramePr>
          <p:nvPr/>
        </p:nvGraphicFramePr>
        <p:xfrm>
          <a:off x="7075498" y="2900135"/>
          <a:ext cx="2046290" cy="649288"/>
        </p:xfrm>
        <a:graphic>
          <a:graphicData uri="http://schemas.openxmlformats.org/drawingml/2006/table">
            <a:tbl>
              <a:tblPr firstRow="1" bandRow="1"/>
              <a:tblGrid>
                <a:gridCol w="111018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b="1">
                          <a:latin typeface="+mn-lt"/>
                          <a:ea typeface="+mn-ea"/>
                          <a:cs typeface="+mn-ea"/>
                          <a:sym typeface="+mn-lt"/>
                        </a:rPr>
                        <a:t>MAC</a:t>
                      </a:r>
                      <a:r>
                        <a:rPr lang="zh-CN" altLang="en-US" sz="1400" b="1">
                          <a:latin typeface="+mn-lt"/>
                          <a:ea typeface="+mn-ea"/>
                          <a:cs typeface="+mn-ea"/>
                          <a:sym typeface="+mn-lt"/>
                        </a:rPr>
                        <a:t>地址</a:t>
                      </a:r>
                    </a:p>
                  </a:txBody>
                  <a:tcPr>
                    <a:lnL w="28575" cap="flat" cmpd="sng" algn="ctr">
                      <a:solidFill>
                        <a:srgbClr val="000000"/>
                      </a:solidFill>
                      <a:prstDash val="solid"/>
                      <a:round/>
                      <a:headEnd type="none" w="med" len="med"/>
                      <a:tailEnd type="none" w="med" len="med"/>
                    </a:lnL>
                    <a:lnR w="12700" cmpd="sng">
                      <a:solidFill>
                        <a:srgbClr val="000000"/>
                      </a:solidFill>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zh-CN" altLang="en-US" sz="1400" b="1">
                          <a:latin typeface="+mn-lt"/>
                          <a:ea typeface="+mn-ea"/>
                          <a:cs typeface="+mn-ea"/>
                          <a:sym typeface="+mn-lt"/>
                        </a:rPr>
                        <a:t>接口</a:t>
                      </a:r>
                    </a:p>
                  </a:txBody>
                  <a:tcPr>
                    <a:lnL w="12700"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a:solidFill>
                            <a:srgbClr val="C00000"/>
                          </a:solidFill>
                          <a:latin typeface="+mn-lt"/>
                          <a:ea typeface="+mn-ea"/>
                          <a:cs typeface="+mn-ea"/>
                          <a:sym typeface="+mn-lt"/>
                        </a:rPr>
                        <a:t>MAC-1</a:t>
                      </a:r>
                      <a:endParaRPr lang="zh-CN" altLang="en-US" sz="1400">
                        <a:solidFill>
                          <a:srgbClr val="C00000"/>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dirty="0">
                          <a:solidFill>
                            <a:srgbClr val="C00000"/>
                          </a:solidFill>
                          <a:latin typeface="+mn-lt"/>
                          <a:ea typeface="+mn-ea"/>
                          <a:cs typeface="+mn-ea"/>
                          <a:sym typeface="+mn-lt"/>
                        </a:rPr>
                        <a:t>GE0/0/1</a:t>
                      </a:r>
                      <a:endParaRPr lang="zh-CN" altLang="en-US" sz="1400" dirty="0">
                        <a:solidFill>
                          <a:srgbClr val="C00000"/>
                        </a:solidFill>
                        <a:latin typeface="+mn-lt"/>
                        <a:ea typeface="+mn-ea"/>
                        <a:cs typeface="+mn-ea"/>
                        <a:sym typeface="+mn-lt"/>
                      </a:endParaRPr>
                    </a:p>
                  </a:txBody>
                  <a:tcPr>
                    <a:lnL w="12700" cmpd="sng">
                      <a:solidFill>
                        <a:srgbClr val="000000"/>
                      </a:solidFill>
                    </a:lnL>
                    <a:lnR w="28575"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6" name="Oval 25"/>
          <p:cNvSpPr/>
          <p:nvPr/>
        </p:nvSpPr>
        <p:spPr bwMode="auto">
          <a:xfrm>
            <a:off x="6741959" y="3235656"/>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3</a:t>
            </a:r>
            <a:endParaRPr lang="zh-CN" altLang="en-US" sz="1500" b="1">
              <a:cs typeface="+mn-ea"/>
              <a:sym typeface="+mn-lt"/>
            </a:endParaRPr>
          </a:p>
        </p:txBody>
      </p:sp>
      <p:cxnSp>
        <p:nvCxnSpPr>
          <p:cNvPr id="28" name="直接连接符 12"/>
          <p:cNvCxnSpPr/>
          <p:nvPr/>
        </p:nvCxnSpPr>
        <p:spPr>
          <a:xfrm>
            <a:off x="4602661" y="4342957"/>
            <a:ext cx="0" cy="60693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12"/>
          <p:cNvCxnSpPr/>
          <p:nvPr/>
        </p:nvCxnSpPr>
        <p:spPr>
          <a:xfrm>
            <a:off x="5614815" y="4342957"/>
            <a:ext cx="0" cy="60693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12"/>
          <p:cNvCxnSpPr/>
          <p:nvPr/>
        </p:nvCxnSpPr>
        <p:spPr>
          <a:xfrm>
            <a:off x="6616897" y="4342957"/>
            <a:ext cx="0" cy="60693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12"/>
          <p:cNvCxnSpPr/>
          <p:nvPr/>
        </p:nvCxnSpPr>
        <p:spPr>
          <a:xfrm>
            <a:off x="7618979" y="4342957"/>
            <a:ext cx="0" cy="60693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连接符 12"/>
          <p:cNvCxnSpPr/>
          <p:nvPr/>
        </p:nvCxnSpPr>
        <p:spPr>
          <a:xfrm>
            <a:off x="8508327" y="4342957"/>
            <a:ext cx="0" cy="60693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517424" y="5072905"/>
            <a:ext cx="1762021" cy="345479"/>
          </a:xfrm>
          <a:prstGeom prst="rect">
            <a:avLst/>
          </a:prstGeom>
          <a:noFill/>
        </p:spPr>
        <p:txBody>
          <a:bodyPr wrap="none" rtlCol="0">
            <a:spAutoFit/>
          </a:bodyPr>
          <a:lstStyle/>
          <a:p>
            <a:pPr>
              <a:lnSpc>
                <a:spcPct val="120000"/>
              </a:lnSpc>
            </a:pPr>
            <a:r>
              <a:rPr lang="zh-CN" altLang="en-US" sz="1500" b="1">
                <a:solidFill>
                  <a:srgbClr val="C00000"/>
                </a:solidFill>
                <a:cs typeface="+mn-ea"/>
                <a:sym typeface="+mn-lt"/>
              </a:rPr>
              <a:t>泛洪（</a:t>
            </a:r>
            <a:r>
              <a:rPr lang="en-US" altLang="zh-CN" sz="1500" b="1">
                <a:solidFill>
                  <a:srgbClr val="C00000"/>
                </a:solidFill>
                <a:cs typeface="+mn-ea"/>
                <a:sym typeface="+mn-lt"/>
              </a:rPr>
              <a:t>Flooding</a:t>
            </a:r>
            <a:r>
              <a:rPr lang="zh-CN" altLang="en-US" sz="1500" b="1">
                <a:solidFill>
                  <a:srgbClr val="C00000"/>
                </a:solidFill>
                <a:cs typeface="+mn-ea"/>
                <a:sym typeface="+mn-lt"/>
              </a:rPr>
              <a:t>）</a:t>
            </a:r>
          </a:p>
        </p:txBody>
      </p:sp>
      <p:sp>
        <p:nvSpPr>
          <p:cNvPr id="37" name="Oval 36"/>
          <p:cNvSpPr/>
          <p:nvPr/>
        </p:nvSpPr>
        <p:spPr bwMode="auto">
          <a:xfrm>
            <a:off x="5290630" y="5115673"/>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dirty="0">
                <a:cs typeface="+mn-ea"/>
                <a:sym typeface="+mn-lt"/>
              </a:rPr>
              <a:t>2</a:t>
            </a:r>
            <a:endParaRPr lang="zh-CN" altLang="en-US" sz="1500" b="1" dirty="0">
              <a:cs typeface="+mn-ea"/>
              <a:sym typeface="+mn-lt"/>
            </a:endParaRPr>
          </a:p>
        </p:txBody>
      </p:sp>
      <p:sp>
        <p:nvSpPr>
          <p:cNvPr id="6" name="灯片编号占位符 5">
            <a:extLst>
              <a:ext uri="{FF2B5EF4-FFF2-40B4-BE49-F238E27FC236}">
                <a16:creationId xmlns:a16="http://schemas.microsoft.com/office/drawing/2014/main" id="{89132061-6813-C2D9-C4E4-A5518804DFAB}"/>
              </a:ext>
            </a:extLst>
          </p:cNvPr>
          <p:cNvSpPr>
            <a:spLocks noGrp="1"/>
          </p:cNvSpPr>
          <p:nvPr>
            <p:ph type="sldNum" sz="quarter" idx="12"/>
          </p:nvPr>
        </p:nvSpPr>
        <p:spPr/>
        <p:txBody>
          <a:bodyPr/>
          <a:lstStyle/>
          <a:p>
            <a:fld id="{C8BB1146-E542-4D4E-B8E9-6919A11DDD48}" type="slidenum">
              <a:rPr lang="en-US" smtClean="0"/>
              <a:t>247</a:t>
            </a:fld>
            <a:endParaRPr lang="en-US"/>
          </a:p>
        </p:txBody>
      </p:sp>
    </p:spTree>
    <p:extLst>
      <p:ext uri="{BB962C8B-B14F-4D97-AF65-F5344CB8AC3E}">
        <p14:creationId xmlns:p14="http://schemas.microsoft.com/office/powerpoint/2010/main" val="2312895786"/>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264" y="-30717"/>
            <a:ext cx="10858500" cy="900112"/>
          </a:xfrm>
        </p:spPr>
        <p:txBody>
          <a:bodyPr>
            <a:normAutofit/>
          </a:bodyPr>
          <a:lstStyle/>
          <a:p>
            <a:pPr>
              <a:lnSpc>
                <a:spcPct val="120000"/>
              </a:lnSpc>
            </a:pPr>
            <a:r>
              <a:rPr lang="zh-CN" altLang="en-US" sz="3200" dirty="0">
                <a:latin typeface="+mn-lt"/>
                <a:ea typeface="+mn-ea"/>
                <a:cs typeface="+mn-ea"/>
                <a:sym typeface="+mn-lt"/>
              </a:rPr>
              <a:t>以太网交换机的工作原理</a:t>
            </a:r>
          </a:p>
        </p:txBody>
      </p:sp>
      <p:sp>
        <p:nvSpPr>
          <p:cNvPr id="259" name="内容占位符 258"/>
          <p:cNvSpPr>
            <a:spLocks noGrp="1"/>
          </p:cNvSpPr>
          <p:nvPr>
            <p:ph idx="1"/>
          </p:nvPr>
        </p:nvSpPr>
        <p:spPr>
          <a:xfrm>
            <a:off x="418213" y="1292833"/>
            <a:ext cx="11355573" cy="1054135"/>
          </a:xfrm>
        </p:spPr>
        <p:txBody>
          <a:bodyPr>
            <a:noAutofit/>
          </a:bodyPr>
          <a:lstStyle/>
          <a:p>
            <a:pPr marL="342900" indent="-342900">
              <a:spcBef>
                <a:spcPts val="0"/>
              </a:spcBef>
              <a:buFont typeface="+mj-lt"/>
              <a:buAutoNum type="arabicPeriod" startAt="4"/>
            </a:pPr>
            <a:r>
              <a:rPr lang="zh-CN" altLang="en-US" dirty="0">
                <a:cs typeface="+mn-ea"/>
                <a:sym typeface="+mn-lt"/>
              </a:rPr>
              <a:t>连接在交换机其它接口的</a:t>
            </a:r>
            <a:r>
              <a:rPr lang="en-US" altLang="zh-CN" dirty="0">
                <a:cs typeface="+mn-ea"/>
                <a:sym typeface="+mn-lt"/>
              </a:rPr>
              <a:t>PC</a:t>
            </a:r>
            <a:r>
              <a:rPr lang="zh-CN" altLang="en-US" dirty="0">
                <a:cs typeface="+mn-ea"/>
                <a:sym typeface="+mn-lt"/>
              </a:rPr>
              <a:t>都会收到这个数据帧，但是它们会丢弃该数据帧，因为这并不是发送给它们的。</a:t>
            </a:r>
            <a:endParaRPr lang="en-US" altLang="zh-CN" dirty="0">
              <a:cs typeface="+mn-ea"/>
              <a:sym typeface="+mn-lt"/>
            </a:endParaRPr>
          </a:p>
          <a:p>
            <a:pPr marL="0" indent="0">
              <a:spcBef>
                <a:spcPts val="0"/>
              </a:spcBef>
              <a:buNone/>
            </a:pPr>
            <a:r>
              <a:rPr lang="en-US" altLang="zh-CN" dirty="0">
                <a:cs typeface="+mn-ea"/>
                <a:sym typeface="+mn-lt"/>
              </a:rPr>
              <a:t>     PC2 </a:t>
            </a:r>
            <a:r>
              <a:rPr lang="zh-CN" altLang="en-US" dirty="0">
                <a:cs typeface="+mn-ea"/>
                <a:sym typeface="+mn-lt"/>
              </a:rPr>
              <a:t>接收并处理这个帧，一般的应用层会回应报文给</a:t>
            </a:r>
            <a:r>
              <a:rPr lang="en-US" altLang="zh-CN" dirty="0">
                <a:cs typeface="+mn-ea"/>
                <a:sym typeface="+mn-lt"/>
              </a:rPr>
              <a:t>PC1</a:t>
            </a:r>
            <a:r>
              <a:rPr lang="zh-CN" altLang="en-US" dirty="0">
                <a:cs typeface="+mn-ea"/>
                <a:sym typeface="+mn-lt"/>
              </a:rPr>
              <a:t>。现在</a:t>
            </a:r>
            <a:r>
              <a:rPr lang="en-US" altLang="zh-CN" dirty="0">
                <a:cs typeface="+mn-ea"/>
                <a:sym typeface="+mn-lt"/>
              </a:rPr>
              <a:t>PC2</a:t>
            </a:r>
            <a:r>
              <a:rPr lang="zh-CN" altLang="en-US" dirty="0">
                <a:cs typeface="+mn-ea"/>
                <a:sym typeface="+mn-lt"/>
              </a:rPr>
              <a:t>向</a:t>
            </a:r>
            <a:r>
              <a:rPr lang="en-US" altLang="zh-CN" dirty="0">
                <a:cs typeface="+mn-ea"/>
                <a:sym typeface="+mn-lt"/>
              </a:rPr>
              <a:t>PC1</a:t>
            </a:r>
            <a:r>
              <a:rPr lang="zh-CN" altLang="en-US" dirty="0">
                <a:cs typeface="+mn-ea"/>
                <a:sym typeface="+mn-lt"/>
              </a:rPr>
              <a:t>回发数据帧发往交换机。</a:t>
            </a:r>
          </a:p>
        </p:txBody>
      </p:sp>
      <p:sp>
        <p:nvSpPr>
          <p:cNvPr id="143" name="圆角矩形 4"/>
          <p:cNvSpPr/>
          <p:nvPr/>
        </p:nvSpPr>
        <p:spPr bwMode="auto">
          <a:xfrm>
            <a:off x="3084917" y="2923673"/>
            <a:ext cx="6051579" cy="892661"/>
          </a:xfrm>
          <a:prstGeom prst="roundRect">
            <a:avLst>
              <a:gd name="adj" fmla="val 5625"/>
            </a:avLst>
          </a:prstGeom>
          <a:solidFill>
            <a:schemeClr val="bg1">
              <a:lumMod val="95000"/>
            </a:schemeClr>
          </a:solidFill>
          <a:ln w="38100">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cxnSp>
        <p:nvCxnSpPr>
          <p:cNvPr id="145" name="直接连接符 12"/>
          <p:cNvCxnSpPr/>
          <p:nvPr/>
        </p:nvCxnSpPr>
        <p:spPr>
          <a:xfrm flipV="1">
            <a:off x="3614000" y="3361182"/>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2"/>
          <p:cNvCxnSpPr/>
          <p:nvPr/>
        </p:nvCxnSpPr>
        <p:spPr>
          <a:xfrm flipV="1">
            <a:off x="8668600" y="3340129"/>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矩形 33"/>
          <p:cNvSpPr/>
          <p:nvPr/>
        </p:nvSpPr>
        <p:spPr bwMode="auto">
          <a:xfrm>
            <a:off x="3403438" y="3197865"/>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1</a:t>
            </a:r>
            <a:endParaRPr lang="zh-CN" altLang="en-US" sz="1600" b="1">
              <a:solidFill>
                <a:schemeClr val="bg1"/>
              </a:solidFill>
              <a:cs typeface="+mn-ea"/>
              <a:sym typeface="+mn-lt"/>
            </a:endParaRPr>
          </a:p>
        </p:txBody>
      </p:sp>
      <p:sp>
        <p:nvSpPr>
          <p:cNvPr id="150" name="矩形 34"/>
          <p:cNvSpPr/>
          <p:nvPr/>
        </p:nvSpPr>
        <p:spPr bwMode="auto">
          <a:xfrm>
            <a:off x="4411550" y="3197865"/>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a:t>
            </a:r>
          </a:p>
        </p:txBody>
      </p:sp>
      <p:sp>
        <p:nvSpPr>
          <p:cNvPr id="151" name="矩形 35"/>
          <p:cNvSpPr/>
          <p:nvPr/>
        </p:nvSpPr>
        <p:spPr bwMode="auto">
          <a:xfrm>
            <a:off x="6427774" y="3197865"/>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2" name="矩形 36"/>
          <p:cNvSpPr/>
          <p:nvPr/>
        </p:nvSpPr>
        <p:spPr bwMode="auto">
          <a:xfrm>
            <a:off x="8443998" y="3197865"/>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24</a:t>
            </a:r>
            <a:endParaRPr lang="zh-CN" altLang="en-US" sz="1600" b="1">
              <a:solidFill>
                <a:schemeClr val="bg1"/>
              </a:solidFill>
              <a:cs typeface="+mn-ea"/>
              <a:sym typeface="+mn-lt"/>
            </a:endParaRPr>
          </a:p>
        </p:txBody>
      </p:sp>
      <p:sp>
        <p:nvSpPr>
          <p:cNvPr id="153" name="矩形 37"/>
          <p:cNvSpPr/>
          <p:nvPr/>
        </p:nvSpPr>
        <p:spPr bwMode="auto">
          <a:xfrm>
            <a:off x="5419662" y="3197865"/>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4" name="矩形 38"/>
          <p:cNvSpPr/>
          <p:nvPr/>
        </p:nvSpPr>
        <p:spPr bwMode="auto">
          <a:xfrm>
            <a:off x="7435886" y="3197865"/>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23</a:t>
            </a:r>
            <a:endParaRPr lang="zh-CN" altLang="en-US" sz="1600" b="1">
              <a:solidFill>
                <a:schemeClr val="bg1"/>
              </a:solidFill>
              <a:cs typeface="+mn-ea"/>
              <a:sym typeface="+mn-lt"/>
            </a:endParaRPr>
          </a:p>
        </p:txBody>
      </p:sp>
      <p:pic>
        <p:nvPicPr>
          <p:cNvPr id="161" name="Picture 868" descr="图片274"/>
          <p:cNvPicPr>
            <a:picLocks noChangeAspect="1" noChangeArrowheads="1"/>
          </p:cNvPicPr>
          <p:nvPr/>
        </p:nvPicPr>
        <p:blipFill>
          <a:blip r:embed="rId2" cstate="print"/>
          <a:srcRect/>
          <a:stretch>
            <a:fillRect/>
          </a:stretch>
        </p:blipFill>
        <p:spPr bwMode="auto">
          <a:xfrm>
            <a:off x="3377709" y="4558575"/>
            <a:ext cx="432805" cy="418796"/>
          </a:xfrm>
          <a:prstGeom prst="rect">
            <a:avLst/>
          </a:prstGeom>
          <a:noFill/>
        </p:spPr>
      </p:pic>
      <p:pic>
        <p:nvPicPr>
          <p:cNvPr id="162" name="Picture 868" descr="图片274"/>
          <p:cNvPicPr>
            <a:picLocks noChangeAspect="1" noChangeArrowheads="1"/>
          </p:cNvPicPr>
          <p:nvPr/>
        </p:nvPicPr>
        <p:blipFill>
          <a:blip r:embed="rId2" cstate="print"/>
          <a:srcRect/>
          <a:stretch>
            <a:fillRect/>
          </a:stretch>
        </p:blipFill>
        <p:spPr bwMode="auto">
          <a:xfrm>
            <a:off x="8435882" y="4558575"/>
            <a:ext cx="432805" cy="418796"/>
          </a:xfrm>
          <a:prstGeom prst="rect">
            <a:avLst/>
          </a:prstGeom>
          <a:noFill/>
        </p:spPr>
      </p:pic>
      <p:sp>
        <p:nvSpPr>
          <p:cNvPr id="163" name="TextBox 162"/>
          <p:cNvSpPr txBox="1"/>
          <p:nvPr/>
        </p:nvSpPr>
        <p:spPr>
          <a:xfrm>
            <a:off x="2753977" y="4941116"/>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PC1</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IP-1</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MAC-1</a:t>
            </a:r>
          </a:p>
        </p:txBody>
      </p:sp>
      <p:sp>
        <p:nvSpPr>
          <p:cNvPr id="164" name="TextBox 163"/>
          <p:cNvSpPr txBox="1"/>
          <p:nvPr/>
        </p:nvSpPr>
        <p:spPr>
          <a:xfrm>
            <a:off x="7812150" y="4941116"/>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PC2</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IP-2</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MAC-2</a:t>
            </a:r>
          </a:p>
        </p:txBody>
      </p:sp>
      <p:cxnSp>
        <p:nvCxnSpPr>
          <p:cNvPr id="22" name="直接连接符 12"/>
          <p:cNvCxnSpPr/>
          <p:nvPr/>
        </p:nvCxnSpPr>
        <p:spPr>
          <a:xfrm flipV="1">
            <a:off x="8317151" y="3646273"/>
            <a:ext cx="0" cy="136604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07469" y="4057788"/>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4</a:t>
            </a:r>
            <a:endParaRPr lang="zh-CN" altLang="en-US" sz="1500" b="1">
              <a:cs typeface="+mn-ea"/>
              <a:sym typeface="+mn-lt"/>
            </a:endParaRPr>
          </a:p>
        </p:txBody>
      </p:sp>
      <p:sp>
        <p:nvSpPr>
          <p:cNvPr id="38" name="TextBox 37"/>
          <p:cNvSpPr txBox="1"/>
          <p:nvPr/>
        </p:nvSpPr>
        <p:spPr>
          <a:xfrm>
            <a:off x="4943872" y="4034217"/>
            <a:ext cx="3193612" cy="323165"/>
          </a:xfrm>
          <a:prstGeom prst="rect">
            <a:avLst/>
          </a:prstGeom>
          <a:solidFill>
            <a:schemeClr val="bg1">
              <a:lumMod val="95000"/>
            </a:schemeClr>
          </a:solidFill>
          <a:ln w="25400">
            <a:solidFill>
              <a:schemeClr val="tx1"/>
            </a:solidFill>
          </a:ln>
        </p:spPr>
        <p:txBody>
          <a:bodyPr wrap="none" rtlCol="0" anchor="ctr" anchorCtr="0">
            <a:noAutofit/>
          </a:bodyPr>
          <a:lstStyle/>
          <a:p>
            <a:pPr>
              <a:lnSpc>
                <a:spcPct val="120000"/>
              </a:lnSpc>
            </a:pPr>
            <a:r>
              <a:rPr lang="zh-CN" altLang="en-US" sz="1400" b="1">
                <a:cs typeface="+mn-ea"/>
                <a:sym typeface="+mn-lt"/>
              </a:rPr>
              <a:t>源</a:t>
            </a:r>
            <a:r>
              <a:rPr lang="en-US" altLang="zh-CN" sz="1400" b="1">
                <a:cs typeface="+mn-ea"/>
                <a:sym typeface="+mn-lt"/>
              </a:rPr>
              <a:t>MAC</a:t>
            </a:r>
            <a:r>
              <a:rPr lang="zh-CN" altLang="en-US" sz="1400" b="1">
                <a:cs typeface="+mn-ea"/>
                <a:sym typeface="+mn-lt"/>
              </a:rPr>
              <a:t>：</a:t>
            </a:r>
            <a:r>
              <a:rPr lang="en-US" altLang="zh-CN" sz="1400">
                <a:cs typeface="+mn-ea"/>
                <a:sym typeface="+mn-lt"/>
              </a:rPr>
              <a:t>MAC-2</a:t>
            </a:r>
            <a:r>
              <a:rPr lang="zh-CN" altLang="en-US" sz="1400">
                <a:cs typeface="+mn-ea"/>
                <a:sym typeface="+mn-lt"/>
              </a:rPr>
              <a:t>     </a:t>
            </a:r>
            <a:r>
              <a:rPr lang="zh-CN" altLang="en-US" sz="1400" b="1">
                <a:cs typeface="+mn-ea"/>
                <a:sym typeface="+mn-lt"/>
              </a:rPr>
              <a:t>目的</a:t>
            </a:r>
            <a:r>
              <a:rPr lang="en-US" altLang="zh-CN" sz="1400" b="1">
                <a:cs typeface="+mn-ea"/>
                <a:sym typeface="+mn-lt"/>
              </a:rPr>
              <a:t>MAC</a:t>
            </a:r>
            <a:r>
              <a:rPr lang="zh-CN" altLang="en-US" sz="1400" b="1">
                <a:cs typeface="+mn-ea"/>
                <a:sym typeface="+mn-lt"/>
              </a:rPr>
              <a:t>：</a:t>
            </a:r>
            <a:r>
              <a:rPr lang="en-US" altLang="zh-CN" sz="1400">
                <a:cs typeface="+mn-ea"/>
                <a:sym typeface="+mn-lt"/>
              </a:rPr>
              <a:t>MAC-1</a:t>
            </a:r>
          </a:p>
        </p:txBody>
      </p:sp>
      <p:sp>
        <p:nvSpPr>
          <p:cNvPr id="39" name="TextBox 38"/>
          <p:cNvSpPr txBox="1"/>
          <p:nvPr/>
        </p:nvSpPr>
        <p:spPr>
          <a:xfrm>
            <a:off x="4943872" y="4352822"/>
            <a:ext cx="3193612" cy="323165"/>
          </a:xfrm>
          <a:prstGeom prst="rect">
            <a:avLst/>
          </a:prstGeom>
          <a:solidFill>
            <a:schemeClr val="bg1">
              <a:lumMod val="95000"/>
            </a:schemeClr>
          </a:solidFill>
          <a:ln w="25400">
            <a:solidFill>
              <a:schemeClr val="tx1"/>
            </a:solidFill>
          </a:ln>
        </p:spPr>
        <p:txBody>
          <a:bodyPr wrap="square" rtlCol="0" anchor="ctr" anchorCtr="0">
            <a:noAutofit/>
          </a:bodyPr>
          <a:lstStyle/>
          <a:p>
            <a:pPr>
              <a:lnSpc>
                <a:spcPct val="120000"/>
              </a:lnSpc>
            </a:pPr>
            <a:r>
              <a:rPr lang="zh-CN" altLang="en-US" sz="1400" b="1">
                <a:cs typeface="+mn-ea"/>
                <a:sym typeface="+mn-lt"/>
              </a:rPr>
              <a:t>源</a:t>
            </a:r>
            <a:r>
              <a:rPr lang="en-US" altLang="zh-CN" sz="1400" b="1">
                <a:cs typeface="+mn-ea"/>
                <a:sym typeface="+mn-lt"/>
              </a:rPr>
              <a:t>IP</a:t>
            </a:r>
            <a:r>
              <a:rPr lang="zh-CN" altLang="en-US" sz="1400" b="1">
                <a:cs typeface="+mn-ea"/>
                <a:sym typeface="+mn-lt"/>
              </a:rPr>
              <a:t>：</a:t>
            </a:r>
            <a:r>
              <a:rPr lang="en-US" altLang="zh-CN" sz="1400">
                <a:cs typeface="+mn-ea"/>
                <a:sym typeface="+mn-lt"/>
              </a:rPr>
              <a:t>IP-2</a:t>
            </a:r>
            <a:r>
              <a:rPr lang="zh-CN" altLang="en-US" sz="1400">
                <a:cs typeface="+mn-ea"/>
                <a:sym typeface="+mn-lt"/>
              </a:rPr>
              <a:t>              </a:t>
            </a:r>
            <a:r>
              <a:rPr lang="zh-CN" altLang="en-US" sz="1400" b="1">
                <a:cs typeface="+mn-ea"/>
                <a:sym typeface="+mn-lt"/>
              </a:rPr>
              <a:t>目的</a:t>
            </a:r>
            <a:r>
              <a:rPr lang="en-US" altLang="zh-CN" sz="1400" b="1">
                <a:cs typeface="+mn-ea"/>
                <a:sym typeface="+mn-lt"/>
              </a:rPr>
              <a:t>IP</a:t>
            </a:r>
            <a:r>
              <a:rPr lang="zh-CN" altLang="en-US" sz="1400" b="1">
                <a:cs typeface="+mn-ea"/>
                <a:sym typeface="+mn-lt"/>
              </a:rPr>
              <a:t>：</a:t>
            </a:r>
            <a:r>
              <a:rPr lang="en-US" altLang="zh-CN" sz="1400">
                <a:cs typeface="+mn-ea"/>
                <a:sym typeface="+mn-lt"/>
              </a:rPr>
              <a:t>IP-1</a:t>
            </a:r>
          </a:p>
        </p:txBody>
      </p:sp>
      <p:sp>
        <p:nvSpPr>
          <p:cNvPr id="40" name="TextBox 39"/>
          <p:cNvSpPr txBox="1"/>
          <p:nvPr/>
        </p:nvSpPr>
        <p:spPr>
          <a:xfrm>
            <a:off x="4943872" y="4671428"/>
            <a:ext cx="3193612" cy="323165"/>
          </a:xfrm>
          <a:prstGeom prst="rect">
            <a:avLst/>
          </a:prstGeom>
          <a:solidFill>
            <a:schemeClr val="bg1"/>
          </a:solidFill>
          <a:ln w="25400">
            <a:solidFill>
              <a:schemeClr val="tx1"/>
            </a:solidFill>
          </a:ln>
        </p:spPr>
        <p:txBody>
          <a:bodyPr wrap="square" rtlCol="0" anchor="ctr" anchorCtr="0">
            <a:noAutofit/>
          </a:bodyPr>
          <a:lstStyle/>
          <a:p>
            <a:pPr algn="ctr">
              <a:lnSpc>
                <a:spcPct val="120000"/>
              </a:lnSpc>
            </a:pPr>
            <a:r>
              <a:rPr lang="zh-CN" altLang="en-US" sz="1400">
                <a:cs typeface="+mn-ea"/>
                <a:sym typeface="+mn-lt"/>
              </a:rPr>
              <a:t>有效荷载</a:t>
            </a:r>
            <a:endParaRPr lang="en-US" altLang="zh-CN" sz="1400">
              <a:cs typeface="+mn-ea"/>
              <a:sym typeface="+mn-lt"/>
            </a:endParaRPr>
          </a:p>
        </p:txBody>
      </p:sp>
      <p:sp>
        <p:nvSpPr>
          <p:cNvPr id="5" name="灯片编号占位符 4">
            <a:extLst>
              <a:ext uri="{FF2B5EF4-FFF2-40B4-BE49-F238E27FC236}">
                <a16:creationId xmlns:a16="http://schemas.microsoft.com/office/drawing/2014/main" id="{1205A70B-63EC-94A9-3D74-2035C4D0F656}"/>
              </a:ext>
            </a:extLst>
          </p:cNvPr>
          <p:cNvSpPr>
            <a:spLocks noGrp="1"/>
          </p:cNvSpPr>
          <p:nvPr>
            <p:ph type="sldNum" sz="quarter" idx="12"/>
          </p:nvPr>
        </p:nvSpPr>
        <p:spPr/>
        <p:txBody>
          <a:bodyPr/>
          <a:lstStyle/>
          <a:p>
            <a:fld id="{C8BB1146-E542-4D4E-B8E9-6919A11DDD48}" type="slidenum">
              <a:rPr lang="en-US" smtClean="0"/>
              <a:t>248</a:t>
            </a:fld>
            <a:endParaRPr lang="en-US"/>
          </a:p>
        </p:txBody>
      </p:sp>
    </p:spTree>
    <p:extLst>
      <p:ext uri="{BB962C8B-B14F-4D97-AF65-F5344CB8AC3E}">
        <p14:creationId xmlns:p14="http://schemas.microsoft.com/office/powerpoint/2010/main" val="1338819930"/>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18039"/>
            <a:ext cx="10858500" cy="900112"/>
          </a:xfrm>
        </p:spPr>
        <p:txBody>
          <a:bodyPr>
            <a:normAutofit/>
          </a:bodyPr>
          <a:lstStyle/>
          <a:p>
            <a:pPr>
              <a:lnSpc>
                <a:spcPct val="120000"/>
              </a:lnSpc>
            </a:pPr>
            <a:r>
              <a:rPr lang="zh-CN" altLang="en-US" sz="3200" dirty="0">
                <a:latin typeface="+mn-lt"/>
                <a:ea typeface="+mn-ea"/>
                <a:cs typeface="+mn-ea"/>
                <a:sym typeface="+mn-lt"/>
              </a:rPr>
              <a:t>以太网交换机的工作原理</a:t>
            </a:r>
          </a:p>
        </p:txBody>
      </p:sp>
      <p:sp>
        <p:nvSpPr>
          <p:cNvPr id="259" name="内容占位符 258"/>
          <p:cNvSpPr>
            <a:spLocks noGrp="1"/>
          </p:cNvSpPr>
          <p:nvPr>
            <p:ph idx="1"/>
          </p:nvPr>
        </p:nvSpPr>
        <p:spPr>
          <a:xfrm>
            <a:off x="542260" y="1348492"/>
            <a:ext cx="10515600" cy="993432"/>
          </a:xfrm>
        </p:spPr>
        <p:txBody>
          <a:bodyPr>
            <a:normAutofit/>
          </a:bodyPr>
          <a:lstStyle/>
          <a:p>
            <a:pPr marL="342900" indent="-342900">
              <a:spcBef>
                <a:spcPts val="0"/>
              </a:spcBef>
              <a:buFont typeface="+mj-lt"/>
              <a:buAutoNum type="arabicPeriod" startAt="5"/>
            </a:pPr>
            <a:r>
              <a:rPr lang="zh-CN" altLang="en-US" dirty="0">
                <a:cs typeface="+mn-ea"/>
                <a:sym typeface="+mn-lt"/>
              </a:rPr>
              <a:t>交换机收到数据帧后，在</a:t>
            </a:r>
            <a:r>
              <a:rPr lang="en-US" altLang="zh-CN" dirty="0">
                <a:cs typeface="+mn-ea"/>
                <a:sym typeface="+mn-lt"/>
              </a:rPr>
              <a:t>MAC</a:t>
            </a:r>
            <a:r>
              <a:rPr lang="zh-CN" altLang="en-US" dirty="0">
                <a:cs typeface="+mn-ea"/>
                <a:sym typeface="+mn-lt"/>
              </a:rPr>
              <a:t>地址表中查询该帧的目的</a:t>
            </a:r>
            <a:r>
              <a:rPr lang="en-US" altLang="zh-CN" dirty="0">
                <a:cs typeface="+mn-ea"/>
                <a:sym typeface="+mn-lt"/>
              </a:rPr>
              <a:t>MAC</a:t>
            </a:r>
            <a:r>
              <a:rPr lang="zh-CN" altLang="en-US" dirty="0">
                <a:cs typeface="+mn-ea"/>
                <a:sym typeface="+mn-lt"/>
              </a:rPr>
              <a:t>地址，发现有一个匹配的表项，于是将数据帧从</a:t>
            </a:r>
            <a:r>
              <a:rPr lang="en-US" altLang="zh-CN" dirty="0">
                <a:cs typeface="+mn-ea"/>
                <a:sym typeface="+mn-lt"/>
              </a:rPr>
              <a:t>GE0/0/1</a:t>
            </a:r>
            <a:r>
              <a:rPr lang="zh-CN" altLang="en-US" dirty="0">
                <a:cs typeface="+mn-ea"/>
                <a:sym typeface="+mn-lt"/>
              </a:rPr>
              <a:t>接口转发出去。</a:t>
            </a:r>
            <a:endParaRPr lang="en-US" altLang="zh-CN" dirty="0">
              <a:cs typeface="+mn-ea"/>
              <a:sym typeface="+mn-lt"/>
            </a:endParaRPr>
          </a:p>
        </p:txBody>
      </p:sp>
      <p:sp>
        <p:nvSpPr>
          <p:cNvPr id="143" name="圆角矩形 4"/>
          <p:cNvSpPr/>
          <p:nvPr/>
        </p:nvSpPr>
        <p:spPr bwMode="auto">
          <a:xfrm>
            <a:off x="2755308" y="3610037"/>
            <a:ext cx="6051579" cy="892661"/>
          </a:xfrm>
          <a:prstGeom prst="roundRect">
            <a:avLst>
              <a:gd name="adj" fmla="val 5625"/>
            </a:avLst>
          </a:prstGeom>
          <a:solidFill>
            <a:schemeClr val="bg1">
              <a:lumMod val="95000"/>
            </a:schemeClr>
          </a:solidFill>
          <a:ln w="38100">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cxnSp>
        <p:nvCxnSpPr>
          <p:cNvPr id="145" name="直接连接符 12"/>
          <p:cNvCxnSpPr/>
          <p:nvPr/>
        </p:nvCxnSpPr>
        <p:spPr>
          <a:xfrm flipV="1">
            <a:off x="3284391" y="4047546"/>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2"/>
          <p:cNvCxnSpPr/>
          <p:nvPr/>
        </p:nvCxnSpPr>
        <p:spPr>
          <a:xfrm flipV="1">
            <a:off x="8338991" y="4026493"/>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矩形 33"/>
          <p:cNvSpPr/>
          <p:nvPr/>
        </p:nvSpPr>
        <p:spPr bwMode="auto">
          <a:xfrm>
            <a:off x="3073829" y="3884229"/>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1</a:t>
            </a:r>
            <a:endParaRPr lang="zh-CN" altLang="en-US" sz="1600" b="1">
              <a:solidFill>
                <a:schemeClr val="bg1"/>
              </a:solidFill>
              <a:cs typeface="+mn-ea"/>
              <a:sym typeface="+mn-lt"/>
            </a:endParaRPr>
          </a:p>
        </p:txBody>
      </p:sp>
      <p:sp>
        <p:nvSpPr>
          <p:cNvPr id="150" name="矩形 34"/>
          <p:cNvSpPr/>
          <p:nvPr/>
        </p:nvSpPr>
        <p:spPr bwMode="auto">
          <a:xfrm>
            <a:off x="4081941" y="3884229"/>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a:t>
            </a:r>
          </a:p>
        </p:txBody>
      </p:sp>
      <p:sp>
        <p:nvSpPr>
          <p:cNvPr id="151" name="矩形 35"/>
          <p:cNvSpPr/>
          <p:nvPr/>
        </p:nvSpPr>
        <p:spPr bwMode="auto">
          <a:xfrm>
            <a:off x="6098165" y="3884229"/>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2" name="矩形 36"/>
          <p:cNvSpPr/>
          <p:nvPr/>
        </p:nvSpPr>
        <p:spPr bwMode="auto">
          <a:xfrm>
            <a:off x="8114389" y="3884229"/>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24</a:t>
            </a:r>
            <a:endParaRPr lang="zh-CN" altLang="en-US" sz="1600" b="1">
              <a:solidFill>
                <a:schemeClr val="bg1"/>
              </a:solidFill>
              <a:cs typeface="+mn-ea"/>
              <a:sym typeface="+mn-lt"/>
            </a:endParaRPr>
          </a:p>
        </p:txBody>
      </p:sp>
      <p:sp>
        <p:nvSpPr>
          <p:cNvPr id="153" name="矩形 37"/>
          <p:cNvSpPr/>
          <p:nvPr/>
        </p:nvSpPr>
        <p:spPr bwMode="auto">
          <a:xfrm>
            <a:off x="5090053" y="3884229"/>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4" name="矩形 38"/>
          <p:cNvSpPr/>
          <p:nvPr/>
        </p:nvSpPr>
        <p:spPr bwMode="auto">
          <a:xfrm>
            <a:off x="7106277" y="3884229"/>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23</a:t>
            </a:r>
            <a:endParaRPr lang="zh-CN" altLang="en-US" sz="1600" b="1">
              <a:solidFill>
                <a:schemeClr val="bg1"/>
              </a:solidFill>
              <a:cs typeface="+mn-ea"/>
              <a:sym typeface="+mn-lt"/>
            </a:endParaRPr>
          </a:p>
        </p:txBody>
      </p:sp>
      <p:pic>
        <p:nvPicPr>
          <p:cNvPr id="161" name="Picture 868" descr="图片274"/>
          <p:cNvPicPr>
            <a:picLocks noChangeAspect="1" noChangeArrowheads="1"/>
          </p:cNvPicPr>
          <p:nvPr/>
        </p:nvPicPr>
        <p:blipFill>
          <a:blip r:embed="rId2" cstate="print"/>
          <a:srcRect/>
          <a:stretch>
            <a:fillRect/>
          </a:stretch>
        </p:blipFill>
        <p:spPr bwMode="auto">
          <a:xfrm>
            <a:off x="3048100" y="5244939"/>
            <a:ext cx="432805" cy="418796"/>
          </a:xfrm>
          <a:prstGeom prst="rect">
            <a:avLst/>
          </a:prstGeom>
          <a:noFill/>
        </p:spPr>
      </p:pic>
      <p:pic>
        <p:nvPicPr>
          <p:cNvPr id="162" name="Picture 868" descr="图片274"/>
          <p:cNvPicPr>
            <a:picLocks noChangeAspect="1" noChangeArrowheads="1"/>
          </p:cNvPicPr>
          <p:nvPr/>
        </p:nvPicPr>
        <p:blipFill>
          <a:blip r:embed="rId2" cstate="print"/>
          <a:srcRect/>
          <a:stretch>
            <a:fillRect/>
          </a:stretch>
        </p:blipFill>
        <p:spPr bwMode="auto">
          <a:xfrm>
            <a:off x="8106273" y="5244939"/>
            <a:ext cx="432805" cy="418796"/>
          </a:xfrm>
          <a:prstGeom prst="rect">
            <a:avLst/>
          </a:prstGeom>
          <a:noFill/>
        </p:spPr>
      </p:pic>
      <p:sp>
        <p:nvSpPr>
          <p:cNvPr id="163" name="TextBox 162"/>
          <p:cNvSpPr txBox="1"/>
          <p:nvPr/>
        </p:nvSpPr>
        <p:spPr>
          <a:xfrm>
            <a:off x="2424368" y="5627480"/>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PC1</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IP-1</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MAC-1</a:t>
            </a:r>
          </a:p>
        </p:txBody>
      </p:sp>
      <p:sp>
        <p:nvSpPr>
          <p:cNvPr id="164" name="TextBox 163"/>
          <p:cNvSpPr txBox="1"/>
          <p:nvPr/>
        </p:nvSpPr>
        <p:spPr>
          <a:xfrm>
            <a:off x="7482541" y="5627480"/>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PC2</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IP-2</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MAC-2</a:t>
            </a:r>
          </a:p>
        </p:txBody>
      </p:sp>
      <p:cxnSp>
        <p:nvCxnSpPr>
          <p:cNvPr id="22" name="直接连接符 12"/>
          <p:cNvCxnSpPr/>
          <p:nvPr/>
        </p:nvCxnSpPr>
        <p:spPr>
          <a:xfrm flipV="1">
            <a:off x="7987542" y="4332637"/>
            <a:ext cx="0" cy="1366049"/>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7877860" y="4744152"/>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4</a:t>
            </a:r>
            <a:endParaRPr lang="zh-CN" altLang="en-US" sz="1500" b="1">
              <a:cs typeface="+mn-ea"/>
              <a:sym typeface="+mn-lt"/>
            </a:endParaRPr>
          </a:p>
        </p:txBody>
      </p:sp>
      <p:graphicFrame>
        <p:nvGraphicFramePr>
          <p:cNvPr id="30" name="表格 39"/>
          <p:cNvGraphicFramePr>
            <a:graphicFrameLocks noGrp="1"/>
          </p:cNvGraphicFramePr>
          <p:nvPr/>
        </p:nvGraphicFramePr>
        <p:xfrm>
          <a:off x="6760596" y="2542939"/>
          <a:ext cx="2046290" cy="973202"/>
        </p:xfrm>
        <a:graphic>
          <a:graphicData uri="http://schemas.openxmlformats.org/drawingml/2006/table">
            <a:tbl>
              <a:tblPr firstRow="1" bandRow="1"/>
              <a:tblGrid>
                <a:gridCol w="111018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b="1">
                          <a:latin typeface="+mn-lt"/>
                          <a:ea typeface="+mn-ea"/>
                          <a:cs typeface="+mn-ea"/>
                          <a:sym typeface="+mn-lt"/>
                        </a:rPr>
                        <a:t>MAC</a:t>
                      </a:r>
                      <a:r>
                        <a:rPr lang="zh-CN" altLang="en-US" sz="1400" b="1">
                          <a:latin typeface="+mn-lt"/>
                          <a:ea typeface="+mn-ea"/>
                          <a:cs typeface="+mn-ea"/>
                          <a:sym typeface="+mn-lt"/>
                        </a:rPr>
                        <a:t>地址</a:t>
                      </a:r>
                    </a:p>
                  </a:txBody>
                  <a:tcPr>
                    <a:lnL w="28575" cap="flat" cmpd="sng" algn="ctr">
                      <a:solidFill>
                        <a:srgbClr val="000000"/>
                      </a:solidFill>
                      <a:prstDash val="solid"/>
                      <a:round/>
                      <a:headEnd type="none" w="med" len="med"/>
                      <a:tailEnd type="none" w="med" len="med"/>
                    </a:lnL>
                    <a:lnR w="12700" cmpd="sng">
                      <a:solidFill>
                        <a:srgbClr val="000000"/>
                      </a:solidFill>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zh-CN" altLang="en-US" sz="1400" b="1">
                          <a:latin typeface="+mn-lt"/>
                          <a:ea typeface="+mn-ea"/>
                          <a:cs typeface="+mn-ea"/>
                          <a:sym typeface="+mn-lt"/>
                        </a:rPr>
                        <a:t>接口</a:t>
                      </a:r>
                    </a:p>
                  </a:txBody>
                  <a:tcPr>
                    <a:lnL w="12700"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a:solidFill>
                            <a:schemeClr val="tx1"/>
                          </a:solidFill>
                          <a:latin typeface="+mn-lt"/>
                          <a:ea typeface="+mn-ea"/>
                          <a:cs typeface="+mn-ea"/>
                          <a:sym typeface="+mn-lt"/>
                        </a:rPr>
                        <a:t>MAC-1</a:t>
                      </a:r>
                      <a:endParaRPr lang="zh-CN" altLang="en-US" sz="1400">
                        <a:solidFill>
                          <a:schemeClr val="tx1"/>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a:solidFill>
                            <a:schemeClr val="tx1"/>
                          </a:solidFill>
                          <a:latin typeface="+mn-lt"/>
                          <a:ea typeface="+mn-ea"/>
                          <a:cs typeface="+mn-ea"/>
                          <a:sym typeface="+mn-lt"/>
                        </a:rPr>
                        <a:t>GE0/0/1</a:t>
                      </a:r>
                      <a:endParaRPr lang="zh-CN" altLang="en-US" sz="1400">
                        <a:solidFill>
                          <a:schemeClr val="tx1"/>
                        </a:solidFill>
                        <a:latin typeface="+mn-lt"/>
                        <a:ea typeface="+mn-ea"/>
                        <a:cs typeface="+mn-ea"/>
                        <a:sym typeface="+mn-lt"/>
                      </a:endParaRPr>
                    </a:p>
                  </a:txBody>
                  <a:tcPr>
                    <a:lnL w="12700" cmpd="sng">
                      <a:solidFill>
                        <a:srgbClr val="000000"/>
                      </a:solidFill>
                    </a:lnL>
                    <a:lnR w="28575"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algn="ctr">
                        <a:lnSpc>
                          <a:spcPct val="120000"/>
                        </a:lnSpc>
                        <a:spcBef>
                          <a:spcPts val="0"/>
                        </a:spcBef>
                        <a:spcAft>
                          <a:spcPts val="0"/>
                        </a:spcAft>
                      </a:pPr>
                      <a:endParaRPr lang="zh-CN" altLang="en-US" sz="1400">
                        <a:solidFill>
                          <a:srgbClr val="C00000"/>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endParaRPr lang="zh-CN" altLang="en-US" sz="1400" dirty="0">
                        <a:solidFill>
                          <a:srgbClr val="C00000"/>
                        </a:solidFill>
                        <a:latin typeface="+mn-lt"/>
                        <a:ea typeface="+mn-ea"/>
                        <a:cs typeface="+mn-ea"/>
                        <a:sym typeface="+mn-lt"/>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8" name="TextBox 37"/>
          <p:cNvSpPr txBox="1"/>
          <p:nvPr/>
        </p:nvSpPr>
        <p:spPr>
          <a:xfrm>
            <a:off x="4614263" y="4720581"/>
            <a:ext cx="3193612" cy="323165"/>
          </a:xfrm>
          <a:prstGeom prst="rect">
            <a:avLst/>
          </a:prstGeom>
          <a:solidFill>
            <a:schemeClr val="bg1">
              <a:lumMod val="95000"/>
            </a:schemeClr>
          </a:solidFill>
          <a:ln w="25400">
            <a:solidFill>
              <a:schemeClr val="tx1"/>
            </a:solidFill>
          </a:ln>
        </p:spPr>
        <p:txBody>
          <a:bodyPr wrap="none" rtlCol="0" anchor="ctr" anchorCtr="0">
            <a:noAutofit/>
          </a:bodyPr>
          <a:lstStyle/>
          <a:p>
            <a:pPr>
              <a:lnSpc>
                <a:spcPct val="120000"/>
              </a:lnSpc>
            </a:pPr>
            <a:r>
              <a:rPr lang="zh-CN" altLang="en-US" sz="1400" b="1">
                <a:cs typeface="+mn-ea"/>
                <a:sym typeface="+mn-lt"/>
              </a:rPr>
              <a:t>源</a:t>
            </a:r>
            <a:r>
              <a:rPr lang="en-US" altLang="zh-CN" sz="1400" b="1">
                <a:cs typeface="+mn-ea"/>
                <a:sym typeface="+mn-lt"/>
              </a:rPr>
              <a:t>MAC</a:t>
            </a:r>
            <a:r>
              <a:rPr lang="zh-CN" altLang="en-US" sz="1400" b="1">
                <a:cs typeface="+mn-ea"/>
                <a:sym typeface="+mn-lt"/>
              </a:rPr>
              <a:t>：</a:t>
            </a:r>
            <a:r>
              <a:rPr lang="en-US" altLang="zh-CN" sz="1400">
                <a:cs typeface="+mn-ea"/>
                <a:sym typeface="+mn-lt"/>
              </a:rPr>
              <a:t>MAC-2</a:t>
            </a:r>
            <a:r>
              <a:rPr lang="zh-CN" altLang="en-US" sz="1400">
                <a:cs typeface="+mn-ea"/>
                <a:sym typeface="+mn-lt"/>
              </a:rPr>
              <a:t>     </a:t>
            </a:r>
            <a:r>
              <a:rPr lang="zh-CN" altLang="en-US" sz="1400" b="1">
                <a:cs typeface="+mn-ea"/>
                <a:sym typeface="+mn-lt"/>
              </a:rPr>
              <a:t>目的</a:t>
            </a:r>
            <a:r>
              <a:rPr lang="en-US" altLang="zh-CN" sz="1400" b="1">
                <a:cs typeface="+mn-ea"/>
                <a:sym typeface="+mn-lt"/>
              </a:rPr>
              <a:t>MAC</a:t>
            </a:r>
            <a:r>
              <a:rPr lang="zh-CN" altLang="en-US" sz="1400" b="1">
                <a:cs typeface="+mn-ea"/>
                <a:sym typeface="+mn-lt"/>
              </a:rPr>
              <a:t>：</a:t>
            </a:r>
            <a:r>
              <a:rPr lang="en-US" altLang="zh-CN" sz="1400">
                <a:cs typeface="+mn-ea"/>
                <a:sym typeface="+mn-lt"/>
              </a:rPr>
              <a:t>MAC-1</a:t>
            </a:r>
          </a:p>
        </p:txBody>
      </p:sp>
      <p:sp>
        <p:nvSpPr>
          <p:cNvPr id="39" name="TextBox 38"/>
          <p:cNvSpPr txBox="1"/>
          <p:nvPr/>
        </p:nvSpPr>
        <p:spPr>
          <a:xfrm>
            <a:off x="4614263" y="5039186"/>
            <a:ext cx="3193612" cy="323165"/>
          </a:xfrm>
          <a:prstGeom prst="rect">
            <a:avLst/>
          </a:prstGeom>
          <a:solidFill>
            <a:schemeClr val="bg1">
              <a:lumMod val="95000"/>
            </a:schemeClr>
          </a:solidFill>
          <a:ln w="25400">
            <a:solidFill>
              <a:schemeClr val="tx1"/>
            </a:solidFill>
          </a:ln>
        </p:spPr>
        <p:txBody>
          <a:bodyPr wrap="square" rtlCol="0" anchor="ctr" anchorCtr="0">
            <a:noAutofit/>
          </a:bodyPr>
          <a:lstStyle/>
          <a:p>
            <a:pPr>
              <a:lnSpc>
                <a:spcPct val="120000"/>
              </a:lnSpc>
            </a:pPr>
            <a:r>
              <a:rPr lang="zh-CN" altLang="en-US" sz="1400" b="1">
                <a:cs typeface="+mn-ea"/>
                <a:sym typeface="+mn-lt"/>
              </a:rPr>
              <a:t>源</a:t>
            </a:r>
            <a:r>
              <a:rPr lang="en-US" altLang="zh-CN" sz="1400" b="1">
                <a:cs typeface="+mn-ea"/>
                <a:sym typeface="+mn-lt"/>
              </a:rPr>
              <a:t>IP</a:t>
            </a:r>
            <a:r>
              <a:rPr lang="zh-CN" altLang="en-US" sz="1400" b="1">
                <a:cs typeface="+mn-ea"/>
                <a:sym typeface="+mn-lt"/>
              </a:rPr>
              <a:t>：</a:t>
            </a:r>
            <a:r>
              <a:rPr lang="en-US" altLang="zh-CN" sz="1400">
                <a:cs typeface="+mn-ea"/>
                <a:sym typeface="+mn-lt"/>
              </a:rPr>
              <a:t>IP-2</a:t>
            </a:r>
            <a:r>
              <a:rPr lang="zh-CN" altLang="en-US" sz="1400">
                <a:cs typeface="+mn-ea"/>
                <a:sym typeface="+mn-lt"/>
              </a:rPr>
              <a:t>              </a:t>
            </a:r>
            <a:r>
              <a:rPr lang="zh-CN" altLang="en-US" sz="1400" b="1">
                <a:cs typeface="+mn-ea"/>
                <a:sym typeface="+mn-lt"/>
              </a:rPr>
              <a:t>目的</a:t>
            </a:r>
            <a:r>
              <a:rPr lang="en-US" altLang="zh-CN" sz="1400" b="1">
                <a:cs typeface="+mn-ea"/>
                <a:sym typeface="+mn-lt"/>
              </a:rPr>
              <a:t>IP</a:t>
            </a:r>
            <a:r>
              <a:rPr lang="zh-CN" altLang="en-US" sz="1400" b="1">
                <a:cs typeface="+mn-ea"/>
                <a:sym typeface="+mn-lt"/>
              </a:rPr>
              <a:t>：</a:t>
            </a:r>
            <a:r>
              <a:rPr lang="en-US" altLang="zh-CN" sz="1400">
                <a:cs typeface="+mn-ea"/>
                <a:sym typeface="+mn-lt"/>
              </a:rPr>
              <a:t>IP-1</a:t>
            </a:r>
          </a:p>
        </p:txBody>
      </p:sp>
      <p:sp>
        <p:nvSpPr>
          <p:cNvPr id="40" name="TextBox 39"/>
          <p:cNvSpPr txBox="1"/>
          <p:nvPr/>
        </p:nvSpPr>
        <p:spPr>
          <a:xfrm>
            <a:off x="4614263" y="5357792"/>
            <a:ext cx="3193612" cy="323165"/>
          </a:xfrm>
          <a:prstGeom prst="rect">
            <a:avLst/>
          </a:prstGeom>
          <a:solidFill>
            <a:schemeClr val="bg1"/>
          </a:solidFill>
          <a:ln w="25400">
            <a:solidFill>
              <a:schemeClr val="tx1"/>
            </a:solidFill>
          </a:ln>
        </p:spPr>
        <p:txBody>
          <a:bodyPr wrap="square" rtlCol="0" anchor="ctr" anchorCtr="0">
            <a:noAutofit/>
          </a:bodyPr>
          <a:lstStyle/>
          <a:p>
            <a:pPr algn="ctr">
              <a:lnSpc>
                <a:spcPct val="120000"/>
              </a:lnSpc>
            </a:pPr>
            <a:r>
              <a:rPr lang="zh-CN" altLang="en-US" sz="1400">
                <a:cs typeface="+mn-ea"/>
                <a:sym typeface="+mn-lt"/>
              </a:rPr>
              <a:t>有效荷载</a:t>
            </a:r>
            <a:endParaRPr lang="en-US" altLang="zh-CN" sz="1400">
              <a:cs typeface="+mn-ea"/>
              <a:sym typeface="+mn-lt"/>
            </a:endParaRPr>
          </a:p>
        </p:txBody>
      </p:sp>
      <p:sp>
        <p:nvSpPr>
          <p:cNvPr id="26" name="Oval 25"/>
          <p:cNvSpPr/>
          <p:nvPr/>
        </p:nvSpPr>
        <p:spPr bwMode="auto">
          <a:xfrm>
            <a:off x="6395926" y="2927662"/>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5</a:t>
            </a:r>
            <a:endParaRPr lang="zh-CN" altLang="en-US" sz="1500" b="1">
              <a:cs typeface="+mn-ea"/>
              <a:sym typeface="+mn-lt"/>
            </a:endParaRPr>
          </a:p>
        </p:txBody>
      </p:sp>
      <p:cxnSp>
        <p:nvCxnSpPr>
          <p:cNvPr id="25" name="直接连接符 12"/>
          <p:cNvCxnSpPr/>
          <p:nvPr/>
        </p:nvCxnSpPr>
        <p:spPr>
          <a:xfrm flipV="1">
            <a:off x="3606151" y="4332637"/>
            <a:ext cx="0" cy="912302"/>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3504585" y="4744152"/>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5</a:t>
            </a:r>
            <a:endParaRPr lang="zh-CN" altLang="en-US" sz="1500" b="1">
              <a:cs typeface="+mn-ea"/>
              <a:sym typeface="+mn-lt"/>
            </a:endParaRPr>
          </a:p>
        </p:txBody>
      </p:sp>
      <p:sp>
        <p:nvSpPr>
          <p:cNvPr id="5" name="灯片编号占位符 4">
            <a:extLst>
              <a:ext uri="{FF2B5EF4-FFF2-40B4-BE49-F238E27FC236}">
                <a16:creationId xmlns:a16="http://schemas.microsoft.com/office/drawing/2014/main" id="{011A4255-C505-C919-FDA5-5229A39537C1}"/>
              </a:ext>
            </a:extLst>
          </p:cNvPr>
          <p:cNvSpPr>
            <a:spLocks noGrp="1"/>
          </p:cNvSpPr>
          <p:nvPr>
            <p:ph type="sldNum" sz="quarter" idx="12"/>
          </p:nvPr>
        </p:nvSpPr>
        <p:spPr/>
        <p:txBody>
          <a:bodyPr/>
          <a:lstStyle/>
          <a:p>
            <a:fld id="{C8BB1146-E542-4D4E-B8E9-6919A11DDD48}" type="slidenum">
              <a:rPr lang="en-US" smtClean="0"/>
              <a:t>249</a:t>
            </a:fld>
            <a:endParaRPr lang="en-US"/>
          </a:p>
        </p:txBody>
      </p:sp>
    </p:spTree>
    <p:extLst>
      <p:ext uri="{BB962C8B-B14F-4D97-AF65-F5344CB8AC3E}">
        <p14:creationId xmlns:p14="http://schemas.microsoft.com/office/powerpoint/2010/main" val="9182084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1A65B-BAED-5E7C-5241-8305A56CDE25}"/>
              </a:ext>
            </a:extLst>
          </p:cNvPr>
          <p:cNvSpPr>
            <a:spLocks noGrp="1"/>
          </p:cNvSpPr>
          <p:nvPr>
            <p:ph type="title"/>
          </p:nvPr>
        </p:nvSpPr>
        <p:spPr/>
        <p:txBody>
          <a:bodyPr>
            <a:normAutofit/>
          </a:bodyPr>
          <a:lstStyle/>
          <a:p>
            <a:r>
              <a:rPr lang="zh-CN" altLang="en-US" sz="3200" b="1" dirty="0">
                <a:latin typeface="+mn-lt"/>
                <a:ea typeface="+mn-ea"/>
                <a:cs typeface="+mn-ea"/>
                <a:sym typeface="+mn-lt"/>
              </a:rPr>
              <a:t>选择</a:t>
            </a:r>
            <a:endParaRPr lang="zh-CN" altLang="en-US" dirty="0"/>
          </a:p>
        </p:txBody>
      </p:sp>
      <p:sp>
        <p:nvSpPr>
          <p:cNvPr id="3" name="内容占位符 2">
            <a:extLst>
              <a:ext uri="{FF2B5EF4-FFF2-40B4-BE49-F238E27FC236}">
                <a16:creationId xmlns:a16="http://schemas.microsoft.com/office/drawing/2014/main" id="{AF6E1514-81A6-A0C4-CFDA-45B403E21F58}"/>
              </a:ext>
            </a:extLst>
          </p:cNvPr>
          <p:cNvSpPr>
            <a:spLocks noGrp="1"/>
          </p:cNvSpPr>
          <p:nvPr>
            <p:ph idx="1"/>
          </p:nvPr>
        </p:nvSpPr>
        <p:spPr>
          <a:xfrm>
            <a:off x="660400" y="1125539"/>
            <a:ext cx="4499429" cy="5008562"/>
          </a:xfrm>
        </p:spPr>
        <p:txBody>
          <a:bodyPr/>
          <a:lstStyle/>
          <a:p>
            <a:endParaRPr lang="en-US" altLang="zh-CN" sz="2400" dirty="0">
              <a:latin typeface="+mn-lt"/>
              <a:ea typeface="+mn-ea"/>
              <a:cs typeface="+mn-ea"/>
              <a:sym typeface="+mn-lt"/>
            </a:endParaRPr>
          </a:p>
          <a:p>
            <a:r>
              <a:rPr lang="zh-CN" altLang="en-US" sz="2400" dirty="0">
                <a:latin typeface="+mn-lt"/>
                <a:ea typeface="+mn-ea"/>
                <a:cs typeface="+mn-ea"/>
                <a:sym typeface="+mn-lt"/>
              </a:rPr>
              <a:t>选择：</a:t>
            </a:r>
            <a:r>
              <a:rPr lang="zh-CN" altLang="en-US" sz="2400" dirty="0">
                <a:solidFill>
                  <a:srgbClr val="C00000"/>
                </a:solidFill>
                <a:latin typeface="+mn-lt"/>
                <a:ea typeface="+mn-ea"/>
                <a:cs typeface="+mn-ea"/>
                <a:sym typeface="+mn-lt"/>
              </a:rPr>
              <a:t>主设备希望发送数据</a:t>
            </a:r>
            <a:endParaRPr lang="en-US" altLang="zh-CN" sz="2400" dirty="0">
              <a:solidFill>
                <a:srgbClr val="C00000"/>
              </a:solidFill>
              <a:latin typeface="+mn-lt"/>
              <a:ea typeface="+mn-ea"/>
              <a:cs typeface="+mn-ea"/>
              <a:sym typeface="+mn-lt"/>
            </a:endParaRPr>
          </a:p>
          <a:p>
            <a:pPr>
              <a:buFont typeface="Wingdings" panose="05000000000000000000" pitchFamily="2" charset="2"/>
              <a:buChar char="Ø"/>
            </a:pPr>
            <a:endParaRPr lang="en-US" altLang="zh-CN" sz="2400" dirty="0">
              <a:latin typeface="+mn-lt"/>
              <a:ea typeface="+mn-ea"/>
              <a:cs typeface="+mn-ea"/>
              <a:sym typeface="+mn-lt"/>
            </a:endParaRPr>
          </a:p>
          <a:p>
            <a:pPr lvl="1">
              <a:spcBef>
                <a:spcPts val="0"/>
              </a:spcBef>
            </a:pPr>
            <a:r>
              <a:rPr lang="zh-CN" altLang="en-US" dirty="0">
                <a:cs typeface="+mn-ea"/>
                <a:sym typeface="+mn-lt"/>
              </a:rPr>
              <a:t>用</a:t>
            </a:r>
            <a:r>
              <a:rPr lang="en-US" altLang="zh-CN" dirty="0">
                <a:cs typeface="+mn-ea"/>
                <a:sym typeface="+mn-lt"/>
              </a:rPr>
              <a:t>SEL</a:t>
            </a:r>
            <a:r>
              <a:rPr lang="zh-CN" altLang="en-US" dirty="0">
                <a:cs typeface="+mn-ea"/>
                <a:sym typeface="+mn-lt"/>
              </a:rPr>
              <a:t>告诉从设备准备接收数据</a:t>
            </a:r>
            <a:endParaRPr lang="en-US" altLang="zh-CN" dirty="0">
              <a:cs typeface="+mn-ea"/>
              <a:sym typeface="+mn-lt"/>
            </a:endParaRPr>
          </a:p>
          <a:p>
            <a:pPr lvl="1">
              <a:spcBef>
                <a:spcPts val="0"/>
              </a:spcBef>
            </a:pPr>
            <a:endParaRPr lang="en-US" altLang="zh-CN" dirty="0">
              <a:cs typeface="+mn-ea"/>
              <a:sym typeface="+mn-lt"/>
            </a:endParaRPr>
          </a:p>
          <a:p>
            <a:pPr lvl="1">
              <a:spcBef>
                <a:spcPts val="0"/>
              </a:spcBef>
            </a:pPr>
            <a:r>
              <a:rPr lang="zh-CN" altLang="en-US" dirty="0">
                <a:cs typeface="+mn-ea"/>
                <a:sym typeface="+mn-lt"/>
              </a:rPr>
              <a:t>从设备用</a:t>
            </a:r>
            <a:r>
              <a:rPr lang="en-US" altLang="zh-CN" dirty="0">
                <a:cs typeface="+mn-ea"/>
                <a:sym typeface="+mn-lt"/>
              </a:rPr>
              <a:t>ACK</a:t>
            </a:r>
            <a:r>
              <a:rPr lang="zh-CN" altLang="en-US" dirty="0">
                <a:cs typeface="+mn-ea"/>
                <a:sym typeface="+mn-lt"/>
              </a:rPr>
              <a:t>同意接收，用</a:t>
            </a:r>
            <a:r>
              <a:rPr lang="en-US" altLang="zh-CN" dirty="0">
                <a:cs typeface="+mn-ea"/>
                <a:sym typeface="+mn-lt"/>
              </a:rPr>
              <a:t>NAK</a:t>
            </a:r>
            <a:r>
              <a:rPr lang="zh-CN" altLang="en-US" dirty="0">
                <a:cs typeface="+mn-ea"/>
                <a:sym typeface="+mn-lt"/>
              </a:rPr>
              <a:t>拒绝接收</a:t>
            </a:r>
          </a:p>
          <a:p>
            <a:endParaRPr lang="zh-CN" altLang="en-US" dirty="0"/>
          </a:p>
        </p:txBody>
      </p:sp>
      <p:sp>
        <p:nvSpPr>
          <p:cNvPr id="4" name="灯片编号占位符 3">
            <a:extLst>
              <a:ext uri="{FF2B5EF4-FFF2-40B4-BE49-F238E27FC236}">
                <a16:creationId xmlns:a16="http://schemas.microsoft.com/office/drawing/2014/main" id="{38DB07A8-A3B6-A183-8D2F-80A82AE5AF18}"/>
              </a:ext>
            </a:extLst>
          </p:cNvPr>
          <p:cNvSpPr>
            <a:spLocks noGrp="1"/>
          </p:cNvSpPr>
          <p:nvPr>
            <p:ph type="sldNum" sz="quarter" idx="12"/>
          </p:nvPr>
        </p:nvSpPr>
        <p:spPr/>
        <p:txBody>
          <a:bodyPr/>
          <a:lstStyle/>
          <a:p>
            <a:fld id="{C8BB1146-E542-4D4E-B8E9-6919A11DDD48}" type="slidenum">
              <a:rPr lang="en-US" smtClean="0"/>
              <a:t>25</a:t>
            </a:fld>
            <a:endParaRPr lang="en-US"/>
          </a:p>
        </p:txBody>
      </p:sp>
      <p:pic>
        <p:nvPicPr>
          <p:cNvPr id="39" name="图片 38">
            <a:extLst>
              <a:ext uri="{FF2B5EF4-FFF2-40B4-BE49-F238E27FC236}">
                <a16:creationId xmlns:a16="http://schemas.microsoft.com/office/drawing/2014/main" id="{E227F34B-E1F0-5053-D799-FBE94F59CDF5}"/>
              </a:ext>
            </a:extLst>
          </p:cNvPr>
          <p:cNvPicPr>
            <a:picLocks noChangeAspect="1"/>
          </p:cNvPicPr>
          <p:nvPr/>
        </p:nvPicPr>
        <p:blipFill>
          <a:blip r:embed="rId2"/>
          <a:stretch>
            <a:fillRect/>
          </a:stretch>
        </p:blipFill>
        <p:spPr>
          <a:xfrm>
            <a:off x="5403686" y="1328057"/>
            <a:ext cx="6115214" cy="4588329"/>
          </a:xfrm>
          <a:prstGeom prst="rect">
            <a:avLst/>
          </a:prstGeom>
        </p:spPr>
      </p:pic>
    </p:spTree>
    <p:extLst>
      <p:ext uri="{BB962C8B-B14F-4D97-AF65-F5344CB8AC3E}">
        <p14:creationId xmlns:p14="http://schemas.microsoft.com/office/powerpoint/2010/main" val="344060320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9743"/>
            <a:ext cx="10858500" cy="900112"/>
          </a:xfrm>
        </p:spPr>
        <p:txBody>
          <a:bodyPr>
            <a:normAutofit/>
          </a:bodyPr>
          <a:lstStyle/>
          <a:p>
            <a:pPr>
              <a:lnSpc>
                <a:spcPct val="120000"/>
              </a:lnSpc>
            </a:pPr>
            <a:r>
              <a:rPr lang="zh-CN" altLang="en-US" sz="3200" dirty="0">
                <a:latin typeface="+mn-lt"/>
                <a:ea typeface="+mn-ea"/>
                <a:cs typeface="+mn-ea"/>
                <a:sym typeface="+mn-lt"/>
              </a:rPr>
              <a:t>以太网交换机的工作原理</a:t>
            </a:r>
          </a:p>
        </p:txBody>
      </p:sp>
      <p:sp>
        <p:nvSpPr>
          <p:cNvPr id="259" name="内容占位符 258"/>
          <p:cNvSpPr>
            <a:spLocks noGrp="1"/>
          </p:cNvSpPr>
          <p:nvPr>
            <p:ph idx="1"/>
          </p:nvPr>
        </p:nvSpPr>
        <p:spPr>
          <a:xfrm>
            <a:off x="435492" y="1191730"/>
            <a:ext cx="11089758" cy="892661"/>
          </a:xfrm>
        </p:spPr>
        <p:txBody>
          <a:bodyPr>
            <a:normAutofit/>
          </a:bodyPr>
          <a:lstStyle/>
          <a:p>
            <a:pPr marL="342900" indent="-342900">
              <a:lnSpc>
                <a:spcPct val="130000"/>
              </a:lnSpc>
              <a:spcBef>
                <a:spcPts val="0"/>
              </a:spcBef>
              <a:buFont typeface="+mj-lt"/>
              <a:buAutoNum type="arabicPeriod" startAt="5"/>
            </a:pPr>
            <a:r>
              <a:rPr lang="zh-CN" altLang="en-US" dirty="0">
                <a:cs typeface="+mn-ea"/>
                <a:sym typeface="+mn-lt"/>
              </a:rPr>
              <a:t>同时，交换机学习该帧的源</a:t>
            </a:r>
            <a:r>
              <a:rPr lang="en-US" altLang="zh-CN" dirty="0">
                <a:cs typeface="+mn-ea"/>
                <a:sym typeface="+mn-lt"/>
              </a:rPr>
              <a:t>MAC</a:t>
            </a:r>
            <a:r>
              <a:rPr lang="zh-CN" altLang="en-US" dirty="0">
                <a:cs typeface="+mn-ea"/>
                <a:sym typeface="+mn-lt"/>
              </a:rPr>
              <a:t>地址，并在</a:t>
            </a:r>
            <a:r>
              <a:rPr lang="en-US" altLang="zh-CN" dirty="0">
                <a:cs typeface="+mn-ea"/>
                <a:sym typeface="+mn-lt"/>
              </a:rPr>
              <a:t>MAC</a:t>
            </a:r>
            <a:r>
              <a:rPr lang="zh-CN" altLang="en-US" dirty="0">
                <a:cs typeface="+mn-ea"/>
                <a:sym typeface="+mn-lt"/>
              </a:rPr>
              <a:t>地址表中创建一个表项，将地址</a:t>
            </a:r>
            <a:r>
              <a:rPr lang="en-US" altLang="zh-CN" dirty="0">
                <a:cs typeface="+mn-ea"/>
                <a:sym typeface="+mn-lt"/>
              </a:rPr>
              <a:t>MAC2 </a:t>
            </a:r>
            <a:r>
              <a:rPr lang="zh-CN" altLang="en-US" dirty="0">
                <a:cs typeface="+mn-ea"/>
                <a:sym typeface="+mn-lt"/>
              </a:rPr>
              <a:t>与接口</a:t>
            </a:r>
            <a:r>
              <a:rPr lang="en-US" altLang="zh-CN" dirty="0">
                <a:cs typeface="+mn-ea"/>
                <a:sym typeface="+mn-lt"/>
              </a:rPr>
              <a:t>GE0/0/24 </a:t>
            </a:r>
            <a:r>
              <a:rPr lang="zh-CN" altLang="en-US" dirty="0">
                <a:cs typeface="+mn-ea"/>
                <a:sym typeface="+mn-lt"/>
              </a:rPr>
              <a:t>关联。</a:t>
            </a:r>
            <a:r>
              <a:rPr lang="en-US" altLang="zh-CN" dirty="0">
                <a:cs typeface="+mn-ea"/>
                <a:sym typeface="+mn-lt"/>
              </a:rPr>
              <a:t> </a:t>
            </a:r>
            <a:endParaRPr lang="zh-CN" altLang="en-US" dirty="0">
              <a:cs typeface="+mn-ea"/>
              <a:sym typeface="+mn-lt"/>
            </a:endParaRPr>
          </a:p>
        </p:txBody>
      </p:sp>
      <p:sp>
        <p:nvSpPr>
          <p:cNvPr id="143" name="圆角矩形 4"/>
          <p:cNvSpPr/>
          <p:nvPr/>
        </p:nvSpPr>
        <p:spPr bwMode="auto">
          <a:xfrm>
            <a:off x="2776572" y="3429000"/>
            <a:ext cx="6051579" cy="892661"/>
          </a:xfrm>
          <a:prstGeom prst="roundRect">
            <a:avLst>
              <a:gd name="adj" fmla="val 5625"/>
            </a:avLst>
          </a:prstGeom>
          <a:solidFill>
            <a:schemeClr val="bg1">
              <a:lumMod val="95000"/>
            </a:schemeClr>
          </a:solidFill>
          <a:ln w="38100">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cxnSp>
        <p:nvCxnSpPr>
          <p:cNvPr id="145" name="直接连接符 12"/>
          <p:cNvCxnSpPr/>
          <p:nvPr/>
        </p:nvCxnSpPr>
        <p:spPr>
          <a:xfrm flipV="1">
            <a:off x="3305655" y="3866509"/>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2"/>
          <p:cNvCxnSpPr/>
          <p:nvPr/>
        </p:nvCxnSpPr>
        <p:spPr>
          <a:xfrm flipV="1">
            <a:off x="8360255" y="3845456"/>
            <a:ext cx="0" cy="1393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矩形 33"/>
          <p:cNvSpPr/>
          <p:nvPr/>
        </p:nvSpPr>
        <p:spPr bwMode="auto">
          <a:xfrm>
            <a:off x="3095093"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1</a:t>
            </a:r>
            <a:endParaRPr lang="zh-CN" altLang="en-US" sz="1600" b="1">
              <a:solidFill>
                <a:schemeClr val="bg1"/>
              </a:solidFill>
              <a:cs typeface="+mn-ea"/>
              <a:sym typeface="+mn-lt"/>
            </a:endParaRPr>
          </a:p>
        </p:txBody>
      </p:sp>
      <p:sp>
        <p:nvSpPr>
          <p:cNvPr id="150" name="矩形 34"/>
          <p:cNvSpPr/>
          <p:nvPr/>
        </p:nvSpPr>
        <p:spPr bwMode="auto">
          <a:xfrm>
            <a:off x="4103205"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a:t>
            </a:r>
          </a:p>
        </p:txBody>
      </p:sp>
      <p:sp>
        <p:nvSpPr>
          <p:cNvPr id="151" name="矩形 35"/>
          <p:cNvSpPr/>
          <p:nvPr/>
        </p:nvSpPr>
        <p:spPr bwMode="auto">
          <a:xfrm>
            <a:off x="6119429"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2" name="矩形 36"/>
          <p:cNvSpPr/>
          <p:nvPr/>
        </p:nvSpPr>
        <p:spPr bwMode="auto">
          <a:xfrm>
            <a:off x="8135653"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24</a:t>
            </a:r>
            <a:endParaRPr lang="zh-CN" altLang="en-US" sz="1600" b="1">
              <a:solidFill>
                <a:schemeClr val="bg1"/>
              </a:solidFill>
              <a:cs typeface="+mn-ea"/>
              <a:sym typeface="+mn-lt"/>
            </a:endParaRPr>
          </a:p>
        </p:txBody>
      </p:sp>
      <p:sp>
        <p:nvSpPr>
          <p:cNvPr id="153" name="矩形 37"/>
          <p:cNvSpPr/>
          <p:nvPr/>
        </p:nvSpPr>
        <p:spPr bwMode="auto">
          <a:xfrm>
            <a:off x="5111317"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a:t>
            </a:r>
            <a:endParaRPr lang="zh-CN" altLang="en-US" sz="1600" b="1">
              <a:solidFill>
                <a:schemeClr val="bg1"/>
              </a:solidFill>
              <a:cs typeface="+mn-ea"/>
              <a:sym typeface="+mn-lt"/>
            </a:endParaRPr>
          </a:p>
        </p:txBody>
      </p:sp>
      <p:sp>
        <p:nvSpPr>
          <p:cNvPr id="154" name="矩形 38"/>
          <p:cNvSpPr/>
          <p:nvPr/>
        </p:nvSpPr>
        <p:spPr bwMode="auto">
          <a:xfrm>
            <a:off x="7127541" y="3703192"/>
            <a:ext cx="416575" cy="344277"/>
          </a:xfrm>
          <a:prstGeom prst="rect">
            <a:avLst/>
          </a:prstGeom>
          <a:solidFill>
            <a:schemeClr val="bg1">
              <a:lumMod val="65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600" b="1">
                <a:solidFill>
                  <a:schemeClr val="bg1"/>
                </a:solidFill>
                <a:cs typeface="+mn-ea"/>
                <a:sym typeface="+mn-lt"/>
              </a:rPr>
              <a:t>23</a:t>
            </a:r>
            <a:endParaRPr lang="zh-CN" altLang="en-US" sz="1600" b="1">
              <a:solidFill>
                <a:schemeClr val="bg1"/>
              </a:solidFill>
              <a:cs typeface="+mn-ea"/>
              <a:sym typeface="+mn-lt"/>
            </a:endParaRPr>
          </a:p>
        </p:txBody>
      </p:sp>
      <p:pic>
        <p:nvPicPr>
          <p:cNvPr id="161" name="Picture 868" descr="图片274"/>
          <p:cNvPicPr>
            <a:picLocks noChangeAspect="1" noChangeArrowheads="1"/>
          </p:cNvPicPr>
          <p:nvPr/>
        </p:nvPicPr>
        <p:blipFill>
          <a:blip r:embed="rId2" cstate="print"/>
          <a:srcRect/>
          <a:stretch>
            <a:fillRect/>
          </a:stretch>
        </p:blipFill>
        <p:spPr bwMode="auto">
          <a:xfrm>
            <a:off x="3069364" y="5063902"/>
            <a:ext cx="432805" cy="418796"/>
          </a:xfrm>
          <a:prstGeom prst="rect">
            <a:avLst/>
          </a:prstGeom>
          <a:noFill/>
        </p:spPr>
      </p:pic>
      <p:pic>
        <p:nvPicPr>
          <p:cNvPr id="162" name="Picture 868" descr="图片274"/>
          <p:cNvPicPr>
            <a:picLocks noChangeAspect="1" noChangeArrowheads="1"/>
          </p:cNvPicPr>
          <p:nvPr/>
        </p:nvPicPr>
        <p:blipFill>
          <a:blip r:embed="rId2" cstate="print"/>
          <a:srcRect/>
          <a:stretch>
            <a:fillRect/>
          </a:stretch>
        </p:blipFill>
        <p:spPr bwMode="auto">
          <a:xfrm>
            <a:off x="8127537" y="5063902"/>
            <a:ext cx="432805" cy="418796"/>
          </a:xfrm>
          <a:prstGeom prst="rect">
            <a:avLst/>
          </a:prstGeom>
          <a:noFill/>
        </p:spPr>
      </p:pic>
      <p:sp>
        <p:nvSpPr>
          <p:cNvPr id="163" name="TextBox 162"/>
          <p:cNvSpPr txBox="1"/>
          <p:nvPr/>
        </p:nvSpPr>
        <p:spPr>
          <a:xfrm>
            <a:off x="2445632" y="5446443"/>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PC1</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IP-1</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MAC-1</a:t>
            </a:r>
          </a:p>
        </p:txBody>
      </p:sp>
      <p:sp>
        <p:nvSpPr>
          <p:cNvPr id="164" name="TextBox 163"/>
          <p:cNvSpPr txBox="1"/>
          <p:nvPr/>
        </p:nvSpPr>
        <p:spPr>
          <a:xfrm>
            <a:off x="7503805" y="5446443"/>
            <a:ext cx="1680267" cy="845616"/>
          </a:xfrm>
          <a:prstGeom prst="rect">
            <a:avLst/>
          </a:prstGeom>
          <a:noFill/>
        </p:spPr>
        <p:txBody>
          <a:bodyPr wrap="none" rtlCol="0" anchor="ctr" anchorCtr="0">
            <a:spAutoFit/>
          </a:bodyPr>
          <a:lstStyle/>
          <a:p>
            <a:pPr algn="ctr">
              <a:lnSpc>
                <a:spcPct val="120000"/>
              </a:lnSpc>
            </a:pPr>
            <a:r>
              <a:rPr lang="en-US" altLang="zh-CN" sz="1400" b="1">
                <a:cs typeface="+mn-ea"/>
                <a:sym typeface="+mn-lt"/>
              </a:rPr>
              <a:t>PC2</a:t>
            </a:r>
          </a:p>
          <a:p>
            <a:pPr algn="ctr">
              <a:lnSpc>
                <a:spcPct val="120000"/>
              </a:lnSpc>
            </a:pPr>
            <a:r>
              <a:rPr lang="en-US" altLang="zh-CN" sz="1400">
                <a:cs typeface="+mn-ea"/>
                <a:sym typeface="+mn-lt"/>
              </a:rPr>
              <a:t>IP</a:t>
            </a:r>
            <a:r>
              <a:rPr lang="zh-CN" altLang="en-US" sz="1400">
                <a:cs typeface="+mn-ea"/>
                <a:sym typeface="+mn-lt"/>
              </a:rPr>
              <a:t>地址：</a:t>
            </a:r>
            <a:r>
              <a:rPr lang="en-US" altLang="zh-CN" sz="1400">
                <a:cs typeface="+mn-ea"/>
                <a:sym typeface="+mn-lt"/>
              </a:rPr>
              <a:t>IP-2</a:t>
            </a:r>
          </a:p>
          <a:p>
            <a:pPr algn="ctr">
              <a:lnSpc>
                <a:spcPct val="120000"/>
              </a:lnSpc>
            </a:pPr>
            <a:r>
              <a:rPr lang="en-US" altLang="zh-CN" sz="1400">
                <a:cs typeface="+mn-ea"/>
                <a:sym typeface="+mn-lt"/>
              </a:rPr>
              <a:t>MAC</a:t>
            </a:r>
            <a:r>
              <a:rPr lang="zh-CN" altLang="en-US" sz="1400">
                <a:cs typeface="+mn-ea"/>
                <a:sym typeface="+mn-lt"/>
              </a:rPr>
              <a:t>地址：</a:t>
            </a:r>
            <a:r>
              <a:rPr lang="en-US" altLang="zh-CN" sz="1400">
                <a:cs typeface="+mn-ea"/>
                <a:sym typeface="+mn-lt"/>
              </a:rPr>
              <a:t>MAC-2</a:t>
            </a:r>
          </a:p>
        </p:txBody>
      </p:sp>
      <p:graphicFrame>
        <p:nvGraphicFramePr>
          <p:cNvPr id="30" name="表格 39"/>
          <p:cNvGraphicFramePr>
            <a:graphicFrameLocks noGrp="1"/>
          </p:cNvGraphicFramePr>
          <p:nvPr/>
        </p:nvGraphicFramePr>
        <p:xfrm>
          <a:off x="6781860" y="2361902"/>
          <a:ext cx="2046290" cy="973202"/>
        </p:xfrm>
        <a:graphic>
          <a:graphicData uri="http://schemas.openxmlformats.org/drawingml/2006/table">
            <a:tbl>
              <a:tblPr firstRow="1" bandRow="1"/>
              <a:tblGrid>
                <a:gridCol w="111018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b="1">
                          <a:latin typeface="+mn-lt"/>
                          <a:ea typeface="+mn-ea"/>
                          <a:cs typeface="+mn-ea"/>
                          <a:sym typeface="+mn-lt"/>
                        </a:rPr>
                        <a:t>MAC</a:t>
                      </a:r>
                      <a:r>
                        <a:rPr lang="zh-CN" altLang="en-US" sz="1400" b="1">
                          <a:latin typeface="+mn-lt"/>
                          <a:ea typeface="+mn-ea"/>
                          <a:cs typeface="+mn-ea"/>
                          <a:sym typeface="+mn-lt"/>
                        </a:rPr>
                        <a:t>地址</a:t>
                      </a:r>
                    </a:p>
                  </a:txBody>
                  <a:tcPr>
                    <a:lnL w="28575" cap="flat" cmpd="sng" algn="ctr">
                      <a:solidFill>
                        <a:srgbClr val="000000"/>
                      </a:solidFill>
                      <a:prstDash val="solid"/>
                      <a:round/>
                      <a:headEnd type="none" w="med" len="med"/>
                      <a:tailEnd type="none" w="med" len="med"/>
                    </a:lnL>
                    <a:lnR w="12700" cmpd="sng">
                      <a:solidFill>
                        <a:srgbClr val="000000"/>
                      </a:solidFill>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zh-CN" altLang="en-US" sz="1400" b="1">
                          <a:latin typeface="+mn-lt"/>
                          <a:ea typeface="+mn-ea"/>
                          <a:cs typeface="+mn-ea"/>
                          <a:sym typeface="+mn-lt"/>
                        </a:rPr>
                        <a:t>接口</a:t>
                      </a:r>
                    </a:p>
                  </a:txBody>
                  <a:tcPr>
                    <a:lnL w="12700"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a:solidFill>
                            <a:schemeClr val="tx1"/>
                          </a:solidFill>
                          <a:latin typeface="+mn-lt"/>
                          <a:ea typeface="+mn-ea"/>
                          <a:cs typeface="+mn-ea"/>
                          <a:sym typeface="+mn-lt"/>
                        </a:rPr>
                        <a:t>MAC-1</a:t>
                      </a:r>
                      <a:endParaRPr lang="zh-CN" altLang="en-US" sz="1400">
                        <a:solidFill>
                          <a:schemeClr val="tx1"/>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ea typeface="微软雅黑"/>
                          <a:cs typeface="宋体"/>
                        </a:defRPr>
                      </a:lvl1pPr>
                      <a:lvl2pPr marL="457200" algn="l" defTabSz="914400" rtl="0" eaLnBrk="1" latinLnBrk="0" hangingPunct="1">
                        <a:defRPr sz="1800" kern="1200">
                          <a:solidFill>
                            <a:schemeClr val="tx1"/>
                          </a:solidFill>
                          <a:latin typeface="Arial"/>
                          <a:ea typeface="微软雅黑"/>
                          <a:cs typeface="宋体"/>
                        </a:defRPr>
                      </a:lvl2pPr>
                      <a:lvl3pPr marL="914400" algn="l" defTabSz="914400" rtl="0" eaLnBrk="1" latinLnBrk="0" hangingPunct="1">
                        <a:defRPr sz="1800" kern="1200">
                          <a:solidFill>
                            <a:schemeClr val="tx1"/>
                          </a:solidFill>
                          <a:latin typeface="Arial"/>
                          <a:ea typeface="微软雅黑"/>
                          <a:cs typeface="宋体"/>
                        </a:defRPr>
                      </a:lvl3pPr>
                      <a:lvl4pPr marL="1371600" algn="l" defTabSz="914400" rtl="0" eaLnBrk="1" latinLnBrk="0" hangingPunct="1">
                        <a:defRPr sz="1800" kern="1200">
                          <a:solidFill>
                            <a:schemeClr val="tx1"/>
                          </a:solidFill>
                          <a:latin typeface="Arial"/>
                          <a:ea typeface="微软雅黑"/>
                          <a:cs typeface="宋体"/>
                        </a:defRPr>
                      </a:lvl4pPr>
                      <a:lvl5pPr marL="1828800" algn="l" defTabSz="914400" rtl="0" eaLnBrk="1" latinLnBrk="0" hangingPunct="1">
                        <a:defRPr sz="1800" kern="1200">
                          <a:solidFill>
                            <a:schemeClr val="tx1"/>
                          </a:solidFill>
                          <a:latin typeface="Arial"/>
                          <a:ea typeface="微软雅黑"/>
                          <a:cs typeface="宋体"/>
                        </a:defRPr>
                      </a:lvl5pPr>
                      <a:lvl6pPr marL="2286000" algn="l" defTabSz="914400" rtl="0" eaLnBrk="1" latinLnBrk="0" hangingPunct="1">
                        <a:defRPr sz="1800" kern="1200">
                          <a:solidFill>
                            <a:schemeClr val="tx1"/>
                          </a:solidFill>
                          <a:latin typeface="Arial"/>
                          <a:ea typeface="微软雅黑"/>
                          <a:cs typeface="宋体"/>
                        </a:defRPr>
                      </a:lvl6pPr>
                      <a:lvl7pPr marL="2743200" algn="l" defTabSz="914400" rtl="0" eaLnBrk="1" latinLnBrk="0" hangingPunct="1">
                        <a:defRPr sz="1800" kern="1200">
                          <a:solidFill>
                            <a:schemeClr val="tx1"/>
                          </a:solidFill>
                          <a:latin typeface="Arial"/>
                          <a:ea typeface="微软雅黑"/>
                          <a:cs typeface="宋体"/>
                        </a:defRPr>
                      </a:lvl7pPr>
                      <a:lvl8pPr marL="3200400" algn="l" defTabSz="914400" rtl="0" eaLnBrk="1" latinLnBrk="0" hangingPunct="1">
                        <a:defRPr sz="1800" kern="1200">
                          <a:solidFill>
                            <a:schemeClr val="tx1"/>
                          </a:solidFill>
                          <a:latin typeface="Arial"/>
                          <a:ea typeface="微软雅黑"/>
                          <a:cs typeface="宋体"/>
                        </a:defRPr>
                      </a:lvl8pPr>
                      <a:lvl9pPr marL="3657600" algn="l" defTabSz="914400" rtl="0" eaLnBrk="1" latinLnBrk="0" hangingPunct="1">
                        <a:defRPr sz="1800" kern="1200">
                          <a:solidFill>
                            <a:schemeClr val="tx1"/>
                          </a:solidFill>
                          <a:latin typeface="Arial"/>
                          <a:ea typeface="微软雅黑"/>
                          <a:cs typeface="宋体"/>
                        </a:defRPr>
                      </a:lvl9pPr>
                    </a:lstStyle>
                    <a:p>
                      <a:pPr algn="ctr">
                        <a:lnSpc>
                          <a:spcPct val="120000"/>
                        </a:lnSpc>
                        <a:spcBef>
                          <a:spcPts val="0"/>
                        </a:spcBef>
                        <a:spcAft>
                          <a:spcPts val="0"/>
                        </a:spcAft>
                      </a:pPr>
                      <a:r>
                        <a:rPr lang="en-US" altLang="zh-CN" sz="1400">
                          <a:solidFill>
                            <a:schemeClr val="tx1"/>
                          </a:solidFill>
                          <a:latin typeface="+mn-lt"/>
                          <a:ea typeface="+mn-ea"/>
                          <a:cs typeface="+mn-ea"/>
                          <a:sym typeface="+mn-lt"/>
                        </a:rPr>
                        <a:t>GE0/0/1</a:t>
                      </a:r>
                      <a:endParaRPr lang="zh-CN" altLang="en-US" sz="1400">
                        <a:solidFill>
                          <a:schemeClr val="tx1"/>
                        </a:solidFill>
                        <a:latin typeface="+mn-lt"/>
                        <a:ea typeface="+mn-ea"/>
                        <a:cs typeface="+mn-ea"/>
                        <a:sym typeface="+mn-lt"/>
                      </a:endParaRPr>
                    </a:p>
                  </a:txBody>
                  <a:tcPr>
                    <a:lnL w="12700" cmpd="sng">
                      <a:solidFill>
                        <a:srgbClr val="000000"/>
                      </a:solidFill>
                    </a:lnL>
                    <a:lnR w="28575"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lnSpc>
                          <a:spcPct val="120000"/>
                        </a:lnSpc>
                        <a:spcBef>
                          <a:spcPts val="0"/>
                        </a:spcBef>
                        <a:spcAft>
                          <a:spcPts val="0"/>
                        </a:spcAft>
                      </a:pPr>
                      <a:r>
                        <a:rPr lang="en-US" altLang="zh-CN" sz="1400">
                          <a:solidFill>
                            <a:schemeClr val="bg1"/>
                          </a:solidFill>
                          <a:latin typeface="+mn-lt"/>
                          <a:ea typeface="+mn-ea"/>
                          <a:cs typeface="+mn-ea"/>
                          <a:sym typeface="+mn-lt"/>
                        </a:rPr>
                        <a:t>MAC-2</a:t>
                      </a:r>
                      <a:endParaRPr lang="zh-CN" altLang="en-US" sz="1400">
                        <a:solidFill>
                          <a:schemeClr val="bg1"/>
                        </a:solidFill>
                        <a:latin typeface="+mn-lt"/>
                        <a:ea typeface="+mn-ea"/>
                        <a:cs typeface="+mn-ea"/>
                        <a:sym typeface="+mn-lt"/>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20000"/>
                        </a:lnSpc>
                        <a:spcBef>
                          <a:spcPts val="0"/>
                        </a:spcBef>
                        <a:spcAft>
                          <a:spcPts val="0"/>
                        </a:spcAft>
                      </a:pPr>
                      <a:r>
                        <a:rPr lang="en-US" altLang="zh-CN" sz="1400" dirty="0">
                          <a:solidFill>
                            <a:schemeClr val="bg1"/>
                          </a:solidFill>
                          <a:latin typeface="+mn-lt"/>
                          <a:ea typeface="+mn-ea"/>
                          <a:cs typeface="+mn-ea"/>
                          <a:sym typeface="+mn-lt"/>
                        </a:rPr>
                        <a:t>GE0/0/24</a:t>
                      </a:r>
                      <a:endParaRPr lang="zh-CN" altLang="en-US" sz="1400" dirty="0">
                        <a:solidFill>
                          <a:schemeClr val="bg1"/>
                        </a:solidFill>
                        <a:latin typeface="+mn-lt"/>
                        <a:ea typeface="+mn-ea"/>
                        <a:cs typeface="+mn-ea"/>
                        <a:sym typeface="+mn-lt"/>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mpd="sng">
                      <a:solidFill>
                        <a:srgbClr val="000000"/>
                      </a:solid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2"/>
                  </a:ext>
                </a:extLst>
              </a:tr>
            </a:tbl>
          </a:graphicData>
        </a:graphic>
      </p:graphicFrame>
      <p:sp>
        <p:nvSpPr>
          <p:cNvPr id="26" name="Oval 25"/>
          <p:cNvSpPr/>
          <p:nvPr/>
        </p:nvSpPr>
        <p:spPr bwMode="auto">
          <a:xfrm>
            <a:off x="6417190" y="2967384"/>
            <a:ext cx="237626" cy="237626"/>
          </a:xfrm>
          <a:prstGeom prst="ellipse">
            <a:avLst/>
          </a:prstGeom>
          <a:solidFill>
            <a:srgbClr val="FFCC66"/>
          </a:solidFill>
          <a:ln w="28575">
            <a:solidFill>
              <a:schemeClr val="tx1"/>
            </a:solidFill>
          </a:ln>
          <a:effec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sz="1500" b="1">
                <a:cs typeface="+mn-ea"/>
                <a:sym typeface="+mn-lt"/>
              </a:rPr>
              <a:t>5</a:t>
            </a:r>
            <a:endParaRPr lang="zh-CN" altLang="en-US" sz="1500" b="1">
              <a:cs typeface="+mn-ea"/>
              <a:sym typeface="+mn-lt"/>
            </a:endParaRPr>
          </a:p>
        </p:txBody>
      </p:sp>
      <p:sp>
        <p:nvSpPr>
          <p:cNvPr id="5" name="灯片编号占位符 4">
            <a:extLst>
              <a:ext uri="{FF2B5EF4-FFF2-40B4-BE49-F238E27FC236}">
                <a16:creationId xmlns:a16="http://schemas.microsoft.com/office/drawing/2014/main" id="{1FDBFD6C-DAB3-0960-B0A5-B0A53DB4FDF8}"/>
              </a:ext>
            </a:extLst>
          </p:cNvPr>
          <p:cNvSpPr>
            <a:spLocks noGrp="1"/>
          </p:cNvSpPr>
          <p:nvPr>
            <p:ph type="sldNum" sz="quarter" idx="12"/>
          </p:nvPr>
        </p:nvSpPr>
        <p:spPr/>
        <p:txBody>
          <a:bodyPr/>
          <a:lstStyle/>
          <a:p>
            <a:fld id="{C8BB1146-E542-4D4E-B8E9-6919A11DDD48}" type="slidenum">
              <a:rPr lang="en-US" smtClean="0"/>
              <a:t>250</a:t>
            </a:fld>
            <a:endParaRPr lang="en-US"/>
          </a:p>
        </p:txBody>
      </p:sp>
    </p:spTree>
    <p:extLst>
      <p:ext uri="{BB962C8B-B14F-4D97-AF65-F5344CB8AC3E}">
        <p14:creationId xmlns:p14="http://schemas.microsoft.com/office/powerpoint/2010/main" val="127700929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4098" y="1377333"/>
            <a:ext cx="9963803" cy="4365507"/>
            <a:chOff x="453492" y="1003987"/>
            <a:chExt cx="8369232" cy="3666867"/>
          </a:xfrm>
        </p:grpSpPr>
        <p:sp>
          <p:nvSpPr>
            <p:cNvPr id="2" name="矩形 1"/>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从接收的帧中取出源地址</a:t>
              </a:r>
            </a:p>
          </p:txBody>
        </p:sp>
        <p:sp>
          <p:nvSpPr>
            <p:cNvPr id="3" name="流程图: 决策 2"/>
            <p:cNvSpPr/>
            <p:nvPr/>
          </p:nvSpPr>
          <p:spPr>
            <a:xfrm>
              <a:off x="2440064" y="2236572"/>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交换表中有该地址吗？</a:t>
              </a:r>
            </a:p>
          </p:txBody>
        </p:sp>
        <p:sp>
          <p:nvSpPr>
            <p:cNvPr id="7" name="矩形 6"/>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rgbClr val="CC00CC"/>
                  </a:solidFill>
                  <a:cs typeface="+mn-ea"/>
                  <a:sym typeface="+mn-lt"/>
                </a:rPr>
                <a:t>更新</a:t>
              </a:r>
              <a:r>
                <a:rPr lang="zh-CN" altLang="en-US" sz="1333" b="1" dirty="0">
                  <a:solidFill>
                    <a:schemeClr val="tx1"/>
                  </a:solidFill>
                  <a:cs typeface="+mn-ea"/>
                  <a:sym typeface="+mn-lt"/>
                </a:rPr>
                <a:t>交换表中的该地址项</a:t>
              </a:r>
              <a:endParaRPr lang="en-US" altLang="zh-CN" sz="1333" b="1" dirty="0">
                <a:solidFill>
                  <a:schemeClr val="tx1"/>
                </a:solidFill>
                <a:cs typeface="+mn-ea"/>
                <a:sym typeface="+mn-lt"/>
              </a:endParaRPr>
            </a:p>
            <a:p>
              <a:pPr algn="ctr">
                <a:lnSpc>
                  <a:spcPct val="120000"/>
                </a:lnSpc>
              </a:pPr>
              <a:r>
                <a:rPr lang="zh-CN" altLang="en-US" sz="1333" b="1" dirty="0">
                  <a:solidFill>
                    <a:schemeClr val="tx1"/>
                  </a:solidFill>
                  <a:cs typeface="+mn-ea"/>
                  <a:sym typeface="+mn-lt"/>
                </a:rPr>
                <a:t>（接口和有效时间）</a:t>
              </a:r>
            </a:p>
          </p:txBody>
        </p:sp>
        <p:sp>
          <p:nvSpPr>
            <p:cNvPr id="8" name="矩形 7"/>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将该地址</a:t>
              </a:r>
              <a:r>
                <a:rPr lang="zh-CN" altLang="en-US" sz="1333" b="1" dirty="0">
                  <a:solidFill>
                    <a:srgbClr val="CC00CC"/>
                  </a:solidFill>
                  <a:cs typeface="+mn-ea"/>
                  <a:sym typeface="+mn-lt"/>
                </a:rPr>
                <a:t>加入</a:t>
              </a:r>
              <a:r>
                <a:rPr lang="zh-CN" altLang="en-US" sz="1333" b="1" dirty="0">
                  <a:solidFill>
                    <a:schemeClr val="tx1"/>
                  </a:solidFill>
                  <a:cs typeface="+mn-ea"/>
                  <a:sym typeface="+mn-lt"/>
                </a:rPr>
                <a:t>交换表</a:t>
              </a:r>
              <a:endParaRPr lang="en-US" altLang="zh-CN" sz="1333" b="1" dirty="0">
                <a:solidFill>
                  <a:schemeClr val="tx1"/>
                </a:solidFill>
                <a:cs typeface="+mn-ea"/>
                <a:sym typeface="+mn-lt"/>
              </a:endParaRPr>
            </a:p>
            <a:p>
              <a:pPr algn="ctr">
                <a:lnSpc>
                  <a:spcPct val="120000"/>
                </a:lnSpc>
              </a:pPr>
              <a:r>
                <a:rPr lang="zh-CN" altLang="en-US" sz="1333" b="1" dirty="0">
                  <a:solidFill>
                    <a:schemeClr val="tx1"/>
                  </a:solidFill>
                  <a:cs typeface="+mn-ea"/>
                  <a:sym typeface="+mn-lt"/>
                </a:rPr>
                <a:t>（地址、接口和有效时间）</a:t>
              </a:r>
            </a:p>
          </p:txBody>
        </p:sp>
        <p:sp>
          <p:nvSpPr>
            <p:cNvPr id="9" name="矩形 8"/>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bg1"/>
                  </a:solidFill>
                  <a:cs typeface="+mn-ea"/>
                  <a:sym typeface="+mn-lt"/>
                </a:rPr>
                <a:t>从接收的帧中取出目的地址</a:t>
              </a:r>
            </a:p>
          </p:txBody>
        </p:sp>
        <p:sp>
          <p:nvSpPr>
            <p:cNvPr id="11" name="流程图: 决策 10"/>
            <p:cNvSpPr/>
            <p:nvPr/>
          </p:nvSpPr>
          <p:spPr>
            <a:xfrm>
              <a:off x="4906536" y="1952367"/>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交换表中有该地址吗？</a:t>
              </a:r>
            </a:p>
          </p:txBody>
        </p:sp>
        <p:sp>
          <p:nvSpPr>
            <p:cNvPr id="12" name="矩形 11"/>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向指定接口转发</a:t>
              </a:r>
            </a:p>
          </p:txBody>
        </p:sp>
        <p:sp>
          <p:nvSpPr>
            <p:cNvPr id="16" name="矩形 1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向所有其他接口转发（进入的接口除外）</a:t>
              </a:r>
            </a:p>
          </p:txBody>
        </p:sp>
        <p:sp>
          <p:nvSpPr>
            <p:cNvPr id="17" name="流程图: 决策 16"/>
            <p:cNvSpPr/>
            <p:nvPr/>
          </p:nvSpPr>
          <p:spPr>
            <a:xfrm>
              <a:off x="4906536" y="2755553"/>
              <a:ext cx="1940010" cy="729050"/>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33" b="1" dirty="0">
                  <a:solidFill>
                    <a:schemeClr val="tx1"/>
                  </a:solidFill>
                  <a:cs typeface="+mn-ea"/>
                  <a:sym typeface="+mn-lt"/>
                </a:rPr>
                <a:t>其接口与帧进入的接口相同吗？</a:t>
              </a:r>
            </a:p>
          </p:txBody>
        </p:sp>
        <p:sp>
          <p:nvSpPr>
            <p:cNvPr id="18" name="矩形 1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bg1"/>
                  </a:solidFill>
                  <a:cs typeface="+mn-ea"/>
                  <a:sym typeface="+mn-lt"/>
                </a:rPr>
                <a:t>丢弃</a:t>
              </a:r>
            </a:p>
          </p:txBody>
        </p:sp>
        <p:sp>
          <p:nvSpPr>
            <p:cNvPr id="4" name="圆角矩形 3"/>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tx1"/>
                  </a:solidFill>
                  <a:cs typeface="+mn-ea"/>
                  <a:sym typeface="+mn-lt"/>
                </a:rPr>
                <a:t>开始</a:t>
              </a:r>
            </a:p>
          </p:txBody>
        </p:sp>
        <p:sp>
          <p:nvSpPr>
            <p:cNvPr id="21" name="圆角矩形 2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b="1" dirty="0">
                  <a:solidFill>
                    <a:schemeClr val="tx1"/>
                  </a:solidFill>
                  <a:cs typeface="+mn-ea"/>
                  <a:sym typeface="+mn-lt"/>
                </a:rPr>
                <a:t>结束</a:t>
              </a:r>
            </a:p>
          </p:txBody>
        </p:sp>
        <p:cxnSp>
          <p:nvCxnSpPr>
            <p:cNvPr id="6" name="直接箭头连接符 5"/>
            <p:cNvCxnSpPr>
              <a:stCxn id="2" idx="2"/>
              <a:endCxn id="3"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3" idx="2"/>
              <a:endCxn id="7"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2"/>
              <a:endCxn id="11"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1" idx="2"/>
              <a:endCxn id="1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2"/>
              <a:endCxn id="1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 idx="1"/>
              <a:endCxn id="8"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1" idx="3"/>
              <a:endCxn id="1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12"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 idx="3"/>
              <a:endCxn id="2"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7"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8"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9"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78" name="Rectangle 24"/>
            <p:cNvSpPr>
              <a:spLocks noChangeArrowheads="1"/>
            </p:cNvSpPr>
            <p:nvPr/>
          </p:nvSpPr>
          <p:spPr bwMode="auto">
            <a:xfrm>
              <a:off x="2984214" y="2718477"/>
              <a:ext cx="348735" cy="289527"/>
            </a:xfrm>
            <a:prstGeom prst="rect">
              <a:avLst/>
            </a:prstGeom>
            <a:solidFill>
              <a:srgbClr val="3333FF"/>
            </a:solidFill>
            <a:ln w="6350">
              <a:solidFill>
                <a:srgbClr val="000000"/>
              </a:solidFill>
              <a:miter lim="800000"/>
              <a:headEnd/>
              <a:tailEnd/>
            </a:ln>
          </p:spPr>
          <p:txBody>
            <a:bodyPr wrap="none" lIns="120651" tIns="59267" rIns="120651" bIns="59267">
              <a:spAutoFit/>
            </a:bodyPr>
            <a:lstStyle/>
            <a:p>
              <a:pPr algn="ctr" defTabSz="1015975" eaLnBrk="0" hangingPunct="0">
                <a:lnSpc>
                  <a:spcPct val="120000"/>
                </a:lnSpc>
              </a:pPr>
              <a:r>
                <a:rPr kumimoji="1" lang="zh-CN" altLang="en-US" sz="1333" b="1" dirty="0">
                  <a:solidFill>
                    <a:schemeClr val="bg1"/>
                  </a:solidFill>
                  <a:cs typeface="+mn-ea"/>
                  <a:sym typeface="+mn-lt"/>
                </a:rPr>
                <a:t>有</a:t>
              </a:r>
              <a:endParaRPr kumimoji="1" lang="en-US" altLang="zh-CN" sz="1333" b="1" dirty="0">
                <a:solidFill>
                  <a:schemeClr val="bg1"/>
                </a:solidFill>
                <a:cs typeface="+mn-ea"/>
                <a:sym typeface="+mn-lt"/>
              </a:endParaRPr>
            </a:p>
          </p:txBody>
        </p:sp>
        <p:sp>
          <p:nvSpPr>
            <p:cNvPr id="79" name="Rectangle 24"/>
            <p:cNvSpPr>
              <a:spLocks noChangeArrowheads="1"/>
            </p:cNvSpPr>
            <p:nvPr/>
          </p:nvSpPr>
          <p:spPr bwMode="auto">
            <a:xfrm>
              <a:off x="2137799" y="2104968"/>
              <a:ext cx="348735" cy="289527"/>
            </a:xfrm>
            <a:prstGeom prst="rect">
              <a:avLst/>
            </a:prstGeom>
            <a:solidFill>
              <a:srgbClr val="FFFF00"/>
            </a:solidFill>
            <a:ln w="6350">
              <a:solidFill>
                <a:srgbClr val="000000"/>
              </a:solidFill>
              <a:miter lim="800000"/>
              <a:headEnd/>
              <a:tailEnd/>
            </a:ln>
          </p:spPr>
          <p:txBody>
            <a:bodyPr wrap="none" lIns="120651" tIns="59267" rIns="120651" bIns="59267">
              <a:spAutoFit/>
            </a:bodyPr>
            <a:lstStyle/>
            <a:p>
              <a:pPr algn="ctr" defTabSz="1015975" eaLnBrk="0" hangingPunct="0">
                <a:lnSpc>
                  <a:spcPct val="120000"/>
                </a:lnSpc>
              </a:pPr>
              <a:r>
                <a:rPr kumimoji="1" lang="zh-CN" altLang="en-US" sz="1333" b="1" dirty="0">
                  <a:cs typeface="+mn-ea"/>
                  <a:sym typeface="+mn-lt"/>
                </a:rPr>
                <a:t>无</a:t>
              </a:r>
              <a:endParaRPr kumimoji="1" lang="en-US" altLang="zh-CN" sz="1333" b="1" dirty="0">
                <a:cs typeface="+mn-ea"/>
                <a:sym typeface="+mn-lt"/>
              </a:endParaRPr>
            </a:p>
          </p:txBody>
        </p:sp>
        <p:sp>
          <p:nvSpPr>
            <p:cNvPr id="80" name="Rectangle 24"/>
            <p:cNvSpPr>
              <a:spLocks noChangeArrowheads="1"/>
            </p:cNvSpPr>
            <p:nvPr/>
          </p:nvSpPr>
          <p:spPr bwMode="auto">
            <a:xfrm>
              <a:off x="6828605" y="1847946"/>
              <a:ext cx="348735" cy="289527"/>
            </a:xfrm>
            <a:prstGeom prst="rect">
              <a:avLst/>
            </a:prstGeom>
            <a:solidFill>
              <a:srgbClr val="FFFF00"/>
            </a:solidFill>
            <a:ln w="6350">
              <a:solidFill>
                <a:srgbClr val="000000"/>
              </a:solidFill>
              <a:miter lim="800000"/>
              <a:headEnd/>
              <a:tailEnd/>
            </a:ln>
          </p:spPr>
          <p:txBody>
            <a:bodyPr wrap="none" lIns="120651" tIns="59267" rIns="120651" bIns="59267">
              <a:spAutoFit/>
            </a:bodyPr>
            <a:lstStyle/>
            <a:p>
              <a:pPr algn="ctr" defTabSz="1015975" eaLnBrk="0" hangingPunct="0">
                <a:lnSpc>
                  <a:spcPct val="120000"/>
                </a:lnSpc>
              </a:pPr>
              <a:r>
                <a:rPr kumimoji="1" lang="zh-CN" altLang="en-US" sz="1333" b="1" dirty="0">
                  <a:cs typeface="+mn-ea"/>
                  <a:sym typeface="+mn-lt"/>
                </a:rPr>
                <a:t>无</a:t>
              </a:r>
              <a:endParaRPr kumimoji="1" lang="en-US" altLang="zh-CN" sz="1333" b="1" dirty="0">
                <a:cs typeface="+mn-ea"/>
                <a:sym typeface="+mn-lt"/>
              </a:endParaRPr>
            </a:p>
          </p:txBody>
        </p:sp>
        <p:sp>
          <p:nvSpPr>
            <p:cNvPr id="81" name="Rectangle 24"/>
            <p:cNvSpPr>
              <a:spLocks noChangeArrowheads="1"/>
            </p:cNvSpPr>
            <p:nvPr/>
          </p:nvSpPr>
          <p:spPr bwMode="auto">
            <a:xfrm>
              <a:off x="5438330" y="2418207"/>
              <a:ext cx="348735" cy="289527"/>
            </a:xfrm>
            <a:prstGeom prst="rect">
              <a:avLst/>
            </a:prstGeom>
            <a:solidFill>
              <a:srgbClr val="3333FF"/>
            </a:solidFill>
            <a:ln w="6350">
              <a:solidFill>
                <a:srgbClr val="000000"/>
              </a:solidFill>
              <a:miter lim="800000"/>
              <a:headEnd/>
              <a:tailEnd/>
            </a:ln>
          </p:spPr>
          <p:txBody>
            <a:bodyPr wrap="none" lIns="120651" tIns="59267" rIns="120651" bIns="59267">
              <a:spAutoFit/>
            </a:bodyPr>
            <a:lstStyle/>
            <a:p>
              <a:pPr algn="ctr" defTabSz="1015975" eaLnBrk="0" hangingPunct="0">
                <a:lnSpc>
                  <a:spcPct val="120000"/>
                </a:lnSpc>
              </a:pPr>
              <a:r>
                <a:rPr kumimoji="1" lang="zh-CN" altLang="en-US" sz="1333" b="1" dirty="0">
                  <a:solidFill>
                    <a:schemeClr val="bg1"/>
                  </a:solidFill>
                  <a:cs typeface="+mn-ea"/>
                  <a:sym typeface="+mn-lt"/>
                </a:rPr>
                <a:t>有</a:t>
              </a:r>
              <a:endParaRPr kumimoji="1" lang="en-US" altLang="zh-CN" sz="1333" b="1" dirty="0">
                <a:solidFill>
                  <a:schemeClr val="bg1"/>
                </a:solidFill>
                <a:cs typeface="+mn-ea"/>
                <a:sym typeface="+mn-lt"/>
              </a:endParaRPr>
            </a:p>
          </p:txBody>
        </p:sp>
        <p:sp>
          <p:nvSpPr>
            <p:cNvPr id="82" name="Rectangle 24"/>
            <p:cNvSpPr>
              <a:spLocks noChangeArrowheads="1"/>
            </p:cNvSpPr>
            <p:nvPr/>
          </p:nvSpPr>
          <p:spPr bwMode="auto">
            <a:xfrm>
              <a:off x="5304507" y="3463592"/>
              <a:ext cx="492807" cy="289527"/>
            </a:xfrm>
            <a:prstGeom prst="rect">
              <a:avLst/>
            </a:prstGeom>
            <a:solidFill>
              <a:srgbClr val="3333FF"/>
            </a:solidFill>
            <a:ln w="6350">
              <a:solidFill>
                <a:srgbClr val="000000"/>
              </a:solidFill>
              <a:miter lim="800000"/>
              <a:headEnd/>
              <a:tailEnd/>
            </a:ln>
          </p:spPr>
          <p:txBody>
            <a:bodyPr wrap="none" lIns="120651" tIns="59267" rIns="120651" bIns="59267">
              <a:spAutoFit/>
            </a:bodyPr>
            <a:lstStyle/>
            <a:p>
              <a:pPr algn="ctr" defTabSz="1015975" eaLnBrk="0" hangingPunct="0">
                <a:lnSpc>
                  <a:spcPct val="120000"/>
                </a:lnSpc>
              </a:pPr>
              <a:r>
                <a:rPr kumimoji="1" lang="zh-CN" altLang="en-US" sz="1333" b="1" dirty="0">
                  <a:solidFill>
                    <a:schemeClr val="bg1"/>
                  </a:solidFill>
                  <a:cs typeface="+mn-ea"/>
                  <a:sym typeface="+mn-lt"/>
                </a:rPr>
                <a:t>相同</a:t>
              </a:r>
              <a:endParaRPr kumimoji="1" lang="en-US" altLang="zh-CN" sz="1333" b="1" dirty="0">
                <a:solidFill>
                  <a:schemeClr val="bg1"/>
                </a:solidFill>
                <a:cs typeface="+mn-ea"/>
                <a:sym typeface="+mn-lt"/>
              </a:endParaRPr>
            </a:p>
          </p:txBody>
        </p:sp>
        <p:sp>
          <p:nvSpPr>
            <p:cNvPr id="83" name="Rectangle 24"/>
            <p:cNvSpPr>
              <a:spLocks noChangeArrowheads="1"/>
            </p:cNvSpPr>
            <p:nvPr/>
          </p:nvSpPr>
          <p:spPr bwMode="auto">
            <a:xfrm>
              <a:off x="6736068" y="2758017"/>
              <a:ext cx="492807" cy="289527"/>
            </a:xfrm>
            <a:prstGeom prst="rect">
              <a:avLst/>
            </a:prstGeom>
            <a:solidFill>
              <a:srgbClr val="FFFF00"/>
            </a:solidFill>
            <a:ln w="6350">
              <a:solidFill>
                <a:srgbClr val="000000"/>
              </a:solidFill>
              <a:miter lim="800000"/>
              <a:headEnd/>
              <a:tailEnd/>
            </a:ln>
          </p:spPr>
          <p:txBody>
            <a:bodyPr wrap="none" lIns="120651" tIns="59267" rIns="120651" bIns="59267">
              <a:spAutoFit/>
            </a:bodyPr>
            <a:lstStyle/>
            <a:p>
              <a:pPr algn="ctr" defTabSz="1015975" eaLnBrk="0" hangingPunct="0">
                <a:lnSpc>
                  <a:spcPct val="120000"/>
                </a:lnSpc>
              </a:pPr>
              <a:r>
                <a:rPr kumimoji="1" lang="zh-CN" altLang="en-US" sz="1333" b="1" dirty="0">
                  <a:cs typeface="+mn-ea"/>
                  <a:sym typeface="+mn-lt"/>
                </a:rPr>
                <a:t>不同</a:t>
              </a:r>
              <a:endParaRPr kumimoji="1" lang="en-US" altLang="zh-CN" sz="1333" b="1" dirty="0">
                <a:cs typeface="+mn-ea"/>
                <a:sym typeface="+mn-lt"/>
              </a:endParaRPr>
            </a:p>
          </p:txBody>
        </p:sp>
      </p:grpSp>
      <p:sp>
        <p:nvSpPr>
          <p:cNvPr id="5" name="矩形 4">
            <a:extLst>
              <a:ext uri="{FF2B5EF4-FFF2-40B4-BE49-F238E27FC236}">
                <a16:creationId xmlns:a16="http://schemas.microsoft.com/office/drawing/2014/main" id="{6B408002-BAE8-48A2-A106-412A2E10A2C4}"/>
              </a:ext>
            </a:extLst>
          </p:cNvPr>
          <p:cNvSpPr/>
          <p:nvPr/>
        </p:nvSpPr>
        <p:spPr>
          <a:xfrm>
            <a:off x="585651" y="328123"/>
            <a:ext cx="8436925" cy="632353"/>
          </a:xfrm>
          <a:prstGeom prst="rect">
            <a:avLst/>
          </a:prstGeom>
        </p:spPr>
        <p:txBody>
          <a:bodyPr wrap="none">
            <a:spAutoFit/>
          </a:bodyPr>
          <a:lstStyle/>
          <a:p>
            <a:pPr>
              <a:lnSpc>
                <a:spcPct val="120000"/>
              </a:lnSpc>
            </a:pPr>
            <a:r>
              <a:rPr lang="zh-CN" altLang="en-US" sz="3200" b="1" dirty="0">
                <a:cs typeface="+mn-ea"/>
                <a:sym typeface="+mn-lt"/>
              </a:rPr>
              <a:t>交换机的 </a:t>
            </a:r>
            <a:r>
              <a:rPr lang="en-US" altLang="zh-CN" sz="3200" b="1" dirty="0">
                <a:cs typeface="+mn-ea"/>
                <a:sym typeface="+mn-lt"/>
              </a:rPr>
              <a:t>MAC </a:t>
            </a:r>
            <a:r>
              <a:rPr lang="zh-CN" altLang="en-US" sz="3200" b="1" dirty="0">
                <a:cs typeface="+mn-ea"/>
                <a:sym typeface="+mn-lt"/>
              </a:rPr>
              <a:t>表自学习和</a:t>
            </a:r>
            <a:r>
              <a:rPr lang="en-US" altLang="zh-CN" sz="3200" b="1" dirty="0">
                <a:cs typeface="+mn-ea"/>
                <a:sym typeface="+mn-lt"/>
              </a:rPr>
              <a:t>MAC</a:t>
            </a:r>
            <a:r>
              <a:rPr lang="zh-CN" altLang="en-US" sz="3200" b="1" dirty="0">
                <a:cs typeface="+mn-ea"/>
                <a:sym typeface="+mn-lt"/>
              </a:rPr>
              <a:t>帧的转发流程</a:t>
            </a:r>
          </a:p>
        </p:txBody>
      </p:sp>
      <p:sp>
        <p:nvSpPr>
          <p:cNvPr id="10" name="矩形 9">
            <a:extLst>
              <a:ext uri="{FF2B5EF4-FFF2-40B4-BE49-F238E27FC236}">
                <a16:creationId xmlns:a16="http://schemas.microsoft.com/office/drawing/2014/main" id="{33FC07B8-C97C-43DD-A6F8-73ECB190D5A4}"/>
              </a:ext>
            </a:extLst>
          </p:cNvPr>
          <p:cNvSpPr/>
          <p:nvPr/>
        </p:nvSpPr>
        <p:spPr>
          <a:xfrm>
            <a:off x="965671" y="6050716"/>
            <a:ext cx="10033516" cy="497316"/>
          </a:xfrm>
          <a:prstGeom prst="rect">
            <a:avLst/>
          </a:prstGeom>
        </p:spPr>
        <p:txBody>
          <a:bodyPr wrap="none">
            <a:spAutoFit/>
          </a:bodyPr>
          <a:lstStyle/>
          <a:p>
            <a:pPr>
              <a:lnSpc>
                <a:spcPct val="120000"/>
              </a:lnSpc>
            </a:pPr>
            <a:r>
              <a:rPr lang="zh-CN" altLang="en-US" sz="2400" b="1" dirty="0">
                <a:cs typeface="+mn-ea"/>
                <a:sym typeface="+mn-lt"/>
              </a:rPr>
              <a:t>强调一点：上述流程是由</a:t>
            </a:r>
            <a:r>
              <a:rPr lang="zh-CN" altLang="en-US" sz="2400" b="1" dirty="0">
                <a:solidFill>
                  <a:srgbClr val="FF0000"/>
                </a:solidFill>
                <a:cs typeface="+mn-ea"/>
                <a:sym typeface="+mn-lt"/>
              </a:rPr>
              <a:t>专用的交换结构芯片</a:t>
            </a:r>
            <a:r>
              <a:rPr lang="zh-CN" altLang="en-US" sz="2400" b="1" dirty="0">
                <a:cs typeface="+mn-ea"/>
                <a:sym typeface="+mn-lt"/>
              </a:rPr>
              <a:t>完成的，是用硬件实现的。</a:t>
            </a:r>
            <a:endParaRPr lang="zh-CN" altLang="en-US" sz="2400" dirty="0">
              <a:cs typeface="+mn-ea"/>
              <a:sym typeface="+mn-lt"/>
            </a:endParaRPr>
          </a:p>
        </p:txBody>
      </p:sp>
    </p:spTree>
    <p:extLst>
      <p:ext uri="{BB962C8B-B14F-4D97-AF65-F5344CB8AC3E}">
        <p14:creationId xmlns:p14="http://schemas.microsoft.com/office/powerpoint/2010/main" val="25517105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9101" y="1079331"/>
            <a:ext cx="11173797" cy="1537857"/>
          </a:xfrm>
          <a:prstGeom prst="rect">
            <a:avLst/>
          </a:prstGeom>
        </p:spPr>
        <p:txBody>
          <a:bodyPr wrap="square">
            <a:spAutoFit/>
          </a:bodyPr>
          <a:lstStyle/>
          <a:p>
            <a:pPr marL="380990" indent="-380990">
              <a:lnSpc>
                <a:spcPct val="120000"/>
              </a:lnSpc>
              <a:buClr>
                <a:srgbClr val="0070C0"/>
              </a:buClr>
              <a:buFont typeface="Wingdings" panose="05000000000000000000" pitchFamily="2" charset="2"/>
              <a:buChar char="Ø"/>
            </a:pPr>
            <a:r>
              <a:rPr lang="zh-CN" altLang="en-US" sz="2000" dirty="0">
                <a:cs typeface="+mn-ea"/>
                <a:sym typeface="+mn-lt"/>
              </a:rPr>
              <a:t>以太网交换机是一种</a:t>
            </a:r>
            <a:r>
              <a:rPr lang="zh-CN" altLang="en-US" sz="2000" dirty="0">
                <a:solidFill>
                  <a:srgbClr val="0000FF"/>
                </a:solidFill>
                <a:cs typeface="+mn-ea"/>
                <a:sym typeface="+mn-lt"/>
              </a:rPr>
              <a:t>即插即用</a:t>
            </a:r>
            <a:r>
              <a:rPr lang="zh-CN" altLang="en-US" sz="2000" dirty="0">
                <a:cs typeface="+mn-ea"/>
                <a:sym typeface="+mn-lt"/>
              </a:rPr>
              <a:t>设备，使用极其方便、简单。</a:t>
            </a:r>
            <a:endParaRPr lang="en-US" altLang="zh-CN" sz="2000" dirty="0">
              <a:cs typeface="+mn-ea"/>
              <a:sym typeface="+mn-lt"/>
            </a:endParaRPr>
          </a:p>
          <a:p>
            <a:pPr marL="380990" indent="-380990">
              <a:lnSpc>
                <a:spcPct val="120000"/>
              </a:lnSpc>
              <a:buClr>
                <a:srgbClr val="0070C0"/>
              </a:buClr>
              <a:buFont typeface="Wingdings" panose="05000000000000000000" pitchFamily="2" charset="2"/>
              <a:buChar char="Ø"/>
            </a:pPr>
            <a:r>
              <a:rPr lang="zh-CN" altLang="en-US" sz="2000" dirty="0">
                <a:cs typeface="+mn-ea"/>
                <a:sym typeface="+mn-lt"/>
              </a:rPr>
              <a:t>相互通信的主机独占传输信道，</a:t>
            </a:r>
            <a:r>
              <a:rPr lang="zh-CN" altLang="en-US" sz="2000" dirty="0">
                <a:solidFill>
                  <a:srgbClr val="0000FF"/>
                </a:solidFill>
                <a:cs typeface="+mn-ea"/>
                <a:sym typeface="+mn-lt"/>
              </a:rPr>
              <a:t>无碰撞</a:t>
            </a:r>
            <a:r>
              <a:rPr lang="zh-CN" altLang="en-US" sz="2000" dirty="0">
                <a:cs typeface="+mn-ea"/>
                <a:sym typeface="+mn-lt"/>
              </a:rPr>
              <a:t>地传输数据，独享线路带宽。</a:t>
            </a:r>
            <a:endParaRPr lang="en-US" altLang="zh-CN" sz="2000" dirty="0">
              <a:cs typeface="+mn-ea"/>
              <a:sym typeface="+mn-lt"/>
            </a:endParaRPr>
          </a:p>
          <a:p>
            <a:pPr marL="380990" indent="-380990">
              <a:lnSpc>
                <a:spcPct val="120000"/>
              </a:lnSpc>
              <a:buClr>
                <a:srgbClr val="0070C0"/>
              </a:buClr>
              <a:buFont typeface="Wingdings" panose="05000000000000000000" pitchFamily="2" charset="2"/>
              <a:buChar char="Ø"/>
            </a:pPr>
            <a:r>
              <a:rPr lang="zh-CN" altLang="en-US" sz="2000" dirty="0">
                <a:cs typeface="+mn-ea"/>
                <a:sym typeface="+mn-lt"/>
              </a:rPr>
              <a:t>有多种速率的交换机，方便用户根据应用场景需要选择。现在交换机的端口速率至少</a:t>
            </a:r>
            <a:r>
              <a:rPr lang="en-US" altLang="zh-CN" sz="2000" dirty="0">
                <a:cs typeface="+mn-ea"/>
                <a:sym typeface="+mn-lt"/>
              </a:rPr>
              <a:t>100Mbps</a:t>
            </a:r>
            <a:r>
              <a:rPr lang="zh-CN" altLang="en-US" sz="2000" dirty="0">
                <a:cs typeface="+mn-ea"/>
                <a:sym typeface="+mn-lt"/>
              </a:rPr>
              <a:t>，基本在</a:t>
            </a:r>
            <a:r>
              <a:rPr lang="en-US" altLang="zh-CN" sz="2000" dirty="0">
                <a:cs typeface="+mn-ea"/>
                <a:sym typeface="+mn-lt"/>
              </a:rPr>
              <a:t>1000Mbps</a:t>
            </a:r>
            <a:r>
              <a:rPr lang="zh-CN" altLang="en-US" sz="2000" dirty="0">
                <a:cs typeface="+mn-ea"/>
                <a:sym typeface="+mn-lt"/>
              </a:rPr>
              <a:t>，</a:t>
            </a:r>
            <a:r>
              <a:rPr lang="en-US" altLang="zh-CN" sz="2000" dirty="0">
                <a:cs typeface="+mn-ea"/>
                <a:sym typeface="+mn-lt"/>
              </a:rPr>
              <a:t>10Gbps/100Gbps </a:t>
            </a:r>
            <a:r>
              <a:rPr lang="zh-CN" altLang="en-US" sz="2000" dirty="0">
                <a:cs typeface="+mn-ea"/>
                <a:sym typeface="+mn-lt"/>
              </a:rPr>
              <a:t>的端口速率也已广泛使用。</a:t>
            </a:r>
          </a:p>
        </p:txBody>
      </p:sp>
      <p:sp>
        <p:nvSpPr>
          <p:cNvPr id="5" name="AutoShape 42"/>
          <p:cNvSpPr>
            <a:spLocks noChangeArrowheads="1"/>
          </p:cNvSpPr>
          <p:nvPr/>
        </p:nvSpPr>
        <p:spPr bwMode="auto">
          <a:xfrm>
            <a:off x="1058788" y="3429000"/>
            <a:ext cx="4421403" cy="236051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11" name="Text Box 49"/>
          <p:cNvSpPr txBox="1">
            <a:spLocks noChangeArrowheads="1"/>
          </p:cNvSpPr>
          <p:nvPr/>
        </p:nvSpPr>
        <p:spPr bwMode="auto">
          <a:xfrm>
            <a:off x="2786785" y="3462847"/>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集线器</a:t>
            </a:r>
          </a:p>
        </p:txBody>
      </p:sp>
      <p:sp>
        <p:nvSpPr>
          <p:cNvPr id="17" name="Line 60"/>
          <p:cNvSpPr>
            <a:spLocks noChangeShapeType="1"/>
          </p:cNvSpPr>
          <p:nvPr/>
        </p:nvSpPr>
        <p:spPr bwMode="auto">
          <a:xfrm flipH="1">
            <a:off x="1506090" y="4073563"/>
            <a:ext cx="1581341"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8" name="Line 62"/>
          <p:cNvSpPr>
            <a:spLocks noChangeShapeType="1"/>
          </p:cNvSpPr>
          <p:nvPr/>
        </p:nvSpPr>
        <p:spPr bwMode="auto">
          <a:xfrm>
            <a:off x="3481380" y="4073563"/>
            <a:ext cx="356507" cy="91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9" name="Line 63"/>
          <p:cNvSpPr>
            <a:spLocks noChangeShapeType="1"/>
          </p:cNvSpPr>
          <p:nvPr/>
        </p:nvSpPr>
        <p:spPr bwMode="auto">
          <a:xfrm>
            <a:off x="3606196" y="4073562"/>
            <a:ext cx="1235471" cy="979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0" name="Line 64"/>
          <p:cNvSpPr>
            <a:spLocks noChangeShapeType="1"/>
          </p:cNvSpPr>
          <p:nvPr/>
        </p:nvSpPr>
        <p:spPr bwMode="auto">
          <a:xfrm flipH="1">
            <a:off x="2574422" y="4073563"/>
            <a:ext cx="513008" cy="979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21"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44748">
            <a:off x="2805894" y="3746246"/>
            <a:ext cx="1239317" cy="5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7209" y="4890616"/>
            <a:ext cx="597764" cy="5977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952" y="4890616"/>
            <a:ext cx="597764" cy="5977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6196" y="4890616"/>
            <a:ext cx="597764" cy="5977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2785" y="4890616"/>
            <a:ext cx="597764" cy="597764"/>
          </a:xfrm>
          <a:prstGeom prst="rect">
            <a:avLst/>
          </a:prstGeom>
          <a:noFill/>
          <a:extLst>
            <a:ext uri="{909E8E84-426E-40DD-AFC4-6F175D3DCCD1}">
              <a14:hiddenFill xmlns:a14="http://schemas.microsoft.com/office/drawing/2010/main">
                <a:solidFill>
                  <a:srgbClr val="FFFFFF"/>
                </a:solidFill>
              </a14:hiddenFill>
            </a:ext>
          </a:extLst>
        </p:spPr>
      </p:pic>
      <p:sp>
        <p:nvSpPr>
          <p:cNvPr id="36" name="AutoShape 42"/>
          <p:cNvSpPr>
            <a:spLocks noChangeArrowheads="1"/>
          </p:cNvSpPr>
          <p:nvPr/>
        </p:nvSpPr>
        <p:spPr bwMode="auto">
          <a:xfrm>
            <a:off x="6439239" y="3409213"/>
            <a:ext cx="4421403" cy="2360518"/>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CC"/>
              </a:solidFill>
              <a:cs typeface="+mn-ea"/>
              <a:sym typeface="+mn-lt"/>
            </a:endParaRPr>
          </a:p>
        </p:txBody>
      </p:sp>
      <p:sp>
        <p:nvSpPr>
          <p:cNvPr id="37" name="Text Box 49"/>
          <p:cNvSpPr txBox="1">
            <a:spLocks noChangeArrowheads="1"/>
          </p:cNvSpPr>
          <p:nvPr/>
        </p:nvSpPr>
        <p:spPr bwMode="auto">
          <a:xfrm>
            <a:off x="7939818" y="3452624"/>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交换机</a:t>
            </a:r>
          </a:p>
        </p:txBody>
      </p:sp>
      <p:sp>
        <p:nvSpPr>
          <p:cNvPr id="38" name="Line 60"/>
          <p:cNvSpPr>
            <a:spLocks noChangeShapeType="1"/>
          </p:cNvSpPr>
          <p:nvPr/>
        </p:nvSpPr>
        <p:spPr bwMode="auto">
          <a:xfrm flipH="1">
            <a:off x="7006229" y="4245710"/>
            <a:ext cx="1761281" cy="7668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9" name="Line 62"/>
          <p:cNvSpPr>
            <a:spLocks noChangeShapeType="1"/>
          </p:cNvSpPr>
          <p:nvPr/>
        </p:nvSpPr>
        <p:spPr bwMode="auto">
          <a:xfrm flipH="1">
            <a:off x="9338027" y="4052364"/>
            <a:ext cx="152161"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0" name="Line 63"/>
          <p:cNvSpPr>
            <a:spLocks noChangeShapeType="1"/>
          </p:cNvSpPr>
          <p:nvPr/>
        </p:nvSpPr>
        <p:spPr bwMode="auto">
          <a:xfrm>
            <a:off x="9828916" y="4135563"/>
            <a:ext cx="512891" cy="91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1" name="Line 64"/>
          <p:cNvSpPr>
            <a:spLocks noChangeShapeType="1"/>
          </p:cNvSpPr>
          <p:nvPr/>
        </p:nvSpPr>
        <p:spPr bwMode="auto">
          <a:xfrm flipH="1">
            <a:off x="8339803" y="4124752"/>
            <a:ext cx="766396" cy="9074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4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349" y="4890618"/>
            <a:ext cx="597764" cy="5977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49" y="4874995"/>
            <a:ext cx="597764" cy="5977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6336" y="4890618"/>
            <a:ext cx="597764" cy="5977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2925" y="4890618"/>
            <a:ext cx="597764" cy="59776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058788" y="5769731"/>
            <a:ext cx="3841116" cy="953274"/>
          </a:xfrm>
          <a:prstGeom prst="rect">
            <a:avLst/>
          </a:prstGeom>
        </p:spPr>
        <p:txBody>
          <a:bodyPr wrap="none">
            <a:spAutoFit/>
          </a:bodyPr>
          <a:lstStyle/>
          <a:p>
            <a:pPr marL="380990" indent="-380990">
              <a:lnSpc>
                <a:spcPct val="120000"/>
              </a:lnSpc>
              <a:buClr>
                <a:srgbClr val="3366FF"/>
              </a:buClr>
              <a:buFont typeface="Wingdings" pitchFamily="2" charset="2"/>
              <a:buChar char="l"/>
            </a:pPr>
            <a:r>
              <a:rPr lang="zh-CN" altLang="en-US" sz="1600" dirty="0">
                <a:cs typeface="+mn-ea"/>
                <a:sym typeface="+mn-lt"/>
              </a:rPr>
              <a:t>集线器的所有接口在同一个碰撞域</a:t>
            </a:r>
            <a:endParaRPr lang="en-US" altLang="zh-CN" sz="1600" dirty="0">
              <a:cs typeface="+mn-ea"/>
              <a:sym typeface="+mn-lt"/>
            </a:endParaRPr>
          </a:p>
          <a:p>
            <a:pPr marL="380990" indent="-380990">
              <a:lnSpc>
                <a:spcPct val="120000"/>
              </a:lnSpc>
              <a:buClr>
                <a:srgbClr val="3366FF"/>
              </a:buClr>
              <a:buFont typeface="Wingdings" pitchFamily="2" charset="2"/>
              <a:buChar char="l"/>
            </a:pPr>
            <a:r>
              <a:rPr lang="en-US" altLang="zh-CN" sz="1600" dirty="0">
                <a:cs typeface="+mn-ea"/>
                <a:sym typeface="+mn-lt"/>
              </a:rPr>
              <a:t>N </a:t>
            </a:r>
            <a:r>
              <a:rPr lang="zh-CN" altLang="en-US" sz="1600" dirty="0">
                <a:cs typeface="+mn-ea"/>
                <a:sym typeface="+mn-lt"/>
              </a:rPr>
              <a:t>个用户共享集线器提供的带宽 </a:t>
            </a:r>
            <a:r>
              <a:rPr lang="en-US" altLang="zh-CN" sz="1600" dirty="0">
                <a:cs typeface="+mn-ea"/>
                <a:sym typeface="+mn-lt"/>
              </a:rPr>
              <a:t>B</a:t>
            </a:r>
            <a:r>
              <a:rPr lang="zh-CN" altLang="en-US" sz="1600" dirty="0">
                <a:cs typeface="+mn-ea"/>
                <a:sym typeface="+mn-lt"/>
              </a:rPr>
              <a:t>。</a:t>
            </a:r>
            <a:endParaRPr lang="en-US" altLang="zh-CN" sz="1600" dirty="0">
              <a:cs typeface="+mn-ea"/>
              <a:sym typeface="+mn-lt"/>
            </a:endParaRPr>
          </a:p>
          <a:p>
            <a:pPr marL="380990" indent="-380990">
              <a:lnSpc>
                <a:spcPct val="120000"/>
              </a:lnSpc>
              <a:buClr>
                <a:srgbClr val="3366FF"/>
              </a:buClr>
              <a:buFont typeface="Wingdings" pitchFamily="2" charset="2"/>
              <a:buChar char="l"/>
            </a:pPr>
            <a:r>
              <a:rPr lang="zh-CN" altLang="en-US" sz="1600" dirty="0">
                <a:cs typeface="+mn-ea"/>
                <a:sym typeface="+mn-lt"/>
              </a:rPr>
              <a:t>平均每个用户仅占有 </a:t>
            </a:r>
            <a:r>
              <a:rPr lang="en-US" altLang="zh-CN" sz="1600" dirty="0">
                <a:cs typeface="+mn-ea"/>
                <a:sym typeface="+mn-lt"/>
              </a:rPr>
              <a:t>B/N </a:t>
            </a:r>
            <a:r>
              <a:rPr lang="zh-CN" altLang="en-US" sz="1600" dirty="0">
                <a:cs typeface="+mn-ea"/>
                <a:sym typeface="+mn-lt"/>
              </a:rPr>
              <a:t>的带宽。</a:t>
            </a:r>
          </a:p>
        </p:txBody>
      </p:sp>
      <p:sp>
        <p:nvSpPr>
          <p:cNvPr id="48" name="矩形 47"/>
          <p:cNvSpPr/>
          <p:nvPr/>
        </p:nvSpPr>
        <p:spPr>
          <a:xfrm>
            <a:off x="6625186" y="5769731"/>
            <a:ext cx="5259924" cy="953274"/>
          </a:xfrm>
          <a:prstGeom prst="rect">
            <a:avLst/>
          </a:prstGeom>
        </p:spPr>
        <p:txBody>
          <a:bodyPr wrap="square">
            <a:spAutoFit/>
          </a:bodyPr>
          <a:lstStyle/>
          <a:p>
            <a:pPr marL="380990" indent="-380990">
              <a:lnSpc>
                <a:spcPct val="120000"/>
              </a:lnSpc>
              <a:buClr>
                <a:srgbClr val="3366FF"/>
              </a:buClr>
              <a:buFont typeface="Wingdings" pitchFamily="2" charset="2"/>
              <a:buChar char="l"/>
            </a:pPr>
            <a:r>
              <a:rPr lang="zh-CN" altLang="en-US" sz="1600" dirty="0">
                <a:cs typeface="+mn-ea"/>
                <a:sym typeface="+mn-lt"/>
              </a:rPr>
              <a:t>以太网交换机的每个接口是一个碰撞域</a:t>
            </a:r>
            <a:endParaRPr lang="fr-FR" altLang="zh-CN" sz="1600" dirty="0">
              <a:cs typeface="+mn-ea"/>
              <a:sym typeface="+mn-lt"/>
            </a:endParaRPr>
          </a:p>
          <a:p>
            <a:pPr marL="380990" indent="-380990">
              <a:lnSpc>
                <a:spcPct val="120000"/>
              </a:lnSpc>
              <a:buClr>
                <a:srgbClr val="3366FF"/>
              </a:buClr>
              <a:buFont typeface="Wingdings" pitchFamily="2" charset="2"/>
              <a:buChar char="l"/>
            </a:pPr>
            <a:r>
              <a:rPr lang="zh-CN" altLang="en-US" sz="1600" dirty="0">
                <a:cs typeface="+mn-ea"/>
                <a:sym typeface="+mn-lt"/>
              </a:rPr>
              <a:t>交换机为每个端口提供带宽 </a:t>
            </a:r>
            <a:r>
              <a:rPr lang="en-US" altLang="zh-CN" sz="1600" dirty="0">
                <a:cs typeface="+mn-ea"/>
                <a:sym typeface="+mn-lt"/>
              </a:rPr>
              <a:t>B</a:t>
            </a:r>
            <a:r>
              <a:rPr lang="zh-CN" altLang="en-US" sz="1600" dirty="0">
                <a:cs typeface="+mn-ea"/>
                <a:sym typeface="+mn-lt"/>
              </a:rPr>
              <a:t>。</a:t>
            </a:r>
            <a:endParaRPr lang="en-US" altLang="zh-CN" sz="1600" dirty="0">
              <a:cs typeface="+mn-ea"/>
              <a:sym typeface="+mn-lt"/>
            </a:endParaRPr>
          </a:p>
          <a:p>
            <a:pPr marL="380990" indent="-380990">
              <a:lnSpc>
                <a:spcPct val="120000"/>
              </a:lnSpc>
              <a:buClr>
                <a:srgbClr val="3366FF"/>
              </a:buClr>
              <a:buFont typeface="Wingdings" pitchFamily="2" charset="2"/>
              <a:buChar char="l"/>
            </a:pPr>
            <a:r>
              <a:rPr lang="en-US" altLang="zh-CN" sz="1600" dirty="0">
                <a:cs typeface="+mn-ea"/>
                <a:sym typeface="+mn-lt"/>
              </a:rPr>
              <a:t>N</a:t>
            </a:r>
            <a:r>
              <a:rPr lang="zh-CN" altLang="en-US" sz="1600" dirty="0">
                <a:cs typeface="+mn-ea"/>
                <a:sym typeface="+mn-lt"/>
              </a:rPr>
              <a:t>个用户，每个用户独占带宽 </a:t>
            </a:r>
            <a:r>
              <a:rPr lang="en-US" altLang="zh-CN" sz="1600" dirty="0">
                <a:cs typeface="+mn-ea"/>
                <a:sym typeface="+mn-lt"/>
              </a:rPr>
              <a:t>B</a:t>
            </a:r>
            <a:r>
              <a:rPr lang="zh-CN" altLang="en-US" sz="1600" dirty="0">
                <a:cs typeface="+mn-ea"/>
                <a:sym typeface="+mn-lt"/>
              </a:rPr>
              <a:t>。</a:t>
            </a:r>
            <a:endParaRPr lang="en-US" altLang="zh-CN" sz="1600" dirty="0">
              <a:cs typeface="+mn-ea"/>
              <a:sym typeface="+mn-lt"/>
            </a:endParaRPr>
          </a:p>
        </p:txBody>
      </p:sp>
      <p:sp>
        <p:nvSpPr>
          <p:cNvPr id="3" name="矩形 2">
            <a:extLst>
              <a:ext uri="{FF2B5EF4-FFF2-40B4-BE49-F238E27FC236}">
                <a16:creationId xmlns:a16="http://schemas.microsoft.com/office/drawing/2014/main" id="{31C643A2-1CB4-48E9-8E7D-1442D02D5075}"/>
              </a:ext>
            </a:extLst>
          </p:cNvPr>
          <p:cNvSpPr/>
          <p:nvPr/>
        </p:nvSpPr>
        <p:spPr>
          <a:xfrm>
            <a:off x="670559" y="217897"/>
            <a:ext cx="7160935" cy="632353"/>
          </a:xfrm>
          <a:prstGeom prst="rect">
            <a:avLst/>
          </a:prstGeom>
        </p:spPr>
        <p:txBody>
          <a:bodyPr wrap="none">
            <a:spAutoFit/>
          </a:bodyPr>
          <a:lstStyle/>
          <a:p>
            <a:pPr>
              <a:lnSpc>
                <a:spcPct val="120000"/>
              </a:lnSpc>
            </a:pPr>
            <a:r>
              <a:rPr lang="zh-CN" altLang="en-US" sz="3200" b="1" dirty="0">
                <a:cs typeface="+mn-ea"/>
                <a:sym typeface="+mn-lt"/>
              </a:rPr>
              <a:t>用以太网交换机实现链路层互连的优点</a:t>
            </a:r>
          </a:p>
        </p:txBody>
      </p:sp>
      <p:sp>
        <p:nvSpPr>
          <p:cNvPr id="4" name="椭圆 3">
            <a:extLst>
              <a:ext uri="{FF2B5EF4-FFF2-40B4-BE49-F238E27FC236}">
                <a16:creationId xmlns:a16="http://schemas.microsoft.com/office/drawing/2014/main" id="{FA7F1187-75F8-43F9-844F-2E79422FA86A}"/>
              </a:ext>
            </a:extLst>
          </p:cNvPr>
          <p:cNvSpPr/>
          <p:nvPr/>
        </p:nvSpPr>
        <p:spPr>
          <a:xfrm>
            <a:off x="1506090" y="4245711"/>
            <a:ext cx="3634459" cy="671928"/>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34" name="Picture 2" descr="https://info.support.huawei.com/network/imagelib/getImgByNames4web?package_name=S5731-H48T4XC_pic.zip&amp;picture_name=front_left_HD.png&amp;ipNum=local">
            <a:extLst>
              <a:ext uri="{FF2B5EF4-FFF2-40B4-BE49-F238E27FC236}">
                <a16:creationId xmlns:a16="http://schemas.microsoft.com/office/drawing/2014/main" id="{871BFDF7-FC28-43D2-87BF-DB414708B9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3546" y="3762575"/>
            <a:ext cx="2455947" cy="597764"/>
          </a:xfrm>
          <a:prstGeom prst="rect">
            <a:avLst/>
          </a:prstGeom>
          <a:noFill/>
          <a:extLst>
            <a:ext uri="{909E8E84-426E-40DD-AFC4-6F175D3DCCD1}">
              <a14:hiddenFill xmlns:a14="http://schemas.microsoft.com/office/drawing/2010/main">
                <a:solidFill>
                  <a:srgbClr val="FFFFFF"/>
                </a:solidFill>
              </a14:hiddenFill>
            </a:ext>
          </a:extLst>
        </p:spPr>
      </p:pic>
      <p:sp>
        <p:nvSpPr>
          <p:cNvPr id="35" name="椭圆 34">
            <a:extLst>
              <a:ext uri="{FF2B5EF4-FFF2-40B4-BE49-F238E27FC236}">
                <a16:creationId xmlns:a16="http://schemas.microsoft.com/office/drawing/2014/main" id="{33564848-D95F-4909-B998-F12C0E841603}"/>
              </a:ext>
            </a:extLst>
          </p:cNvPr>
          <p:cNvSpPr/>
          <p:nvPr/>
        </p:nvSpPr>
        <p:spPr>
          <a:xfrm rot="20000364">
            <a:off x="7101156" y="4513177"/>
            <a:ext cx="1566685" cy="29143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椭圆 41">
            <a:extLst>
              <a:ext uri="{FF2B5EF4-FFF2-40B4-BE49-F238E27FC236}">
                <a16:creationId xmlns:a16="http://schemas.microsoft.com/office/drawing/2014/main" id="{3EA76E96-2080-4C8C-B914-772A8A47195D}"/>
              </a:ext>
            </a:extLst>
          </p:cNvPr>
          <p:cNvSpPr/>
          <p:nvPr/>
        </p:nvSpPr>
        <p:spPr>
          <a:xfrm rot="18871097">
            <a:off x="8016825" y="4509786"/>
            <a:ext cx="1363672" cy="224109"/>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椭圆 49">
            <a:extLst>
              <a:ext uri="{FF2B5EF4-FFF2-40B4-BE49-F238E27FC236}">
                <a16:creationId xmlns:a16="http://schemas.microsoft.com/office/drawing/2014/main" id="{ED025815-A12A-4074-8647-449DCB7970F8}"/>
              </a:ext>
            </a:extLst>
          </p:cNvPr>
          <p:cNvSpPr/>
          <p:nvPr/>
        </p:nvSpPr>
        <p:spPr>
          <a:xfrm rot="16817926">
            <a:off x="8895304" y="4449940"/>
            <a:ext cx="999929" cy="18920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1" name="椭圆 50">
            <a:extLst>
              <a:ext uri="{FF2B5EF4-FFF2-40B4-BE49-F238E27FC236}">
                <a16:creationId xmlns:a16="http://schemas.microsoft.com/office/drawing/2014/main" id="{42673E0D-E405-4062-B8F6-8C87228D4399}"/>
              </a:ext>
            </a:extLst>
          </p:cNvPr>
          <p:cNvSpPr/>
          <p:nvPr/>
        </p:nvSpPr>
        <p:spPr>
          <a:xfrm rot="14369589">
            <a:off x="9499186" y="4373285"/>
            <a:ext cx="1069923" cy="225470"/>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Text Box 49">
            <a:extLst>
              <a:ext uri="{FF2B5EF4-FFF2-40B4-BE49-F238E27FC236}">
                <a16:creationId xmlns:a16="http://schemas.microsoft.com/office/drawing/2014/main" id="{E0F5989F-B00D-4936-A230-B6E0D7C131AE}"/>
              </a:ext>
            </a:extLst>
          </p:cNvPr>
          <p:cNvSpPr txBox="1">
            <a:spLocks noChangeArrowheads="1"/>
          </p:cNvSpPr>
          <p:nvPr/>
        </p:nvSpPr>
        <p:spPr bwMode="auto">
          <a:xfrm>
            <a:off x="2615519" y="4464053"/>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碰撞域</a:t>
            </a:r>
          </a:p>
        </p:txBody>
      </p:sp>
      <p:sp>
        <p:nvSpPr>
          <p:cNvPr id="53" name="Text Box 49">
            <a:extLst>
              <a:ext uri="{FF2B5EF4-FFF2-40B4-BE49-F238E27FC236}">
                <a16:creationId xmlns:a16="http://schemas.microsoft.com/office/drawing/2014/main" id="{4B73A4C3-98B0-4A70-B2A5-4B9F93C51D67}"/>
              </a:ext>
            </a:extLst>
          </p:cNvPr>
          <p:cNvSpPr txBox="1">
            <a:spLocks noChangeArrowheads="1"/>
          </p:cNvSpPr>
          <p:nvPr/>
        </p:nvSpPr>
        <p:spPr bwMode="auto">
          <a:xfrm rot="19750173">
            <a:off x="6783677" y="4303297"/>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碰撞域</a:t>
            </a:r>
          </a:p>
        </p:txBody>
      </p:sp>
    </p:spTree>
    <p:extLst>
      <p:ext uri="{BB962C8B-B14F-4D97-AF65-F5344CB8AC3E}">
        <p14:creationId xmlns:p14="http://schemas.microsoft.com/office/powerpoint/2010/main" val="3760440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253</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lnSpcReduction="10000"/>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30000"/>
              </a:lnSpc>
              <a:spcBef>
                <a:spcPts val="0"/>
              </a:spcBef>
              <a:buNone/>
            </a:pPr>
            <a:r>
              <a:rPr lang="en-US" altLang="zh-CN" dirty="0">
                <a:cs typeface="+mn-ea"/>
                <a:sym typeface="+mn-lt"/>
              </a:rPr>
              <a:t>4.4 </a:t>
            </a:r>
            <a:r>
              <a:rPr lang="zh-CN" altLang="en-US" dirty="0">
                <a:cs typeface="+mn-ea"/>
                <a:sym typeface="+mn-lt"/>
              </a:rPr>
              <a:t>局域网的数据链路层</a:t>
            </a:r>
            <a:endParaRPr lang="en-US" altLang="zh-CN" dirty="0">
              <a:cs typeface="+mn-ea"/>
              <a:sym typeface="+mn-lt"/>
            </a:endParaRPr>
          </a:p>
          <a:p>
            <a:pPr marL="0" indent="0">
              <a:lnSpc>
                <a:spcPct val="120000"/>
              </a:lnSpc>
              <a:spcBef>
                <a:spcPts val="0"/>
              </a:spcBef>
              <a:buNone/>
            </a:pPr>
            <a:r>
              <a:rPr lang="en-US" altLang="zh-CN" dirty="0">
                <a:solidFill>
                  <a:srgbClr val="3333FF"/>
                </a:solidFill>
                <a:cs typeface="+mn-ea"/>
                <a:sym typeface="+mn-lt"/>
              </a:rPr>
              <a:t>4.5 </a:t>
            </a:r>
            <a:r>
              <a:rPr lang="zh-CN" altLang="en-US" dirty="0">
                <a:solidFill>
                  <a:srgbClr val="3333FF"/>
                </a:solidFill>
                <a:cs typeface="+mn-ea"/>
                <a:sym typeface="+mn-lt"/>
              </a:rPr>
              <a:t>数据链路层网络互连</a:t>
            </a:r>
            <a:endParaRPr lang="en-US" altLang="zh-CN" dirty="0">
              <a:solidFill>
                <a:srgbClr val="3333FF"/>
              </a:solidFill>
              <a:cs typeface="+mn-ea"/>
              <a:sym typeface="+mn-lt"/>
            </a:endParaRPr>
          </a:p>
          <a:p>
            <a:pPr marL="360363" indent="0">
              <a:lnSpc>
                <a:spcPct val="120000"/>
              </a:lnSpc>
              <a:spcBef>
                <a:spcPts val="0"/>
              </a:spcBef>
              <a:buNone/>
            </a:pPr>
            <a:r>
              <a:rPr lang="en-US" altLang="zh-CN" sz="2000" dirty="0">
                <a:solidFill>
                  <a:schemeClr val="tx1"/>
                </a:solidFill>
                <a:cs typeface="+mn-ea"/>
                <a:sym typeface="+mn-lt"/>
              </a:rPr>
              <a:t>4.5.1 </a:t>
            </a:r>
            <a:r>
              <a:rPr lang="zh-CN" altLang="en-US" sz="2000" dirty="0">
                <a:solidFill>
                  <a:schemeClr val="tx1"/>
                </a:solidFill>
                <a:cs typeface="+mn-ea"/>
                <a:sym typeface="+mn-lt"/>
              </a:rPr>
              <a:t>基于</a:t>
            </a:r>
            <a:r>
              <a:rPr lang="en-US" altLang="zh-CN" sz="2000" dirty="0">
                <a:solidFill>
                  <a:schemeClr val="tx1"/>
                </a:solidFill>
                <a:cs typeface="+mn-ea"/>
                <a:sym typeface="+mn-lt"/>
              </a:rPr>
              <a:t>Hub</a:t>
            </a:r>
            <a:r>
              <a:rPr lang="zh-CN" altLang="en-US" sz="2000" dirty="0">
                <a:solidFill>
                  <a:schemeClr val="tx1"/>
                </a:solidFill>
                <a:cs typeface="+mn-ea"/>
                <a:sym typeface="+mn-lt"/>
              </a:rPr>
              <a:t>集线器的互连</a:t>
            </a:r>
            <a:endParaRPr lang="en-US" altLang="zh-CN" sz="2000" dirty="0">
              <a:solidFill>
                <a:schemeClr val="tx1"/>
              </a:solidFill>
              <a:cs typeface="+mn-ea"/>
              <a:sym typeface="+mn-lt"/>
            </a:endParaRPr>
          </a:p>
          <a:p>
            <a:pPr marL="360363" indent="0">
              <a:lnSpc>
                <a:spcPct val="120000"/>
              </a:lnSpc>
              <a:spcBef>
                <a:spcPts val="0"/>
              </a:spcBef>
              <a:buNone/>
            </a:pPr>
            <a:r>
              <a:rPr lang="en-US" altLang="zh-CN" sz="2000" dirty="0">
                <a:cs typeface="+mn-ea"/>
                <a:sym typeface="+mn-lt"/>
              </a:rPr>
              <a:t>4.5.2 </a:t>
            </a:r>
            <a:r>
              <a:rPr lang="zh-CN" altLang="en-US" sz="2000" dirty="0">
                <a:cs typeface="+mn-ea"/>
                <a:sym typeface="+mn-lt"/>
              </a:rPr>
              <a:t>基于以太交换机的互连</a:t>
            </a:r>
            <a:endParaRPr lang="en-US" altLang="zh-CN" sz="2000" dirty="0">
              <a:cs typeface="+mn-ea"/>
              <a:sym typeface="+mn-lt"/>
            </a:endParaRPr>
          </a:p>
          <a:p>
            <a:pPr marL="360363" indent="0">
              <a:lnSpc>
                <a:spcPct val="130000"/>
              </a:lnSpc>
              <a:spcBef>
                <a:spcPts val="0"/>
              </a:spcBef>
              <a:buNone/>
            </a:pPr>
            <a:r>
              <a:rPr lang="en-US" altLang="zh-CN" sz="2000" dirty="0">
                <a:solidFill>
                  <a:srgbClr val="3333FF"/>
                </a:solidFill>
                <a:cs typeface="+mn-ea"/>
                <a:sym typeface="+mn-lt"/>
              </a:rPr>
              <a:t>4.5.3 </a:t>
            </a:r>
            <a:r>
              <a:rPr lang="zh-CN" altLang="en-US" sz="2000" dirty="0">
                <a:solidFill>
                  <a:srgbClr val="3333FF"/>
                </a:solidFill>
                <a:cs typeface="+mn-ea"/>
                <a:sym typeface="+mn-lt"/>
              </a:rPr>
              <a:t>环路问题与</a:t>
            </a:r>
            <a:r>
              <a:rPr lang="en-US" altLang="zh-CN" sz="2000" dirty="0">
                <a:solidFill>
                  <a:srgbClr val="3333FF"/>
                </a:solidFill>
                <a:cs typeface="+mn-ea"/>
                <a:sym typeface="+mn-lt"/>
              </a:rPr>
              <a:t>STP</a:t>
            </a:r>
            <a:r>
              <a:rPr lang="zh-CN" altLang="en-US" sz="2000" dirty="0">
                <a:solidFill>
                  <a:srgbClr val="3333FF"/>
                </a:solidFill>
                <a:cs typeface="+mn-ea"/>
                <a:sym typeface="+mn-lt"/>
              </a:rPr>
              <a:t>协议</a:t>
            </a:r>
            <a:endParaRPr lang="en-US" altLang="zh-CN" sz="2000" dirty="0">
              <a:solidFill>
                <a:srgbClr val="3333FF"/>
              </a:solidFill>
              <a:cs typeface="+mn-ea"/>
              <a:sym typeface="+mn-lt"/>
            </a:endParaRPr>
          </a:p>
          <a:p>
            <a:pPr marL="360363" indent="0">
              <a:lnSpc>
                <a:spcPct val="120000"/>
              </a:lnSpc>
              <a:spcBef>
                <a:spcPts val="0"/>
              </a:spcBef>
              <a:buNone/>
            </a:pPr>
            <a:r>
              <a:rPr lang="en-US" altLang="zh-CN" sz="2000" dirty="0">
                <a:cs typeface="+mn-ea"/>
                <a:sym typeface="+mn-lt"/>
              </a:rPr>
              <a:t>4.5.4 </a:t>
            </a:r>
            <a:r>
              <a:rPr lang="zh-CN" altLang="en-US" sz="2000" dirty="0">
                <a:cs typeface="+mn-ea"/>
                <a:sym typeface="+mn-lt"/>
              </a:rPr>
              <a:t>虚拟局域网</a:t>
            </a:r>
            <a:r>
              <a:rPr lang="en-US" altLang="zh-CN" sz="2000" dirty="0">
                <a:cs typeface="+mn-ea"/>
                <a:sym typeface="+mn-lt"/>
              </a:rPr>
              <a:t>VLAN     </a:t>
            </a:r>
            <a:r>
              <a:rPr lang="en-US" altLang="zh-CN" sz="2400" dirty="0">
                <a:cs typeface="+mn-ea"/>
                <a:sym typeface="+mn-lt"/>
              </a:rPr>
              <a:t> </a:t>
            </a:r>
            <a:endParaRPr lang="zh-CN" altLang="en-US" sz="2000" dirty="0">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42436078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10543" y="-67232"/>
            <a:ext cx="10436682" cy="871310"/>
          </a:xfrm>
        </p:spPr>
        <p:txBody>
          <a:bodyPr>
            <a:normAutofit/>
          </a:bodyPr>
          <a:lstStyle/>
          <a:p>
            <a:pPr defTabSz="1066480">
              <a:lnSpc>
                <a:spcPct val="120000"/>
              </a:lnSpc>
            </a:pPr>
            <a:r>
              <a:rPr lang="zh-CN" altLang="en-US" sz="3200" dirty="0">
                <a:latin typeface="+mn-lt"/>
                <a:ea typeface="+mn-ea"/>
                <a:cs typeface="+mn-ea"/>
                <a:sym typeface="+mn-lt"/>
              </a:rPr>
              <a:t>环路引起的问题</a:t>
            </a:r>
            <a:r>
              <a:rPr lang="en-US" altLang="zh-CN" sz="3200" dirty="0">
                <a:latin typeface="+mn-lt"/>
                <a:ea typeface="+mn-ea"/>
                <a:cs typeface="+mn-ea"/>
                <a:sym typeface="+mn-lt"/>
              </a:rPr>
              <a:t>1</a:t>
            </a:r>
            <a:r>
              <a:rPr lang="zh-CN" altLang="en-US" sz="3200" dirty="0">
                <a:latin typeface="+mn-lt"/>
                <a:ea typeface="+mn-ea"/>
                <a:cs typeface="+mn-ea"/>
                <a:sym typeface="+mn-lt"/>
              </a:rPr>
              <a:t>：广播风暴，整网瘫痪</a:t>
            </a:r>
          </a:p>
        </p:txBody>
      </p:sp>
      <p:sp>
        <p:nvSpPr>
          <p:cNvPr id="35" name="TextBox 34"/>
          <p:cNvSpPr txBox="1"/>
          <p:nvPr/>
        </p:nvSpPr>
        <p:spPr>
          <a:xfrm>
            <a:off x="410543" y="3432481"/>
            <a:ext cx="3431004" cy="362343"/>
          </a:xfrm>
          <a:prstGeom prst="rect">
            <a:avLst/>
          </a:prstGeom>
          <a:noFill/>
        </p:spPr>
        <p:txBody>
          <a:bodyPr wrap="square" rtlCol="0">
            <a:spAutoFit/>
          </a:bodyPr>
          <a:lstStyle/>
          <a:p>
            <a:pPr>
              <a:lnSpc>
                <a:spcPct val="120000"/>
              </a:lnSpc>
            </a:pPr>
            <a:r>
              <a:rPr lang="en-US" altLang="zh-CN" sz="1600" dirty="0">
                <a:cs typeface="+mn-ea"/>
                <a:sym typeface="+mn-lt"/>
              </a:rPr>
              <a:t>SMAC</a:t>
            </a:r>
            <a:r>
              <a:rPr lang="zh-CN" altLang="en-US" sz="1600" dirty="0">
                <a:cs typeface="+mn-ea"/>
                <a:sym typeface="+mn-lt"/>
              </a:rPr>
              <a:t>：</a:t>
            </a:r>
            <a:r>
              <a:rPr lang="en-US" altLang="zh-CN" sz="1600" dirty="0">
                <a:cs typeface="+mn-ea"/>
                <a:sym typeface="+mn-lt"/>
              </a:rPr>
              <a:t>00-0D-56-BF-88-10</a:t>
            </a:r>
            <a:endParaRPr lang="zh-CN" altLang="en-US" sz="1600" dirty="0">
              <a:cs typeface="+mn-ea"/>
              <a:sym typeface="+mn-lt"/>
            </a:endParaRPr>
          </a:p>
        </p:txBody>
      </p:sp>
      <p:cxnSp>
        <p:nvCxnSpPr>
          <p:cNvPr id="43" name="直接连接符 42">
            <a:extLst>
              <a:ext uri="{FF2B5EF4-FFF2-40B4-BE49-F238E27FC236}">
                <a16:creationId xmlns:a16="http://schemas.microsoft.com/office/drawing/2014/main" id="{A6A57AF7-56EF-47C1-9E7E-24933D398D12}"/>
              </a:ext>
            </a:extLst>
          </p:cNvPr>
          <p:cNvCxnSpPr>
            <a:cxnSpLocks/>
          </p:cNvCxnSpPr>
          <p:nvPr/>
        </p:nvCxnSpPr>
        <p:spPr>
          <a:xfrm>
            <a:off x="4183464" y="1513322"/>
            <a:ext cx="289512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4B91990-0262-4362-9421-DB084BCA81C5}"/>
              </a:ext>
            </a:extLst>
          </p:cNvPr>
          <p:cNvCxnSpPr>
            <a:cxnSpLocks/>
            <a:stCxn id="60" idx="2"/>
            <a:endCxn id="61" idx="0"/>
          </p:cNvCxnSpPr>
          <p:nvPr/>
        </p:nvCxnSpPr>
        <p:spPr>
          <a:xfrm>
            <a:off x="3744051" y="1834925"/>
            <a:ext cx="0" cy="105186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BC9D5B4-BB88-486E-854E-9819564B79E9}"/>
              </a:ext>
            </a:extLst>
          </p:cNvPr>
          <p:cNvCxnSpPr>
            <a:cxnSpLocks/>
          </p:cNvCxnSpPr>
          <p:nvPr/>
        </p:nvCxnSpPr>
        <p:spPr>
          <a:xfrm>
            <a:off x="7480341" y="1834901"/>
            <a:ext cx="0" cy="102256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4CC2994-7CB2-4C08-96F7-615DB81CA69E}"/>
              </a:ext>
            </a:extLst>
          </p:cNvPr>
          <p:cNvCxnSpPr>
            <a:cxnSpLocks/>
          </p:cNvCxnSpPr>
          <p:nvPr/>
        </p:nvCxnSpPr>
        <p:spPr>
          <a:xfrm>
            <a:off x="4179954" y="3285279"/>
            <a:ext cx="2837859"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图形 55">
            <a:extLst>
              <a:ext uri="{FF2B5EF4-FFF2-40B4-BE49-F238E27FC236}">
                <a16:creationId xmlns:a16="http://schemas.microsoft.com/office/drawing/2014/main" id="{AF3C781C-672D-43CA-8B5A-FB065C9F05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8588" y="1236881"/>
            <a:ext cx="871806" cy="643206"/>
          </a:xfrm>
          <a:prstGeom prst="rect">
            <a:avLst/>
          </a:prstGeom>
        </p:spPr>
      </p:pic>
      <p:pic>
        <p:nvPicPr>
          <p:cNvPr id="58" name="图形 57">
            <a:extLst>
              <a:ext uri="{FF2B5EF4-FFF2-40B4-BE49-F238E27FC236}">
                <a16:creationId xmlns:a16="http://schemas.microsoft.com/office/drawing/2014/main" id="{FCBA562A-0938-45CC-A86C-41AA71F92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7414" y="2921950"/>
            <a:ext cx="637344" cy="482561"/>
          </a:xfrm>
          <a:prstGeom prst="rect">
            <a:avLst/>
          </a:prstGeom>
        </p:spPr>
      </p:pic>
      <p:pic>
        <p:nvPicPr>
          <p:cNvPr id="60" name="图形 59">
            <a:extLst>
              <a:ext uri="{FF2B5EF4-FFF2-40B4-BE49-F238E27FC236}">
                <a16:creationId xmlns:a16="http://schemas.microsoft.com/office/drawing/2014/main" id="{C4A8B9C5-14FF-4483-BBB7-24185BD297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8148" y="1191719"/>
            <a:ext cx="871806" cy="643206"/>
          </a:xfrm>
          <a:prstGeom prst="rect">
            <a:avLst/>
          </a:prstGeom>
        </p:spPr>
      </p:pic>
      <p:pic>
        <p:nvPicPr>
          <p:cNvPr id="61" name="图形 60">
            <a:extLst>
              <a:ext uri="{FF2B5EF4-FFF2-40B4-BE49-F238E27FC236}">
                <a16:creationId xmlns:a16="http://schemas.microsoft.com/office/drawing/2014/main" id="{47E8B926-CAAB-4D88-8CDA-001E6FFCBA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8148" y="2886790"/>
            <a:ext cx="871806" cy="643206"/>
          </a:xfrm>
          <a:prstGeom prst="rect">
            <a:avLst/>
          </a:prstGeom>
        </p:spPr>
      </p:pic>
      <p:pic>
        <p:nvPicPr>
          <p:cNvPr id="62" name="图形 61">
            <a:extLst>
              <a:ext uri="{FF2B5EF4-FFF2-40B4-BE49-F238E27FC236}">
                <a16:creationId xmlns:a16="http://schemas.microsoft.com/office/drawing/2014/main" id="{642BB359-482D-460D-83ED-7849380AB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7813" y="2841628"/>
            <a:ext cx="871806" cy="643206"/>
          </a:xfrm>
          <a:prstGeom prst="rect">
            <a:avLst/>
          </a:prstGeom>
        </p:spPr>
      </p:pic>
      <p:pic>
        <p:nvPicPr>
          <p:cNvPr id="63" name="图形 62">
            <a:extLst>
              <a:ext uri="{FF2B5EF4-FFF2-40B4-BE49-F238E27FC236}">
                <a16:creationId xmlns:a16="http://schemas.microsoft.com/office/drawing/2014/main" id="{5FDE89BE-39E6-4EFD-9B0F-F443C8A4D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5114" y="1120333"/>
            <a:ext cx="637344" cy="482561"/>
          </a:xfrm>
          <a:prstGeom prst="rect">
            <a:avLst/>
          </a:prstGeom>
        </p:spPr>
      </p:pic>
      <p:cxnSp>
        <p:nvCxnSpPr>
          <p:cNvPr id="64" name="直接连接符 63">
            <a:extLst>
              <a:ext uri="{FF2B5EF4-FFF2-40B4-BE49-F238E27FC236}">
                <a16:creationId xmlns:a16="http://schemas.microsoft.com/office/drawing/2014/main" id="{21E0143E-2D14-4094-950A-EC5D40ED6AE1}"/>
              </a:ext>
            </a:extLst>
          </p:cNvPr>
          <p:cNvCxnSpPr>
            <a:cxnSpLocks/>
          </p:cNvCxnSpPr>
          <p:nvPr/>
        </p:nvCxnSpPr>
        <p:spPr>
          <a:xfrm>
            <a:off x="2235392" y="3208393"/>
            <a:ext cx="107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6548C26-A17B-435C-8EDF-BBBDDC9B21AE}"/>
              </a:ext>
            </a:extLst>
          </p:cNvPr>
          <p:cNvCxnSpPr>
            <a:cxnSpLocks/>
            <a:endCxn id="63" idx="1"/>
          </p:cNvCxnSpPr>
          <p:nvPr/>
        </p:nvCxnSpPr>
        <p:spPr>
          <a:xfrm flipV="1">
            <a:off x="7950394" y="1361614"/>
            <a:ext cx="914720" cy="31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34">
            <a:extLst>
              <a:ext uri="{FF2B5EF4-FFF2-40B4-BE49-F238E27FC236}">
                <a16:creationId xmlns:a16="http://schemas.microsoft.com/office/drawing/2014/main" id="{4D08E909-5FE1-48EA-BE21-3C0385B380D5}"/>
              </a:ext>
            </a:extLst>
          </p:cNvPr>
          <p:cNvSpPr txBox="1"/>
          <p:nvPr/>
        </p:nvSpPr>
        <p:spPr>
          <a:xfrm>
            <a:off x="8352147" y="1551426"/>
            <a:ext cx="3693987" cy="362343"/>
          </a:xfrm>
          <a:prstGeom prst="rect">
            <a:avLst/>
          </a:prstGeom>
          <a:noFill/>
        </p:spPr>
        <p:txBody>
          <a:bodyPr wrap="square" rtlCol="0">
            <a:spAutoFit/>
          </a:bodyPr>
          <a:lstStyle/>
          <a:p>
            <a:pPr>
              <a:lnSpc>
                <a:spcPct val="120000"/>
              </a:lnSpc>
            </a:pPr>
            <a:r>
              <a:rPr lang="en-US" altLang="zh-CN" sz="1600" dirty="0">
                <a:solidFill>
                  <a:srgbClr val="FF0000"/>
                </a:solidFill>
                <a:cs typeface="+mn-ea"/>
                <a:sym typeface="+mn-lt"/>
              </a:rPr>
              <a:t>DMAC</a:t>
            </a:r>
            <a:r>
              <a:rPr lang="zh-CN" altLang="en-US" sz="1600" dirty="0">
                <a:solidFill>
                  <a:srgbClr val="FF0000"/>
                </a:solidFill>
                <a:cs typeface="+mn-ea"/>
                <a:sym typeface="+mn-lt"/>
              </a:rPr>
              <a:t>：</a:t>
            </a:r>
            <a:r>
              <a:rPr lang="en-US" altLang="zh-CN" sz="1600" dirty="0">
                <a:solidFill>
                  <a:srgbClr val="FF0000"/>
                </a:solidFill>
                <a:cs typeface="+mn-ea"/>
                <a:sym typeface="+mn-lt"/>
              </a:rPr>
              <a:t>00-0D-56-BF-88-20</a:t>
            </a:r>
            <a:endParaRPr lang="zh-CN" altLang="en-US" sz="1600" dirty="0">
              <a:solidFill>
                <a:srgbClr val="FF0000"/>
              </a:solidFill>
              <a:cs typeface="+mn-ea"/>
              <a:sym typeface="+mn-lt"/>
            </a:endParaRPr>
          </a:p>
        </p:txBody>
      </p:sp>
      <p:sp>
        <p:nvSpPr>
          <p:cNvPr id="11" name="矩形 10">
            <a:extLst>
              <a:ext uri="{FF2B5EF4-FFF2-40B4-BE49-F238E27FC236}">
                <a16:creationId xmlns:a16="http://schemas.microsoft.com/office/drawing/2014/main" id="{4CB9DF71-95E3-4BCF-8479-F6FC30C793FF}"/>
              </a:ext>
            </a:extLst>
          </p:cNvPr>
          <p:cNvSpPr/>
          <p:nvPr/>
        </p:nvSpPr>
        <p:spPr>
          <a:xfrm>
            <a:off x="8180004" y="1007670"/>
            <a:ext cx="871806" cy="767390"/>
          </a:xfrm>
          <a:prstGeom prst="rect">
            <a:avLst/>
          </a:prstGeom>
        </p:spPr>
        <p:txBody>
          <a:bodyPr wrap="square">
            <a:spAutoFit/>
          </a:bodyPr>
          <a:lstStyle/>
          <a:p>
            <a:pPr>
              <a:lnSpc>
                <a:spcPct val="120000"/>
              </a:lnSpc>
            </a:pPr>
            <a:r>
              <a:rPr lang="en-US" altLang="zh-CN" sz="4000" dirty="0">
                <a:solidFill>
                  <a:srgbClr val="FF0000"/>
                </a:solidFill>
                <a:cs typeface="+mn-ea"/>
                <a:sym typeface="+mn-lt"/>
              </a:rPr>
              <a:t>╳</a:t>
            </a:r>
            <a:endParaRPr lang="zh-CN" altLang="en-US" sz="4000" dirty="0">
              <a:cs typeface="+mn-ea"/>
              <a:sym typeface="+mn-lt"/>
            </a:endParaRPr>
          </a:p>
        </p:txBody>
      </p:sp>
      <p:cxnSp>
        <p:nvCxnSpPr>
          <p:cNvPr id="13" name="直接箭头连接符 12">
            <a:extLst>
              <a:ext uri="{FF2B5EF4-FFF2-40B4-BE49-F238E27FC236}">
                <a16:creationId xmlns:a16="http://schemas.microsoft.com/office/drawing/2014/main" id="{DC3C5139-10B4-4D0D-8F94-19FCAFBA9C92}"/>
              </a:ext>
            </a:extLst>
          </p:cNvPr>
          <p:cNvCxnSpPr>
            <a:cxnSpLocks/>
          </p:cNvCxnSpPr>
          <p:nvPr/>
        </p:nvCxnSpPr>
        <p:spPr>
          <a:xfrm>
            <a:off x="2574961" y="3035682"/>
            <a:ext cx="642456" cy="7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F93C8591-3F17-4EA2-88BC-89FD4966BAD0}"/>
              </a:ext>
            </a:extLst>
          </p:cNvPr>
          <p:cNvSpPr txBox="1"/>
          <p:nvPr/>
        </p:nvSpPr>
        <p:spPr>
          <a:xfrm>
            <a:off x="3557080" y="3529996"/>
            <a:ext cx="338554" cy="394210"/>
          </a:xfrm>
          <a:prstGeom prst="rect">
            <a:avLst/>
          </a:prstGeom>
          <a:noFill/>
        </p:spPr>
        <p:txBody>
          <a:bodyPr wrap="none" rtlCol="0">
            <a:spAutoFit/>
          </a:bodyPr>
          <a:lstStyle/>
          <a:p>
            <a:pPr>
              <a:lnSpc>
                <a:spcPct val="120000"/>
              </a:lnSpc>
            </a:pPr>
            <a:r>
              <a:rPr lang="en-US" altLang="zh-CN" dirty="0">
                <a:cs typeface="+mn-ea"/>
                <a:sym typeface="+mn-lt"/>
              </a:rPr>
              <a:t>A</a:t>
            </a:r>
            <a:endParaRPr lang="zh-CN" altLang="en-US" dirty="0">
              <a:cs typeface="+mn-ea"/>
              <a:sym typeface="+mn-lt"/>
            </a:endParaRPr>
          </a:p>
        </p:txBody>
      </p:sp>
      <p:sp>
        <p:nvSpPr>
          <p:cNvPr id="91" name="文本框 90">
            <a:extLst>
              <a:ext uri="{FF2B5EF4-FFF2-40B4-BE49-F238E27FC236}">
                <a16:creationId xmlns:a16="http://schemas.microsoft.com/office/drawing/2014/main" id="{8913DF0E-E9C4-45F8-AFF9-5E13E5801C85}"/>
              </a:ext>
            </a:extLst>
          </p:cNvPr>
          <p:cNvSpPr txBox="1"/>
          <p:nvPr/>
        </p:nvSpPr>
        <p:spPr>
          <a:xfrm>
            <a:off x="3574774" y="871946"/>
            <a:ext cx="338554" cy="394210"/>
          </a:xfrm>
          <a:prstGeom prst="rect">
            <a:avLst/>
          </a:prstGeom>
          <a:noFill/>
        </p:spPr>
        <p:txBody>
          <a:bodyPr wrap="none" rtlCol="0">
            <a:spAutoFit/>
          </a:bodyPr>
          <a:lstStyle/>
          <a:p>
            <a:pPr>
              <a:lnSpc>
                <a:spcPct val="120000"/>
              </a:lnSpc>
            </a:pPr>
            <a:r>
              <a:rPr lang="en-US" altLang="zh-CN" dirty="0">
                <a:cs typeface="+mn-ea"/>
                <a:sym typeface="+mn-lt"/>
              </a:rPr>
              <a:t>B</a:t>
            </a:r>
            <a:endParaRPr lang="zh-CN" altLang="en-US" dirty="0">
              <a:cs typeface="+mn-ea"/>
              <a:sym typeface="+mn-lt"/>
            </a:endParaRPr>
          </a:p>
        </p:txBody>
      </p:sp>
      <p:sp>
        <p:nvSpPr>
          <p:cNvPr id="92" name="文本框 91">
            <a:extLst>
              <a:ext uri="{FF2B5EF4-FFF2-40B4-BE49-F238E27FC236}">
                <a16:creationId xmlns:a16="http://schemas.microsoft.com/office/drawing/2014/main" id="{A935B0F9-65CC-40B2-A5F3-C7EA891505C6}"/>
              </a:ext>
            </a:extLst>
          </p:cNvPr>
          <p:cNvSpPr txBox="1"/>
          <p:nvPr/>
        </p:nvSpPr>
        <p:spPr>
          <a:xfrm>
            <a:off x="7349809" y="863972"/>
            <a:ext cx="351378" cy="394210"/>
          </a:xfrm>
          <a:prstGeom prst="rect">
            <a:avLst/>
          </a:prstGeom>
          <a:noFill/>
        </p:spPr>
        <p:txBody>
          <a:bodyPr wrap="none" rtlCol="0">
            <a:spAutoFit/>
          </a:bodyPr>
          <a:lstStyle/>
          <a:p>
            <a:pPr>
              <a:lnSpc>
                <a:spcPct val="120000"/>
              </a:lnSpc>
            </a:pPr>
            <a:r>
              <a:rPr lang="en-US" altLang="zh-CN" dirty="0">
                <a:cs typeface="+mn-ea"/>
                <a:sym typeface="+mn-lt"/>
              </a:rPr>
              <a:t>C</a:t>
            </a:r>
            <a:endParaRPr lang="zh-CN" altLang="en-US" dirty="0">
              <a:cs typeface="+mn-ea"/>
              <a:sym typeface="+mn-lt"/>
            </a:endParaRPr>
          </a:p>
        </p:txBody>
      </p:sp>
      <p:sp>
        <p:nvSpPr>
          <p:cNvPr id="93" name="文本框 92">
            <a:extLst>
              <a:ext uri="{FF2B5EF4-FFF2-40B4-BE49-F238E27FC236}">
                <a16:creationId xmlns:a16="http://schemas.microsoft.com/office/drawing/2014/main" id="{4FC2E5FA-0B34-4B0F-933B-00F1ECEB47B7}"/>
              </a:ext>
            </a:extLst>
          </p:cNvPr>
          <p:cNvSpPr txBox="1"/>
          <p:nvPr/>
        </p:nvSpPr>
        <p:spPr>
          <a:xfrm>
            <a:off x="7278027" y="3561275"/>
            <a:ext cx="351378" cy="394210"/>
          </a:xfrm>
          <a:prstGeom prst="rect">
            <a:avLst/>
          </a:prstGeom>
          <a:noFill/>
        </p:spPr>
        <p:txBody>
          <a:bodyPr wrap="none" rtlCol="0">
            <a:spAutoFit/>
          </a:bodyPr>
          <a:lstStyle/>
          <a:p>
            <a:pPr>
              <a:lnSpc>
                <a:spcPct val="120000"/>
              </a:lnSpc>
            </a:pPr>
            <a:r>
              <a:rPr lang="en-US" altLang="zh-CN" dirty="0">
                <a:cs typeface="+mn-ea"/>
                <a:sym typeface="+mn-lt"/>
              </a:rPr>
              <a:t>D</a:t>
            </a:r>
            <a:endParaRPr lang="zh-CN" altLang="en-US" dirty="0">
              <a:cs typeface="+mn-ea"/>
              <a:sym typeface="+mn-lt"/>
            </a:endParaRPr>
          </a:p>
        </p:txBody>
      </p:sp>
      <p:grpSp>
        <p:nvGrpSpPr>
          <p:cNvPr id="105" name="组合 104">
            <a:extLst>
              <a:ext uri="{FF2B5EF4-FFF2-40B4-BE49-F238E27FC236}">
                <a16:creationId xmlns:a16="http://schemas.microsoft.com/office/drawing/2014/main" id="{BB3F69D4-3A88-4258-8E46-277ABCCD9617}"/>
              </a:ext>
            </a:extLst>
          </p:cNvPr>
          <p:cNvGrpSpPr/>
          <p:nvPr/>
        </p:nvGrpSpPr>
        <p:grpSpPr>
          <a:xfrm>
            <a:off x="4841938" y="3405766"/>
            <a:ext cx="1230708" cy="429861"/>
            <a:chOff x="4871939" y="4203836"/>
            <a:chExt cx="1230708" cy="429861"/>
          </a:xfrm>
        </p:grpSpPr>
        <p:cxnSp>
          <p:nvCxnSpPr>
            <p:cNvPr id="75" name="直接箭头连接符 74">
              <a:extLst>
                <a:ext uri="{FF2B5EF4-FFF2-40B4-BE49-F238E27FC236}">
                  <a16:creationId xmlns:a16="http://schemas.microsoft.com/office/drawing/2014/main" id="{088EF9ED-CCFD-4E36-8A7F-3958217C7FB6}"/>
                </a:ext>
              </a:extLst>
            </p:cNvPr>
            <p:cNvCxnSpPr>
              <a:cxnSpLocks/>
            </p:cNvCxnSpPr>
            <p:nvPr/>
          </p:nvCxnSpPr>
          <p:spPr>
            <a:xfrm flipH="1">
              <a:off x="4871939" y="4246117"/>
              <a:ext cx="123070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F15DF343-FBAC-4112-AFD6-2731A1970F34}"/>
                </a:ext>
              </a:extLst>
            </p:cNvPr>
            <p:cNvSpPr txBox="1"/>
            <p:nvPr/>
          </p:nvSpPr>
          <p:spPr>
            <a:xfrm>
              <a:off x="5183308" y="4203836"/>
              <a:ext cx="641053" cy="429861"/>
            </a:xfrm>
            <a:prstGeom prst="rect">
              <a:avLst/>
            </a:prstGeom>
            <a:noFill/>
          </p:spPr>
          <p:txBody>
            <a:bodyPr wrap="square" rtlCol="0">
              <a:spAutoFit/>
            </a:bodyPr>
            <a:lstStyle/>
            <a:p>
              <a:pPr>
                <a:lnSpc>
                  <a:spcPct val="120000"/>
                </a:lnSpc>
              </a:pPr>
              <a:r>
                <a:rPr lang="zh-CN" altLang="en-US" sz="2000" dirty="0">
                  <a:cs typeface="+mn-ea"/>
                  <a:sym typeface="+mn-lt"/>
                </a:rPr>
                <a:t>④</a:t>
              </a:r>
            </a:p>
          </p:txBody>
        </p:sp>
      </p:grpSp>
      <p:grpSp>
        <p:nvGrpSpPr>
          <p:cNvPr id="101" name="组合 100">
            <a:extLst>
              <a:ext uri="{FF2B5EF4-FFF2-40B4-BE49-F238E27FC236}">
                <a16:creationId xmlns:a16="http://schemas.microsoft.com/office/drawing/2014/main" id="{1B433C68-194C-432C-878B-C789CBD8DAFA}"/>
              </a:ext>
            </a:extLst>
          </p:cNvPr>
          <p:cNvGrpSpPr/>
          <p:nvPr/>
        </p:nvGrpSpPr>
        <p:grpSpPr>
          <a:xfrm>
            <a:off x="3152730" y="1973944"/>
            <a:ext cx="543739" cy="776465"/>
            <a:chOff x="3069634" y="2727922"/>
            <a:chExt cx="543739" cy="776465"/>
          </a:xfrm>
        </p:grpSpPr>
        <p:cxnSp>
          <p:nvCxnSpPr>
            <p:cNvPr id="70" name="直接箭头连接符 69">
              <a:extLst>
                <a:ext uri="{FF2B5EF4-FFF2-40B4-BE49-F238E27FC236}">
                  <a16:creationId xmlns:a16="http://schemas.microsoft.com/office/drawing/2014/main" id="{5E13CC78-2B04-4426-B8D2-DE3E23792A48}"/>
                </a:ext>
              </a:extLst>
            </p:cNvPr>
            <p:cNvCxnSpPr>
              <a:cxnSpLocks/>
            </p:cNvCxnSpPr>
            <p:nvPr/>
          </p:nvCxnSpPr>
          <p:spPr>
            <a:xfrm flipV="1">
              <a:off x="3502185" y="2727922"/>
              <a:ext cx="0" cy="776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A9FEF1B3-8628-4C3C-81E8-4B27656C4473}"/>
                </a:ext>
              </a:extLst>
            </p:cNvPr>
            <p:cNvSpPr/>
            <p:nvPr/>
          </p:nvSpPr>
          <p:spPr>
            <a:xfrm>
              <a:off x="3069634" y="2911657"/>
              <a:ext cx="543739" cy="429861"/>
            </a:xfrm>
            <a:prstGeom prst="rect">
              <a:avLst/>
            </a:prstGeom>
          </p:spPr>
          <p:txBody>
            <a:bodyPr wrap="square">
              <a:spAutoFit/>
            </a:bodyPr>
            <a:lstStyle/>
            <a:p>
              <a:pPr>
                <a:lnSpc>
                  <a:spcPct val="120000"/>
                </a:lnSpc>
              </a:pPr>
              <a:r>
                <a:rPr lang="zh-CN" altLang="en-US" sz="2000" dirty="0">
                  <a:solidFill>
                    <a:srgbClr val="000000"/>
                  </a:solidFill>
                  <a:cs typeface="+mn-ea"/>
                  <a:sym typeface="+mn-lt"/>
                </a:rPr>
                <a:t>①</a:t>
              </a:r>
              <a:endParaRPr lang="zh-CN" altLang="en-US" sz="1100" dirty="0">
                <a:cs typeface="+mn-ea"/>
                <a:sym typeface="+mn-lt"/>
              </a:endParaRPr>
            </a:p>
          </p:txBody>
        </p:sp>
      </p:grpSp>
      <p:grpSp>
        <p:nvGrpSpPr>
          <p:cNvPr id="102" name="组合 101">
            <a:extLst>
              <a:ext uri="{FF2B5EF4-FFF2-40B4-BE49-F238E27FC236}">
                <a16:creationId xmlns:a16="http://schemas.microsoft.com/office/drawing/2014/main" id="{97D46F37-A8BF-47E0-8D7C-6DCB59270DFE}"/>
              </a:ext>
            </a:extLst>
          </p:cNvPr>
          <p:cNvGrpSpPr/>
          <p:nvPr/>
        </p:nvGrpSpPr>
        <p:grpSpPr>
          <a:xfrm>
            <a:off x="4882499" y="935727"/>
            <a:ext cx="1323635" cy="429861"/>
            <a:chOff x="4938151" y="1176846"/>
            <a:chExt cx="1323635" cy="429861"/>
          </a:xfrm>
        </p:grpSpPr>
        <p:cxnSp>
          <p:nvCxnSpPr>
            <p:cNvPr id="72" name="直接箭头连接符 71">
              <a:extLst>
                <a:ext uri="{FF2B5EF4-FFF2-40B4-BE49-F238E27FC236}">
                  <a16:creationId xmlns:a16="http://schemas.microsoft.com/office/drawing/2014/main" id="{E64C7467-77BE-417F-BBC8-394E5ED98F0D}"/>
                </a:ext>
              </a:extLst>
            </p:cNvPr>
            <p:cNvCxnSpPr>
              <a:cxnSpLocks/>
            </p:cNvCxnSpPr>
            <p:nvPr/>
          </p:nvCxnSpPr>
          <p:spPr>
            <a:xfrm flipV="1">
              <a:off x="4938151" y="1555195"/>
              <a:ext cx="1323635"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1588AFED-E72F-4321-B043-4C8A6410E031}"/>
                </a:ext>
              </a:extLst>
            </p:cNvPr>
            <p:cNvSpPr/>
            <p:nvPr/>
          </p:nvSpPr>
          <p:spPr>
            <a:xfrm>
              <a:off x="5364785" y="1176846"/>
              <a:ext cx="441146" cy="429861"/>
            </a:xfrm>
            <a:prstGeom prst="rect">
              <a:avLst/>
            </a:prstGeom>
          </p:spPr>
          <p:txBody>
            <a:bodyPr wrap="none">
              <a:spAutoFit/>
            </a:bodyPr>
            <a:lstStyle/>
            <a:p>
              <a:pPr>
                <a:lnSpc>
                  <a:spcPct val="120000"/>
                </a:lnSpc>
              </a:pPr>
              <a:r>
                <a:rPr lang="zh-CN" altLang="en-US" sz="2000" dirty="0">
                  <a:solidFill>
                    <a:srgbClr val="000000"/>
                  </a:solidFill>
                  <a:cs typeface="+mn-ea"/>
                  <a:sym typeface="+mn-lt"/>
                </a:rPr>
                <a:t>②</a:t>
              </a:r>
              <a:endParaRPr lang="zh-CN" altLang="en-US" sz="1100" dirty="0">
                <a:cs typeface="+mn-ea"/>
                <a:sym typeface="+mn-lt"/>
              </a:endParaRPr>
            </a:p>
          </p:txBody>
        </p:sp>
      </p:grpSp>
      <p:grpSp>
        <p:nvGrpSpPr>
          <p:cNvPr id="104" name="组合 103">
            <a:extLst>
              <a:ext uri="{FF2B5EF4-FFF2-40B4-BE49-F238E27FC236}">
                <a16:creationId xmlns:a16="http://schemas.microsoft.com/office/drawing/2014/main" id="{C0900F36-D53C-4203-B590-57CE3627362E}"/>
              </a:ext>
            </a:extLst>
          </p:cNvPr>
          <p:cNvGrpSpPr/>
          <p:nvPr/>
        </p:nvGrpSpPr>
        <p:grpSpPr>
          <a:xfrm>
            <a:off x="7665280" y="1983310"/>
            <a:ext cx="383034" cy="647620"/>
            <a:chOff x="7862667" y="2512492"/>
            <a:chExt cx="383034" cy="647620"/>
          </a:xfrm>
        </p:grpSpPr>
        <p:cxnSp>
          <p:nvCxnSpPr>
            <p:cNvPr id="73" name="直接箭头连接符 72">
              <a:extLst>
                <a:ext uri="{FF2B5EF4-FFF2-40B4-BE49-F238E27FC236}">
                  <a16:creationId xmlns:a16="http://schemas.microsoft.com/office/drawing/2014/main" id="{E6AA89C6-7CE1-42E3-9287-BD6B4B4A6A26}"/>
                </a:ext>
              </a:extLst>
            </p:cNvPr>
            <p:cNvCxnSpPr>
              <a:cxnSpLocks/>
            </p:cNvCxnSpPr>
            <p:nvPr/>
          </p:nvCxnSpPr>
          <p:spPr>
            <a:xfrm>
              <a:off x="7919620" y="2512492"/>
              <a:ext cx="0" cy="64762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52FA66FA-D777-444D-9CE4-16AFBD1D7918}"/>
                </a:ext>
              </a:extLst>
            </p:cNvPr>
            <p:cNvSpPr/>
            <p:nvPr/>
          </p:nvSpPr>
          <p:spPr>
            <a:xfrm>
              <a:off x="7862667" y="2591267"/>
              <a:ext cx="383034" cy="429861"/>
            </a:xfrm>
            <a:prstGeom prst="rect">
              <a:avLst/>
            </a:prstGeom>
          </p:spPr>
          <p:txBody>
            <a:bodyPr wrap="square">
              <a:spAutoFit/>
            </a:bodyPr>
            <a:lstStyle/>
            <a:p>
              <a:pPr>
                <a:lnSpc>
                  <a:spcPct val="120000"/>
                </a:lnSpc>
              </a:pPr>
              <a:r>
                <a:rPr lang="zh-CN" altLang="en-US" sz="2000" dirty="0">
                  <a:solidFill>
                    <a:srgbClr val="000000"/>
                  </a:solidFill>
                  <a:cs typeface="+mn-ea"/>
                  <a:sym typeface="+mn-lt"/>
                </a:rPr>
                <a:t>③</a:t>
              </a:r>
              <a:endParaRPr lang="zh-CN" altLang="en-US" sz="1100" dirty="0">
                <a:cs typeface="+mn-ea"/>
                <a:sym typeface="+mn-lt"/>
              </a:endParaRPr>
            </a:p>
          </p:txBody>
        </p:sp>
      </p:grpSp>
      <p:grpSp>
        <p:nvGrpSpPr>
          <p:cNvPr id="107" name="组合 106">
            <a:extLst>
              <a:ext uri="{FF2B5EF4-FFF2-40B4-BE49-F238E27FC236}">
                <a16:creationId xmlns:a16="http://schemas.microsoft.com/office/drawing/2014/main" id="{C1E293A8-2D69-4937-90E8-E12AE2570FB3}"/>
              </a:ext>
            </a:extLst>
          </p:cNvPr>
          <p:cNvGrpSpPr/>
          <p:nvPr/>
        </p:nvGrpSpPr>
        <p:grpSpPr>
          <a:xfrm>
            <a:off x="3989904" y="2041002"/>
            <a:ext cx="543739" cy="595946"/>
            <a:chOff x="3251358" y="2552923"/>
            <a:chExt cx="543739" cy="595946"/>
          </a:xfrm>
        </p:grpSpPr>
        <p:cxnSp>
          <p:nvCxnSpPr>
            <p:cNvPr id="108" name="直接箭头连接符 107">
              <a:extLst>
                <a:ext uri="{FF2B5EF4-FFF2-40B4-BE49-F238E27FC236}">
                  <a16:creationId xmlns:a16="http://schemas.microsoft.com/office/drawing/2014/main" id="{D17DE012-EEB9-4F07-A6C9-F18C25757438}"/>
                </a:ext>
              </a:extLst>
            </p:cNvPr>
            <p:cNvCxnSpPr>
              <a:cxnSpLocks/>
            </p:cNvCxnSpPr>
            <p:nvPr/>
          </p:nvCxnSpPr>
          <p:spPr>
            <a:xfrm flipV="1">
              <a:off x="3268194" y="2552923"/>
              <a:ext cx="12830" cy="595946"/>
            </a:xfrm>
            <a:prstGeom prst="straightConnector1">
              <a:avLst/>
            </a:prstGeom>
            <a:ln w="28575">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5B1E5DCC-7B11-44F1-B11F-386CF443E209}"/>
                </a:ext>
              </a:extLst>
            </p:cNvPr>
            <p:cNvSpPr/>
            <p:nvPr/>
          </p:nvSpPr>
          <p:spPr>
            <a:xfrm>
              <a:off x="3251358" y="2642627"/>
              <a:ext cx="543739" cy="429861"/>
            </a:xfrm>
            <a:prstGeom prst="rect">
              <a:avLst/>
            </a:prstGeom>
          </p:spPr>
          <p:txBody>
            <a:bodyPr wrap="square">
              <a:spAutoFit/>
            </a:bodyPr>
            <a:lstStyle/>
            <a:p>
              <a:pPr>
                <a:lnSpc>
                  <a:spcPct val="120000"/>
                </a:lnSpc>
              </a:pPr>
              <a:r>
                <a:rPr lang="zh-CN" altLang="en-US" sz="2000" dirty="0">
                  <a:solidFill>
                    <a:srgbClr val="3333FF"/>
                  </a:solidFill>
                  <a:cs typeface="+mn-ea"/>
                  <a:sym typeface="+mn-lt"/>
                </a:rPr>
                <a:t>⑤</a:t>
              </a:r>
              <a:endParaRPr lang="zh-CN" altLang="en-US" sz="1100" dirty="0">
                <a:solidFill>
                  <a:srgbClr val="3333FF"/>
                </a:solidFill>
                <a:cs typeface="+mn-ea"/>
                <a:sym typeface="+mn-lt"/>
              </a:endParaRPr>
            </a:p>
          </p:txBody>
        </p:sp>
      </p:grpSp>
      <p:grpSp>
        <p:nvGrpSpPr>
          <p:cNvPr id="110" name="组合 109">
            <a:extLst>
              <a:ext uri="{FF2B5EF4-FFF2-40B4-BE49-F238E27FC236}">
                <a16:creationId xmlns:a16="http://schemas.microsoft.com/office/drawing/2014/main" id="{9BBD492E-F037-4438-947D-C084776DDCE2}"/>
              </a:ext>
            </a:extLst>
          </p:cNvPr>
          <p:cNvGrpSpPr/>
          <p:nvPr/>
        </p:nvGrpSpPr>
        <p:grpSpPr>
          <a:xfrm>
            <a:off x="4851876" y="1761723"/>
            <a:ext cx="1323635" cy="429861"/>
            <a:chOff x="4938151" y="1533739"/>
            <a:chExt cx="1323635" cy="429861"/>
          </a:xfrm>
        </p:grpSpPr>
        <p:cxnSp>
          <p:nvCxnSpPr>
            <p:cNvPr id="111" name="直接箭头连接符 110">
              <a:extLst>
                <a:ext uri="{FF2B5EF4-FFF2-40B4-BE49-F238E27FC236}">
                  <a16:creationId xmlns:a16="http://schemas.microsoft.com/office/drawing/2014/main" id="{D486AE54-EC08-4648-8838-A0546A11EE97}"/>
                </a:ext>
              </a:extLst>
            </p:cNvPr>
            <p:cNvCxnSpPr>
              <a:cxnSpLocks/>
            </p:cNvCxnSpPr>
            <p:nvPr/>
          </p:nvCxnSpPr>
          <p:spPr>
            <a:xfrm flipV="1">
              <a:off x="4938151" y="1555195"/>
              <a:ext cx="1323635" cy="1"/>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D6AD3A23-EE96-4522-B780-C179CDC695EB}"/>
                </a:ext>
              </a:extLst>
            </p:cNvPr>
            <p:cNvSpPr/>
            <p:nvPr/>
          </p:nvSpPr>
          <p:spPr>
            <a:xfrm>
              <a:off x="5370733" y="1533739"/>
              <a:ext cx="441146" cy="429861"/>
            </a:xfrm>
            <a:prstGeom prst="rect">
              <a:avLst/>
            </a:prstGeom>
          </p:spPr>
          <p:txBody>
            <a:bodyPr wrap="none">
              <a:spAutoFit/>
            </a:bodyPr>
            <a:lstStyle/>
            <a:p>
              <a:pPr>
                <a:lnSpc>
                  <a:spcPct val="120000"/>
                </a:lnSpc>
              </a:pPr>
              <a:r>
                <a:rPr lang="zh-CN" altLang="en-US" sz="2000" dirty="0">
                  <a:solidFill>
                    <a:srgbClr val="3333FF"/>
                  </a:solidFill>
                  <a:cs typeface="+mn-ea"/>
                  <a:sym typeface="+mn-lt"/>
                </a:rPr>
                <a:t>⑥</a:t>
              </a:r>
            </a:p>
          </p:txBody>
        </p:sp>
      </p:grpSp>
      <p:grpSp>
        <p:nvGrpSpPr>
          <p:cNvPr id="113" name="组合 112">
            <a:extLst>
              <a:ext uri="{FF2B5EF4-FFF2-40B4-BE49-F238E27FC236}">
                <a16:creationId xmlns:a16="http://schemas.microsoft.com/office/drawing/2014/main" id="{21E43401-0BB7-48A6-8193-AB3F7EA90F06}"/>
              </a:ext>
            </a:extLst>
          </p:cNvPr>
          <p:cNvGrpSpPr/>
          <p:nvPr/>
        </p:nvGrpSpPr>
        <p:grpSpPr>
          <a:xfrm>
            <a:off x="6863077" y="2012847"/>
            <a:ext cx="400438" cy="618083"/>
            <a:chOff x="7519182" y="2512492"/>
            <a:chExt cx="400438" cy="618083"/>
          </a:xfrm>
        </p:grpSpPr>
        <p:cxnSp>
          <p:nvCxnSpPr>
            <p:cNvPr id="114" name="直接箭头连接符 113">
              <a:extLst>
                <a:ext uri="{FF2B5EF4-FFF2-40B4-BE49-F238E27FC236}">
                  <a16:creationId xmlns:a16="http://schemas.microsoft.com/office/drawing/2014/main" id="{6334D343-2231-4677-8961-E0398272C597}"/>
                </a:ext>
              </a:extLst>
            </p:cNvPr>
            <p:cNvCxnSpPr>
              <a:cxnSpLocks/>
            </p:cNvCxnSpPr>
            <p:nvPr/>
          </p:nvCxnSpPr>
          <p:spPr>
            <a:xfrm>
              <a:off x="7919620" y="2512492"/>
              <a:ext cx="0" cy="618083"/>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C9ACB7AB-E8EC-46C7-912C-1366E31AB241}"/>
                </a:ext>
              </a:extLst>
            </p:cNvPr>
            <p:cNvSpPr/>
            <p:nvPr/>
          </p:nvSpPr>
          <p:spPr>
            <a:xfrm>
              <a:off x="7519182" y="2635535"/>
              <a:ext cx="383034" cy="429861"/>
            </a:xfrm>
            <a:prstGeom prst="rect">
              <a:avLst/>
            </a:prstGeom>
          </p:spPr>
          <p:txBody>
            <a:bodyPr wrap="square">
              <a:spAutoFit/>
            </a:bodyPr>
            <a:lstStyle/>
            <a:p>
              <a:pPr>
                <a:lnSpc>
                  <a:spcPct val="120000"/>
                </a:lnSpc>
              </a:pPr>
              <a:r>
                <a:rPr lang="zh-CN" altLang="en-US" sz="2000" dirty="0">
                  <a:solidFill>
                    <a:srgbClr val="3333FF"/>
                  </a:solidFill>
                  <a:cs typeface="+mn-ea"/>
                  <a:sym typeface="+mn-lt"/>
                </a:rPr>
                <a:t>⑦</a:t>
              </a:r>
            </a:p>
          </p:txBody>
        </p:sp>
      </p:grpSp>
      <p:grpSp>
        <p:nvGrpSpPr>
          <p:cNvPr id="116" name="组合 115">
            <a:extLst>
              <a:ext uri="{FF2B5EF4-FFF2-40B4-BE49-F238E27FC236}">
                <a16:creationId xmlns:a16="http://schemas.microsoft.com/office/drawing/2014/main" id="{860939B6-D483-4465-8E78-C131E77AA8F7}"/>
              </a:ext>
            </a:extLst>
          </p:cNvPr>
          <p:cNvGrpSpPr/>
          <p:nvPr/>
        </p:nvGrpSpPr>
        <p:grpSpPr>
          <a:xfrm>
            <a:off x="4848829" y="2686735"/>
            <a:ext cx="1230708" cy="429861"/>
            <a:chOff x="4871939" y="3831284"/>
            <a:chExt cx="1230708" cy="429861"/>
          </a:xfrm>
        </p:grpSpPr>
        <p:cxnSp>
          <p:nvCxnSpPr>
            <p:cNvPr id="117" name="直接箭头连接符 116">
              <a:extLst>
                <a:ext uri="{FF2B5EF4-FFF2-40B4-BE49-F238E27FC236}">
                  <a16:creationId xmlns:a16="http://schemas.microsoft.com/office/drawing/2014/main" id="{B8FC6130-F48D-4BD1-ACC4-C1B78A43B69C}"/>
                </a:ext>
              </a:extLst>
            </p:cNvPr>
            <p:cNvCxnSpPr>
              <a:cxnSpLocks/>
            </p:cNvCxnSpPr>
            <p:nvPr/>
          </p:nvCxnSpPr>
          <p:spPr>
            <a:xfrm flipH="1">
              <a:off x="4871939" y="4246117"/>
              <a:ext cx="1230708" cy="0"/>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BCAB97B9-BE1F-418C-A1AF-85CF52E6E719}"/>
                </a:ext>
              </a:extLst>
            </p:cNvPr>
            <p:cNvSpPr txBox="1"/>
            <p:nvPr/>
          </p:nvSpPr>
          <p:spPr>
            <a:xfrm>
              <a:off x="5275820" y="3831284"/>
              <a:ext cx="641053" cy="429861"/>
            </a:xfrm>
            <a:prstGeom prst="rect">
              <a:avLst/>
            </a:prstGeom>
            <a:noFill/>
          </p:spPr>
          <p:txBody>
            <a:bodyPr wrap="square" rtlCol="0">
              <a:spAutoFit/>
            </a:bodyPr>
            <a:lstStyle/>
            <a:p>
              <a:pPr>
                <a:lnSpc>
                  <a:spcPct val="120000"/>
                </a:lnSpc>
              </a:pPr>
              <a:r>
                <a:rPr lang="zh-CN" altLang="en-US" sz="2000" dirty="0">
                  <a:solidFill>
                    <a:srgbClr val="3333FF"/>
                  </a:solidFill>
                  <a:cs typeface="+mn-ea"/>
                  <a:sym typeface="+mn-lt"/>
                </a:rPr>
                <a:t>⑧</a:t>
              </a:r>
            </a:p>
          </p:txBody>
        </p:sp>
      </p:grpSp>
      <p:sp>
        <p:nvSpPr>
          <p:cNvPr id="121" name="文本框 120">
            <a:extLst>
              <a:ext uri="{FF2B5EF4-FFF2-40B4-BE49-F238E27FC236}">
                <a16:creationId xmlns:a16="http://schemas.microsoft.com/office/drawing/2014/main" id="{3E9A2AC8-D2B2-4658-A095-586966699CB5}"/>
              </a:ext>
            </a:extLst>
          </p:cNvPr>
          <p:cNvSpPr txBox="1"/>
          <p:nvPr/>
        </p:nvSpPr>
        <p:spPr>
          <a:xfrm>
            <a:off x="1730711" y="2630930"/>
            <a:ext cx="534121" cy="327077"/>
          </a:xfrm>
          <a:prstGeom prst="rect">
            <a:avLst/>
          </a:prstGeom>
          <a:noFill/>
        </p:spPr>
        <p:txBody>
          <a:bodyPr wrap="none" rtlCol="0">
            <a:spAutoFit/>
          </a:bodyPr>
          <a:lstStyle/>
          <a:p>
            <a:pPr>
              <a:lnSpc>
                <a:spcPct val="120000"/>
              </a:lnSpc>
            </a:pPr>
            <a:r>
              <a:rPr lang="en-US" altLang="zh-CN" sz="1400" dirty="0">
                <a:cs typeface="+mn-ea"/>
                <a:sym typeface="+mn-lt"/>
              </a:rPr>
              <a:t>PC1</a:t>
            </a:r>
            <a:endParaRPr lang="zh-CN" altLang="en-US" sz="1400" dirty="0">
              <a:cs typeface="+mn-ea"/>
              <a:sym typeface="+mn-lt"/>
            </a:endParaRPr>
          </a:p>
        </p:txBody>
      </p:sp>
      <p:sp>
        <p:nvSpPr>
          <p:cNvPr id="122" name="文本框 121">
            <a:extLst>
              <a:ext uri="{FF2B5EF4-FFF2-40B4-BE49-F238E27FC236}">
                <a16:creationId xmlns:a16="http://schemas.microsoft.com/office/drawing/2014/main" id="{D7E70E3C-B74F-4F8B-A784-A14A3863B537}"/>
              </a:ext>
            </a:extLst>
          </p:cNvPr>
          <p:cNvSpPr txBox="1"/>
          <p:nvPr/>
        </p:nvSpPr>
        <p:spPr>
          <a:xfrm>
            <a:off x="8968337" y="815882"/>
            <a:ext cx="534121" cy="327077"/>
          </a:xfrm>
          <a:prstGeom prst="rect">
            <a:avLst/>
          </a:prstGeom>
          <a:noFill/>
        </p:spPr>
        <p:txBody>
          <a:bodyPr wrap="none" rtlCol="0">
            <a:spAutoFit/>
          </a:bodyPr>
          <a:lstStyle/>
          <a:p>
            <a:pPr>
              <a:lnSpc>
                <a:spcPct val="120000"/>
              </a:lnSpc>
            </a:pPr>
            <a:r>
              <a:rPr lang="en-US" altLang="zh-CN" sz="1400" dirty="0">
                <a:cs typeface="+mn-ea"/>
                <a:sym typeface="+mn-lt"/>
              </a:rPr>
              <a:t>PC2</a:t>
            </a:r>
            <a:endParaRPr lang="zh-CN" altLang="en-US" sz="1400" dirty="0">
              <a:cs typeface="+mn-ea"/>
              <a:sym typeface="+mn-lt"/>
            </a:endParaRPr>
          </a:p>
        </p:txBody>
      </p:sp>
      <p:sp>
        <p:nvSpPr>
          <p:cNvPr id="123" name="文本框 122">
            <a:extLst>
              <a:ext uri="{FF2B5EF4-FFF2-40B4-BE49-F238E27FC236}">
                <a16:creationId xmlns:a16="http://schemas.microsoft.com/office/drawing/2014/main" id="{B8A2AF1D-E0FA-494C-A579-3A18103B09A0}"/>
              </a:ext>
            </a:extLst>
          </p:cNvPr>
          <p:cNvSpPr txBox="1"/>
          <p:nvPr/>
        </p:nvSpPr>
        <p:spPr>
          <a:xfrm>
            <a:off x="446787" y="3731787"/>
            <a:ext cx="10405413" cy="1393330"/>
          </a:xfrm>
          <a:prstGeom prst="rect">
            <a:avLst/>
          </a:prstGeom>
          <a:noFill/>
        </p:spPr>
        <p:txBody>
          <a:bodyPr wrap="none" rtlCol="0">
            <a:spAutoFit/>
          </a:bodyPr>
          <a:lstStyle/>
          <a:p>
            <a:pPr>
              <a:lnSpc>
                <a:spcPct val="120000"/>
              </a:lnSpc>
            </a:pPr>
            <a:r>
              <a:rPr lang="zh-CN" altLang="en-US" dirty="0">
                <a:cs typeface="+mn-ea"/>
                <a:sym typeface="+mn-lt"/>
              </a:rPr>
              <a:t>场景：</a:t>
            </a:r>
            <a:endParaRPr lang="en-US" altLang="zh-CN" dirty="0">
              <a:cs typeface="+mn-ea"/>
              <a:sym typeface="+mn-lt"/>
            </a:endParaRPr>
          </a:p>
          <a:p>
            <a:pPr marL="342900" indent="-342900">
              <a:lnSpc>
                <a:spcPct val="120000"/>
              </a:lnSpc>
              <a:buFont typeface="Wingdings" panose="05000000000000000000" pitchFamily="2" charset="2"/>
              <a:buChar char="Ø"/>
            </a:pPr>
            <a:r>
              <a:rPr lang="zh-CN" altLang="en-US" dirty="0">
                <a:cs typeface="+mn-ea"/>
                <a:sym typeface="+mn-lt"/>
              </a:rPr>
              <a:t>交换机</a:t>
            </a:r>
            <a:r>
              <a:rPr lang="en-US" altLang="zh-CN" dirty="0">
                <a:cs typeface="+mn-ea"/>
                <a:sym typeface="+mn-lt"/>
              </a:rPr>
              <a:t>A</a:t>
            </a:r>
            <a:r>
              <a:rPr lang="zh-CN" altLang="en-US" dirty="0">
                <a:cs typeface="+mn-ea"/>
                <a:sym typeface="+mn-lt"/>
              </a:rPr>
              <a:t>、</a:t>
            </a:r>
            <a:r>
              <a:rPr lang="en-US" altLang="zh-CN" dirty="0">
                <a:cs typeface="+mn-ea"/>
                <a:sym typeface="+mn-lt"/>
              </a:rPr>
              <a:t>B</a:t>
            </a:r>
            <a:r>
              <a:rPr lang="zh-CN" altLang="en-US" dirty="0">
                <a:cs typeface="+mn-ea"/>
                <a:sym typeface="+mn-lt"/>
              </a:rPr>
              <a:t>、</a:t>
            </a:r>
            <a:r>
              <a:rPr lang="en-US" altLang="zh-CN" dirty="0">
                <a:cs typeface="+mn-ea"/>
                <a:sym typeface="+mn-lt"/>
              </a:rPr>
              <a:t>C</a:t>
            </a:r>
            <a:r>
              <a:rPr lang="zh-CN" altLang="en-US" dirty="0">
                <a:cs typeface="+mn-ea"/>
                <a:sym typeface="+mn-lt"/>
              </a:rPr>
              <a:t>、</a:t>
            </a:r>
            <a:r>
              <a:rPr lang="en-US" altLang="zh-CN" dirty="0">
                <a:cs typeface="+mn-ea"/>
                <a:sym typeface="+mn-lt"/>
              </a:rPr>
              <a:t>D</a:t>
            </a:r>
            <a:r>
              <a:rPr lang="zh-CN" altLang="en-US" dirty="0">
                <a:cs typeface="+mn-ea"/>
                <a:sym typeface="+mn-lt"/>
              </a:rPr>
              <a:t>组成时，为了网络的可靠，组成一个环网，即使某条链路断开，网络依然可达</a:t>
            </a:r>
            <a:endParaRPr lang="en-US" altLang="zh-CN" dirty="0">
              <a:cs typeface="+mn-ea"/>
              <a:sym typeface="+mn-lt"/>
            </a:endParaRPr>
          </a:p>
          <a:p>
            <a:pPr marL="342900" indent="-342900">
              <a:lnSpc>
                <a:spcPct val="120000"/>
              </a:lnSpc>
              <a:buFont typeface="Wingdings" panose="05000000000000000000" pitchFamily="2" charset="2"/>
              <a:buChar char="Ø"/>
            </a:pPr>
            <a:r>
              <a:rPr lang="en-US" altLang="zh-CN" dirty="0">
                <a:cs typeface="+mn-ea"/>
                <a:sym typeface="+mn-lt"/>
              </a:rPr>
              <a:t>PC2</a:t>
            </a:r>
            <a:r>
              <a:rPr lang="zh-CN" altLang="en-US" dirty="0">
                <a:cs typeface="+mn-ea"/>
                <a:sym typeface="+mn-lt"/>
              </a:rPr>
              <a:t>接入到交换机</a:t>
            </a:r>
            <a:r>
              <a:rPr lang="en-US" altLang="zh-CN" dirty="0">
                <a:cs typeface="+mn-ea"/>
                <a:sym typeface="+mn-lt"/>
              </a:rPr>
              <a:t>C</a:t>
            </a:r>
            <a:r>
              <a:rPr lang="zh-CN" altLang="en-US" dirty="0">
                <a:cs typeface="+mn-ea"/>
                <a:sym typeface="+mn-lt"/>
              </a:rPr>
              <a:t>的链路故障，导致所有交换机上没有指向 </a:t>
            </a:r>
            <a:r>
              <a:rPr lang="en-US" altLang="zh-CN" dirty="0">
                <a:cs typeface="+mn-ea"/>
                <a:sym typeface="+mn-lt"/>
              </a:rPr>
              <a:t>PC2 </a:t>
            </a:r>
            <a:r>
              <a:rPr lang="zh-CN" altLang="en-US" dirty="0">
                <a:cs typeface="+mn-ea"/>
                <a:sym typeface="+mn-lt"/>
              </a:rPr>
              <a:t>的 </a:t>
            </a:r>
            <a:r>
              <a:rPr lang="en-US" altLang="zh-CN" dirty="0">
                <a:cs typeface="+mn-ea"/>
                <a:sym typeface="+mn-lt"/>
              </a:rPr>
              <a:t>DMAC </a:t>
            </a:r>
            <a:r>
              <a:rPr lang="zh-CN" altLang="en-US" dirty="0">
                <a:cs typeface="+mn-ea"/>
                <a:sym typeface="+mn-lt"/>
              </a:rPr>
              <a:t>的表项</a:t>
            </a:r>
            <a:endParaRPr lang="en-US" altLang="zh-CN" dirty="0">
              <a:cs typeface="+mn-ea"/>
              <a:sym typeface="+mn-lt"/>
            </a:endParaRPr>
          </a:p>
          <a:p>
            <a:pPr marL="342900" indent="-342900">
              <a:lnSpc>
                <a:spcPct val="120000"/>
              </a:lnSpc>
              <a:buFont typeface="Wingdings" panose="05000000000000000000" pitchFamily="2" charset="2"/>
              <a:buChar char="Ø"/>
            </a:pPr>
            <a:r>
              <a:rPr lang="en-US" altLang="zh-CN" dirty="0">
                <a:cs typeface="+mn-ea"/>
                <a:sym typeface="+mn-lt"/>
              </a:rPr>
              <a:t>PC1 </a:t>
            </a:r>
            <a:r>
              <a:rPr lang="zh-CN" altLang="en-US" dirty="0">
                <a:cs typeface="+mn-ea"/>
                <a:sym typeface="+mn-lt"/>
              </a:rPr>
              <a:t>向 </a:t>
            </a:r>
            <a:r>
              <a:rPr lang="en-US" altLang="zh-CN" dirty="0">
                <a:cs typeface="+mn-ea"/>
                <a:sym typeface="+mn-lt"/>
              </a:rPr>
              <a:t>PC2 </a:t>
            </a:r>
            <a:r>
              <a:rPr lang="zh-CN" altLang="en-US" dirty="0">
                <a:cs typeface="+mn-ea"/>
                <a:sym typeface="+mn-lt"/>
              </a:rPr>
              <a:t>发送 </a:t>
            </a:r>
            <a:r>
              <a:rPr lang="en-US" altLang="zh-CN" dirty="0">
                <a:cs typeface="+mn-ea"/>
                <a:sym typeface="+mn-lt"/>
              </a:rPr>
              <a:t>MAC </a:t>
            </a:r>
            <a:r>
              <a:rPr lang="zh-CN" altLang="en-US" dirty="0">
                <a:cs typeface="+mn-ea"/>
                <a:sym typeface="+mn-lt"/>
              </a:rPr>
              <a:t>数据帧，</a:t>
            </a:r>
            <a:r>
              <a:rPr lang="en-US" altLang="zh-CN" dirty="0">
                <a:cs typeface="+mn-ea"/>
                <a:sym typeface="+mn-lt"/>
              </a:rPr>
              <a:t>MAC </a:t>
            </a:r>
            <a:r>
              <a:rPr lang="zh-CN" altLang="en-US" dirty="0">
                <a:cs typeface="+mn-ea"/>
                <a:sym typeface="+mn-lt"/>
              </a:rPr>
              <a:t>帧的源地址为 </a:t>
            </a:r>
            <a:r>
              <a:rPr lang="en-US" altLang="zh-CN" dirty="0">
                <a:cs typeface="+mn-ea"/>
                <a:sym typeface="+mn-lt"/>
              </a:rPr>
              <a:t>SMAC</a:t>
            </a:r>
            <a:r>
              <a:rPr lang="zh-CN" altLang="en-US" dirty="0">
                <a:cs typeface="+mn-ea"/>
                <a:sym typeface="+mn-lt"/>
              </a:rPr>
              <a:t>，目的地址为 </a:t>
            </a:r>
            <a:r>
              <a:rPr lang="en-US" altLang="zh-CN" dirty="0">
                <a:cs typeface="+mn-ea"/>
                <a:sym typeface="+mn-lt"/>
              </a:rPr>
              <a:t>DMAC</a:t>
            </a:r>
          </a:p>
        </p:txBody>
      </p:sp>
      <p:sp>
        <p:nvSpPr>
          <p:cNvPr id="124" name="矩形 123">
            <a:extLst>
              <a:ext uri="{FF2B5EF4-FFF2-40B4-BE49-F238E27FC236}">
                <a16:creationId xmlns:a16="http://schemas.microsoft.com/office/drawing/2014/main" id="{3D6267DB-3273-4C85-BD1B-403283981354}"/>
              </a:ext>
            </a:extLst>
          </p:cNvPr>
          <p:cNvSpPr/>
          <p:nvPr/>
        </p:nvSpPr>
        <p:spPr>
          <a:xfrm>
            <a:off x="438993" y="5306143"/>
            <a:ext cx="10497648" cy="396134"/>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dirty="0">
                <a:cs typeface="+mn-ea"/>
                <a:sym typeface="+mn-lt"/>
              </a:rPr>
              <a:t>由于每台交换机上没有关于 </a:t>
            </a:r>
            <a:r>
              <a:rPr lang="en-US" altLang="zh-CN" dirty="0">
                <a:cs typeface="+mn-ea"/>
                <a:sym typeface="+mn-lt"/>
              </a:rPr>
              <a:t>DMAC </a:t>
            </a:r>
            <a:r>
              <a:rPr lang="zh-CN" altLang="en-US" dirty="0">
                <a:cs typeface="+mn-ea"/>
                <a:sym typeface="+mn-lt"/>
              </a:rPr>
              <a:t>的表项，</a:t>
            </a:r>
            <a:r>
              <a:rPr lang="en-US" altLang="zh-CN" dirty="0">
                <a:cs typeface="+mn-ea"/>
                <a:sym typeface="+mn-lt"/>
              </a:rPr>
              <a:t>MAC</a:t>
            </a:r>
            <a:r>
              <a:rPr lang="zh-CN" altLang="en-US" dirty="0">
                <a:cs typeface="+mn-ea"/>
                <a:sym typeface="+mn-lt"/>
              </a:rPr>
              <a:t>帧沿着①、②、③、④路径广播了一圈</a:t>
            </a:r>
          </a:p>
        </p:txBody>
      </p:sp>
      <p:sp>
        <p:nvSpPr>
          <p:cNvPr id="126" name="矩形 125">
            <a:extLst>
              <a:ext uri="{FF2B5EF4-FFF2-40B4-BE49-F238E27FC236}">
                <a16:creationId xmlns:a16="http://schemas.microsoft.com/office/drawing/2014/main" id="{EDF80F7F-5169-48CA-B71A-DA7D7185B1A9}"/>
              </a:ext>
            </a:extLst>
          </p:cNvPr>
          <p:cNvSpPr/>
          <p:nvPr/>
        </p:nvSpPr>
        <p:spPr>
          <a:xfrm>
            <a:off x="436178" y="5709690"/>
            <a:ext cx="10497648" cy="396134"/>
          </a:xfrm>
          <a:prstGeom prst="rect">
            <a:avLst/>
          </a:prstGeom>
        </p:spPr>
        <p:txBody>
          <a:bodyPr wrap="square">
            <a:spAutoFit/>
          </a:bodyPr>
          <a:lstStyle/>
          <a:p>
            <a:pPr marL="342900" indent="-342900">
              <a:lnSpc>
                <a:spcPct val="120000"/>
              </a:lnSpc>
              <a:buFont typeface="Wingdings" panose="05000000000000000000" pitchFamily="2" charset="2"/>
              <a:buChar char="Ø"/>
            </a:pPr>
            <a:r>
              <a:rPr lang="en-US" altLang="zh-CN" dirty="0">
                <a:cs typeface="+mn-ea"/>
                <a:sym typeface="+mn-lt"/>
              </a:rPr>
              <a:t>MAC </a:t>
            </a:r>
            <a:r>
              <a:rPr lang="zh-CN" altLang="en-US" dirty="0">
                <a:cs typeface="+mn-ea"/>
                <a:sym typeface="+mn-lt"/>
              </a:rPr>
              <a:t>帧到达交换机</a:t>
            </a:r>
            <a:r>
              <a:rPr lang="en-US" altLang="zh-CN" dirty="0">
                <a:cs typeface="+mn-ea"/>
                <a:sym typeface="+mn-lt"/>
              </a:rPr>
              <a:t>A</a:t>
            </a:r>
            <a:r>
              <a:rPr lang="zh-CN" altLang="en-US" dirty="0">
                <a:cs typeface="+mn-ea"/>
                <a:sym typeface="+mn-lt"/>
              </a:rPr>
              <a:t>后，还将继续广播</a:t>
            </a:r>
          </a:p>
        </p:txBody>
      </p:sp>
      <p:sp>
        <p:nvSpPr>
          <p:cNvPr id="125" name="矩形 124">
            <a:extLst>
              <a:ext uri="{FF2B5EF4-FFF2-40B4-BE49-F238E27FC236}">
                <a16:creationId xmlns:a16="http://schemas.microsoft.com/office/drawing/2014/main" id="{EB53E5DF-7505-451E-9799-653E2B606316}"/>
              </a:ext>
            </a:extLst>
          </p:cNvPr>
          <p:cNvSpPr/>
          <p:nvPr/>
        </p:nvSpPr>
        <p:spPr>
          <a:xfrm>
            <a:off x="409657" y="6113237"/>
            <a:ext cx="11531708" cy="396134"/>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dirty="0">
                <a:cs typeface="+mn-ea"/>
                <a:sym typeface="+mn-lt"/>
              </a:rPr>
              <a:t>由于每台交换机上没有关于 </a:t>
            </a:r>
            <a:r>
              <a:rPr lang="en-US" altLang="zh-CN" dirty="0">
                <a:cs typeface="+mn-ea"/>
                <a:sym typeface="+mn-lt"/>
              </a:rPr>
              <a:t>DMAC </a:t>
            </a:r>
            <a:r>
              <a:rPr lang="zh-CN" altLang="en-US" dirty="0">
                <a:cs typeface="+mn-ea"/>
                <a:sym typeface="+mn-lt"/>
              </a:rPr>
              <a:t>的表项，</a:t>
            </a:r>
            <a:r>
              <a:rPr lang="en-US" altLang="zh-CN" dirty="0">
                <a:cs typeface="+mn-ea"/>
                <a:sym typeface="+mn-lt"/>
              </a:rPr>
              <a:t>MAC</a:t>
            </a:r>
            <a:r>
              <a:rPr lang="zh-CN" altLang="en-US" dirty="0">
                <a:cs typeface="+mn-ea"/>
                <a:sym typeface="+mn-lt"/>
              </a:rPr>
              <a:t>帧沿着⑤、⑥、⑦、⑧路径广播了一圈，且将无穷循环下去</a:t>
            </a:r>
          </a:p>
        </p:txBody>
      </p:sp>
      <p:sp>
        <p:nvSpPr>
          <p:cNvPr id="146" name="矩形 145">
            <a:extLst>
              <a:ext uri="{FF2B5EF4-FFF2-40B4-BE49-F238E27FC236}">
                <a16:creationId xmlns:a16="http://schemas.microsoft.com/office/drawing/2014/main" id="{7EC1BF96-37A5-4D71-B1B8-F5E4FBD76D33}"/>
              </a:ext>
            </a:extLst>
          </p:cNvPr>
          <p:cNvSpPr/>
          <p:nvPr/>
        </p:nvSpPr>
        <p:spPr>
          <a:xfrm>
            <a:off x="410543" y="6490515"/>
            <a:ext cx="11531708" cy="396134"/>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dirty="0">
                <a:solidFill>
                  <a:srgbClr val="FF0000"/>
                </a:solidFill>
                <a:cs typeface="+mn-ea"/>
                <a:sym typeface="+mn-lt"/>
              </a:rPr>
              <a:t>最终结果：网络一旦出现环路，产生广播风暴，网络瘫痪。此时网络很脆弱，一旦受到攻击，彻底瘫痪。</a:t>
            </a:r>
          </a:p>
        </p:txBody>
      </p:sp>
      <p:sp>
        <p:nvSpPr>
          <p:cNvPr id="4" name="灯片编号占位符 3">
            <a:extLst>
              <a:ext uri="{FF2B5EF4-FFF2-40B4-BE49-F238E27FC236}">
                <a16:creationId xmlns:a16="http://schemas.microsoft.com/office/drawing/2014/main" id="{3D7F9C3B-F78A-471C-3002-E2ED9E5E2251}"/>
              </a:ext>
            </a:extLst>
          </p:cNvPr>
          <p:cNvSpPr>
            <a:spLocks noGrp="1"/>
          </p:cNvSpPr>
          <p:nvPr>
            <p:ph type="sldNum" sz="quarter" idx="12"/>
          </p:nvPr>
        </p:nvSpPr>
        <p:spPr/>
        <p:txBody>
          <a:bodyPr/>
          <a:lstStyle/>
          <a:p>
            <a:fld id="{C8BB1146-E542-4D4E-B8E9-6919A11DDD48}" type="slidenum">
              <a:rPr lang="en-US" smtClean="0"/>
              <a:t>254</a:t>
            </a:fld>
            <a:endParaRPr lang="en-US"/>
          </a:p>
        </p:txBody>
      </p:sp>
    </p:spTree>
    <p:extLst>
      <p:ext uri="{BB962C8B-B14F-4D97-AF65-F5344CB8AC3E}">
        <p14:creationId xmlns:p14="http://schemas.microsoft.com/office/powerpoint/2010/main" val="3829636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6" grpId="0"/>
      <p:bldP spid="125" grpId="0"/>
      <p:bldP spid="146"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89902" y="-44540"/>
            <a:ext cx="10436682" cy="871310"/>
          </a:xfrm>
        </p:spPr>
        <p:txBody>
          <a:bodyPr>
            <a:normAutofit/>
          </a:bodyPr>
          <a:lstStyle/>
          <a:p>
            <a:pPr defTabSz="1066480">
              <a:lnSpc>
                <a:spcPct val="120000"/>
              </a:lnSpc>
            </a:pPr>
            <a:r>
              <a:rPr lang="zh-CN" altLang="en-US" sz="3200" dirty="0">
                <a:latin typeface="+mn-lt"/>
                <a:ea typeface="+mn-ea"/>
                <a:cs typeface="+mn-ea"/>
                <a:sym typeface="+mn-lt"/>
              </a:rPr>
              <a:t>环路引起的问题</a:t>
            </a:r>
            <a:r>
              <a:rPr lang="en-US" altLang="zh-CN" sz="3200" dirty="0">
                <a:latin typeface="+mn-lt"/>
                <a:ea typeface="+mn-ea"/>
                <a:cs typeface="+mn-ea"/>
                <a:sym typeface="+mn-lt"/>
              </a:rPr>
              <a:t>2</a:t>
            </a:r>
            <a:r>
              <a:rPr lang="zh-CN" altLang="en-US" sz="3200" dirty="0">
                <a:latin typeface="+mn-lt"/>
                <a:ea typeface="+mn-ea"/>
                <a:cs typeface="+mn-ea"/>
                <a:sym typeface="+mn-lt"/>
              </a:rPr>
              <a:t>：</a:t>
            </a:r>
            <a:r>
              <a:rPr lang="en-US" altLang="zh-CN" sz="3200" dirty="0">
                <a:latin typeface="+mn-lt"/>
                <a:ea typeface="+mn-ea"/>
                <a:cs typeface="+mn-ea"/>
                <a:sym typeface="+mn-lt"/>
              </a:rPr>
              <a:t>MAC</a:t>
            </a:r>
            <a:r>
              <a:rPr lang="zh-CN" altLang="en-US" sz="3200" dirty="0">
                <a:latin typeface="+mn-lt"/>
                <a:ea typeface="+mn-ea"/>
                <a:cs typeface="+mn-ea"/>
                <a:sym typeface="+mn-lt"/>
              </a:rPr>
              <a:t>地址表不稳定</a:t>
            </a:r>
          </a:p>
        </p:txBody>
      </p:sp>
      <p:graphicFrame>
        <p:nvGraphicFramePr>
          <p:cNvPr id="29" name="表格 28"/>
          <p:cNvGraphicFramePr>
            <a:graphicFrameLocks noGrp="1"/>
          </p:cNvGraphicFramePr>
          <p:nvPr/>
        </p:nvGraphicFramePr>
        <p:xfrm>
          <a:off x="6907588" y="1012579"/>
          <a:ext cx="4405225" cy="1212344"/>
        </p:xfrm>
        <a:graphic>
          <a:graphicData uri="http://schemas.openxmlformats.org/drawingml/2006/table">
            <a:tbl>
              <a:tblPr firstRow="1" bandRow="1">
                <a:tableStyleId>{073A0DAA-6AF3-43AB-8588-CEC1D06C72B9}</a:tableStyleId>
              </a:tblPr>
              <a:tblGrid>
                <a:gridCol w="2649907">
                  <a:extLst>
                    <a:ext uri="{9D8B030D-6E8A-4147-A177-3AD203B41FA5}">
                      <a16:colId xmlns:a16="http://schemas.microsoft.com/office/drawing/2014/main" val="20000"/>
                    </a:ext>
                  </a:extLst>
                </a:gridCol>
                <a:gridCol w="1755318">
                  <a:extLst>
                    <a:ext uri="{9D8B030D-6E8A-4147-A177-3AD203B41FA5}">
                      <a16:colId xmlns:a16="http://schemas.microsoft.com/office/drawing/2014/main" val="20001"/>
                    </a:ext>
                  </a:extLst>
                </a:gridCol>
              </a:tblGrid>
              <a:tr h="365665">
                <a:tc>
                  <a:txBody>
                    <a:bodyPr/>
                    <a:lstStyle/>
                    <a:p>
                      <a:pPr marL="0" algn="ctr" defTabSz="914400" rtl="0" eaLnBrk="1" latinLnBrk="0" hangingPunct="1">
                        <a:lnSpc>
                          <a:spcPct val="120000"/>
                        </a:lnSpc>
                        <a:spcBef>
                          <a:spcPts val="0"/>
                        </a:spcBef>
                        <a:spcAft>
                          <a:spcPts val="0"/>
                        </a:spcAft>
                      </a:pPr>
                      <a:r>
                        <a:rPr lang="zh-CN" altLang="en-US" sz="1800" b="1" kern="1200">
                          <a:solidFill>
                            <a:schemeClr val="tx2"/>
                          </a:solidFill>
                          <a:latin typeface="+mn-lt"/>
                          <a:ea typeface="+mn-ea"/>
                          <a:cs typeface="+mn-ea"/>
                          <a:sym typeface="+mn-lt"/>
                        </a:rPr>
                        <a:t>目的</a:t>
                      </a:r>
                      <a:r>
                        <a:rPr lang="en-US" altLang="zh-CN" sz="1800" b="1" kern="1200">
                          <a:solidFill>
                            <a:schemeClr val="tx2"/>
                          </a:solidFill>
                          <a:latin typeface="+mn-lt"/>
                          <a:ea typeface="+mn-ea"/>
                          <a:cs typeface="+mn-ea"/>
                          <a:sym typeface="+mn-lt"/>
                        </a:rPr>
                        <a:t>MAC</a:t>
                      </a:r>
                      <a:endParaRPr lang="zh-CN" altLang="en-US" sz="1800" b="1" kern="1200">
                        <a:solidFill>
                          <a:schemeClr val="tx2"/>
                        </a:solidFill>
                        <a:latin typeface="+mn-lt"/>
                        <a:ea typeface="+mn-ea"/>
                        <a:cs typeface="+mn-ea"/>
                        <a:sym typeface="+mn-l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algn="ctr" defTabSz="914400" rtl="0" eaLnBrk="1" latinLnBrk="0" hangingPunct="1">
                        <a:lnSpc>
                          <a:spcPct val="120000"/>
                        </a:lnSpc>
                        <a:spcBef>
                          <a:spcPts val="0"/>
                        </a:spcBef>
                        <a:spcAft>
                          <a:spcPts val="0"/>
                        </a:spcAft>
                      </a:pPr>
                      <a:r>
                        <a:rPr lang="zh-CN" altLang="en-US" sz="1800" b="1" kern="1200">
                          <a:solidFill>
                            <a:schemeClr val="tx2"/>
                          </a:solidFill>
                          <a:latin typeface="+mn-lt"/>
                          <a:ea typeface="+mn-ea"/>
                          <a:cs typeface="+mn-ea"/>
                          <a:sym typeface="+mn-lt"/>
                        </a:rPr>
                        <a:t>目的端口</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820065">
                <a:tc>
                  <a:txBody>
                    <a:bodyPr/>
                    <a:lstStyle/>
                    <a:p>
                      <a:pPr>
                        <a:lnSpc>
                          <a:spcPct val="120000"/>
                        </a:lnSpc>
                        <a:spcBef>
                          <a:spcPts val="0"/>
                        </a:spcBef>
                        <a:spcAft>
                          <a:spcPts val="0"/>
                        </a:spcAft>
                      </a:pPr>
                      <a:endParaRPr lang="zh-CN" altLang="en-US" sz="1800">
                        <a:latin typeface="+mn-lt"/>
                        <a:ea typeface="+mn-ea"/>
                        <a:cs typeface="+mn-ea"/>
                        <a:sym typeface="+mn-l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endParaRPr lang="zh-CN" altLang="en-US" sz="1800" dirty="0">
                        <a:latin typeface="+mn-lt"/>
                        <a:ea typeface="+mn-ea"/>
                        <a:cs typeface="+mn-ea"/>
                        <a:sym typeface="+mn-l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cxnSp>
        <p:nvCxnSpPr>
          <p:cNvPr id="32" name="直接连接符 31"/>
          <p:cNvCxnSpPr/>
          <p:nvPr/>
        </p:nvCxnSpPr>
        <p:spPr bwMode="auto">
          <a:xfrm>
            <a:off x="6752583" y="1595773"/>
            <a:ext cx="4208954" cy="0"/>
          </a:xfrm>
          <a:prstGeom prst="line">
            <a:avLst/>
          </a:prstGeom>
          <a:noFill/>
          <a:ln w="3810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7040902" y="1801962"/>
            <a:ext cx="4021108" cy="394082"/>
          </a:xfrm>
          <a:prstGeom prst="rect">
            <a:avLst/>
          </a:prstGeom>
          <a:noFill/>
        </p:spPr>
        <p:txBody>
          <a:bodyPr wrap="square" rtlCol="0">
            <a:spAutoFit/>
          </a:bodyPr>
          <a:lstStyle/>
          <a:p>
            <a:pPr>
              <a:lnSpc>
                <a:spcPct val="120000"/>
              </a:lnSpc>
            </a:pPr>
            <a:r>
              <a:rPr lang="en-US" altLang="zh-CN" sz="1799" b="1" dirty="0">
                <a:cs typeface="+mn-ea"/>
                <a:sym typeface="+mn-lt"/>
              </a:rPr>
              <a:t>00-0D-56-BF-88-10               C1/2 </a:t>
            </a:r>
            <a:endParaRPr lang="zh-CN" altLang="en-US" sz="1799" b="1" dirty="0">
              <a:cs typeface="+mn-ea"/>
              <a:sym typeface="+mn-lt"/>
            </a:endParaRPr>
          </a:p>
        </p:txBody>
      </p:sp>
      <p:sp>
        <p:nvSpPr>
          <p:cNvPr id="42" name="TextBox 41"/>
          <p:cNvSpPr txBox="1"/>
          <p:nvPr/>
        </p:nvSpPr>
        <p:spPr>
          <a:xfrm>
            <a:off x="7040902" y="1407111"/>
            <a:ext cx="3820386" cy="394082"/>
          </a:xfrm>
          <a:prstGeom prst="rect">
            <a:avLst/>
          </a:prstGeom>
          <a:noFill/>
        </p:spPr>
        <p:txBody>
          <a:bodyPr wrap="square" rtlCol="0">
            <a:spAutoFit/>
          </a:bodyPr>
          <a:lstStyle/>
          <a:p>
            <a:pPr>
              <a:lnSpc>
                <a:spcPct val="120000"/>
              </a:lnSpc>
            </a:pPr>
            <a:r>
              <a:rPr lang="en-US" altLang="zh-CN" sz="1799" b="1" dirty="0">
                <a:cs typeface="+mn-ea"/>
                <a:sym typeface="+mn-lt"/>
              </a:rPr>
              <a:t>00-0D-56-BF-88-10               C0/2</a:t>
            </a:r>
            <a:endParaRPr lang="zh-CN" altLang="en-US" sz="1799" b="1" dirty="0">
              <a:cs typeface="+mn-ea"/>
              <a:sym typeface="+mn-lt"/>
            </a:endParaRPr>
          </a:p>
        </p:txBody>
      </p:sp>
      <p:sp>
        <p:nvSpPr>
          <p:cNvPr id="72" name="TextBox 34">
            <a:extLst>
              <a:ext uri="{FF2B5EF4-FFF2-40B4-BE49-F238E27FC236}">
                <a16:creationId xmlns:a16="http://schemas.microsoft.com/office/drawing/2014/main" id="{56A5C732-926D-4F60-8E8A-0CECD63D08AB}"/>
              </a:ext>
            </a:extLst>
          </p:cNvPr>
          <p:cNvSpPr txBox="1"/>
          <p:nvPr/>
        </p:nvSpPr>
        <p:spPr>
          <a:xfrm>
            <a:off x="287760" y="5063544"/>
            <a:ext cx="3431004" cy="362343"/>
          </a:xfrm>
          <a:prstGeom prst="rect">
            <a:avLst/>
          </a:prstGeom>
          <a:noFill/>
        </p:spPr>
        <p:txBody>
          <a:bodyPr wrap="square" rtlCol="0">
            <a:spAutoFit/>
          </a:bodyPr>
          <a:lstStyle/>
          <a:p>
            <a:pPr>
              <a:lnSpc>
                <a:spcPct val="120000"/>
              </a:lnSpc>
            </a:pPr>
            <a:r>
              <a:rPr lang="en-US" altLang="zh-CN" sz="1600" dirty="0">
                <a:cs typeface="+mn-ea"/>
                <a:sym typeface="+mn-lt"/>
              </a:rPr>
              <a:t>SMAC</a:t>
            </a:r>
            <a:r>
              <a:rPr lang="zh-CN" altLang="en-US" sz="1600" dirty="0">
                <a:cs typeface="+mn-ea"/>
                <a:sym typeface="+mn-lt"/>
              </a:rPr>
              <a:t>：</a:t>
            </a:r>
            <a:r>
              <a:rPr lang="en-US" altLang="zh-CN" sz="1600" dirty="0">
                <a:cs typeface="+mn-ea"/>
                <a:sym typeface="+mn-lt"/>
              </a:rPr>
              <a:t>00-0D-56-BF-88-10</a:t>
            </a:r>
            <a:endParaRPr lang="zh-CN" altLang="en-US" sz="1600" dirty="0">
              <a:cs typeface="+mn-ea"/>
              <a:sym typeface="+mn-lt"/>
            </a:endParaRPr>
          </a:p>
        </p:txBody>
      </p:sp>
      <p:cxnSp>
        <p:nvCxnSpPr>
          <p:cNvPr id="73" name="直接连接符 72">
            <a:extLst>
              <a:ext uri="{FF2B5EF4-FFF2-40B4-BE49-F238E27FC236}">
                <a16:creationId xmlns:a16="http://schemas.microsoft.com/office/drawing/2014/main" id="{FCE4F822-73DA-4050-923D-B96F911F899A}"/>
              </a:ext>
            </a:extLst>
          </p:cNvPr>
          <p:cNvCxnSpPr>
            <a:cxnSpLocks/>
          </p:cNvCxnSpPr>
          <p:nvPr/>
        </p:nvCxnSpPr>
        <p:spPr>
          <a:xfrm>
            <a:off x="4060681" y="3144385"/>
            <a:ext cx="289512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B8EE3DD-2D32-4499-8A69-AA32D43B8F3D}"/>
              </a:ext>
            </a:extLst>
          </p:cNvPr>
          <p:cNvCxnSpPr>
            <a:cxnSpLocks/>
            <a:stCxn id="79" idx="2"/>
            <a:endCxn id="80" idx="0"/>
          </p:cNvCxnSpPr>
          <p:nvPr/>
        </p:nvCxnSpPr>
        <p:spPr>
          <a:xfrm>
            <a:off x="3621268" y="3465988"/>
            <a:ext cx="0" cy="105186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DC5A694-233E-43DA-800A-44B56D548747}"/>
              </a:ext>
            </a:extLst>
          </p:cNvPr>
          <p:cNvCxnSpPr>
            <a:cxnSpLocks/>
          </p:cNvCxnSpPr>
          <p:nvPr/>
        </p:nvCxnSpPr>
        <p:spPr>
          <a:xfrm>
            <a:off x="7357558" y="3465964"/>
            <a:ext cx="0" cy="102256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57B864A-EF64-40BA-B9E5-8C594553F576}"/>
              </a:ext>
            </a:extLst>
          </p:cNvPr>
          <p:cNvCxnSpPr>
            <a:cxnSpLocks/>
          </p:cNvCxnSpPr>
          <p:nvPr/>
        </p:nvCxnSpPr>
        <p:spPr>
          <a:xfrm>
            <a:off x="4057171" y="4916342"/>
            <a:ext cx="2837859"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图形 76">
            <a:extLst>
              <a:ext uri="{FF2B5EF4-FFF2-40B4-BE49-F238E27FC236}">
                <a16:creationId xmlns:a16="http://schemas.microsoft.com/office/drawing/2014/main" id="{0F8BC878-0FFA-4D1B-9700-8F9EE1B274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5805" y="2867944"/>
            <a:ext cx="871806" cy="643206"/>
          </a:xfrm>
          <a:prstGeom prst="rect">
            <a:avLst/>
          </a:prstGeom>
        </p:spPr>
      </p:pic>
      <p:pic>
        <p:nvPicPr>
          <p:cNvPr id="78" name="图形 77">
            <a:extLst>
              <a:ext uri="{FF2B5EF4-FFF2-40B4-BE49-F238E27FC236}">
                <a16:creationId xmlns:a16="http://schemas.microsoft.com/office/drawing/2014/main" id="{504865E1-FA8F-4D76-8EE5-9AD8539DC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4631" y="4553013"/>
            <a:ext cx="637344" cy="482561"/>
          </a:xfrm>
          <a:prstGeom prst="rect">
            <a:avLst/>
          </a:prstGeom>
        </p:spPr>
      </p:pic>
      <p:pic>
        <p:nvPicPr>
          <p:cNvPr id="79" name="图形 78">
            <a:extLst>
              <a:ext uri="{FF2B5EF4-FFF2-40B4-BE49-F238E27FC236}">
                <a16:creationId xmlns:a16="http://schemas.microsoft.com/office/drawing/2014/main" id="{D436176C-EB6B-4524-AC7C-4D8E49551F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5365" y="2822782"/>
            <a:ext cx="871806" cy="643206"/>
          </a:xfrm>
          <a:prstGeom prst="rect">
            <a:avLst/>
          </a:prstGeom>
        </p:spPr>
      </p:pic>
      <p:pic>
        <p:nvPicPr>
          <p:cNvPr id="80" name="图形 79">
            <a:extLst>
              <a:ext uri="{FF2B5EF4-FFF2-40B4-BE49-F238E27FC236}">
                <a16:creationId xmlns:a16="http://schemas.microsoft.com/office/drawing/2014/main" id="{D0045856-0DC5-482B-81A4-3EE4038F35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5365" y="4517853"/>
            <a:ext cx="871806" cy="643206"/>
          </a:xfrm>
          <a:prstGeom prst="rect">
            <a:avLst/>
          </a:prstGeom>
        </p:spPr>
      </p:pic>
      <p:pic>
        <p:nvPicPr>
          <p:cNvPr id="81" name="图形 80">
            <a:extLst>
              <a:ext uri="{FF2B5EF4-FFF2-40B4-BE49-F238E27FC236}">
                <a16:creationId xmlns:a16="http://schemas.microsoft.com/office/drawing/2014/main" id="{0B450249-23B5-41F3-A7E3-43D802E38A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5030" y="4472691"/>
            <a:ext cx="871806" cy="643206"/>
          </a:xfrm>
          <a:prstGeom prst="rect">
            <a:avLst/>
          </a:prstGeom>
        </p:spPr>
      </p:pic>
      <p:pic>
        <p:nvPicPr>
          <p:cNvPr id="82" name="图形 81">
            <a:extLst>
              <a:ext uri="{FF2B5EF4-FFF2-40B4-BE49-F238E27FC236}">
                <a16:creationId xmlns:a16="http://schemas.microsoft.com/office/drawing/2014/main" id="{B874028A-63C2-4CD2-AF67-72113FA9D6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2331" y="2751396"/>
            <a:ext cx="637344" cy="482561"/>
          </a:xfrm>
          <a:prstGeom prst="rect">
            <a:avLst/>
          </a:prstGeom>
        </p:spPr>
      </p:pic>
      <p:cxnSp>
        <p:nvCxnSpPr>
          <p:cNvPr id="83" name="直接连接符 82">
            <a:extLst>
              <a:ext uri="{FF2B5EF4-FFF2-40B4-BE49-F238E27FC236}">
                <a16:creationId xmlns:a16="http://schemas.microsoft.com/office/drawing/2014/main" id="{5B5DB1C3-F09A-4ADE-92FE-3017FFBCA2BF}"/>
              </a:ext>
            </a:extLst>
          </p:cNvPr>
          <p:cNvCxnSpPr>
            <a:cxnSpLocks/>
          </p:cNvCxnSpPr>
          <p:nvPr/>
        </p:nvCxnSpPr>
        <p:spPr>
          <a:xfrm>
            <a:off x="2112609" y="4839456"/>
            <a:ext cx="107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C89D7F39-8299-4FE0-8C80-6C25CCA1F06F}"/>
              </a:ext>
            </a:extLst>
          </p:cNvPr>
          <p:cNvCxnSpPr>
            <a:cxnSpLocks/>
            <a:endCxn id="82" idx="1"/>
          </p:cNvCxnSpPr>
          <p:nvPr/>
        </p:nvCxnSpPr>
        <p:spPr>
          <a:xfrm flipV="1">
            <a:off x="7827611" y="2992677"/>
            <a:ext cx="914720" cy="31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34">
            <a:extLst>
              <a:ext uri="{FF2B5EF4-FFF2-40B4-BE49-F238E27FC236}">
                <a16:creationId xmlns:a16="http://schemas.microsoft.com/office/drawing/2014/main" id="{7F64B8F4-053B-4BB3-8DE7-ACE0457F5298}"/>
              </a:ext>
            </a:extLst>
          </p:cNvPr>
          <p:cNvSpPr txBox="1"/>
          <p:nvPr/>
        </p:nvSpPr>
        <p:spPr>
          <a:xfrm>
            <a:off x="8229364" y="3182489"/>
            <a:ext cx="3693987" cy="362343"/>
          </a:xfrm>
          <a:prstGeom prst="rect">
            <a:avLst/>
          </a:prstGeom>
          <a:noFill/>
        </p:spPr>
        <p:txBody>
          <a:bodyPr wrap="square" rtlCol="0">
            <a:spAutoFit/>
          </a:bodyPr>
          <a:lstStyle/>
          <a:p>
            <a:pPr>
              <a:lnSpc>
                <a:spcPct val="120000"/>
              </a:lnSpc>
            </a:pPr>
            <a:r>
              <a:rPr lang="en-US" altLang="zh-CN" sz="1600" dirty="0">
                <a:solidFill>
                  <a:srgbClr val="FF0000"/>
                </a:solidFill>
                <a:cs typeface="+mn-ea"/>
                <a:sym typeface="+mn-lt"/>
              </a:rPr>
              <a:t>DMAC</a:t>
            </a:r>
            <a:r>
              <a:rPr lang="zh-CN" altLang="en-US" sz="1600" dirty="0">
                <a:solidFill>
                  <a:srgbClr val="FF0000"/>
                </a:solidFill>
                <a:cs typeface="+mn-ea"/>
                <a:sym typeface="+mn-lt"/>
              </a:rPr>
              <a:t>：</a:t>
            </a:r>
            <a:r>
              <a:rPr lang="en-US" altLang="zh-CN" sz="1600" dirty="0">
                <a:solidFill>
                  <a:srgbClr val="FF0000"/>
                </a:solidFill>
                <a:cs typeface="+mn-ea"/>
                <a:sym typeface="+mn-lt"/>
              </a:rPr>
              <a:t>00-0D-56-BF-88-20</a:t>
            </a:r>
            <a:endParaRPr lang="zh-CN" altLang="en-US" sz="1600" dirty="0">
              <a:solidFill>
                <a:srgbClr val="FF0000"/>
              </a:solidFill>
              <a:cs typeface="+mn-ea"/>
              <a:sym typeface="+mn-lt"/>
            </a:endParaRPr>
          </a:p>
        </p:txBody>
      </p:sp>
      <p:sp>
        <p:nvSpPr>
          <p:cNvPr id="86" name="矩形 85">
            <a:extLst>
              <a:ext uri="{FF2B5EF4-FFF2-40B4-BE49-F238E27FC236}">
                <a16:creationId xmlns:a16="http://schemas.microsoft.com/office/drawing/2014/main" id="{98996FF4-C6D7-4162-8F3C-2C43FB039012}"/>
              </a:ext>
            </a:extLst>
          </p:cNvPr>
          <p:cNvSpPr/>
          <p:nvPr/>
        </p:nvSpPr>
        <p:spPr>
          <a:xfrm>
            <a:off x="8057221" y="2638733"/>
            <a:ext cx="871806" cy="767390"/>
          </a:xfrm>
          <a:prstGeom prst="rect">
            <a:avLst/>
          </a:prstGeom>
        </p:spPr>
        <p:txBody>
          <a:bodyPr wrap="square">
            <a:spAutoFit/>
          </a:bodyPr>
          <a:lstStyle/>
          <a:p>
            <a:pPr>
              <a:lnSpc>
                <a:spcPct val="120000"/>
              </a:lnSpc>
            </a:pPr>
            <a:r>
              <a:rPr lang="en-US" altLang="zh-CN" sz="4000" dirty="0">
                <a:solidFill>
                  <a:srgbClr val="FF0000"/>
                </a:solidFill>
                <a:cs typeface="+mn-ea"/>
                <a:sym typeface="+mn-lt"/>
              </a:rPr>
              <a:t>╳</a:t>
            </a:r>
            <a:endParaRPr lang="zh-CN" altLang="en-US" sz="4000" dirty="0">
              <a:cs typeface="+mn-ea"/>
              <a:sym typeface="+mn-lt"/>
            </a:endParaRPr>
          </a:p>
        </p:txBody>
      </p:sp>
      <p:cxnSp>
        <p:nvCxnSpPr>
          <p:cNvPr id="87" name="直接箭头连接符 86">
            <a:extLst>
              <a:ext uri="{FF2B5EF4-FFF2-40B4-BE49-F238E27FC236}">
                <a16:creationId xmlns:a16="http://schemas.microsoft.com/office/drawing/2014/main" id="{1C6F872E-B21A-488D-A726-385D82DD4087}"/>
              </a:ext>
            </a:extLst>
          </p:cNvPr>
          <p:cNvCxnSpPr>
            <a:cxnSpLocks/>
          </p:cNvCxnSpPr>
          <p:nvPr/>
        </p:nvCxnSpPr>
        <p:spPr>
          <a:xfrm>
            <a:off x="2398284" y="4673068"/>
            <a:ext cx="696350" cy="13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E444C3AA-EFD5-4909-BF1A-5B4434678516}"/>
              </a:ext>
            </a:extLst>
          </p:cNvPr>
          <p:cNvSpPr txBox="1"/>
          <p:nvPr/>
        </p:nvSpPr>
        <p:spPr>
          <a:xfrm>
            <a:off x="3434297" y="5161059"/>
            <a:ext cx="338554" cy="394210"/>
          </a:xfrm>
          <a:prstGeom prst="rect">
            <a:avLst/>
          </a:prstGeom>
          <a:noFill/>
        </p:spPr>
        <p:txBody>
          <a:bodyPr wrap="none" rtlCol="0">
            <a:spAutoFit/>
          </a:bodyPr>
          <a:lstStyle/>
          <a:p>
            <a:pPr>
              <a:lnSpc>
                <a:spcPct val="120000"/>
              </a:lnSpc>
            </a:pPr>
            <a:r>
              <a:rPr lang="en-US" altLang="zh-CN" dirty="0">
                <a:cs typeface="+mn-ea"/>
                <a:sym typeface="+mn-lt"/>
              </a:rPr>
              <a:t>A</a:t>
            </a:r>
            <a:endParaRPr lang="zh-CN" altLang="en-US" dirty="0">
              <a:cs typeface="+mn-ea"/>
              <a:sym typeface="+mn-lt"/>
            </a:endParaRPr>
          </a:p>
        </p:txBody>
      </p:sp>
      <p:sp>
        <p:nvSpPr>
          <p:cNvPr id="89" name="文本框 88">
            <a:extLst>
              <a:ext uri="{FF2B5EF4-FFF2-40B4-BE49-F238E27FC236}">
                <a16:creationId xmlns:a16="http://schemas.microsoft.com/office/drawing/2014/main" id="{9E4D67E7-DC05-46B0-A64B-026E65F2BDA5}"/>
              </a:ext>
            </a:extLst>
          </p:cNvPr>
          <p:cNvSpPr txBox="1"/>
          <p:nvPr/>
        </p:nvSpPr>
        <p:spPr>
          <a:xfrm>
            <a:off x="3451991" y="2503009"/>
            <a:ext cx="338554" cy="394210"/>
          </a:xfrm>
          <a:prstGeom prst="rect">
            <a:avLst/>
          </a:prstGeom>
          <a:noFill/>
        </p:spPr>
        <p:txBody>
          <a:bodyPr wrap="none" rtlCol="0">
            <a:spAutoFit/>
          </a:bodyPr>
          <a:lstStyle/>
          <a:p>
            <a:pPr>
              <a:lnSpc>
                <a:spcPct val="120000"/>
              </a:lnSpc>
            </a:pPr>
            <a:r>
              <a:rPr lang="en-US" altLang="zh-CN" dirty="0">
                <a:cs typeface="+mn-ea"/>
                <a:sym typeface="+mn-lt"/>
              </a:rPr>
              <a:t>B</a:t>
            </a:r>
            <a:endParaRPr lang="zh-CN" altLang="en-US" dirty="0">
              <a:cs typeface="+mn-ea"/>
              <a:sym typeface="+mn-lt"/>
            </a:endParaRPr>
          </a:p>
        </p:txBody>
      </p:sp>
      <p:sp>
        <p:nvSpPr>
          <p:cNvPr id="90" name="文本框 89">
            <a:extLst>
              <a:ext uri="{FF2B5EF4-FFF2-40B4-BE49-F238E27FC236}">
                <a16:creationId xmlns:a16="http://schemas.microsoft.com/office/drawing/2014/main" id="{0D7EC6B8-7280-4078-A051-646860AA8997}"/>
              </a:ext>
            </a:extLst>
          </p:cNvPr>
          <p:cNvSpPr txBox="1"/>
          <p:nvPr/>
        </p:nvSpPr>
        <p:spPr>
          <a:xfrm>
            <a:off x="7227026" y="2495035"/>
            <a:ext cx="351378" cy="394210"/>
          </a:xfrm>
          <a:prstGeom prst="rect">
            <a:avLst/>
          </a:prstGeom>
          <a:noFill/>
        </p:spPr>
        <p:txBody>
          <a:bodyPr wrap="none" rtlCol="0">
            <a:spAutoFit/>
          </a:bodyPr>
          <a:lstStyle/>
          <a:p>
            <a:pPr>
              <a:lnSpc>
                <a:spcPct val="120000"/>
              </a:lnSpc>
            </a:pPr>
            <a:r>
              <a:rPr lang="en-US" altLang="zh-CN" dirty="0">
                <a:cs typeface="+mn-ea"/>
                <a:sym typeface="+mn-lt"/>
              </a:rPr>
              <a:t>C</a:t>
            </a:r>
            <a:endParaRPr lang="zh-CN" altLang="en-US" dirty="0">
              <a:cs typeface="+mn-ea"/>
              <a:sym typeface="+mn-lt"/>
            </a:endParaRPr>
          </a:p>
        </p:txBody>
      </p:sp>
      <p:grpSp>
        <p:nvGrpSpPr>
          <p:cNvPr id="20" name="组合 19">
            <a:extLst>
              <a:ext uri="{FF2B5EF4-FFF2-40B4-BE49-F238E27FC236}">
                <a16:creationId xmlns:a16="http://schemas.microsoft.com/office/drawing/2014/main" id="{96B5CC94-E5F4-4A44-8D1D-D2D5700C63ED}"/>
              </a:ext>
            </a:extLst>
          </p:cNvPr>
          <p:cNvGrpSpPr/>
          <p:nvPr/>
        </p:nvGrpSpPr>
        <p:grpSpPr>
          <a:xfrm>
            <a:off x="4816745" y="5053091"/>
            <a:ext cx="1230708" cy="429861"/>
            <a:chOff x="4719155" y="5036829"/>
            <a:chExt cx="1230708" cy="429861"/>
          </a:xfrm>
        </p:grpSpPr>
        <p:cxnSp>
          <p:nvCxnSpPr>
            <p:cNvPr id="92" name="直接箭头连接符 91">
              <a:extLst>
                <a:ext uri="{FF2B5EF4-FFF2-40B4-BE49-F238E27FC236}">
                  <a16:creationId xmlns:a16="http://schemas.microsoft.com/office/drawing/2014/main" id="{48178FAC-F128-4257-8126-93DE226B38DC}"/>
                </a:ext>
              </a:extLst>
            </p:cNvPr>
            <p:cNvCxnSpPr>
              <a:cxnSpLocks/>
            </p:cNvCxnSpPr>
            <p:nvPr/>
          </p:nvCxnSpPr>
          <p:spPr>
            <a:xfrm flipH="1">
              <a:off x="4719155" y="5079110"/>
              <a:ext cx="123070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FEE0C2BC-DEA3-4349-9A42-FBDC02786F01}"/>
                </a:ext>
              </a:extLst>
            </p:cNvPr>
            <p:cNvSpPr txBox="1"/>
            <p:nvPr/>
          </p:nvSpPr>
          <p:spPr>
            <a:xfrm>
              <a:off x="5030524" y="5036829"/>
              <a:ext cx="641053" cy="429861"/>
            </a:xfrm>
            <a:prstGeom prst="rect">
              <a:avLst/>
            </a:prstGeom>
            <a:noFill/>
          </p:spPr>
          <p:txBody>
            <a:bodyPr wrap="square" rtlCol="0">
              <a:spAutoFit/>
            </a:bodyPr>
            <a:lstStyle/>
            <a:p>
              <a:pPr>
                <a:lnSpc>
                  <a:spcPct val="120000"/>
                </a:lnSpc>
              </a:pPr>
              <a:r>
                <a:rPr lang="zh-CN" altLang="en-US" sz="2000" dirty="0">
                  <a:cs typeface="+mn-ea"/>
                  <a:sym typeface="+mn-lt"/>
                </a:rPr>
                <a:t>④</a:t>
              </a:r>
            </a:p>
          </p:txBody>
        </p:sp>
      </p:grpSp>
      <p:grpSp>
        <p:nvGrpSpPr>
          <p:cNvPr id="11" name="组合 10">
            <a:extLst>
              <a:ext uri="{FF2B5EF4-FFF2-40B4-BE49-F238E27FC236}">
                <a16:creationId xmlns:a16="http://schemas.microsoft.com/office/drawing/2014/main" id="{4669401B-55FA-4DC4-BB4A-A7C7ED4084CD}"/>
              </a:ext>
            </a:extLst>
          </p:cNvPr>
          <p:cNvGrpSpPr/>
          <p:nvPr/>
        </p:nvGrpSpPr>
        <p:grpSpPr>
          <a:xfrm>
            <a:off x="3072135" y="3541882"/>
            <a:ext cx="543739" cy="776465"/>
            <a:chOff x="1730707" y="2753974"/>
            <a:chExt cx="543739" cy="776465"/>
          </a:xfrm>
        </p:grpSpPr>
        <p:cxnSp>
          <p:nvCxnSpPr>
            <p:cNvPr id="95" name="直接箭头连接符 94">
              <a:extLst>
                <a:ext uri="{FF2B5EF4-FFF2-40B4-BE49-F238E27FC236}">
                  <a16:creationId xmlns:a16="http://schemas.microsoft.com/office/drawing/2014/main" id="{DA1C41EE-9192-4B5B-AAF3-4962D57FA0E7}"/>
                </a:ext>
              </a:extLst>
            </p:cNvPr>
            <p:cNvCxnSpPr>
              <a:cxnSpLocks/>
            </p:cNvCxnSpPr>
            <p:nvPr/>
          </p:nvCxnSpPr>
          <p:spPr>
            <a:xfrm flipV="1">
              <a:off x="2139341" y="2753974"/>
              <a:ext cx="0" cy="776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ACF29F27-E6FE-4D70-9AFC-A5725DF55838}"/>
                </a:ext>
              </a:extLst>
            </p:cNvPr>
            <p:cNvSpPr/>
            <p:nvPr/>
          </p:nvSpPr>
          <p:spPr>
            <a:xfrm>
              <a:off x="1730707" y="2941717"/>
              <a:ext cx="543739" cy="429861"/>
            </a:xfrm>
            <a:prstGeom prst="rect">
              <a:avLst/>
            </a:prstGeom>
          </p:spPr>
          <p:txBody>
            <a:bodyPr wrap="square">
              <a:spAutoFit/>
            </a:bodyPr>
            <a:lstStyle/>
            <a:p>
              <a:pPr>
                <a:lnSpc>
                  <a:spcPct val="120000"/>
                </a:lnSpc>
              </a:pPr>
              <a:r>
                <a:rPr lang="zh-CN" altLang="en-US" sz="2000" dirty="0">
                  <a:solidFill>
                    <a:srgbClr val="000000"/>
                  </a:solidFill>
                  <a:cs typeface="+mn-ea"/>
                  <a:sym typeface="+mn-lt"/>
                </a:rPr>
                <a:t>①</a:t>
              </a:r>
              <a:endParaRPr lang="zh-CN" altLang="en-US" sz="1100" dirty="0">
                <a:cs typeface="+mn-ea"/>
                <a:sym typeface="+mn-lt"/>
              </a:endParaRPr>
            </a:p>
          </p:txBody>
        </p:sp>
      </p:grpSp>
      <p:grpSp>
        <p:nvGrpSpPr>
          <p:cNvPr id="12" name="组合 11">
            <a:extLst>
              <a:ext uri="{FF2B5EF4-FFF2-40B4-BE49-F238E27FC236}">
                <a16:creationId xmlns:a16="http://schemas.microsoft.com/office/drawing/2014/main" id="{9AF6E5D2-A96B-4FD4-8E45-1DA788918391}"/>
              </a:ext>
            </a:extLst>
          </p:cNvPr>
          <p:cNvGrpSpPr/>
          <p:nvPr/>
        </p:nvGrpSpPr>
        <p:grpSpPr>
          <a:xfrm>
            <a:off x="4770282" y="2600833"/>
            <a:ext cx="1323635" cy="429861"/>
            <a:chOff x="4759716" y="2566790"/>
            <a:chExt cx="1323635" cy="429861"/>
          </a:xfrm>
        </p:grpSpPr>
        <p:cxnSp>
          <p:nvCxnSpPr>
            <p:cNvPr id="98" name="直接箭头连接符 97">
              <a:extLst>
                <a:ext uri="{FF2B5EF4-FFF2-40B4-BE49-F238E27FC236}">
                  <a16:creationId xmlns:a16="http://schemas.microsoft.com/office/drawing/2014/main" id="{DB4ACC1B-9881-4C6B-BFEE-D6BCA3D1975C}"/>
                </a:ext>
              </a:extLst>
            </p:cNvPr>
            <p:cNvCxnSpPr>
              <a:cxnSpLocks/>
            </p:cNvCxnSpPr>
            <p:nvPr/>
          </p:nvCxnSpPr>
          <p:spPr>
            <a:xfrm flipV="1">
              <a:off x="4759716" y="2945139"/>
              <a:ext cx="1323635"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54759AB9-CE82-49BC-880C-B4B664653A77}"/>
                </a:ext>
              </a:extLst>
            </p:cNvPr>
            <p:cNvSpPr/>
            <p:nvPr/>
          </p:nvSpPr>
          <p:spPr>
            <a:xfrm>
              <a:off x="5186350" y="2566790"/>
              <a:ext cx="441146" cy="429861"/>
            </a:xfrm>
            <a:prstGeom prst="rect">
              <a:avLst/>
            </a:prstGeom>
          </p:spPr>
          <p:txBody>
            <a:bodyPr wrap="none">
              <a:spAutoFit/>
            </a:bodyPr>
            <a:lstStyle/>
            <a:p>
              <a:pPr>
                <a:lnSpc>
                  <a:spcPct val="120000"/>
                </a:lnSpc>
              </a:pPr>
              <a:r>
                <a:rPr lang="zh-CN" altLang="en-US" sz="2000" dirty="0">
                  <a:solidFill>
                    <a:srgbClr val="000000"/>
                  </a:solidFill>
                  <a:cs typeface="+mn-ea"/>
                  <a:sym typeface="+mn-lt"/>
                </a:rPr>
                <a:t>②</a:t>
              </a:r>
              <a:endParaRPr lang="zh-CN" altLang="en-US" sz="1100" dirty="0">
                <a:cs typeface="+mn-ea"/>
                <a:sym typeface="+mn-lt"/>
              </a:endParaRPr>
            </a:p>
          </p:txBody>
        </p:sp>
      </p:grpSp>
      <p:grpSp>
        <p:nvGrpSpPr>
          <p:cNvPr id="15" name="组合 14">
            <a:extLst>
              <a:ext uri="{FF2B5EF4-FFF2-40B4-BE49-F238E27FC236}">
                <a16:creationId xmlns:a16="http://schemas.microsoft.com/office/drawing/2014/main" id="{C8BB0CB3-2CF2-4181-AA99-0476FFE98655}"/>
              </a:ext>
            </a:extLst>
          </p:cNvPr>
          <p:cNvGrpSpPr/>
          <p:nvPr/>
        </p:nvGrpSpPr>
        <p:grpSpPr>
          <a:xfrm>
            <a:off x="7541993" y="3773168"/>
            <a:ext cx="392680" cy="609128"/>
            <a:chOff x="7542497" y="3614373"/>
            <a:chExt cx="392680" cy="609128"/>
          </a:xfrm>
        </p:grpSpPr>
        <p:cxnSp>
          <p:nvCxnSpPr>
            <p:cNvPr id="101" name="直接箭头连接符 100">
              <a:extLst>
                <a:ext uri="{FF2B5EF4-FFF2-40B4-BE49-F238E27FC236}">
                  <a16:creationId xmlns:a16="http://schemas.microsoft.com/office/drawing/2014/main" id="{3088C6A4-FA51-4E84-AFAE-D2C80577B9A4}"/>
                </a:ext>
              </a:extLst>
            </p:cNvPr>
            <p:cNvCxnSpPr>
              <a:cxnSpLocks/>
            </p:cNvCxnSpPr>
            <p:nvPr/>
          </p:nvCxnSpPr>
          <p:spPr>
            <a:xfrm>
              <a:off x="7599450" y="3614373"/>
              <a:ext cx="0" cy="60912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64ED01FC-FAAF-47E8-BA5B-EC20DEED044A}"/>
                </a:ext>
              </a:extLst>
            </p:cNvPr>
            <p:cNvSpPr/>
            <p:nvPr/>
          </p:nvSpPr>
          <p:spPr>
            <a:xfrm>
              <a:off x="7542497" y="3682346"/>
              <a:ext cx="392680" cy="429861"/>
            </a:xfrm>
            <a:prstGeom prst="rect">
              <a:avLst/>
            </a:prstGeom>
          </p:spPr>
          <p:txBody>
            <a:bodyPr wrap="square">
              <a:spAutoFit/>
            </a:bodyPr>
            <a:lstStyle/>
            <a:p>
              <a:pPr>
                <a:lnSpc>
                  <a:spcPct val="120000"/>
                </a:lnSpc>
              </a:pPr>
              <a:r>
                <a:rPr lang="zh-CN" altLang="en-US" sz="2000" dirty="0">
                  <a:solidFill>
                    <a:srgbClr val="000000"/>
                  </a:solidFill>
                  <a:cs typeface="+mn-ea"/>
                  <a:sym typeface="+mn-lt"/>
                </a:rPr>
                <a:t>③</a:t>
              </a:r>
              <a:endParaRPr lang="zh-CN" altLang="en-US" sz="1100" dirty="0">
                <a:cs typeface="+mn-ea"/>
                <a:sym typeface="+mn-lt"/>
              </a:endParaRPr>
            </a:p>
          </p:txBody>
        </p:sp>
      </p:grpSp>
      <p:grpSp>
        <p:nvGrpSpPr>
          <p:cNvPr id="13" name="组合 12">
            <a:extLst>
              <a:ext uri="{FF2B5EF4-FFF2-40B4-BE49-F238E27FC236}">
                <a16:creationId xmlns:a16="http://schemas.microsoft.com/office/drawing/2014/main" id="{5BF12E4D-3477-4724-A33E-39EB5E5D7E0A}"/>
              </a:ext>
            </a:extLst>
          </p:cNvPr>
          <p:cNvGrpSpPr/>
          <p:nvPr/>
        </p:nvGrpSpPr>
        <p:grpSpPr>
          <a:xfrm>
            <a:off x="6731978" y="3621128"/>
            <a:ext cx="441146" cy="620037"/>
            <a:chOff x="6791275" y="3641956"/>
            <a:chExt cx="441146" cy="620037"/>
          </a:xfrm>
        </p:grpSpPr>
        <p:sp>
          <p:nvSpPr>
            <p:cNvPr id="108" name="矩形 107">
              <a:extLst>
                <a:ext uri="{FF2B5EF4-FFF2-40B4-BE49-F238E27FC236}">
                  <a16:creationId xmlns:a16="http://schemas.microsoft.com/office/drawing/2014/main" id="{F8E11C4E-15D5-4C8D-868A-D63BB4A647BF}"/>
                </a:ext>
              </a:extLst>
            </p:cNvPr>
            <p:cNvSpPr/>
            <p:nvPr/>
          </p:nvSpPr>
          <p:spPr>
            <a:xfrm>
              <a:off x="6791275" y="3771695"/>
              <a:ext cx="441146" cy="429861"/>
            </a:xfrm>
            <a:prstGeom prst="rect">
              <a:avLst/>
            </a:prstGeom>
          </p:spPr>
          <p:txBody>
            <a:bodyPr wrap="none">
              <a:spAutoFit/>
            </a:bodyPr>
            <a:lstStyle/>
            <a:p>
              <a:pPr>
                <a:lnSpc>
                  <a:spcPct val="120000"/>
                </a:lnSpc>
              </a:pPr>
              <a:r>
                <a:rPr lang="zh-CN" altLang="en-US" sz="2000" dirty="0">
                  <a:solidFill>
                    <a:srgbClr val="3333FF"/>
                  </a:solidFill>
                  <a:cs typeface="+mn-ea"/>
                  <a:sym typeface="+mn-lt"/>
                </a:rPr>
                <a:t>⑥</a:t>
              </a:r>
            </a:p>
          </p:txBody>
        </p:sp>
        <p:cxnSp>
          <p:nvCxnSpPr>
            <p:cNvPr id="110" name="直接箭头连接符 109">
              <a:extLst>
                <a:ext uri="{FF2B5EF4-FFF2-40B4-BE49-F238E27FC236}">
                  <a16:creationId xmlns:a16="http://schemas.microsoft.com/office/drawing/2014/main" id="{8AAE1BD7-F42D-4922-A49D-7E510B65005A}"/>
                </a:ext>
              </a:extLst>
            </p:cNvPr>
            <p:cNvCxnSpPr>
              <a:cxnSpLocks/>
            </p:cNvCxnSpPr>
            <p:nvPr/>
          </p:nvCxnSpPr>
          <p:spPr>
            <a:xfrm flipV="1">
              <a:off x="7227026" y="3641956"/>
              <a:ext cx="0" cy="620037"/>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E8C680B0-F199-49D2-BD76-3C1A6546576E}"/>
              </a:ext>
            </a:extLst>
          </p:cNvPr>
          <p:cNvGrpSpPr/>
          <p:nvPr/>
        </p:nvGrpSpPr>
        <p:grpSpPr>
          <a:xfrm>
            <a:off x="4959680" y="3341827"/>
            <a:ext cx="845136" cy="429861"/>
            <a:chOff x="4959680" y="3341827"/>
            <a:chExt cx="845136" cy="429861"/>
          </a:xfrm>
        </p:grpSpPr>
        <p:cxnSp>
          <p:nvCxnSpPr>
            <p:cNvPr id="107" name="直接箭头连接符 106">
              <a:extLst>
                <a:ext uri="{FF2B5EF4-FFF2-40B4-BE49-F238E27FC236}">
                  <a16:creationId xmlns:a16="http://schemas.microsoft.com/office/drawing/2014/main" id="{5FA393A3-33DA-4746-8F08-19043EB96339}"/>
                </a:ext>
              </a:extLst>
            </p:cNvPr>
            <p:cNvCxnSpPr>
              <a:cxnSpLocks/>
            </p:cNvCxnSpPr>
            <p:nvPr/>
          </p:nvCxnSpPr>
          <p:spPr>
            <a:xfrm flipH="1" flipV="1">
              <a:off x="4959680" y="3343434"/>
              <a:ext cx="845136" cy="1"/>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6F69D889-52CE-434B-A442-67C2FEBED6B4}"/>
                </a:ext>
              </a:extLst>
            </p:cNvPr>
            <p:cNvSpPr/>
            <p:nvPr/>
          </p:nvSpPr>
          <p:spPr>
            <a:xfrm>
              <a:off x="5203628" y="3341827"/>
              <a:ext cx="383034" cy="429861"/>
            </a:xfrm>
            <a:prstGeom prst="rect">
              <a:avLst/>
            </a:prstGeom>
          </p:spPr>
          <p:txBody>
            <a:bodyPr wrap="square">
              <a:spAutoFit/>
            </a:bodyPr>
            <a:lstStyle/>
            <a:p>
              <a:pPr>
                <a:lnSpc>
                  <a:spcPct val="120000"/>
                </a:lnSpc>
              </a:pPr>
              <a:r>
                <a:rPr lang="zh-CN" altLang="en-US" sz="2000" dirty="0">
                  <a:solidFill>
                    <a:srgbClr val="3333FF"/>
                  </a:solidFill>
                  <a:cs typeface="+mn-ea"/>
                  <a:sym typeface="+mn-lt"/>
                </a:rPr>
                <a:t>⑦</a:t>
              </a:r>
            </a:p>
          </p:txBody>
        </p:sp>
      </p:grpSp>
      <p:grpSp>
        <p:nvGrpSpPr>
          <p:cNvPr id="23" name="组合 22">
            <a:extLst>
              <a:ext uri="{FF2B5EF4-FFF2-40B4-BE49-F238E27FC236}">
                <a16:creationId xmlns:a16="http://schemas.microsoft.com/office/drawing/2014/main" id="{1DE2130B-F723-4CEA-A3F1-D15B4A17F019}"/>
              </a:ext>
            </a:extLst>
          </p:cNvPr>
          <p:cNvGrpSpPr/>
          <p:nvPr/>
        </p:nvGrpSpPr>
        <p:grpSpPr>
          <a:xfrm>
            <a:off x="4952791" y="4272958"/>
            <a:ext cx="878748" cy="442391"/>
            <a:chOff x="4843956" y="4288475"/>
            <a:chExt cx="878748" cy="442391"/>
          </a:xfrm>
        </p:grpSpPr>
        <p:sp>
          <p:nvSpPr>
            <p:cNvPr id="105" name="矩形 104">
              <a:extLst>
                <a:ext uri="{FF2B5EF4-FFF2-40B4-BE49-F238E27FC236}">
                  <a16:creationId xmlns:a16="http://schemas.microsoft.com/office/drawing/2014/main" id="{864432ED-1EBB-4ADA-8E42-121BAB7AFEA9}"/>
                </a:ext>
              </a:extLst>
            </p:cNvPr>
            <p:cNvSpPr/>
            <p:nvPr/>
          </p:nvSpPr>
          <p:spPr>
            <a:xfrm>
              <a:off x="5007382" y="4288475"/>
              <a:ext cx="543739" cy="429861"/>
            </a:xfrm>
            <a:prstGeom prst="rect">
              <a:avLst/>
            </a:prstGeom>
          </p:spPr>
          <p:txBody>
            <a:bodyPr wrap="square">
              <a:spAutoFit/>
            </a:bodyPr>
            <a:lstStyle/>
            <a:p>
              <a:pPr>
                <a:lnSpc>
                  <a:spcPct val="120000"/>
                </a:lnSpc>
              </a:pPr>
              <a:r>
                <a:rPr lang="zh-CN" altLang="en-US" sz="2000" dirty="0">
                  <a:solidFill>
                    <a:srgbClr val="3333FF"/>
                  </a:solidFill>
                  <a:cs typeface="+mn-ea"/>
                  <a:sym typeface="+mn-lt"/>
                </a:rPr>
                <a:t>⑤</a:t>
              </a:r>
              <a:endParaRPr lang="zh-CN" altLang="en-US" sz="1100" dirty="0">
                <a:solidFill>
                  <a:srgbClr val="3333FF"/>
                </a:solidFill>
                <a:cs typeface="+mn-ea"/>
                <a:sym typeface="+mn-lt"/>
              </a:endParaRPr>
            </a:p>
          </p:txBody>
        </p:sp>
        <p:cxnSp>
          <p:nvCxnSpPr>
            <p:cNvPr id="113" name="直接箭头连接符 112">
              <a:extLst>
                <a:ext uri="{FF2B5EF4-FFF2-40B4-BE49-F238E27FC236}">
                  <a16:creationId xmlns:a16="http://schemas.microsoft.com/office/drawing/2014/main" id="{803E3D42-6AE0-43BF-9F4C-F878267FF01A}"/>
                </a:ext>
              </a:extLst>
            </p:cNvPr>
            <p:cNvCxnSpPr>
              <a:cxnSpLocks/>
            </p:cNvCxnSpPr>
            <p:nvPr/>
          </p:nvCxnSpPr>
          <p:spPr>
            <a:xfrm>
              <a:off x="4843956" y="4717909"/>
              <a:ext cx="878748" cy="12957"/>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组合 119">
            <a:extLst>
              <a:ext uri="{FF2B5EF4-FFF2-40B4-BE49-F238E27FC236}">
                <a16:creationId xmlns:a16="http://schemas.microsoft.com/office/drawing/2014/main" id="{7D3C5429-C4BE-49F3-B6BF-45D78DFA659A}"/>
              </a:ext>
            </a:extLst>
          </p:cNvPr>
          <p:cNvGrpSpPr/>
          <p:nvPr/>
        </p:nvGrpSpPr>
        <p:grpSpPr>
          <a:xfrm>
            <a:off x="3857765" y="3653081"/>
            <a:ext cx="641053" cy="665266"/>
            <a:chOff x="3857765" y="3653081"/>
            <a:chExt cx="641053" cy="665266"/>
          </a:xfrm>
        </p:grpSpPr>
        <p:cxnSp>
          <p:nvCxnSpPr>
            <p:cNvPr id="104" name="直接箭头连接符 103">
              <a:extLst>
                <a:ext uri="{FF2B5EF4-FFF2-40B4-BE49-F238E27FC236}">
                  <a16:creationId xmlns:a16="http://schemas.microsoft.com/office/drawing/2014/main" id="{228EB183-A5DE-43B6-BCD6-160D8D0A64CC}"/>
                </a:ext>
              </a:extLst>
            </p:cNvPr>
            <p:cNvCxnSpPr>
              <a:cxnSpLocks/>
            </p:cNvCxnSpPr>
            <p:nvPr/>
          </p:nvCxnSpPr>
          <p:spPr>
            <a:xfrm flipH="1">
              <a:off x="3857765" y="3653081"/>
              <a:ext cx="5396" cy="665266"/>
            </a:xfrm>
            <a:prstGeom prst="straightConnector1">
              <a:avLst/>
            </a:prstGeom>
            <a:ln w="28575">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AED21D29-6180-4CAF-B14E-6C7EDE253FBA}"/>
                </a:ext>
              </a:extLst>
            </p:cNvPr>
            <p:cNvSpPr txBox="1"/>
            <p:nvPr/>
          </p:nvSpPr>
          <p:spPr>
            <a:xfrm>
              <a:off x="3857765" y="3796141"/>
              <a:ext cx="641053" cy="429861"/>
            </a:xfrm>
            <a:prstGeom prst="rect">
              <a:avLst/>
            </a:prstGeom>
            <a:noFill/>
          </p:spPr>
          <p:txBody>
            <a:bodyPr wrap="square" rtlCol="0">
              <a:spAutoFit/>
            </a:bodyPr>
            <a:lstStyle/>
            <a:p>
              <a:pPr>
                <a:lnSpc>
                  <a:spcPct val="120000"/>
                </a:lnSpc>
              </a:pPr>
              <a:r>
                <a:rPr lang="zh-CN" altLang="en-US" sz="2000" dirty="0">
                  <a:solidFill>
                    <a:srgbClr val="3333FF"/>
                  </a:solidFill>
                  <a:cs typeface="+mn-ea"/>
                  <a:sym typeface="+mn-lt"/>
                </a:rPr>
                <a:t>⑧</a:t>
              </a:r>
            </a:p>
          </p:txBody>
        </p:sp>
      </p:grpSp>
      <p:sp>
        <p:nvSpPr>
          <p:cNvPr id="115" name="文本框 114">
            <a:extLst>
              <a:ext uri="{FF2B5EF4-FFF2-40B4-BE49-F238E27FC236}">
                <a16:creationId xmlns:a16="http://schemas.microsoft.com/office/drawing/2014/main" id="{20018920-1E94-4B09-BD9C-9B778BBF3495}"/>
              </a:ext>
            </a:extLst>
          </p:cNvPr>
          <p:cNvSpPr txBox="1"/>
          <p:nvPr/>
        </p:nvSpPr>
        <p:spPr>
          <a:xfrm>
            <a:off x="1607928" y="4261993"/>
            <a:ext cx="534121" cy="327077"/>
          </a:xfrm>
          <a:prstGeom prst="rect">
            <a:avLst/>
          </a:prstGeom>
          <a:noFill/>
        </p:spPr>
        <p:txBody>
          <a:bodyPr wrap="none" rtlCol="0">
            <a:spAutoFit/>
          </a:bodyPr>
          <a:lstStyle/>
          <a:p>
            <a:pPr>
              <a:lnSpc>
                <a:spcPct val="120000"/>
              </a:lnSpc>
            </a:pPr>
            <a:r>
              <a:rPr lang="en-US" altLang="zh-CN" sz="1400" dirty="0">
                <a:cs typeface="+mn-ea"/>
                <a:sym typeface="+mn-lt"/>
              </a:rPr>
              <a:t>PC1</a:t>
            </a:r>
            <a:endParaRPr lang="zh-CN" altLang="en-US" sz="1400" dirty="0">
              <a:cs typeface="+mn-ea"/>
              <a:sym typeface="+mn-lt"/>
            </a:endParaRPr>
          </a:p>
        </p:txBody>
      </p:sp>
      <p:sp>
        <p:nvSpPr>
          <p:cNvPr id="116" name="文本框 115">
            <a:extLst>
              <a:ext uri="{FF2B5EF4-FFF2-40B4-BE49-F238E27FC236}">
                <a16:creationId xmlns:a16="http://schemas.microsoft.com/office/drawing/2014/main" id="{F6B90A23-1706-48FD-82E5-20CAE245B6A1}"/>
              </a:ext>
            </a:extLst>
          </p:cNvPr>
          <p:cNvSpPr txBox="1"/>
          <p:nvPr/>
        </p:nvSpPr>
        <p:spPr>
          <a:xfrm>
            <a:off x="8845554" y="2446945"/>
            <a:ext cx="534121" cy="327077"/>
          </a:xfrm>
          <a:prstGeom prst="rect">
            <a:avLst/>
          </a:prstGeom>
          <a:noFill/>
        </p:spPr>
        <p:txBody>
          <a:bodyPr wrap="none" rtlCol="0">
            <a:spAutoFit/>
          </a:bodyPr>
          <a:lstStyle/>
          <a:p>
            <a:pPr>
              <a:lnSpc>
                <a:spcPct val="120000"/>
              </a:lnSpc>
            </a:pPr>
            <a:r>
              <a:rPr lang="en-US" altLang="zh-CN" sz="1400" dirty="0">
                <a:cs typeface="+mn-ea"/>
                <a:sym typeface="+mn-lt"/>
              </a:rPr>
              <a:t>PC2</a:t>
            </a:r>
            <a:endParaRPr lang="zh-CN" altLang="en-US" sz="1400" dirty="0">
              <a:cs typeface="+mn-ea"/>
              <a:sym typeface="+mn-lt"/>
            </a:endParaRPr>
          </a:p>
        </p:txBody>
      </p:sp>
      <p:sp>
        <p:nvSpPr>
          <p:cNvPr id="124" name="文本框 123">
            <a:extLst>
              <a:ext uri="{FF2B5EF4-FFF2-40B4-BE49-F238E27FC236}">
                <a16:creationId xmlns:a16="http://schemas.microsoft.com/office/drawing/2014/main" id="{9FE0FFB7-4F0D-44F1-ADE2-CDE5453C9F80}"/>
              </a:ext>
            </a:extLst>
          </p:cNvPr>
          <p:cNvSpPr txBox="1"/>
          <p:nvPr/>
        </p:nvSpPr>
        <p:spPr>
          <a:xfrm>
            <a:off x="6499950" y="2773770"/>
            <a:ext cx="505267" cy="394210"/>
          </a:xfrm>
          <a:prstGeom prst="rect">
            <a:avLst/>
          </a:prstGeom>
          <a:noFill/>
        </p:spPr>
        <p:txBody>
          <a:bodyPr wrap="none" rtlCol="0">
            <a:spAutoFit/>
          </a:bodyPr>
          <a:lstStyle/>
          <a:p>
            <a:pPr>
              <a:lnSpc>
                <a:spcPct val="120000"/>
              </a:lnSpc>
            </a:pPr>
            <a:r>
              <a:rPr lang="en-US" altLang="zh-CN" dirty="0">
                <a:cs typeface="+mn-ea"/>
                <a:sym typeface="+mn-lt"/>
              </a:rPr>
              <a:t>0/2</a:t>
            </a:r>
            <a:endParaRPr lang="zh-CN" altLang="en-US" dirty="0">
              <a:cs typeface="+mn-ea"/>
              <a:sym typeface="+mn-lt"/>
            </a:endParaRPr>
          </a:p>
        </p:txBody>
      </p:sp>
      <p:sp>
        <p:nvSpPr>
          <p:cNvPr id="125" name="文本框 124">
            <a:extLst>
              <a:ext uri="{FF2B5EF4-FFF2-40B4-BE49-F238E27FC236}">
                <a16:creationId xmlns:a16="http://schemas.microsoft.com/office/drawing/2014/main" id="{4B744F20-4B8F-4C9F-8F90-FA8837E1404A}"/>
              </a:ext>
            </a:extLst>
          </p:cNvPr>
          <p:cNvSpPr txBox="1"/>
          <p:nvPr/>
        </p:nvSpPr>
        <p:spPr>
          <a:xfrm>
            <a:off x="7357558" y="3446261"/>
            <a:ext cx="505267" cy="394210"/>
          </a:xfrm>
          <a:prstGeom prst="rect">
            <a:avLst/>
          </a:prstGeom>
          <a:noFill/>
        </p:spPr>
        <p:txBody>
          <a:bodyPr wrap="none" rtlCol="0">
            <a:spAutoFit/>
          </a:bodyPr>
          <a:lstStyle/>
          <a:p>
            <a:pPr>
              <a:lnSpc>
                <a:spcPct val="120000"/>
              </a:lnSpc>
            </a:pPr>
            <a:r>
              <a:rPr lang="en-US" altLang="zh-CN" dirty="0">
                <a:cs typeface="+mn-ea"/>
                <a:sym typeface="+mn-lt"/>
              </a:rPr>
              <a:t>1/2</a:t>
            </a:r>
            <a:endParaRPr lang="zh-CN" altLang="en-US" dirty="0">
              <a:cs typeface="+mn-ea"/>
              <a:sym typeface="+mn-lt"/>
            </a:endParaRPr>
          </a:p>
        </p:txBody>
      </p:sp>
      <p:cxnSp>
        <p:nvCxnSpPr>
          <p:cNvPr id="127" name="连接符: 肘形 126">
            <a:extLst>
              <a:ext uri="{FF2B5EF4-FFF2-40B4-BE49-F238E27FC236}">
                <a16:creationId xmlns:a16="http://schemas.microsoft.com/office/drawing/2014/main" id="{87FF1BC3-7CEA-4CA6-AB3F-3391FA5D2340}"/>
              </a:ext>
            </a:extLst>
          </p:cNvPr>
          <p:cNvCxnSpPr/>
          <p:nvPr/>
        </p:nvCxnSpPr>
        <p:spPr>
          <a:xfrm rot="5400000">
            <a:off x="7401353" y="2339020"/>
            <a:ext cx="673961" cy="392680"/>
          </a:xfrm>
          <a:prstGeom prst="bent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88" name="文本框 12287">
            <a:extLst>
              <a:ext uri="{FF2B5EF4-FFF2-40B4-BE49-F238E27FC236}">
                <a16:creationId xmlns:a16="http://schemas.microsoft.com/office/drawing/2014/main" id="{C0AB322E-C96C-4B28-A033-B45C2ACFB25F}"/>
              </a:ext>
            </a:extLst>
          </p:cNvPr>
          <p:cNvSpPr txBox="1"/>
          <p:nvPr/>
        </p:nvSpPr>
        <p:spPr>
          <a:xfrm>
            <a:off x="637157" y="5697234"/>
            <a:ext cx="10820591" cy="799193"/>
          </a:xfrm>
          <a:prstGeom prst="rect">
            <a:avLst/>
          </a:prstGeom>
          <a:noFill/>
        </p:spPr>
        <p:txBody>
          <a:bodyPr wrap="none" rtlCol="0">
            <a:spAutoFit/>
          </a:bodyPr>
          <a:lstStyle/>
          <a:p>
            <a:pPr marL="342900" indent="-342900">
              <a:lnSpc>
                <a:spcPct val="120000"/>
              </a:lnSpc>
              <a:buFont typeface="Wingdings" panose="05000000000000000000" pitchFamily="2" charset="2"/>
              <a:buChar char="Ø"/>
            </a:pPr>
            <a:r>
              <a:rPr lang="zh-CN" altLang="en-US" sz="2000" dirty="0">
                <a:cs typeface="+mn-ea"/>
                <a:sym typeface="+mn-lt"/>
              </a:rPr>
              <a:t>由于</a:t>
            </a:r>
            <a:r>
              <a:rPr lang="en-US" altLang="zh-CN" sz="2000" dirty="0">
                <a:cs typeface="+mn-ea"/>
                <a:sym typeface="+mn-lt"/>
              </a:rPr>
              <a:t>MAC</a:t>
            </a:r>
            <a:r>
              <a:rPr lang="zh-CN" altLang="en-US" sz="2000" dirty="0">
                <a:cs typeface="+mn-ea"/>
                <a:sym typeface="+mn-lt"/>
              </a:rPr>
              <a:t>帧沿着环路的两个方向被广播，因此，每台交换机对源</a:t>
            </a:r>
            <a:r>
              <a:rPr lang="en-US" altLang="zh-CN" sz="2000" dirty="0">
                <a:cs typeface="+mn-ea"/>
                <a:sym typeface="+mn-lt"/>
              </a:rPr>
              <a:t>SMAC</a:t>
            </a:r>
            <a:r>
              <a:rPr lang="zh-CN" altLang="en-US" sz="2000" dirty="0">
                <a:cs typeface="+mn-ea"/>
                <a:sym typeface="+mn-lt"/>
              </a:rPr>
              <a:t>的学习结果是震荡的</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网络中一旦出现环路，</a:t>
            </a:r>
            <a:r>
              <a:rPr lang="en-US" altLang="zh-CN" sz="2000" dirty="0">
                <a:cs typeface="+mn-ea"/>
                <a:sym typeface="+mn-lt"/>
              </a:rPr>
              <a:t>MAC</a:t>
            </a:r>
            <a:r>
              <a:rPr lang="zh-CN" altLang="en-US" sz="2000" dirty="0">
                <a:cs typeface="+mn-ea"/>
                <a:sym typeface="+mn-lt"/>
              </a:rPr>
              <a:t>地址表将会震荡变化，不稳定</a:t>
            </a:r>
          </a:p>
        </p:txBody>
      </p:sp>
      <p:sp>
        <p:nvSpPr>
          <p:cNvPr id="4" name="灯片编号占位符 3">
            <a:extLst>
              <a:ext uri="{FF2B5EF4-FFF2-40B4-BE49-F238E27FC236}">
                <a16:creationId xmlns:a16="http://schemas.microsoft.com/office/drawing/2014/main" id="{DDF06B6A-D6DA-47F4-DFBC-27388FCD3F84}"/>
              </a:ext>
            </a:extLst>
          </p:cNvPr>
          <p:cNvSpPr>
            <a:spLocks noGrp="1"/>
          </p:cNvSpPr>
          <p:nvPr>
            <p:ph type="sldNum" sz="quarter" idx="12"/>
          </p:nvPr>
        </p:nvSpPr>
        <p:spPr/>
        <p:txBody>
          <a:bodyPr/>
          <a:lstStyle/>
          <a:p>
            <a:fld id="{C8BB1146-E542-4D4E-B8E9-6919A11DDD48}" type="slidenum">
              <a:rPr lang="en-US" smtClean="0"/>
              <a:t>255</a:t>
            </a:fld>
            <a:endParaRPr lang="en-US"/>
          </a:p>
        </p:txBody>
      </p:sp>
    </p:spTree>
    <p:extLst>
      <p:ext uri="{BB962C8B-B14F-4D97-AF65-F5344CB8AC3E}">
        <p14:creationId xmlns:p14="http://schemas.microsoft.com/office/powerpoint/2010/main" val="4009799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1228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623" y="200309"/>
            <a:ext cx="7596489" cy="871310"/>
          </a:xfrm>
        </p:spPr>
        <p:txBody>
          <a:bodyPr>
            <a:normAutofit/>
          </a:bodyPr>
          <a:lstStyle/>
          <a:p>
            <a:pPr>
              <a:lnSpc>
                <a:spcPct val="120000"/>
              </a:lnSpc>
            </a:pPr>
            <a:r>
              <a:rPr lang="zh-CN" altLang="en-US" sz="3200" dirty="0">
                <a:latin typeface="+mn-lt"/>
                <a:ea typeface="+mn-ea"/>
                <a:cs typeface="+mn-ea"/>
                <a:sym typeface="+mn-lt"/>
              </a:rPr>
              <a:t>问题的根因和解决的办法？</a:t>
            </a:r>
          </a:p>
        </p:txBody>
      </p:sp>
      <p:sp>
        <p:nvSpPr>
          <p:cNvPr id="3" name="文本框 2">
            <a:extLst>
              <a:ext uri="{FF2B5EF4-FFF2-40B4-BE49-F238E27FC236}">
                <a16:creationId xmlns:a16="http://schemas.microsoft.com/office/drawing/2014/main" id="{1C78E525-6B92-4475-BF83-EE469935D207}"/>
              </a:ext>
            </a:extLst>
          </p:cNvPr>
          <p:cNvSpPr txBox="1"/>
          <p:nvPr/>
        </p:nvSpPr>
        <p:spPr>
          <a:xfrm>
            <a:off x="218114" y="1602298"/>
            <a:ext cx="6971251" cy="2612125"/>
          </a:xfrm>
          <a:prstGeom prst="rect">
            <a:avLst/>
          </a:prstGeom>
          <a:solidFill>
            <a:schemeClr val="bg1">
              <a:lumMod val="85000"/>
              <a:alpha val="21000"/>
            </a:schemeClr>
          </a:solidFill>
        </p:spPr>
        <p:txBody>
          <a:bodyPr wrap="square" rtlCol="0">
            <a:spAutoFit/>
          </a:bodyPr>
          <a:lstStyle/>
          <a:p>
            <a:pPr marL="342900" indent="-342900">
              <a:lnSpc>
                <a:spcPct val="120000"/>
              </a:lnSpc>
              <a:buFont typeface="Wingdings" panose="05000000000000000000" pitchFamily="2" charset="2"/>
              <a:buChar char="Ø"/>
            </a:pPr>
            <a:r>
              <a:rPr lang="zh-CN" altLang="en-US" sz="2400" dirty="0">
                <a:cs typeface="+mn-ea"/>
                <a:sym typeface="+mn-lt"/>
              </a:rPr>
              <a:t>网络拓扑存在环路</a:t>
            </a:r>
            <a:endParaRPr lang="en-US" altLang="zh-CN" sz="2400" dirty="0">
              <a:cs typeface="+mn-ea"/>
              <a:sym typeface="+mn-lt"/>
            </a:endParaRPr>
          </a:p>
          <a:p>
            <a:pPr marL="342900" indent="-342900">
              <a:lnSpc>
                <a:spcPct val="120000"/>
              </a:lnSpc>
              <a:buFont typeface="Wingdings" panose="05000000000000000000" pitchFamily="2" charset="2"/>
              <a:buChar char="Ø"/>
            </a:pPr>
            <a:r>
              <a:rPr lang="zh-CN" altLang="en-US" sz="2400" dirty="0">
                <a:cs typeface="+mn-ea"/>
                <a:sym typeface="+mn-lt"/>
              </a:rPr>
              <a:t>交换机对 </a:t>
            </a:r>
            <a:r>
              <a:rPr lang="en-US" altLang="zh-CN" sz="2400" dirty="0">
                <a:cs typeface="+mn-ea"/>
                <a:sym typeface="+mn-lt"/>
              </a:rPr>
              <a:t>MAC </a:t>
            </a:r>
            <a:r>
              <a:rPr lang="zh-CN" altLang="en-US" sz="2400" dirty="0">
                <a:cs typeface="+mn-ea"/>
                <a:sym typeface="+mn-lt"/>
              </a:rPr>
              <a:t>帧的广播机制</a:t>
            </a:r>
            <a:endParaRPr lang="en-US" altLang="zh-CN" sz="2400" dirty="0">
              <a:cs typeface="+mn-ea"/>
              <a:sym typeface="+mn-lt"/>
            </a:endParaRPr>
          </a:p>
          <a:p>
            <a:pPr marL="285750" indent="-200025">
              <a:lnSpc>
                <a:spcPct val="120000"/>
              </a:lnSpc>
              <a:buFont typeface="Arial" panose="020B0604020202020204" pitchFamily="34" charset="0"/>
              <a:buChar char="•"/>
            </a:pPr>
            <a:r>
              <a:rPr lang="zh-CN" altLang="en-US" dirty="0">
                <a:cs typeface="+mn-ea"/>
                <a:sym typeface="+mn-lt"/>
              </a:rPr>
              <a:t>对接收到的</a:t>
            </a:r>
            <a:r>
              <a:rPr lang="en-US" altLang="zh-CN" dirty="0">
                <a:cs typeface="+mn-ea"/>
                <a:sym typeface="+mn-lt"/>
              </a:rPr>
              <a:t>MAC</a:t>
            </a:r>
            <a:r>
              <a:rPr lang="zh-CN" altLang="en-US" dirty="0">
                <a:cs typeface="+mn-ea"/>
                <a:sym typeface="+mn-lt"/>
              </a:rPr>
              <a:t>帧，如果在</a:t>
            </a:r>
            <a:r>
              <a:rPr lang="en-US" altLang="zh-CN" dirty="0">
                <a:cs typeface="+mn-ea"/>
                <a:sym typeface="+mn-lt"/>
              </a:rPr>
              <a:t>MAC</a:t>
            </a:r>
            <a:r>
              <a:rPr lang="zh-CN" altLang="en-US" dirty="0">
                <a:cs typeface="+mn-ea"/>
                <a:sym typeface="+mn-lt"/>
              </a:rPr>
              <a:t>地址表中查询不到转发表项的，将沿着接收端口之外的所有端口广播</a:t>
            </a:r>
            <a:endParaRPr lang="en-US" altLang="zh-CN" dirty="0">
              <a:cs typeface="+mn-ea"/>
              <a:sym typeface="+mn-lt"/>
            </a:endParaRPr>
          </a:p>
          <a:p>
            <a:pPr marL="285750" indent="-200025">
              <a:lnSpc>
                <a:spcPct val="120000"/>
              </a:lnSpc>
              <a:buFont typeface="Arial" panose="020B0604020202020204" pitchFamily="34" charset="0"/>
              <a:buChar char="•"/>
            </a:pPr>
            <a:r>
              <a:rPr lang="zh-CN" altLang="en-US" dirty="0">
                <a:cs typeface="+mn-ea"/>
                <a:sym typeface="+mn-lt"/>
              </a:rPr>
              <a:t>由于网络存在环路，数据帧在网络中被无休止地转发，带宽耗尽</a:t>
            </a:r>
            <a:endParaRPr lang="en-US" altLang="zh-CN" dirty="0">
              <a:cs typeface="+mn-ea"/>
              <a:sym typeface="+mn-lt"/>
            </a:endParaRPr>
          </a:p>
          <a:p>
            <a:pPr marL="285750" indent="-200025">
              <a:lnSpc>
                <a:spcPct val="120000"/>
              </a:lnSpc>
              <a:buFont typeface="Arial" panose="020B0604020202020204" pitchFamily="34" charset="0"/>
              <a:buChar char="•"/>
            </a:pPr>
            <a:r>
              <a:rPr lang="en-US" altLang="zh-CN" dirty="0">
                <a:cs typeface="+mn-ea"/>
                <a:sym typeface="+mn-lt"/>
              </a:rPr>
              <a:t>MAC</a:t>
            </a:r>
            <a:r>
              <a:rPr lang="zh-CN" altLang="en-US" dirty="0">
                <a:cs typeface="+mn-ea"/>
                <a:sym typeface="+mn-lt"/>
              </a:rPr>
              <a:t>帧沿着环路被无休止地循环广播过程中，基于</a:t>
            </a:r>
            <a:r>
              <a:rPr lang="en-US" altLang="zh-CN" dirty="0">
                <a:cs typeface="+mn-ea"/>
                <a:sym typeface="+mn-lt"/>
              </a:rPr>
              <a:t>MAC</a:t>
            </a:r>
            <a:r>
              <a:rPr lang="zh-CN" altLang="en-US" dirty="0">
                <a:cs typeface="+mn-ea"/>
                <a:sym typeface="+mn-lt"/>
              </a:rPr>
              <a:t>帧的源</a:t>
            </a:r>
            <a:r>
              <a:rPr lang="en-US" altLang="zh-CN" dirty="0">
                <a:cs typeface="+mn-ea"/>
                <a:sym typeface="+mn-lt"/>
              </a:rPr>
              <a:t>MAC</a:t>
            </a:r>
            <a:r>
              <a:rPr lang="zh-CN" altLang="en-US" dirty="0">
                <a:cs typeface="+mn-ea"/>
                <a:sym typeface="+mn-lt"/>
              </a:rPr>
              <a:t>地址学习到的 </a:t>
            </a:r>
            <a:r>
              <a:rPr lang="en-US" altLang="zh-CN" dirty="0">
                <a:cs typeface="+mn-ea"/>
                <a:sym typeface="+mn-lt"/>
              </a:rPr>
              <a:t>MAC </a:t>
            </a:r>
            <a:r>
              <a:rPr lang="zh-CN" altLang="en-US" dirty="0">
                <a:cs typeface="+mn-ea"/>
                <a:sym typeface="+mn-lt"/>
              </a:rPr>
              <a:t>表项也在不断变化，</a:t>
            </a:r>
            <a:r>
              <a:rPr lang="en-US" altLang="zh-CN" dirty="0">
                <a:cs typeface="+mn-ea"/>
                <a:sym typeface="+mn-lt"/>
              </a:rPr>
              <a:t>MAC</a:t>
            </a:r>
            <a:r>
              <a:rPr lang="zh-CN" altLang="en-US" dirty="0">
                <a:cs typeface="+mn-ea"/>
                <a:sym typeface="+mn-lt"/>
              </a:rPr>
              <a:t>表项被破坏</a:t>
            </a:r>
            <a:endParaRPr lang="zh-CN" altLang="en-US" sz="2400" dirty="0">
              <a:cs typeface="+mn-ea"/>
              <a:sym typeface="+mn-lt"/>
            </a:endParaRPr>
          </a:p>
        </p:txBody>
      </p:sp>
      <p:sp>
        <p:nvSpPr>
          <p:cNvPr id="8" name="矩形 7">
            <a:extLst>
              <a:ext uri="{FF2B5EF4-FFF2-40B4-BE49-F238E27FC236}">
                <a16:creationId xmlns:a16="http://schemas.microsoft.com/office/drawing/2014/main" id="{3ECB4E6F-0549-4C6A-B4D6-829550C96D43}"/>
              </a:ext>
            </a:extLst>
          </p:cNvPr>
          <p:cNvSpPr/>
          <p:nvPr/>
        </p:nvSpPr>
        <p:spPr>
          <a:xfrm>
            <a:off x="8688749" y="2803108"/>
            <a:ext cx="3120369" cy="940514"/>
          </a:xfrm>
          <a:prstGeom prst="rect">
            <a:avLst/>
          </a:prstGeom>
        </p:spPr>
        <p:txBody>
          <a:bodyPr wrap="square">
            <a:spAutoFit/>
          </a:bodyPr>
          <a:lstStyle/>
          <a:p>
            <a:pPr>
              <a:lnSpc>
                <a:spcPct val="120000"/>
              </a:lnSpc>
            </a:pPr>
            <a:r>
              <a:rPr lang="zh-CN" altLang="en-US" sz="2400" b="1" dirty="0">
                <a:cs typeface="+mn-ea"/>
                <a:sym typeface="+mn-lt"/>
              </a:rPr>
              <a:t>将网络中的环路破解，使之不再存在环路</a:t>
            </a:r>
            <a:endParaRPr lang="en-US" altLang="zh-CN" sz="2400" b="1" dirty="0">
              <a:cs typeface="+mn-ea"/>
              <a:sym typeface="+mn-lt"/>
            </a:endParaRPr>
          </a:p>
        </p:txBody>
      </p:sp>
      <p:sp>
        <p:nvSpPr>
          <p:cNvPr id="19" name="下箭头 63">
            <a:extLst>
              <a:ext uri="{FF2B5EF4-FFF2-40B4-BE49-F238E27FC236}">
                <a16:creationId xmlns:a16="http://schemas.microsoft.com/office/drawing/2014/main" id="{829B577D-4EE0-491E-8C72-3E25D09639BF}"/>
              </a:ext>
            </a:extLst>
          </p:cNvPr>
          <p:cNvSpPr/>
          <p:nvPr/>
        </p:nvSpPr>
        <p:spPr>
          <a:xfrm rot="5400000" flipV="1">
            <a:off x="6209381" y="2659605"/>
            <a:ext cx="3536674" cy="1422066"/>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9" name="文本框 8">
            <a:extLst>
              <a:ext uri="{FF2B5EF4-FFF2-40B4-BE49-F238E27FC236}">
                <a16:creationId xmlns:a16="http://schemas.microsoft.com/office/drawing/2014/main" id="{565B6453-0F02-433C-B7B4-E3E9BBA26BA3}"/>
              </a:ext>
            </a:extLst>
          </p:cNvPr>
          <p:cNvSpPr txBox="1"/>
          <p:nvPr/>
        </p:nvSpPr>
        <p:spPr>
          <a:xfrm>
            <a:off x="7457018" y="2908970"/>
            <a:ext cx="877163" cy="1003608"/>
          </a:xfrm>
          <a:prstGeom prst="rect">
            <a:avLst/>
          </a:prstGeom>
          <a:noFill/>
        </p:spPr>
        <p:txBody>
          <a:bodyPr wrap="none" rtlCol="0">
            <a:spAutoFit/>
          </a:bodyPr>
          <a:lstStyle/>
          <a:p>
            <a:pPr>
              <a:lnSpc>
                <a:spcPct val="120000"/>
              </a:lnSpc>
            </a:pPr>
            <a:r>
              <a:rPr lang="zh-CN" altLang="en-US" sz="5400" b="1" dirty="0">
                <a:solidFill>
                  <a:srgbClr val="FF0000"/>
                </a:solidFill>
                <a:cs typeface="+mn-ea"/>
                <a:sym typeface="+mn-lt"/>
              </a:rPr>
              <a:t>？</a:t>
            </a:r>
          </a:p>
        </p:txBody>
      </p:sp>
      <p:sp>
        <p:nvSpPr>
          <p:cNvPr id="6" name="灯片编号占位符 5">
            <a:extLst>
              <a:ext uri="{FF2B5EF4-FFF2-40B4-BE49-F238E27FC236}">
                <a16:creationId xmlns:a16="http://schemas.microsoft.com/office/drawing/2014/main" id="{9C8DEFA4-3619-FDD9-E7E1-9098EB719C74}"/>
              </a:ext>
            </a:extLst>
          </p:cNvPr>
          <p:cNvSpPr>
            <a:spLocks noGrp="1"/>
          </p:cNvSpPr>
          <p:nvPr>
            <p:ph type="sldNum" sz="quarter" idx="12"/>
          </p:nvPr>
        </p:nvSpPr>
        <p:spPr/>
        <p:txBody>
          <a:bodyPr/>
          <a:lstStyle/>
          <a:p>
            <a:fld id="{C8BB1146-E542-4D4E-B8E9-6919A11DDD48}" type="slidenum">
              <a:rPr lang="en-US" smtClean="0"/>
              <a:t>256</a:t>
            </a:fld>
            <a:endParaRPr lang="en-US"/>
          </a:p>
        </p:txBody>
      </p:sp>
    </p:spTree>
    <p:extLst>
      <p:ext uri="{BB962C8B-B14F-4D97-AF65-F5344CB8AC3E}">
        <p14:creationId xmlns:p14="http://schemas.microsoft.com/office/powerpoint/2010/main" val="3326068827"/>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8196" y="0"/>
            <a:ext cx="3882287" cy="871310"/>
          </a:xfrm>
        </p:spPr>
        <p:txBody>
          <a:bodyPr>
            <a:normAutofit/>
          </a:bodyPr>
          <a:lstStyle/>
          <a:p>
            <a:pPr>
              <a:lnSpc>
                <a:spcPct val="120000"/>
              </a:lnSpc>
            </a:pPr>
            <a:r>
              <a:rPr lang="zh-CN" altLang="en-US" sz="3200" dirty="0">
                <a:latin typeface="+mn-lt"/>
                <a:ea typeface="+mn-ea"/>
                <a:cs typeface="+mn-ea"/>
                <a:sym typeface="+mn-lt"/>
              </a:rPr>
              <a:t>消除环路的思想</a:t>
            </a:r>
          </a:p>
        </p:txBody>
      </p:sp>
      <p:sp>
        <p:nvSpPr>
          <p:cNvPr id="4" name="TextBox 3"/>
          <p:cNvSpPr txBox="1"/>
          <p:nvPr/>
        </p:nvSpPr>
        <p:spPr>
          <a:xfrm>
            <a:off x="365051" y="1919090"/>
            <a:ext cx="4451241" cy="1826910"/>
          </a:xfrm>
          <a:prstGeom prst="rect">
            <a:avLst/>
          </a:prstGeom>
          <a:noFill/>
        </p:spPr>
        <p:txBody>
          <a:bodyPr wrap="square" rtlCol="0">
            <a:spAutoFit/>
          </a:bodyPr>
          <a:lstStyle/>
          <a:p>
            <a:pPr>
              <a:lnSpc>
                <a:spcPct val="120000"/>
              </a:lnSpc>
            </a:pPr>
            <a:r>
              <a:rPr lang="zh-CN" altLang="en-US" sz="2400" b="1" dirty="0">
                <a:cs typeface="+mn-ea"/>
                <a:sym typeface="+mn-lt"/>
              </a:rPr>
              <a:t>将存在环路的网络修剪为树形</a:t>
            </a:r>
            <a:endParaRPr lang="en-US" altLang="zh-CN" sz="2400" b="1" dirty="0">
              <a:cs typeface="+mn-ea"/>
              <a:sym typeface="+mn-lt"/>
            </a:endParaRPr>
          </a:p>
          <a:p>
            <a:pPr marL="180975">
              <a:lnSpc>
                <a:spcPct val="120000"/>
              </a:lnSpc>
              <a:buFont typeface="Wingdings" pitchFamily="2" charset="2"/>
              <a:buChar char="Ø"/>
            </a:pPr>
            <a:r>
              <a:rPr lang="zh-CN" altLang="en-US" sz="2400" dirty="0">
                <a:cs typeface="+mn-ea"/>
                <a:sym typeface="+mn-lt"/>
              </a:rPr>
              <a:t>选择树根</a:t>
            </a:r>
            <a:endParaRPr lang="en-US" altLang="zh-CN" sz="2400" dirty="0">
              <a:cs typeface="+mn-ea"/>
              <a:sym typeface="+mn-lt"/>
            </a:endParaRPr>
          </a:p>
          <a:p>
            <a:pPr marL="180975">
              <a:lnSpc>
                <a:spcPct val="120000"/>
              </a:lnSpc>
              <a:buFont typeface="Wingdings" pitchFamily="2" charset="2"/>
              <a:buChar char="Ø"/>
            </a:pPr>
            <a:r>
              <a:rPr lang="zh-CN" altLang="en-US" sz="2400" dirty="0">
                <a:cs typeface="+mn-ea"/>
                <a:sym typeface="+mn-lt"/>
              </a:rPr>
              <a:t>确定最短路径</a:t>
            </a:r>
            <a:endParaRPr lang="en-US" altLang="zh-CN" sz="2400" dirty="0">
              <a:cs typeface="+mn-ea"/>
              <a:sym typeface="+mn-lt"/>
            </a:endParaRPr>
          </a:p>
          <a:p>
            <a:pPr marL="180975">
              <a:lnSpc>
                <a:spcPct val="120000"/>
              </a:lnSpc>
              <a:buFont typeface="Wingdings" pitchFamily="2" charset="2"/>
              <a:buChar char="Ø"/>
            </a:pPr>
            <a:r>
              <a:rPr lang="zh-CN" altLang="en-US" sz="2400" dirty="0">
                <a:cs typeface="+mn-ea"/>
                <a:sym typeface="+mn-lt"/>
              </a:rPr>
              <a:t>阻塞冗余链路</a:t>
            </a:r>
          </a:p>
        </p:txBody>
      </p:sp>
      <p:pic>
        <p:nvPicPr>
          <p:cNvPr id="5" name="Picture 461" descr="图片240"/>
          <p:cNvPicPr>
            <a:picLocks noChangeAspect="1" noChangeArrowheads="1"/>
          </p:cNvPicPr>
          <p:nvPr/>
        </p:nvPicPr>
        <p:blipFill>
          <a:blip r:embed="rId2" cstate="print"/>
          <a:srcRect/>
          <a:stretch>
            <a:fillRect/>
          </a:stretch>
        </p:blipFill>
        <p:spPr bwMode="auto">
          <a:xfrm>
            <a:off x="7088363" y="1239405"/>
            <a:ext cx="621686" cy="650113"/>
          </a:xfrm>
          <a:prstGeom prst="rect">
            <a:avLst/>
          </a:prstGeom>
          <a:noFill/>
        </p:spPr>
      </p:pic>
      <p:pic>
        <p:nvPicPr>
          <p:cNvPr id="6" name="Picture 461" descr="图片240"/>
          <p:cNvPicPr>
            <a:picLocks noChangeAspect="1" noChangeArrowheads="1"/>
          </p:cNvPicPr>
          <p:nvPr/>
        </p:nvPicPr>
        <p:blipFill>
          <a:blip r:embed="rId2" cstate="print"/>
          <a:srcRect/>
          <a:stretch>
            <a:fillRect/>
          </a:stretch>
        </p:blipFill>
        <p:spPr bwMode="auto">
          <a:xfrm>
            <a:off x="5579265" y="2574371"/>
            <a:ext cx="621686" cy="650113"/>
          </a:xfrm>
          <a:prstGeom prst="rect">
            <a:avLst/>
          </a:prstGeom>
          <a:noFill/>
        </p:spPr>
      </p:pic>
      <p:cxnSp>
        <p:nvCxnSpPr>
          <p:cNvPr id="7" name="直接连接符 6"/>
          <p:cNvCxnSpPr>
            <a:stCxn id="6" idx="0"/>
            <a:endCxn id="5" idx="2"/>
          </p:cNvCxnSpPr>
          <p:nvPr/>
        </p:nvCxnSpPr>
        <p:spPr bwMode="auto">
          <a:xfrm flipV="1">
            <a:off x="5890109" y="1889517"/>
            <a:ext cx="1509098" cy="68485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Picture 461" descr="图片240"/>
          <p:cNvPicPr>
            <a:picLocks noChangeAspect="1" noChangeArrowheads="1"/>
          </p:cNvPicPr>
          <p:nvPr/>
        </p:nvPicPr>
        <p:blipFill>
          <a:blip r:embed="rId2" cstate="print"/>
          <a:srcRect/>
          <a:stretch>
            <a:fillRect/>
          </a:stretch>
        </p:blipFill>
        <p:spPr bwMode="auto">
          <a:xfrm>
            <a:off x="8336261" y="2603392"/>
            <a:ext cx="621686" cy="650113"/>
          </a:xfrm>
          <a:prstGeom prst="rect">
            <a:avLst/>
          </a:prstGeom>
          <a:noFill/>
        </p:spPr>
      </p:pic>
      <p:pic>
        <p:nvPicPr>
          <p:cNvPr id="12" name="Picture 461" descr="图片240"/>
          <p:cNvPicPr>
            <a:picLocks noChangeAspect="1" noChangeArrowheads="1"/>
          </p:cNvPicPr>
          <p:nvPr/>
        </p:nvPicPr>
        <p:blipFill>
          <a:blip r:embed="rId2" cstate="print"/>
          <a:srcRect/>
          <a:stretch>
            <a:fillRect/>
          </a:stretch>
        </p:blipFill>
        <p:spPr bwMode="auto">
          <a:xfrm>
            <a:off x="8350776" y="4765457"/>
            <a:ext cx="621686" cy="650113"/>
          </a:xfrm>
          <a:prstGeom prst="rect">
            <a:avLst/>
          </a:prstGeom>
          <a:noFill/>
        </p:spPr>
      </p:pic>
      <p:cxnSp>
        <p:nvCxnSpPr>
          <p:cNvPr id="13" name="直接连接符 12"/>
          <p:cNvCxnSpPr>
            <a:stCxn id="10" idx="0"/>
            <a:endCxn id="5" idx="2"/>
          </p:cNvCxnSpPr>
          <p:nvPr/>
        </p:nvCxnSpPr>
        <p:spPr bwMode="auto">
          <a:xfrm flipH="1" flipV="1">
            <a:off x="7399207" y="1889518"/>
            <a:ext cx="1247898" cy="713875"/>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10" idx="1"/>
            <a:endCxn id="6" idx="3"/>
          </p:cNvCxnSpPr>
          <p:nvPr/>
        </p:nvCxnSpPr>
        <p:spPr bwMode="auto">
          <a:xfrm flipH="1" flipV="1">
            <a:off x="6200951" y="2899428"/>
            <a:ext cx="2135310" cy="29021"/>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12" idx="0"/>
            <a:endCxn id="10" idx="2"/>
          </p:cNvCxnSpPr>
          <p:nvPr/>
        </p:nvCxnSpPr>
        <p:spPr bwMode="auto">
          <a:xfrm flipH="1" flipV="1">
            <a:off x="8647105" y="3253505"/>
            <a:ext cx="14515" cy="15119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Picture 461" descr="图片240"/>
          <p:cNvPicPr>
            <a:picLocks noChangeAspect="1" noChangeArrowheads="1"/>
          </p:cNvPicPr>
          <p:nvPr/>
        </p:nvPicPr>
        <p:blipFill>
          <a:blip r:embed="rId2" cstate="print"/>
          <a:srcRect/>
          <a:stretch>
            <a:fillRect/>
          </a:stretch>
        </p:blipFill>
        <p:spPr bwMode="auto">
          <a:xfrm>
            <a:off x="5593775" y="4721924"/>
            <a:ext cx="621686" cy="650113"/>
          </a:xfrm>
          <a:prstGeom prst="rect">
            <a:avLst/>
          </a:prstGeom>
          <a:noFill/>
        </p:spPr>
      </p:pic>
      <p:cxnSp>
        <p:nvCxnSpPr>
          <p:cNvPr id="32" name="直接连接符 31"/>
          <p:cNvCxnSpPr>
            <a:stCxn id="31" idx="0"/>
            <a:endCxn id="6" idx="2"/>
          </p:cNvCxnSpPr>
          <p:nvPr/>
        </p:nvCxnSpPr>
        <p:spPr bwMode="auto">
          <a:xfrm flipH="1" flipV="1">
            <a:off x="5890108" y="3224484"/>
            <a:ext cx="14510" cy="149744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12" idx="1"/>
            <a:endCxn id="31" idx="3"/>
          </p:cNvCxnSpPr>
          <p:nvPr/>
        </p:nvCxnSpPr>
        <p:spPr bwMode="auto">
          <a:xfrm flipH="1" flipV="1">
            <a:off x="6215462" y="5046981"/>
            <a:ext cx="2135315" cy="43534"/>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 name="图片 14"/>
          <p:cNvPicPr/>
          <p:nvPr/>
        </p:nvPicPr>
        <p:blipFill>
          <a:blip r:embed="rId3" cstate="print"/>
          <a:srcRect/>
          <a:stretch>
            <a:fillRect/>
          </a:stretch>
        </p:blipFill>
        <p:spPr bwMode="auto">
          <a:xfrm>
            <a:off x="9695163" y="2803884"/>
            <a:ext cx="2131786" cy="2293450"/>
          </a:xfrm>
          <a:prstGeom prst="rect">
            <a:avLst/>
          </a:prstGeom>
          <a:noFill/>
          <a:ln w="9525">
            <a:noFill/>
            <a:miter lim="800000"/>
            <a:headEnd/>
            <a:tailEnd/>
          </a:ln>
        </p:spPr>
      </p:pic>
      <p:sp>
        <p:nvSpPr>
          <p:cNvPr id="3" name="矩形 2">
            <a:extLst>
              <a:ext uri="{FF2B5EF4-FFF2-40B4-BE49-F238E27FC236}">
                <a16:creationId xmlns:a16="http://schemas.microsoft.com/office/drawing/2014/main" id="{73D14720-2847-46D5-95CD-1339BE1C2BC4}"/>
              </a:ext>
            </a:extLst>
          </p:cNvPr>
          <p:cNvSpPr/>
          <p:nvPr/>
        </p:nvSpPr>
        <p:spPr>
          <a:xfrm>
            <a:off x="6858696" y="2349750"/>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sp>
        <p:nvSpPr>
          <p:cNvPr id="17" name="矩形 16">
            <a:extLst>
              <a:ext uri="{FF2B5EF4-FFF2-40B4-BE49-F238E27FC236}">
                <a16:creationId xmlns:a16="http://schemas.microsoft.com/office/drawing/2014/main" id="{C614D3DF-E14D-4B11-B4C6-5A3D5B5CB82E}"/>
              </a:ext>
            </a:extLst>
          </p:cNvPr>
          <p:cNvSpPr/>
          <p:nvPr/>
        </p:nvSpPr>
        <p:spPr>
          <a:xfrm>
            <a:off x="6772381" y="4497169"/>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sp>
        <p:nvSpPr>
          <p:cNvPr id="11" name="灯片编号占位符 10">
            <a:extLst>
              <a:ext uri="{FF2B5EF4-FFF2-40B4-BE49-F238E27FC236}">
                <a16:creationId xmlns:a16="http://schemas.microsoft.com/office/drawing/2014/main" id="{C6E10D40-194D-0F98-5AC2-BA171229FE48}"/>
              </a:ext>
            </a:extLst>
          </p:cNvPr>
          <p:cNvSpPr>
            <a:spLocks noGrp="1"/>
          </p:cNvSpPr>
          <p:nvPr>
            <p:ph type="sldNum" sz="quarter" idx="12"/>
          </p:nvPr>
        </p:nvSpPr>
        <p:spPr/>
        <p:txBody>
          <a:bodyPr/>
          <a:lstStyle/>
          <a:p>
            <a:fld id="{C8BB1146-E542-4D4E-B8E9-6919A11DDD48}" type="slidenum">
              <a:rPr lang="en-US" smtClean="0"/>
              <a:t>257</a:t>
            </a:fld>
            <a:endParaRPr lang="en-US"/>
          </a:p>
        </p:txBody>
      </p:sp>
    </p:spTree>
    <p:extLst>
      <p:ext uri="{BB962C8B-B14F-4D97-AF65-F5344CB8AC3E}">
        <p14:creationId xmlns:p14="http://schemas.microsoft.com/office/powerpoint/2010/main" val="3897251447"/>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0439" y="1016380"/>
            <a:ext cx="10789920" cy="2489143"/>
          </a:xfrm>
          <a:prstGeom prst="rect">
            <a:avLst/>
          </a:prstGeom>
        </p:spPr>
        <p:txBody>
          <a:bodyPr wrap="square">
            <a:spAutoFit/>
          </a:bodyPr>
          <a:lstStyle/>
          <a:p>
            <a:pPr>
              <a:lnSpc>
                <a:spcPct val="120000"/>
              </a:lnSpc>
              <a:buClr>
                <a:srgbClr val="0070C0"/>
              </a:buClr>
            </a:pPr>
            <a:r>
              <a:rPr lang="en-US" altLang="zh-CN" sz="2400" dirty="0">
                <a:cs typeface="+mn-ea"/>
                <a:sym typeface="+mn-lt"/>
              </a:rPr>
              <a:t>     IEEE 802.1D </a:t>
            </a:r>
            <a:r>
              <a:rPr lang="zh-CN" altLang="en-US" sz="2400" dirty="0">
                <a:cs typeface="+mn-ea"/>
                <a:sym typeface="+mn-lt"/>
              </a:rPr>
              <a:t>标准制定了一个</a:t>
            </a:r>
            <a:r>
              <a:rPr lang="zh-CN" altLang="en-US" sz="2400" dirty="0">
                <a:solidFill>
                  <a:srgbClr val="0000FF"/>
                </a:solidFill>
                <a:cs typeface="+mn-ea"/>
                <a:sym typeface="+mn-lt"/>
              </a:rPr>
              <a:t>生成树协议 </a:t>
            </a:r>
            <a:r>
              <a:rPr lang="en-US" altLang="zh-CN" sz="2400" dirty="0">
                <a:solidFill>
                  <a:srgbClr val="0000FF"/>
                </a:solidFill>
                <a:cs typeface="+mn-ea"/>
                <a:sym typeface="+mn-lt"/>
              </a:rPr>
              <a:t>STP  </a:t>
            </a:r>
            <a:r>
              <a:rPr lang="en-US" altLang="zh-CN" sz="2400" dirty="0">
                <a:cs typeface="+mn-ea"/>
                <a:sym typeface="+mn-lt"/>
              </a:rPr>
              <a:t>(Spanning Tree Protocol)</a:t>
            </a:r>
            <a:r>
              <a:rPr lang="zh-CN" altLang="en-US" sz="2400" dirty="0">
                <a:cs typeface="+mn-ea"/>
                <a:sym typeface="+mn-lt"/>
              </a:rPr>
              <a:t>，用于消除二层交换网络中的环路拓扑，其</a:t>
            </a:r>
            <a:r>
              <a:rPr lang="zh-CN" altLang="en-US" sz="2400" dirty="0">
                <a:solidFill>
                  <a:srgbClr val="C00000"/>
                </a:solidFill>
                <a:cs typeface="+mn-ea"/>
                <a:sym typeface="+mn-lt"/>
              </a:rPr>
              <a:t>要点</a:t>
            </a:r>
            <a:r>
              <a:rPr lang="zh-CN" altLang="en-US" sz="2400" dirty="0">
                <a:cs typeface="+mn-ea"/>
                <a:sym typeface="+mn-lt"/>
              </a:rPr>
              <a:t>是：</a:t>
            </a:r>
            <a:endParaRPr lang="en-US" altLang="zh-CN" sz="2400" dirty="0">
              <a:cs typeface="+mn-ea"/>
              <a:sym typeface="+mn-lt"/>
            </a:endParaRPr>
          </a:p>
          <a:p>
            <a:pPr marL="342900" indent="-342900">
              <a:lnSpc>
                <a:spcPct val="120000"/>
              </a:lnSpc>
              <a:buClr>
                <a:srgbClr val="0070C0"/>
              </a:buClr>
              <a:buFont typeface="Wingdings" panose="05000000000000000000" pitchFamily="2" charset="2"/>
              <a:buChar char="Ø"/>
            </a:pPr>
            <a:r>
              <a:rPr lang="zh-CN" altLang="en-US" sz="2000" dirty="0">
                <a:solidFill>
                  <a:srgbClr val="CC00CC"/>
                </a:solidFill>
                <a:cs typeface="+mn-ea"/>
                <a:sym typeface="+mn-lt"/>
              </a:rPr>
              <a:t>不改变</a:t>
            </a:r>
            <a:r>
              <a:rPr lang="zh-CN" altLang="en-US" sz="2000" dirty="0">
                <a:cs typeface="+mn-ea"/>
                <a:sym typeface="+mn-lt"/>
              </a:rPr>
              <a:t>网络的实际拓扑，但在逻辑上则阻断冗余链路，使得从一台主机到所有其他主机的路径是</a:t>
            </a:r>
            <a:r>
              <a:rPr lang="zh-CN" altLang="en-US" sz="2000" dirty="0">
                <a:solidFill>
                  <a:srgbClr val="CC00CC"/>
                </a:solidFill>
                <a:cs typeface="+mn-ea"/>
                <a:sym typeface="+mn-lt"/>
              </a:rPr>
              <a:t>无环路的树状结构</a:t>
            </a:r>
            <a:r>
              <a:rPr lang="zh-CN" altLang="en-US" sz="2000" dirty="0">
                <a:cs typeface="+mn-ea"/>
                <a:sym typeface="+mn-lt"/>
              </a:rPr>
              <a:t>，从而消除了兜圈子现象。</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当前活动路径发生故障时，激活冗余备份链路，恢复网络连通性</a:t>
            </a:r>
          </a:p>
          <a:p>
            <a:pPr marL="380990" indent="-380990">
              <a:lnSpc>
                <a:spcPct val="120000"/>
              </a:lnSpc>
              <a:buClr>
                <a:srgbClr val="0070C0"/>
              </a:buClr>
              <a:buFont typeface="Wingdings" pitchFamily="2" charset="2"/>
              <a:buChar char="l"/>
            </a:pPr>
            <a:endParaRPr lang="zh-CN" altLang="en-US" sz="2400" dirty="0">
              <a:cs typeface="+mn-ea"/>
              <a:sym typeface="+mn-lt"/>
            </a:endParaRPr>
          </a:p>
        </p:txBody>
      </p:sp>
      <p:sp>
        <p:nvSpPr>
          <p:cNvPr id="9" name="Rectangle 6"/>
          <p:cNvSpPr>
            <a:spLocks noChangeArrowheads="1"/>
          </p:cNvSpPr>
          <p:nvPr/>
        </p:nvSpPr>
        <p:spPr bwMode="auto">
          <a:xfrm>
            <a:off x="778884" y="253911"/>
            <a:ext cx="4698722"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使用生成树协议破解环路</a:t>
            </a:r>
            <a:endParaRPr lang="fr-FR" altLang="zh-CN" sz="3200" b="1" dirty="0">
              <a:cs typeface="+mn-ea"/>
              <a:sym typeface="+mn-lt"/>
            </a:endParaRPr>
          </a:p>
        </p:txBody>
      </p:sp>
      <p:sp>
        <p:nvSpPr>
          <p:cNvPr id="28" name="AutoShape 22"/>
          <p:cNvSpPr>
            <a:spLocks noChangeArrowheads="1"/>
          </p:cNvSpPr>
          <p:nvPr/>
        </p:nvSpPr>
        <p:spPr bwMode="auto">
          <a:xfrm>
            <a:off x="5105875" y="4680227"/>
            <a:ext cx="990125" cy="404439"/>
          </a:xfrm>
          <a:prstGeom prst="rightArrow">
            <a:avLst>
              <a:gd name="adj1" fmla="val 50000"/>
              <a:gd name="adj2" fmla="val 63535"/>
            </a:avLst>
          </a:prstGeom>
          <a:solidFill>
            <a:srgbClr val="FFFF00"/>
          </a:solidFill>
          <a:ln w="9525" algn="ctr">
            <a:solidFill>
              <a:schemeClr val="tx1"/>
            </a:solidFill>
            <a:miter lim="800000"/>
            <a:headEnd/>
            <a:tailEnd/>
          </a:ln>
          <a:effectLst/>
        </p:spPr>
        <p:txBody>
          <a:bodyPr wrap="none" anchor="ctr"/>
          <a:lstStyle/>
          <a:p>
            <a:pPr>
              <a:lnSpc>
                <a:spcPct val="120000"/>
              </a:lnSpc>
            </a:pPr>
            <a:endParaRPr lang="zh-CN" altLang="en-US" sz="2400">
              <a:cs typeface="+mn-ea"/>
              <a:sym typeface="+mn-lt"/>
            </a:endParaRPr>
          </a:p>
        </p:txBody>
      </p:sp>
      <p:grpSp>
        <p:nvGrpSpPr>
          <p:cNvPr id="3" name="组合 2"/>
          <p:cNvGrpSpPr/>
          <p:nvPr/>
        </p:nvGrpSpPr>
        <p:grpSpPr>
          <a:xfrm>
            <a:off x="2223608" y="3985379"/>
            <a:ext cx="2439004" cy="1993856"/>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grpSp>
      <p:grpSp>
        <p:nvGrpSpPr>
          <p:cNvPr id="2" name="组合 1"/>
          <p:cNvGrpSpPr/>
          <p:nvPr/>
        </p:nvGrpSpPr>
        <p:grpSpPr>
          <a:xfrm>
            <a:off x="6391947" y="3985379"/>
            <a:ext cx="2439004" cy="1993856"/>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grpSp>
    </p:spTree>
    <p:extLst>
      <p:ext uri="{BB962C8B-B14F-4D97-AF65-F5344CB8AC3E}">
        <p14:creationId xmlns:p14="http://schemas.microsoft.com/office/powerpoint/2010/main" val="15883723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259</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lnSpcReduction="10000"/>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30000"/>
              </a:lnSpc>
              <a:spcBef>
                <a:spcPts val="0"/>
              </a:spcBef>
              <a:buNone/>
            </a:pPr>
            <a:r>
              <a:rPr lang="en-US" altLang="zh-CN" dirty="0">
                <a:cs typeface="+mn-ea"/>
                <a:sym typeface="+mn-lt"/>
              </a:rPr>
              <a:t>4.4 </a:t>
            </a:r>
            <a:r>
              <a:rPr lang="zh-CN" altLang="en-US" dirty="0">
                <a:cs typeface="+mn-ea"/>
                <a:sym typeface="+mn-lt"/>
              </a:rPr>
              <a:t>局域网的数据链路层</a:t>
            </a:r>
            <a:endParaRPr lang="en-US" altLang="zh-CN" dirty="0">
              <a:cs typeface="+mn-ea"/>
              <a:sym typeface="+mn-lt"/>
            </a:endParaRPr>
          </a:p>
          <a:p>
            <a:pPr marL="0" indent="0">
              <a:lnSpc>
                <a:spcPct val="120000"/>
              </a:lnSpc>
              <a:spcBef>
                <a:spcPts val="0"/>
              </a:spcBef>
              <a:buNone/>
            </a:pPr>
            <a:r>
              <a:rPr lang="en-US" altLang="zh-CN" dirty="0">
                <a:solidFill>
                  <a:srgbClr val="3333FF"/>
                </a:solidFill>
                <a:cs typeface="+mn-ea"/>
                <a:sym typeface="+mn-lt"/>
              </a:rPr>
              <a:t>4.5 </a:t>
            </a:r>
            <a:r>
              <a:rPr lang="zh-CN" altLang="en-US" dirty="0">
                <a:solidFill>
                  <a:srgbClr val="3333FF"/>
                </a:solidFill>
                <a:cs typeface="+mn-ea"/>
                <a:sym typeface="+mn-lt"/>
              </a:rPr>
              <a:t>数据链路层网络互连</a:t>
            </a:r>
            <a:endParaRPr lang="en-US" altLang="zh-CN" dirty="0">
              <a:solidFill>
                <a:srgbClr val="3333FF"/>
              </a:solidFill>
              <a:cs typeface="+mn-ea"/>
              <a:sym typeface="+mn-lt"/>
            </a:endParaRPr>
          </a:p>
          <a:p>
            <a:pPr marL="360363" indent="0">
              <a:lnSpc>
                <a:spcPct val="120000"/>
              </a:lnSpc>
              <a:spcBef>
                <a:spcPts val="0"/>
              </a:spcBef>
              <a:buNone/>
            </a:pPr>
            <a:r>
              <a:rPr lang="en-US" altLang="zh-CN" sz="2000" dirty="0">
                <a:solidFill>
                  <a:schemeClr val="tx1"/>
                </a:solidFill>
                <a:cs typeface="+mn-ea"/>
                <a:sym typeface="+mn-lt"/>
              </a:rPr>
              <a:t>4.5.1 </a:t>
            </a:r>
            <a:r>
              <a:rPr lang="zh-CN" altLang="en-US" sz="2000" dirty="0">
                <a:solidFill>
                  <a:schemeClr val="tx1"/>
                </a:solidFill>
                <a:cs typeface="+mn-ea"/>
                <a:sym typeface="+mn-lt"/>
              </a:rPr>
              <a:t>基于</a:t>
            </a:r>
            <a:r>
              <a:rPr lang="en-US" altLang="zh-CN" sz="2000" dirty="0">
                <a:solidFill>
                  <a:schemeClr val="tx1"/>
                </a:solidFill>
                <a:cs typeface="+mn-ea"/>
                <a:sym typeface="+mn-lt"/>
              </a:rPr>
              <a:t>Hub</a:t>
            </a:r>
            <a:r>
              <a:rPr lang="zh-CN" altLang="en-US" sz="2000" dirty="0">
                <a:solidFill>
                  <a:schemeClr val="tx1"/>
                </a:solidFill>
                <a:cs typeface="+mn-ea"/>
                <a:sym typeface="+mn-lt"/>
              </a:rPr>
              <a:t>集线器的互连</a:t>
            </a:r>
            <a:endParaRPr lang="en-US" altLang="zh-CN" sz="2000" dirty="0">
              <a:solidFill>
                <a:schemeClr val="tx1"/>
              </a:solidFill>
              <a:cs typeface="+mn-ea"/>
              <a:sym typeface="+mn-lt"/>
            </a:endParaRPr>
          </a:p>
          <a:p>
            <a:pPr marL="360363" indent="0">
              <a:lnSpc>
                <a:spcPct val="120000"/>
              </a:lnSpc>
              <a:spcBef>
                <a:spcPts val="0"/>
              </a:spcBef>
              <a:buNone/>
            </a:pPr>
            <a:r>
              <a:rPr lang="en-US" altLang="zh-CN" sz="2000" dirty="0">
                <a:cs typeface="+mn-ea"/>
                <a:sym typeface="+mn-lt"/>
              </a:rPr>
              <a:t>4.5.2 </a:t>
            </a:r>
            <a:r>
              <a:rPr lang="zh-CN" altLang="en-US" sz="2000" dirty="0">
                <a:cs typeface="+mn-ea"/>
                <a:sym typeface="+mn-lt"/>
              </a:rPr>
              <a:t>基于以太交换机的互连</a:t>
            </a:r>
            <a:endParaRPr lang="en-US" altLang="zh-CN" sz="2000" dirty="0">
              <a:cs typeface="+mn-ea"/>
              <a:sym typeface="+mn-lt"/>
            </a:endParaRPr>
          </a:p>
          <a:p>
            <a:pPr marL="360363" indent="0">
              <a:lnSpc>
                <a:spcPct val="120000"/>
              </a:lnSpc>
              <a:spcBef>
                <a:spcPts val="0"/>
              </a:spcBef>
              <a:buNone/>
            </a:pPr>
            <a:r>
              <a:rPr lang="en-US" altLang="zh-CN" sz="2000" dirty="0">
                <a:cs typeface="+mn-ea"/>
                <a:sym typeface="+mn-lt"/>
              </a:rPr>
              <a:t>4.5.3 </a:t>
            </a:r>
            <a:r>
              <a:rPr lang="zh-CN" altLang="en-US" sz="2000" dirty="0">
                <a:cs typeface="+mn-ea"/>
                <a:sym typeface="+mn-lt"/>
              </a:rPr>
              <a:t>环路问题与</a:t>
            </a:r>
            <a:r>
              <a:rPr lang="en-US" altLang="zh-CN" sz="2000" dirty="0">
                <a:cs typeface="+mn-ea"/>
                <a:sym typeface="+mn-lt"/>
              </a:rPr>
              <a:t>STP</a:t>
            </a:r>
            <a:r>
              <a:rPr lang="zh-CN" altLang="en-US" sz="2000" dirty="0">
                <a:cs typeface="+mn-ea"/>
                <a:sym typeface="+mn-lt"/>
              </a:rPr>
              <a:t>协议</a:t>
            </a:r>
            <a:endParaRPr lang="en-US" altLang="zh-CN" sz="2000" dirty="0">
              <a:cs typeface="+mn-ea"/>
              <a:sym typeface="+mn-lt"/>
            </a:endParaRPr>
          </a:p>
          <a:p>
            <a:pPr marL="360363" indent="0">
              <a:lnSpc>
                <a:spcPct val="130000"/>
              </a:lnSpc>
              <a:spcBef>
                <a:spcPts val="0"/>
              </a:spcBef>
              <a:buNone/>
            </a:pPr>
            <a:r>
              <a:rPr lang="en-US" altLang="zh-CN" sz="2000" dirty="0">
                <a:solidFill>
                  <a:srgbClr val="3333FF"/>
                </a:solidFill>
                <a:cs typeface="+mn-ea"/>
                <a:sym typeface="+mn-lt"/>
              </a:rPr>
              <a:t>4.5.4 </a:t>
            </a:r>
            <a:r>
              <a:rPr lang="zh-CN" altLang="en-US" sz="2000" dirty="0">
                <a:solidFill>
                  <a:srgbClr val="3333FF"/>
                </a:solidFill>
                <a:cs typeface="+mn-ea"/>
                <a:sym typeface="+mn-lt"/>
              </a:rPr>
              <a:t>虚拟局域网</a:t>
            </a:r>
            <a:r>
              <a:rPr lang="en-US" altLang="zh-CN" sz="2000" dirty="0">
                <a:solidFill>
                  <a:srgbClr val="3333FF"/>
                </a:solidFill>
                <a:cs typeface="+mn-ea"/>
                <a:sym typeface="+mn-lt"/>
              </a:rPr>
              <a:t>VLAN      </a:t>
            </a:r>
            <a:endParaRPr lang="zh-CN" altLang="en-US" sz="2000" dirty="0">
              <a:solidFill>
                <a:srgbClr val="3333FF"/>
              </a:solidFill>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2897287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D879F-98D4-5288-C3B4-7AE2F416A55B}"/>
              </a:ext>
            </a:extLst>
          </p:cNvPr>
          <p:cNvSpPr>
            <a:spLocks noGrp="1"/>
          </p:cNvSpPr>
          <p:nvPr>
            <p:ph type="title"/>
          </p:nvPr>
        </p:nvSpPr>
        <p:spPr/>
        <p:txBody>
          <a:bodyPr>
            <a:normAutofit/>
          </a:bodyPr>
          <a:lstStyle/>
          <a:p>
            <a:r>
              <a:rPr lang="zh-CN" altLang="en-US" sz="3200" b="1" dirty="0">
                <a:latin typeface="+mn-lt"/>
                <a:ea typeface="+mn-ea"/>
                <a:cs typeface="+mn-ea"/>
                <a:sym typeface="+mn-lt"/>
              </a:rPr>
              <a:t>轮询</a:t>
            </a:r>
            <a:endParaRPr lang="zh-CN" altLang="en-US" dirty="0"/>
          </a:p>
        </p:txBody>
      </p:sp>
      <p:sp>
        <p:nvSpPr>
          <p:cNvPr id="3" name="内容占位符 2">
            <a:extLst>
              <a:ext uri="{FF2B5EF4-FFF2-40B4-BE49-F238E27FC236}">
                <a16:creationId xmlns:a16="http://schemas.microsoft.com/office/drawing/2014/main" id="{6A5F83B0-6AA9-04B6-7D60-2182BC00544A}"/>
              </a:ext>
            </a:extLst>
          </p:cNvPr>
          <p:cNvSpPr>
            <a:spLocks noGrp="1"/>
          </p:cNvSpPr>
          <p:nvPr>
            <p:ph idx="1"/>
          </p:nvPr>
        </p:nvSpPr>
        <p:spPr>
          <a:xfrm>
            <a:off x="660400" y="1125539"/>
            <a:ext cx="4401457" cy="5008562"/>
          </a:xfrm>
        </p:spPr>
        <p:txBody>
          <a:bodyPr>
            <a:normAutofit/>
          </a:bodyPr>
          <a:lstStyle/>
          <a:p>
            <a:pPr>
              <a:lnSpc>
                <a:spcPct val="120000"/>
              </a:lnSpc>
              <a:spcBef>
                <a:spcPts val="0"/>
              </a:spcBef>
            </a:pPr>
            <a:r>
              <a:rPr lang="zh-CN" altLang="en-US" dirty="0">
                <a:latin typeface="+mn-lt"/>
                <a:ea typeface="+mn-ea"/>
                <a:cs typeface="+mn-ea"/>
                <a:sym typeface="+mn-lt"/>
              </a:rPr>
              <a:t>轮询：</a:t>
            </a:r>
            <a:r>
              <a:rPr lang="zh-CN" altLang="en-US" dirty="0">
                <a:solidFill>
                  <a:srgbClr val="C00000"/>
                </a:solidFill>
                <a:latin typeface="+mn-lt"/>
                <a:ea typeface="+mn-ea"/>
                <a:cs typeface="+mn-ea"/>
                <a:sym typeface="+mn-lt"/>
              </a:rPr>
              <a:t>主设备希望接收数据</a:t>
            </a:r>
            <a:r>
              <a:rPr lang="zh-CN" altLang="en-US" dirty="0">
                <a:latin typeface="+mn-lt"/>
                <a:ea typeface="+mn-ea"/>
                <a:cs typeface="+mn-ea"/>
                <a:sym typeface="+mn-lt"/>
              </a:rPr>
              <a:t>，逐个询问</a:t>
            </a:r>
            <a:r>
              <a:rPr lang="zh-CN" altLang="en-US" dirty="0">
                <a:cs typeface="+mn-ea"/>
                <a:sym typeface="+mn-lt"/>
              </a:rPr>
              <a:t>从</a:t>
            </a:r>
            <a:r>
              <a:rPr lang="zh-CN" altLang="en-US" dirty="0">
                <a:latin typeface="+mn-lt"/>
                <a:ea typeface="+mn-ea"/>
                <a:cs typeface="+mn-ea"/>
                <a:sym typeface="+mn-lt"/>
              </a:rPr>
              <a:t>设备是否有数据发送</a:t>
            </a:r>
          </a:p>
          <a:p>
            <a:pPr lvl="1">
              <a:lnSpc>
                <a:spcPct val="120000"/>
              </a:lnSpc>
              <a:spcBef>
                <a:spcPts val="0"/>
              </a:spcBef>
            </a:pPr>
            <a:r>
              <a:rPr lang="zh-CN" altLang="en-US" dirty="0">
                <a:latin typeface="+mn-lt"/>
                <a:ea typeface="+mn-ea"/>
                <a:cs typeface="+mn-ea"/>
                <a:sym typeface="+mn-lt"/>
              </a:rPr>
              <a:t>如果没有数据发送，必须回答否定应答帧</a:t>
            </a:r>
            <a:r>
              <a:rPr lang="en-US" altLang="zh-CN" dirty="0">
                <a:latin typeface="+mn-lt"/>
                <a:ea typeface="+mn-ea"/>
                <a:cs typeface="+mn-ea"/>
                <a:sym typeface="+mn-lt"/>
              </a:rPr>
              <a:t>(NAK)</a:t>
            </a:r>
            <a:endParaRPr lang="zh-CN" altLang="en-US" dirty="0">
              <a:latin typeface="+mn-lt"/>
              <a:ea typeface="+mn-ea"/>
              <a:cs typeface="+mn-ea"/>
              <a:sym typeface="+mn-lt"/>
            </a:endParaRPr>
          </a:p>
          <a:p>
            <a:pPr lvl="1">
              <a:lnSpc>
                <a:spcPct val="120000"/>
              </a:lnSpc>
              <a:spcBef>
                <a:spcPts val="0"/>
              </a:spcBef>
            </a:pPr>
            <a:r>
              <a:rPr lang="zh-CN" altLang="en-US" dirty="0">
                <a:latin typeface="+mn-lt"/>
                <a:ea typeface="+mn-ea"/>
                <a:cs typeface="+mn-ea"/>
                <a:sym typeface="+mn-lt"/>
              </a:rPr>
              <a:t>如果有数据，直接用数据帧应答</a:t>
            </a:r>
            <a:endParaRPr lang="en-US" altLang="zh-CN" dirty="0">
              <a:latin typeface="+mn-lt"/>
              <a:ea typeface="+mn-ea"/>
              <a:cs typeface="+mn-ea"/>
              <a:sym typeface="+mn-lt"/>
            </a:endParaRPr>
          </a:p>
          <a:p>
            <a:pPr lvl="1">
              <a:lnSpc>
                <a:spcPct val="120000"/>
              </a:lnSpc>
              <a:spcBef>
                <a:spcPts val="0"/>
              </a:spcBef>
            </a:pPr>
            <a:endParaRPr lang="zh-CN" altLang="en-US" dirty="0">
              <a:latin typeface="+mn-lt"/>
              <a:ea typeface="+mn-ea"/>
              <a:cs typeface="+mn-ea"/>
              <a:sym typeface="+mn-lt"/>
            </a:endParaRPr>
          </a:p>
          <a:p>
            <a:pPr>
              <a:lnSpc>
                <a:spcPct val="120000"/>
              </a:lnSpc>
              <a:spcBef>
                <a:spcPts val="0"/>
              </a:spcBef>
            </a:pPr>
            <a:r>
              <a:rPr lang="zh-CN" altLang="en-US" dirty="0">
                <a:latin typeface="+mn-lt"/>
                <a:ea typeface="+mn-ea"/>
                <a:cs typeface="+mn-ea"/>
                <a:sym typeface="+mn-lt"/>
              </a:rPr>
              <a:t>两种终止信息交互的方法：</a:t>
            </a:r>
          </a:p>
          <a:p>
            <a:pPr lvl="1">
              <a:lnSpc>
                <a:spcPct val="120000"/>
              </a:lnSpc>
              <a:spcBef>
                <a:spcPts val="0"/>
              </a:spcBef>
            </a:pPr>
            <a:r>
              <a:rPr lang="zh-CN" altLang="en-US" dirty="0">
                <a:latin typeface="+mn-lt"/>
                <a:ea typeface="+mn-ea"/>
                <a:cs typeface="+mn-ea"/>
                <a:sym typeface="+mn-lt"/>
              </a:rPr>
              <a:t>从设备将所有的数据发送完毕，并以一个传输结束帧</a:t>
            </a:r>
            <a:r>
              <a:rPr lang="en-US" altLang="zh-CN" dirty="0">
                <a:latin typeface="+mn-lt"/>
                <a:ea typeface="+mn-ea"/>
                <a:cs typeface="+mn-ea"/>
                <a:sym typeface="+mn-lt"/>
              </a:rPr>
              <a:t>(EOT)</a:t>
            </a:r>
            <a:r>
              <a:rPr lang="zh-CN" altLang="en-US" dirty="0">
                <a:latin typeface="+mn-lt"/>
                <a:ea typeface="+mn-ea"/>
                <a:cs typeface="+mn-ea"/>
                <a:sym typeface="+mn-lt"/>
              </a:rPr>
              <a:t>结束传输</a:t>
            </a:r>
          </a:p>
          <a:p>
            <a:pPr lvl="1">
              <a:lnSpc>
                <a:spcPct val="120000"/>
              </a:lnSpc>
              <a:spcBef>
                <a:spcPts val="0"/>
              </a:spcBef>
            </a:pPr>
            <a:r>
              <a:rPr lang="zh-CN" altLang="en-US" dirty="0">
                <a:latin typeface="+mn-lt"/>
                <a:ea typeface="+mn-ea"/>
                <a:cs typeface="+mn-ea"/>
                <a:sym typeface="+mn-lt"/>
              </a:rPr>
              <a:t>主设备发出“时间到”消息</a:t>
            </a:r>
          </a:p>
          <a:p>
            <a:endParaRPr lang="zh-CN" altLang="en-US" dirty="0"/>
          </a:p>
        </p:txBody>
      </p:sp>
      <p:sp>
        <p:nvSpPr>
          <p:cNvPr id="4" name="灯片编号占位符 3">
            <a:extLst>
              <a:ext uri="{FF2B5EF4-FFF2-40B4-BE49-F238E27FC236}">
                <a16:creationId xmlns:a16="http://schemas.microsoft.com/office/drawing/2014/main" id="{46639C0C-C821-F4F9-E22E-C37C9E4A495B}"/>
              </a:ext>
            </a:extLst>
          </p:cNvPr>
          <p:cNvSpPr>
            <a:spLocks noGrp="1"/>
          </p:cNvSpPr>
          <p:nvPr>
            <p:ph type="sldNum" sz="quarter" idx="12"/>
          </p:nvPr>
        </p:nvSpPr>
        <p:spPr/>
        <p:txBody>
          <a:bodyPr/>
          <a:lstStyle/>
          <a:p>
            <a:fld id="{C8BB1146-E542-4D4E-B8E9-6919A11DDD48}" type="slidenum">
              <a:rPr lang="en-US" smtClean="0"/>
              <a:t>26</a:t>
            </a:fld>
            <a:endParaRPr lang="en-US"/>
          </a:p>
        </p:txBody>
      </p:sp>
      <p:pic>
        <p:nvPicPr>
          <p:cNvPr id="6" name="图片 5">
            <a:extLst>
              <a:ext uri="{FF2B5EF4-FFF2-40B4-BE49-F238E27FC236}">
                <a16:creationId xmlns:a16="http://schemas.microsoft.com/office/drawing/2014/main" id="{66292857-8231-F28B-4DB4-5C49112DD7C9}"/>
              </a:ext>
            </a:extLst>
          </p:cNvPr>
          <p:cNvPicPr>
            <a:picLocks noChangeAspect="1"/>
          </p:cNvPicPr>
          <p:nvPr/>
        </p:nvPicPr>
        <p:blipFill>
          <a:blip r:embed="rId2"/>
          <a:stretch>
            <a:fillRect/>
          </a:stretch>
        </p:blipFill>
        <p:spPr>
          <a:xfrm>
            <a:off x="5300274" y="1125538"/>
            <a:ext cx="6231326" cy="4860473"/>
          </a:xfrm>
          <a:prstGeom prst="rect">
            <a:avLst/>
          </a:prstGeom>
        </p:spPr>
      </p:pic>
    </p:spTree>
    <p:extLst>
      <p:ext uri="{BB962C8B-B14F-4D97-AF65-F5344CB8AC3E}">
        <p14:creationId xmlns:p14="http://schemas.microsoft.com/office/powerpoint/2010/main" val="1254528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496044" y="5184213"/>
            <a:ext cx="11199911"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000" dirty="0">
                <a:cs typeface="+mn-ea"/>
                <a:sym typeface="+mn-lt"/>
              </a:rPr>
              <a:t>每个接口都处于一个</a:t>
            </a:r>
            <a:r>
              <a:rPr lang="zh-CN" altLang="en-US" sz="2000" dirty="0">
                <a:solidFill>
                  <a:srgbClr val="0000FF"/>
                </a:solidFill>
                <a:cs typeface="+mn-ea"/>
                <a:sym typeface="+mn-lt"/>
              </a:rPr>
              <a:t>独立的碰撞域</a:t>
            </a:r>
            <a:r>
              <a:rPr lang="zh-CN" altLang="en-US" sz="2000" dirty="0">
                <a:cs typeface="+mn-ea"/>
                <a:sym typeface="+mn-lt"/>
              </a:rPr>
              <a:t>（或冲突域）中，但所有计算机都处于</a:t>
            </a:r>
            <a:r>
              <a:rPr lang="zh-CN" altLang="en-US" sz="2000" dirty="0">
                <a:solidFill>
                  <a:srgbClr val="0000FF"/>
                </a:solidFill>
                <a:cs typeface="+mn-ea"/>
                <a:sym typeface="+mn-lt"/>
              </a:rPr>
              <a:t>同一个广播域</a:t>
            </a:r>
            <a:r>
              <a:rPr lang="zh-CN" altLang="en-US" sz="2000" dirty="0">
                <a:cs typeface="+mn-ea"/>
                <a:sym typeface="+mn-lt"/>
              </a:rPr>
              <a:t>中。</a:t>
            </a:r>
            <a:endParaRPr lang="en-US" altLang="zh-CN" sz="20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000" dirty="0">
                <a:solidFill>
                  <a:srgbClr val="0000FF"/>
                </a:solidFill>
                <a:cs typeface="+mn-ea"/>
                <a:sym typeface="+mn-lt"/>
              </a:rPr>
              <a:t>广播域（</a:t>
            </a:r>
            <a:r>
              <a:rPr lang="en-US" altLang="zh-CN" sz="2000" dirty="0">
                <a:solidFill>
                  <a:srgbClr val="0000FF"/>
                </a:solidFill>
                <a:cs typeface="+mn-ea"/>
                <a:sym typeface="+mn-lt"/>
              </a:rPr>
              <a:t>broadcast domain</a:t>
            </a:r>
            <a:r>
              <a:rPr lang="zh-CN" altLang="en-US" sz="2000" dirty="0">
                <a:solidFill>
                  <a:srgbClr val="0000FF"/>
                </a:solidFill>
                <a:cs typeface="+mn-ea"/>
                <a:sym typeface="+mn-lt"/>
              </a:rPr>
              <a:t>）</a:t>
            </a:r>
            <a:r>
              <a:rPr lang="zh-CN" altLang="en-US" sz="2000" dirty="0">
                <a:cs typeface="+mn-ea"/>
                <a:sym typeface="+mn-lt"/>
              </a:rPr>
              <a:t>：指这样一部分网络，其中任何一台设备发出的报文由于交换机不知道目的</a:t>
            </a:r>
            <a:r>
              <a:rPr lang="en-US" altLang="zh-CN" sz="2000" dirty="0">
                <a:cs typeface="+mn-ea"/>
                <a:sym typeface="+mn-lt"/>
              </a:rPr>
              <a:t>MAC</a:t>
            </a:r>
            <a:r>
              <a:rPr lang="zh-CN" altLang="en-US" sz="2000" dirty="0">
                <a:cs typeface="+mn-ea"/>
                <a:sym typeface="+mn-lt"/>
              </a:rPr>
              <a:t>在哪个路径上而被广播后，网络中的所有其他设备所能接收到这个报文。</a:t>
            </a:r>
          </a:p>
        </p:txBody>
      </p:sp>
      <p:sp>
        <p:nvSpPr>
          <p:cNvPr id="9" name="Rectangle 6"/>
          <p:cNvSpPr>
            <a:spLocks noChangeArrowheads="1"/>
          </p:cNvSpPr>
          <p:nvPr/>
        </p:nvSpPr>
        <p:spPr bwMode="auto">
          <a:xfrm>
            <a:off x="5623761" y="1573037"/>
            <a:ext cx="867545"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采用</a:t>
            </a:r>
            <a:endParaRPr lang="fr-FR" altLang="zh-CN" sz="2667" b="1" dirty="0">
              <a:solidFill>
                <a:schemeClr val="bg1"/>
              </a:solidFill>
              <a:cs typeface="+mn-ea"/>
              <a:sym typeface="+mn-lt"/>
            </a:endParaRPr>
          </a:p>
        </p:txBody>
      </p:sp>
      <p:sp>
        <p:nvSpPr>
          <p:cNvPr id="31" name="AutoShape 42"/>
          <p:cNvSpPr>
            <a:spLocks noChangeArrowheads="1"/>
          </p:cNvSpPr>
          <p:nvPr/>
        </p:nvSpPr>
        <p:spPr bwMode="auto">
          <a:xfrm>
            <a:off x="1685214" y="1824420"/>
            <a:ext cx="8138983" cy="3209159"/>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dirty="0">
              <a:solidFill>
                <a:srgbClr val="0000CC"/>
              </a:solidFill>
              <a:cs typeface="+mn-ea"/>
              <a:sym typeface="+mn-lt"/>
            </a:endParaRPr>
          </a:p>
        </p:txBody>
      </p:sp>
      <p:sp>
        <p:nvSpPr>
          <p:cNvPr id="66" name="Line 51"/>
          <p:cNvSpPr>
            <a:spLocks noChangeShapeType="1"/>
          </p:cNvSpPr>
          <p:nvPr/>
        </p:nvSpPr>
        <p:spPr bwMode="auto">
          <a:xfrm>
            <a:off x="7173678" y="3459456"/>
            <a:ext cx="1109653" cy="88531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67" name="Line 53"/>
          <p:cNvSpPr>
            <a:spLocks noChangeShapeType="1"/>
          </p:cNvSpPr>
          <p:nvPr/>
        </p:nvSpPr>
        <p:spPr bwMode="auto">
          <a:xfrm flipV="1">
            <a:off x="7057969" y="3409372"/>
            <a:ext cx="13505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68" name="Line 54"/>
          <p:cNvSpPr>
            <a:spLocks noChangeShapeType="1"/>
          </p:cNvSpPr>
          <p:nvPr/>
        </p:nvSpPr>
        <p:spPr bwMode="auto">
          <a:xfrm flipV="1">
            <a:off x="7173678" y="2418208"/>
            <a:ext cx="1109653" cy="9582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688" y="4181056"/>
            <a:ext cx="551640" cy="5516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688" y="3164488"/>
            <a:ext cx="551640" cy="551640"/>
          </a:xfrm>
          <a:prstGeom prst="rect">
            <a:avLst/>
          </a:prstGeom>
          <a:noFill/>
          <a:extLst>
            <a:ext uri="{909E8E84-426E-40DD-AFC4-6F175D3DCCD1}">
              <a14:hiddenFill xmlns:a14="http://schemas.microsoft.com/office/drawing/2010/main">
                <a:solidFill>
                  <a:srgbClr val="FFFFFF"/>
                </a:solidFill>
              </a14:hiddenFill>
            </a:ext>
          </a:extLst>
        </p:spPr>
      </p:pic>
      <p:sp>
        <p:nvSpPr>
          <p:cNvPr id="49" name="Line 51"/>
          <p:cNvSpPr>
            <a:spLocks noChangeShapeType="1"/>
          </p:cNvSpPr>
          <p:nvPr/>
        </p:nvSpPr>
        <p:spPr bwMode="auto">
          <a:xfrm flipH="1">
            <a:off x="3132758" y="3459456"/>
            <a:ext cx="1109653" cy="88531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0" name="Line 53"/>
          <p:cNvSpPr>
            <a:spLocks noChangeShapeType="1"/>
          </p:cNvSpPr>
          <p:nvPr/>
        </p:nvSpPr>
        <p:spPr bwMode="auto">
          <a:xfrm flipH="1" flipV="1">
            <a:off x="3083553" y="3423239"/>
            <a:ext cx="11215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55" name="Line 54"/>
          <p:cNvSpPr>
            <a:spLocks noChangeShapeType="1"/>
          </p:cNvSpPr>
          <p:nvPr/>
        </p:nvSpPr>
        <p:spPr bwMode="auto">
          <a:xfrm flipH="1" flipV="1">
            <a:off x="3132758" y="2418208"/>
            <a:ext cx="1109653" cy="9582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733" y="3197440"/>
            <a:ext cx="551640" cy="5516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733" y="2142391"/>
            <a:ext cx="551640" cy="551640"/>
          </a:xfrm>
          <a:prstGeom prst="rect">
            <a:avLst/>
          </a:prstGeom>
          <a:noFill/>
          <a:extLst>
            <a:ext uri="{909E8E84-426E-40DD-AFC4-6F175D3DCCD1}">
              <a14:hiddenFill xmlns:a14="http://schemas.microsoft.com/office/drawing/2010/main">
                <a:solidFill>
                  <a:srgbClr val="FFFFFF"/>
                </a:solidFill>
              </a14:hiddenFill>
            </a:ext>
          </a:extLst>
        </p:spPr>
      </p:pic>
      <p:sp>
        <p:nvSpPr>
          <p:cNvPr id="44" name="Line 48"/>
          <p:cNvSpPr>
            <a:spLocks noChangeShapeType="1"/>
          </p:cNvSpPr>
          <p:nvPr/>
        </p:nvSpPr>
        <p:spPr bwMode="auto">
          <a:xfrm>
            <a:off x="4410575" y="3371232"/>
            <a:ext cx="226126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47" name="矩形 46"/>
          <p:cNvSpPr/>
          <p:nvPr/>
        </p:nvSpPr>
        <p:spPr>
          <a:xfrm>
            <a:off x="3959357" y="2445264"/>
            <a:ext cx="800219" cy="657809"/>
          </a:xfrm>
          <a:prstGeom prst="rect">
            <a:avLst/>
          </a:prstGeom>
        </p:spPr>
        <p:txBody>
          <a:bodyPr wrap="none">
            <a:spAutoFit/>
          </a:bodyPr>
          <a:lstStyle/>
          <a:p>
            <a:pPr>
              <a:lnSpc>
                <a:spcPct val="120000"/>
              </a:lnSpc>
            </a:pPr>
            <a:r>
              <a:rPr lang="zh-CN" altLang="en-US" sz="1600" b="1" dirty="0">
                <a:cs typeface="+mn-ea"/>
                <a:sym typeface="+mn-lt"/>
              </a:rPr>
              <a:t>以太网</a:t>
            </a:r>
          </a:p>
          <a:p>
            <a:pPr>
              <a:lnSpc>
                <a:spcPct val="120000"/>
              </a:lnSpc>
            </a:pPr>
            <a:r>
              <a:rPr lang="zh-CN" altLang="en-US" sz="1600" b="1" dirty="0">
                <a:cs typeface="+mn-ea"/>
                <a:sym typeface="+mn-lt"/>
              </a:rPr>
              <a:t>交换机</a:t>
            </a:r>
          </a:p>
        </p:txBody>
      </p:sp>
      <p:sp>
        <p:nvSpPr>
          <p:cNvPr id="70" name="矩形 69"/>
          <p:cNvSpPr/>
          <p:nvPr/>
        </p:nvSpPr>
        <p:spPr>
          <a:xfrm>
            <a:off x="6671842" y="2445264"/>
            <a:ext cx="800219" cy="657809"/>
          </a:xfrm>
          <a:prstGeom prst="rect">
            <a:avLst/>
          </a:prstGeom>
        </p:spPr>
        <p:txBody>
          <a:bodyPr wrap="none">
            <a:spAutoFit/>
          </a:bodyPr>
          <a:lstStyle/>
          <a:p>
            <a:pPr>
              <a:lnSpc>
                <a:spcPct val="120000"/>
              </a:lnSpc>
            </a:pPr>
            <a:r>
              <a:rPr lang="zh-CN" altLang="en-US" sz="1600" b="1" dirty="0">
                <a:cs typeface="+mn-ea"/>
                <a:sym typeface="+mn-lt"/>
              </a:rPr>
              <a:t>以太网</a:t>
            </a:r>
          </a:p>
          <a:p>
            <a:pPr>
              <a:lnSpc>
                <a:spcPct val="120000"/>
              </a:lnSpc>
            </a:pPr>
            <a:r>
              <a:rPr lang="zh-CN" altLang="en-US" sz="1600" b="1" dirty="0">
                <a:cs typeface="+mn-ea"/>
                <a:sym typeface="+mn-lt"/>
              </a:rPr>
              <a:t>交换机</a:t>
            </a:r>
          </a:p>
        </p:txBody>
      </p:sp>
      <p:grpSp>
        <p:nvGrpSpPr>
          <p:cNvPr id="16" name="组合 15"/>
          <p:cNvGrpSpPr/>
          <p:nvPr/>
        </p:nvGrpSpPr>
        <p:grpSpPr>
          <a:xfrm>
            <a:off x="6637839" y="3004941"/>
            <a:ext cx="840260" cy="749257"/>
            <a:chOff x="7055708" y="3613937"/>
            <a:chExt cx="630195" cy="561943"/>
          </a:xfrm>
        </p:grpSpPr>
        <p:sp>
          <p:nvSpPr>
            <p:cNvPr id="15" name="矩形 14"/>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4" name="右箭头 1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89" name="右箭头 8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0" name="右箭头 8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1" name="右箭头 9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grpSp>
        <p:nvGrpSpPr>
          <p:cNvPr id="92" name="组合 91"/>
          <p:cNvGrpSpPr/>
          <p:nvPr/>
        </p:nvGrpSpPr>
        <p:grpSpPr>
          <a:xfrm>
            <a:off x="3957493" y="3004941"/>
            <a:ext cx="840260" cy="749257"/>
            <a:chOff x="7055708" y="3613937"/>
            <a:chExt cx="630195" cy="561943"/>
          </a:xfrm>
        </p:grpSpPr>
        <p:sp>
          <p:nvSpPr>
            <p:cNvPr id="93" name="矩形 9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4" name="右箭头 9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5" name="右箭头 9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6" name="右箭头 9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7" name="右箭头 9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grpSp>
        <p:nvGrpSpPr>
          <p:cNvPr id="98" name="Group 202"/>
          <p:cNvGrpSpPr>
            <a:grpSpLocks/>
          </p:cNvGrpSpPr>
          <p:nvPr/>
        </p:nvGrpSpPr>
        <p:grpSpPr bwMode="auto">
          <a:xfrm>
            <a:off x="2791258" y="4045639"/>
            <a:ext cx="595437" cy="589691"/>
            <a:chOff x="630" y="3200"/>
            <a:chExt cx="627" cy="604"/>
          </a:xfrm>
        </p:grpSpPr>
        <p:sp>
          <p:nvSpPr>
            <p:cNvPr id="99"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00"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101"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102"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103"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04"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05"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06"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grpSp>
      <p:grpSp>
        <p:nvGrpSpPr>
          <p:cNvPr id="107" name="Group 202"/>
          <p:cNvGrpSpPr>
            <a:grpSpLocks/>
          </p:cNvGrpSpPr>
          <p:nvPr/>
        </p:nvGrpSpPr>
        <p:grpSpPr bwMode="auto">
          <a:xfrm>
            <a:off x="8116212" y="2049663"/>
            <a:ext cx="595437" cy="589691"/>
            <a:chOff x="630" y="3200"/>
            <a:chExt cx="627" cy="604"/>
          </a:xfrm>
        </p:grpSpPr>
        <p:sp>
          <p:nvSpPr>
            <p:cNvPr id="108"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09"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110"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111"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112"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13"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14"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115"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grpSp>
      <p:sp>
        <p:nvSpPr>
          <p:cNvPr id="116" name="Text Box 50"/>
          <p:cNvSpPr txBox="1">
            <a:spLocks noChangeArrowheads="1"/>
          </p:cNvSpPr>
          <p:nvPr/>
        </p:nvSpPr>
        <p:spPr bwMode="auto">
          <a:xfrm>
            <a:off x="5328816" y="4619708"/>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C00CC"/>
                </a:solidFill>
                <a:cs typeface="+mn-ea"/>
                <a:sym typeface="+mn-lt"/>
              </a:rPr>
              <a:t>广播域</a:t>
            </a:r>
          </a:p>
        </p:txBody>
      </p:sp>
      <p:sp>
        <p:nvSpPr>
          <p:cNvPr id="138" name="任意多边形 137"/>
          <p:cNvSpPr/>
          <p:nvPr/>
        </p:nvSpPr>
        <p:spPr>
          <a:xfrm>
            <a:off x="3403171" y="2811758"/>
            <a:ext cx="472548" cy="502196"/>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39" name="任意多边形 138"/>
          <p:cNvSpPr/>
          <p:nvPr/>
        </p:nvSpPr>
        <p:spPr>
          <a:xfrm flipH="1" flipV="1">
            <a:off x="7571337" y="3507405"/>
            <a:ext cx="472548" cy="502196"/>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nvGrpSpPr>
          <p:cNvPr id="147" name="组合 146"/>
          <p:cNvGrpSpPr/>
          <p:nvPr/>
        </p:nvGrpSpPr>
        <p:grpSpPr>
          <a:xfrm>
            <a:off x="3396617" y="2418208"/>
            <a:ext cx="4647267" cy="1860659"/>
            <a:chOff x="2778721" y="2595031"/>
            <a:chExt cx="3485450" cy="1395494"/>
          </a:xfrm>
        </p:grpSpPr>
        <p:cxnSp>
          <p:nvCxnSpPr>
            <p:cNvPr id="117" name="直接连接符 116"/>
            <p:cNvCxnSpPr/>
            <p:nvPr/>
          </p:nvCxnSpPr>
          <p:spPr>
            <a:xfrm flipH="1">
              <a:off x="5819227" y="2595031"/>
              <a:ext cx="444944" cy="37024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66519" y="3215942"/>
              <a:ext cx="1081131" cy="1"/>
            </a:xfrm>
            <a:prstGeom prst="line">
              <a:avLst/>
            </a:prstGeom>
            <a:ln w="38100">
              <a:solidFill>
                <a:srgbClr val="CC33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778721" y="3658532"/>
              <a:ext cx="384040" cy="331993"/>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0DD02D3-604B-4E86-BB9F-0CE7AEF878CB}"/>
                </a:ext>
              </a:extLst>
            </p:cNvPr>
            <p:cNvCxnSpPr/>
            <p:nvPr/>
          </p:nvCxnSpPr>
          <p:spPr>
            <a:xfrm>
              <a:off x="3971726" y="3498335"/>
              <a:ext cx="1081131" cy="1"/>
            </a:xfrm>
            <a:prstGeom prst="line">
              <a:avLst/>
            </a:prstGeom>
            <a:ln w="38100">
              <a:solidFill>
                <a:srgbClr val="3333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8" name="Text Box 50"/>
          <p:cNvSpPr txBox="1">
            <a:spLocks noChangeArrowheads="1"/>
          </p:cNvSpPr>
          <p:nvPr/>
        </p:nvSpPr>
        <p:spPr bwMode="auto">
          <a:xfrm>
            <a:off x="8743229" y="3165670"/>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149" name="Text Box 50"/>
          <p:cNvSpPr txBox="1">
            <a:spLocks noChangeArrowheads="1"/>
          </p:cNvSpPr>
          <p:nvPr/>
        </p:nvSpPr>
        <p:spPr bwMode="auto">
          <a:xfrm>
            <a:off x="8743231" y="2075679"/>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00000"/>
                </a:solidFill>
                <a:cs typeface="+mn-ea"/>
                <a:sym typeface="+mn-lt"/>
              </a:rPr>
              <a:t>市场部</a:t>
            </a:r>
          </a:p>
        </p:txBody>
      </p:sp>
      <p:sp>
        <p:nvSpPr>
          <p:cNvPr id="150" name="Text Box 50"/>
          <p:cNvSpPr txBox="1">
            <a:spLocks noChangeArrowheads="1"/>
          </p:cNvSpPr>
          <p:nvPr/>
        </p:nvSpPr>
        <p:spPr bwMode="auto">
          <a:xfrm>
            <a:off x="8743229" y="4187288"/>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151" name="Text Box 50"/>
          <p:cNvSpPr txBox="1">
            <a:spLocks noChangeArrowheads="1"/>
          </p:cNvSpPr>
          <p:nvPr/>
        </p:nvSpPr>
        <p:spPr bwMode="auto">
          <a:xfrm>
            <a:off x="1893640" y="4069863"/>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00000"/>
                </a:solidFill>
                <a:cs typeface="+mn-ea"/>
                <a:sym typeface="+mn-lt"/>
              </a:rPr>
              <a:t>市场部</a:t>
            </a:r>
          </a:p>
        </p:txBody>
      </p:sp>
      <p:sp>
        <p:nvSpPr>
          <p:cNvPr id="152" name="Text Box 50"/>
          <p:cNvSpPr txBox="1">
            <a:spLocks noChangeArrowheads="1"/>
          </p:cNvSpPr>
          <p:nvPr/>
        </p:nvSpPr>
        <p:spPr bwMode="auto">
          <a:xfrm>
            <a:off x="1893640" y="2160527"/>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153" name="Text Box 50"/>
          <p:cNvSpPr txBox="1">
            <a:spLocks noChangeArrowheads="1"/>
          </p:cNvSpPr>
          <p:nvPr/>
        </p:nvSpPr>
        <p:spPr bwMode="auto">
          <a:xfrm>
            <a:off x="1893640" y="3182146"/>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2" name="矩形 1">
            <a:extLst>
              <a:ext uri="{FF2B5EF4-FFF2-40B4-BE49-F238E27FC236}">
                <a16:creationId xmlns:a16="http://schemas.microsoft.com/office/drawing/2014/main" id="{07568B3B-5632-44A7-9C6F-971F4A67F0FD}"/>
              </a:ext>
            </a:extLst>
          </p:cNvPr>
          <p:cNvSpPr/>
          <p:nvPr/>
        </p:nvSpPr>
        <p:spPr>
          <a:xfrm>
            <a:off x="451391" y="272233"/>
            <a:ext cx="7981672" cy="632353"/>
          </a:xfrm>
          <a:prstGeom prst="rect">
            <a:avLst/>
          </a:prstGeom>
        </p:spPr>
        <p:txBody>
          <a:bodyPr wrap="none">
            <a:spAutoFit/>
          </a:bodyPr>
          <a:lstStyle/>
          <a:p>
            <a:pPr>
              <a:lnSpc>
                <a:spcPct val="120000"/>
              </a:lnSpc>
            </a:pPr>
            <a:r>
              <a:rPr lang="zh-CN" altLang="en-US" sz="3200" b="1" dirty="0">
                <a:cs typeface="+mn-ea"/>
                <a:sym typeface="+mn-lt"/>
              </a:rPr>
              <a:t>用以太网交换机互连的网络是一个广播网络</a:t>
            </a:r>
            <a:endParaRPr lang="zh-CN" altLang="en-US" sz="3200" dirty="0">
              <a:cs typeface="+mn-ea"/>
              <a:sym typeface="+mn-lt"/>
            </a:endParaRPr>
          </a:p>
        </p:txBody>
      </p:sp>
      <p:sp>
        <p:nvSpPr>
          <p:cNvPr id="3" name="矩形 2">
            <a:extLst>
              <a:ext uri="{FF2B5EF4-FFF2-40B4-BE49-F238E27FC236}">
                <a16:creationId xmlns:a16="http://schemas.microsoft.com/office/drawing/2014/main" id="{3BA8BDC2-7F8D-48E7-9EBD-783BDBC0BF0A}"/>
              </a:ext>
            </a:extLst>
          </p:cNvPr>
          <p:cNvSpPr/>
          <p:nvPr/>
        </p:nvSpPr>
        <p:spPr>
          <a:xfrm>
            <a:off x="2763209" y="1222245"/>
            <a:ext cx="6032421" cy="497316"/>
          </a:xfrm>
          <a:prstGeom prst="rect">
            <a:avLst/>
          </a:prstGeom>
        </p:spPr>
        <p:txBody>
          <a:bodyPr wrap="none">
            <a:spAutoFit/>
          </a:bodyPr>
          <a:lstStyle/>
          <a:p>
            <a:pPr eaLnBrk="0" hangingPunct="0">
              <a:lnSpc>
                <a:spcPct val="120000"/>
              </a:lnSpc>
              <a:buClr>
                <a:srgbClr val="0070C0"/>
              </a:buClr>
            </a:pPr>
            <a:r>
              <a:rPr lang="zh-CN" altLang="en-US" sz="2400" dirty="0">
                <a:solidFill>
                  <a:srgbClr val="FF0000"/>
                </a:solidFill>
                <a:cs typeface="+mn-ea"/>
                <a:sym typeface="+mn-lt"/>
              </a:rPr>
              <a:t>问题：研发部和市场部的计算机如何隔离？</a:t>
            </a:r>
          </a:p>
        </p:txBody>
      </p:sp>
    </p:spTree>
    <p:extLst>
      <p:ext uri="{BB962C8B-B14F-4D97-AF65-F5344CB8AC3E}">
        <p14:creationId xmlns:p14="http://schemas.microsoft.com/office/powerpoint/2010/main" val="44786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1000"/>
                                  </p:stCondLst>
                                  <p:childTnLst>
                                    <p:anim calcmode="discrete" valueType="str">
                                      <p:cBhvr>
                                        <p:cTn id="6" dur="1000" fill="hold"/>
                                        <p:tgtEl>
                                          <p:spTgt spid="13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139"/>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Oval 48">
            <a:extLst>
              <a:ext uri="{FF2B5EF4-FFF2-40B4-BE49-F238E27FC236}">
                <a16:creationId xmlns:a16="http://schemas.microsoft.com/office/drawing/2014/main" id="{F480DE0E-95BE-401D-8482-8B669EB10C31}"/>
              </a:ext>
            </a:extLst>
          </p:cNvPr>
          <p:cNvSpPr>
            <a:spLocks noChangeArrowheads="1"/>
          </p:cNvSpPr>
          <p:nvPr/>
        </p:nvSpPr>
        <p:spPr bwMode="auto">
          <a:xfrm>
            <a:off x="231960" y="1591151"/>
            <a:ext cx="7200900" cy="3240087"/>
          </a:xfrm>
          <a:prstGeom prst="ellipse">
            <a:avLst/>
          </a:prstGeom>
          <a:solidFill>
            <a:srgbClr val="CCCCCC">
              <a:alpha val="39999"/>
            </a:srgbClr>
          </a:solidFill>
          <a:ln w="3175" algn="ctr">
            <a:solidFill>
              <a:srgbClr val="006699"/>
            </a:solidFill>
            <a:prstDash val="lgDash"/>
            <a:round/>
            <a:headEnd/>
            <a:tailEnd/>
          </a:ln>
        </p:spPr>
        <p:txBody>
          <a:bodyPr wrap="none" anchor="ct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en-US">
              <a:latin typeface="+mn-lt"/>
              <a:ea typeface="+mn-ea"/>
              <a:cs typeface="+mn-ea"/>
              <a:sym typeface="+mn-lt"/>
            </a:endParaRPr>
          </a:p>
        </p:txBody>
      </p:sp>
      <p:sp>
        <p:nvSpPr>
          <p:cNvPr id="10244" name="Text Box 4">
            <a:extLst>
              <a:ext uri="{FF2B5EF4-FFF2-40B4-BE49-F238E27FC236}">
                <a16:creationId xmlns:a16="http://schemas.microsoft.com/office/drawing/2014/main" id="{9B52D8BB-5AEF-418E-B46D-0F96E3B10F48}"/>
              </a:ext>
            </a:extLst>
          </p:cNvPr>
          <p:cNvSpPr txBox="1">
            <a:spLocks noChangeArrowheads="1"/>
          </p:cNvSpPr>
          <p:nvPr/>
        </p:nvSpPr>
        <p:spPr bwMode="auto">
          <a:xfrm>
            <a:off x="3410136" y="3131026"/>
            <a:ext cx="127791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784225">
              <a:defRPr sz="2100">
                <a:solidFill>
                  <a:schemeClr val="tx1"/>
                </a:solidFill>
                <a:latin typeface="Arial" panose="020B0604020202020204" pitchFamily="34" charset="0"/>
                <a:ea typeface="MS PGothic" panose="020B0600070205080204" pitchFamily="34" charset="-128"/>
              </a:defRPr>
            </a:lvl1pPr>
            <a:lvl2pPr marL="742950" indent="-285750" defTabSz="784225">
              <a:defRPr sz="2100">
                <a:solidFill>
                  <a:schemeClr val="tx1"/>
                </a:solidFill>
                <a:latin typeface="Arial" panose="020B0604020202020204" pitchFamily="34" charset="0"/>
                <a:ea typeface="MS PGothic" panose="020B0600070205080204" pitchFamily="34" charset="-128"/>
              </a:defRPr>
            </a:lvl2pPr>
            <a:lvl3pPr marL="1143000" indent="-228600" defTabSz="784225">
              <a:defRPr sz="2100">
                <a:solidFill>
                  <a:schemeClr val="tx1"/>
                </a:solidFill>
                <a:latin typeface="Arial" panose="020B0604020202020204" pitchFamily="34" charset="0"/>
                <a:ea typeface="MS PGothic" panose="020B0600070205080204" pitchFamily="34" charset="-128"/>
              </a:defRPr>
            </a:lvl3pPr>
            <a:lvl4pPr marL="1600200" indent="-228600" defTabSz="784225">
              <a:defRPr sz="2100">
                <a:solidFill>
                  <a:schemeClr val="tx1"/>
                </a:solidFill>
                <a:latin typeface="Arial" panose="020B0604020202020204" pitchFamily="34" charset="0"/>
                <a:ea typeface="MS PGothic" panose="020B0600070205080204" pitchFamily="34" charset="-128"/>
              </a:defRPr>
            </a:lvl4pPr>
            <a:lvl5pPr marL="2057400" indent="-228600" defTabSz="784225">
              <a:defRPr sz="2100">
                <a:solidFill>
                  <a:schemeClr val="tx1"/>
                </a:solidFill>
                <a:latin typeface="Arial" panose="020B0604020202020204" pitchFamily="34" charset="0"/>
                <a:ea typeface="MS PGothic" panose="020B0600070205080204" pitchFamily="34" charset="-128"/>
              </a:defRPr>
            </a:lvl5pPr>
            <a:lvl6pPr marL="25146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zh-CN" altLang="en-US" sz="2400" b="1">
                <a:solidFill>
                  <a:srgbClr val="990000"/>
                </a:solidFill>
                <a:latin typeface="+mn-lt"/>
                <a:ea typeface="+mn-ea"/>
                <a:cs typeface="+mn-ea"/>
                <a:sym typeface="+mn-lt"/>
              </a:rPr>
              <a:t>广 播 域</a:t>
            </a:r>
          </a:p>
        </p:txBody>
      </p:sp>
      <p:sp>
        <p:nvSpPr>
          <p:cNvPr id="10245" name="Line 5">
            <a:extLst>
              <a:ext uri="{FF2B5EF4-FFF2-40B4-BE49-F238E27FC236}">
                <a16:creationId xmlns:a16="http://schemas.microsoft.com/office/drawing/2014/main" id="{70433B4F-5D30-44C7-9F11-75C11602DCFF}"/>
              </a:ext>
            </a:extLst>
          </p:cNvPr>
          <p:cNvSpPr>
            <a:spLocks noChangeShapeType="1"/>
          </p:cNvSpPr>
          <p:nvPr/>
        </p:nvSpPr>
        <p:spPr bwMode="auto">
          <a:xfrm flipV="1">
            <a:off x="2044886" y="4362926"/>
            <a:ext cx="492125" cy="1079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46" name="Line 6">
            <a:extLst>
              <a:ext uri="{FF2B5EF4-FFF2-40B4-BE49-F238E27FC236}">
                <a16:creationId xmlns:a16="http://schemas.microsoft.com/office/drawing/2014/main" id="{02FB956C-258B-4F64-B72C-CBC56670098D}"/>
              </a:ext>
            </a:extLst>
          </p:cNvPr>
          <p:cNvSpPr>
            <a:spLocks noChangeShapeType="1"/>
          </p:cNvSpPr>
          <p:nvPr/>
        </p:nvSpPr>
        <p:spPr bwMode="auto">
          <a:xfrm flipV="1">
            <a:off x="4480111" y="4362926"/>
            <a:ext cx="492125" cy="1079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47" name="Line 7">
            <a:extLst>
              <a:ext uri="{FF2B5EF4-FFF2-40B4-BE49-F238E27FC236}">
                <a16:creationId xmlns:a16="http://schemas.microsoft.com/office/drawing/2014/main" id="{E2603397-9438-4798-8048-19BCD7720ECE}"/>
              </a:ext>
            </a:extLst>
          </p:cNvPr>
          <p:cNvSpPr>
            <a:spLocks noChangeShapeType="1"/>
          </p:cNvSpPr>
          <p:nvPr/>
        </p:nvSpPr>
        <p:spPr bwMode="auto">
          <a:xfrm flipH="1" flipV="1">
            <a:off x="5188135" y="4362927"/>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48" name="Line 8">
            <a:extLst>
              <a:ext uri="{FF2B5EF4-FFF2-40B4-BE49-F238E27FC236}">
                <a16:creationId xmlns:a16="http://schemas.microsoft.com/office/drawing/2014/main" id="{9A6D009D-8F45-4DF9-83C0-9C1328304C03}"/>
              </a:ext>
            </a:extLst>
          </p:cNvPr>
          <p:cNvSpPr>
            <a:spLocks noChangeShapeType="1"/>
          </p:cNvSpPr>
          <p:nvPr/>
        </p:nvSpPr>
        <p:spPr bwMode="auto">
          <a:xfrm flipH="1" flipV="1">
            <a:off x="2740210" y="4362927"/>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49" name="Line 9">
            <a:extLst>
              <a:ext uri="{FF2B5EF4-FFF2-40B4-BE49-F238E27FC236}">
                <a16:creationId xmlns:a16="http://schemas.microsoft.com/office/drawing/2014/main" id="{CDD8A66D-AE61-4B46-AD19-CDD86A37105E}"/>
              </a:ext>
            </a:extLst>
          </p:cNvPr>
          <p:cNvSpPr>
            <a:spLocks noChangeShapeType="1"/>
          </p:cNvSpPr>
          <p:nvPr/>
        </p:nvSpPr>
        <p:spPr bwMode="auto">
          <a:xfrm flipV="1">
            <a:off x="795522" y="4362926"/>
            <a:ext cx="431800" cy="10080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0" name="Line 10">
            <a:extLst>
              <a:ext uri="{FF2B5EF4-FFF2-40B4-BE49-F238E27FC236}">
                <a16:creationId xmlns:a16="http://schemas.microsoft.com/office/drawing/2014/main" id="{A6758827-5491-49EB-A192-2448DA0AEF7B}"/>
              </a:ext>
            </a:extLst>
          </p:cNvPr>
          <p:cNvSpPr>
            <a:spLocks noChangeShapeType="1"/>
          </p:cNvSpPr>
          <p:nvPr/>
        </p:nvSpPr>
        <p:spPr bwMode="auto">
          <a:xfrm>
            <a:off x="4611873" y="1915001"/>
            <a:ext cx="1223963" cy="7921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1" name="Line 11">
            <a:extLst>
              <a:ext uri="{FF2B5EF4-FFF2-40B4-BE49-F238E27FC236}">
                <a16:creationId xmlns:a16="http://schemas.microsoft.com/office/drawing/2014/main" id="{ADD84925-7150-4F89-9926-43C17B1ACAE5}"/>
              </a:ext>
            </a:extLst>
          </p:cNvPr>
          <p:cNvSpPr>
            <a:spLocks noChangeShapeType="1"/>
          </p:cNvSpPr>
          <p:nvPr/>
        </p:nvSpPr>
        <p:spPr bwMode="auto">
          <a:xfrm flipV="1">
            <a:off x="2811648" y="1843564"/>
            <a:ext cx="1223963" cy="7921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2" name="Line 12">
            <a:extLst>
              <a:ext uri="{FF2B5EF4-FFF2-40B4-BE49-F238E27FC236}">
                <a16:creationId xmlns:a16="http://schemas.microsoft.com/office/drawing/2014/main" id="{82F7B64F-543A-4BEC-8466-E96A3A563D4D}"/>
              </a:ext>
            </a:extLst>
          </p:cNvPr>
          <p:cNvSpPr>
            <a:spLocks noChangeShapeType="1"/>
          </p:cNvSpPr>
          <p:nvPr/>
        </p:nvSpPr>
        <p:spPr bwMode="auto">
          <a:xfrm flipH="1" flipV="1">
            <a:off x="2522723" y="2923064"/>
            <a:ext cx="360363" cy="10080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3" name="Line 13">
            <a:extLst>
              <a:ext uri="{FF2B5EF4-FFF2-40B4-BE49-F238E27FC236}">
                <a16:creationId xmlns:a16="http://schemas.microsoft.com/office/drawing/2014/main" id="{D60E464E-5542-497B-8043-67B0606DD498}"/>
              </a:ext>
            </a:extLst>
          </p:cNvPr>
          <p:cNvSpPr>
            <a:spLocks noChangeShapeType="1"/>
          </p:cNvSpPr>
          <p:nvPr/>
        </p:nvSpPr>
        <p:spPr bwMode="auto">
          <a:xfrm flipV="1">
            <a:off x="1371786" y="2923064"/>
            <a:ext cx="935037" cy="11525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285710" name="Text Box 14">
            <a:extLst>
              <a:ext uri="{FF2B5EF4-FFF2-40B4-BE49-F238E27FC236}">
                <a16:creationId xmlns:a16="http://schemas.microsoft.com/office/drawing/2014/main" id="{A76E5496-FCB6-4779-9F5A-9E98C26C2C06}"/>
              </a:ext>
            </a:extLst>
          </p:cNvPr>
          <p:cNvSpPr txBox="1">
            <a:spLocks noChangeArrowheads="1"/>
          </p:cNvSpPr>
          <p:nvPr/>
        </p:nvSpPr>
        <p:spPr bwMode="auto">
          <a:xfrm>
            <a:off x="3411722" y="4435952"/>
            <a:ext cx="1005403" cy="628955"/>
          </a:xfrm>
          <a:prstGeom prst="rect">
            <a:avLst/>
          </a:prstGeom>
          <a:noFill/>
          <a:ln w="9525" algn="ctr">
            <a:noFill/>
            <a:miter lim="800000"/>
            <a:headEnd/>
            <a:tailEnd/>
          </a:ln>
          <a:effectLst/>
        </p:spPr>
        <p:txBody>
          <a:bodyPr wrap="none">
            <a:spAutoFit/>
          </a:bodyPr>
          <a:lstStyle/>
          <a:p>
            <a:pPr eaLnBrk="1" hangingPunct="1">
              <a:lnSpc>
                <a:spcPct val="120000"/>
              </a:lnSpc>
              <a:defRPr/>
            </a:pPr>
            <a:r>
              <a:rPr kumimoji="1" lang="en-US" altLang="zh-CN" sz="3200">
                <a:effectLst>
                  <a:outerShdw blurRad="38100" dist="38100" dir="2700000" algn="tl">
                    <a:srgbClr val="C0C0C0"/>
                  </a:outerShdw>
                </a:effectLst>
                <a:cs typeface="+mn-ea"/>
                <a:sym typeface="+mn-lt"/>
              </a:rPr>
              <a:t>……</a:t>
            </a:r>
          </a:p>
        </p:txBody>
      </p:sp>
      <p:sp>
        <p:nvSpPr>
          <p:cNvPr id="10255" name="Line 15">
            <a:extLst>
              <a:ext uri="{FF2B5EF4-FFF2-40B4-BE49-F238E27FC236}">
                <a16:creationId xmlns:a16="http://schemas.microsoft.com/office/drawing/2014/main" id="{8757028F-3D55-43D2-8604-DD10E1488616}"/>
              </a:ext>
            </a:extLst>
          </p:cNvPr>
          <p:cNvSpPr>
            <a:spLocks noChangeShapeType="1"/>
          </p:cNvSpPr>
          <p:nvPr/>
        </p:nvSpPr>
        <p:spPr bwMode="auto">
          <a:xfrm flipH="1" flipV="1">
            <a:off x="6988360" y="4362927"/>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6" name="Line 16">
            <a:extLst>
              <a:ext uri="{FF2B5EF4-FFF2-40B4-BE49-F238E27FC236}">
                <a16:creationId xmlns:a16="http://schemas.microsoft.com/office/drawing/2014/main" id="{F6A7FACF-0EA4-492C-9008-1B60B2D04708}"/>
              </a:ext>
            </a:extLst>
          </p:cNvPr>
          <p:cNvSpPr>
            <a:spLocks noChangeShapeType="1"/>
          </p:cNvSpPr>
          <p:nvPr/>
        </p:nvSpPr>
        <p:spPr bwMode="auto">
          <a:xfrm flipV="1">
            <a:off x="6293036" y="4362926"/>
            <a:ext cx="492125" cy="1079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7" name="Line 17">
            <a:extLst>
              <a:ext uri="{FF2B5EF4-FFF2-40B4-BE49-F238E27FC236}">
                <a16:creationId xmlns:a16="http://schemas.microsoft.com/office/drawing/2014/main" id="{BC0B0038-ACC9-476B-B990-F4D011261AA8}"/>
              </a:ext>
            </a:extLst>
          </p:cNvPr>
          <p:cNvSpPr>
            <a:spLocks noChangeShapeType="1"/>
          </p:cNvSpPr>
          <p:nvPr/>
        </p:nvSpPr>
        <p:spPr bwMode="auto">
          <a:xfrm flipH="1" flipV="1">
            <a:off x="6124760" y="2923063"/>
            <a:ext cx="576262" cy="10810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258" name="Line 18">
            <a:extLst>
              <a:ext uri="{FF2B5EF4-FFF2-40B4-BE49-F238E27FC236}">
                <a16:creationId xmlns:a16="http://schemas.microsoft.com/office/drawing/2014/main" id="{9C18E301-38FE-46C1-8B42-0765D673E54D}"/>
              </a:ext>
            </a:extLst>
          </p:cNvPr>
          <p:cNvSpPr>
            <a:spLocks noChangeShapeType="1"/>
          </p:cNvSpPr>
          <p:nvPr/>
        </p:nvSpPr>
        <p:spPr bwMode="auto">
          <a:xfrm flipV="1">
            <a:off x="5188136" y="2923063"/>
            <a:ext cx="720725" cy="10810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285715" name="Line 19">
            <a:extLst>
              <a:ext uri="{FF2B5EF4-FFF2-40B4-BE49-F238E27FC236}">
                <a16:creationId xmlns:a16="http://schemas.microsoft.com/office/drawing/2014/main" id="{61AF8A56-9448-474D-B0B8-7C3B9FFBB2EA}"/>
              </a:ext>
            </a:extLst>
          </p:cNvPr>
          <p:cNvSpPr>
            <a:spLocks noChangeShapeType="1"/>
          </p:cNvSpPr>
          <p:nvPr/>
        </p:nvSpPr>
        <p:spPr bwMode="auto">
          <a:xfrm flipV="1">
            <a:off x="781236" y="4507388"/>
            <a:ext cx="287337"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16" name="Line 20">
            <a:extLst>
              <a:ext uri="{FF2B5EF4-FFF2-40B4-BE49-F238E27FC236}">
                <a16:creationId xmlns:a16="http://schemas.microsoft.com/office/drawing/2014/main" id="{DA455EF1-0778-4EB3-9C70-96E921C55C4E}"/>
              </a:ext>
            </a:extLst>
          </p:cNvPr>
          <p:cNvSpPr>
            <a:spLocks noChangeShapeType="1"/>
          </p:cNvSpPr>
          <p:nvPr/>
        </p:nvSpPr>
        <p:spPr bwMode="auto">
          <a:xfrm flipV="1">
            <a:off x="1444811" y="3067527"/>
            <a:ext cx="574675" cy="720725"/>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17" name="Line 21">
            <a:extLst>
              <a:ext uri="{FF2B5EF4-FFF2-40B4-BE49-F238E27FC236}">
                <a16:creationId xmlns:a16="http://schemas.microsoft.com/office/drawing/2014/main" id="{721D19A0-97A4-4CBA-9601-2B78542F67B4}"/>
              </a:ext>
            </a:extLst>
          </p:cNvPr>
          <p:cNvSpPr>
            <a:spLocks noChangeShapeType="1"/>
          </p:cNvSpPr>
          <p:nvPr/>
        </p:nvSpPr>
        <p:spPr bwMode="auto">
          <a:xfrm flipV="1">
            <a:off x="2883086" y="1986438"/>
            <a:ext cx="720725" cy="433388"/>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18" name="Line 22">
            <a:extLst>
              <a:ext uri="{FF2B5EF4-FFF2-40B4-BE49-F238E27FC236}">
                <a16:creationId xmlns:a16="http://schemas.microsoft.com/office/drawing/2014/main" id="{BF19562F-EFAA-4500-8554-FCA4E332C7A7}"/>
              </a:ext>
            </a:extLst>
          </p:cNvPr>
          <p:cNvSpPr>
            <a:spLocks noChangeShapeType="1"/>
          </p:cNvSpPr>
          <p:nvPr/>
        </p:nvSpPr>
        <p:spPr bwMode="auto">
          <a:xfrm>
            <a:off x="2667186" y="3067527"/>
            <a:ext cx="288925"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19" name="Line 23">
            <a:extLst>
              <a:ext uri="{FF2B5EF4-FFF2-40B4-BE49-F238E27FC236}">
                <a16:creationId xmlns:a16="http://schemas.microsoft.com/office/drawing/2014/main" id="{38AE990F-A2BD-4AFF-8370-D4E95DF2AE89}"/>
              </a:ext>
            </a:extLst>
          </p:cNvPr>
          <p:cNvSpPr>
            <a:spLocks noChangeShapeType="1"/>
          </p:cNvSpPr>
          <p:nvPr/>
        </p:nvSpPr>
        <p:spPr bwMode="auto">
          <a:xfrm>
            <a:off x="2883086" y="4435952"/>
            <a:ext cx="217487"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20" name="Line 24">
            <a:extLst>
              <a:ext uri="{FF2B5EF4-FFF2-40B4-BE49-F238E27FC236}">
                <a16:creationId xmlns:a16="http://schemas.microsoft.com/office/drawing/2014/main" id="{18F27F97-1442-4584-BCF3-8090722BC46B}"/>
              </a:ext>
            </a:extLst>
          </p:cNvPr>
          <p:cNvSpPr>
            <a:spLocks noChangeShapeType="1"/>
          </p:cNvSpPr>
          <p:nvPr/>
        </p:nvSpPr>
        <p:spPr bwMode="auto">
          <a:xfrm>
            <a:off x="4769035" y="1915002"/>
            <a:ext cx="792162" cy="5032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21" name="Line 25">
            <a:extLst>
              <a:ext uri="{FF2B5EF4-FFF2-40B4-BE49-F238E27FC236}">
                <a16:creationId xmlns:a16="http://schemas.microsoft.com/office/drawing/2014/main" id="{9E05ECB0-D55F-479E-938A-C43AE4629FCA}"/>
              </a:ext>
            </a:extLst>
          </p:cNvPr>
          <p:cNvSpPr>
            <a:spLocks noChangeShapeType="1"/>
          </p:cNvSpPr>
          <p:nvPr/>
        </p:nvSpPr>
        <p:spPr bwMode="auto">
          <a:xfrm flipH="1">
            <a:off x="5188136" y="3067527"/>
            <a:ext cx="503237"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22" name="Line 26">
            <a:extLst>
              <a:ext uri="{FF2B5EF4-FFF2-40B4-BE49-F238E27FC236}">
                <a16:creationId xmlns:a16="http://schemas.microsoft.com/office/drawing/2014/main" id="{BD8E84A9-804C-4677-9428-AD2D7A472462}"/>
              </a:ext>
            </a:extLst>
          </p:cNvPr>
          <p:cNvSpPr>
            <a:spLocks noChangeShapeType="1"/>
          </p:cNvSpPr>
          <p:nvPr/>
        </p:nvSpPr>
        <p:spPr bwMode="auto">
          <a:xfrm>
            <a:off x="6339072" y="3067527"/>
            <a:ext cx="433388"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23" name="Line 27">
            <a:extLst>
              <a:ext uri="{FF2B5EF4-FFF2-40B4-BE49-F238E27FC236}">
                <a16:creationId xmlns:a16="http://schemas.microsoft.com/office/drawing/2014/main" id="{D1936D81-F94B-4E7E-90A9-64D55C07E96B}"/>
              </a:ext>
            </a:extLst>
          </p:cNvPr>
          <p:cNvSpPr>
            <a:spLocks noChangeShapeType="1"/>
          </p:cNvSpPr>
          <p:nvPr/>
        </p:nvSpPr>
        <p:spPr bwMode="auto">
          <a:xfrm>
            <a:off x="5332598" y="4435952"/>
            <a:ext cx="142875"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24" name="Line 28">
            <a:extLst>
              <a:ext uri="{FF2B5EF4-FFF2-40B4-BE49-F238E27FC236}">
                <a16:creationId xmlns:a16="http://schemas.microsoft.com/office/drawing/2014/main" id="{9D27BA84-B43A-4D2A-BC09-4A2A8CE35D69}"/>
              </a:ext>
            </a:extLst>
          </p:cNvPr>
          <p:cNvSpPr>
            <a:spLocks noChangeShapeType="1"/>
          </p:cNvSpPr>
          <p:nvPr/>
        </p:nvSpPr>
        <p:spPr bwMode="auto">
          <a:xfrm flipH="1">
            <a:off x="6281922" y="4578826"/>
            <a:ext cx="287338"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25" name="Line 29">
            <a:extLst>
              <a:ext uri="{FF2B5EF4-FFF2-40B4-BE49-F238E27FC236}">
                <a16:creationId xmlns:a16="http://schemas.microsoft.com/office/drawing/2014/main" id="{DC4EFF09-4B09-45E3-AF31-31C6F64079CC}"/>
              </a:ext>
            </a:extLst>
          </p:cNvPr>
          <p:cNvSpPr>
            <a:spLocks noChangeShapeType="1"/>
          </p:cNvSpPr>
          <p:nvPr/>
        </p:nvSpPr>
        <p:spPr bwMode="auto">
          <a:xfrm>
            <a:off x="7131235" y="4435951"/>
            <a:ext cx="144462"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270" name="Rectangle 30">
            <a:extLst>
              <a:ext uri="{FF2B5EF4-FFF2-40B4-BE49-F238E27FC236}">
                <a16:creationId xmlns:a16="http://schemas.microsoft.com/office/drawing/2014/main" id="{40C500F8-692C-4156-97C9-C1AF330F6C45}"/>
              </a:ext>
            </a:extLst>
          </p:cNvPr>
          <p:cNvSpPr>
            <a:spLocks noGrp="1" noChangeArrowheads="1"/>
          </p:cNvSpPr>
          <p:nvPr>
            <p:ph type="title"/>
          </p:nvPr>
        </p:nvSpPr>
        <p:spPr>
          <a:xfrm>
            <a:off x="479611" y="-75723"/>
            <a:ext cx="10858500" cy="900112"/>
          </a:xfrm>
        </p:spPr>
        <p:txBody>
          <a:bodyPr>
            <a:normAutofit/>
          </a:bodyPr>
          <a:lstStyle/>
          <a:p>
            <a:pPr eaLnBrk="1" hangingPunct="1">
              <a:lnSpc>
                <a:spcPct val="120000"/>
              </a:lnSpc>
            </a:pPr>
            <a:r>
              <a:rPr lang="zh-CN" altLang="en-US" sz="3200" dirty="0">
                <a:latin typeface="+mn-lt"/>
                <a:ea typeface="+mn-ea"/>
                <a:cs typeface="+mn-ea"/>
                <a:sym typeface="+mn-lt"/>
              </a:rPr>
              <a:t>整个网络在同个广播域带来的问题</a:t>
            </a:r>
          </a:p>
        </p:txBody>
      </p:sp>
      <p:sp>
        <p:nvSpPr>
          <p:cNvPr id="285727" name="Text Box 31">
            <a:extLst>
              <a:ext uri="{FF2B5EF4-FFF2-40B4-BE49-F238E27FC236}">
                <a16:creationId xmlns:a16="http://schemas.microsoft.com/office/drawing/2014/main" id="{A22C92CA-11F5-4885-AA88-3A00FDE62421}"/>
              </a:ext>
            </a:extLst>
          </p:cNvPr>
          <p:cNvSpPr txBox="1">
            <a:spLocks noChangeArrowheads="1"/>
          </p:cNvSpPr>
          <p:nvPr/>
        </p:nvSpPr>
        <p:spPr bwMode="auto">
          <a:xfrm rot="17696396">
            <a:off x="278791" y="4619307"/>
            <a:ext cx="792162" cy="336550"/>
          </a:xfrm>
          <a:prstGeom prst="rect">
            <a:avLst/>
          </a:prstGeom>
          <a:noFill/>
          <a:ln w="25400" algn="ctr">
            <a:noFill/>
            <a:miter lim="800000"/>
            <a:headEnd/>
            <a:tailEnd/>
          </a:ln>
          <a:effectLst/>
        </p:spPr>
        <p:txBody>
          <a:bodyPr wrap="none" anchor="ctr"/>
          <a:lstStyle/>
          <a:p>
            <a:pPr eaLnBrk="1" hangingPunct="1">
              <a:lnSpc>
                <a:spcPct val="120000"/>
              </a:lnSpc>
              <a:defRPr/>
            </a:pPr>
            <a:r>
              <a:rPr kumimoji="1" lang="zh-CN" altLang="en-US" sz="1600" b="1">
                <a:solidFill>
                  <a:srgbClr val="990000"/>
                </a:solidFill>
                <a:effectLst>
                  <a:outerShdw blurRad="38100" dist="38100" dir="2700000" algn="tl">
                    <a:srgbClr val="C0C0C0"/>
                  </a:outerShdw>
                </a:effectLst>
                <a:cs typeface="+mn-ea"/>
                <a:sym typeface="+mn-lt"/>
              </a:rPr>
              <a:t>广播</a:t>
            </a:r>
          </a:p>
        </p:txBody>
      </p:sp>
      <p:pic>
        <p:nvPicPr>
          <p:cNvPr id="10272" name="Picture 32" descr="09">
            <a:extLst>
              <a:ext uri="{FF2B5EF4-FFF2-40B4-BE49-F238E27FC236}">
                <a16:creationId xmlns:a16="http://schemas.microsoft.com/office/drawing/2014/main" id="{B7DBD54A-85D8-498F-9E5C-BC1A81555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747" y="2383314"/>
            <a:ext cx="91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3" name="Picture 33" descr="09">
            <a:extLst>
              <a:ext uri="{FF2B5EF4-FFF2-40B4-BE49-F238E27FC236}">
                <a16:creationId xmlns:a16="http://schemas.microsoft.com/office/drawing/2014/main" id="{890151BF-2769-49D1-B882-1C31D06D1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197" y="2381726"/>
            <a:ext cx="914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4" name="Picture 34" descr="09">
            <a:extLst>
              <a:ext uri="{FF2B5EF4-FFF2-40B4-BE49-F238E27FC236}">
                <a16:creationId xmlns:a16="http://schemas.microsoft.com/office/drawing/2014/main" id="{9AA9F399-1E4D-4DAE-962E-AD487F333B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8147" y="5336063"/>
            <a:ext cx="7699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5" name="Picture 35" descr="09">
            <a:extLst>
              <a:ext uri="{FF2B5EF4-FFF2-40B4-BE49-F238E27FC236}">
                <a16:creationId xmlns:a16="http://schemas.microsoft.com/office/drawing/2014/main" id="{EB3011FF-92F6-4B1C-8E8E-466D84E4A9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9622" y="5155088"/>
            <a:ext cx="7699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6" name="Picture 36" descr="09">
            <a:extLst>
              <a:ext uri="{FF2B5EF4-FFF2-40B4-BE49-F238E27FC236}">
                <a16:creationId xmlns:a16="http://schemas.microsoft.com/office/drawing/2014/main" id="{987DDA2E-BDEF-48BE-A2B7-B536C9FD20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8536" y="5334476"/>
            <a:ext cx="7699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7" name="Picture 37" descr="09">
            <a:extLst>
              <a:ext uri="{FF2B5EF4-FFF2-40B4-BE49-F238E27FC236}">
                <a16:creationId xmlns:a16="http://schemas.microsoft.com/office/drawing/2014/main" id="{2A329607-F7F9-4FA0-8D78-302E6C5EC9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3497" y="5155088"/>
            <a:ext cx="7699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8" name="Picture 38" descr="09">
            <a:extLst>
              <a:ext uri="{FF2B5EF4-FFF2-40B4-BE49-F238E27FC236}">
                <a16:creationId xmlns:a16="http://schemas.microsoft.com/office/drawing/2014/main" id="{BB0D2325-3EA1-47B2-9305-62E35A2757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2411" y="5336063"/>
            <a:ext cx="7699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9" name="Picture 39" descr="09">
            <a:extLst>
              <a:ext uri="{FF2B5EF4-FFF2-40B4-BE49-F238E27FC236}">
                <a16:creationId xmlns:a16="http://schemas.microsoft.com/office/drawing/2014/main" id="{9B6DB50C-DF5D-4C64-BE42-4F7419F0AD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7011" y="5155088"/>
            <a:ext cx="7699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0" name="Picture 40" descr="09">
            <a:extLst>
              <a:ext uri="{FF2B5EF4-FFF2-40B4-BE49-F238E27FC236}">
                <a16:creationId xmlns:a16="http://schemas.microsoft.com/office/drawing/2014/main" id="{9DD39B53-83E3-498D-8330-4737DB51E3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861" y="5155088"/>
            <a:ext cx="7699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37" name="Line 41">
            <a:extLst>
              <a:ext uri="{FF2B5EF4-FFF2-40B4-BE49-F238E27FC236}">
                <a16:creationId xmlns:a16="http://schemas.microsoft.com/office/drawing/2014/main" id="{5DA3D4A9-4044-4F33-8A19-6CB9F221047B}"/>
              </a:ext>
            </a:extLst>
          </p:cNvPr>
          <p:cNvSpPr>
            <a:spLocks noChangeShapeType="1"/>
          </p:cNvSpPr>
          <p:nvPr/>
        </p:nvSpPr>
        <p:spPr bwMode="auto">
          <a:xfrm flipH="1">
            <a:off x="4481697" y="4578826"/>
            <a:ext cx="287338"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5738" name="Line 42">
            <a:extLst>
              <a:ext uri="{FF2B5EF4-FFF2-40B4-BE49-F238E27FC236}">
                <a16:creationId xmlns:a16="http://schemas.microsoft.com/office/drawing/2014/main" id="{EFDAB2EC-B2DD-46D4-A45E-ED58162E91C8}"/>
              </a:ext>
            </a:extLst>
          </p:cNvPr>
          <p:cNvSpPr>
            <a:spLocks noChangeShapeType="1"/>
          </p:cNvSpPr>
          <p:nvPr/>
        </p:nvSpPr>
        <p:spPr bwMode="auto">
          <a:xfrm flipH="1">
            <a:off x="2046472" y="4578826"/>
            <a:ext cx="287338"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pic>
        <p:nvPicPr>
          <p:cNvPr id="10283" name="Picture 43" descr="11">
            <a:extLst>
              <a:ext uri="{FF2B5EF4-FFF2-40B4-BE49-F238E27FC236}">
                <a16:creationId xmlns:a16="http://schemas.microsoft.com/office/drawing/2014/main" id="{55372680-B7FC-426C-997B-C57F452B2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660" y="3786664"/>
            <a:ext cx="92075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4" name="Picture 44" descr="11">
            <a:extLst>
              <a:ext uri="{FF2B5EF4-FFF2-40B4-BE49-F238E27FC236}">
                <a16:creationId xmlns:a16="http://schemas.microsoft.com/office/drawing/2014/main" id="{E701FCF5-983B-417A-9963-16E1CF9F3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8085" y="3786664"/>
            <a:ext cx="92075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5" name="Picture 45" descr="11">
            <a:extLst>
              <a:ext uri="{FF2B5EF4-FFF2-40B4-BE49-F238E27FC236}">
                <a16:creationId xmlns:a16="http://schemas.microsoft.com/office/drawing/2014/main" id="{DE85EE39-A2AB-457F-AC6F-BFB741531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572" y="3786664"/>
            <a:ext cx="92075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6" name="Picture 46" descr="11">
            <a:extLst>
              <a:ext uri="{FF2B5EF4-FFF2-40B4-BE49-F238E27FC236}">
                <a16:creationId xmlns:a16="http://schemas.microsoft.com/office/drawing/2014/main" id="{442EFCA4-2EB1-48E4-ACCC-5A5F65976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0335" y="3786664"/>
            <a:ext cx="92075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7" name="Picture 47" descr="10">
            <a:extLst>
              <a:ext uri="{FF2B5EF4-FFF2-40B4-BE49-F238E27FC236}">
                <a16:creationId xmlns:a16="http://schemas.microsoft.com/office/drawing/2014/main" id="{007D559D-8B30-480C-94E9-08C86D3B5A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410" y="1410176"/>
            <a:ext cx="938212"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6085BA2-5CB2-4BC1-8C3E-E0FC0CE4111B}"/>
              </a:ext>
            </a:extLst>
          </p:cNvPr>
          <p:cNvSpPr/>
          <p:nvPr/>
        </p:nvSpPr>
        <p:spPr>
          <a:xfrm>
            <a:off x="7949495" y="1450202"/>
            <a:ext cx="4149792" cy="3901581"/>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400" dirty="0">
                <a:cs typeface="+mn-ea"/>
                <a:sym typeface="+mn-lt"/>
              </a:rPr>
              <a:t>网络性能受影响</a:t>
            </a:r>
            <a:endParaRPr lang="en-US" altLang="zh-CN" sz="2400" dirty="0">
              <a:cs typeface="+mn-ea"/>
              <a:sym typeface="+mn-lt"/>
            </a:endParaRPr>
          </a:p>
          <a:p>
            <a:pPr>
              <a:lnSpc>
                <a:spcPct val="120000"/>
              </a:lnSpc>
            </a:pPr>
            <a:r>
              <a:rPr lang="zh-CN" altLang="en-US" sz="2000" dirty="0">
                <a:cs typeface="+mn-ea"/>
                <a:sym typeface="+mn-lt"/>
              </a:rPr>
              <a:t>      当网络中的交换机、主机数量多时，广播域将变得特别庞大，网络中将会充斥着大量的广播报文，无谓消耗线路带宽和设备资源。</a:t>
            </a:r>
            <a:endParaRPr lang="en-US" altLang="zh-CN" sz="2000" dirty="0">
              <a:cs typeface="+mn-ea"/>
              <a:sym typeface="+mn-lt"/>
            </a:endParaRPr>
          </a:p>
          <a:p>
            <a:pPr>
              <a:lnSpc>
                <a:spcPct val="120000"/>
              </a:lnSpc>
            </a:pPr>
            <a:r>
              <a:rPr lang="en-US" altLang="zh-CN" sz="2000" dirty="0">
                <a:cs typeface="+mn-ea"/>
                <a:sym typeface="+mn-lt"/>
              </a:rPr>
              <a:t>    </a:t>
            </a:r>
            <a:r>
              <a:rPr lang="zh-CN" altLang="en-US" sz="2000" dirty="0">
                <a:cs typeface="+mn-ea"/>
                <a:sym typeface="+mn-lt"/>
              </a:rPr>
              <a:t>网络规模越大，问题越严重。</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400" dirty="0">
                <a:cs typeface="+mn-ea"/>
                <a:sym typeface="+mn-lt"/>
              </a:rPr>
              <a:t>信息安全问题</a:t>
            </a:r>
            <a:endParaRPr lang="en-US" altLang="zh-CN" sz="2400" dirty="0">
              <a:cs typeface="+mn-ea"/>
              <a:sym typeface="+mn-lt"/>
            </a:endParaRPr>
          </a:p>
          <a:p>
            <a:pPr>
              <a:lnSpc>
                <a:spcPct val="120000"/>
              </a:lnSpc>
            </a:pPr>
            <a:r>
              <a:rPr lang="zh-CN" altLang="en-US" sz="2000" dirty="0">
                <a:cs typeface="+mn-ea"/>
                <a:sym typeface="+mn-lt"/>
              </a:rPr>
              <a:t>       用户的数据报文被广播到大量的、无关的用户主机上，信息被无谓泄密</a:t>
            </a: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63998DE0-DE10-18DF-FA58-FBEA35AD7FB6}"/>
              </a:ext>
            </a:extLst>
          </p:cNvPr>
          <p:cNvSpPr>
            <a:spLocks noGrp="1"/>
          </p:cNvSpPr>
          <p:nvPr>
            <p:ph type="sldNum" sz="quarter" idx="12"/>
          </p:nvPr>
        </p:nvSpPr>
        <p:spPr/>
        <p:txBody>
          <a:bodyPr/>
          <a:lstStyle/>
          <a:p>
            <a:fld id="{C8BB1146-E542-4D4E-B8E9-6919A11DDD48}" type="slidenum">
              <a:rPr lang="en-US" smtClean="0"/>
              <a:t>261</a:t>
            </a:fld>
            <a:endParaRPr lang="en-US"/>
          </a:p>
        </p:txBody>
      </p:sp>
    </p:spTree>
    <p:extLst>
      <p:ext uri="{BB962C8B-B14F-4D97-AF65-F5344CB8AC3E}">
        <p14:creationId xmlns:p14="http://schemas.microsoft.com/office/powerpoint/2010/main" val="32904637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5715"/>
                                        </p:tgtEl>
                                        <p:attrNameLst>
                                          <p:attrName>style.visibility</p:attrName>
                                        </p:attrNameLst>
                                      </p:cBhvr>
                                      <p:to>
                                        <p:strVal val="visible"/>
                                      </p:to>
                                    </p:set>
                                    <p:animEffect transition="in" filter="wipe(down)">
                                      <p:cBhvr>
                                        <p:cTn id="7" dur="500"/>
                                        <p:tgtEl>
                                          <p:spTgt spid="2857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5727"/>
                                        </p:tgtEl>
                                        <p:attrNameLst>
                                          <p:attrName>style.visibility</p:attrName>
                                        </p:attrNameLst>
                                      </p:cBhvr>
                                      <p:to>
                                        <p:strVal val="visible"/>
                                      </p:to>
                                    </p:set>
                                    <p:animEffect transition="in" filter="wipe(down)">
                                      <p:cBhvr>
                                        <p:cTn id="10" dur="500"/>
                                        <p:tgtEl>
                                          <p:spTgt spid="2857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85716"/>
                                        </p:tgtEl>
                                        <p:attrNameLst>
                                          <p:attrName>style.visibility</p:attrName>
                                        </p:attrNameLst>
                                      </p:cBhvr>
                                      <p:to>
                                        <p:strVal val="visible"/>
                                      </p:to>
                                    </p:set>
                                    <p:animEffect transition="in" filter="wipe(down)">
                                      <p:cBhvr>
                                        <p:cTn id="15" dur="500"/>
                                        <p:tgtEl>
                                          <p:spTgt spid="285716"/>
                                        </p:tgtEl>
                                      </p:cBhvr>
                                    </p:animEffect>
                                  </p:childTnLst>
                                </p:cTn>
                              </p:par>
                              <p:par>
                                <p:cTn id="16" presetID="22" presetClass="entr" presetSubtype="8" fill="hold" nodeType="withEffect">
                                  <p:stCondLst>
                                    <p:cond delay="1000"/>
                                  </p:stCondLst>
                                  <p:childTnLst>
                                    <p:set>
                                      <p:cBhvr>
                                        <p:cTn id="17" dur="1" fill="hold">
                                          <p:stCondLst>
                                            <p:cond delay="0"/>
                                          </p:stCondLst>
                                        </p:cTn>
                                        <p:tgtEl>
                                          <p:spTgt spid="285717"/>
                                        </p:tgtEl>
                                        <p:attrNameLst>
                                          <p:attrName>style.visibility</p:attrName>
                                        </p:attrNameLst>
                                      </p:cBhvr>
                                      <p:to>
                                        <p:strVal val="visible"/>
                                      </p:to>
                                    </p:set>
                                    <p:animEffect transition="in" filter="wipe(left)">
                                      <p:cBhvr>
                                        <p:cTn id="18" dur="500"/>
                                        <p:tgtEl>
                                          <p:spTgt spid="285717"/>
                                        </p:tgtEl>
                                      </p:cBhvr>
                                    </p:animEffect>
                                  </p:childTnLst>
                                </p:cTn>
                              </p:par>
                              <p:par>
                                <p:cTn id="19" presetID="22" presetClass="entr" presetSubtype="1" fill="hold" nodeType="withEffect">
                                  <p:stCondLst>
                                    <p:cond delay="1000"/>
                                  </p:stCondLst>
                                  <p:childTnLst>
                                    <p:set>
                                      <p:cBhvr>
                                        <p:cTn id="20" dur="1" fill="hold">
                                          <p:stCondLst>
                                            <p:cond delay="0"/>
                                          </p:stCondLst>
                                        </p:cTn>
                                        <p:tgtEl>
                                          <p:spTgt spid="285718"/>
                                        </p:tgtEl>
                                        <p:attrNameLst>
                                          <p:attrName>style.visibility</p:attrName>
                                        </p:attrNameLst>
                                      </p:cBhvr>
                                      <p:to>
                                        <p:strVal val="visible"/>
                                      </p:to>
                                    </p:set>
                                    <p:animEffect transition="in" filter="wipe(up)">
                                      <p:cBhvr>
                                        <p:cTn id="21" dur="500"/>
                                        <p:tgtEl>
                                          <p:spTgt spid="285718"/>
                                        </p:tgtEl>
                                      </p:cBhvr>
                                    </p:animEffect>
                                  </p:childTnLst>
                                </p:cTn>
                              </p:par>
                              <p:par>
                                <p:cTn id="22" presetID="22" presetClass="entr" presetSubtype="1" fill="hold" nodeType="withEffect">
                                  <p:stCondLst>
                                    <p:cond delay="1500"/>
                                  </p:stCondLst>
                                  <p:childTnLst>
                                    <p:set>
                                      <p:cBhvr>
                                        <p:cTn id="23" dur="1" fill="hold">
                                          <p:stCondLst>
                                            <p:cond delay="0"/>
                                          </p:stCondLst>
                                        </p:cTn>
                                        <p:tgtEl>
                                          <p:spTgt spid="285719"/>
                                        </p:tgtEl>
                                        <p:attrNameLst>
                                          <p:attrName>style.visibility</p:attrName>
                                        </p:attrNameLst>
                                      </p:cBhvr>
                                      <p:to>
                                        <p:strVal val="visible"/>
                                      </p:to>
                                    </p:set>
                                    <p:animEffect transition="in" filter="wipe(up)">
                                      <p:cBhvr>
                                        <p:cTn id="24" dur="500"/>
                                        <p:tgtEl>
                                          <p:spTgt spid="285719"/>
                                        </p:tgtEl>
                                      </p:cBhvr>
                                    </p:animEffect>
                                  </p:childTnLst>
                                </p:cTn>
                              </p:par>
                              <p:par>
                                <p:cTn id="25" presetID="22" presetClass="entr" presetSubtype="8" fill="hold" nodeType="withEffect">
                                  <p:stCondLst>
                                    <p:cond delay="1500"/>
                                  </p:stCondLst>
                                  <p:childTnLst>
                                    <p:set>
                                      <p:cBhvr>
                                        <p:cTn id="26" dur="1" fill="hold">
                                          <p:stCondLst>
                                            <p:cond delay="0"/>
                                          </p:stCondLst>
                                        </p:cTn>
                                        <p:tgtEl>
                                          <p:spTgt spid="285720"/>
                                        </p:tgtEl>
                                        <p:attrNameLst>
                                          <p:attrName>style.visibility</p:attrName>
                                        </p:attrNameLst>
                                      </p:cBhvr>
                                      <p:to>
                                        <p:strVal val="visible"/>
                                      </p:to>
                                    </p:set>
                                    <p:animEffect transition="in" filter="wipe(left)">
                                      <p:cBhvr>
                                        <p:cTn id="27" dur="500"/>
                                        <p:tgtEl>
                                          <p:spTgt spid="285720"/>
                                        </p:tgtEl>
                                      </p:cBhvr>
                                    </p:animEffect>
                                  </p:childTnLst>
                                </p:cTn>
                              </p:par>
                              <p:par>
                                <p:cTn id="28" presetID="22" presetClass="entr" presetSubtype="1" fill="hold" nodeType="withEffect">
                                  <p:stCondLst>
                                    <p:cond delay="1500"/>
                                  </p:stCondLst>
                                  <p:childTnLst>
                                    <p:set>
                                      <p:cBhvr>
                                        <p:cTn id="29" dur="1" fill="hold">
                                          <p:stCondLst>
                                            <p:cond delay="0"/>
                                          </p:stCondLst>
                                        </p:cTn>
                                        <p:tgtEl>
                                          <p:spTgt spid="285738"/>
                                        </p:tgtEl>
                                        <p:attrNameLst>
                                          <p:attrName>style.visibility</p:attrName>
                                        </p:attrNameLst>
                                      </p:cBhvr>
                                      <p:to>
                                        <p:strVal val="visible"/>
                                      </p:to>
                                    </p:set>
                                    <p:animEffect transition="in" filter="wipe(up)">
                                      <p:cBhvr>
                                        <p:cTn id="30" dur="500"/>
                                        <p:tgtEl>
                                          <p:spTgt spid="285738"/>
                                        </p:tgtEl>
                                      </p:cBhvr>
                                    </p:animEffect>
                                  </p:childTnLst>
                                </p:cTn>
                              </p:par>
                              <p:par>
                                <p:cTn id="31" presetID="22" presetClass="entr" presetSubtype="1" fill="hold" nodeType="withEffect">
                                  <p:stCondLst>
                                    <p:cond delay="2000"/>
                                  </p:stCondLst>
                                  <p:childTnLst>
                                    <p:set>
                                      <p:cBhvr>
                                        <p:cTn id="32" dur="1" fill="hold">
                                          <p:stCondLst>
                                            <p:cond delay="0"/>
                                          </p:stCondLst>
                                        </p:cTn>
                                        <p:tgtEl>
                                          <p:spTgt spid="285721"/>
                                        </p:tgtEl>
                                        <p:attrNameLst>
                                          <p:attrName>style.visibility</p:attrName>
                                        </p:attrNameLst>
                                      </p:cBhvr>
                                      <p:to>
                                        <p:strVal val="visible"/>
                                      </p:to>
                                    </p:set>
                                    <p:animEffect transition="in" filter="wipe(up)">
                                      <p:cBhvr>
                                        <p:cTn id="33" dur="500"/>
                                        <p:tgtEl>
                                          <p:spTgt spid="285721"/>
                                        </p:tgtEl>
                                      </p:cBhvr>
                                    </p:animEffect>
                                  </p:childTnLst>
                                </p:cTn>
                              </p:par>
                              <p:par>
                                <p:cTn id="34" presetID="22" presetClass="entr" presetSubtype="1" fill="hold" nodeType="withEffect">
                                  <p:stCondLst>
                                    <p:cond delay="2000"/>
                                  </p:stCondLst>
                                  <p:childTnLst>
                                    <p:set>
                                      <p:cBhvr>
                                        <p:cTn id="35" dur="1" fill="hold">
                                          <p:stCondLst>
                                            <p:cond delay="0"/>
                                          </p:stCondLst>
                                        </p:cTn>
                                        <p:tgtEl>
                                          <p:spTgt spid="285722"/>
                                        </p:tgtEl>
                                        <p:attrNameLst>
                                          <p:attrName>style.visibility</p:attrName>
                                        </p:attrNameLst>
                                      </p:cBhvr>
                                      <p:to>
                                        <p:strVal val="visible"/>
                                      </p:to>
                                    </p:set>
                                    <p:animEffect transition="in" filter="wipe(up)">
                                      <p:cBhvr>
                                        <p:cTn id="36" dur="500"/>
                                        <p:tgtEl>
                                          <p:spTgt spid="285722"/>
                                        </p:tgtEl>
                                      </p:cBhvr>
                                    </p:animEffect>
                                  </p:childTnLst>
                                </p:cTn>
                              </p:par>
                              <p:par>
                                <p:cTn id="37" presetID="22" presetClass="entr" presetSubtype="1" fill="hold" nodeType="withEffect">
                                  <p:stCondLst>
                                    <p:cond delay="2500"/>
                                  </p:stCondLst>
                                  <p:childTnLst>
                                    <p:set>
                                      <p:cBhvr>
                                        <p:cTn id="38" dur="1" fill="hold">
                                          <p:stCondLst>
                                            <p:cond delay="0"/>
                                          </p:stCondLst>
                                        </p:cTn>
                                        <p:tgtEl>
                                          <p:spTgt spid="285723"/>
                                        </p:tgtEl>
                                        <p:attrNameLst>
                                          <p:attrName>style.visibility</p:attrName>
                                        </p:attrNameLst>
                                      </p:cBhvr>
                                      <p:to>
                                        <p:strVal val="visible"/>
                                      </p:to>
                                    </p:set>
                                    <p:animEffect transition="in" filter="wipe(up)">
                                      <p:cBhvr>
                                        <p:cTn id="39" dur="500"/>
                                        <p:tgtEl>
                                          <p:spTgt spid="285723"/>
                                        </p:tgtEl>
                                      </p:cBhvr>
                                    </p:animEffect>
                                  </p:childTnLst>
                                </p:cTn>
                              </p:par>
                              <p:par>
                                <p:cTn id="40" presetID="22" presetClass="entr" presetSubtype="1" fill="hold" nodeType="withEffect">
                                  <p:stCondLst>
                                    <p:cond delay="2500"/>
                                  </p:stCondLst>
                                  <p:childTnLst>
                                    <p:set>
                                      <p:cBhvr>
                                        <p:cTn id="41" dur="1" fill="hold">
                                          <p:stCondLst>
                                            <p:cond delay="0"/>
                                          </p:stCondLst>
                                        </p:cTn>
                                        <p:tgtEl>
                                          <p:spTgt spid="285724"/>
                                        </p:tgtEl>
                                        <p:attrNameLst>
                                          <p:attrName>style.visibility</p:attrName>
                                        </p:attrNameLst>
                                      </p:cBhvr>
                                      <p:to>
                                        <p:strVal val="visible"/>
                                      </p:to>
                                    </p:set>
                                    <p:animEffect transition="in" filter="wipe(up)">
                                      <p:cBhvr>
                                        <p:cTn id="42" dur="500"/>
                                        <p:tgtEl>
                                          <p:spTgt spid="285724"/>
                                        </p:tgtEl>
                                      </p:cBhvr>
                                    </p:animEffect>
                                  </p:childTnLst>
                                </p:cTn>
                              </p:par>
                              <p:par>
                                <p:cTn id="43" presetID="22" presetClass="entr" presetSubtype="1" fill="hold" nodeType="withEffect">
                                  <p:stCondLst>
                                    <p:cond delay="2500"/>
                                  </p:stCondLst>
                                  <p:childTnLst>
                                    <p:set>
                                      <p:cBhvr>
                                        <p:cTn id="44" dur="1" fill="hold">
                                          <p:stCondLst>
                                            <p:cond delay="0"/>
                                          </p:stCondLst>
                                        </p:cTn>
                                        <p:tgtEl>
                                          <p:spTgt spid="285725"/>
                                        </p:tgtEl>
                                        <p:attrNameLst>
                                          <p:attrName>style.visibility</p:attrName>
                                        </p:attrNameLst>
                                      </p:cBhvr>
                                      <p:to>
                                        <p:strVal val="visible"/>
                                      </p:to>
                                    </p:set>
                                    <p:animEffect transition="in" filter="wipe(up)">
                                      <p:cBhvr>
                                        <p:cTn id="45" dur="500"/>
                                        <p:tgtEl>
                                          <p:spTgt spid="285725"/>
                                        </p:tgtEl>
                                      </p:cBhvr>
                                    </p:animEffect>
                                  </p:childTnLst>
                                </p:cTn>
                              </p:par>
                              <p:par>
                                <p:cTn id="46" presetID="22" presetClass="entr" presetSubtype="1" fill="hold" nodeType="withEffect">
                                  <p:stCondLst>
                                    <p:cond delay="2500"/>
                                  </p:stCondLst>
                                  <p:childTnLst>
                                    <p:set>
                                      <p:cBhvr>
                                        <p:cTn id="47" dur="1" fill="hold">
                                          <p:stCondLst>
                                            <p:cond delay="0"/>
                                          </p:stCondLst>
                                        </p:cTn>
                                        <p:tgtEl>
                                          <p:spTgt spid="285737"/>
                                        </p:tgtEl>
                                        <p:attrNameLst>
                                          <p:attrName>style.visibility</p:attrName>
                                        </p:attrNameLst>
                                      </p:cBhvr>
                                      <p:to>
                                        <p:strVal val="visible"/>
                                      </p:to>
                                    </p:set>
                                    <p:animEffect transition="in" filter="wipe(up)">
                                      <p:cBhvr>
                                        <p:cTn id="48" dur="500"/>
                                        <p:tgtEl>
                                          <p:spTgt spid="285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27"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138224" y="1436784"/>
            <a:ext cx="11493795" cy="3936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20000"/>
              </a:lnSpc>
              <a:spcBef>
                <a:spcPct val="0"/>
              </a:spcBef>
              <a:buClr>
                <a:srgbClr val="0070C0"/>
              </a:buClr>
              <a:buFont typeface="Wingdings" panose="05000000000000000000" pitchFamily="2" charset="2"/>
              <a:buChar char="Ø"/>
            </a:pPr>
            <a:r>
              <a:rPr lang="en-US" altLang="zh-CN" sz="2200" dirty="0">
                <a:cs typeface="+mn-ea"/>
                <a:sym typeface="+mn-lt"/>
              </a:rPr>
              <a:t>IEEE 802.1Q </a:t>
            </a:r>
            <a:r>
              <a:rPr lang="zh-CN" altLang="en-US" sz="2200" dirty="0">
                <a:cs typeface="+mn-ea"/>
                <a:sym typeface="+mn-lt"/>
              </a:rPr>
              <a:t>对虚拟局域网 </a:t>
            </a:r>
            <a:r>
              <a:rPr lang="en-US" altLang="zh-CN" sz="2200" dirty="0">
                <a:cs typeface="+mn-ea"/>
                <a:sym typeface="+mn-lt"/>
              </a:rPr>
              <a:t>VLAN </a:t>
            </a:r>
            <a:r>
              <a:rPr lang="zh-CN" altLang="en-US" sz="2200" dirty="0">
                <a:cs typeface="+mn-ea"/>
                <a:sym typeface="+mn-lt"/>
              </a:rPr>
              <a:t>的</a:t>
            </a:r>
            <a:r>
              <a:rPr lang="zh-CN" altLang="en-US" sz="2200" dirty="0">
                <a:solidFill>
                  <a:srgbClr val="CC00CC"/>
                </a:solidFill>
                <a:cs typeface="+mn-ea"/>
                <a:sym typeface="+mn-lt"/>
              </a:rPr>
              <a:t>定义</a:t>
            </a:r>
            <a:r>
              <a:rPr lang="zh-CN" altLang="en-US" sz="2200" dirty="0">
                <a:cs typeface="+mn-ea"/>
                <a:sym typeface="+mn-lt"/>
              </a:rPr>
              <a:t>：</a:t>
            </a:r>
            <a:endParaRPr lang="en-US" altLang="zh-CN" sz="2200" dirty="0">
              <a:cs typeface="+mn-ea"/>
              <a:sym typeface="+mn-lt"/>
            </a:endParaRPr>
          </a:p>
          <a:p>
            <a:pPr marL="361942">
              <a:lnSpc>
                <a:spcPct val="120000"/>
              </a:lnSpc>
              <a:spcBef>
                <a:spcPct val="0"/>
              </a:spcBef>
              <a:buClr>
                <a:srgbClr val="0070C0"/>
              </a:buClr>
            </a:pPr>
            <a:r>
              <a:rPr lang="zh-CN" altLang="en-US" sz="2200" dirty="0">
                <a:solidFill>
                  <a:srgbClr val="0000FF"/>
                </a:solidFill>
                <a:cs typeface="+mn-ea"/>
                <a:sym typeface="+mn-lt"/>
              </a:rPr>
              <a:t>     虚拟局域网 </a:t>
            </a:r>
            <a:r>
              <a:rPr lang="en-US" altLang="zh-CN" sz="2200" dirty="0">
                <a:solidFill>
                  <a:srgbClr val="0000FF"/>
                </a:solidFill>
                <a:cs typeface="+mn-ea"/>
                <a:sym typeface="+mn-lt"/>
              </a:rPr>
              <a:t>VLAN </a:t>
            </a:r>
            <a:r>
              <a:rPr lang="zh-CN" altLang="en-US" sz="2200" dirty="0">
                <a:solidFill>
                  <a:srgbClr val="0000FF"/>
                </a:solidFill>
                <a:cs typeface="+mn-ea"/>
                <a:sym typeface="+mn-lt"/>
              </a:rPr>
              <a:t>（</a:t>
            </a:r>
            <a:r>
              <a:rPr lang="en-US" altLang="zh-CN" sz="2200" dirty="0">
                <a:solidFill>
                  <a:srgbClr val="0000FF"/>
                </a:solidFill>
                <a:cs typeface="+mn-ea"/>
                <a:sym typeface="+mn-lt"/>
              </a:rPr>
              <a:t>Virtual LAN</a:t>
            </a:r>
            <a:r>
              <a:rPr lang="zh-CN" altLang="en-US" sz="2200" dirty="0">
                <a:solidFill>
                  <a:srgbClr val="0000FF"/>
                </a:solidFill>
                <a:cs typeface="+mn-ea"/>
                <a:sym typeface="+mn-lt"/>
              </a:rPr>
              <a:t>）</a:t>
            </a:r>
            <a:r>
              <a:rPr lang="zh-CN" altLang="en-US" sz="2200" dirty="0">
                <a:cs typeface="+mn-ea"/>
                <a:sym typeface="+mn-lt"/>
              </a:rPr>
              <a:t>是由一些局域网网段构成的</a:t>
            </a:r>
            <a:r>
              <a:rPr lang="zh-CN" altLang="en-US" sz="2200" dirty="0">
                <a:solidFill>
                  <a:srgbClr val="0000FF"/>
                </a:solidFill>
                <a:cs typeface="+mn-ea"/>
                <a:sym typeface="+mn-lt"/>
              </a:rPr>
              <a:t>与物理位置无关的逻辑组</a:t>
            </a:r>
            <a:r>
              <a:rPr lang="zh-CN" altLang="en-US" sz="2200" dirty="0">
                <a:cs typeface="+mn-ea"/>
                <a:sym typeface="+mn-lt"/>
              </a:rPr>
              <a:t>，而这些网段具有某些共同特征与共同需求。</a:t>
            </a:r>
            <a:endParaRPr lang="en-US" altLang="zh-CN" sz="2200" dirty="0">
              <a:cs typeface="+mn-ea"/>
              <a:sym typeface="+mn-lt"/>
            </a:endParaRPr>
          </a:p>
          <a:p>
            <a:pPr marL="357708" indent="-357708">
              <a:lnSpc>
                <a:spcPct val="120000"/>
              </a:lnSpc>
              <a:spcBef>
                <a:spcPct val="0"/>
              </a:spcBef>
              <a:buClr>
                <a:srgbClr val="0070C0"/>
              </a:buClr>
              <a:buFont typeface="Wingdings" panose="05000000000000000000" pitchFamily="2" charset="2"/>
              <a:buChar char="Ø"/>
            </a:pPr>
            <a:r>
              <a:rPr lang="zh-CN" altLang="en-US" sz="2200" dirty="0">
                <a:cs typeface="+mn-ea"/>
                <a:sym typeface="+mn-lt"/>
              </a:rPr>
              <a:t>对虚拟局域网 </a:t>
            </a:r>
            <a:r>
              <a:rPr lang="en-US" altLang="zh-CN" sz="2200" dirty="0">
                <a:cs typeface="+mn-ea"/>
                <a:sym typeface="+mn-lt"/>
              </a:rPr>
              <a:t>VLAN </a:t>
            </a:r>
            <a:r>
              <a:rPr lang="zh-CN" altLang="en-US" sz="2200" dirty="0">
                <a:cs typeface="+mn-ea"/>
                <a:sym typeface="+mn-lt"/>
              </a:rPr>
              <a:t>定义的理解：</a:t>
            </a:r>
            <a:endParaRPr lang="en-US" altLang="zh-CN" sz="2200" dirty="0">
              <a:cs typeface="+mn-ea"/>
              <a:sym typeface="+mn-lt"/>
            </a:endParaRPr>
          </a:p>
          <a:p>
            <a:pPr marL="627063" indent="-361950">
              <a:lnSpc>
                <a:spcPct val="120000"/>
              </a:lnSpc>
              <a:spcBef>
                <a:spcPct val="0"/>
              </a:spcBef>
              <a:buClr>
                <a:srgbClr val="0070C0"/>
              </a:buClr>
              <a:buSzPct val="70000"/>
              <a:buFont typeface="Wingdings" panose="05000000000000000000" pitchFamily="2" charset="2"/>
              <a:buChar char="u"/>
            </a:pPr>
            <a:r>
              <a:rPr lang="zh-CN" altLang="en-US" sz="2000" dirty="0">
                <a:cs typeface="+mn-ea"/>
                <a:sym typeface="+mn-lt"/>
              </a:rPr>
              <a:t>虚拟局域网是按照某种需要将用户主机和网络资源进行一种虚拟的逻辑组合，不是物理组合：</a:t>
            </a:r>
            <a:endParaRPr lang="en-US" altLang="zh-CN" sz="2000" dirty="0">
              <a:cs typeface="+mn-ea"/>
              <a:sym typeface="+mn-lt"/>
            </a:endParaRPr>
          </a:p>
          <a:p>
            <a:pPr marL="969963" indent="-342900">
              <a:lnSpc>
                <a:spcPct val="120000"/>
              </a:lnSpc>
              <a:spcBef>
                <a:spcPct val="0"/>
              </a:spcBef>
              <a:buClr>
                <a:srgbClr val="0070C0"/>
              </a:buClr>
              <a:buFont typeface="Arial" panose="020B0604020202020204" pitchFamily="34" charset="0"/>
              <a:buChar char="•"/>
            </a:pPr>
            <a:r>
              <a:rPr lang="zh-CN" altLang="en-US" dirty="0">
                <a:cs typeface="+mn-ea"/>
                <a:sym typeface="+mn-lt"/>
              </a:rPr>
              <a:t>在同个组合里的主机和设备处于同个广播域内，在链路层就能互连互通</a:t>
            </a:r>
            <a:endParaRPr lang="en-US" altLang="zh-CN" dirty="0">
              <a:cs typeface="+mn-ea"/>
              <a:sym typeface="+mn-lt"/>
            </a:endParaRPr>
          </a:p>
          <a:p>
            <a:pPr marL="969963" indent="-342900">
              <a:lnSpc>
                <a:spcPct val="120000"/>
              </a:lnSpc>
              <a:spcBef>
                <a:spcPct val="0"/>
              </a:spcBef>
              <a:buClr>
                <a:srgbClr val="0070C0"/>
              </a:buClr>
              <a:buFont typeface="Arial" panose="020B0604020202020204" pitchFamily="34" charset="0"/>
              <a:buChar char="•"/>
            </a:pPr>
            <a:r>
              <a:rPr lang="zh-CN" altLang="en-US" dirty="0">
                <a:cs typeface="+mn-ea"/>
                <a:sym typeface="+mn-lt"/>
              </a:rPr>
              <a:t>在不同组合里的主机和设备在链路层是相互隔离的，只有在网络层以上才能相互通信。</a:t>
            </a:r>
            <a:endParaRPr lang="en-US" altLang="zh-CN" dirty="0">
              <a:cs typeface="+mn-ea"/>
              <a:sym typeface="+mn-lt"/>
            </a:endParaRPr>
          </a:p>
          <a:p>
            <a:pPr marL="627063" indent="-361950">
              <a:lnSpc>
                <a:spcPct val="120000"/>
              </a:lnSpc>
              <a:spcBef>
                <a:spcPct val="0"/>
              </a:spcBef>
              <a:buClr>
                <a:srgbClr val="0070C0"/>
              </a:buClr>
              <a:buSzPct val="70000"/>
              <a:buFont typeface="Wingdings" panose="05000000000000000000" pitchFamily="2" charset="2"/>
              <a:buChar char="u"/>
            </a:pPr>
            <a:r>
              <a:rPr lang="zh-CN" altLang="en-US" sz="2000" dirty="0">
                <a:cs typeface="+mn-ea"/>
                <a:sym typeface="+mn-lt"/>
              </a:rPr>
              <a:t>在这个逻辑组中的用户主机发出的每一个数据帧，都会有一个明确的标识符，指明发送这个帧的主机是属于哪一个 </a:t>
            </a:r>
            <a:r>
              <a:rPr lang="en-US" altLang="zh-CN" sz="2000" dirty="0">
                <a:cs typeface="+mn-ea"/>
                <a:sym typeface="+mn-lt"/>
              </a:rPr>
              <a:t>VLAN</a:t>
            </a:r>
            <a:r>
              <a:rPr lang="zh-CN" altLang="en-US" sz="2000" dirty="0">
                <a:cs typeface="+mn-ea"/>
                <a:sym typeface="+mn-lt"/>
              </a:rPr>
              <a:t>，属于哪个组合。</a:t>
            </a:r>
            <a:endParaRPr lang="en-US" altLang="zh-CN" sz="2000" dirty="0">
              <a:cs typeface="+mn-ea"/>
              <a:sym typeface="+mn-lt"/>
            </a:endParaRPr>
          </a:p>
          <a:p>
            <a:pPr marL="357708" indent="-357708">
              <a:lnSpc>
                <a:spcPct val="120000"/>
              </a:lnSpc>
              <a:spcBef>
                <a:spcPct val="0"/>
              </a:spcBef>
              <a:buClr>
                <a:srgbClr val="0070C0"/>
              </a:buClr>
              <a:buFont typeface="Wingdings" panose="05000000000000000000" pitchFamily="2" charset="2"/>
              <a:buChar char="Ø"/>
            </a:pPr>
            <a:endParaRPr lang="zh-CN" altLang="en-US" sz="2200" dirty="0">
              <a:cs typeface="+mn-ea"/>
              <a:sym typeface="+mn-lt"/>
            </a:endParaRPr>
          </a:p>
        </p:txBody>
      </p:sp>
      <p:sp>
        <p:nvSpPr>
          <p:cNvPr id="2" name="矩形 1">
            <a:extLst>
              <a:ext uri="{FF2B5EF4-FFF2-40B4-BE49-F238E27FC236}">
                <a16:creationId xmlns:a16="http://schemas.microsoft.com/office/drawing/2014/main" id="{52881C52-DA47-4A4E-A235-F725886D96E5}"/>
              </a:ext>
            </a:extLst>
          </p:cNvPr>
          <p:cNvSpPr/>
          <p:nvPr/>
        </p:nvSpPr>
        <p:spPr>
          <a:xfrm>
            <a:off x="654993" y="299116"/>
            <a:ext cx="6636753" cy="632353"/>
          </a:xfrm>
          <a:prstGeom prst="rect">
            <a:avLst/>
          </a:prstGeom>
        </p:spPr>
        <p:txBody>
          <a:bodyPr wrap="none">
            <a:spAutoFit/>
          </a:bodyPr>
          <a:lstStyle/>
          <a:p>
            <a:pPr>
              <a:lnSpc>
                <a:spcPct val="120000"/>
              </a:lnSpc>
            </a:pPr>
            <a:r>
              <a:rPr lang="zh-CN" altLang="en-US" sz="3200" b="1" dirty="0">
                <a:cs typeface="+mn-ea"/>
                <a:sym typeface="+mn-lt"/>
              </a:rPr>
              <a:t>解决问题的方法：虚拟局域网</a:t>
            </a:r>
            <a:r>
              <a:rPr lang="en-US" altLang="zh-CN" sz="3200" b="1" dirty="0">
                <a:cs typeface="+mn-ea"/>
                <a:sym typeface="+mn-lt"/>
              </a:rPr>
              <a:t>VLAN</a:t>
            </a:r>
            <a:endParaRPr lang="zh-CN" altLang="en-US" sz="3200" dirty="0">
              <a:cs typeface="+mn-ea"/>
              <a:sym typeface="+mn-lt"/>
            </a:endParaRPr>
          </a:p>
        </p:txBody>
      </p:sp>
    </p:spTree>
    <p:extLst>
      <p:ext uri="{BB962C8B-B14F-4D97-AF65-F5344CB8AC3E}">
        <p14:creationId xmlns:p14="http://schemas.microsoft.com/office/powerpoint/2010/main" val="15674951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圆角矩形 162"/>
          <p:cNvSpPr/>
          <p:nvPr/>
        </p:nvSpPr>
        <p:spPr>
          <a:xfrm>
            <a:off x="2507545" y="3948635"/>
            <a:ext cx="2134766" cy="1553192"/>
          </a:xfrm>
          <a:prstGeom prst="roundRect">
            <a:avLst>
              <a:gd name="adj" fmla="val 7014"/>
            </a:avLst>
          </a:prstGeom>
          <a:solidFill>
            <a:srgbClr val="CCFFCC"/>
          </a:solid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a:cs typeface="+mn-ea"/>
              <a:sym typeface="+mn-lt"/>
            </a:endParaRPr>
          </a:p>
        </p:txBody>
      </p:sp>
      <p:sp>
        <p:nvSpPr>
          <p:cNvPr id="36" name="矩形 35"/>
          <p:cNvSpPr/>
          <p:nvPr/>
        </p:nvSpPr>
        <p:spPr>
          <a:xfrm>
            <a:off x="3095774" y="5160832"/>
            <a:ext cx="902811" cy="343877"/>
          </a:xfrm>
          <a:prstGeom prst="rect">
            <a:avLst/>
          </a:prstGeom>
        </p:spPr>
        <p:txBody>
          <a:bodyPr wrap="none">
            <a:spAutoFit/>
          </a:bodyPr>
          <a:lstStyle/>
          <a:p>
            <a:pPr algn="ctr">
              <a:lnSpc>
                <a:spcPct val="120000"/>
              </a:lnSpc>
            </a:pPr>
            <a:r>
              <a:rPr lang="en-US" altLang="zh-CN" sz="1500" dirty="0">
                <a:cs typeface="+mn-ea"/>
                <a:sym typeface="+mn-lt"/>
              </a:rPr>
              <a:t>VLAN20</a:t>
            </a:r>
          </a:p>
        </p:txBody>
      </p:sp>
      <p:sp>
        <p:nvSpPr>
          <p:cNvPr id="21" name="圆角矩形 20"/>
          <p:cNvSpPr/>
          <p:nvPr/>
        </p:nvSpPr>
        <p:spPr>
          <a:xfrm>
            <a:off x="256772" y="3930805"/>
            <a:ext cx="2039984" cy="1553192"/>
          </a:xfrm>
          <a:prstGeom prst="roundRect">
            <a:avLst>
              <a:gd name="adj" fmla="val 7014"/>
            </a:avLst>
          </a:prstGeom>
          <a:solidFill>
            <a:srgbClr val="FFFFCC"/>
          </a:solid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1600">
              <a:cs typeface="+mn-ea"/>
              <a:sym typeface="+mn-lt"/>
            </a:endParaRPr>
          </a:p>
        </p:txBody>
      </p:sp>
      <p:sp>
        <p:nvSpPr>
          <p:cNvPr id="34" name="矩形 33"/>
          <p:cNvSpPr/>
          <p:nvPr/>
        </p:nvSpPr>
        <p:spPr>
          <a:xfrm>
            <a:off x="707951" y="5099524"/>
            <a:ext cx="902811" cy="343877"/>
          </a:xfrm>
          <a:prstGeom prst="rect">
            <a:avLst/>
          </a:prstGeom>
        </p:spPr>
        <p:txBody>
          <a:bodyPr wrap="none">
            <a:spAutoFit/>
          </a:bodyPr>
          <a:lstStyle/>
          <a:p>
            <a:pPr>
              <a:lnSpc>
                <a:spcPct val="120000"/>
              </a:lnSpc>
            </a:pPr>
            <a:r>
              <a:rPr lang="en-US" altLang="zh-CN" sz="1500" dirty="0">
                <a:cs typeface="+mn-ea"/>
                <a:sym typeface="+mn-lt"/>
              </a:rPr>
              <a:t>VLAN10</a:t>
            </a:r>
          </a:p>
        </p:txBody>
      </p:sp>
      <p:sp>
        <p:nvSpPr>
          <p:cNvPr id="37" name="矩形 3"/>
          <p:cNvSpPr>
            <a:spLocks noChangeArrowheads="1"/>
          </p:cNvSpPr>
          <p:nvPr/>
        </p:nvSpPr>
        <p:spPr bwMode="auto">
          <a:xfrm>
            <a:off x="158918" y="4718689"/>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192.168.1.1</a:t>
            </a:r>
            <a:endParaRPr lang="zh-CN" altLang="en-US" sz="1400" dirty="0">
              <a:cs typeface="+mn-ea"/>
              <a:sym typeface="+mn-lt"/>
            </a:endParaRPr>
          </a:p>
        </p:txBody>
      </p:sp>
      <p:sp>
        <p:nvSpPr>
          <p:cNvPr id="38" name="圆角矩形 37"/>
          <p:cNvSpPr/>
          <p:nvPr/>
        </p:nvSpPr>
        <p:spPr bwMode="auto">
          <a:xfrm>
            <a:off x="220900" y="2494152"/>
            <a:ext cx="4448711" cy="1080120"/>
          </a:xfrm>
          <a:prstGeom prst="roundRect">
            <a:avLst>
              <a:gd name="adj" fmla="val 5625"/>
            </a:avLst>
          </a:prstGeom>
          <a:solidFill>
            <a:schemeClr val="bg1">
              <a:lumMod val="95000"/>
            </a:schemeClr>
          </a:solidFill>
          <a:ln w="381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39" name="TextBox 38"/>
          <p:cNvSpPr txBox="1"/>
          <p:nvPr/>
        </p:nvSpPr>
        <p:spPr>
          <a:xfrm>
            <a:off x="2167841" y="2502811"/>
            <a:ext cx="761747" cy="345479"/>
          </a:xfrm>
          <a:prstGeom prst="rect">
            <a:avLst/>
          </a:prstGeom>
          <a:noFill/>
        </p:spPr>
        <p:txBody>
          <a:bodyPr wrap="none" rtlCol="0">
            <a:spAutoFit/>
          </a:bodyPr>
          <a:lstStyle/>
          <a:p>
            <a:pPr algn="ctr">
              <a:lnSpc>
                <a:spcPct val="120000"/>
              </a:lnSpc>
            </a:pPr>
            <a:r>
              <a:rPr lang="zh-CN" altLang="en-US" sz="1500" dirty="0">
                <a:cs typeface="+mn-ea"/>
                <a:sym typeface="+mn-lt"/>
              </a:rPr>
              <a:t>交换机</a:t>
            </a:r>
          </a:p>
        </p:txBody>
      </p:sp>
      <p:sp>
        <p:nvSpPr>
          <p:cNvPr id="40" name="矩形 39"/>
          <p:cNvSpPr/>
          <p:nvPr/>
        </p:nvSpPr>
        <p:spPr bwMode="auto">
          <a:xfrm>
            <a:off x="482088" y="2865480"/>
            <a:ext cx="504056" cy="504056"/>
          </a:xfrm>
          <a:prstGeom prst="rect">
            <a:avLst/>
          </a:prstGeom>
          <a:solidFill>
            <a:srgbClr val="FFCC66"/>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1</a:t>
            </a:r>
            <a:endParaRPr lang="zh-CN" altLang="en-US" b="1">
              <a:cs typeface="+mn-ea"/>
              <a:sym typeface="+mn-lt"/>
            </a:endParaRPr>
          </a:p>
        </p:txBody>
      </p:sp>
      <p:sp>
        <p:nvSpPr>
          <p:cNvPr id="41" name="矩形 40"/>
          <p:cNvSpPr/>
          <p:nvPr/>
        </p:nvSpPr>
        <p:spPr bwMode="auto">
          <a:xfrm>
            <a:off x="1525053" y="2851458"/>
            <a:ext cx="504056" cy="504056"/>
          </a:xfrm>
          <a:prstGeom prst="rect">
            <a:avLst/>
          </a:prstGeom>
          <a:solidFill>
            <a:srgbClr val="FFCC66"/>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2</a:t>
            </a:r>
          </a:p>
        </p:txBody>
      </p:sp>
      <p:sp>
        <p:nvSpPr>
          <p:cNvPr id="42" name="矩形 41"/>
          <p:cNvSpPr/>
          <p:nvPr/>
        </p:nvSpPr>
        <p:spPr bwMode="auto">
          <a:xfrm>
            <a:off x="3840137" y="2875598"/>
            <a:ext cx="504056" cy="504056"/>
          </a:xfrm>
          <a:prstGeom prst="rect">
            <a:avLst/>
          </a:prstGeom>
          <a:solidFill>
            <a:srgbClr val="CCFF99"/>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24</a:t>
            </a:r>
            <a:endParaRPr lang="zh-CN" altLang="en-US" b="1">
              <a:cs typeface="+mn-ea"/>
              <a:sym typeface="+mn-lt"/>
            </a:endParaRPr>
          </a:p>
        </p:txBody>
      </p:sp>
      <p:sp>
        <p:nvSpPr>
          <p:cNvPr id="43" name="矩形 42"/>
          <p:cNvSpPr/>
          <p:nvPr/>
        </p:nvSpPr>
        <p:spPr bwMode="auto">
          <a:xfrm>
            <a:off x="2794520" y="2888581"/>
            <a:ext cx="504056" cy="504056"/>
          </a:xfrm>
          <a:prstGeom prst="rect">
            <a:avLst/>
          </a:prstGeom>
          <a:solidFill>
            <a:srgbClr val="CCFF99"/>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23</a:t>
            </a:r>
            <a:endParaRPr lang="zh-CN" altLang="en-US" b="1">
              <a:cs typeface="+mn-ea"/>
              <a:sym typeface="+mn-lt"/>
            </a:endParaRPr>
          </a:p>
        </p:txBody>
      </p:sp>
      <p:cxnSp>
        <p:nvCxnSpPr>
          <p:cNvPr id="44" name="直接连接符 43"/>
          <p:cNvCxnSpPr/>
          <p:nvPr/>
        </p:nvCxnSpPr>
        <p:spPr>
          <a:xfrm>
            <a:off x="741984" y="3350536"/>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40"/>
          <p:cNvGrpSpPr>
            <a:grpSpLocks noChangeAspect="1"/>
          </p:cNvGrpSpPr>
          <p:nvPr/>
        </p:nvGrpSpPr>
        <p:grpSpPr bwMode="auto">
          <a:xfrm>
            <a:off x="410080" y="4142624"/>
            <a:ext cx="635568" cy="537010"/>
            <a:chOff x="350" y="882"/>
            <a:chExt cx="871" cy="736"/>
          </a:xfrm>
        </p:grpSpPr>
        <p:sp>
          <p:nvSpPr>
            <p:cNvPr id="46" name="AutoShape 41"/>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47" name="Freeform 42"/>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48" name="Freeform 43"/>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49" name="Freeform 44"/>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50" name="Freeform 45"/>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1" name="Freeform 46"/>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2" name="Freeform 47"/>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3" name="Freeform 48"/>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4" name="Freeform 49"/>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5" name="Freeform 50"/>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56" name="Freeform 51"/>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7" name="Freeform 52"/>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8" name="Freeform 53"/>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9" name="Freeform 54"/>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0" name="Freeform 55"/>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1" name="Freeform 56"/>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2" name="Freeform 57"/>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63" name="Freeform 58"/>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4" name="Freeform 59"/>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5" name="Freeform 60"/>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6" name="Freeform 61"/>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7" name="Freeform 62"/>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8" name="Freeform 63"/>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69" name="Freeform 64"/>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0" name="Freeform 65"/>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71" name="Freeform 66"/>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2" name="Freeform 67"/>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73" name="矩形 3"/>
          <p:cNvSpPr>
            <a:spLocks noChangeArrowheads="1"/>
          </p:cNvSpPr>
          <p:nvPr/>
        </p:nvSpPr>
        <p:spPr bwMode="auto">
          <a:xfrm>
            <a:off x="3540776" y="4728807"/>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192.128.1.2</a:t>
            </a:r>
            <a:endParaRPr lang="zh-CN" altLang="en-US" sz="1400" dirty="0">
              <a:cs typeface="+mn-ea"/>
              <a:sym typeface="+mn-lt"/>
            </a:endParaRPr>
          </a:p>
        </p:txBody>
      </p:sp>
      <p:cxnSp>
        <p:nvCxnSpPr>
          <p:cNvPr id="74" name="直接连接符 73"/>
          <p:cNvCxnSpPr/>
          <p:nvPr/>
        </p:nvCxnSpPr>
        <p:spPr>
          <a:xfrm>
            <a:off x="4123843" y="3360654"/>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40"/>
          <p:cNvGrpSpPr>
            <a:grpSpLocks noChangeAspect="1"/>
          </p:cNvGrpSpPr>
          <p:nvPr/>
        </p:nvGrpSpPr>
        <p:grpSpPr bwMode="auto">
          <a:xfrm>
            <a:off x="3791939" y="4152742"/>
            <a:ext cx="635568" cy="537010"/>
            <a:chOff x="350" y="882"/>
            <a:chExt cx="871" cy="736"/>
          </a:xfrm>
        </p:grpSpPr>
        <p:sp>
          <p:nvSpPr>
            <p:cNvPr id="76" name="AutoShape 41"/>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77" name="Freeform 42"/>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8" name="Freeform 43"/>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79" name="Freeform 44"/>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80" name="Freeform 45"/>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1" name="Freeform 46"/>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2" name="Freeform 47"/>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3" name="Freeform 48"/>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4" name="Freeform 49"/>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5" name="Freeform 50"/>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86" name="Freeform 51"/>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7" name="Freeform 52"/>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8" name="Freeform 53"/>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9" name="Freeform 54"/>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0" name="Freeform 55"/>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1" name="Freeform 56"/>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2" name="Freeform 57"/>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93" name="Freeform 58"/>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4" name="Freeform 59"/>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5" name="Freeform 60"/>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6" name="Freeform 61"/>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7" name="Freeform 62"/>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8" name="Freeform 63"/>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99" name="Freeform 64"/>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0" name="Freeform 65"/>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01" name="Freeform 66"/>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2" name="Freeform 67"/>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103" name="矩形 3"/>
          <p:cNvSpPr>
            <a:spLocks noChangeArrowheads="1"/>
          </p:cNvSpPr>
          <p:nvPr/>
        </p:nvSpPr>
        <p:spPr bwMode="auto">
          <a:xfrm>
            <a:off x="1195751" y="4704667"/>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192.168.1.2</a:t>
            </a:r>
            <a:endParaRPr lang="zh-CN" altLang="en-US" sz="1400" dirty="0">
              <a:cs typeface="+mn-ea"/>
              <a:sym typeface="+mn-lt"/>
            </a:endParaRPr>
          </a:p>
        </p:txBody>
      </p:sp>
      <p:cxnSp>
        <p:nvCxnSpPr>
          <p:cNvPr id="104" name="直接连接符 103"/>
          <p:cNvCxnSpPr/>
          <p:nvPr/>
        </p:nvCxnSpPr>
        <p:spPr>
          <a:xfrm>
            <a:off x="1778817" y="3336514"/>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0"/>
          <p:cNvGrpSpPr>
            <a:grpSpLocks noChangeAspect="1"/>
          </p:cNvGrpSpPr>
          <p:nvPr/>
        </p:nvGrpSpPr>
        <p:grpSpPr bwMode="auto">
          <a:xfrm>
            <a:off x="1446913" y="4128602"/>
            <a:ext cx="635568" cy="537010"/>
            <a:chOff x="350" y="882"/>
            <a:chExt cx="871" cy="736"/>
          </a:xfrm>
        </p:grpSpPr>
        <p:sp>
          <p:nvSpPr>
            <p:cNvPr id="106" name="AutoShape 41"/>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107" name="Freeform 42"/>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8" name="Freeform 43"/>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09" name="Freeform 44"/>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10" name="Freeform 45"/>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1" name="Freeform 46"/>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2" name="Freeform 47"/>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3" name="Freeform 48"/>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4" name="Freeform 49"/>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5" name="Freeform 50"/>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16" name="Freeform 51"/>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7" name="Freeform 52"/>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8" name="Freeform 53"/>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9" name="Freeform 54"/>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0" name="Freeform 55"/>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1" name="Freeform 56"/>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2" name="Freeform 57"/>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23" name="Freeform 58"/>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4" name="Freeform 59"/>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5" name="Freeform 60"/>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6" name="Freeform 61"/>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7" name="Freeform 62"/>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8" name="Freeform 63"/>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29" name="Freeform 64"/>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0" name="Freeform 65"/>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31" name="Freeform 66"/>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2" name="Freeform 67"/>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133" name="矩形 3"/>
          <p:cNvSpPr>
            <a:spLocks noChangeArrowheads="1"/>
          </p:cNvSpPr>
          <p:nvPr/>
        </p:nvSpPr>
        <p:spPr bwMode="auto">
          <a:xfrm>
            <a:off x="2473154" y="4741790"/>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192.128.1.1</a:t>
            </a:r>
            <a:endParaRPr lang="zh-CN" altLang="en-US" sz="1400" dirty="0">
              <a:cs typeface="+mn-ea"/>
              <a:sym typeface="+mn-lt"/>
            </a:endParaRPr>
          </a:p>
        </p:txBody>
      </p:sp>
      <p:cxnSp>
        <p:nvCxnSpPr>
          <p:cNvPr id="134" name="直接连接符 133"/>
          <p:cNvCxnSpPr/>
          <p:nvPr/>
        </p:nvCxnSpPr>
        <p:spPr>
          <a:xfrm>
            <a:off x="3056220" y="3373637"/>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40"/>
          <p:cNvGrpSpPr>
            <a:grpSpLocks noChangeAspect="1"/>
          </p:cNvGrpSpPr>
          <p:nvPr/>
        </p:nvGrpSpPr>
        <p:grpSpPr bwMode="auto">
          <a:xfrm>
            <a:off x="2724316" y="4165725"/>
            <a:ext cx="635568" cy="537010"/>
            <a:chOff x="350" y="882"/>
            <a:chExt cx="871" cy="736"/>
          </a:xfrm>
        </p:grpSpPr>
        <p:sp>
          <p:nvSpPr>
            <p:cNvPr id="136" name="AutoShape 41"/>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137" name="Freeform 42"/>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8" name="Freeform 43"/>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39" name="Freeform 44"/>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40" name="Freeform 45"/>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41" name="Freeform 46"/>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42" name="Freeform 47"/>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43" name="Freeform 48"/>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44" name="Freeform 49"/>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45" name="Freeform 50"/>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46" name="Freeform 51"/>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47" name="Freeform 52"/>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48" name="Freeform 53"/>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49" name="Freeform 54"/>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50" name="Freeform 55"/>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51" name="Freeform 56"/>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52" name="Freeform 57"/>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53" name="Freeform 58"/>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54" name="Freeform 59"/>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55" name="Freeform 60"/>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56" name="Freeform 61"/>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57" name="Freeform 62"/>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58" name="Freeform 63"/>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59" name="Freeform 64"/>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60" name="Freeform 65"/>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61" name="Freeform 66"/>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62" name="Freeform 67"/>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135" name="标题 1">
            <a:extLst>
              <a:ext uri="{FF2B5EF4-FFF2-40B4-BE49-F238E27FC236}">
                <a16:creationId xmlns:a16="http://schemas.microsoft.com/office/drawing/2014/main" id="{9501F02B-8DB7-4294-B05E-B1D281E5FABC}"/>
              </a:ext>
            </a:extLst>
          </p:cNvPr>
          <p:cNvSpPr txBox="1">
            <a:spLocks/>
          </p:cNvSpPr>
          <p:nvPr/>
        </p:nvSpPr>
        <p:spPr>
          <a:xfrm>
            <a:off x="410080" y="196958"/>
            <a:ext cx="10858500" cy="867719"/>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buClr>
                <a:srgbClr val="0070C0"/>
              </a:buClr>
            </a:pPr>
            <a:r>
              <a:rPr lang="zh-CN" altLang="en-US" sz="3200" dirty="0">
                <a:latin typeface="+mn-lt"/>
                <a:ea typeface="+mn-ea"/>
                <a:cs typeface="+mn-ea"/>
                <a:sym typeface="+mn-lt"/>
              </a:rPr>
              <a:t>交换机上如何实现虚拟局域网 </a:t>
            </a:r>
            <a:r>
              <a:rPr lang="en-US" altLang="zh-CN" sz="3200" dirty="0">
                <a:latin typeface="+mn-lt"/>
                <a:ea typeface="+mn-ea"/>
                <a:cs typeface="+mn-ea"/>
                <a:sym typeface="+mn-lt"/>
              </a:rPr>
              <a:t>VLAN </a:t>
            </a:r>
            <a:r>
              <a:rPr lang="zh-CN" altLang="en-US" sz="3200" dirty="0">
                <a:latin typeface="+mn-lt"/>
                <a:ea typeface="+mn-ea"/>
                <a:cs typeface="+mn-ea"/>
                <a:sym typeface="+mn-lt"/>
              </a:rPr>
              <a:t>？</a:t>
            </a:r>
            <a:endParaRPr lang="en-US" altLang="zh-CN" sz="3200" dirty="0">
              <a:latin typeface="+mn-lt"/>
              <a:ea typeface="+mn-ea"/>
              <a:cs typeface="+mn-ea"/>
              <a:sym typeface="+mn-lt"/>
            </a:endParaRPr>
          </a:p>
        </p:txBody>
      </p:sp>
      <p:sp>
        <p:nvSpPr>
          <p:cNvPr id="8" name="矩形 7">
            <a:extLst>
              <a:ext uri="{FF2B5EF4-FFF2-40B4-BE49-F238E27FC236}">
                <a16:creationId xmlns:a16="http://schemas.microsoft.com/office/drawing/2014/main" id="{02BBE67A-0749-4943-A2E7-1FE2DA797039}"/>
              </a:ext>
            </a:extLst>
          </p:cNvPr>
          <p:cNvSpPr/>
          <p:nvPr/>
        </p:nvSpPr>
        <p:spPr>
          <a:xfrm>
            <a:off x="4953632" y="1587379"/>
            <a:ext cx="7113602" cy="4305730"/>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000" dirty="0">
                <a:cs typeface="+mn-ea"/>
                <a:sym typeface="+mn-lt"/>
              </a:rPr>
              <a:t>划分</a:t>
            </a:r>
            <a:r>
              <a:rPr lang="en-US" altLang="zh-CN" sz="2000" dirty="0">
                <a:cs typeface="+mn-ea"/>
                <a:sym typeface="+mn-lt"/>
              </a:rPr>
              <a:t>VLAN </a:t>
            </a:r>
            <a:r>
              <a:rPr lang="zh-CN" altLang="en-US" sz="2000" dirty="0">
                <a:cs typeface="+mn-ea"/>
                <a:sym typeface="+mn-lt"/>
              </a:rPr>
              <a:t>的方法有多种，可以基于：</a:t>
            </a:r>
            <a:endParaRPr lang="en-US" altLang="zh-CN" sz="2000" dirty="0">
              <a:cs typeface="+mn-ea"/>
              <a:sym typeface="+mn-lt"/>
            </a:endParaRPr>
          </a:p>
          <a:p>
            <a:pPr marL="446088" indent="-180975">
              <a:lnSpc>
                <a:spcPct val="120000"/>
              </a:lnSpc>
              <a:buFont typeface="Arial" panose="020B0604020202020204" pitchFamily="34" charset="0"/>
              <a:buChar char="•"/>
            </a:pPr>
            <a:r>
              <a:rPr lang="zh-CN" altLang="en-US" dirty="0">
                <a:cs typeface="+mn-ea"/>
                <a:sym typeface="+mn-lt"/>
              </a:rPr>
              <a:t>交换机端口</a:t>
            </a:r>
            <a:endParaRPr lang="en-US" altLang="zh-CN" dirty="0">
              <a:cs typeface="+mn-ea"/>
              <a:sym typeface="+mn-lt"/>
            </a:endParaRPr>
          </a:p>
          <a:p>
            <a:pPr marL="446088" indent="-180975">
              <a:lnSpc>
                <a:spcPct val="120000"/>
              </a:lnSpc>
              <a:buFont typeface="Arial" panose="020B0604020202020204" pitchFamily="34" charset="0"/>
              <a:buChar char="•"/>
            </a:pPr>
            <a:r>
              <a:rPr lang="zh-CN" altLang="en-US" dirty="0">
                <a:cs typeface="+mn-ea"/>
                <a:sym typeface="+mn-lt"/>
              </a:rPr>
              <a:t>计算机网卡的</a:t>
            </a:r>
            <a:r>
              <a:rPr lang="en-US" altLang="zh-CN" dirty="0">
                <a:cs typeface="+mn-ea"/>
                <a:sym typeface="+mn-lt"/>
              </a:rPr>
              <a:t>MAC</a:t>
            </a:r>
            <a:r>
              <a:rPr lang="zh-CN" altLang="en-US" dirty="0">
                <a:cs typeface="+mn-ea"/>
                <a:sym typeface="+mn-lt"/>
              </a:rPr>
              <a:t>地址</a:t>
            </a:r>
            <a:endParaRPr lang="en-US" altLang="zh-CN" dirty="0">
              <a:cs typeface="+mn-ea"/>
              <a:sym typeface="+mn-lt"/>
            </a:endParaRPr>
          </a:p>
          <a:p>
            <a:pPr marL="446088" indent="-180975">
              <a:lnSpc>
                <a:spcPct val="120000"/>
              </a:lnSpc>
              <a:buFont typeface="Arial" panose="020B0604020202020204" pitchFamily="34" charset="0"/>
              <a:buChar char="•"/>
            </a:pPr>
            <a:r>
              <a:rPr lang="zh-CN" altLang="en-US" dirty="0">
                <a:cs typeface="+mn-ea"/>
                <a:sym typeface="+mn-lt"/>
              </a:rPr>
              <a:t>协议类型</a:t>
            </a:r>
            <a:endParaRPr lang="en-US" altLang="zh-CN" dirty="0">
              <a:cs typeface="+mn-ea"/>
              <a:sym typeface="+mn-lt"/>
            </a:endParaRPr>
          </a:p>
          <a:p>
            <a:pPr marL="446088" indent="-180975">
              <a:lnSpc>
                <a:spcPct val="120000"/>
              </a:lnSpc>
              <a:buFont typeface="Arial" panose="020B0604020202020204" pitchFamily="34" charset="0"/>
              <a:buChar char="•"/>
            </a:pPr>
            <a:r>
              <a:rPr lang="en-US" altLang="zh-CN" dirty="0">
                <a:cs typeface="+mn-ea"/>
                <a:sym typeface="+mn-lt"/>
              </a:rPr>
              <a:t>IP</a:t>
            </a:r>
            <a:r>
              <a:rPr lang="zh-CN" altLang="en-US" dirty="0">
                <a:cs typeface="+mn-ea"/>
                <a:sym typeface="+mn-lt"/>
              </a:rPr>
              <a:t>子网地址</a:t>
            </a:r>
            <a:endParaRPr lang="en-US" altLang="zh-CN" dirty="0">
              <a:cs typeface="+mn-ea"/>
              <a:sym typeface="+mn-lt"/>
            </a:endParaRPr>
          </a:p>
          <a:p>
            <a:pPr marL="446088" indent="-180975">
              <a:lnSpc>
                <a:spcPct val="120000"/>
              </a:lnSpc>
              <a:buFont typeface="Arial" panose="020B0604020202020204" pitchFamily="34" charset="0"/>
              <a:buChar char="•"/>
            </a:pPr>
            <a:r>
              <a:rPr lang="zh-CN" altLang="en-US" dirty="0">
                <a:cs typeface="+mn-ea"/>
                <a:sym typeface="+mn-lt"/>
              </a:rPr>
              <a:t>高层应用或服务</a:t>
            </a:r>
            <a:endParaRPr lang="en-US" altLang="zh-CN"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实现一个</a:t>
            </a:r>
            <a:r>
              <a:rPr lang="en-US" altLang="zh-CN" sz="2000" dirty="0">
                <a:cs typeface="+mn-ea"/>
                <a:sym typeface="+mn-lt"/>
              </a:rPr>
              <a:t>VLAN</a:t>
            </a:r>
            <a:r>
              <a:rPr lang="zh-CN" altLang="en-US" sz="2000" dirty="0">
                <a:cs typeface="+mn-ea"/>
                <a:sym typeface="+mn-lt"/>
              </a:rPr>
              <a:t>属于一个广播域，不同</a:t>
            </a:r>
            <a:r>
              <a:rPr lang="en-US" altLang="zh-CN" sz="2000" dirty="0">
                <a:cs typeface="+mn-ea"/>
                <a:sym typeface="+mn-lt"/>
              </a:rPr>
              <a:t>VLAN</a:t>
            </a:r>
            <a:r>
              <a:rPr lang="zh-CN" altLang="en-US" sz="2000" dirty="0">
                <a:cs typeface="+mn-ea"/>
                <a:sym typeface="+mn-lt"/>
              </a:rPr>
              <a:t>为不同广播域。</a:t>
            </a:r>
            <a:endParaRPr lang="en-US" altLang="zh-CN" sz="2000" dirty="0">
              <a:cs typeface="+mn-ea"/>
              <a:sym typeface="+mn-lt"/>
            </a:endParaRPr>
          </a:p>
          <a:p>
            <a:pPr marL="342900" indent="-342900">
              <a:lnSpc>
                <a:spcPct val="120000"/>
              </a:lnSpc>
              <a:buFont typeface="Wingdings" panose="05000000000000000000" pitchFamily="2" charset="2"/>
              <a:buChar char="Ø"/>
            </a:pPr>
            <a:r>
              <a:rPr lang="en-US" altLang="zh-CN" sz="2000" dirty="0">
                <a:cs typeface="+mn-ea"/>
                <a:sym typeface="+mn-lt"/>
              </a:rPr>
              <a:t>VLAN</a:t>
            </a:r>
            <a:r>
              <a:rPr lang="zh-CN" altLang="en-US" sz="2000" dirty="0">
                <a:cs typeface="+mn-ea"/>
                <a:sym typeface="+mn-lt"/>
              </a:rPr>
              <a:t>之间互相隔离，广播报文不能跨</a:t>
            </a:r>
            <a:r>
              <a:rPr lang="en-US" altLang="zh-CN" sz="2000" dirty="0">
                <a:cs typeface="+mn-ea"/>
                <a:sym typeface="+mn-lt"/>
              </a:rPr>
              <a:t>VLAN</a:t>
            </a:r>
            <a:r>
              <a:rPr lang="zh-CN" altLang="en-US" sz="2000" dirty="0">
                <a:cs typeface="+mn-ea"/>
                <a:sym typeface="+mn-lt"/>
              </a:rPr>
              <a:t>传播，不能二层（链路层））互访。</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一个</a:t>
            </a:r>
            <a:r>
              <a:rPr lang="en-US" altLang="zh-CN" sz="2000" dirty="0">
                <a:cs typeface="+mn-ea"/>
                <a:sym typeface="+mn-lt"/>
              </a:rPr>
              <a:t>VLAN</a:t>
            </a:r>
            <a:r>
              <a:rPr lang="zh-CN" altLang="en-US" sz="2000" dirty="0">
                <a:cs typeface="+mn-ea"/>
                <a:sym typeface="+mn-lt"/>
              </a:rPr>
              <a:t>为一个逻辑子网，逻辑子网间需要通过三层（网络层）路由互访。</a:t>
            </a:r>
            <a:br>
              <a:rPr lang="zh-CN" altLang="en-US" sz="2000" dirty="0">
                <a:cs typeface="+mn-ea"/>
                <a:sym typeface="+mn-lt"/>
              </a:rPr>
            </a:br>
            <a:endParaRPr lang="zh-CN" altLang="en-US" sz="2000" dirty="0">
              <a:cs typeface="+mn-ea"/>
              <a:sym typeface="+mn-lt"/>
            </a:endParaRPr>
          </a:p>
        </p:txBody>
      </p:sp>
      <p:sp>
        <p:nvSpPr>
          <p:cNvPr id="12" name="矩形 11">
            <a:extLst>
              <a:ext uri="{FF2B5EF4-FFF2-40B4-BE49-F238E27FC236}">
                <a16:creationId xmlns:a16="http://schemas.microsoft.com/office/drawing/2014/main" id="{0AAA7418-EF5D-4B23-92B1-D7F7E7C7D10A}"/>
              </a:ext>
            </a:extLst>
          </p:cNvPr>
          <p:cNvSpPr/>
          <p:nvPr/>
        </p:nvSpPr>
        <p:spPr>
          <a:xfrm>
            <a:off x="549555" y="1930536"/>
            <a:ext cx="3971896" cy="429861"/>
          </a:xfrm>
          <a:prstGeom prst="rect">
            <a:avLst/>
          </a:prstGeom>
        </p:spPr>
        <p:txBody>
          <a:bodyPr wrap="square">
            <a:spAutoFit/>
          </a:bodyPr>
          <a:lstStyle/>
          <a:p>
            <a:pPr>
              <a:lnSpc>
                <a:spcPct val="120000"/>
              </a:lnSpc>
            </a:pPr>
            <a:r>
              <a:rPr lang="en-US" altLang="zh-CN" sz="2000" b="1" dirty="0">
                <a:solidFill>
                  <a:srgbClr val="FF0000"/>
                </a:solidFill>
                <a:cs typeface="+mn-ea"/>
                <a:sym typeface="+mn-lt"/>
              </a:rPr>
              <a:t>VLAN</a:t>
            </a:r>
            <a:r>
              <a:rPr lang="zh-CN" altLang="en-US" sz="2000" b="1" dirty="0">
                <a:solidFill>
                  <a:srgbClr val="FF0000"/>
                </a:solidFill>
                <a:cs typeface="+mn-ea"/>
                <a:sym typeface="+mn-lt"/>
              </a:rPr>
              <a:t>是交换机的一个基本功能</a:t>
            </a:r>
          </a:p>
        </p:txBody>
      </p:sp>
      <p:sp>
        <p:nvSpPr>
          <p:cNvPr id="9" name="灯片编号占位符 8">
            <a:extLst>
              <a:ext uri="{FF2B5EF4-FFF2-40B4-BE49-F238E27FC236}">
                <a16:creationId xmlns:a16="http://schemas.microsoft.com/office/drawing/2014/main" id="{72AEC43D-BAB5-578D-2BA8-DB45CB4A7FD6}"/>
              </a:ext>
            </a:extLst>
          </p:cNvPr>
          <p:cNvSpPr>
            <a:spLocks noGrp="1"/>
          </p:cNvSpPr>
          <p:nvPr>
            <p:ph type="sldNum" sz="quarter" idx="12"/>
          </p:nvPr>
        </p:nvSpPr>
        <p:spPr/>
        <p:txBody>
          <a:bodyPr/>
          <a:lstStyle/>
          <a:p>
            <a:fld id="{C8BB1146-E542-4D4E-B8E9-6919A11DDD48}" type="slidenum">
              <a:rPr lang="en-US" smtClean="0"/>
              <a:t>263</a:t>
            </a:fld>
            <a:endParaRPr lang="en-US"/>
          </a:p>
        </p:txBody>
      </p:sp>
    </p:spTree>
    <p:extLst>
      <p:ext uri="{BB962C8B-B14F-4D97-AF65-F5344CB8AC3E}">
        <p14:creationId xmlns:p14="http://schemas.microsoft.com/office/powerpoint/2010/main" val="20010465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527763" y="1899005"/>
            <a:ext cx="6938840" cy="1527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Arial" panose="020B0604020202020204" pitchFamily="34" charset="0"/>
              <a:buChar char="•"/>
            </a:pPr>
            <a:r>
              <a:rPr lang="zh-CN" altLang="en-US" sz="2667" dirty="0">
                <a:cs typeface="+mn-ea"/>
                <a:sym typeface="+mn-lt"/>
              </a:rPr>
              <a:t>最简单、也是最常用的方法。</a:t>
            </a:r>
            <a:endParaRPr lang="en-US" altLang="zh-CN" sz="2667" dirty="0">
              <a:cs typeface="+mn-ea"/>
              <a:sym typeface="+mn-lt"/>
            </a:endParaRPr>
          </a:p>
          <a:p>
            <a:pPr marL="457200" indent="-457200" eaLnBrk="0" hangingPunct="0">
              <a:lnSpc>
                <a:spcPct val="120000"/>
              </a:lnSpc>
              <a:buClr>
                <a:srgbClr val="0070C0"/>
              </a:buClr>
              <a:buFont typeface="Arial" panose="020B0604020202020204" pitchFamily="34" charset="0"/>
              <a:buChar char="•"/>
            </a:pPr>
            <a:r>
              <a:rPr lang="zh-CN" altLang="en-US" sz="2667" dirty="0">
                <a:cs typeface="+mn-ea"/>
                <a:sym typeface="+mn-lt"/>
              </a:rPr>
              <a:t>属于在第一层划分虚拟局域网的方法。</a:t>
            </a:r>
            <a:endParaRPr lang="en-US" altLang="zh-CN" sz="2667" dirty="0">
              <a:cs typeface="+mn-ea"/>
              <a:sym typeface="+mn-lt"/>
            </a:endParaRPr>
          </a:p>
          <a:p>
            <a:pPr marL="457200" indent="-457200" eaLnBrk="0" hangingPunct="0">
              <a:lnSpc>
                <a:spcPct val="120000"/>
              </a:lnSpc>
              <a:buClr>
                <a:srgbClr val="0070C0"/>
              </a:buClr>
              <a:buFont typeface="Arial" panose="020B0604020202020204" pitchFamily="34" charset="0"/>
              <a:buChar char="•"/>
            </a:pPr>
            <a:r>
              <a:rPr lang="zh-CN" altLang="en-US" sz="2667" dirty="0">
                <a:solidFill>
                  <a:srgbClr val="CC00CC"/>
                </a:solidFill>
                <a:cs typeface="+mn-ea"/>
                <a:sym typeface="+mn-lt"/>
              </a:rPr>
              <a:t>缺点</a:t>
            </a:r>
            <a:r>
              <a:rPr lang="zh-CN" altLang="en-US" sz="2667" dirty="0">
                <a:cs typeface="+mn-ea"/>
                <a:sym typeface="+mn-lt"/>
              </a:rPr>
              <a:t>：不允许用户移动。</a:t>
            </a:r>
          </a:p>
        </p:txBody>
      </p:sp>
      <p:grpSp>
        <p:nvGrpSpPr>
          <p:cNvPr id="2" name="组合 1"/>
          <p:cNvGrpSpPr/>
          <p:nvPr/>
        </p:nvGrpSpPr>
        <p:grpSpPr>
          <a:xfrm>
            <a:off x="940006" y="2189936"/>
            <a:ext cx="3975716" cy="2944020"/>
            <a:chOff x="4480268" y="1924108"/>
            <a:chExt cx="2981787" cy="2208015"/>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6" name="Text Box 7"/>
            <p:cNvSpPr txBox="1">
              <a:spLocks noChangeArrowheads="1"/>
            </p:cNvSpPr>
            <p:nvPr/>
          </p:nvSpPr>
          <p:spPr bwMode="auto">
            <a:xfrm>
              <a:off x="4480268" y="3187699"/>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17" name="Text Box 8"/>
            <p:cNvSpPr txBox="1">
              <a:spLocks noChangeArrowheads="1"/>
            </p:cNvSpPr>
            <p:nvPr/>
          </p:nvSpPr>
          <p:spPr bwMode="auto">
            <a:xfrm>
              <a:off x="5347043" y="3508374"/>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20</a:t>
              </a:r>
            </a:p>
          </p:txBody>
        </p:sp>
        <p:sp>
          <p:nvSpPr>
            <p:cNvPr id="18" name="Text Box 9"/>
            <p:cNvSpPr txBox="1">
              <a:spLocks noChangeArrowheads="1"/>
            </p:cNvSpPr>
            <p:nvPr/>
          </p:nvSpPr>
          <p:spPr bwMode="auto">
            <a:xfrm>
              <a:off x="6585372" y="3828049"/>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sp>
          <p:nvSpPr>
            <p:cNvPr id="24" name="Text Box 7"/>
            <p:cNvSpPr txBox="1">
              <a:spLocks noChangeArrowheads="1"/>
            </p:cNvSpPr>
            <p:nvPr/>
          </p:nvSpPr>
          <p:spPr bwMode="auto">
            <a:xfrm>
              <a:off x="5282504"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solidFill>
                    <a:srgbClr val="3333FF"/>
                  </a:solidFill>
                  <a:latin typeface="+mn-lt"/>
                  <a:cs typeface="+mn-ea"/>
                  <a:sym typeface="+mn-lt"/>
                </a:rPr>
                <a:t>2</a:t>
              </a:r>
            </a:p>
          </p:txBody>
        </p:sp>
        <p:sp>
          <p:nvSpPr>
            <p:cNvPr id="25" name="Text Box 7"/>
            <p:cNvSpPr txBox="1">
              <a:spLocks noChangeArrowheads="1"/>
            </p:cNvSpPr>
            <p:nvPr/>
          </p:nvSpPr>
          <p:spPr bwMode="auto">
            <a:xfrm>
              <a:off x="5706006"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solidFill>
                    <a:srgbClr val="3333FF"/>
                  </a:solidFill>
                  <a:latin typeface="+mn-lt"/>
                  <a:cs typeface="+mn-ea"/>
                  <a:sym typeface="+mn-lt"/>
                </a:rPr>
                <a:t>4</a:t>
              </a:r>
            </a:p>
          </p:txBody>
        </p:sp>
        <p:sp>
          <p:nvSpPr>
            <p:cNvPr id="26" name="Text Box 7"/>
            <p:cNvSpPr txBox="1">
              <a:spLocks noChangeArrowheads="1"/>
            </p:cNvSpPr>
            <p:nvPr/>
          </p:nvSpPr>
          <p:spPr bwMode="auto">
            <a:xfrm>
              <a:off x="6054685"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solidFill>
                    <a:srgbClr val="3333FF"/>
                  </a:solidFill>
                  <a:latin typeface="+mn-lt"/>
                  <a:cs typeface="+mn-ea"/>
                  <a:sym typeface="+mn-lt"/>
                </a:rPr>
                <a:t>6</a:t>
              </a:r>
            </a:p>
          </p:txBody>
        </p:sp>
      </p:grpSp>
      <p:sp>
        <p:nvSpPr>
          <p:cNvPr id="21" name="矩形 20">
            <a:extLst>
              <a:ext uri="{FF2B5EF4-FFF2-40B4-BE49-F238E27FC236}">
                <a16:creationId xmlns:a16="http://schemas.microsoft.com/office/drawing/2014/main" id="{88D9681A-CA94-492C-A81F-DFFFD4833F14}"/>
              </a:ext>
            </a:extLst>
          </p:cNvPr>
          <p:cNvSpPr/>
          <p:nvPr/>
        </p:nvSpPr>
        <p:spPr>
          <a:xfrm>
            <a:off x="384745" y="402065"/>
            <a:ext cx="8392041" cy="632353"/>
          </a:xfrm>
          <a:prstGeom prst="rect">
            <a:avLst/>
          </a:prstGeom>
        </p:spPr>
        <p:txBody>
          <a:bodyPr wrap="none">
            <a:spAutoFit/>
          </a:bodyPr>
          <a:lstStyle/>
          <a:p>
            <a:pPr algn="ctr" eaLnBrk="0" hangingPunct="0">
              <a:lnSpc>
                <a:spcPct val="120000"/>
              </a:lnSpc>
            </a:pPr>
            <a:r>
              <a:rPr lang="zh-CN" altLang="en-US" sz="3200" b="1" dirty="0">
                <a:cs typeface="+mn-ea"/>
                <a:sym typeface="+mn-lt"/>
              </a:rPr>
              <a:t>划分虚拟局域网的方法：基于交换机端口划分</a:t>
            </a:r>
            <a:endParaRPr lang="fr-FR" altLang="zh-CN" sz="3200" b="1" dirty="0">
              <a:cs typeface="+mn-ea"/>
              <a:sym typeface="+mn-lt"/>
            </a:endParaRPr>
          </a:p>
        </p:txBody>
      </p:sp>
    </p:spTree>
    <p:extLst>
      <p:ext uri="{BB962C8B-B14F-4D97-AF65-F5344CB8AC3E}">
        <p14:creationId xmlns:p14="http://schemas.microsoft.com/office/powerpoint/2010/main" val="1465248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6"/>
          <p:cNvSpPr>
            <a:spLocks noChangeArrowheads="1"/>
          </p:cNvSpPr>
          <p:nvPr/>
        </p:nvSpPr>
        <p:spPr bwMode="auto">
          <a:xfrm>
            <a:off x="3388214" y="792140"/>
            <a:ext cx="5402441"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基于计算机网卡的</a:t>
            </a:r>
            <a:r>
              <a:rPr lang="en-US" altLang="zh-CN" sz="2667" b="1" dirty="0">
                <a:solidFill>
                  <a:schemeClr val="bg1"/>
                </a:solidFill>
                <a:cs typeface="+mn-ea"/>
                <a:sym typeface="+mn-lt"/>
              </a:rPr>
              <a:t>MAC</a:t>
            </a:r>
            <a:r>
              <a:rPr lang="zh-CN" altLang="en-US" sz="2667" b="1" dirty="0">
                <a:solidFill>
                  <a:schemeClr val="bg1"/>
                </a:solidFill>
                <a:cs typeface="+mn-ea"/>
                <a:sym typeface="+mn-lt"/>
              </a:rPr>
              <a:t>地址的方法</a:t>
            </a:r>
            <a:endParaRPr lang="fr-FR" altLang="zh-CN" sz="2667" b="1" dirty="0">
              <a:solidFill>
                <a:schemeClr val="bg1"/>
              </a:solidFill>
              <a:cs typeface="+mn-ea"/>
              <a:sym typeface="+mn-lt"/>
            </a:endParaRPr>
          </a:p>
        </p:txBody>
      </p:sp>
      <p:sp>
        <p:nvSpPr>
          <p:cNvPr id="5" name="Rectangle 46"/>
          <p:cNvSpPr>
            <a:spLocks noChangeArrowheads="1"/>
          </p:cNvSpPr>
          <p:nvPr/>
        </p:nvSpPr>
        <p:spPr bwMode="auto">
          <a:xfrm>
            <a:off x="4769803" y="1723982"/>
            <a:ext cx="6853629" cy="2713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根据用户计算机的</a:t>
            </a:r>
            <a:r>
              <a:rPr lang="en-US" altLang="zh-CN" sz="2400" dirty="0">
                <a:cs typeface="+mn-ea"/>
                <a:sym typeface="+mn-lt"/>
              </a:rPr>
              <a:t>MAC</a:t>
            </a:r>
            <a:r>
              <a:rPr lang="zh-CN" altLang="en-US" sz="2400" dirty="0">
                <a:cs typeface="+mn-ea"/>
                <a:sym typeface="+mn-lt"/>
              </a:rPr>
              <a:t>地址划分虚拟局域网。</a:t>
            </a:r>
            <a:endParaRPr lang="en-US" altLang="zh-CN" sz="24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属于在第二层划分虚拟局域网的方法。</a:t>
            </a:r>
            <a:endParaRPr lang="en-US" altLang="zh-CN" sz="24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允许用户移动。</a:t>
            </a:r>
            <a:endParaRPr lang="en-US" altLang="zh-CN" sz="24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solidFill>
                  <a:srgbClr val="CC00CC"/>
                </a:solidFill>
                <a:cs typeface="+mn-ea"/>
                <a:sym typeface="+mn-lt"/>
              </a:rPr>
              <a:t>缺点</a:t>
            </a:r>
            <a:r>
              <a:rPr lang="zh-CN" altLang="en-US" sz="2400" dirty="0">
                <a:cs typeface="+mn-ea"/>
                <a:sym typeface="+mn-lt"/>
              </a:rPr>
              <a:t>：需要输入和管理大量的</a:t>
            </a:r>
            <a:r>
              <a:rPr lang="en-US" altLang="zh-CN" sz="2400" dirty="0">
                <a:cs typeface="+mn-ea"/>
                <a:sym typeface="+mn-lt"/>
              </a:rPr>
              <a:t>MAC</a:t>
            </a:r>
            <a:r>
              <a:rPr lang="zh-CN" altLang="en-US" sz="2400" dirty="0">
                <a:cs typeface="+mn-ea"/>
                <a:sym typeface="+mn-lt"/>
              </a:rPr>
              <a:t>地址。如果用户的</a:t>
            </a:r>
            <a:r>
              <a:rPr lang="en-US" altLang="zh-CN" sz="2400" dirty="0">
                <a:cs typeface="+mn-ea"/>
                <a:sym typeface="+mn-lt"/>
              </a:rPr>
              <a:t>MAC</a:t>
            </a:r>
            <a:r>
              <a:rPr lang="zh-CN" altLang="en-US" sz="2400" dirty="0">
                <a:cs typeface="+mn-ea"/>
                <a:sym typeface="+mn-lt"/>
              </a:rPr>
              <a:t>地址改变了，则需要管理员重新配置</a:t>
            </a:r>
            <a:r>
              <a:rPr lang="en-US" altLang="zh-CN" sz="2400" dirty="0">
                <a:cs typeface="+mn-ea"/>
                <a:sym typeface="+mn-lt"/>
              </a:rPr>
              <a:t>VLAN</a:t>
            </a:r>
            <a:r>
              <a:rPr lang="zh-CN" altLang="en-US" sz="2400" dirty="0">
                <a:cs typeface="+mn-ea"/>
                <a:sym typeface="+mn-lt"/>
              </a:rPr>
              <a:t>。</a:t>
            </a:r>
          </a:p>
        </p:txBody>
      </p:sp>
      <p:grpSp>
        <p:nvGrpSpPr>
          <p:cNvPr id="4" name="组合 3"/>
          <p:cNvGrpSpPr/>
          <p:nvPr/>
        </p:nvGrpSpPr>
        <p:grpSpPr>
          <a:xfrm>
            <a:off x="362564" y="1530476"/>
            <a:ext cx="3770522" cy="2982656"/>
            <a:chOff x="5599418" y="1929719"/>
            <a:chExt cx="2827892" cy="2236992"/>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5" name="Text Box 7"/>
            <p:cNvSpPr txBox="1">
              <a:spLocks noChangeArrowheads="1"/>
            </p:cNvSpPr>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57" name="Text Box 9"/>
            <p:cNvSpPr txBox="1">
              <a:spLocks noChangeArrowheads="1"/>
            </p:cNvSpPr>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1761" y="3250262"/>
              <a:ext cx="547265"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MAC</a:t>
              </a:r>
            </a:p>
            <a:p>
              <a:pPr algn="ctr">
                <a:lnSpc>
                  <a:spcPct val="120000"/>
                </a:lnSpc>
              </a:pPr>
              <a:r>
                <a:rPr lang="zh-CN" altLang="en-US" sz="1867" b="1" dirty="0">
                  <a:latin typeface="+mn-lt"/>
                  <a:cs typeface="+mn-ea"/>
                  <a:sym typeface="+mn-lt"/>
                </a:rPr>
                <a:t>地址</a:t>
              </a:r>
              <a:endParaRPr lang="en-US" altLang="zh-CN" sz="1867" b="1" dirty="0">
                <a:latin typeface="+mn-lt"/>
                <a:cs typeface="+mn-ea"/>
                <a:sym typeface="+mn-lt"/>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4578" y="3254816"/>
              <a:ext cx="547265"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MAC</a:t>
              </a:r>
            </a:p>
            <a:p>
              <a:pPr algn="ctr">
                <a:lnSpc>
                  <a:spcPct val="120000"/>
                </a:lnSpc>
              </a:pPr>
              <a:r>
                <a:rPr lang="zh-CN" altLang="en-US" sz="1867" b="1" dirty="0">
                  <a:latin typeface="+mn-lt"/>
                  <a:cs typeface="+mn-ea"/>
                  <a:sym typeface="+mn-lt"/>
                </a:rPr>
                <a:t>地址</a:t>
              </a:r>
              <a:endParaRPr lang="en-US" altLang="zh-CN" sz="1867" b="1" dirty="0">
                <a:latin typeface="+mn-lt"/>
                <a:cs typeface="+mn-ea"/>
                <a:sym typeface="+mn-lt"/>
              </a:endParaRPr>
            </a:p>
          </p:txBody>
        </p:sp>
      </p:grpSp>
      <p:graphicFrame>
        <p:nvGraphicFramePr>
          <p:cNvPr id="3" name="表格 2"/>
          <p:cNvGraphicFramePr>
            <a:graphicFrameLocks noGrp="1"/>
          </p:cNvGraphicFramePr>
          <p:nvPr/>
        </p:nvGraphicFramePr>
        <p:xfrm>
          <a:off x="327203" y="4720958"/>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MAC </a:t>
                      </a:r>
                      <a:r>
                        <a:rPr lang="zh-CN" altLang="en-US" sz="1600" b="1" dirty="0">
                          <a:solidFill>
                            <a:schemeClr val="tx1"/>
                          </a:solidFill>
                          <a:latin typeface="+mn-lt"/>
                          <a:ea typeface="+mn-ea"/>
                          <a:cs typeface="+mn-ea"/>
                          <a:sym typeface="+mn-lt"/>
                        </a:rPr>
                        <a:t>地址</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00-15-F5-CC-C8-14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C0-AB-D5-00-18-F4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C0-C5-18-DE-BC-E6</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1" name="矩形 20">
            <a:extLst>
              <a:ext uri="{FF2B5EF4-FFF2-40B4-BE49-F238E27FC236}">
                <a16:creationId xmlns:a16="http://schemas.microsoft.com/office/drawing/2014/main" id="{725583E3-B682-4F39-A2E1-7AD4815F33A7}"/>
              </a:ext>
            </a:extLst>
          </p:cNvPr>
          <p:cNvSpPr/>
          <p:nvPr/>
        </p:nvSpPr>
        <p:spPr>
          <a:xfrm>
            <a:off x="641221" y="437593"/>
            <a:ext cx="9736960" cy="632353"/>
          </a:xfrm>
          <a:prstGeom prst="rect">
            <a:avLst/>
          </a:prstGeom>
        </p:spPr>
        <p:txBody>
          <a:bodyPr wrap="none">
            <a:spAutoFit/>
          </a:bodyPr>
          <a:lstStyle/>
          <a:p>
            <a:pPr algn="ctr" eaLnBrk="0" hangingPunct="0">
              <a:lnSpc>
                <a:spcPct val="120000"/>
              </a:lnSpc>
            </a:pPr>
            <a:r>
              <a:rPr lang="zh-CN" altLang="en-US" sz="3200" b="1" dirty="0">
                <a:cs typeface="+mn-ea"/>
                <a:sym typeface="+mn-lt"/>
              </a:rPr>
              <a:t>划分虚拟局域网的方法：基于主机网卡</a:t>
            </a:r>
            <a:r>
              <a:rPr lang="en-US" altLang="zh-CN" sz="3200" b="1" dirty="0">
                <a:cs typeface="+mn-ea"/>
                <a:sym typeface="+mn-lt"/>
              </a:rPr>
              <a:t>MAC</a:t>
            </a:r>
            <a:r>
              <a:rPr lang="zh-CN" altLang="en-US" sz="3200" b="1" dirty="0">
                <a:cs typeface="+mn-ea"/>
                <a:sym typeface="+mn-lt"/>
              </a:rPr>
              <a:t>地址划分</a:t>
            </a:r>
            <a:endParaRPr lang="fr-FR" altLang="zh-CN" sz="3200" b="1" dirty="0">
              <a:cs typeface="+mn-ea"/>
              <a:sym typeface="+mn-lt"/>
            </a:endParaRPr>
          </a:p>
        </p:txBody>
      </p:sp>
    </p:spTree>
    <p:extLst>
      <p:ext uri="{BB962C8B-B14F-4D97-AF65-F5344CB8AC3E}">
        <p14:creationId xmlns:p14="http://schemas.microsoft.com/office/powerpoint/2010/main" val="20795928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95137" y="1587327"/>
            <a:ext cx="6672148" cy="138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根据以太网帧的第三个字段“类型”字段确定该类型的协议属于哪一个虚拟局域网。</a:t>
            </a:r>
            <a:endParaRPr lang="en-US" altLang="zh-CN" sz="24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属于在第二层划分虚拟局域网的方法。</a:t>
            </a:r>
            <a:endParaRPr lang="en-US" altLang="zh-CN" sz="2400" dirty="0">
              <a:cs typeface="+mn-ea"/>
              <a:sym typeface="+mn-lt"/>
            </a:endParaRPr>
          </a:p>
        </p:txBody>
      </p:sp>
      <p:grpSp>
        <p:nvGrpSpPr>
          <p:cNvPr id="2" name="组合 1"/>
          <p:cNvGrpSpPr/>
          <p:nvPr/>
        </p:nvGrpSpPr>
        <p:grpSpPr>
          <a:xfrm>
            <a:off x="574437" y="1738128"/>
            <a:ext cx="3770522" cy="2982656"/>
            <a:chOff x="5599418" y="1929719"/>
            <a:chExt cx="2827892" cy="2236992"/>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5" name="Text Box 7"/>
            <p:cNvSpPr txBox="1">
              <a:spLocks noChangeArrowheads="1"/>
            </p:cNvSpPr>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57" name="Text Box 9"/>
            <p:cNvSpPr txBox="1">
              <a:spLocks noChangeArrowheads="1"/>
            </p:cNvSpPr>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6017008" y="3250262"/>
              <a:ext cx="496771"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zh-CN" altLang="en-US" sz="1867" b="1" dirty="0">
                  <a:latin typeface="+mn-lt"/>
                  <a:cs typeface="+mn-ea"/>
                  <a:sym typeface="+mn-lt"/>
                </a:rPr>
                <a:t>协议</a:t>
              </a:r>
              <a:endParaRPr lang="en-US" altLang="zh-CN" sz="1867" b="1" dirty="0">
                <a:latin typeface="+mn-lt"/>
                <a:cs typeface="+mn-ea"/>
                <a:sym typeface="+mn-lt"/>
              </a:endParaRPr>
            </a:p>
            <a:p>
              <a:pPr algn="ctr">
                <a:lnSpc>
                  <a:spcPct val="120000"/>
                </a:lnSpc>
              </a:pPr>
              <a:r>
                <a:rPr lang="zh-CN" altLang="en-US" sz="1867" b="1" dirty="0">
                  <a:latin typeface="+mn-lt"/>
                  <a:cs typeface="+mn-ea"/>
                  <a:sym typeface="+mn-lt"/>
                </a:rPr>
                <a:t>类型</a:t>
              </a:r>
              <a:endParaRPr lang="en-US" altLang="zh-CN" sz="1867" b="1" dirty="0">
                <a:latin typeface="+mn-lt"/>
                <a:cs typeface="+mn-ea"/>
                <a:sym typeface="+mn-lt"/>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59825" y="3254816"/>
              <a:ext cx="496771"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zh-CN" altLang="en-US" sz="1867" b="1" dirty="0">
                  <a:latin typeface="+mn-lt"/>
                  <a:cs typeface="+mn-ea"/>
                  <a:sym typeface="+mn-lt"/>
                </a:rPr>
                <a:t>协议</a:t>
              </a:r>
              <a:endParaRPr lang="en-US" altLang="zh-CN" sz="1867" b="1" dirty="0">
                <a:latin typeface="+mn-lt"/>
                <a:cs typeface="+mn-ea"/>
                <a:sym typeface="+mn-lt"/>
              </a:endParaRPr>
            </a:p>
            <a:p>
              <a:pPr algn="ctr">
                <a:lnSpc>
                  <a:spcPct val="120000"/>
                </a:lnSpc>
              </a:pPr>
              <a:r>
                <a:rPr lang="zh-CN" altLang="en-US" sz="1867" b="1" dirty="0">
                  <a:latin typeface="+mn-lt"/>
                  <a:cs typeface="+mn-ea"/>
                  <a:sym typeface="+mn-lt"/>
                </a:rPr>
                <a:t>类型</a:t>
              </a:r>
              <a:endParaRPr lang="en-US" altLang="zh-CN" sz="1867" b="1" dirty="0">
                <a:latin typeface="+mn-lt"/>
                <a:cs typeface="+mn-ea"/>
                <a:sym typeface="+mn-lt"/>
              </a:endParaRPr>
            </a:p>
          </p:txBody>
        </p:sp>
      </p:grpSp>
      <p:graphicFrame>
        <p:nvGraphicFramePr>
          <p:cNvPr id="3" name="表格 2"/>
          <p:cNvGraphicFramePr>
            <a:graphicFrameLocks noGrp="1"/>
          </p:cNvGraphicFramePr>
          <p:nvPr/>
        </p:nvGraphicFramePr>
        <p:xfrm>
          <a:off x="539076" y="4762880"/>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zh-CN" altLang="en-US" sz="1600" b="1" dirty="0">
                          <a:solidFill>
                            <a:schemeClr val="tx1"/>
                          </a:solidFill>
                          <a:latin typeface="+mn-lt"/>
                          <a:ea typeface="+mn-ea"/>
                          <a:cs typeface="+mn-ea"/>
                          <a:sym typeface="+mn-lt"/>
                        </a:rPr>
                        <a:t>“类型”</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IPX</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1" name="矩形 20">
            <a:extLst>
              <a:ext uri="{FF2B5EF4-FFF2-40B4-BE49-F238E27FC236}">
                <a16:creationId xmlns:a16="http://schemas.microsoft.com/office/drawing/2014/main" id="{826F636B-90A2-4F52-BF03-BE93D534DE51}"/>
              </a:ext>
            </a:extLst>
          </p:cNvPr>
          <p:cNvSpPr/>
          <p:nvPr/>
        </p:nvSpPr>
        <p:spPr>
          <a:xfrm>
            <a:off x="1518864" y="437593"/>
            <a:ext cx="7981672" cy="632353"/>
          </a:xfrm>
          <a:prstGeom prst="rect">
            <a:avLst/>
          </a:prstGeom>
        </p:spPr>
        <p:txBody>
          <a:bodyPr wrap="none">
            <a:spAutoFit/>
          </a:bodyPr>
          <a:lstStyle/>
          <a:p>
            <a:pPr algn="ctr" eaLnBrk="0" hangingPunct="0">
              <a:lnSpc>
                <a:spcPct val="120000"/>
              </a:lnSpc>
            </a:pPr>
            <a:r>
              <a:rPr lang="zh-CN" altLang="en-US" sz="3200" b="1" dirty="0">
                <a:cs typeface="+mn-ea"/>
                <a:sym typeface="+mn-lt"/>
              </a:rPr>
              <a:t>划分虚拟局域网的方法：基于协议类型划分</a:t>
            </a:r>
            <a:endParaRPr lang="fr-FR" altLang="zh-CN" sz="3200" b="1" dirty="0">
              <a:cs typeface="+mn-ea"/>
              <a:sym typeface="+mn-lt"/>
            </a:endParaRPr>
          </a:p>
        </p:txBody>
      </p:sp>
    </p:spTree>
    <p:extLst>
      <p:ext uri="{BB962C8B-B14F-4D97-AF65-F5344CB8AC3E}">
        <p14:creationId xmlns:p14="http://schemas.microsoft.com/office/powerpoint/2010/main" val="31405481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188356" y="1786888"/>
            <a:ext cx="6504555" cy="182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根据以太网帧的第三个字段“类型”字段和</a:t>
            </a:r>
            <a:r>
              <a:rPr lang="en-US" altLang="zh-CN" sz="2400" dirty="0">
                <a:cs typeface="+mn-ea"/>
                <a:sym typeface="+mn-lt"/>
              </a:rPr>
              <a:t>IP</a:t>
            </a:r>
            <a:r>
              <a:rPr lang="zh-CN" altLang="en-US" sz="2400" dirty="0">
                <a:cs typeface="+mn-ea"/>
                <a:sym typeface="+mn-lt"/>
              </a:rPr>
              <a:t>分组首部中的</a:t>
            </a:r>
            <a:r>
              <a:rPr lang="zh-CN" altLang="en-US" sz="2400" dirty="0">
                <a:solidFill>
                  <a:srgbClr val="CC00CC"/>
                </a:solidFill>
                <a:cs typeface="+mn-ea"/>
                <a:sym typeface="+mn-lt"/>
              </a:rPr>
              <a:t>源 </a:t>
            </a:r>
            <a:r>
              <a:rPr lang="en-US" altLang="zh-CN" sz="2400" dirty="0">
                <a:solidFill>
                  <a:srgbClr val="CC00CC"/>
                </a:solidFill>
                <a:cs typeface="+mn-ea"/>
                <a:sym typeface="+mn-lt"/>
              </a:rPr>
              <a:t>IP </a:t>
            </a:r>
            <a:r>
              <a:rPr lang="zh-CN" altLang="en-US" sz="2400" dirty="0">
                <a:solidFill>
                  <a:srgbClr val="CC00CC"/>
                </a:solidFill>
                <a:cs typeface="+mn-ea"/>
                <a:sym typeface="+mn-lt"/>
              </a:rPr>
              <a:t>地址</a:t>
            </a:r>
            <a:r>
              <a:rPr lang="zh-CN" altLang="en-US" sz="2400" dirty="0">
                <a:cs typeface="+mn-ea"/>
                <a:sym typeface="+mn-lt"/>
              </a:rPr>
              <a:t>字段确定该 </a:t>
            </a:r>
            <a:r>
              <a:rPr lang="en-US" altLang="zh-CN" sz="2400" dirty="0">
                <a:cs typeface="+mn-ea"/>
                <a:sym typeface="+mn-lt"/>
              </a:rPr>
              <a:t>IP </a:t>
            </a:r>
            <a:r>
              <a:rPr lang="zh-CN" altLang="en-US" sz="2400" dirty="0">
                <a:cs typeface="+mn-ea"/>
                <a:sym typeface="+mn-lt"/>
              </a:rPr>
              <a:t>分组属于哪一个虚拟局域网。</a:t>
            </a:r>
            <a:endParaRPr lang="en-US" altLang="zh-CN" sz="2400" dirty="0">
              <a:cs typeface="+mn-ea"/>
              <a:sym typeface="+mn-lt"/>
            </a:endParaRP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属于在第三层划分虚拟局域网的方法。</a:t>
            </a:r>
            <a:endParaRPr lang="en-US" altLang="zh-CN" sz="2400" dirty="0">
              <a:cs typeface="+mn-ea"/>
              <a:sym typeface="+mn-lt"/>
            </a:endParaRPr>
          </a:p>
        </p:txBody>
      </p:sp>
      <p:grpSp>
        <p:nvGrpSpPr>
          <p:cNvPr id="2" name="组合 1"/>
          <p:cNvGrpSpPr/>
          <p:nvPr/>
        </p:nvGrpSpPr>
        <p:grpSpPr>
          <a:xfrm>
            <a:off x="474494" y="1685107"/>
            <a:ext cx="3896211" cy="2982656"/>
            <a:chOff x="5574704" y="1929719"/>
            <a:chExt cx="2922159" cy="2236992"/>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5" name="Text Box 7"/>
            <p:cNvSpPr txBox="1">
              <a:spLocks noChangeArrowheads="1"/>
            </p:cNvSpPr>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57" name="Text Box 9"/>
            <p:cNvSpPr txBox="1">
              <a:spLocks noChangeArrowheads="1"/>
            </p:cNvSpPr>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658072" y="3273858"/>
              <a:ext cx="1165223" cy="49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IP</a:t>
              </a:r>
              <a:r>
                <a:rPr lang="zh-CN" altLang="en-US" sz="1600" b="1" dirty="0">
                  <a:latin typeface="+mn-lt"/>
                  <a:cs typeface="+mn-ea"/>
                  <a:sym typeface="+mn-lt"/>
                </a:rPr>
                <a:t>子网</a:t>
              </a:r>
              <a:endParaRPr lang="en-US" altLang="zh-CN" sz="1600" b="1" dirty="0">
                <a:latin typeface="+mn-lt"/>
                <a:cs typeface="+mn-ea"/>
                <a:sym typeface="+mn-lt"/>
              </a:endParaRPr>
            </a:p>
            <a:p>
              <a:pPr algn="ctr">
                <a:lnSpc>
                  <a:spcPct val="120000"/>
                </a:lnSpc>
              </a:pPr>
              <a:r>
                <a:rPr lang="en-US" altLang="zh-CN" sz="1600" b="1" dirty="0">
                  <a:latin typeface="+mn-lt"/>
                  <a:cs typeface="+mn-ea"/>
                  <a:sym typeface="+mn-lt"/>
                </a:rPr>
                <a:t>192.168.1.0/24</a:t>
              </a: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225601" y="3278412"/>
              <a:ext cx="1165223" cy="49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IP</a:t>
              </a:r>
              <a:r>
                <a:rPr lang="zh-CN" altLang="en-US" sz="1600" b="1" dirty="0">
                  <a:latin typeface="+mn-lt"/>
                  <a:cs typeface="+mn-ea"/>
                  <a:sym typeface="+mn-lt"/>
                </a:rPr>
                <a:t>子网</a:t>
              </a:r>
              <a:endParaRPr lang="en-US" altLang="zh-CN" sz="1600" b="1" dirty="0">
                <a:latin typeface="+mn-lt"/>
                <a:cs typeface="+mn-ea"/>
                <a:sym typeface="+mn-lt"/>
              </a:endParaRPr>
            </a:p>
            <a:p>
              <a:pPr algn="ctr">
                <a:lnSpc>
                  <a:spcPct val="120000"/>
                </a:lnSpc>
              </a:pPr>
              <a:r>
                <a:rPr lang="en-US" altLang="zh-CN" sz="1600" b="1" dirty="0">
                  <a:latin typeface="+mn-lt"/>
                  <a:cs typeface="+mn-ea"/>
                  <a:sym typeface="+mn-lt"/>
                </a:rPr>
                <a:t>192.168.2.0/24</a:t>
              </a:r>
            </a:p>
          </p:txBody>
        </p:sp>
      </p:grpSp>
      <p:graphicFrame>
        <p:nvGraphicFramePr>
          <p:cNvPr id="3" name="表格 2"/>
          <p:cNvGraphicFramePr>
            <a:graphicFrameLocks noGrp="1"/>
          </p:cNvGraphicFramePr>
          <p:nvPr/>
        </p:nvGraphicFramePr>
        <p:xfrm>
          <a:off x="686186" y="4835029"/>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 </a:t>
                      </a:r>
                      <a:r>
                        <a:rPr lang="zh-CN" altLang="en-US" sz="1600" b="1" dirty="0">
                          <a:solidFill>
                            <a:schemeClr val="tx1"/>
                          </a:solidFill>
                          <a:latin typeface="+mn-lt"/>
                          <a:ea typeface="+mn-ea"/>
                          <a:cs typeface="+mn-ea"/>
                          <a:sym typeface="+mn-lt"/>
                        </a:rPr>
                        <a:t>子网</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192.168.1.0/24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192.168.2.0/24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1" name="矩形 20">
            <a:extLst>
              <a:ext uri="{FF2B5EF4-FFF2-40B4-BE49-F238E27FC236}">
                <a16:creationId xmlns:a16="http://schemas.microsoft.com/office/drawing/2014/main" id="{E5E34E90-589E-4D68-B1D7-2BB1BB887EE9}"/>
              </a:ext>
            </a:extLst>
          </p:cNvPr>
          <p:cNvSpPr/>
          <p:nvPr/>
        </p:nvSpPr>
        <p:spPr>
          <a:xfrm>
            <a:off x="1324900" y="437593"/>
            <a:ext cx="8369599" cy="632353"/>
          </a:xfrm>
          <a:prstGeom prst="rect">
            <a:avLst/>
          </a:prstGeom>
        </p:spPr>
        <p:txBody>
          <a:bodyPr wrap="none">
            <a:spAutoFit/>
          </a:bodyPr>
          <a:lstStyle/>
          <a:p>
            <a:pPr algn="ctr" eaLnBrk="0" hangingPunct="0">
              <a:lnSpc>
                <a:spcPct val="120000"/>
              </a:lnSpc>
            </a:pPr>
            <a:r>
              <a:rPr lang="zh-CN" altLang="en-US" sz="3200" b="1" dirty="0">
                <a:cs typeface="+mn-ea"/>
                <a:sym typeface="+mn-lt"/>
              </a:rPr>
              <a:t>划分虚拟局域网的方法：基于</a:t>
            </a:r>
            <a:r>
              <a:rPr lang="en-US" altLang="zh-CN" sz="3200" b="1" dirty="0">
                <a:cs typeface="+mn-ea"/>
                <a:sym typeface="+mn-lt"/>
              </a:rPr>
              <a:t>IP</a:t>
            </a:r>
            <a:r>
              <a:rPr lang="zh-CN" altLang="en-US" sz="3200" b="1" dirty="0">
                <a:cs typeface="+mn-ea"/>
                <a:sym typeface="+mn-lt"/>
              </a:rPr>
              <a:t>子网地址划分</a:t>
            </a:r>
            <a:endParaRPr lang="fr-FR" altLang="zh-CN" sz="3200" b="1" dirty="0">
              <a:cs typeface="+mn-ea"/>
              <a:sym typeface="+mn-lt"/>
            </a:endParaRPr>
          </a:p>
        </p:txBody>
      </p:sp>
    </p:spTree>
    <p:extLst>
      <p:ext uri="{BB962C8B-B14F-4D97-AF65-F5344CB8AC3E}">
        <p14:creationId xmlns:p14="http://schemas.microsoft.com/office/powerpoint/2010/main" val="10900178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649180" y="2300992"/>
            <a:ext cx="5655164" cy="138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zh-CN" altLang="en-US" sz="2400" dirty="0">
                <a:cs typeface="+mn-ea"/>
                <a:sym typeface="+mn-lt"/>
              </a:rPr>
              <a:t>根据高层应用或服务、或者它们的组合划分虚拟局域网。</a:t>
            </a:r>
            <a:endParaRPr lang="en-US" altLang="zh-CN" sz="2400" dirty="0">
              <a:cs typeface="+mn-ea"/>
              <a:sym typeface="+mn-lt"/>
            </a:endParaRPr>
          </a:p>
          <a:p>
            <a:pPr marL="457200" indent="-457200" eaLnBrk="0" hangingPunct="0">
              <a:lnSpc>
                <a:spcPct val="120000"/>
              </a:lnSpc>
              <a:buClr>
                <a:srgbClr val="0070C0"/>
              </a:buClr>
              <a:buFont typeface="Wingdings" panose="05000000000000000000" pitchFamily="2" charset="2"/>
              <a:buChar char="Ø"/>
            </a:pPr>
            <a:r>
              <a:rPr lang="zh-CN" altLang="en-US" sz="2400" dirty="0">
                <a:cs typeface="+mn-ea"/>
                <a:sym typeface="+mn-lt"/>
              </a:rPr>
              <a:t>更加灵活，但更加复杂。</a:t>
            </a:r>
            <a:endParaRPr lang="en-US" altLang="zh-CN" sz="2400" dirty="0">
              <a:cs typeface="+mn-ea"/>
              <a:sym typeface="+mn-lt"/>
            </a:endParaRPr>
          </a:p>
        </p:txBody>
      </p:sp>
      <p:grpSp>
        <p:nvGrpSpPr>
          <p:cNvPr id="2" name="组合 1"/>
          <p:cNvGrpSpPr/>
          <p:nvPr/>
        </p:nvGrpSpPr>
        <p:grpSpPr>
          <a:xfrm>
            <a:off x="669623" y="1719562"/>
            <a:ext cx="4511931" cy="2982656"/>
            <a:chOff x="5401705" y="1929719"/>
            <a:chExt cx="3383948" cy="2236992"/>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55" name="Text Box 7"/>
            <p:cNvSpPr txBox="1">
              <a:spLocks noChangeArrowheads="1"/>
            </p:cNvSpPr>
            <p:nvPr/>
          </p:nvSpPr>
          <p:spPr bwMode="auto">
            <a:xfrm>
              <a:off x="5760900" y="3862637"/>
              <a:ext cx="876682"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57" name="Text Box 9"/>
            <p:cNvSpPr txBox="1">
              <a:spLocks noChangeArrowheads="1"/>
            </p:cNvSpPr>
            <p:nvPr/>
          </p:nvSpPr>
          <p:spPr bwMode="auto">
            <a:xfrm>
              <a:off x="7544554" y="3833660"/>
              <a:ext cx="876682"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1705" y="3198776"/>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634027" y="3250262"/>
              <a:ext cx="1213313"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FTP</a:t>
              </a:r>
            </a:p>
            <a:p>
              <a:pPr algn="ctr">
                <a:lnSpc>
                  <a:spcPct val="120000"/>
                </a:lnSpc>
              </a:pPr>
              <a:r>
                <a:rPr lang="zh-CN" altLang="en-US" sz="1867" b="1" dirty="0">
                  <a:latin typeface="+mn-lt"/>
                  <a:cs typeface="+mn-ea"/>
                  <a:sym typeface="+mn-lt"/>
                </a:rPr>
                <a:t>文件传输服务</a:t>
              </a:r>
              <a:endParaRPr lang="en-US" altLang="zh-CN" sz="1867" b="1" dirty="0">
                <a:latin typeface="+mn-lt"/>
                <a:cs typeface="+mn-ea"/>
                <a:sym typeface="+mn-lt"/>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6" y="31831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78401" y="3242459"/>
              <a:ext cx="855042"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TELNET</a:t>
              </a:r>
            </a:p>
            <a:p>
              <a:pPr algn="ctr">
                <a:lnSpc>
                  <a:spcPct val="120000"/>
                </a:lnSpc>
              </a:pPr>
              <a:r>
                <a:rPr lang="zh-CN" altLang="en-US" sz="1867" b="1" dirty="0">
                  <a:latin typeface="+mn-lt"/>
                  <a:cs typeface="+mn-ea"/>
                  <a:sym typeface="+mn-lt"/>
                </a:rPr>
                <a:t>远程终端</a:t>
              </a:r>
              <a:endParaRPr lang="en-US" altLang="zh-CN" sz="1867" b="1" dirty="0">
                <a:latin typeface="+mn-lt"/>
                <a:cs typeface="+mn-ea"/>
                <a:sym typeface="+mn-lt"/>
              </a:endParaRPr>
            </a:p>
          </p:txBody>
        </p:sp>
      </p:grpSp>
      <p:graphicFrame>
        <p:nvGraphicFramePr>
          <p:cNvPr id="3" name="表格 2"/>
          <p:cNvGraphicFramePr>
            <a:graphicFrameLocks noGrp="1"/>
          </p:cNvGraphicFramePr>
          <p:nvPr/>
        </p:nvGraphicFramePr>
        <p:xfrm>
          <a:off x="698128" y="4763992"/>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zh-CN" altLang="en-US" sz="1600" b="1" dirty="0">
                          <a:solidFill>
                            <a:schemeClr val="tx1"/>
                          </a:solidFill>
                          <a:latin typeface="+mn-lt"/>
                          <a:ea typeface="+mn-ea"/>
                          <a:cs typeface="+mn-ea"/>
                          <a:sym typeface="+mn-lt"/>
                        </a:rPr>
                        <a:t>应用</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FTP</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TELNET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1" name="矩形 20">
            <a:extLst>
              <a:ext uri="{FF2B5EF4-FFF2-40B4-BE49-F238E27FC236}">
                <a16:creationId xmlns:a16="http://schemas.microsoft.com/office/drawing/2014/main" id="{D0B6017B-3803-4F11-B0AE-BC484046AEDD}"/>
              </a:ext>
            </a:extLst>
          </p:cNvPr>
          <p:cNvSpPr/>
          <p:nvPr/>
        </p:nvSpPr>
        <p:spPr>
          <a:xfrm>
            <a:off x="698128" y="437593"/>
            <a:ext cx="9623147" cy="632353"/>
          </a:xfrm>
          <a:prstGeom prst="rect">
            <a:avLst/>
          </a:prstGeom>
        </p:spPr>
        <p:txBody>
          <a:bodyPr wrap="none">
            <a:spAutoFit/>
          </a:bodyPr>
          <a:lstStyle/>
          <a:p>
            <a:pPr algn="ctr" eaLnBrk="0" hangingPunct="0">
              <a:lnSpc>
                <a:spcPct val="120000"/>
              </a:lnSpc>
            </a:pPr>
            <a:r>
              <a:rPr lang="zh-CN" altLang="en-US" sz="3200" b="1" dirty="0">
                <a:cs typeface="+mn-ea"/>
                <a:sym typeface="+mn-lt"/>
              </a:rPr>
              <a:t>划分虚拟局域网的方法：基于高层应用或服务的划分</a:t>
            </a:r>
            <a:endParaRPr lang="fr-FR" altLang="zh-CN" sz="3200" b="1" dirty="0">
              <a:cs typeface="+mn-ea"/>
              <a:sym typeface="+mn-lt"/>
            </a:endParaRPr>
          </a:p>
        </p:txBody>
      </p:sp>
    </p:spTree>
    <p:extLst>
      <p:ext uri="{BB962C8B-B14F-4D97-AF65-F5344CB8AC3E}">
        <p14:creationId xmlns:p14="http://schemas.microsoft.com/office/powerpoint/2010/main" val="518834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5758073" y="3606456"/>
            <a:ext cx="1508955" cy="565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41" name="Rectangle 6"/>
          <p:cNvSpPr>
            <a:spLocks noChangeArrowheads="1"/>
          </p:cNvSpPr>
          <p:nvPr/>
        </p:nvSpPr>
        <p:spPr bwMode="auto">
          <a:xfrm>
            <a:off x="457387" y="202926"/>
            <a:ext cx="5929828"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虚拟局域网使用的以太网帧格式</a:t>
            </a:r>
            <a:endParaRPr lang="fr-FR" altLang="zh-CN" sz="3200" b="1" dirty="0">
              <a:cs typeface="+mn-ea"/>
              <a:sym typeface="+mn-lt"/>
            </a:endParaRPr>
          </a:p>
        </p:txBody>
      </p:sp>
      <p:grpSp>
        <p:nvGrpSpPr>
          <p:cNvPr id="32" name="组合 31"/>
          <p:cNvGrpSpPr/>
          <p:nvPr/>
        </p:nvGrpSpPr>
        <p:grpSpPr>
          <a:xfrm>
            <a:off x="898470" y="2905131"/>
            <a:ext cx="10058423" cy="3559370"/>
            <a:chOff x="335812" y="1097692"/>
            <a:chExt cx="12190455" cy="4313838"/>
          </a:xfrm>
        </p:grpSpPr>
        <p:grpSp>
          <p:nvGrpSpPr>
            <p:cNvPr id="81" name="组合 80"/>
            <p:cNvGrpSpPr/>
            <p:nvPr/>
          </p:nvGrpSpPr>
          <p:grpSpPr>
            <a:xfrm>
              <a:off x="335812" y="1097692"/>
              <a:ext cx="9667229" cy="4313838"/>
              <a:chOff x="551836" y="1097692"/>
              <a:chExt cx="9667229" cy="4313838"/>
            </a:xfrm>
          </p:grpSpPr>
          <p:grpSp>
            <p:nvGrpSpPr>
              <p:cNvPr id="82" name="组合 81"/>
              <p:cNvGrpSpPr/>
              <p:nvPr/>
            </p:nvGrpSpPr>
            <p:grpSpPr>
              <a:xfrm>
                <a:off x="551836" y="1546339"/>
                <a:ext cx="9667229" cy="3865191"/>
                <a:chOff x="551836" y="1484784"/>
                <a:chExt cx="9667229" cy="3865191"/>
              </a:xfrm>
            </p:grpSpPr>
            <p:sp>
              <p:nvSpPr>
                <p:cNvPr id="86" name="Rectangle 4"/>
                <p:cNvSpPr>
                  <a:spLocks noChangeArrowheads="1"/>
                </p:cNvSpPr>
                <p:nvPr/>
              </p:nvSpPr>
              <p:spPr bwMode="auto">
                <a:xfrm>
                  <a:off x="551836" y="2030883"/>
                  <a:ext cx="1043278" cy="77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a:lnSpc>
                      <a:spcPct val="120000"/>
                    </a:lnSpc>
                  </a:pPr>
                  <a:r>
                    <a:rPr kumimoji="1" lang="zh-CN" altLang="en-US" sz="1467" b="1" dirty="0">
                      <a:cs typeface="+mn-ea"/>
                      <a:sym typeface="+mn-lt"/>
                    </a:rPr>
                    <a:t>以太网</a:t>
                  </a:r>
                  <a:endParaRPr kumimoji="1" lang="en-US" altLang="zh-CN" sz="1467" b="1" dirty="0">
                    <a:cs typeface="+mn-ea"/>
                    <a:sym typeface="+mn-lt"/>
                  </a:endParaRPr>
                </a:p>
                <a:p>
                  <a:pPr algn="ctr" defTabSz="1015975">
                    <a:lnSpc>
                      <a:spcPct val="120000"/>
                    </a:lnSpc>
                  </a:pPr>
                  <a:r>
                    <a:rPr kumimoji="1" lang="en-US" altLang="zh-CN" sz="1467" b="1" dirty="0">
                      <a:cs typeface="+mn-ea"/>
                      <a:sym typeface="+mn-lt"/>
                    </a:rPr>
                    <a:t>MAC</a:t>
                  </a:r>
                  <a:r>
                    <a:rPr kumimoji="1" lang="zh-CN" altLang="en-US" sz="1467" b="1" dirty="0">
                      <a:cs typeface="+mn-ea"/>
                      <a:sym typeface="+mn-lt"/>
                    </a:rPr>
                    <a:t>帧</a:t>
                  </a:r>
                </a:p>
              </p:txBody>
            </p:sp>
            <p:sp>
              <p:nvSpPr>
                <p:cNvPr id="87" name="Rectangle 5"/>
                <p:cNvSpPr>
                  <a:spLocks noChangeArrowheads="1"/>
                </p:cNvSpPr>
                <p:nvPr/>
              </p:nvSpPr>
              <p:spPr bwMode="auto">
                <a:xfrm>
                  <a:off x="887526" y="1495238"/>
                  <a:ext cx="749917" cy="44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zh-CN" altLang="en-US" sz="1467" b="1" dirty="0">
                      <a:cs typeface="+mn-ea"/>
                      <a:sym typeface="+mn-lt"/>
                    </a:rPr>
                    <a:t>字节</a:t>
                  </a:r>
                  <a:endParaRPr kumimoji="1" lang="en-US" altLang="zh-CN" sz="1467" b="1" dirty="0">
                    <a:cs typeface="+mn-ea"/>
                    <a:sym typeface="+mn-lt"/>
                  </a:endParaRPr>
                </a:p>
              </p:txBody>
            </p:sp>
            <p:sp>
              <p:nvSpPr>
                <p:cNvPr id="88" name="Rectangle 6"/>
                <p:cNvSpPr>
                  <a:spLocks noChangeArrowheads="1"/>
                </p:cNvSpPr>
                <p:nvPr/>
              </p:nvSpPr>
              <p:spPr bwMode="auto">
                <a:xfrm>
                  <a:off x="1963964"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6</a:t>
                  </a:r>
                </a:p>
              </p:txBody>
            </p:sp>
            <p:sp>
              <p:nvSpPr>
                <p:cNvPr id="89" name="Rectangle 7"/>
                <p:cNvSpPr>
                  <a:spLocks noChangeArrowheads="1"/>
                </p:cNvSpPr>
                <p:nvPr/>
              </p:nvSpPr>
              <p:spPr bwMode="auto">
                <a:xfrm>
                  <a:off x="3175444"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6</a:t>
                  </a:r>
                </a:p>
              </p:txBody>
            </p:sp>
            <p:sp>
              <p:nvSpPr>
                <p:cNvPr id="90" name="Rectangle 8"/>
                <p:cNvSpPr>
                  <a:spLocks noChangeArrowheads="1"/>
                </p:cNvSpPr>
                <p:nvPr/>
              </p:nvSpPr>
              <p:spPr bwMode="auto">
                <a:xfrm>
                  <a:off x="5537647"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2</a:t>
                  </a:r>
                </a:p>
              </p:txBody>
            </p:sp>
            <p:sp>
              <p:nvSpPr>
                <p:cNvPr id="91" name="Rectangle 9"/>
                <p:cNvSpPr>
                  <a:spLocks noChangeArrowheads="1"/>
                </p:cNvSpPr>
                <p:nvPr/>
              </p:nvSpPr>
              <p:spPr bwMode="auto">
                <a:xfrm>
                  <a:off x="6596894" y="1487959"/>
                  <a:ext cx="1315268"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42 ~ 1500</a:t>
                  </a:r>
                </a:p>
              </p:txBody>
            </p:sp>
            <p:sp>
              <p:nvSpPr>
                <p:cNvPr id="92" name="Rectangle 10"/>
                <p:cNvSpPr>
                  <a:spLocks noChangeArrowheads="1"/>
                </p:cNvSpPr>
                <p:nvPr/>
              </p:nvSpPr>
              <p:spPr bwMode="auto">
                <a:xfrm>
                  <a:off x="8657653"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93"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94" name="Rectangle 13"/>
                <p:cNvSpPr>
                  <a:spLocks noChangeArrowheads="1"/>
                </p:cNvSpPr>
                <p:nvPr/>
              </p:nvSpPr>
              <p:spPr bwMode="auto">
                <a:xfrm>
                  <a:off x="6209426" y="4519575"/>
                  <a:ext cx="4009639" cy="830400"/>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lang="en-US" altLang="zh-CN" sz="1600" b="1" dirty="0">
                      <a:solidFill>
                        <a:srgbClr val="C00000"/>
                      </a:solidFill>
                      <a:cs typeface="+mn-ea"/>
                      <a:sym typeface="+mn-lt"/>
                    </a:rPr>
                    <a:t>VLAN </a:t>
                  </a:r>
                  <a:r>
                    <a:rPr lang="zh-CN" altLang="zh-CN" sz="1600" b="1" dirty="0">
                      <a:solidFill>
                        <a:srgbClr val="C00000"/>
                      </a:solidFill>
                      <a:cs typeface="+mn-ea"/>
                      <a:sym typeface="+mn-lt"/>
                    </a:rPr>
                    <a:t>标识符</a:t>
                  </a:r>
                  <a:r>
                    <a:rPr lang="en-US" altLang="zh-CN" sz="1600" b="1" dirty="0">
                      <a:solidFill>
                        <a:srgbClr val="C00000"/>
                      </a:solidFill>
                      <a:cs typeface="+mn-ea"/>
                      <a:sym typeface="+mn-lt"/>
                    </a:rPr>
                    <a:t> </a:t>
                  </a:r>
                  <a:r>
                    <a:rPr kumimoji="1" lang="en-US" altLang="zh-CN" sz="1600" b="1" dirty="0">
                      <a:cs typeface="+mn-ea"/>
                      <a:sym typeface="+mn-lt"/>
                    </a:rPr>
                    <a:t>12 </a:t>
                  </a:r>
                  <a:r>
                    <a:rPr kumimoji="1" lang="zh-CN" altLang="en-US" sz="1600" b="1" dirty="0">
                      <a:cs typeface="+mn-ea"/>
                      <a:sym typeface="+mn-lt"/>
                    </a:rPr>
                    <a:t>位</a:t>
                  </a:r>
                  <a:r>
                    <a:rPr kumimoji="1" lang="en-US" altLang="zh-CN" sz="1600" b="1" dirty="0">
                      <a:cs typeface="+mn-ea"/>
                      <a:sym typeface="+mn-lt"/>
                    </a:rPr>
                    <a:t> </a:t>
                  </a:r>
                </a:p>
                <a:p>
                  <a:pPr algn="ctr" defTabSz="1015975">
                    <a:lnSpc>
                      <a:spcPct val="120000"/>
                    </a:lnSpc>
                  </a:pPr>
                  <a:r>
                    <a:rPr kumimoji="1" lang="en-US" altLang="zh-CN" sz="1600" b="1" dirty="0">
                      <a:cs typeface="+mn-ea"/>
                      <a:sym typeface="+mn-lt"/>
                    </a:rPr>
                    <a:t>(</a:t>
                  </a:r>
                  <a:r>
                    <a:rPr kumimoji="1" lang="zh-CN" altLang="en-US" sz="1600" b="1" dirty="0">
                      <a:cs typeface="+mn-ea"/>
                      <a:sym typeface="+mn-lt"/>
                    </a:rPr>
                    <a:t>最多允许 </a:t>
                  </a:r>
                  <a:r>
                    <a:rPr kumimoji="1" lang="en-US" altLang="zh-CN" sz="1600" b="1" dirty="0">
                      <a:cs typeface="+mn-ea"/>
                      <a:sym typeface="+mn-lt"/>
                    </a:rPr>
                    <a:t>4096 </a:t>
                  </a:r>
                  <a:r>
                    <a:rPr kumimoji="1" lang="zh-CN" altLang="en-US" sz="1600" b="1" dirty="0">
                      <a:cs typeface="+mn-ea"/>
                      <a:sym typeface="+mn-lt"/>
                    </a:rPr>
                    <a:t>个 </a:t>
                  </a:r>
                  <a:r>
                    <a:rPr kumimoji="1" lang="en-US" altLang="zh-CN" sz="1600" b="1" dirty="0">
                      <a:cs typeface="+mn-ea"/>
                      <a:sym typeface="+mn-lt"/>
                    </a:rPr>
                    <a:t>VLAN)</a:t>
                  </a:r>
                </a:p>
              </p:txBody>
            </p:sp>
            <p:sp>
              <p:nvSpPr>
                <p:cNvPr id="95" name="Rectangle 14"/>
                <p:cNvSpPr>
                  <a:spLocks noChangeArrowheads="1"/>
                </p:cNvSpPr>
                <p:nvPr/>
              </p:nvSpPr>
              <p:spPr bwMode="auto">
                <a:xfrm>
                  <a:off x="4318447" y="1484784"/>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96" name="Rectangle 18"/>
                <p:cNvSpPr>
                  <a:spLocks noChangeArrowheads="1"/>
                </p:cNvSpPr>
                <p:nvPr/>
              </p:nvSpPr>
              <p:spPr bwMode="auto">
                <a:xfrm>
                  <a:off x="2460072" y="4388461"/>
                  <a:ext cx="2375794" cy="47230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kumimoji="1" lang="zh-CN" altLang="en-US" sz="1600" b="1" dirty="0">
                      <a:cs typeface="+mn-ea"/>
                      <a:sym typeface="+mn-lt"/>
                    </a:rPr>
                    <a:t>用户优先级 </a:t>
                  </a:r>
                  <a:r>
                    <a:rPr kumimoji="1" lang="en-US" altLang="zh-CN" sz="1600" b="1" dirty="0">
                      <a:cs typeface="+mn-ea"/>
                      <a:sym typeface="+mn-lt"/>
                    </a:rPr>
                    <a:t>3 </a:t>
                  </a:r>
                  <a:r>
                    <a:rPr kumimoji="1" lang="zh-CN" altLang="en-US" sz="1600" b="1" dirty="0">
                      <a:cs typeface="+mn-ea"/>
                      <a:sym typeface="+mn-lt"/>
                    </a:rPr>
                    <a:t>位</a:t>
                  </a:r>
                  <a:endParaRPr kumimoji="1" lang="en-US" altLang="zh-CN" sz="1600" b="1" dirty="0">
                    <a:cs typeface="+mn-ea"/>
                    <a:sym typeface="+mn-lt"/>
                  </a:endParaRPr>
                </a:p>
              </p:txBody>
            </p:sp>
            <p:sp>
              <p:nvSpPr>
                <p:cNvPr id="97" name="Rectangle 21"/>
                <p:cNvSpPr>
                  <a:spLocks noChangeArrowheads="1"/>
                </p:cNvSpPr>
                <p:nvPr/>
              </p:nvSpPr>
              <p:spPr bwMode="auto">
                <a:xfrm>
                  <a:off x="2016383" y="4801987"/>
                  <a:ext cx="3326928" cy="47230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lang="zh-CN" altLang="zh-CN" sz="1600" b="1" dirty="0">
                      <a:cs typeface="+mn-ea"/>
                      <a:sym typeface="+mn-lt"/>
                    </a:rPr>
                    <a:t>规范格式指示符</a:t>
                  </a:r>
                  <a:r>
                    <a:rPr kumimoji="1" lang="en-US" altLang="zh-CN" sz="1600" b="1" dirty="0">
                      <a:cs typeface="+mn-ea"/>
                      <a:sym typeface="+mn-lt"/>
                    </a:rPr>
                    <a:t>( CFI ) 1 </a:t>
                  </a:r>
                  <a:r>
                    <a:rPr kumimoji="1" lang="zh-CN" altLang="en-US" sz="1600" b="1" dirty="0">
                      <a:cs typeface="+mn-ea"/>
                      <a:sym typeface="+mn-lt"/>
                    </a:rPr>
                    <a:t>位</a:t>
                  </a:r>
                  <a:r>
                    <a:rPr kumimoji="1" lang="en-US" altLang="zh-CN" sz="1600" b="1" dirty="0">
                      <a:cs typeface="+mn-ea"/>
                      <a:sym typeface="+mn-lt"/>
                    </a:rPr>
                    <a:t> </a:t>
                  </a: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目地地址  </a:t>
                  </a: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源地址</a:t>
                  </a: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cs typeface="+mn-ea"/>
                      <a:sym typeface="+mn-lt"/>
                    </a:rPr>
                    <a:t>802.1Q</a:t>
                  </a:r>
                </a:p>
                <a:p>
                  <a:pPr algn="ctr">
                    <a:lnSpc>
                      <a:spcPct val="120000"/>
                    </a:lnSpc>
                  </a:pPr>
                  <a:r>
                    <a:rPr lang="zh-CN" altLang="en-US" sz="1600" b="1" dirty="0">
                      <a:cs typeface="+mn-ea"/>
                      <a:sym typeface="+mn-lt"/>
                    </a:rPr>
                    <a:t>标记</a:t>
                  </a:r>
                  <a:endParaRPr lang="en-US" altLang="zh-CN" sz="1600" b="1" dirty="0">
                    <a:cs typeface="+mn-ea"/>
                    <a:sym typeface="+mn-lt"/>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长度</a:t>
                  </a:r>
                  <a:r>
                    <a:rPr kumimoji="1" lang="en-US" altLang="zh-CN" sz="1600" b="1" dirty="0">
                      <a:solidFill>
                        <a:schemeClr val="bg1"/>
                      </a:solidFill>
                      <a:cs typeface="+mn-ea"/>
                      <a:sym typeface="+mn-lt"/>
                    </a:rPr>
                    <a:t>/</a:t>
                  </a:r>
                  <a:r>
                    <a:rPr kumimoji="1" lang="zh-CN" altLang="en-US" sz="1600" b="1" dirty="0">
                      <a:solidFill>
                        <a:schemeClr val="bg1"/>
                      </a:solidFill>
                      <a:cs typeface="+mn-ea"/>
                      <a:sym typeface="+mn-lt"/>
                    </a:rPr>
                    <a:t>类型</a:t>
                  </a: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zh-CN" altLang="en-US" sz="1600" b="1" dirty="0">
                      <a:solidFill>
                        <a:schemeClr val="bg1"/>
                      </a:solidFill>
                      <a:cs typeface="+mn-ea"/>
                      <a:sym typeface="+mn-lt"/>
                    </a:rPr>
                    <a:t>数      据</a:t>
                  </a: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solidFill>
                        <a:schemeClr val="bg1"/>
                      </a:solidFill>
                      <a:cs typeface="+mn-ea"/>
                      <a:sym typeface="+mn-lt"/>
                    </a:rPr>
                    <a:t>FCS</a:t>
                  </a:r>
                </a:p>
              </p:txBody>
            </p:sp>
            <p:sp>
              <p:nvSpPr>
                <p:cNvPr id="104" name="Rectangle 33"/>
                <p:cNvSpPr>
                  <a:spLocks noChangeArrowheads="1"/>
                </p:cNvSpPr>
                <p:nvPr/>
              </p:nvSpPr>
              <p:spPr bwMode="auto">
                <a:xfrm>
                  <a:off x="2864768" y="2756326"/>
                  <a:ext cx="1000536" cy="472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600" b="1" dirty="0">
                      <a:solidFill>
                        <a:srgbClr val="CC00CC"/>
                      </a:solidFill>
                      <a:cs typeface="+mn-ea"/>
                      <a:sym typeface="+mn-lt"/>
                    </a:rPr>
                    <a:t>2 </a:t>
                  </a:r>
                  <a:r>
                    <a:rPr kumimoji="1" lang="zh-CN" altLang="en-US" sz="1600" b="1" dirty="0">
                      <a:solidFill>
                        <a:srgbClr val="CC00CC"/>
                      </a:solidFill>
                      <a:cs typeface="+mn-ea"/>
                      <a:sym typeface="+mn-lt"/>
                    </a:rPr>
                    <a:t>字节</a:t>
                  </a:r>
                  <a:endParaRPr kumimoji="1" lang="en-US" altLang="zh-CN" sz="1600" b="1" dirty="0">
                    <a:solidFill>
                      <a:srgbClr val="CC00CC"/>
                    </a:solidFill>
                    <a:cs typeface="+mn-ea"/>
                    <a:sym typeface="+mn-lt"/>
                  </a:endParaRPr>
                </a:p>
              </p:txBody>
            </p:sp>
            <p:sp>
              <p:nvSpPr>
                <p:cNvPr id="105" name="Rectangle 34"/>
                <p:cNvSpPr>
                  <a:spLocks noChangeArrowheads="1"/>
                </p:cNvSpPr>
                <p:nvPr/>
              </p:nvSpPr>
              <p:spPr bwMode="auto">
                <a:xfrm>
                  <a:off x="5743434" y="2756326"/>
                  <a:ext cx="1000536" cy="472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600" b="1" dirty="0">
                      <a:solidFill>
                        <a:srgbClr val="CC00CC"/>
                      </a:solidFill>
                      <a:cs typeface="+mn-ea"/>
                      <a:sym typeface="+mn-lt"/>
                    </a:rPr>
                    <a:t>2 </a:t>
                  </a:r>
                  <a:r>
                    <a:rPr kumimoji="1" lang="zh-CN" altLang="en-US" sz="1600" b="1" dirty="0">
                      <a:solidFill>
                        <a:srgbClr val="CC00CC"/>
                      </a:solidFill>
                      <a:cs typeface="+mn-ea"/>
                      <a:sym typeface="+mn-lt"/>
                    </a:rPr>
                    <a:t>字节</a:t>
                  </a:r>
                  <a:endParaRPr kumimoji="1" lang="en-US" altLang="zh-CN" sz="1600" b="1" dirty="0">
                    <a:solidFill>
                      <a:srgbClr val="CC00CC"/>
                    </a:solidFill>
                    <a:cs typeface="+mn-ea"/>
                    <a:sym typeface="+mn-lt"/>
                  </a:endParaRPr>
                </a:p>
              </p:txBody>
            </p:sp>
            <p:grpSp>
              <p:nvGrpSpPr>
                <p:cNvPr id="106" name="组合 105"/>
                <p:cNvGrpSpPr/>
                <p:nvPr/>
              </p:nvGrpSpPr>
              <p:grpSpPr>
                <a:xfrm>
                  <a:off x="1568896" y="3165376"/>
                  <a:ext cx="6296025" cy="1193584"/>
                  <a:chOff x="1568896" y="3165376"/>
                  <a:chExt cx="6296025" cy="1193584"/>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headEnd/>
                    <a:tailEnd/>
                  </a:ln>
                  <a:effectLst/>
                </p:spPr>
                <p:txBody>
                  <a:bodyPr wrap="none" anchor="ctr"/>
                  <a:lstStyle/>
                  <a:p>
                    <a:pPr>
                      <a:lnSpc>
                        <a:spcPct val="120000"/>
                      </a:lnSpc>
                    </a:pPr>
                    <a:endParaRPr lang="zh-CN" altLang="en-US" sz="1600">
                      <a:cs typeface="+mn-ea"/>
                      <a:sym typeface="+mn-lt"/>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115" name="Text Box 28"/>
                  <p:cNvSpPr txBox="1">
                    <a:spLocks noChangeArrowheads="1"/>
                  </p:cNvSpPr>
                  <p:nvPr/>
                </p:nvSpPr>
                <p:spPr bwMode="auto">
                  <a:xfrm>
                    <a:off x="2288702" y="3212976"/>
                    <a:ext cx="2104423" cy="4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600" b="1" dirty="0">
                        <a:latin typeface="+mn-lt"/>
                        <a:cs typeface="+mn-ea"/>
                        <a:sym typeface="+mn-lt"/>
                      </a:rPr>
                      <a:t>802.1Q </a:t>
                    </a:r>
                    <a:r>
                      <a:rPr lang="zh-CN" altLang="en-US" sz="1600" b="1" dirty="0">
                        <a:latin typeface="+mn-lt"/>
                        <a:cs typeface="+mn-ea"/>
                        <a:sym typeface="+mn-lt"/>
                      </a:rPr>
                      <a:t>标记类型</a:t>
                    </a:r>
                    <a:endParaRPr lang="en-US" altLang="zh-CN" sz="1600" b="1" dirty="0">
                      <a:latin typeface="+mn-lt"/>
                      <a:cs typeface="+mn-ea"/>
                      <a:sym typeface="+mn-lt"/>
                    </a:endParaRPr>
                  </a:p>
                </p:txBody>
              </p:sp>
              <p:sp>
                <p:nvSpPr>
                  <p:cNvPr id="116" name="Text Box 29"/>
                  <p:cNvSpPr txBox="1">
                    <a:spLocks noChangeArrowheads="1"/>
                  </p:cNvSpPr>
                  <p:nvPr/>
                </p:nvSpPr>
                <p:spPr bwMode="auto">
                  <a:xfrm>
                    <a:off x="1590899" y="3645024"/>
                    <a:ext cx="3226022" cy="71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0X8100</a:t>
                    </a:r>
                  </a:p>
                  <a:p>
                    <a:pPr algn="ctr">
                      <a:lnSpc>
                        <a:spcPct val="120000"/>
                      </a:lnSpc>
                    </a:pPr>
                    <a:r>
                      <a:rPr kumimoji="1" lang="en-US" altLang="zh-CN" sz="1200" b="1" dirty="0">
                        <a:latin typeface="+mn-lt"/>
                        <a:cs typeface="+mn-ea"/>
                        <a:sym typeface="+mn-lt"/>
                      </a:rPr>
                      <a:t>(1 0 0 0 0 0 0 1  0 0 0 0 0 0 0 0)</a:t>
                    </a:r>
                    <a:endParaRPr lang="en-US" altLang="zh-CN" sz="1200" b="1" dirty="0">
                      <a:latin typeface="+mn-lt"/>
                      <a:cs typeface="+mn-ea"/>
                      <a:sym typeface="+mn-lt"/>
                    </a:endParaRPr>
                  </a:p>
                </p:txBody>
              </p:sp>
              <p:sp>
                <p:nvSpPr>
                  <p:cNvPr id="117" name="Text Box 30"/>
                  <p:cNvSpPr txBox="1">
                    <a:spLocks noChangeArrowheads="1"/>
                  </p:cNvSpPr>
                  <p:nvPr/>
                </p:nvSpPr>
                <p:spPr bwMode="auto">
                  <a:xfrm>
                    <a:off x="4707424" y="3717029"/>
                    <a:ext cx="637622" cy="4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600" b="1" dirty="0">
                        <a:latin typeface="+mn-lt"/>
                        <a:cs typeface="+mn-ea"/>
                        <a:sym typeface="+mn-lt"/>
                      </a:rPr>
                      <a:t>PRI</a:t>
                    </a:r>
                  </a:p>
                </p:txBody>
              </p:sp>
              <p:sp>
                <p:nvSpPr>
                  <p:cNvPr id="118" name="Text Box 31"/>
                  <p:cNvSpPr txBox="1">
                    <a:spLocks noChangeArrowheads="1"/>
                  </p:cNvSpPr>
                  <p:nvPr/>
                </p:nvSpPr>
                <p:spPr bwMode="auto">
                  <a:xfrm>
                    <a:off x="5985755" y="3717029"/>
                    <a:ext cx="1216571" cy="4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600" b="1" dirty="0">
                        <a:latin typeface="+mn-lt"/>
                        <a:cs typeface="+mn-ea"/>
                        <a:sym typeface="+mn-lt"/>
                      </a:rPr>
                      <a:t>VLAN ID</a:t>
                    </a:r>
                  </a:p>
                </p:txBody>
              </p:sp>
              <p:sp>
                <p:nvSpPr>
                  <p:cNvPr id="119" name="Text Box 35"/>
                  <p:cNvSpPr txBox="1">
                    <a:spLocks noChangeArrowheads="1"/>
                  </p:cNvSpPr>
                  <p:nvPr/>
                </p:nvSpPr>
                <p:spPr bwMode="auto">
                  <a:xfrm>
                    <a:off x="4921697" y="3212976"/>
                    <a:ext cx="2695601" cy="4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TCI (</a:t>
                    </a:r>
                    <a:r>
                      <a:rPr lang="zh-CN" altLang="en-US" sz="1600" b="1" dirty="0">
                        <a:latin typeface="+mn-lt"/>
                        <a:cs typeface="+mn-ea"/>
                        <a:sym typeface="+mn-lt"/>
                      </a:rPr>
                      <a:t>标记控制信息</a:t>
                    </a:r>
                    <a:r>
                      <a:rPr lang="en-US" altLang="zh-CN" sz="1600" b="1" dirty="0">
                        <a:latin typeface="+mn-lt"/>
                        <a:cs typeface="+mn-ea"/>
                        <a:sym typeface="+mn-lt"/>
                      </a:rPr>
                      <a:t>)</a:t>
                    </a:r>
                  </a:p>
                </p:txBody>
              </p:sp>
            </p:grpSp>
            <p:sp>
              <p:nvSpPr>
                <p:cNvPr id="107" name="Line 20"/>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grpSp>
          <p:grpSp>
            <p:nvGrpSpPr>
              <p:cNvPr id="83" name="组合 82"/>
              <p:cNvGrpSpPr/>
              <p:nvPr/>
            </p:nvGrpSpPr>
            <p:grpSpPr>
              <a:xfrm>
                <a:off x="1568624" y="1097692"/>
                <a:ext cx="7920880" cy="472307"/>
                <a:chOff x="1568624" y="1097692"/>
                <a:chExt cx="7920880" cy="472307"/>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62891" y="1097692"/>
                  <a:ext cx="1429891" cy="47230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pPr algn="ctr" defTabSz="1015975" eaLnBrk="0" hangingPunct="0">
                    <a:lnSpc>
                      <a:spcPct val="120000"/>
                    </a:lnSpc>
                  </a:pPr>
                  <a:r>
                    <a:rPr lang="en-US" altLang="zh-CN" sz="1600" b="1" dirty="0">
                      <a:solidFill>
                        <a:srgbClr val="0000CC"/>
                      </a:solidFill>
                      <a:cs typeface="+mn-ea"/>
                      <a:sym typeface="+mn-lt"/>
                    </a:rPr>
                    <a:t>802.1Q </a:t>
                  </a:r>
                  <a:r>
                    <a:rPr lang="zh-CN" altLang="en-US" sz="1600" b="1" dirty="0">
                      <a:solidFill>
                        <a:srgbClr val="0000CC"/>
                      </a:solidFill>
                      <a:cs typeface="+mn-ea"/>
                      <a:sym typeface="+mn-lt"/>
                    </a:rPr>
                    <a:t>帧</a:t>
                  </a:r>
                </a:p>
              </p:txBody>
            </p:sp>
          </p:grpSp>
        </p:grpSp>
        <p:sp>
          <p:nvSpPr>
            <p:cNvPr id="120" name="矩形 119"/>
            <p:cNvSpPr/>
            <p:nvPr/>
          </p:nvSpPr>
          <p:spPr>
            <a:xfrm>
              <a:off x="9820856" y="1808450"/>
              <a:ext cx="2705411" cy="1155336"/>
            </a:xfrm>
            <a:prstGeom prst="rect">
              <a:avLst/>
            </a:prstGeom>
            <a:solidFill>
              <a:srgbClr val="CC00CC"/>
            </a:solidFill>
          </p:spPr>
          <p:txBody>
            <a:bodyPr wrap="square">
              <a:spAutoFit/>
            </a:bodyPr>
            <a:lstStyle/>
            <a:p>
              <a:pPr>
                <a:lnSpc>
                  <a:spcPct val="120000"/>
                </a:lnSpc>
              </a:pPr>
              <a:r>
                <a:rPr lang="zh-CN" altLang="zh-CN" sz="1600" b="1" dirty="0">
                  <a:solidFill>
                    <a:schemeClr val="bg1"/>
                  </a:solidFill>
                  <a:cs typeface="+mn-ea"/>
                  <a:sym typeface="+mn-lt"/>
                </a:rPr>
                <a:t>以太网</a:t>
              </a:r>
              <a:r>
                <a:rPr lang="en-US" altLang="zh-CN" sz="1600" b="1" dirty="0">
                  <a:solidFill>
                    <a:schemeClr val="bg1"/>
                  </a:solidFill>
                  <a:cs typeface="+mn-ea"/>
                  <a:sym typeface="+mn-lt"/>
                </a:rPr>
                <a:t> MAC </a:t>
              </a:r>
              <a:r>
                <a:rPr lang="zh-CN" altLang="en-US" sz="1600" b="1" dirty="0">
                  <a:solidFill>
                    <a:schemeClr val="bg1"/>
                  </a:solidFill>
                  <a:cs typeface="+mn-ea"/>
                  <a:sym typeface="+mn-lt"/>
                </a:rPr>
                <a:t>帧</a:t>
              </a:r>
              <a:r>
                <a:rPr lang="zh-CN" altLang="zh-CN" sz="1600" b="1" dirty="0">
                  <a:solidFill>
                    <a:schemeClr val="bg1"/>
                  </a:solidFill>
                  <a:cs typeface="+mn-ea"/>
                  <a:sym typeface="+mn-lt"/>
                </a:rPr>
                <a:t>的最大帧长从原来的</a:t>
              </a:r>
              <a:r>
                <a:rPr lang="en-US" altLang="zh-CN" sz="1600" b="1" dirty="0">
                  <a:solidFill>
                    <a:schemeClr val="bg1"/>
                  </a:solidFill>
                  <a:cs typeface="+mn-ea"/>
                  <a:sym typeface="+mn-lt"/>
                </a:rPr>
                <a:t> 1518 </a:t>
              </a:r>
              <a:r>
                <a:rPr lang="zh-CN" altLang="zh-CN" sz="1600" b="1" dirty="0">
                  <a:solidFill>
                    <a:schemeClr val="bg1"/>
                  </a:solidFill>
                  <a:cs typeface="+mn-ea"/>
                  <a:sym typeface="+mn-lt"/>
                </a:rPr>
                <a:t>字节变为</a:t>
              </a:r>
              <a:r>
                <a:rPr lang="en-US" altLang="zh-CN" sz="1600" b="1" dirty="0">
                  <a:solidFill>
                    <a:schemeClr val="bg1"/>
                  </a:solidFill>
                  <a:cs typeface="+mn-ea"/>
                  <a:sym typeface="+mn-lt"/>
                </a:rPr>
                <a:t> 1522 </a:t>
              </a:r>
              <a:r>
                <a:rPr lang="zh-CN" altLang="zh-CN" sz="1600" b="1" dirty="0">
                  <a:solidFill>
                    <a:schemeClr val="bg1"/>
                  </a:solidFill>
                  <a:cs typeface="+mn-ea"/>
                  <a:sym typeface="+mn-lt"/>
                </a:rPr>
                <a:t>字节</a:t>
              </a:r>
              <a:r>
                <a:rPr lang="zh-CN" altLang="en-US" sz="1600" b="1" dirty="0">
                  <a:solidFill>
                    <a:schemeClr val="bg1"/>
                  </a:solidFill>
                  <a:cs typeface="+mn-ea"/>
                  <a:sym typeface="+mn-lt"/>
                </a:rPr>
                <a:t>。</a:t>
              </a:r>
            </a:p>
          </p:txBody>
        </p:sp>
      </p:grpSp>
      <p:sp>
        <p:nvSpPr>
          <p:cNvPr id="48" name="Rectangle 46">
            <a:extLst>
              <a:ext uri="{FF2B5EF4-FFF2-40B4-BE49-F238E27FC236}">
                <a16:creationId xmlns:a16="http://schemas.microsoft.com/office/drawing/2014/main" id="{FC7B6369-90E0-4084-A491-F0CF767FE860}"/>
              </a:ext>
            </a:extLst>
          </p:cNvPr>
          <p:cNvSpPr>
            <a:spLocks noChangeArrowheads="1"/>
          </p:cNvSpPr>
          <p:nvPr/>
        </p:nvSpPr>
        <p:spPr bwMode="auto">
          <a:xfrm>
            <a:off x="292157" y="888141"/>
            <a:ext cx="11463025"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en-US" altLang="zh-CN" sz="2000" dirty="0">
                <a:cs typeface="+mn-ea"/>
                <a:sym typeface="+mn-lt"/>
              </a:rPr>
              <a:t>IEEE </a:t>
            </a:r>
            <a:r>
              <a:rPr lang="zh-CN" altLang="en-US" sz="2000" dirty="0">
                <a:cs typeface="+mn-ea"/>
                <a:sym typeface="+mn-lt"/>
              </a:rPr>
              <a:t>批准了 </a:t>
            </a:r>
            <a:r>
              <a:rPr lang="en-US" altLang="zh-CN" sz="2000" dirty="0">
                <a:cs typeface="+mn-ea"/>
                <a:sym typeface="+mn-lt"/>
              </a:rPr>
              <a:t>802.3ac </a:t>
            </a:r>
            <a:r>
              <a:rPr lang="zh-CN" altLang="en-US" sz="2000" dirty="0">
                <a:cs typeface="+mn-ea"/>
                <a:sym typeface="+mn-lt"/>
              </a:rPr>
              <a:t>标准，该标准定义了以太网的帧格式的扩展，以支持虚拟局域网。</a:t>
            </a:r>
          </a:p>
          <a:p>
            <a:pPr marL="457200" indent="-457200" eaLnBrk="0" hangingPunct="0">
              <a:lnSpc>
                <a:spcPct val="120000"/>
              </a:lnSpc>
              <a:buClr>
                <a:srgbClr val="0070C0"/>
              </a:buClr>
              <a:buFont typeface="Wingdings" panose="05000000000000000000" pitchFamily="2" charset="2"/>
              <a:buChar char="Ø"/>
            </a:pPr>
            <a:r>
              <a:rPr lang="zh-CN" altLang="en-US" sz="2000" dirty="0">
                <a:cs typeface="+mn-ea"/>
                <a:sym typeface="+mn-lt"/>
              </a:rPr>
              <a:t>虚拟局域网在以太网的帧格式中插入一个</a:t>
            </a:r>
            <a:r>
              <a:rPr lang="en-US" altLang="zh-CN" sz="2000" dirty="0">
                <a:cs typeface="+mn-ea"/>
                <a:sym typeface="+mn-lt"/>
              </a:rPr>
              <a:t>4</a:t>
            </a:r>
            <a:r>
              <a:rPr lang="zh-CN" altLang="en-US" sz="2000" dirty="0">
                <a:cs typeface="+mn-ea"/>
                <a:sym typeface="+mn-lt"/>
              </a:rPr>
              <a:t>字节的标识符，称为 </a:t>
            </a:r>
            <a:r>
              <a:rPr lang="en-US" altLang="zh-CN" sz="2000" dirty="0">
                <a:solidFill>
                  <a:srgbClr val="0000FF"/>
                </a:solidFill>
                <a:cs typeface="+mn-ea"/>
                <a:sym typeface="+mn-lt"/>
              </a:rPr>
              <a:t>VLAN </a:t>
            </a:r>
            <a:r>
              <a:rPr lang="zh-CN" altLang="en-US" sz="2000" dirty="0">
                <a:solidFill>
                  <a:srgbClr val="0000FF"/>
                </a:solidFill>
                <a:cs typeface="+mn-ea"/>
                <a:sym typeface="+mn-lt"/>
              </a:rPr>
              <a:t>标记 </a:t>
            </a:r>
            <a:r>
              <a:rPr lang="en-US" altLang="zh-CN" sz="2000" dirty="0">
                <a:cs typeface="+mn-ea"/>
                <a:sym typeface="+mn-lt"/>
              </a:rPr>
              <a:t>(tag)</a:t>
            </a:r>
            <a:r>
              <a:rPr lang="zh-CN" altLang="en-US" sz="2000" dirty="0">
                <a:cs typeface="+mn-ea"/>
                <a:sym typeface="+mn-lt"/>
              </a:rPr>
              <a:t>，用来指明该帧属于哪一个虚拟局域网。插入</a:t>
            </a:r>
            <a:r>
              <a:rPr lang="en-US" altLang="zh-CN" sz="2000" dirty="0">
                <a:cs typeface="+mn-ea"/>
                <a:sym typeface="+mn-lt"/>
              </a:rPr>
              <a:t>VLAN</a:t>
            </a:r>
            <a:r>
              <a:rPr lang="zh-CN" altLang="en-US" sz="2000" dirty="0">
                <a:cs typeface="+mn-ea"/>
                <a:sym typeface="+mn-lt"/>
              </a:rPr>
              <a:t>标记得出的帧称为 </a:t>
            </a:r>
            <a:r>
              <a:rPr lang="en-US" altLang="zh-CN" sz="2000" dirty="0">
                <a:solidFill>
                  <a:srgbClr val="0000FF"/>
                </a:solidFill>
                <a:cs typeface="+mn-ea"/>
                <a:sym typeface="+mn-lt"/>
              </a:rPr>
              <a:t>802.1Q </a:t>
            </a:r>
            <a:r>
              <a:rPr lang="zh-CN" altLang="en-US" sz="2000" dirty="0">
                <a:cs typeface="+mn-ea"/>
                <a:sym typeface="+mn-lt"/>
              </a:rPr>
              <a:t>帧或</a:t>
            </a:r>
            <a:r>
              <a:rPr lang="zh-CN" altLang="en-US" sz="2000" dirty="0">
                <a:solidFill>
                  <a:srgbClr val="0000FF"/>
                </a:solidFill>
                <a:cs typeface="+mn-ea"/>
                <a:sym typeface="+mn-lt"/>
              </a:rPr>
              <a:t>带标记的以太网帧</a:t>
            </a:r>
            <a:r>
              <a:rPr lang="zh-CN" altLang="en-US" sz="2000" dirty="0">
                <a:cs typeface="+mn-ea"/>
                <a:sym typeface="+mn-lt"/>
              </a:rPr>
              <a:t>。</a:t>
            </a:r>
          </a:p>
        </p:txBody>
      </p:sp>
    </p:spTree>
    <p:extLst>
      <p:ext uri="{BB962C8B-B14F-4D97-AF65-F5344CB8AC3E}">
        <p14:creationId xmlns:p14="http://schemas.microsoft.com/office/powerpoint/2010/main" val="3302806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nSpc>
                <a:spcPct val="120000"/>
              </a:lnSpc>
            </a:pPr>
            <a:r>
              <a:rPr lang="zh-CN" altLang="en-US" sz="3600" dirty="0">
                <a:latin typeface="+mn-lt"/>
                <a:ea typeface="+mn-ea"/>
                <a:cs typeface="+mn-ea"/>
                <a:sym typeface="+mn-lt"/>
              </a:rPr>
              <a:t>概要</a:t>
            </a:r>
            <a:endParaRPr lang="en-US" sz="3600" dirty="0">
              <a:latin typeface="+mn-lt"/>
              <a:ea typeface="+mn-ea"/>
              <a:cs typeface="+mn-ea"/>
              <a:sym typeface="+mn-lt"/>
            </a:endParaRPr>
          </a:p>
        </p:txBody>
      </p:sp>
      <p:sp>
        <p:nvSpPr>
          <p:cNvPr id="6" name="灯片编号占位符 5">
            <a:extLst>
              <a:ext uri="{FF2B5EF4-FFF2-40B4-BE49-F238E27FC236}">
                <a16:creationId xmlns:a16="http://schemas.microsoft.com/office/drawing/2014/main" id="{05371F3B-7B7B-53FB-A52D-48B924D388A6}"/>
              </a:ext>
            </a:extLst>
          </p:cNvPr>
          <p:cNvSpPr>
            <a:spLocks noGrp="1"/>
          </p:cNvSpPr>
          <p:nvPr>
            <p:ph type="sldNum" sz="quarter" idx="12"/>
          </p:nvPr>
        </p:nvSpPr>
        <p:spPr/>
        <p:txBody>
          <a:bodyPr/>
          <a:lstStyle/>
          <a:p>
            <a:fld id="{C8BB1146-E542-4D4E-B8E9-6919A11DDD48}" type="slidenum">
              <a:rPr lang="en-US" smtClean="0"/>
              <a:t>27</a:t>
            </a:fld>
            <a:endParaRPr lang="en-US"/>
          </a:p>
        </p:txBody>
      </p:sp>
      <p:sp>
        <p:nvSpPr>
          <p:cNvPr id="7" name="Text Placeholder 4">
            <a:extLst>
              <a:ext uri="{FF2B5EF4-FFF2-40B4-BE49-F238E27FC236}">
                <a16:creationId xmlns:a16="http://schemas.microsoft.com/office/drawing/2014/main" id="{97B0D6EA-8F81-CA5D-EFC7-DFCBFC2A3144}"/>
              </a:ext>
            </a:extLst>
          </p:cNvPr>
          <p:cNvSpPr>
            <a:spLocks noGrp="1"/>
          </p:cNvSpPr>
          <p:nvPr>
            <p:ph sz="quarter" idx="1"/>
          </p:nvPr>
        </p:nvSpPr>
        <p:spPr>
          <a:xfrm>
            <a:off x="3757779" y="1500187"/>
            <a:ext cx="7761121" cy="4697989"/>
          </a:xfrm>
        </p:spPr>
        <p:txBody>
          <a:bodyPr>
            <a:noAutofit/>
          </a:bodyPr>
          <a:lstStyle/>
          <a:p>
            <a:pPr marL="0" indent="0">
              <a:lnSpc>
                <a:spcPct val="120000"/>
              </a:lnSpc>
              <a:spcBef>
                <a:spcPts val="0"/>
              </a:spcBef>
              <a:buNone/>
            </a:pPr>
            <a:r>
              <a:rPr lang="en-US" altLang="zh-CN" sz="2400" dirty="0">
                <a:latin typeface="+mj-ea"/>
                <a:ea typeface="+mj-ea"/>
                <a:cs typeface="+mn-ea"/>
                <a:sym typeface="+mn-lt"/>
              </a:rPr>
              <a:t>4.1 </a:t>
            </a:r>
            <a:r>
              <a:rPr lang="zh-CN" altLang="en-US" sz="2400" dirty="0">
                <a:latin typeface="+mj-ea"/>
                <a:ea typeface="+mj-ea"/>
                <a:cs typeface="+mn-ea"/>
                <a:sym typeface="+mn-lt"/>
              </a:rPr>
              <a:t>数据链路层概述</a:t>
            </a:r>
          </a:p>
          <a:p>
            <a:pPr marL="0" indent="0">
              <a:lnSpc>
                <a:spcPct val="120000"/>
              </a:lnSpc>
              <a:spcBef>
                <a:spcPts val="0"/>
              </a:spcBef>
              <a:buNone/>
            </a:pPr>
            <a:r>
              <a:rPr lang="en-US" altLang="zh-CN" sz="2400" dirty="0">
                <a:latin typeface="+mj-ea"/>
                <a:ea typeface="+mj-ea"/>
                <a:cs typeface="+mn-ea"/>
                <a:sym typeface="+mn-lt"/>
              </a:rPr>
              <a:t>4.2 </a:t>
            </a:r>
            <a:r>
              <a:rPr lang="zh-CN" altLang="en-US" sz="2400" dirty="0">
                <a:latin typeface="+mj-ea"/>
                <a:ea typeface="+mj-ea"/>
                <a:cs typeface="+mn-ea"/>
                <a:sym typeface="+mn-lt"/>
              </a:rPr>
              <a:t>数据链路层基本原理</a:t>
            </a:r>
            <a:endParaRPr lang="en-US" altLang="zh-CN" sz="2400" dirty="0">
              <a:latin typeface="+mj-ea"/>
              <a:ea typeface="+mj-ea"/>
              <a:cs typeface="+mn-ea"/>
              <a:sym typeface="+mn-lt"/>
            </a:endParaRPr>
          </a:p>
          <a:p>
            <a:pPr marL="0" indent="0">
              <a:lnSpc>
                <a:spcPct val="120000"/>
              </a:lnSpc>
              <a:spcBef>
                <a:spcPts val="0"/>
              </a:spcBef>
              <a:buNone/>
            </a:pPr>
            <a:r>
              <a:rPr lang="zh-CN" altLang="en-US" sz="2000" dirty="0">
                <a:latin typeface="+mj-ea"/>
                <a:ea typeface="+mj-ea"/>
                <a:cs typeface="+mn-ea"/>
                <a:sym typeface="+mn-lt"/>
              </a:rPr>
              <a:t>    </a:t>
            </a:r>
            <a:r>
              <a:rPr lang="en-US" altLang="zh-CN" sz="2000" dirty="0">
                <a:latin typeface="+mj-ea"/>
                <a:ea typeface="+mj-ea"/>
                <a:cs typeface="+mn-ea"/>
                <a:sym typeface="+mn-lt"/>
              </a:rPr>
              <a:t>4.2.1 </a:t>
            </a:r>
            <a:r>
              <a:rPr lang="zh-CN" altLang="en-US" sz="2000" dirty="0">
                <a:latin typeface="+mj-ea"/>
                <a:ea typeface="+mj-ea"/>
                <a:cs typeface="+mn-ea"/>
                <a:sym typeface="+mn-lt"/>
              </a:rPr>
              <a:t>链路管理</a:t>
            </a:r>
            <a:endParaRPr lang="en-US" altLang="zh-CN" sz="2000" dirty="0">
              <a:latin typeface="+mj-ea"/>
              <a:ea typeface="+mj-ea"/>
              <a:cs typeface="+mn-ea"/>
              <a:sym typeface="+mn-lt"/>
            </a:endParaRPr>
          </a:p>
          <a:p>
            <a:pPr marL="0" indent="0">
              <a:lnSpc>
                <a:spcPct val="120000"/>
              </a:lnSpc>
              <a:spcBef>
                <a:spcPts val="0"/>
              </a:spcBef>
              <a:buNone/>
            </a:pPr>
            <a:r>
              <a:rPr kumimoji="1" lang="en-US" altLang="zh-CN" sz="2000" b="1" dirty="0">
                <a:solidFill>
                  <a:srgbClr val="3333FF"/>
                </a:solidFill>
                <a:latin typeface="+mj-ea"/>
                <a:ea typeface="+mj-ea"/>
                <a:cs typeface="+mn-ea"/>
                <a:sym typeface="+mn-lt"/>
              </a:rPr>
              <a:t>    4.2.2 </a:t>
            </a:r>
            <a:r>
              <a:rPr kumimoji="1" lang="zh-CN" altLang="en-US" sz="2000" b="1" dirty="0">
                <a:solidFill>
                  <a:srgbClr val="3333FF"/>
                </a:solidFill>
                <a:latin typeface="+mj-ea"/>
                <a:ea typeface="+mj-ea"/>
                <a:cs typeface="+mn-ea"/>
                <a:sym typeface="+mn-lt"/>
              </a:rPr>
              <a:t>成帧</a:t>
            </a:r>
            <a:endParaRPr kumimoji="1" lang="en-US" altLang="zh-CN" sz="2000" b="1" dirty="0">
              <a:solidFill>
                <a:srgbClr val="3333FF"/>
              </a:solidFill>
              <a:latin typeface="+mj-ea"/>
              <a:ea typeface="+mj-ea"/>
              <a:cs typeface="+mn-ea"/>
              <a:sym typeface="+mn-lt"/>
            </a:endParaRPr>
          </a:p>
          <a:p>
            <a:pPr marL="0" indent="0">
              <a:lnSpc>
                <a:spcPct val="120000"/>
              </a:lnSpc>
              <a:spcBef>
                <a:spcPts val="0"/>
              </a:spcBef>
              <a:buNone/>
            </a:pPr>
            <a:r>
              <a:rPr kumimoji="1" lang="en-US" altLang="zh-CN" sz="2000" dirty="0">
                <a:latin typeface="+mj-ea"/>
                <a:ea typeface="+mj-ea"/>
                <a:cs typeface="+mn-ea"/>
                <a:sym typeface="+mn-lt"/>
              </a:rPr>
              <a:t>    4.2.3</a:t>
            </a:r>
            <a:r>
              <a:rPr kumimoji="1" lang="zh-CN" altLang="en-US" sz="2000" dirty="0">
                <a:latin typeface="+mj-ea"/>
                <a:ea typeface="+mj-ea"/>
                <a:cs typeface="+mn-ea"/>
                <a:sym typeface="+mn-lt"/>
              </a:rPr>
              <a:t>差错控制和流量控制</a:t>
            </a:r>
            <a:endParaRPr kumimoji="1" lang="en-US" altLang="zh-CN" sz="20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4.3 </a:t>
            </a:r>
            <a:r>
              <a:rPr lang="zh-CN" altLang="en-US" sz="2400" dirty="0">
                <a:cs typeface="+mn-ea"/>
                <a:sym typeface="+mn-lt"/>
              </a:rPr>
              <a:t>数据链路控制协议</a:t>
            </a:r>
            <a:endParaRPr lang="en-US" altLang="zh-CN" sz="24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4.4 </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4.5 </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spcBef>
                <a:spcPts val="0"/>
              </a:spcBef>
              <a:buNone/>
            </a:pPr>
            <a:r>
              <a:rPr lang="en-US" altLang="zh-CN" sz="2400" dirty="0">
                <a:latin typeface="+mj-ea"/>
                <a:ea typeface="+mj-ea"/>
                <a:cs typeface="+mn-ea"/>
                <a:sym typeface="+mn-lt"/>
              </a:rPr>
              <a:t>4.6 </a:t>
            </a:r>
            <a:r>
              <a:rPr lang="zh-CN" altLang="en-US" sz="2400" dirty="0">
                <a:latin typeface="+mj-ea"/>
                <a:ea typeface="+mj-ea"/>
                <a:cs typeface="+mn-ea"/>
                <a:sym typeface="+mn-lt"/>
              </a:rPr>
              <a:t>以太网的产业应用情况</a:t>
            </a:r>
          </a:p>
          <a:p>
            <a:pPr marL="0" indent="0">
              <a:lnSpc>
                <a:spcPct val="120000"/>
              </a:lnSpc>
              <a:spcBef>
                <a:spcPts val="0"/>
              </a:spcBef>
              <a:buNone/>
            </a:pPr>
            <a:r>
              <a:rPr lang="en-US" altLang="zh-CN" sz="2400" dirty="0">
                <a:latin typeface="+mj-ea"/>
                <a:ea typeface="+mj-ea"/>
                <a:cs typeface="+mn-ea"/>
                <a:sym typeface="+mn-lt"/>
              </a:rPr>
              <a:t>4.7</a:t>
            </a:r>
            <a:r>
              <a:rPr lang="zh-CN" altLang="en-US" sz="2400" dirty="0">
                <a:latin typeface="+mj-ea"/>
                <a:ea typeface="+mj-ea"/>
                <a:cs typeface="+mn-ea"/>
                <a:sym typeface="+mn-lt"/>
              </a:rPr>
              <a:t> 本章总结</a:t>
            </a:r>
            <a:endParaRPr lang="en-US" sz="2400" b="1" dirty="0">
              <a:cs typeface="+mn-ea"/>
              <a:sym typeface="+mn-lt"/>
            </a:endParaRPr>
          </a:p>
        </p:txBody>
      </p:sp>
    </p:spTree>
    <p:custDataLst>
      <p:tags r:id="rId1"/>
    </p:custDataLst>
    <p:extLst>
      <p:ext uri="{BB962C8B-B14F-4D97-AF65-F5344CB8AC3E}">
        <p14:creationId xmlns:p14="http://schemas.microsoft.com/office/powerpoint/2010/main" val="19821295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6"/>
          <p:cNvSpPr>
            <a:spLocks noChangeArrowheads="1"/>
          </p:cNvSpPr>
          <p:nvPr/>
        </p:nvSpPr>
        <p:spPr bwMode="auto">
          <a:xfrm>
            <a:off x="3629324" y="994143"/>
            <a:ext cx="4964821"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虚拟局域网使用的以太网帧格式</a:t>
            </a:r>
            <a:endParaRPr lang="fr-FR" altLang="zh-CN" sz="2667" b="1" dirty="0">
              <a:solidFill>
                <a:schemeClr val="bg1"/>
              </a:solidFill>
              <a:cs typeface="+mn-ea"/>
              <a:sym typeface="+mn-lt"/>
            </a:endParaRPr>
          </a:p>
        </p:txBody>
      </p:sp>
      <p:grpSp>
        <p:nvGrpSpPr>
          <p:cNvPr id="9" name="组合 8"/>
          <p:cNvGrpSpPr/>
          <p:nvPr/>
        </p:nvGrpSpPr>
        <p:grpSpPr>
          <a:xfrm>
            <a:off x="3926765" y="5120881"/>
            <a:ext cx="8078485" cy="1332794"/>
            <a:chOff x="2298999" y="3659690"/>
            <a:chExt cx="6058864" cy="999596"/>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86" name="Rectangle 4"/>
            <p:cNvSpPr>
              <a:spLocks noChangeArrowheads="1"/>
            </p:cNvSpPr>
            <p:nvPr/>
          </p:nvSpPr>
          <p:spPr bwMode="auto">
            <a:xfrm>
              <a:off x="2298999" y="3685123"/>
              <a:ext cx="1178114" cy="47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kumimoji="1" lang="zh-CN" altLang="en-US" sz="1467" b="1" dirty="0">
                  <a:cs typeface="+mn-ea"/>
                  <a:sym typeface="+mn-lt"/>
                </a:rPr>
                <a:t>带标记的以太网</a:t>
              </a:r>
              <a:endParaRPr kumimoji="1" lang="en-US" altLang="zh-CN" sz="1467" b="1" dirty="0">
                <a:cs typeface="+mn-ea"/>
                <a:sym typeface="+mn-lt"/>
              </a:endParaRPr>
            </a:p>
            <a:p>
              <a:pPr algn="ctr" defTabSz="1015975">
                <a:lnSpc>
                  <a:spcPct val="120000"/>
                </a:lnSpc>
              </a:pPr>
              <a:r>
                <a:rPr kumimoji="1" lang="en-US" altLang="zh-CN" sz="1467" b="1" dirty="0">
                  <a:cs typeface="+mn-ea"/>
                  <a:sym typeface="+mn-lt"/>
                </a:rPr>
                <a:t>MAC </a:t>
              </a:r>
              <a:r>
                <a:rPr kumimoji="1" lang="zh-CN" altLang="en-US" sz="1467" b="1" dirty="0">
                  <a:cs typeface="+mn-ea"/>
                  <a:sym typeface="+mn-lt"/>
                </a:rPr>
                <a:t>帧</a:t>
              </a:r>
            </a:p>
          </p:txBody>
        </p:sp>
        <p:sp>
          <p:nvSpPr>
            <p:cNvPr id="87" name="Rectangle 5"/>
            <p:cNvSpPr>
              <a:spLocks noChangeArrowheads="1"/>
            </p:cNvSpPr>
            <p:nvPr/>
          </p:nvSpPr>
          <p:spPr bwMode="auto">
            <a:xfrm>
              <a:off x="3034703" y="4087778"/>
              <a:ext cx="464071" cy="27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zh-CN" altLang="en-US" sz="1467" b="1" dirty="0">
                  <a:cs typeface="+mn-ea"/>
                  <a:sym typeface="+mn-lt"/>
                </a:rPr>
                <a:t>字节</a:t>
              </a:r>
              <a:endParaRPr kumimoji="1" lang="en-US" altLang="zh-CN" sz="1467" b="1" dirty="0">
                <a:cs typeface="+mn-ea"/>
                <a:sym typeface="+mn-lt"/>
              </a:endParaRPr>
            </a:p>
          </p:txBody>
        </p:sp>
        <p:sp>
          <p:nvSpPr>
            <p:cNvPr id="88" name="Rectangle 6"/>
            <p:cNvSpPr>
              <a:spLocks noChangeArrowheads="1"/>
            </p:cNvSpPr>
            <p:nvPr/>
          </p:nvSpPr>
          <p:spPr bwMode="auto">
            <a:xfrm>
              <a:off x="3700835" y="4083274"/>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6</a:t>
              </a:r>
            </a:p>
          </p:txBody>
        </p:sp>
        <p:sp>
          <p:nvSpPr>
            <p:cNvPr id="89" name="Rectangle 7"/>
            <p:cNvSpPr>
              <a:spLocks noChangeArrowheads="1"/>
            </p:cNvSpPr>
            <p:nvPr/>
          </p:nvSpPr>
          <p:spPr bwMode="auto">
            <a:xfrm>
              <a:off x="4450535" y="4083274"/>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6</a:t>
              </a:r>
            </a:p>
          </p:txBody>
        </p:sp>
        <p:sp>
          <p:nvSpPr>
            <p:cNvPr id="90" name="Rectangle 8"/>
            <p:cNvSpPr>
              <a:spLocks noChangeArrowheads="1"/>
            </p:cNvSpPr>
            <p:nvPr/>
          </p:nvSpPr>
          <p:spPr bwMode="auto">
            <a:xfrm>
              <a:off x="5912336" y="4083274"/>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2</a:t>
              </a:r>
            </a:p>
          </p:txBody>
        </p:sp>
        <p:sp>
          <p:nvSpPr>
            <p:cNvPr id="91" name="Rectangle 9"/>
            <p:cNvSpPr>
              <a:spLocks noChangeArrowheads="1"/>
            </p:cNvSpPr>
            <p:nvPr/>
          </p:nvSpPr>
          <p:spPr bwMode="auto">
            <a:xfrm>
              <a:off x="6567830" y="4083274"/>
              <a:ext cx="813927"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42 ~ 1500</a:t>
              </a:r>
            </a:p>
          </p:txBody>
        </p:sp>
        <p:sp>
          <p:nvSpPr>
            <p:cNvPr id="92" name="Rectangle 10"/>
            <p:cNvSpPr>
              <a:spLocks noChangeArrowheads="1"/>
            </p:cNvSpPr>
            <p:nvPr/>
          </p:nvSpPr>
          <p:spPr bwMode="auto">
            <a:xfrm>
              <a:off x="7843089" y="4083274"/>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95" name="Rectangle 14"/>
            <p:cNvSpPr>
              <a:spLocks noChangeArrowheads="1"/>
            </p:cNvSpPr>
            <p:nvPr/>
          </p:nvSpPr>
          <p:spPr bwMode="auto">
            <a:xfrm>
              <a:off x="5157859" y="4081309"/>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目地地址  </a:t>
              </a: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源地址</a:t>
              </a: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cs typeface="+mn-ea"/>
                  <a:sym typeface="+mn-lt"/>
                </a:rPr>
                <a:t>802.1Q</a:t>
              </a:r>
            </a:p>
            <a:p>
              <a:pPr algn="ctr">
                <a:lnSpc>
                  <a:spcPct val="120000"/>
                </a:lnSpc>
              </a:pPr>
              <a:r>
                <a:rPr lang="zh-CN" altLang="en-US" sz="1600" b="1" dirty="0">
                  <a:cs typeface="+mn-ea"/>
                  <a:sym typeface="+mn-lt"/>
                </a:rPr>
                <a:t>标记</a:t>
              </a:r>
              <a:endParaRPr lang="en-US" altLang="zh-CN" sz="1600" b="1" dirty="0">
                <a:cs typeface="+mn-ea"/>
                <a:sym typeface="+mn-lt"/>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长度</a:t>
              </a:r>
              <a:r>
                <a:rPr kumimoji="1" lang="en-US" altLang="zh-CN" sz="1600" b="1" dirty="0">
                  <a:solidFill>
                    <a:schemeClr val="bg1"/>
                  </a:solidFill>
                  <a:cs typeface="+mn-ea"/>
                  <a:sym typeface="+mn-lt"/>
                </a:rPr>
                <a:t>/</a:t>
              </a:r>
              <a:r>
                <a:rPr kumimoji="1" lang="zh-CN" altLang="en-US" sz="1600" b="1" dirty="0">
                  <a:solidFill>
                    <a:schemeClr val="bg1"/>
                  </a:solidFill>
                  <a:cs typeface="+mn-ea"/>
                  <a:sym typeface="+mn-lt"/>
                </a:rPr>
                <a:t>类型</a:t>
              </a: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zh-CN" altLang="en-US" sz="1600" b="1" dirty="0">
                  <a:solidFill>
                    <a:schemeClr val="bg1"/>
                  </a:solidFill>
                  <a:cs typeface="+mn-ea"/>
                  <a:sym typeface="+mn-lt"/>
                </a:rPr>
                <a:t>数      据</a:t>
              </a: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solidFill>
                    <a:schemeClr val="bg1"/>
                  </a:solidFill>
                  <a:cs typeface="+mn-ea"/>
                  <a:sym typeface="+mn-lt"/>
                </a:rPr>
                <a:t>FCS</a:t>
              </a:r>
            </a:p>
          </p:txBody>
        </p:sp>
        <p:grpSp>
          <p:nvGrpSpPr>
            <p:cNvPr id="83" name="组合 82"/>
            <p:cNvGrpSpPr/>
            <p:nvPr/>
          </p:nvGrpSpPr>
          <p:grpSpPr>
            <a:xfrm>
              <a:off x="3456187" y="4367010"/>
              <a:ext cx="4901676" cy="292276"/>
              <a:chOff x="1568624" y="1097692"/>
              <a:chExt cx="7920880" cy="472304"/>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62892" y="1097692"/>
                <a:ext cx="1429891" cy="4723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pPr algn="ctr" defTabSz="1015975" eaLnBrk="0" hangingPunct="0">
                  <a:lnSpc>
                    <a:spcPct val="120000"/>
                  </a:lnSpc>
                </a:pPr>
                <a:r>
                  <a:rPr lang="en-US" altLang="zh-CN" sz="1600" b="1" dirty="0">
                    <a:solidFill>
                      <a:srgbClr val="0000CC"/>
                    </a:solidFill>
                    <a:cs typeface="+mn-ea"/>
                    <a:sym typeface="+mn-lt"/>
                  </a:rPr>
                  <a:t>802.1Q </a:t>
                </a:r>
                <a:r>
                  <a:rPr lang="zh-CN" altLang="en-US" sz="1600" b="1" dirty="0">
                    <a:solidFill>
                      <a:srgbClr val="0000CC"/>
                    </a:solidFill>
                    <a:cs typeface="+mn-ea"/>
                    <a:sym typeface="+mn-lt"/>
                  </a:rPr>
                  <a:t>帧</a:t>
                </a:r>
              </a:p>
            </p:txBody>
          </p:sp>
        </p:grpSp>
      </p:grpSp>
      <p:grpSp>
        <p:nvGrpSpPr>
          <p:cNvPr id="3" name="组合 2"/>
          <p:cNvGrpSpPr/>
          <p:nvPr/>
        </p:nvGrpSpPr>
        <p:grpSpPr>
          <a:xfrm>
            <a:off x="183045" y="1411263"/>
            <a:ext cx="6313558" cy="1327134"/>
            <a:chOff x="1048274" y="1204307"/>
            <a:chExt cx="4735169" cy="995350"/>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49" name="Rectangle 4"/>
            <p:cNvSpPr>
              <a:spLocks noChangeArrowheads="1"/>
            </p:cNvSpPr>
            <p:nvPr/>
          </p:nvSpPr>
          <p:spPr bwMode="auto">
            <a:xfrm>
              <a:off x="1048274" y="1721032"/>
              <a:ext cx="685286" cy="47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a:lnSpc>
                  <a:spcPct val="120000"/>
                </a:lnSpc>
              </a:pPr>
              <a:r>
                <a:rPr kumimoji="1" lang="zh-CN" altLang="en-US" sz="1467" b="1" dirty="0">
                  <a:cs typeface="+mn-ea"/>
                  <a:sym typeface="+mn-lt"/>
                </a:rPr>
                <a:t>以太网</a:t>
              </a:r>
              <a:endParaRPr kumimoji="1" lang="en-US" altLang="zh-CN" sz="1467" b="1" dirty="0">
                <a:cs typeface="+mn-ea"/>
                <a:sym typeface="+mn-lt"/>
              </a:endParaRPr>
            </a:p>
            <a:p>
              <a:pPr algn="ctr" defTabSz="1015975">
                <a:lnSpc>
                  <a:spcPct val="120000"/>
                </a:lnSpc>
              </a:pPr>
              <a:r>
                <a:rPr kumimoji="1" lang="en-US" altLang="zh-CN" sz="1467" b="1" dirty="0">
                  <a:cs typeface="+mn-ea"/>
                  <a:sym typeface="+mn-lt"/>
                </a:rPr>
                <a:t>MAC </a:t>
              </a:r>
              <a:r>
                <a:rPr kumimoji="1" lang="zh-CN" altLang="en-US" sz="1467" b="1" dirty="0">
                  <a:cs typeface="+mn-ea"/>
                  <a:sym typeface="+mn-lt"/>
                </a:rPr>
                <a:t>帧</a:t>
              </a:r>
            </a:p>
          </p:txBody>
        </p:sp>
        <p:sp>
          <p:nvSpPr>
            <p:cNvPr id="50" name="Rectangle 5"/>
            <p:cNvSpPr>
              <a:spLocks noChangeArrowheads="1"/>
            </p:cNvSpPr>
            <p:nvPr/>
          </p:nvSpPr>
          <p:spPr bwMode="auto">
            <a:xfrm>
              <a:off x="1275845" y="1463701"/>
              <a:ext cx="464071" cy="27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zh-CN" altLang="en-US" sz="1467" b="1" dirty="0">
                  <a:cs typeface="+mn-ea"/>
                  <a:sym typeface="+mn-lt"/>
                </a:rPr>
                <a:t>字节</a:t>
              </a:r>
              <a:endParaRPr kumimoji="1" lang="en-US" altLang="zh-CN" sz="1467" b="1" dirty="0">
                <a:cs typeface="+mn-ea"/>
                <a:sym typeface="+mn-lt"/>
              </a:endParaRPr>
            </a:p>
          </p:txBody>
        </p:sp>
        <p:sp>
          <p:nvSpPr>
            <p:cNvPr id="51" name="Rectangle 6"/>
            <p:cNvSpPr>
              <a:spLocks noChangeArrowheads="1"/>
            </p:cNvSpPr>
            <p:nvPr/>
          </p:nvSpPr>
          <p:spPr bwMode="auto">
            <a:xfrm>
              <a:off x="1941977" y="1459197"/>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6</a:t>
              </a:r>
            </a:p>
          </p:txBody>
        </p:sp>
        <p:sp>
          <p:nvSpPr>
            <p:cNvPr id="52" name="Rectangle 7"/>
            <p:cNvSpPr>
              <a:spLocks noChangeArrowheads="1"/>
            </p:cNvSpPr>
            <p:nvPr/>
          </p:nvSpPr>
          <p:spPr bwMode="auto">
            <a:xfrm>
              <a:off x="2691677" y="1459197"/>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6</a:t>
              </a:r>
            </a:p>
          </p:txBody>
        </p:sp>
        <p:sp>
          <p:nvSpPr>
            <p:cNvPr id="53" name="Rectangle 8"/>
            <p:cNvSpPr>
              <a:spLocks noChangeArrowheads="1"/>
            </p:cNvSpPr>
            <p:nvPr/>
          </p:nvSpPr>
          <p:spPr bwMode="auto">
            <a:xfrm>
              <a:off x="3337916" y="1459197"/>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2</a:t>
              </a:r>
            </a:p>
          </p:txBody>
        </p:sp>
        <p:sp>
          <p:nvSpPr>
            <p:cNvPr id="54" name="Rectangle 9"/>
            <p:cNvSpPr>
              <a:spLocks noChangeArrowheads="1"/>
            </p:cNvSpPr>
            <p:nvPr/>
          </p:nvSpPr>
          <p:spPr bwMode="auto">
            <a:xfrm>
              <a:off x="3993410" y="1459197"/>
              <a:ext cx="813927"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42 ~ 1500</a:t>
              </a:r>
            </a:p>
          </p:txBody>
        </p:sp>
        <p:sp>
          <p:nvSpPr>
            <p:cNvPr id="55" name="Rectangle 10"/>
            <p:cNvSpPr>
              <a:spLocks noChangeArrowheads="1"/>
            </p:cNvSpPr>
            <p:nvPr/>
          </p:nvSpPr>
          <p:spPr bwMode="auto">
            <a:xfrm>
              <a:off x="5268669" y="1459197"/>
              <a:ext cx="260891" cy="2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目地地址  </a:t>
              </a: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源地址</a:t>
              </a: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solidFill>
                    <a:schemeClr val="bg1"/>
                  </a:solidFill>
                  <a:cs typeface="+mn-ea"/>
                  <a:sym typeface="+mn-lt"/>
                </a:rPr>
                <a:t>长度</a:t>
              </a:r>
              <a:r>
                <a:rPr kumimoji="1" lang="en-US" altLang="zh-CN" sz="1600" b="1" dirty="0">
                  <a:solidFill>
                    <a:schemeClr val="bg1"/>
                  </a:solidFill>
                  <a:cs typeface="+mn-ea"/>
                  <a:sym typeface="+mn-lt"/>
                </a:rPr>
                <a:t>/</a:t>
              </a:r>
              <a:r>
                <a:rPr kumimoji="1" lang="zh-CN" altLang="en-US" sz="1600" b="1" dirty="0">
                  <a:solidFill>
                    <a:schemeClr val="bg1"/>
                  </a:solidFill>
                  <a:cs typeface="+mn-ea"/>
                  <a:sym typeface="+mn-lt"/>
                </a:rPr>
                <a:t>类型</a:t>
              </a: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zh-CN" altLang="en-US" sz="1600" b="1" dirty="0">
                  <a:solidFill>
                    <a:schemeClr val="bg1"/>
                  </a:solidFill>
                  <a:cs typeface="+mn-ea"/>
                  <a:sym typeface="+mn-lt"/>
                </a:rPr>
                <a:t>数      据</a:t>
              </a: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solidFill>
                    <a:schemeClr val="bg1"/>
                  </a:solidFill>
                  <a:cs typeface="+mn-ea"/>
                  <a:sym typeface="+mn-lt"/>
                </a:rPr>
                <a:t>FCS</a:t>
              </a:r>
            </a:p>
          </p:txBody>
        </p:sp>
        <p:grpSp>
          <p:nvGrpSpPr>
            <p:cNvPr id="63" name="组合 62"/>
            <p:cNvGrpSpPr/>
            <p:nvPr/>
          </p:nvGrpSpPr>
          <p:grpSpPr>
            <a:xfrm>
              <a:off x="1711113" y="1204307"/>
              <a:ext cx="4072329" cy="292276"/>
              <a:chOff x="1568624" y="1124482"/>
              <a:chExt cx="7920880" cy="31681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1" y="1124482"/>
                <a:ext cx="2516326" cy="3168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120651" tIns="59267" rIns="120651" bIns="59267">
                <a:spAutoFit/>
              </a:bodyPr>
              <a:lstStyle/>
              <a:p>
                <a:pPr algn="ctr" defTabSz="1015975" eaLnBrk="0" hangingPunct="0">
                  <a:lnSpc>
                    <a:spcPct val="120000"/>
                  </a:lnSpc>
                </a:pPr>
                <a:r>
                  <a:rPr lang="zh-CN" altLang="en-US" sz="1600" b="1" dirty="0">
                    <a:solidFill>
                      <a:srgbClr val="0000CC"/>
                    </a:solidFill>
                    <a:cs typeface="+mn-ea"/>
                    <a:sym typeface="+mn-lt"/>
                  </a:rPr>
                  <a:t>标准的以太网帧</a:t>
                </a:r>
              </a:p>
            </p:txBody>
          </p:sp>
        </p:grpSp>
      </p:grpSp>
      <p:sp>
        <p:nvSpPr>
          <p:cNvPr id="6" name="上箭头 5"/>
          <p:cNvSpPr/>
          <p:nvPr/>
        </p:nvSpPr>
        <p:spPr>
          <a:xfrm flipV="1">
            <a:off x="7751400" y="4198358"/>
            <a:ext cx="346253" cy="887046"/>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75" name="上箭头 174"/>
          <p:cNvSpPr/>
          <p:nvPr/>
        </p:nvSpPr>
        <p:spPr>
          <a:xfrm>
            <a:off x="3507417" y="2671455"/>
            <a:ext cx="321445" cy="614473"/>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nvGrpSpPr>
          <p:cNvPr id="2" name="组合 1"/>
          <p:cNvGrpSpPr/>
          <p:nvPr/>
        </p:nvGrpSpPr>
        <p:grpSpPr>
          <a:xfrm>
            <a:off x="1258973" y="2930204"/>
            <a:ext cx="9972483" cy="1218056"/>
            <a:chOff x="927503" y="2292405"/>
            <a:chExt cx="7479362" cy="913542"/>
          </a:xfrm>
        </p:grpSpPr>
        <p:sp>
          <p:nvSpPr>
            <p:cNvPr id="75" name="Line 53"/>
            <p:cNvSpPr>
              <a:spLocks noChangeShapeType="1"/>
            </p:cNvSpPr>
            <p:nvPr/>
          </p:nvSpPr>
          <p:spPr bwMode="auto">
            <a:xfrm flipH="1" flipV="1">
              <a:off x="1271150" y="2891595"/>
              <a:ext cx="34234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7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710" y="2680675"/>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4694615" y="2868839"/>
              <a:ext cx="3013887" cy="8465"/>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80" name="矩形 79"/>
            <p:cNvSpPr/>
            <p:nvPr/>
          </p:nvSpPr>
          <p:spPr>
            <a:xfrm>
              <a:off x="4411179" y="2292405"/>
              <a:ext cx="1235755" cy="271757"/>
            </a:xfrm>
            <a:prstGeom prst="rect">
              <a:avLst/>
            </a:prstGeom>
          </p:spPr>
          <p:txBody>
            <a:bodyPr wrap="square">
              <a:spAutoFit/>
            </a:bodyPr>
            <a:lstStyle/>
            <a:p>
              <a:pPr algn="ctr">
                <a:lnSpc>
                  <a:spcPct val="120000"/>
                </a:lnSpc>
              </a:pPr>
              <a:r>
                <a:rPr lang="zh-CN" altLang="en-US" sz="1600" b="1" dirty="0">
                  <a:cs typeface="+mn-ea"/>
                  <a:sym typeface="+mn-lt"/>
                </a:rPr>
                <a:t>以太网交换机</a:t>
              </a:r>
            </a:p>
          </p:txBody>
        </p:sp>
        <p:sp>
          <p:nvSpPr>
            <p:cNvPr id="121" name="矩形 120"/>
            <p:cNvSpPr/>
            <p:nvPr/>
          </p:nvSpPr>
          <p:spPr>
            <a:xfrm>
              <a:off x="7286121" y="2340151"/>
              <a:ext cx="1120744" cy="271757"/>
            </a:xfrm>
            <a:prstGeom prst="rect">
              <a:avLst/>
            </a:prstGeom>
          </p:spPr>
          <p:txBody>
            <a:bodyPr wrap="square">
              <a:spAutoFit/>
            </a:bodyPr>
            <a:lstStyle/>
            <a:p>
              <a:pPr>
                <a:lnSpc>
                  <a:spcPct val="120000"/>
                </a:lnSpc>
              </a:pPr>
              <a:r>
                <a:rPr lang="zh-CN" altLang="en-US" sz="1600" b="1" dirty="0">
                  <a:cs typeface="+mn-ea"/>
                  <a:sym typeface="+mn-lt"/>
                </a:rPr>
                <a:t>以太网交换机</a:t>
              </a:r>
            </a:p>
          </p:txBody>
        </p:sp>
        <p:grpSp>
          <p:nvGrpSpPr>
            <p:cNvPr id="122" name="组合 121"/>
            <p:cNvGrpSpPr/>
            <p:nvPr/>
          </p:nvGrpSpPr>
          <p:grpSpPr>
            <a:xfrm>
              <a:off x="7522759" y="2602585"/>
              <a:ext cx="630195" cy="561943"/>
              <a:chOff x="7055708" y="3613937"/>
              <a:chExt cx="630195" cy="561943"/>
            </a:xfrm>
          </p:grpSpPr>
          <p:sp>
            <p:nvSpPr>
              <p:cNvPr id="123" name="矩形 12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24" name="右箭头 12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25" name="右箭头 12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26" name="右箭头 12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27" name="右箭头 12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grpSp>
          <p:nvGrpSpPr>
            <p:cNvPr id="128" name="组合 127"/>
            <p:cNvGrpSpPr/>
            <p:nvPr/>
          </p:nvGrpSpPr>
          <p:grpSpPr>
            <a:xfrm>
              <a:off x="4694615" y="2582097"/>
              <a:ext cx="630195" cy="561943"/>
              <a:chOff x="7648885" y="3593449"/>
              <a:chExt cx="630195" cy="561943"/>
            </a:xfrm>
          </p:grpSpPr>
          <p:sp>
            <p:nvSpPr>
              <p:cNvPr id="129" name="矩形 128"/>
              <p:cNvSpPr/>
              <p:nvPr/>
            </p:nvSpPr>
            <p:spPr>
              <a:xfrm>
                <a:off x="7648885" y="3593449"/>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30" name="右箭头 129"/>
              <p:cNvSpPr/>
              <p:nvPr/>
            </p:nvSpPr>
            <p:spPr>
              <a:xfrm>
                <a:off x="7948662" y="3646825"/>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31" name="右箭头 130"/>
              <p:cNvSpPr/>
              <p:nvPr/>
            </p:nvSpPr>
            <p:spPr>
              <a:xfrm>
                <a:off x="7948662" y="385970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32" name="右箭头 131"/>
              <p:cNvSpPr/>
              <p:nvPr/>
            </p:nvSpPr>
            <p:spPr>
              <a:xfrm flipH="1">
                <a:off x="7705276" y="3758038"/>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33" name="右箭头 132"/>
              <p:cNvSpPr/>
              <p:nvPr/>
            </p:nvSpPr>
            <p:spPr>
              <a:xfrm flipH="1">
                <a:off x="7705276" y="3959265"/>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grpSp>
          <p:nvGrpSpPr>
            <p:cNvPr id="168" name="组合 167"/>
            <p:cNvGrpSpPr/>
            <p:nvPr/>
          </p:nvGrpSpPr>
          <p:grpSpPr>
            <a:xfrm>
              <a:off x="2225413" y="2553996"/>
              <a:ext cx="934439" cy="269169"/>
              <a:chOff x="3983552" y="1463022"/>
              <a:chExt cx="934439" cy="269169"/>
            </a:xfrm>
          </p:grpSpPr>
          <p:sp>
            <p:nvSpPr>
              <p:cNvPr id="169" name="矩形 168"/>
              <p:cNvSpPr/>
              <p:nvPr/>
            </p:nvSpPr>
            <p:spPr>
              <a:xfrm>
                <a:off x="3983552" y="1463023"/>
                <a:ext cx="885010" cy="269168"/>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grpSp>
          <p:nvGrpSpPr>
            <p:cNvPr id="171" name="组合 170"/>
            <p:cNvGrpSpPr/>
            <p:nvPr/>
          </p:nvGrpSpPr>
          <p:grpSpPr>
            <a:xfrm rot="10800000">
              <a:off x="5397073" y="2936778"/>
              <a:ext cx="934439" cy="269169"/>
              <a:chOff x="3983552" y="1463022"/>
              <a:chExt cx="934439" cy="269169"/>
            </a:xfrm>
          </p:grpSpPr>
          <p:sp>
            <p:nvSpPr>
              <p:cNvPr id="172" name="矩形 171"/>
              <p:cNvSpPr/>
              <p:nvPr/>
            </p:nvSpPr>
            <p:spPr>
              <a:xfrm>
                <a:off x="3983552" y="1463023"/>
                <a:ext cx="885010" cy="26916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173" name="矩形 172"/>
              <p:cNvSpPr/>
              <p:nvPr/>
            </p:nvSpPr>
            <p:spPr>
              <a:xfrm>
                <a:off x="4662487" y="1463022"/>
                <a:ext cx="255504" cy="269169"/>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cxnSp>
          <p:nvCxnSpPr>
            <p:cNvPr id="12" name="直接箭头连接符 11"/>
            <p:cNvCxnSpPr/>
            <p:nvPr/>
          </p:nvCxnSpPr>
          <p:spPr>
            <a:xfrm>
              <a:off x="2026507" y="2990824"/>
              <a:ext cx="1367895" cy="0"/>
            </a:xfrm>
            <a:prstGeom prst="straightConnector1">
              <a:avLst/>
            </a:prstGeom>
            <a:ln w="381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5563047" y="2767174"/>
              <a:ext cx="1367895" cy="0"/>
            </a:xfrm>
            <a:prstGeom prst="straightConnector1">
              <a:avLst/>
            </a:prstGeom>
            <a:ln w="381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927503" y="2367438"/>
              <a:ext cx="703002" cy="271757"/>
            </a:xfrm>
            <a:prstGeom prst="rect">
              <a:avLst/>
            </a:prstGeom>
          </p:spPr>
          <p:txBody>
            <a:bodyPr wrap="square">
              <a:spAutoFit/>
            </a:bodyPr>
            <a:lstStyle/>
            <a:p>
              <a:pPr algn="ctr">
                <a:lnSpc>
                  <a:spcPct val="120000"/>
                </a:lnSpc>
              </a:pPr>
              <a:r>
                <a:rPr lang="zh-CN" altLang="en-US" sz="1600" b="1" dirty="0">
                  <a:cs typeface="+mn-ea"/>
                  <a:sym typeface="+mn-lt"/>
                </a:rPr>
                <a:t>计算机</a:t>
              </a:r>
            </a:p>
          </p:txBody>
        </p:sp>
      </p:grpSp>
      <p:sp>
        <p:nvSpPr>
          <p:cNvPr id="71" name="Rectangle 6">
            <a:extLst>
              <a:ext uri="{FF2B5EF4-FFF2-40B4-BE49-F238E27FC236}">
                <a16:creationId xmlns:a16="http://schemas.microsoft.com/office/drawing/2014/main" id="{7C00B35E-BA2A-4C4D-93B4-3EFD00D8DBCC}"/>
              </a:ext>
            </a:extLst>
          </p:cNvPr>
          <p:cNvSpPr>
            <a:spLocks noChangeArrowheads="1"/>
          </p:cNvSpPr>
          <p:nvPr/>
        </p:nvSpPr>
        <p:spPr bwMode="auto">
          <a:xfrm>
            <a:off x="500066" y="280088"/>
            <a:ext cx="6657592"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虚拟局域网 </a:t>
            </a:r>
            <a:r>
              <a:rPr lang="en-US" altLang="zh-CN" sz="3200" b="1" dirty="0">
                <a:cs typeface="+mn-ea"/>
                <a:sym typeface="+mn-lt"/>
              </a:rPr>
              <a:t>VLAN tag</a:t>
            </a:r>
            <a:r>
              <a:rPr lang="zh-CN" altLang="en-US" sz="3200" b="1" dirty="0">
                <a:cs typeface="+mn-ea"/>
                <a:sym typeface="+mn-lt"/>
              </a:rPr>
              <a:t>由交换机标识</a:t>
            </a:r>
            <a:endParaRPr lang="fr-FR" altLang="zh-CN" sz="3200" b="1" dirty="0">
              <a:cs typeface="+mn-ea"/>
              <a:sym typeface="+mn-lt"/>
            </a:endParaRPr>
          </a:p>
        </p:txBody>
      </p:sp>
    </p:spTree>
    <p:extLst>
      <p:ext uri="{BB962C8B-B14F-4D97-AF65-F5344CB8AC3E}">
        <p14:creationId xmlns:p14="http://schemas.microsoft.com/office/powerpoint/2010/main" val="21372733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2"/>
          <p:cNvSpPr>
            <a:spLocks noChangeArrowheads="1"/>
          </p:cNvSpPr>
          <p:nvPr/>
        </p:nvSpPr>
        <p:spPr bwMode="auto">
          <a:xfrm flipH="1">
            <a:off x="3233753" y="4055783"/>
            <a:ext cx="5665468"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2" name="Line 3"/>
          <p:cNvSpPr>
            <a:spLocks noChangeShapeType="1"/>
          </p:cNvSpPr>
          <p:nvPr/>
        </p:nvSpPr>
        <p:spPr bwMode="auto">
          <a:xfrm>
            <a:off x="4298333" y="5686433"/>
            <a:ext cx="5459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3" name="AutoShape 4"/>
          <p:cNvSpPr>
            <a:spLocks noChangeArrowheads="1"/>
          </p:cNvSpPr>
          <p:nvPr/>
        </p:nvSpPr>
        <p:spPr bwMode="auto">
          <a:xfrm flipH="1">
            <a:off x="3233753" y="2712958"/>
            <a:ext cx="5665468" cy="96622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4" name="AutoShape 5"/>
          <p:cNvSpPr>
            <a:spLocks noChangeArrowheads="1"/>
          </p:cNvSpPr>
          <p:nvPr/>
        </p:nvSpPr>
        <p:spPr bwMode="auto">
          <a:xfrm flipH="1">
            <a:off x="3289657" y="1422835"/>
            <a:ext cx="5553659"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5" name="Line 6"/>
          <p:cNvSpPr>
            <a:spLocks noChangeShapeType="1"/>
          </p:cNvSpPr>
          <p:nvPr/>
        </p:nvSpPr>
        <p:spPr bwMode="auto">
          <a:xfrm>
            <a:off x="4621868" y="1691838"/>
            <a:ext cx="2935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6" name="Line 7"/>
          <p:cNvSpPr>
            <a:spLocks noChangeShapeType="1"/>
          </p:cNvSpPr>
          <p:nvPr/>
        </p:nvSpPr>
        <p:spPr bwMode="auto">
          <a:xfrm>
            <a:off x="4733680" y="1799441"/>
            <a:ext cx="17699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7" name="Line 8"/>
          <p:cNvSpPr>
            <a:spLocks noChangeShapeType="1"/>
          </p:cNvSpPr>
          <p:nvPr/>
        </p:nvSpPr>
        <p:spPr bwMode="auto">
          <a:xfrm>
            <a:off x="4844302" y="1905944"/>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8" name="Line 9"/>
          <p:cNvSpPr>
            <a:spLocks noChangeShapeType="1"/>
          </p:cNvSpPr>
          <p:nvPr/>
        </p:nvSpPr>
        <p:spPr bwMode="auto">
          <a:xfrm>
            <a:off x="4844302" y="3249868"/>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9" name="Line 10"/>
          <p:cNvSpPr>
            <a:spLocks noChangeShapeType="1"/>
          </p:cNvSpPr>
          <p:nvPr/>
        </p:nvSpPr>
        <p:spPr bwMode="auto">
          <a:xfrm>
            <a:off x="4733681" y="3088465"/>
            <a:ext cx="19602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0" name="Line 11"/>
          <p:cNvSpPr>
            <a:spLocks noChangeShapeType="1"/>
          </p:cNvSpPr>
          <p:nvPr/>
        </p:nvSpPr>
        <p:spPr bwMode="auto">
          <a:xfrm>
            <a:off x="4567153" y="2927062"/>
            <a:ext cx="29808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1" name="Line 12"/>
          <p:cNvSpPr>
            <a:spLocks noChangeShapeType="1"/>
          </p:cNvSpPr>
          <p:nvPr/>
        </p:nvSpPr>
        <p:spPr bwMode="auto">
          <a:xfrm>
            <a:off x="4677775" y="4485092"/>
            <a:ext cx="10550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2" name="Line 13"/>
          <p:cNvSpPr>
            <a:spLocks noChangeShapeType="1"/>
          </p:cNvSpPr>
          <p:nvPr/>
        </p:nvSpPr>
        <p:spPr bwMode="auto">
          <a:xfrm>
            <a:off x="4677775" y="4592693"/>
            <a:ext cx="5590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3" name="Line 14"/>
          <p:cNvSpPr>
            <a:spLocks noChangeShapeType="1"/>
          </p:cNvSpPr>
          <p:nvPr/>
        </p:nvSpPr>
        <p:spPr bwMode="auto">
          <a:xfrm>
            <a:off x="4416091" y="4270986"/>
            <a:ext cx="31782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4" name="Line 15"/>
          <p:cNvSpPr>
            <a:spLocks noChangeShapeType="1"/>
          </p:cNvSpPr>
          <p:nvPr/>
        </p:nvSpPr>
        <p:spPr bwMode="auto">
          <a:xfrm>
            <a:off x="4567154" y="4378588"/>
            <a:ext cx="19804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5" name="AutoShape 16"/>
          <p:cNvSpPr>
            <a:spLocks noChangeArrowheads="1"/>
          </p:cNvSpPr>
          <p:nvPr/>
        </p:nvSpPr>
        <p:spPr bwMode="auto">
          <a:xfrm flipH="1">
            <a:off x="3955764" y="4109584"/>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71" name="AutoShape 22"/>
          <p:cNvSpPr>
            <a:spLocks noChangeArrowheads="1"/>
          </p:cNvSpPr>
          <p:nvPr/>
        </p:nvSpPr>
        <p:spPr bwMode="auto">
          <a:xfrm flipH="1">
            <a:off x="3955764" y="1476636"/>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72" name="Line 23"/>
          <p:cNvSpPr>
            <a:spLocks noChangeShapeType="1"/>
          </p:cNvSpPr>
          <p:nvPr/>
        </p:nvSpPr>
        <p:spPr bwMode="auto">
          <a:xfrm>
            <a:off x="3789236" y="1860928"/>
            <a:ext cx="0" cy="34838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3" name="Line 24"/>
          <p:cNvSpPr>
            <a:spLocks noChangeShapeType="1"/>
          </p:cNvSpPr>
          <p:nvPr/>
        </p:nvSpPr>
        <p:spPr bwMode="auto">
          <a:xfrm>
            <a:off x="3778532" y="1853241"/>
            <a:ext cx="3437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5" name="AutoShape 46"/>
          <p:cNvSpPr>
            <a:spLocks noChangeArrowheads="1"/>
          </p:cNvSpPr>
          <p:nvPr/>
        </p:nvSpPr>
        <p:spPr bwMode="auto">
          <a:xfrm flipH="1">
            <a:off x="3955764" y="2765660"/>
            <a:ext cx="888539" cy="645611"/>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a:cs typeface="+mn-ea"/>
                <a:sym typeface="+mn-lt"/>
              </a:rPr>
              <a:t>以太网</a:t>
            </a:r>
          </a:p>
          <a:p>
            <a:pPr algn="ctr">
              <a:lnSpc>
                <a:spcPct val="120000"/>
              </a:lnSpc>
            </a:pPr>
            <a:r>
              <a:rPr kumimoji="1" lang="zh-CN" altLang="en-US" sz="1467" b="1">
                <a:cs typeface="+mn-ea"/>
                <a:sym typeface="+mn-lt"/>
              </a:rPr>
              <a:t>交换机</a:t>
            </a:r>
          </a:p>
        </p:txBody>
      </p:sp>
      <p:sp>
        <p:nvSpPr>
          <p:cNvPr id="96" name="Line 47"/>
          <p:cNvSpPr>
            <a:spLocks noChangeShapeType="1"/>
          </p:cNvSpPr>
          <p:nvPr/>
        </p:nvSpPr>
        <p:spPr bwMode="auto">
          <a:xfrm>
            <a:off x="3899857" y="3137875"/>
            <a:ext cx="0" cy="23145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7" name="Line 48"/>
          <p:cNvSpPr>
            <a:spLocks noChangeShapeType="1"/>
          </p:cNvSpPr>
          <p:nvPr/>
        </p:nvSpPr>
        <p:spPr bwMode="auto">
          <a:xfrm>
            <a:off x="3890344" y="3142266"/>
            <a:ext cx="206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8" name="Line 49"/>
          <p:cNvSpPr>
            <a:spLocks noChangeShapeType="1"/>
          </p:cNvSpPr>
          <p:nvPr/>
        </p:nvSpPr>
        <p:spPr bwMode="auto">
          <a:xfrm>
            <a:off x="4011669" y="4512541"/>
            <a:ext cx="0" cy="10474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9" name="Line 50"/>
          <p:cNvSpPr>
            <a:spLocks noChangeShapeType="1"/>
          </p:cNvSpPr>
          <p:nvPr/>
        </p:nvSpPr>
        <p:spPr bwMode="auto">
          <a:xfrm>
            <a:off x="4000963" y="4512541"/>
            <a:ext cx="1141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0" name="AutoShape 51"/>
          <p:cNvSpPr>
            <a:spLocks noChangeArrowheads="1"/>
          </p:cNvSpPr>
          <p:nvPr/>
        </p:nvSpPr>
        <p:spPr bwMode="auto">
          <a:xfrm flipH="1">
            <a:off x="3510899" y="5279122"/>
            <a:ext cx="889727"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101" name="Text Box 52"/>
          <p:cNvSpPr txBox="1">
            <a:spLocks noChangeArrowheads="1"/>
          </p:cNvSpPr>
          <p:nvPr/>
        </p:nvSpPr>
        <p:spPr bwMode="auto">
          <a:xfrm>
            <a:off x="4981590" y="5227325"/>
            <a:ext cx="5924304" cy="752194"/>
          </a:xfrm>
          <a:prstGeom prst="rect">
            <a:avLst/>
          </a:prstGeom>
          <a:solidFill>
            <a:srgbClr val="0000CC"/>
          </a:solidFill>
          <a:ln>
            <a:solidFill>
              <a:srgbClr val="000099"/>
            </a:solidFill>
          </a:ln>
          <a:effectLst/>
        </p:spPr>
        <p:txBody>
          <a:bodyPr wrap="square">
            <a:spAutoFit/>
          </a:bodyPr>
          <a:lstStyle/>
          <a:p>
            <a:pPr>
              <a:lnSpc>
                <a:spcPct val="120000"/>
              </a:lnSpc>
            </a:pPr>
            <a:r>
              <a:rPr lang="en-US" altLang="zh-CN" sz="1867" b="1" dirty="0">
                <a:solidFill>
                  <a:schemeClr val="bg1"/>
                </a:solidFill>
                <a:cs typeface="+mn-ea"/>
                <a:sym typeface="+mn-lt"/>
              </a:rPr>
              <a:t>10 </a:t>
            </a:r>
            <a:r>
              <a:rPr lang="zh-CN" altLang="en-US" sz="1867" b="1" dirty="0">
                <a:solidFill>
                  <a:schemeClr val="bg1"/>
                </a:solidFill>
                <a:cs typeface="+mn-ea"/>
                <a:sym typeface="+mn-lt"/>
              </a:rPr>
              <a:t>台计算机划分为三个虚拟局域网：</a:t>
            </a:r>
            <a:endParaRPr lang="en-US" altLang="zh-CN" sz="1867" b="1" dirty="0">
              <a:solidFill>
                <a:schemeClr val="bg1"/>
              </a:solidFill>
              <a:cs typeface="+mn-ea"/>
              <a:sym typeface="+mn-lt"/>
            </a:endParaRPr>
          </a:p>
          <a:p>
            <a:pPr>
              <a:lnSpc>
                <a:spcPct val="120000"/>
              </a:lnSpc>
            </a:pPr>
            <a:r>
              <a:rPr lang="en-US" altLang="zh-CN" sz="1867" b="1" dirty="0">
                <a:solidFill>
                  <a:schemeClr val="bg1"/>
                </a:solidFill>
                <a:cs typeface="+mn-ea"/>
                <a:sym typeface="+mn-lt"/>
              </a:rPr>
              <a:t> VLAN</a:t>
            </a:r>
            <a:r>
              <a:rPr lang="en-US" altLang="zh-CN" sz="1867" b="1" baseline="-25000" dirty="0">
                <a:solidFill>
                  <a:schemeClr val="bg1"/>
                </a:solidFill>
                <a:cs typeface="+mn-ea"/>
                <a:sym typeface="+mn-lt"/>
              </a:rPr>
              <a:t>1</a:t>
            </a:r>
            <a:r>
              <a:rPr lang="en-US" altLang="zh-CN" sz="1867" b="1" dirty="0">
                <a:solidFill>
                  <a:schemeClr val="bg1"/>
                </a:solidFill>
                <a:cs typeface="+mn-ea"/>
                <a:sym typeface="+mn-lt"/>
              </a:rPr>
              <a:t>, VLAN</a:t>
            </a:r>
            <a:r>
              <a:rPr lang="en-US" altLang="zh-CN" sz="1867" b="1" baseline="-25000" dirty="0">
                <a:solidFill>
                  <a:schemeClr val="bg1"/>
                </a:solidFill>
                <a:cs typeface="+mn-ea"/>
                <a:sym typeface="+mn-lt"/>
              </a:rPr>
              <a:t>2 </a:t>
            </a:r>
            <a:r>
              <a:rPr lang="zh-CN" altLang="en-US" sz="1867" b="1" dirty="0">
                <a:solidFill>
                  <a:schemeClr val="bg1"/>
                </a:solidFill>
                <a:cs typeface="+mn-ea"/>
                <a:sym typeface="+mn-lt"/>
              </a:rPr>
              <a:t>和 </a:t>
            </a:r>
            <a:r>
              <a:rPr lang="en-US" altLang="zh-CN" sz="1867" b="1" dirty="0">
                <a:solidFill>
                  <a:schemeClr val="bg1"/>
                </a:solidFill>
                <a:cs typeface="+mn-ea"/>
                <a:sym typeface="+mn-lt"/>
              </a:rPr>
              <a:t>VLAN</a:t>
            </a:r>
            <a:r>
              <a:rPr lang="en-US" altLang="zh-CN" sz="1867" b="1" baseline="-25000" dirty="0">
                <a:solidFill>
                  <a:schemeClr val="bg1"/>
                </a:solidFill>
                <a:cs typeface="+mn-ea"/>
                <a:sym typeface="+mn-lt"/>
              </a:rPr>
              <a:t>3</a:t>
            </a:r>
            <a:r>
              <a:rPr lang="zh-CN" altLang="en-US" sz="1867" b="1" baseline="-25000" dirty="0">
                <a:solidFill>
                  <a:schemeClr val="bg1"/>
                </a:solidFill>
                <a:cs typeface="+mn-ea"/>
                <a:sym typeface="+mn-lt"/>
              </a:rPr>
              <a:t>，</a:t>
            </a:r>
            <a:r>
              <a:rPr lang="zh-CN" altLang="en-US" sz="1867" b="1" dirty="0">
                <a:solidFill>
                  <a:schemeClr val="bg1"/>
                </a:solidFill>
                <a:cs typeface="+mn-ea"/>
                <a:sym typeface="+mn-lt"/>
              </a:rPr>
              <a:t>对应</a:t>
            </a:r>
            <a:r>
              <a:rPr lang="en-US" altLang="zh-CN" sz="1867" b="1" dirty="0">
                <a:solidFill>
                  <a:schemeClr val="bg1"/>
                </a:solidFill>
                <a:cs typeface="+mn-ea"/>
                <a:sym typeface="+mn-lt"/>
              </a:rPr>
              <a:t>A</a:t>
            </a:r>
            <a:r>
              <a:rPr lang="zh-CN" altLang="en-US" sz="1867" b="1" dirty="0">
                <a:solidFill>
                  <a:schemeClr val="bg1"/>
                </a:solidFill>
                <a:cs typeface="+mn-ea"/>
                <a:sym typeface="+mn-lt"/>
              </a:rPr>
              <a:t>，</a:t>
            </a:r>
            <a:r>
              <a:rPr lang="en-US" altLang="zh-CN" sz="1867" b="1" dirty="0">
                <a:solidFill>
                  <a:schemeClr val="bg1"/>
                </a:solidFill>
                <a:cs typeface="+mn-ea"/>
                <a:sym typeface="+mn-lt"/>
              </a:rPr>
              <a:t>B</a:t>
            </a:r>
            <a:r>
              <a:rPr lang="zh-CN" altLang="en-US" sz="1867" b="1" dirty="0">
                <a:solidFill>
                  <a:schemeClr val="bg1"/>
                </a:solidFill>
                <a:cs typeface="+mn-ea"/>
                <a:sym typeface="+mn-lt"/>
              </a:rPr>
              <a:t>，</a:t>
            </a:r>
            <a:r>
              <a:rPr lang="en-US" altLang="zh-CN" sz="1867" b="1" dirty="0">
                <a:solidFill>
                  <a:schemeClr val="bg1"/>
                </a:solidFill>
                <a:cs typeface="+mn-ea"/>
                <a:sym typeface="+mn-lt"/>
              </a:rPr>
              <a:t>C</a:t>
            </a:r>
            <a:r>
              <a:rPr lang="zh-CN" altLang="en-US" sz="1867" b="1" dirty="0">
                <a:solidFill>
                  <a:schemeClr val="bg1"/>
                </a:solidFill>
                <a:cs typeface="+mn-ea"/>
                <a:sym typeface="+mn-lt"/>
              </a:rPr>
              <a:t>三个组织。</a:t>
            </a:r>
            <a:endParaRPr lang="en-US" altLang="zh-CN" sz="1867" b="1" dirty="0">
              <a:solidFill>
                <a:schemeClr val="bg1"/>
              </a:solidFill>
              <a:cs typeface="+mn-ea"/>
              <a:sym typeface="+mn-lt"/>
            </a:endParaRPr>
          </a:p>
        </p:txBody>
      </p:sp>
      <p:grpSp>
        <p:nvGrpSpPr>
          <p:cNvPr id="5" name="组合 4"/>
          <p:cNvGrpSpPr/>
          <p:nvPr/>
        </p:nvGrpSpPr>
        <p:grpSpPr>
          <a:xfrm>
            <a:off x="7286140" y="1476636"/>
            <a:ext cx="816249" cy="3169859"/>
            <a:chOff x="5479461" y="839849"/>
            <a:chExt cx="612186"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4" name="Text Box 25"/>
            <p:cNvSpPr txBox="1">
              <a:spLocks noChangeArrowheads="1"/>
            </p:cNvSpPr>
            <p:nvPr/>
          </p:nvSpPr>
          <p:spPr bwMode="auto">
            <a:xfrm>
              <a:off x="5479461" y="1517604"/>
              <a:ext cx="61218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3</a:t>
              </a:r>
              <a:endParaRPr kumimoji="1" lang="en-US" altLang="zh-CN" sz="1600" b="1" dirty="0">
                <a:solidFill>
                  <a:srgbClr val="3333FF"/>
                </a:solidFill>
                <a:cs typeface="+mn-ea"/>
                <a:sym typeface="+mn-lt"/>
              </a:endParaRPr>
            </a:p>
          </p:txBody>
        </p:sp>
      </p:grpSp>
      <p:grpSp>
        <p:nvGrpSpPr>
          <p:cNvPr id="2" name="组合 1"/>
          <p:cNvGrpSpPr/>
          <p:nvPr/>
        </p:nvGrpSpPr>
        <p:grpSpPr>
          <a:xfrm>
            <a:off x="5046919" y="1584239"/>
            <a:ext cx="1166875" cy="3546465"/>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7" name="Text Box 28"/>
            <p:cNvSpPr txBox="1">
              <a:spLocks noChangeArrowheads="1"/>
            </p:cNvSpPr>
            <p:nvPr/>
          </p:nvSpPr>
          <p:spPr bwMode="auto">
            <a:xfrm>
              <a:off x="3924944"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1</a:t>
              </a:r>
              <a:endParaRPr kumimoji="1" lang="en-US" altLang="zh-CN" sz="1600" b="1" dirty="0">
                <a:solidFill>
                  <a:srgbClr val="3333FF"/>
                </a:solidFill>
                <a:cs typeface="+mn-ea"/>
                <a:sym typeface="+mn-lt"/>
              </a:endParaRPr>
            </a:p>
          </p:txBody>
        </p:sp>
      </p:grpSp>
      <p:grpSp>
        <p:nvGrpSpPr>
          <p:cNvPr id="3" name="组合 2"/>
          <p:cNvGrpSpPr/>
          <p:nvPr/>
        </p:nvGrpSpPr>
        <p:grpSpPr>
          <a:xfrm>
            <a:off x="6292923" y="1584237"/>
            <a:ext cx="864123" cy="3169859"/>
            <a:chOff x="4734553" y="920550"/>
            <a:chExt cx="648092"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78" name="Text Box 29"/>
            <p:cNvSpPr txBox="1">
              <a:spLocks noChangeArrowheads="1"/>
            </p:cNvSpPr>
            <p:nvPr/>
          </p:nvSpPr>
          <p:spPr bwMode="auto">
            <a:xfrm>
              <a:off x="4734553"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2</a:t>
              </a:r>
              <a:endParaRPr kumimoji="1" lang="en-US" altLang="zh-CN" sz="1600" b="1" dirty="0">
                <a:solidFill>
                  <a:srgbClr val="3333FF"/>
                </a:solidFill>
                <a:cs typeface="+mn-ea"/>
                <a:sym typeface="+mn-lt"/>
              </a:endParaRPr>
            </a:p>
          </p:txBody>
        </p:sp>
      </p:grpSp>
      <p:grpSp>
        <p:nvGrpSpPr>
          <p:cNvPr id="6" name="组合 5"/>
          <p:cNvGrpSpPr/>
          <p:nvPr/>
        </p:nvGrpSpPr>
        <p:grpSpPr>
          <a:xfrm>
            <a:off x="5126686" y="1537746"/>
            <a:ext cx="3015061" cy="3558602"/>
            <a:chOff x="3845014" y="885681"/>
            <a:chExt cx="2261296" cy="2668952"/>
          </a:xfrm>
        </p:grpSpPr>
        <p:sp>
          <p:nvSpPr>
            <p:cNvPr id="68" name="Text Box 19"/>
            <p:cNvSpPr txBox="1">
              <a:spLocks noChangeArrowheads="1"/>
            </p:cNvSpPr>
            <p:nvPr/>
          </p:nvSpPr>
          <p:spPr bwMode="auto">
            <a:xfrm>
              <a:off x="4085835" y="109484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4</a:t>
              </a:r>
              <a:endParaRPr kumimoji="1" lang="en-US" altLang="zh-CN" sz="1600" b="1">
                <a:cs typeface="+mn-ea"/>
                <a:sym typeface="+mn-lt"/>
              </a:endParaRPr>
            </a:p>
          </p:txBody>
        </p:sp>
        <p:sp>
          <p:nvSpPr>
            <p:cNvPr id="69" name="Text Box 20"/>
            <p:cNvSpPr txBox="1">
              <a:spLocks noChangeArrowheads="1"/>
            </p:cNvSpPr>
            <p:nvPr/>
          </p:nvSpPr>
          <p:spPr bwMode="auto">
            <a:xfrm>
              <a:off x="5062189" y="29139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1</a:t>
              </a:r>
              <a:endParaRPr kumimoji="1" lang="en-US" altLang="zh-CN" sz="1600" b="1" dirty="0">
                <a:cs typeface="+mn-ea"/>
                <a:sym typeface="+mn-lt"/>
              </a:endParaRPr>
            </a:p>
          </p:txBody>
        </p:sp>
        <p:sp>
          <p:nvSpPr>
            <p:cNvPr id="75" name="Text Box 26"/>
            <p:cNvSpPr txBox="1">
              <a:spLocks noChangeArrowheads="1"/>
            </p:cNvSpPr>
            <p:nvPr/>
          </p:nvSpPr>
          <p:spPr bwMode="auto">
            <a:xfrm>
              <a:off x="5787082" y="885681"/>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3</a:t>
              </a:r>
              <a:endParaRPr kumimoji="1" lang="en-US" altLang="zh-CN" sz="1600" b="1" dirty="0">
                <a:cs typeface="+mn-ea"/>
                <a:sym typeface="+mn-lt"/>
              </a:endParaRPr>
            </a:p>
          </p:txBody>
        </p:sp>
        <p:sp>
          <p:nvSpPr>
            <p:cNvPr id="76" name="Text Box 27"/>
            <p:cNvSpPr txBox="1">
              <a:spLocks noChangeArrowheads="1"/>
            </p:cNvSpPr>
            <p:nvPr/>
          </p:nvSpPr>
          <p:spPr bwMode="auto">
            <a:xfrm>
              <a:off x="5036430" y="103061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B</a:t>
              </a:r>
              <a:r>
                <a:rPr kumimoji="1" lang="en-US" altLang="zh-CN" sz="1600" b="1" baseline="-25000">
                  <a:cs typeface="+mn-ea"/>
                  <a:sym typeface="+mn-lt"/>
                </a:rPr>
                <a:t>3</a:t>
              </a:r>
              <a:endParaRPr kumimoji="1" lang="en-US" altLang="zh-CN" sz="1600" b="1">
                <a:cs typeface="+mn-ea"/>
                <a:sym typeface="+mn-lt"/>
              </a:endParaRPr>
            </a:p>
          </p:txBody>
        </p:sp>
        <p:sp>
          <p:nvSpPr>
            <p:cNvPr id="79" name="Text Box 30"/>
            <p:cNvSpPr txBox="1">
              <a:spLocks noChangeArrowheads="1"/>
            </p:cNvSpPr>
            <p:nvPr/>
          </p:nvSpPr>
          <p:spPr bwMode="auto">
            <a:xfrm>
              <a:off x="5786423" y="2799738"/>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C</a:t>
              </a:r>
              <a:r>
                <a:rPr kumimoji="1" lang="en-US" altLang="zh-CN" sz="1600" b="1" baseline="-25000">
                  <a:cs typeface="+mn-ea"/>
                  <a:sym typeface="+mn-lt"/>
                </a:rPr>
                <a:t>1</a:t>
              </a:r>
              <a:endParaRPr kumimoji="1" lang="en-US" altLang="zh-CN" sz="1600" b="1">
                <a:cs typeface="+mn-ea"/>
                <a:sym typeface="+mn-lt"/>
              </a:endParaRPr>
            </a:p>
          </p:txBody>
        </p:sp>
        <p:sp>
          <p:nvSpPr>
            <p:cNvPr id="80" name="Text Box 31"/>
            <p:cNvSpPr txBox="1">
              <a:spLocks noChangeArrowheads="1"/>
            </p:cNvSpPr>
            <p:nvPr/>
          </p:nvSpPr>
          <p:spPr bwMode="auto">
            <a:xfrm>
              <a:off x="4396522" y="3013843"/>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2</a:t>
              </a:r>
              <a:endParaRPr kumimoji="1" lang="en-US" altLang="zh-CN" sz="1600" b="1">
                <a:cs typeface="+mn-ea"/>
                <a:sym typeface="+mn-lt"/>
              </a:endParaRPr>
            </a:p>
          </p:txBody>
        </p:sp>
        <p:sp>
          <p:nvSpPr>
            <p:cNvPr id="81" name="Text Box 32"/>
            <p:cNvSpPr txBox="1">
              <a:spLocks noChangeArrowheads="1"/>
            </p:cNvSpPr>
            <p:nvPr/>
          </p:nvSpPr>
          <p:spPr bwMode="auto">
            <a:xfrm>
              <a:off x="4091768" y="32841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1</a:t>
              </a:r>
              <a:endParaRPr kumimoji="1" lang="en-US" altLang="zh-CN" sz="1600" b="1" dirty="0">
                <a:cs typeface="+mn-ea"/>
                <a:sym typeface="+mn-lt"/>
              </a:endParaRPr>
            </a:p>
          </p:txBody>
        </p:sp>
        <p:sp>
          <p:nvSpPr>
            <p:cNvPr id="82" name="Text Box 33"/>
            <p:cNvSpPr txBox="1">
              <a:spLocks noChangeArrowheads="1"/>
            </p:cNvSpPr>
            <p:nvPr/>
          </p:nvSpPr>
          <p:spPr bwMode="auto">
            <a:xfrm>
              <a:off x="4084866" y="2094297"/>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3</a:t>
              </a:r>
              <a:endParaRPr kumimoji="1" lang="en-US" altLang="zh-CN" sz="1600" b="1" dirty="0">
                <a:cs typeface="+mn-ea"/>
                <a:sym typeface="+mn-lt"/>
              </a:endParaRPr>
            </a:p>
          </p:txBody>
        </p:sp>
        <p:sp>
          <p:nvSpPr>
            <p:cNvPr id="83" name="Text Box 34"/>
            <p:cNvSpPr txBox="1">
              <a:spLocks noChangeArrowheads="1"/>
            </p:cNvSpPr>
            <p:nvPr/>
          </p:nvSpPr>
          <p:spPr bwMode="auto">
            <a:xfrm>
              <a:off x="5800697" y="179568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2</a:t>
              </a:r>
              <a:endParaRPr kumimoji="1" lang="en-US" altLang="zh-CN" sz="1600" b="1" dirty="0">
                <a:cs typeface="+mn-ea"/>
                <a:sym typeface="+mn-lt"/>
              </a:endParaRPr>
            </a:p>
          </p:txBody>
        </p:sp>
        <p:sp>
          <p:nvSpPr>
            <p:cNvPr id="84" name="Text Box 35"/>
            <p:cNvSpPr txBox="1">
              <a:spLocks noChangeArrowheads="1"/>
            </p:cNvSpPr>
            <p:nvPr/>
          </p:nvSpPr>
          <p:spPr bwMode="auto">
            <a:xfrm>
              <a:off x="5061530" y="191449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2</a:t>
              </a:r>
              <a:endParaRPr kumimoji="1" lang="en-US" altLang="zh-CN" sz="1600" b="1" dirty="0">
                <a:cs typeface="+mn-ea"/>
                <a:sym typeface="+mn-lt"/>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
        <p:nvSpPr>
          <p:cNvPr id="85" name="标题 1">
            <a:extLst>
              <a:ext uri="{FF2B5EF4-FFF2-40B4-BE49-F238E27FC236}">
                <a16:creationId xmlns:a16="http://schemas.microsoft.com/office/drawing/2014/main" id="{6D129D5B-2BF9-46D7-827B-14BB3E1ABCA6}"/>
              </a:ext>
            </a:extLst>
          </p:cNvPr>
          <p:cNvSpPr txBox="1">
            <a:spLocks/>
          </p:cNvSpPr>
          <p:nvPr/>
        </p:nvSpPr>
        <p:spPr>
          <a:xfrm>
            <a:off x="364957" y="-82399"/>
            <a:ext cx="10858500" cy="867719"/>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buClr>
                <a:srgbClr val="0070C0"/>
              </a:buClr>
            </a:pPr>
            <a:r>
              <a:rPr lang="en-US" altLang="zh-CN" sz="3200" dirty="0">
                <a:latin typeface="+mn-lt"/>
                <a:ea typeface="+mn-ea"/>
                <a:cs typeface="+mn-ea"/>
                <a:sym typeface="+mn-lt"/>
              </a:rPr>
              <a:t>VLAN </a:t>
            </a:r>
            <a:r>
              <a:rPr lang="zh-CN" altLang="en-US" sz="3200" dirty="0">
                <a:latin typeface="+mn-lt"/>
                <a:ea typeface="+mn-ea"/>
                <a:cs typeface="+mn-ea"/>
                <a:sym typeface="+mn-lt"/>
              </a:rPr>
              <a:t>可以跨越在不同交换机上</a:t>
            </a:r>
            <a:endParaRPr lang="en-US" altLang="zh-CN" sz="3200" dirty="0">
              <a:latin typeface="+mn-lt"/>
              <a:ea typeface="+mn-ea"/>
              <a:cs typeface="+mn-ea"/>
              <a:sym typeface="+mn-lt"/>
            </a:endParaRPr>
          </a:p>
        </p:txBody>
      </p:sp>
    </p:spTree>
    <p:extLst>
      <p:ext uri="{BB962C8B-B14F-4D97-AF65-F5344CB8AC3E}">
        <p14:creationId xmlns:p14="http://schemas.microsoft.com/office/powerpoint/2010/main" val="19341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2"/>
          <p:cNvSpPr txBox="1">
            <a:spLocks noChangeArrowheads="1"/>
          </p:cNvSpPr>
          <p:nvPr/>
        </p:nvSpPr>
        <p:spPr bwMode="auto">
          <a:xfrm>
            <a:off x="3476175" y="5376635"/>
            <a:ext cx="5376940" cy="752194"/>
          </a:xfrm>
          <a:prstGeom prst="rect">
            <a:avLst/>
          </a:prstGeom>
          <a:solidFill>
            <a:srgbClr val="0000CC"/>
          </a:solidFill>
          <a:ln>
            <a:solidFill>
              <a:srgbClr val="000099"/>
            </a:solidFill>
          </a:ln>
          <a:effectLst/>
        </p:spPr>
        <p:txBody>
          <a:bodyPr wrap="square">
            <a:spAutoFit/>
          </a:bodyPr>
          <a:lstStyle/>
          <a:p>
            <a:pPr>
              <a:lnSpc>
                <a:spcPct val="120000"/>
              </a:lnSpc>
            </a:pPr>
            <a:r>
              <a:rPr lang="zh-CN" altLang="en-US" sz="1867" b="1" dirty="0">
                <a:solidFill>
                  <a:schemeClr val="bg1"/>
                </a:solidFill>
                <a:cs typeface="+mn-ea"/>
                <a:sym typeface="+mn-lt"/>
              </a:rPr>
              <a:t>每个虚拟局域网是一个广播域。</a:t>
            </a:r>
            <a:endParaRPr lang="en-US" altLang="zh-CN" sz="1867" b="1" dirty="0">
              <a:solidFill>
                <a:schemeClr val="bg1"/>
              </a:solidFill>
              <a:cs typeface="+mn-ea"/>
              <a:sym typeface="+mn-lt"/>
            </a:endParaRPr>
          </a:p>
          <a:p>
            <a:pPr>
              <a:lnSpc>
                <a:spcPct val="120000"/>
              </a:lnSpc>
            </a:pPr>
            <a:r>
              <a:rPr lang="en-US" altLang="zh-CN" sz="1867" b="1" dirty="0">
                <a:solidFill>
                  <a:schemeClr val="bg1"/>
                </a:solidFill>
                <a:cs typeface="+mn-ea"/>
                <a:sym typeface="+mn-lt"/>
              </a:rPr>
              <a:t>VLAN</a:t>
            </a:r>
            <a:r>
              <a:rPr lang="en-US" altLang="zh-CN" sz="1867" b="1" baseline="-25000" dirty="0">
                <a:solidFill>
                  <a:schemeClr val="bg1"/>
                </a:solidFill>
                <a:cs typeface="+mn-ea"/>
                <a:sym typeface="+mn-lt"/>
              </a:rPr>
              <a:t>1</a:t>
            </a:r>
            <a:r>
              <a:rPr lang="en-US" altLang="zh-CN" sz="1867" b="1" dirty="0">
                <a:solidFill>
                  <a:schemeClr val="bg1"/>
                </a:solidFill>
                <a:cs typeface="+mn-ea"/>
                <a:sym typeface="+mn-lt"/>
              </a:rPr>
              <a:t>, VLAN</a:t>
            </a:r>
            <a:r>
              <a:rPr lang="en-US" altLang="zh-CN" sz="1867" b="1" baseline="-25000" dirty="0">
                <a:solidFill>
                  <a:schemeClr val="bg1"/>
                </a:solidFill>
                <a:cs typeface="+mn-ea"/>
                <a:sym typeface="+mn-lt"/>
              </a:rPr>
              <a:t>2 </a:t>
            </a:r>
            <a:r>
              <a:rPr lang="zh-CN" altLang="en-US" sz="1867" b="1" dirty="0">
                <a:solidFill>
                  <a:schemeClr val="bg1"/>
                </a:solidFill>
                <a:cs typeface="+mn-ea"/>
                <a:sym typeface="+mn-lt"/>
              </a:rPr>
              <a:t>和 </a:t>
            </a:r>
            <a:r>
              <a:rPr lang="en-US" altLang="zh-CN" sz="1867" b="1" dirty="0">
                <a:solidFill>
                  <a:schemeClr val="bg1"/>
                </a:solidFill>
                <a:cs typeface="+mn-ea"/>
                <a:sym typeface="+mn-lt"/>
              </a:rPr>
              <a:t>VLAN</a:t>
            </a:r>
            <a:r>
              <a:rPr lang="en-US" altLang="zh-CN" sz="1867" b="1" baseline="-25000" dirty="0">
                <a:solidFill>
                  <a:schemeClr val="bg1"/>
                </a:solidFill>
                <a:cs typeface="+mn-ea"/>
                <a:sym typeface="+mn-lt"/>
              </a:rPr>
              <a:t>3 </a:t>
            </a:r>
            <a:r>
              <a:rPr lang="zh-CN" altLang="en-US" sz="1867" b="1" dirty="0">
                <a:solidFill>
                  <a:schemeClr val="bg1"/>
                </a:solidFill>
                <a:cs typeface="+mn-ea"/>
                <a:sym typeface="+mn-lt"/>
              </a:rPr>
              <a:t>是三个不同的广播域</a:t>
            </a:r>
          </a:p>
        </p:txBody>
      </p:sp>
      <p:sp>
        <p:nvSpPr>
          <p:cNvPr id="120" name="AutoShape 2"/>
          <p:cNvSpPr>
            <a:spLocks noChangeArrowheads="1"/>
          </p:cNvSpPr>
          <p:nvPr/>
        </p:nvSpPr>
        <p:spPr bwMode="auto">
          <a:xfrm flipH="1">
            <a:off x="1728338" y="4205092"/>
            <a:ext cx="5665468"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1" name="Line 3"/>
          <p:cNvSpPr>
            <a:spLocks noChangeShapeType="1"/>
          </p:cNvSpPr>
          <p:nvPr/>
        </p:nvSpPr>
        <p:spPr bwMode="auto">
          <a:xfrm>
            <a:off x="2792918" y="5835742"/>
            <a:ext cx="5459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2" name="AutoShape 4"/>
          <p:cNvSpPr>
            <a:spLocks noChangeArrowheads="1"/>
          </p:cNvSpPr>
          <p:nvPr/>
        </p:nvSpPr>
        <p:spPr bwMode="auto">
          <a:xfrm flipH="1">
            <a:off x="1728338" y="2862267"/>
            <a:ext cx="5665468" cy="96622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3" name="AutoShape 5"/>
          <p:cNvSpPr>
            <a:spLocks noChangeArrowheads="1"/>
          </p:cNvSpPr>
          <p:nvPr/>
        </p:nvSpPr>
        <p:spPr bwMode="auto">
          <a:xfrm flipH="1">
            <a:off x="1784242" y="1572144"/>
            <a:ext cx="5553659"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4" name="Line 6"/>
          <p:cNvSpPr>
            <a:spLocks noChangeShapeType="1"/>
          </p:cNvSpPr>
          <p:nvPr/>
        </p:nvSpPr>
        <p:spPr bwMode="auto">
          <a:xfrm>
            <a:off x="3116453" y="1841147"/>
            <a:ext cx="2935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5" name="Line 7"/>
          <p:cNvSpPr>
            <a:spLocks noChangeShapeType="1"/>
          </p:cNvSpPr>
          <p:nvPr/>
        </p:nvSpPr>
        <p:spPr bwMode="auto">
          <a:xfrm>
            <a:off x="3228265" y="1948750"/>
            <a:ext cx="17699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6" name="Line 8"/>
          <p:cNvSpPr>
            <a:spLocks noChangeShapeType="1"/>
          </p:cNvSpPr>
          <p:nvPr/>
        </p:nvSpPr>
        <p:spPr bwMode="auto">
          <a:xfrm>
            <a:off x="3338887" y="2055253"/>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7" name="Line 9"/>
          <p:cNvSpPr>
            <a:spLocks noChangeShapeType="1"/>
          </p:cNvSpPr>
          <p:nvPr/>
        </p:nvSpPr>
        <p:spPr bwMode="auto">
          <a:xfrm>
            <a:off x="3338887" y="3399177"/>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8" name="Line 10"/>
          <p:cNvSpPr>
            <a:spLocks noChangeShapeType="1"/>
          </p:cNvSpPr>
          <p:nvPr/>
        </p:nvSpPr>
        <p:spPr bwMode="auto">
          <a:xfrm>
            <a:off x="3228266" y="3237774"/>
            <a:ext cx="19602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9" name="Line 11"/>
          <p:cNvSpPr>
            <a:spLocks noChangeShapeType="1"/>
          </p:cNvSpPr>
          <p:nvPr/>
        </p:nvSpPr>
        <p:spPr bwMode="auto">
          <a:xfrm>
            <a:off x="3061738" y="3076371"/>
            <a:ext cx="29808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0" name="Line 12"/>
          <p:cNvSpPr>
            <a:spLocks noChangeShapeType="1"/>
          </p:cNvSpPr>
          <p:nvPr/>
        </p:nvSpPr>
        <p:spPr bwMode="auto">
          <a:xfrm>
            <a:off x="3172360" y="4634401"/>
            <a:ext cx="10550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1" name="Line 13"/>
          <p:cNvSpPr>
            <a:spLocks noChangeShapeType="1"/>
          </p:cNvSpPr>
          <p:nvPr/>
        </p:nvSpPr>
        <p:spPr bwMode="auto">
          <a:xfrm>
            <a:off x="3172360" y="4742002"/>
            <a:ext cx="5590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2" name="Line 14"/>
          <p:cNvSpPr>
            <a:spLocks noChangeShapeType="1"/>
          </p:cNvSpPr>
          <p:nvPr/>
        </p:nvSpPr>
        <p:spPr bwMode="auto">
          <a:xfrm>
            <a:off x="2910676" y="4420295"/>
            <a:ext cx="31782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3" name="Line 15"/>
          <p:cNvSpPr>
            <a:spLocks noChangeShapeType="1"/>
          </p:cNvSpPr>
          <p:nvPr/>
        </p:nvSpPr>
        <p:spPr bwMode="auto">
          <a:xfrm>
            <a:off x="3061739" y="4527897"/>
            <a:ext cx="19804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4" name="AutoShape 16"/>
          <p:cNvSpPr>
            <a:spLocks noChangeArrowheads="1"/>
          </p:cNvSpPr>
          <p:nvPr/>
        </p:nvSpPr>
        <p:spPr bwMode="auto">
          <a:xfrm flipH="1">
            <a:off x="2450349" y="4258893"/>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135" name="AutoShape 22"/>
          <p:cNvSpPr>
            <a:spLocks noChangeArrowheads="1"/>
          </p:cNvSpPr>
          <p:nvPr/>
        </p:nvSpPr>
        <p:spPr bwMode="auto">
          <a:xfrm flipH="1">
            <a:off x="2450349" y="1625945"/>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136" name="Line 23"/>
          <p:cNvSpPr>
            <a:spLocks noChangeShapeType="1"/>
          </p:cNvSpPr>
          <p:nvPr/>
        </p:nvSpPr>
        <p:spPr bwMode="auto">
          <a:xfrm>
            <a:off x="2283821" y="2010237"/>
            <a:ext cx="0" cy="34838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7" name="Line 24"/>
          <p:cNvSpPr>
            <a:spLocks noChangeShapeType="1"/>
          </p:cNvSpPr>
          <p:nvPr/>
        </p:nvSpPr>
        <p:spPr bwMode="auto">
          <a:xfrm>
            <a:off x="2273117" y="2002550"/>
            <a:ext cx="3437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8" name="AutoShape 46"/>
          <p:cNvSpPr>
            <a:spLocks noChangeArrowheads="1"/>
          </p:cNvSpPr>
          <p:nvPr/>
        </p:nvSpPr>
        <p:spPr bwMode="auto">
          <a:xfrm flipH="1">
            <a:off x="2450349" y="2914969"/>
            <a:ext cx="888539" cy="645611"/>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a:cs typeface="+mn-ea"/>
                <a:sym typeface="+mn-lt"/>
              </a:rPr>
              <a:t>以太网</a:t>
            </a:r>
          </a:p>
          <a:p>
            <a:pPr algn="ctr">
              <a:lnSpc>
                <a:spcPct val="120000"/>
              </a:lnSpc>
            </a:pPr>
            <a:r>
              <a:rPr kumimoji="1" lang="zh-CN" altLang="en-US" sz="1467" b="1">
                <a:cs typeface="+mn-ea"/>
                <a:sym typeface="+mn-lt"/>
              </a:rPr>
              <a:t>交换机</a:t>
            </a:r>
          </a:p>
        </p:txBody>
      </p:sp>
      <p:sp>
        <p:nvSpPr>
          <p:cNvPr id="139" name="Line 47"/>
          <p:cNvSpPr>
            <a:spLocks noChangeShapeType="1"/>
          </p:cNvSpPr>
          <p:nvPr/>
        </p:nvSpPr>
        <p:spPr bwMode="auto">
          <a:xfrm>
            <a:off x="2394442" y="3287184"/>
            <a:ext cx="0" cy="23145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40" name="Line 48"/>
          <p:cNvSpPr>
            <a:spLocks noChangeShapeType="1"/>
          </p:cNvSpPr>
          <p:nvPr/>
        </p:nvSpPr>
        <p:spPr bwMode="auto">
          <a:xfrm>
            <a:off x="2384929" y="3291575"/>
            <a:ext cx="206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41" name="Line 49"/>
          <p:cNvSpPr>
            <a:spLocks noChangeShapeType="1"/>
          </p:cNvSpPr>
          <p:nvPr/>
        </p:nvSpPr>
        <p:spPr bwMode="auto">
          <a:xfrm>
            <a:off x="2506254" y="4661850"/>
            <a:ext cx="0" cy="10474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42" name="Line 50"/>
          <p:cNvSpPr>
            <a:spLocks noChangeShapeType="1"/>
          </p:cNvSpPr>
          <p:nvPr/>
        </p:nvSpPr>
        <p:spPr bwMode="auto">
          <a:xfrm>
            <a:off x="2495548" y="4661850"/>
            <a:ext cx="1141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43" name="AutoShape 51"/>
          <p:cNvSpPr>
            <a:spLocks noChangeArrowheads="1"/>
          </p:cNvSpPr>
          <p:nvPr/>
        </p:nvSpPr>
        <p:spPr bwMode="auto">
          <a:xfrm flipH="1">
            <a:off x="2005484" y="5428431"/>
            <a:ext cx="889727"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grpSp>
        <p:nvGrpSpPr>
          <p:cNvPr id="144" name="组合 143"/>
          <p:cNvGrpSpPr/>
          <p:nvPr/>
        </p:nvGrpSpPr>
        <p:grpSpPr>
          <a:xfrm>
            <a:off x="5780725" y="1625945"/>
            <a:ext cx="816249" cy="3169859"/>
            <a:chOff x="5479461" y="839849"/>
            <a:chExt cx="612186"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46" name="Text Box 25"/>
            <p:cNvSpPr txBox="1">
              <a:spLocks noChangeArrowheads="1"/>
            </p:cNvSpPr>
            <p:nvPr/>
          </p:nvSpPr>
          <p:spPr bwMode="auto">
            <a:xfrm>
              <a:off x="5479461" y="1517604"/>
              <a:ext cx="61218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3</a:t>
              </a:r>
              <a:endParaRPr kumimoji="1" lang="en-US" altLang="zh-CN" sz="1600" b="1" dirty="0">
                <a:solidFill>
                  <a:srgbClr val="3333FF"/>
                </a:solidFill>
                <a:cs typeface="+mn-ea"/>
                <a:sym typeface="+mn-lt"/>
              </a:endParaRPr>
            </a:p>
          </p:txBody>
        </p:sp>
      </p:grpSp>
      <p:grpSp>
        <p:nvGrpSpPr>
          <p:cNvPr id="147" name="组合 146"/>
          <p:cNvGrpSpPr/>
          <p:nvPr/>
        </p:nvGrpSpPr>
        <p:grpSpPr>
          <a:xfrm>
            <a:off x="3541504" y="1733548"/>
            <a:ext cx="1166875" cy="3546465"/>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49" name="Text Box 28"/>
            <p:cNvSpPr txBox="1">
              <a:spLocks noChangeArrowheads="1"/>
            </p:cNvSpPr>
            <p:nvPr/>
          </p:nvSpPr>
          <p:spPr bwMode="auto">
            <a:xfrm>
              <a:off x="3924944"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1</a:t>
              </a:r>
              <a:endParaRPr kumimoji="1" lang="en-US" altLang="zh-CN" sz="1600" b="1" dirty="0">
                <a:solidFill>
                  <a:srgbClr val="3333FF"/>
                </a:solidFill>
                <a:cs typeface="+mn-ea"/>
                <a:sym typeface="+mn-lt"/>
              </a:endParaRPr>
            </a:p>
          </p:txBody>
        </p:sp>
      </p:grpSp>
      <p:grpSp>
        <p:nvGrpSpPr>
          <p:cNvPr id="150" name="组合 149"/>
          <p:cNvGrpSpPr/>
          <p:nvPr/>
        </p:nvGrpSpPr>
        <p:grpSpPr>
          <a:xfrm>
            <a:off x="4787508" y="1733546"/>
            <a:ext cx="864123" cy="3169859"/>
            <a:chOff x="4734553" y="920550"/>
            <a:chExt cx="648092"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52" name="Text Box 29"/>
            <p:cNvSpPr txBox="1">
              <a:spLocks noChangeArrowheads="1"/>
            </p:cNvSpPr>
            <p:nvPr/>
          </p:nvSpPr>
          <p:spPr bwMode="auto">
            <a:xfrm>
              <a:off x="4734553"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2</a:t>
              </a:r>
              <a:endParaRPr kumimoji="1" lang="en-US" altLang="zh-CN" sz="1600" b="1" dirty="0">
                <a:solidFill>
                  <a:srgbClr val="3333FF"/>
                </a:solidFill>
                <a:cs typeface="+mn-ea"/>
                <a:sym typeface="+mn-lt"/>
              </a:endParaRPr>
            </a:p>
          </p:txBody>
        </p:sp>
      </p:grpSp>
      <p:grpSp>
        <p:nvGrpSpPr>
          <p:cNvPr id="153" name="组合 152"/>
          <p:cNvGrpSpPr/>
          <p:nvPr/>
        </p:nvGrpSpPr>
        <p:grpSpPr>
          <a:xfrm>
            <a:off x="3621271" y="1687055"/>
            <a:ext cx="3015061" cy="3558602"/>
            <a:chOff x="3845014" y="885681"/>
            <a:chExt cx="2261296" cy="2668952"/>
          </a:xfrm>
        </p:grpSpPr>
        <p:sp>
          <p:nvSpPr>
            <p:cNvPr id="154" name="Text Box 19"/>
            <p:cNvSpPr txBox="1">
              <a:spLocks noChangeArrowheads="1"/>
            </p:cNvSpPr>
            <p:nvPr/>
          </p:nvSpPr>
          <p:spPr bwMode="auto">
            <a:xfrm>
              <a:off x="4085835" y="109484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4</a:t>
              </a:r>
              <a:endParaRPr kumimoji="1" lang="en-US" altLang="zh-CN" sz="1600" b="1">
                <a:cs typeface="+mn-ea"/>
                <a:sym typeface="+mn-lt"/>
              </a:endParaRPr>
            </a:p>
          </p:txBody>
        </p:sp>
        <p:sp>
          <p:nvSpPr>
            <p:cNvPr id="155" name="Text Box 20"/>
            <p:cNvSpPr txBox="1">
              <a:spLocks noChangeArrowheads="1"/>
            </p:cNvSpPr>
            <p:nvPr/>
          </p:nvSpPr>
          <p:spPr bwMode="auto">
            <a:xfrm>
              <a:off x="5062189" y="29139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1</a:t>
              </a:r>
              <a:endParaRPr kumimoji="1" lang="en-US" altLang="zh-CN" sz="1600" b="1" dirty="0">
                <a:cs typeface="+mn-ea"/>
                <a:sym typeface="+mn-lt"/>
              </a:endParaRPr>
            </a:p>
          </p:txBody>
        </p:sp>
        <p:sp>
          <p:nvSpPr>
            <p:cNvPr id="156" name="Text Box 26"/>
            <p:cNvSpPr txBox="1">
              <a:spLocks noChangeArrowheads="1"/>
            </p:cNvSpPr>
            <p:nvPr/>
          </p:nvSpPr>
          <p:spPr bwMode="auto">
            <a:xfrm>
              <a:off x="5787082" y="885681"/>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3</a:t>
              </a:r>
              <a:endParaRPr kumimoji="1" lang="en-US" altLang="zh-CN" sz="1600" b="1" dirty="0">
                <a:cs typeface="+mn-ea"/>
                <a:sym typeface="+mn-lt"/>
              </a:endParaRPr>
            </a:p>
          </p:txBody>
        </p:sp>
        <p:sp>
          <p:nvSpPr>
            <p:cNvPr id="157" name="Text Box 27"/>
            <p:cNvSpPr txBox="1">
              <a:spLocks noChangeArrowheads="1"/>
            </p:cNvSpPr>
            <p:nvPr/>
          </p:nvSpPr>
          <p:spPr bwMode="auto">
            <a:xfrm>
              <a:off x="5036430" y="103061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B</a:t>
              </a:r>
              <a:r>
                <a:rPr kumimoji="1" lang="en-US" altLang="zh-CN" sz="1600" b="1" baseline="-25000">
                  <a:cs typeface="+mn-ea"/>
                  <a:sym typeface="+mn-lt"/>
                </a:rPr>
                <a:t>3</a:t>
              </a:r>
              <a:endParaRPr kumimoji="1" lang="en-US" altLang="zh-CN" sz="1600" b="1">
                <a:cs typeface="+mn-ea"/>
                <a:sym typeface="+mn-lt"/>
              </a:endParaRPr>
            </a:p>
          </p:txBody>
        </p:sp>
        <p:sp>
          <p:nvSpPr>
            <p:cNvPr id="158" name="Text Box 30"/>
            <p:cNvSpPr txBox="1">
              <a:spLocks noChangeArrowheads="1"/>
            </p:cNvSpPr>
            <p:nvPr/>
          </p:nvSpPr>
          <p:spPr bwMode="auto">
            <a:xfrm>
              <a:off x="5786423" y="2799738"/>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C</a:t>
              </a:r>
              <a:r>
                <a:rPr kumimoji="1" lang="en-US" altLang="zh-CN" sz="1600" b="1" baseline="-25000">
                  <a:cs typeface="+mn-ea"/>
                  <a:sym typeface="+mn-lt"/>
                </a:rPr>
                <a:t>1</a:t>
              </a:r>
              <a:endParaRPr kumimoji="1" lang="en-US" altLang="zh-CN" sz="1600" b="1">
                <a:cs typeface="+mn-ea"/>
                <a:sym typeface="+mn-lt"/>
              </a:endParaRPr>
            </a:p>
          </p:txBody>
        </p:sp>
        <p:sp>
          <p:nvSpPr>
            <p:cNvPr id="159" name="Text Box 31"/>
            <p:cNvSpPr txBox="1">
              <a:spLocks noChangeArrowheads="1"/>
            </p:cNvSpPr>
            <p:nvPr/>
          </p:nvSpPr>
          <p:spPr bwMode="auto">
            <a:xfrm>
              <a:off x="4396522" y="3013843"/>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2</a:t>
              </a:r>
              <a:endParaRPr kumimoji="1" lang="en-US" altLang="zh-CN" sz="1600" b="1">
                <a:cs typeface="+mn-ea"/>
                <a:sym typeface="+mn-lt"/>
              </a:endParaRPr>
            </a:p>
          </p:txBody>
        </p:sp>
        <p:sp>
          <p:nvSpPr>
            <p:cNvPr id="160" name="Text Box 32"/>
            <p:cNvSpPr txBox="1">
              <a:spLocks noChangeArrowheads="1"/>
            </p:cNvSpPr>
            <p:nvPr/>
          </p:nvSpPr>
          <p:spPr bwMode="auto">
            <a:xfrm>
              <a:off x="4091768" y="32841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1</a:t>
              </a:r>
              <a:endParaRPr kumimoji="1" lang="en-US" altLang="zh-CN" sz="1600" b="1" dirty="0">
                <a:cs typeface="+mn-ea"/>
                <a:sym typeface="+mn-lt"/>
              </a:endParaRPr>
            </a:p>
          </p:txBody>
        </p:sp>
        <p:sp>
          <p:nvSpPr>
            <p:cNvPr id="161" name="Text Box 33"/>
            <p:cNvSpPr txBox="1">
              <a:spLocks noChangeArrowheads="1"/>
            </p:cNvSpPr>
            <p:nvPr/>
          </p:nvSpPr>
          <p:spPr bwMode="auto">
            <a:xfrm>
              <a:off x="4084866" y="2094297"/>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3</a:t>
              </a:r>
              <a:endParaRPr kumimoji="1" lang="en-US" altLang="zh-CN" sz="1600" b="1" dirty="0">
                <a:cs typeface="+mn-ea"/>
                <a:sym typeface="+mn-lt"/>
              </a:endParaRPr>
            </a:p>
          </p:txBody>
        </p:sp>
        <p:sp>
          <p:nvSpPr>
            <p:cNvPr id="162" name="Text Box 34"/>
            <p:cNvSpPr txBox="1">
              <a:spLocks noChangeArrowheads="1"/>
            </p:cNvSpPr>
            <p:nvPr/>
          </p:nvSpPr>
          <p:spPr bwMode="auto">
            <a:xfrm>
              <a:off x="5800697" y="179568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2</a:t>
              </a:r>
              <a:endParaRPr kumimoji="1" lang="en-US" altLang="zh-CN" sz="1600" b="1" dirty="0">
                <a:cs typeface="+mn-ea"/>
                <a:sym typeface="+mn-lt"/>
              </a:endParaRPr>
            </a:p>
          </p:txBody>
        </p:sp>
        <p:sp>
          <p:nvSpPr>
            <p:cNvPr id="163" name="Text Box 35"/>
            <p:cNvSpPr txBox="1">
              <a:spLocks noChangeArrowheads="1"/>
            </p:cNvSpPr>
            <p:nvPr/>
          </p:nvSpPr>
          <p:spPr bwMode="auto">
            <a:xfrm>
              <a:off x="5061530" y="191449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2</a:t>
              </a:r>
              <a:endParaRPr kumimoji="1" lang="en-US" altLang="zh-CN" sz="1600" b="1" dirty="0">
                <a:cs typeface="+mn-ea"/>
                <a:sym typeface="+mn-lt"/>
              </a:endParaRPr>
            </a:p>
          </p:txBody>
        </p:sp>
        <p:pic>
          <p:nvPicPr>
            <p:cNvPr id="1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标题 1">
            <a:extLst>
              <a:ext uri="{FF2B5EF4-FFF2-40B4-BE49-F238E27FC236}">
                <a16:creationId xmlns:a16="http://schemas.microsoft.com/office/drawing/2014/main" id="{CE62D3FA-3486-4503-BD30-237E069F3341}"/>
              </a:ext>
            </a:extLst>
          </p:cNvPr>
          <p:cNvSpPr txBox="1">
            <a:spLocks/>
          </p:cNvSpPr>
          <p:nvPr/>
        </p:nvSpPr>
        <p:spPr>
          <a:xfrm>
            <a:off x="666750" y="-99650"/>
            <a:ext cx="10858500" cy="867719"/>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buClr>
                <a:srgbClr val="0070C0"/>
              </a:buClr>
            </a:pPr>
            <a:r>
              <a:rPr lang="en-US" altLang="zh-CN" sz="3200" dirty="0">
                <a:latin typeface="+mn-lt"/>
                <a:ea typeface="+mn-ea"/>
                <a:cs typeface="+mn-ea"/>
                <a:sym typeface="+mn-lt"/>
              </a:rPr>
              <a:t>VLAN </a:t>
            </a:r>
            <a:r>
              <a:rPr lang="zh-CN" altLang="en-US" sz="3200" dirty="0">
                <a:latin typeface="+mn-lt"/>
                <a:ea typeface="+mn-ea"/>
                <a:cs typeface="+mn-ea"/>
                <a:sym typeface="+mn-lt"/>
              </a:rPr>
              <a:t>可以跨越在不同交换机上</a:t>
            </a:r>
            <a:endParaRPr lang="en-US" altLang="zh-CN" sz="3200" dirty="0">
              <a:latin typeface="+mn-lt"/>
              <a:ea typeface="+mn-ea"/>
              <a:cs typeface="+mn-ea"/>
              <a:sym typeface="+mn-lt"/>
            </a:endParaRPr>
          </a:p>
        </p:txBody>
      </p:sp>
    </p:spTree>
    <p:extLst>
      <p:ext uri="{BB962C8B-B14F-4D97-AF65-F5344CB8AC3E}">
        <p14:creationId xmlns:p14="http://schemas.microsoft.com/office/powerpoint/2010/main" val="13350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2"/>
          <p:cNvSpPr txBox="1">
            <a:spLocks noChangeArrowheads="1"/>
          </p:cNvSpPr>
          <p:nvPr/>
        </p:nvSpPr>
        <p:spPr bwMode="auto">
          <a:xfrm>
            <a:off x="3420417" y="5377636"/>
            <a:ext cx="7485473" cy="752194"/>
          </a:xfrm>
          <a:prstGeom prst="rect">
            <a:avLst/>
          </a:prstGeom>
          <a:solidFill>
            <a:srgbClr val="0000CC"/>
          </a:solidFill>
          <a:ln>
            <a:solidFill>
              <a:srgbClr val="000099"/>
            </a:solidFill>
          </a:ln>
          <a:effectLst/>
        </p:spPr>
        <p:txBody>
          <a:bodyPr wrap="square">
            <a:spAutoFit/>
          </a:bodyPr>
          <a:lstStyle/>
          <a:p>
            <a:pPr>
              <a:lnSpc>
                <a:spcPct val="120000"/>
              </a:lnSpc>
            </a:pPr>
            <a:r>
              <a:rPr lang="zh-CN" altLang="en-US" sz="1867" b="1" dirty="0">
                <a:solidFill>
                  <a:schemeClr val="bg1"/>
                </a:solidFill>
                <a:cs typeface="+mn-ea"/>
                <a:sym typeface="+mn-lt"/>
              </a:rPr>
              <a:t>当 </a:t>
            </a:r>
            <a:r>
              <a:rPr lang="en-US" altLang="zh-CN" sz="1867" b="1" dirty="0">
                <a:solidFill>
                  <a:schemeClr val="bg1"/>
                </a:solidFill>
                <a:cs typeface="+mn-ea"/>
                <a:sym typeface="+mn-lt"/>
              </a:rPr>
              <a:t>B </a:t>
            </a:r>
            <a:r>
              <a:rPr lang="zh-CN" altLang="en-US" sz="1867" b="1" dirty="0">
                <a:solidFill>
                  <a:schemeClr val="bg1"/>
                </a:solidFill>
                <a:cs typeface="+mn-ea"/>
                <a:sym typeface="+mn-lt"/>
              </a:rPr>
              <a:t>组中的 </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1</a:t>
            </a:r>
            <a:r>
              <a:rPr lang="en-US" altLang="zh-CN" sz="1867" b="1" dirty="0">
                <a:solidFill>
                  <a:schemeClr val="bg1"/>
                </a:solidFill>
                <a:cs typeface="+mn-ea"/>
                <a:sym typeface="+mn-lt"/>
              </a:rPr>
              <a:t> </a:t>
            </a:r>
            <a:r>
              <a:rPr lang="zh-CN" altLang="en-US" sz="1867" b="1" dirty="0">
                <a:solidFill>
                  <a:schemeClr val="bg1"/>
                </a:solidFill>
                <a:cs typeface="+mn-ea"/>
                <a:sym typeface="+mn-lt"/>
              </a:rPr>
              <a:t>向本组 </a:t>
            </a:r>
            <a:r>
              <a:rPr lang="en-US" altLang="zh-CN" sz="1867" b="1" dirty="0">
                <a:solidFill>
                  <a:schemeClr val="bg1"/>
                </a:solidFill>
                <a:cs typeface="+mn-ea"/>
                <a:sym typeface="+mn-lt"/>
              </a:rPr>
              <a:t>VLAN</a:t>
            </a:r>
            <a:r>
              <a:rPr lang="en-US" altLang="zh-CN" sz="1867" b="1" baseline="-25000" dirty="0">
                <a:solidFill>
                  <a:schemeClr val="bg1"/>
                </a:solidFill>
                <a:cs typeface="+mn-ea"/>
                <a:sym typeface="+mn-lt"/>
              </a:rPr>
              <a:t>2</a:t>
            </a:r>
            <a:r>
              <a:rPr lang="en-US" altLang="zh-CN" sz="1867" b="1" dirty="0">
                <a:solidFill>
                  <a:schemeClr val="bg1"/>
                </a:solidFill>
                <a:cs typeface="+mn-ea"/>
                <a:sym typeface="+mn-lt"/>
              </a:rPr>
              <a:t> </a:t>
            </a:r>
            <a:r>
              <a:rPr lang="zh-CN" altLang="en-US" sz="1867" b="1" dirty="0">
                <a:solidFill>
                  <a:schemeClr val="bg1"/>
                </a:solidFill>
                <a:cs typeface="+mn-ea"/>
                <a:sym typeface="+mn-lt"/>
              </a:rPr>
              <a:t>组内成员发送数据时，</a:t>
            </a:r>
          </a:p>
          <a:p>
            <a:pPr>
              <a:lnSpc>
                <a:spcPct val="120000"/>
              </a:lnSpc>
            </a:pPr>
            <a:r>
              <a:rPr lang="zh-CN" altLang="en-US" sz="1867" b="1" dirty="0">
                <a:solidFill>
                  <a:schemeClr val="bg1"/>
                </a:solidFill>
                <a:cs typeface="+mn-ea"/>
                <a:sym typeface="+mn-lt"/>
              </a:rPr>
              <a:t>工作站 </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2 </a:t>
            </a:r>
            <a:r>
              <a:rPr lang="zh-CN" altLang="en-US" sz="1867" b="1" dirty="0">
                <a:solidFill>
                  <a:schemeClr val="bg1"/>
                </a:solidFill>
                <a:cs typeface="+mn-ea"/>
                <a:sym typeface="+mn-lt"/>
              </a:rPr>
              <a:t>和 </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3</a:t>
            </a:r>
            <a:r>
              <a:rPr lang="en-US" altLang="zh-CN" sz="1867" b="1" dirty="0">
                <a:solidFill>
                  <a:schemeClr val="bg1"/>
                </a:solidFill>
                <a:cs typeface="+mn-ea"/>
                <a:sym typeface="+mn-lt"/>
              </a:rPr>
              <a:t> </a:t>
            </a:r>
            <a:r>
              <a:rPr lang="zh-CN" altLang="en-US" sz="1867" b="1" dirty="0">
                <a:solidFill>
                  <a:schemeClr val="bg1"/>
                </a:solidFill>
                <a:cs typeface="+mn-ea"/>
                <a:sym typeface="+mn-lt"/>
              </a:rPr>
              <a:t>将能侦听到 </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1 </a:t>
            </a:r>
            <a:r>
              <a:rPr lang="zh-CN" altLang="en-US" sz="1867" b="1" dirty="0">
                <a:solidFill>
                  <a:schemeClr val="bg1"/>
                </a:solidFill>
                <a:cs typeface="+mn-ea"/>
                <a:sym typeface="+mn-lt"/>
              </a:rPr>
              <a:t>每次发送的数据，会收到其广播的信息。</a:t>
            </a:r>
          </a:p>
        </p:txBody>
      </p:sp>
      <p:sp>
        <p:nvSpPr>
          <p:cNvPr id="66" name="AutoShape 2"/>
          <p:cNvSpPr>
            <a:spLocks noChangeArrowheads="1"/>
          </p:cNvSpPr>
          <p:nvPr/>
        </p:nvSpPr>
        <p:spPr bwMode="auto">
          <a:xfrm flipH="1">
            <a:off x="1672582" y="4206094"/>
            <a:ext cx="5665468"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7" name="Line 3"/>
          <p:cNvSpPr>
            <a:spLocks noChangeShapeType="1"/>
          </p:cNvSpPr>
          <p:nvPr/>
        </p:nvSpPr>
        <p:spPr bwMode="auto">
          <a:xfrm>
            <a:off x="2737162" y="5836744"/>
            <a:ext cx="5459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8" name="AutoShape 4"/>
          <p:cNvSpPr>
            <a:spLocks noChangeArrowheads="1"/>
          </p:cNvSpPr>
          <p:nvPr/>
        </p:nvSpPr>
        <p:spPr bwMode="auto">
          <a:xfrm flipH="1">
            <a:off x="1672582" y="2863269"/>
            <a:ext cx="5665468" cy="96622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9" name="AutoShape 5"/>
          <p:cNvSpPr>
            <a:spLocks noChangeArrowheads="1"/>
          </p:cNvSpPr>
          <p:nvPr/>
        </p:nvSpPr>
        <p:spPr bwMode="auto">
          <a:xfrm flipH="1">
            <a:off x="1728486" y="1573146"/>
            <a:ext cx="5553659"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0" name="Line 6"/>
          <p:cNvSpPr>
            <a:spLocks noChangeShapeType="1"/>
          </p:cNvSpPr>
          <p:nvPr/>
        </p:nvSpPr>
        <p:spPr bwMode="auto">
          <a:xfrm>
            <a:off x="3060697" y="1842149"/>
            <a:ext cx="2935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1" name="Line 7"/>
          <p:cNvSpPr>
            <a:spLocks noChangeShapeType="1"/>
          </p:cNvSpPr>
          <p:nvPr/>
        </p:nvSpPr>
        <p:spPr bwMode="auto">
          <a:xfrm>
            <a:off x="3172509" y="1949752"/>
            <a:ext cx="17699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2" name="Line 8"/>
          <p:cNvSpPr>
            <a:spLocks noChangeShapeType="1"/>
          </p:cNvSpPr>
          <p:nvPr/>
        </p:nvSpPr>
        <p:spPr bwMode="auto">
          <a:xfrm>
            <a:off x="3283131" y="2056255"/>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3" name="Line 9"/>
          <p:cNvSpPr>
            <a:spLocks noChangeShapeType="1"/>
          </p:cNvSpPr>
          <p:nvPr/>
        </p:nvSpPr>
        <p:spPr bwMode="auto">
          <a:xfrm>
            <a:off x="3283131" y="3400179"/>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4" name="Line 10"/>
          <p:cNvSpPr>
            <a:spLocks noChangeShapeType="1"/>
          </p:cNvSpPr>
          <p:nvPr/>
        </p:nvSpPr>
        <p:spPr bwMode="auto">
          <a:xfrm>
            <a:off x="3172510" y="3238776"/>
            <a:ext cx="19602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5" name="Line 11"/>
          <p:cNvSpPr>
            <a:spLocks noChangeShapeType="1"/>
          </p:cNvSpPr>
          <p:nvPr/>
        </p:nvSpPr>
        <p:spPr bwMode="auto">
          <a:xfrm>
            <a:off x="3005982" y="3077373"/>
            <a:ext cx="29808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6" name="Line 12"/>
          <p:cNvSpPr>
            <a:spLocks noChangeShapeType="1"/>
          </p:cNvSpPr>
          <p:nvPr/>
        </p:nvSpPr>
        <p:spPr bwMode="auto">
          <a:xfrm>
            <a:off x="3116604" y="4635403"/>
            <a:ext cx="10550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7" name="Line 13"/>
          <p:cNvSpPr>
            <a:spLocks noChangeShapeType="1"/>
          </p:cNvSpPr>
          <p:nvPr/>
        </p:nvSpPr>
        <p:spPr bwMode="auto">
          <a:xfrm>
            <a:off x="3116604" y="4743004"/>
            <a:ext cx="5590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8" name="Line 14"/>
          <p:cNvSpPr>
            <a:spLocks noChangeShapeType="1"/>
          </p:cNvSpPr>
          <p:nvPr/>
        </p:nvSpPr>
        <p:spPr bwMode="auto">
          <a:xfrm>
            <a:off x="2854920" y="4421297"/>
            <a:ext cx="31782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9" name="Line 15"/>
          <p:cNvSpPr>
            <a:spLocks noChangeShapeType="1"/>
          </p:cNvSpPr>
          <p:nvPr/>
        </p:nvSpPr>
        <p:spPr bwMode="auto">
          <a:xfrm>
            <a:off x="3005983" y="4528899"/>
            <a:ext cx="19804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0" name="AutoShape 16"/>
          <p:cNvSpPr>
            <a:spLocks noChangeArrowheads="1"/>
          </p:cNvSpPr>
          <p:nvPr/>
        </p:nvSpPr>
        <p:spPr bwMode="auto">
          <a:xfrm flipH="1">
            <a:off x="2394593" y="4259895"/>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81" name="AutoShape 22"/>
          <p:cNvSpPr>
            <a:spLocks noChangeArrowheads="1"/>
          </p:cNvSpPr>
          <p:nvPr/>
        </p:nvSpPr>
        <p:spPr bwMode="auto">
          <a:xfrm flipH="1">
            <a:off x="2394593" y="1626947"/>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82" name="Line 23"/>
          <p:cNvSpPr>
            <a:spLocks noChangeShapeType="1"/>
          </p:cNvSpPr>
          <p:nvPr/>
        </p:nvSpPr>
        <p:spPr bwMode="auto">
          <a:xfrm>
            <a:off x="2228065" y="2011239"/>
            <a:ext cx="0" cy="34838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3" name="Line 24"/>
          <p:cNvSpPr>
            <a:spLocks noChangeShapeType="1"/>
          </p:cNvSpPr>
          <p:nvPr/>
        </p:nvSpPr>
        <p:spPr bwMode="auto">
          <a:xfrm>
            <a:off x="2217361" y="2003552"/>
            <a:ext cx="3437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4" name="AutoShape 46"/>
          <p:cNvSpPr>
            <a:spLocks noChangeArrowheads="1"/>
          </p:cNvSpPr>
          <p:nvPr/>
        </p:nvSpPr>
        <p:spPr bwMode="auto">
          <a:xfrm flipH="1">
            <a:off x="2394593" y="2915971"/>
            <a:ext cx="888539" cy="645611"/>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a:cs typeface="+mn-ea"/>
                <a:sym typeface="+mn-lt"/>
              </a:rPr>
              <a:t>以太网</a:t>
            </a:r>
          </a:p>
          <a:p>
            <a:pPr algn="ctr">
              <a:lnSpc>
                <a:spcPct val="120000"/>
              </a:lnSpc>
            </a:pPr>
            <a:r>
              <a:rPr kumimoji="1" lang="zh-CN" altLang="en-US" sz="1467" b="1">
                <a:cs typeface="+mn-ea"/>
                <a:sym typeface="+mn-lt"/>
              </a:rPr>
              <a:t>交换机</a:t>
            </a:r>
          </a:p>
        </p:txBody>
      </p:sp>
      <p:sp>
        <p:nvSpPr>
          <p:cNvPr id="85" name="Line 47"/>
          <p:cNvSpPr>
            <a:spLocks noChangeShapeType="1"/>
          </p:cNvSpPr>
          <p:nvPr/>
        </p:nvSpPr>
        <p:spPr bwMode="auto">
          <a:xfrm>
            <a:off x="2338686" y="3288186"/>
            <a:ext cx="0" cy="23145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6" name="Line 48"/>
          <p:cNvSpPr>
            <a:spLocks noChangeShapeType="1"/>
          </p:cNvSpPr>
          <p:nvPr/>
        </p:nvSpPr>
        <p:spPr bwMode="auto">
          <a:xfrm>
            <a:off x="2329173" y="3292577"/>
            <a:ext cx="206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7" name="Line 49"/>
          <p:cNvSpPr>
            <a:spLocks noChangeShapeType="1"/>
          </p:cNvSpPr>
          <p:nvPr/>
        </p:nvSpPr>
        <p:spPr bwMode="auto">
          <a:xfrm>
            <a:off x="2450498" y="4662852"/>
            <a:ext cx="0" cy="10474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8" name="Line 50"/>
          <p:cNvSpPr>
            <a:spLocks noChangeShapeType="1"/>
          </p:cNvSpPr>
          <p:nvPr/>
        </p:nvSpPr>
        <p:spPr bwMode="auto">
          <a:xfrm>
            <a:off x="2439792" y="4662852"/>
            <a:ext cx="1141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9" name="AutoShape 51"/>
          <p:cNvSpPr>
            <a:spLocks noChangeArrowheads="1"/>
          </p:cNvSpPr>
          <p:nvPr/>
        </p:nvSpPr>
        <p:spPr bwMode="auto">
          <a:xfrm flipH="1">
            <a:off x="1949728" y="5429433"/>
            <a:ext cx="889727"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grpSp>
        <p:nvGrpSpPr>
          <p:cNvPr id="90" name="组合 89"/>
          <p:cNvGrpSpPr/>
          <p:nvPr/>
        </p:nvGrpSpPr>
        <p:grpSpPr>
          <a:xfrm>
            <a:off x="5724969" y="1626947"/>
            <a:ext cx="816249" cy="3169859"/>
            <a:chOff x="5479461" y="839849"/>
            <a:chExt cx="612186"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92" name="Text Box 25"/>
            <p:cNvSpPr txBox="1">
              <a:spLocks noChangeArrowheads="1"/>
            </p:cNvSpPr>
            <p:nvPr/>
          </p:nvSpPr>
          <p:spPr bwMode="auto">
            <a:xfrm>
              <a:off x="5479461" y="1517604"/>
              <a:ext cx="61218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3</a:t>
              </a:r>
              <a:endParaRPr kumimoji="1" lang="en-US" altLang="zh-CN" sz="1600" b="1" dirty="0">
                <a:solidFill>
                  <a:srgbClr val="3333FF"/>
                </a:solidFill>
                <a:cs typeface="+mn-ea"/>
                <a:sym typeface="+mn-lt"/>
              </a:endParaRPr>
            </a:p>
          </p:txBody>
        </p:sp>
      </p:grpSp>
      <p:grpSp>
        <p:nvGrpSpPr>
          <p:cNvPr id="93" name="组合 92"/>
          <p:cNvGrpSpPr/>
          <p:nvPr/>
        </p:nvGrpSpPr>
        <p:grpSpPr>
          <a:xfrm>
            <a:off x="3485748" y="1734550"/>
            <a:ext cx="1166875" cy="3546465"/>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95" name="Text Box 28"/>
            <p:cNvSpPr txBox="1">
              <a:spLocks noChangeArrowheads="1"/>
            </p:cNvSpPr>
            <p:nvPr/>
          </p:nvSpPr>
          <p:spPr bwMode="auto">
            <a:xfrm>
              <a:off x="3924944"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1</a:t>
              </a:r>
              <a:endParaRPr kumimoji="1" lang="en-US" altLang="zh-CN" sz="1600" b="1" dirty="0">
                <a:solidFill>
                  <a:srgbClr val="3333FF"/>
                </a:solidFill>
                <a:cs typeface="+mn-ea"/>
                <a:sym typeface="+mn-lt"/>
              </a:endParaRPr>
            </a:p>
          </p:txBody>
        </p:sp>
      </p:grpSp>
      <p:grpSp>
        <p:nvGrpSpPr>
          <p:cNvPr id="96" name="组合 95"/>
          <p:cNvGrpSpPr/>
          <p:nvPr/>
        </p:nvGrpSpPr>
        <p:grpSpPr>
          <a:xfrm>
            <a:off x="4731752" y="1734548"/>
            <a:ext cx="864123" cy="3169859"/>
            <a:chOff x="4734553" y="920550"/>
            <a:chExt cx="648092"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98" name="Text Box 29"/>
            <p:cNvSpPr txBox="1">
              <a:spLocks noChangeArrowheads="1"/>
            </p:cNvSpPr>
            <p:nvPr/>
          </p:nvSpPr>
          <p:spPr bwMode="auto">
            <a:xfrm>
              <a:off x="4734553"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2</a:t>
              </a:r>
              <a:endParaRPr kumimoji="1" lang="en-US" altLang="zh-CN" sz="1600" b="1" dirty="0">
                <a:solidFill>
                  <a:srgbClr val="3333FF"/>
                </a:solidFill>
                <a:cs typeface="+mn-ea"/>
                <a:sym typeface="+mn-lt"/>
              </a:endParaRPr>
            </a:p>
          </p:txBody>
        </p:sp>
      </p:grpSp>
      <p:grpSp>
        <p:nvGrpSpPr>
          <p:cNvPr id="99" name="组合 98"/>
          <p:cNvGrpSpPr/>
          <p:nvPr/>
        </p:nvGrpSpPr>
        <p:grpSpPr>
          <a:xfrm>
            <a:off x="3565515" y="1688057"/>
            <a:ext cx="3015061" cy="3558602"/>
            <a:chOff x="3845014" y="885681"/>
            <a:chExt cx="2261296" cy="2668952"/>
          </a:xfrm>
        </p:grpSpPr>
        <p:sp>
          <p:nvSpPr>
            <p:cNvPr id="100" name="Text Box 19"/>
            <p:cNvSpPr txBox="1">
              <a:spLocks noChangeArrowheads="1"/>
            </p:cNvSpPr>
            <p:nvPr/>
          </p:nvSpPr>
          <p:spPr bwMode="auto">
            <a:xfrm>
              <a:off x="4085835" y="109484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4</a:t>
              </a:r>
              <a:endParaRPr kumimoji="1" lang="en-US" altLang="zh-CN" sz="1600" b="1">
                <a:cs typeface="+mn-ea"/>
                <a:sym typeface="+mn-lt"/>
              </a:endParaRPr>
            </a:p>
          </p:txBody>
        </p:sp>
        <p:sp>
          <p:nvSpPr>
            <p:cNvPr id="101" name="Text Box 20"/>
            <p:cNvSpPr txBox="1">
              <a:spLocks noChangeArrowheads="1"/>
            </p:cNvSpPr>
            <p:nvPr/>
          </p:nvSpPr>
          <p:spPr bwMode="auto">
            <a:xfrm>
              <a:off x="5062189" y="29139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1</a:t>
              </a:r>
              <a:endParaRPr kumimoji="1" lang="en-US" altLang="zh-CN" sz="1600" b="1" dirty="0">
                <a:cs typeface="+mn-ea"/>
                <a:sym typeface="+mn-lt"/>
              </a:endParaRPr>
            </a:p>
          </p:txBody>
        </p:sp>
        <p:sp>
          <p:nvSpPr>
            <p:cNvPr id="102" name="Text Box 26"/>
            <p:cNvSpPr txBox="1">
              <a:spLocks noChangeArrowheads="1"/>
            </p:cNvSpPr>
            <p:nvPr/>
          </p:nvSpPr>
          <p:spPr bwMode="auto">
            <a:xfrm>
              <a:off x="5787082" y="885681"/>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3</a:t>
              </a:r>
              <a:endParaRPr kumimoji="1" lang="en-US" altLang="zh-CN" sz="1600" b="1" dirty="0">
                <a:cs typeface="+mn-ea"/>
                <a:sym typeface="+mn-lt"/>
              </a:endParaRPr>
            </a:p>
          </p:txBody>
        </p:sp>
        <p:sp>
          <p:nvSpPr>
            <p:cNvPr id="103" name="Text Box 27"/>
            <p:cNvSpPr txBox="1">
              <a:spLocks noChangeArrowheads="1"/>
            </p:cNvSpPr>
            <p:nvPr/>
          </p:nvSpPr>
          <p:spPr bwMode="auto">
            <a:xfrm>
              <a:off x="5036430" y="103061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B</a:t>
              </a:r>
              <a:r>
                <a:rPr kumimoji="1" lang="en-US" altLang="zh-CN" sz="1600" b="1" baseline="-25000">
                  <a:cs typeface="+mn-ea"/>
                  <a:sym typeface="+mn-lt"/>
                </a:rPr>
                <a:t>3</a:t>
              </a:r>
              <a:endParaRPr kumimoji="1" lang="en-US" altLang="zh-CN" sz="1600" b="1">
                <a:cs typeface="+mn-ea"/>
                <a:sym typeface="+mn-lt"/>
              </a:endParaRPr>
            </a:p>
          </p:txBody>
        </p:sp>
        <p:sp>
          <p:nvSpPr>
            <p:cNvPr id="104" name="Text Box 30"/>
            <p:cNvSpPr txBox="1">
              <a:spLocks noChangeArrowheads="1"/>
            </p:cNvSpPr>
            <p:nvPr/>
          </p:nvSpPr>
          <p:spPr bwMode="auto">
            <a:xfrm>
              <a:off x="5786423" y="2799738"/>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C</a:t>
              </a:r>
              <a:r>
                <a:rPr kumimoji="1" lang="en-US" altLang="zh-CN" sz="1600" b="1" baseline="-25000">
                  <a:cs typeface="+mn-ea"/>
                  <a:sym typeface="+mn-lt"/>
                </a:rPr>
                <a:t>1</a:t>
              </a:r>
              <a:endParaRPr kumimoji="1" lang="en-US" altLang="zh-CN" sz="1600" b="1">
                <a:cs typeface="+mn-ea"/>
                <a:sym typeface="+mn-lt"/>
              </a:endParaRPr>
            </a:p>
          </p:txBody>
        </p:sp>
        <p:sp>
          <p:nvSpPr>
            <p:cNvPr id="105" name="Text Box 31"/>
            <p:cNvSpPr txBox="1">
              <a:spLocks noChangeArrowheads="1"/>
            </p:cNvSpPr>
            <p:nvPr/>
          </p:nvSpPr>
          <p:spPr bwMode="auto">
            <a:xfrm>
              <a:off x="4396522" y="3013843"/>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2</a:t>
              </a:r>
              <a:endParaRPr kumimoji="1" lang="en-US" altLang="zh-CN" sz="1600" b="1">
                <a:cs typeface="+mn-ea"/>
                <a:sym typeface="+mn-lt"/>
              </a:endParaRPr>
            </a:p>
          </p:txBody>
        </p:sp>
        <p:sp>
          <p:nvSpPr>
            <p:cNvPr id="106" name="Text Box 32"/>
            <p:cNvSpPr txBox="1">
              <a:spLocks noChangeArrowheads="1"/>
            </p:cNvSpPr>
            <p:nvPr/>
          </p:nvSpPr>
          <p:spPr bwMode="auto">
            <a:xfrm>
              <a:off x="4091768" y="32841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1</a:t>
              </a:r>
              <a:endParaRPr kumimoji="1" lang="en-US" altLang="zh-CN" sz="1600" b="1" dirty="0">
                <a:cs typeface="+mn-ea"/>
                <a:sym typeface="+mn-lt"/>
              </a:endParaRPr>
            </a:p>
          </p:txBody>
        </p:sp>
        <p:sp>
          <p:nvSpPr>
            <p:cNvPr id="107" name="Text Box 33"/>
            <p:cNvSpPr txBox="1">
              <a:spLocks noChangeArrowheads="1"/>
            </p:cNvSpPr>
            <p:nvPr/>
          </p:nvSpPr>
          <p:spPr bwMode="auto">
            <a:xfrm>
              <a:off x="4084866" y="2094297"/>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3</a:t>
              </a:r>
              <a:endParaRPr kumimoji="1" lang="en-US" altLang="zh-CN" sz="1600" b="1" dirty="0">
                <a:cs typeface="+mn-ea"/>
                <a:sym typeface="+mn-lt"/>
              </a:endParaRPr>
            </a:p>
          </p:txBody>
        </p:sp>
        <p:sp>
          <p:nvSpPr>
            <p:cNvPr id="108" name="Text Box 34"/>
            <p:cNvSpPr txBox="1">
              <a:spLocks noChangeArrowheads="1"/>
            </p:cNvSpPr>
            <p:nvPr/>
          </p:nvSpPr>
          <p:spPr bwMode="auto">
            <a:xfrm>
              <a:off x="5800697" y="179568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2</a:t>
              </a:r>
              <a:endParaRPr kumimoji="1" lang="en-US" altLang="zh-CN" sz="1600" b="1" dirty="0">
                <a:cs typeface="+mn-ea"/>
                <a:sym typeface="+mn-lt"/>
              </a:endParaRPr>
            </a:p>
          </p:txBody>
        </p:sp>
        <p:sp>
          <p:nvSpPr>
            <p:cNvPr id="109" name="Text Box 35"/>
            <p:cNvSpPr txBox="1">
              <a:spLocks noChangeArrowheads="1"/>
            </p:cNvSpPr>
            <p:nvPr/>
          </p:nvSpPr>
          <p:spPr bwMode="auto">
            <a:xfrm>
              <a:off x="5061530" y="191449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2</a:t>
              </a:r>
              <a:endParaRPr kumimoji="1" lang="en-US" altLang="zh-CN" sz="1600" b="1" dirty="0">
                <a:cs typeface="+mn-ea"/>
                <a:sym typeface="+mn-lt"/>
              </a:endParaRPr>
            </a:p>
          </p:txBody>
        </p:sp>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279772" y="4512421"/>
            <a:ext cx="1580989"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296248" y="3226932"/>
            <a:ext cx="1580989"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296248" y="1934573"/>
            <a:ext cx="1580989"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标题 1">
            <a:extLst>
              <a:ext uri="{FF2B5EF4-FFF2-40B4-BE49-F238E27FC236}">
                <a16:creationId xmlns:a16="http://schemas.microsoft.com/office/drawing/2014/main" id="{24AF5D10-AC93-4ADB-92AB-6C38E48A1E97}"/>
              </a:ext>
            </a:extLst>
          </p:cNvPr>
          <p:cNvSpPr txBox="1">
            <a:spLocks/>
          </p:cNvSpPr>
          <p:nvPr/>
        </p:nvSpPr>
        <p:spPr>
          <a:xfrm>
            <a:off x="666750" y="19151"/>
            <a:ext cx="10858500" cy="867719"/>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buClr>
                <a:srgbClr val="0070C0"/>
              </a:buClr>
            </a:pPr>
            <a:r>
              <a:rPr lang="en-US" altLang="zh-CN" sz="3200" dirty="0">
                <a:latin typeface="+mn-lt"/>
                <a:ea typeface="+mn-ea"/>
                <a:cs typeface="+mn-ea"/>
                <a:sym typeface="+mn-lt"/>
              </a:rPr>
              <a:t>VLAN </a:t>
            </a:r>
            <a:r>
              <a:rPr lang="zh-CN" altLang="en-US" sz="3200" dirty="0">
                <a:latin typeface="+mn-lt"/>
                <a:ea typeface="+mn-ea"/>
                <a:cs typeface="+mn-ea"/>
                <a:sym typeface="+mn-lt"/>
              </a:rPr>
              <a:t>可以跨越在不同交换机上</a:t>
            </a:r>
            <a:endParaRPr lang="en-US" altLang="zh-CN" sz="3200" dirty="0">
              <a:latin typeface="+mn-lt"/>
              <a:ea typeface="+mn-ea"/>
              <a:cs typeface="+mn-ea"/>
              <a:sym typeface="+mn-lt"/>
            </a:endParaRPr>
          </a:p>
        </p:txBody>
      </p:sp>
    </p:spTree>
    <p:extLst>
      <p:ext uri="{BB962C8B-B14F-4D97-AF65-F5344CB8AC3E}">
        <p14:creationId xmlns:p14="http://schemas.microsoft.com/office/powerpoint/2010/main" val="31411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3000"/>
                                        <p:tgtEl>
                                          <p:spTgt spid="57"/>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3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3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2"/>
          <p:cNvSpPr txBox="1">
            <a:spLocks noChangeArrowheads="1"/>
          </p:cNvSpPr>
          <p:nvPr/>
        </p:nvSpPr>
        <p:spPr bwMode="auto">
          <a:xfrm>
            <a:off x="3587687" y="5087081"/>
            <a:ext cx="7418567" cy="1096967"/>
          </a:xfrm>
          <a:prstGeom prst="rect">
            <a:avLst/>
          </a:prstGeom>
          <a:solidFill>
            <a:srgbClr val="0000CC"/>
          </a:solidFill>
          <a:ln>
            <a:solidFill>
              <a:srgbClr val="000099"/>
            </a:solidFill>
          </a:ln>
          <a:effectLst/>
        </p:spPr>
        <p:txBody>
          <a:bodyPr wrap="square">
            <a:spAutoFit/>
          </a:bodyPr>
          <a:lstStyle/>
          <a:p>
            <a:pPr>
              <a:lnSpc>
                <a:spcPct val="120000"/>
              </a:lnSpc>
            </a:pPr>
            <a:r>
              <a:rPr lang="en-US" altLang="zh-CN" sz="1867" b="1" dirty="0">
                <a:solidFill>
                  <a:schemeClr val="bg1"/>
                </a:solidFill>
                <a:cs typeface="+mn-ea"/>
                <a:sym typeface="+mn-lt"/>
              </a:rPr>
              <a:t>B </a:t>
            </a:r>
            <a:r>
              <a:rPr lang="zh-CN" altLang="en-US" sz="1867" b="1" dirty="0">
                <a:solidFill>
                  <a:schemeClr val="bg1"/>
                </a:solidFill>
                <a:cs typeface="+mn-ea"/>
                <a:sym typeface="+mn-lt"/>
              </a:rPr>
              <a:t>组中的</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1</a:t>
            </a:r>
            <a:r>
              <a:rPr lang="en-US" altLang="zh-CN" sz="1867" b="1" dirty="0">
                <a:solidFill>
                  <a:schemeClr val="bg1"/>
                </a:solidFill>
                <a:cs typeface="+mn-ea"/>
                <a:sym typeface="+mn-lt"/>
              </a:rPr>
              <a:t> </a:t>
            </a:r>
            <a:r>
              <a:rPr lang="zh-CN" altLang="en-US" sz="1867" b="1" dirty="0">
                <a:solidFill>
                  <a:schemeClr val="bg1"/>
                </a:solidFill>
                <a:cs typeface="+mn-ea"/>
                <a:sym typeface="+mn-lt"/>
              </a:rPr>
              <a:t>发送数据时，</a:t>
            </a:r>
            <a:r>
              <a:rPr lang="en-US" altLang="zh-CN" sz="1867" b="1" dirty="0">
                <a:solidFill>
                  <a:schemeClr val="bg1"/>
                </a:solidFill>
                <a:cs typeface="+mn-ea"/>
                <a:sym typeface="+mn-lt"/>
              </a:rPr>
              <a:t>A </a:t>
            </a:r>
            <a:r>
              <a:rPr lang="zh-CN" altLang="en-US" sz="1867" b="1" dirty="0">
                <a:solidFill>
                  <a:schemeClr val="bg1"/>
                </a:solidFill>
                <a:cs typeface="+mn-ea"/>
                <a:sym typeface="+mn-lt"/>
              </a:rPr>
              <a:t>组 </a:t>
            </a:r>
            <a:r>
              <a:rPr lang="nl-NL" altLang="zh-CN" sz="1867" b="1" dirty="0">
                <a:solidFill>
                  <a:schemeClr val="bg1"/>
                </a:solidFill>
                <a:cs typeface="+mn-ea"/>
                <a:sym typeface="+mn-lt"/>
              </a:rPr>
              <a:t>VLAN</a:t>
            </a:r>
            <a:r>
              <a:rPr lang="nl-NL" altLang="zh-CN" sz="1867" b="1" baseline="-25000" dirty="0">
                <a:solidFill>
                  <a:schemeClr val="bg1"/>
                </a:solidFill>
                <a:cs typeface="+mn-ea"/>
                <a:sym typeface="+mn-lt"/>
              </a:rPr>
              <a:t>1 </a:t>
            </a:r>
            <a:r>
              <a:rPr lang="zh-CN" altLang="en-US" sz="1867" b="1" dirty="0">
                <a:solidFill>
                  <a:schemeClr val="bg1"/>
                </a:solidFill>
                <a:cs typeface="+mn-ea"/>
                <a:sym typeface="+mn-lt"/>
              </a:rPr>
              <a:t>中的工作站 </a:t>
            </a:r>
            <a:r>
              <a:rPr lang="en-US" altLang="zh-CN" sz="1867" b="1" dirty="0">
                <a:solidFill>
                  <a:schemeClr val="bg1"/>
                </a:solidFill>
                <a:cs typeface="+mn-ea"/>
                <a:sym typeface="+mn-lt"/>
              </a:rPr>
              <a:t>A</a:t>
            </a:r>
            <a:r>
              <a:rPr lang="en-US" altLang="zh-CN" sz="1867" b="1" baseline="-25000" dirty="0">
                <a:solidFill>
                  <a:schemeClr val="bg1"/>
                </a:solidFill>
                <a:cs typeface="+mn-ea"/>
                <a:sym typeface="+mn-lt"/>
              </a:rPr>
              <a:t>1</a:t>
            </a:r>
            <a:r>
              <a:rPr lang="zh-CN" altLang="en-US" sz="1867" b="1" dirty="0">
                <a:solidFill>
                  <a:schemeClr val="bg1"/>
                </a:solidFill>
                <a:cs typeface="+mn-ea"/>
                <a:sym typeface="+mn-lt"/>
              </a:rPr>
              <a:t>，</a:t>
            </a:r>
            <a:r>
              <a:rPr lang="en-US" altLang="zh-CN" sz="1867" b="1" dirty="0">
                <a:solidFill>
                  <a:schemeClr val="bg1"/>
                </a:solidFill>
                <a:cs typeface="+mn-ea"/>
                <a:sym typeface="+mn-lt"/>
              </a:rPr>
              <a:t>A</a:t>
            </a:r>
            <a:r>
              <a:rPr lang="en-US" altLang="zh-CN" sz="1867" b="1" baseline="-25000" dirty="0">
                <a:solidFill>
                  <a:schemeClr val="bg1"/>
                </a:solidFill>
                <a:cs typeface="+mn-ea"/>
                <a:sym typeface="+mn-lt"/>
              </a:rPr>
              <a:t>2</a:t>
            </a:r>
            <a:r>
              <a:rPr lang="zh-CN" altLang="en-US" sz="1867" b="1" baseline="-25000" dirty="0">
                <a:solidFill>
                  <a:schemeClr val="bg1"/>
                </a:solidFill>
                <a:cs typeface="+mn-ea"/>
                <a:sym typeface="+mn-lt"/>
              </a:rPr>
              <a:t>，</a:t>
            </a:r>
            <a:r>
              <a:rPr lang="en-US" altLang="zh-CN" sz="1867" b="1" dirty="0">
                <a:solidFill>
                  <a:schemeClr val="bg1"/>
                </a:solidFill>
                <a:cs typeface="+mn-ea"/>
                <a:sym typeface="+mn-lt"/>
              </a:rPr>
              <a:t> A</a:t>
            </a:r>
            <a:r>
              <a:rPr lang="en-US" altLang="zh-CN" sz="1867" b="1" baseline="-25000" dirty="0">
                <a:solidFill>
                  <a:schemeClr val="bg1"/>
                </a:solidFill>
                <a:cs typeface="+mn-ea"/>
                <a:sym typeface="+mn-lt"/>
              </a:rPr>
              <a:t>3</a:t>
            </a:r>
            <a:r>
              <a:rPr lang="zh-CN" altLang="en-US" sz="1867" b="1" baseline="-25000" dirty="0">
                <a:solidFill>
                  <a:schemeClr val="bg1"/>
                </a:solidFill>
                <a:cs typeface="+mn-ea"/>
                <a:sym typeface="+mn-lt"/>
              </a:rPr>
              <a:t>，</a:t>
            </a:r>
            <a:r>
              <a:rPr lang="en-US" altLang="zh-CN" sz="1867" b="1" dirty="0">
                <a:solidFill>
                  <a:schemeClr val="bg1"/>
                </a:solidFill>
                <a:cs typeface="+mn-ea"/>
                <a:sym typeface="+mn-lt"/>
              </a:rPr>
              <a:t> A</a:t>
            </a:r>
            <a:r>
              <a:rPr lang="en-US" altLang="zh-CN" sz="1867" b="1" baseline="-25000" dirty="0">
                <a:solidFill>
                  <a:schemeClr val="bg1"/>
                </a:solidFill>
                <a:cs typeface="+mn-ea"/>
                <a:sym typeface="+mn-lt"/>
              </a:rPr>
              <a:t>4 </a:t>
            </a:r>
            <a:r>
              <a:rPr lang="zh-CN" altLang="nl-NL" sz="1867" b="1" dirty="0">
                <a:solidFill>
                  <a:schemeClr val="bg1"/>
                </a:solidFill>
                <a:cs typeface="+mn-ea"/>
                <a:sym typeface="+mn-lt"/>
              </a:rPr>
              <a:t>和</a:t>
            </a:r>
            <a:r>
              <a:rPr lang="zh-CN" altLang="en-US" sz="1867" b="1" dirty="0">
                <a:solidFill>
                  <a:schemeClr val="bg1"/>
                </a:solidFill>
                <a:cs typeface="+mn-ea"/>
                <a:sym typeface="+mn-lt"/>
              </a:rPr>
              <a:t> </a:t>
            </a:r>
            <a:r>
              <a:rPr lang="en-US" altLang="zh-CN" sz="1867" b="1" dirty="0">
                <a:solidFill>
                  <a:schemeClr val="bg1"/>
                </a:solidFill>
                <a:cs typeface="+mn-ea"/>
                <a:sym typeface="+mn-lt"/>
              </a:rPr>
              <a:t>C </a:t>
            </a:r>
            <a:r>
              <a:rPr lang="zh-CN" altLang="en-US" sz="1867" b="1" dirty="0">
                <a:solidFill>
                  <a:schemeClr val="bg1"/>
                </a:solidFill>
                <a:cs typeface="+mn-ea"/>
                <a:sym typeface="+mn-lt"/>
              </a:rPr>
              <a:t>组</a:t>
            </a:r>
            <a:r>
              <a:rPr lang="zh-CN" altLang="nl-NL" sz="1867" b="1" dirty="0">
                <a:solidFill>
                  <a:schemeClr val="bg1"/>
                </a:solidFill>
                <a:cs typeface="+mn-ea"/>
                <a:sym typeface="+mn-lt"/>
              </a:rPr>
              <a:t> </a:t>
            </a:r>
            <a:r>
              <a:rPr lang="nl-NL" altLang="zh-CN" sz="1867" b="1" dirty="0">
                <a:solidFill>
                  <a:schemeClr val="bg1"/>
                </a:solidFill>
                <a:cs typeface="+mn-ea"/>
                <a:sym typeface="+mn-lt"/>
              </a:rPr>
              <a:t>VLAN</a:t>
            </a:r>
            <a:r>
              <a:rPr lang="nl-NL" altLang="zh-CN" sz="1867" b="1" baseline="-25000" dirty="0">
                <a:solidFill>
                  <a:schemeClr val="bg1"/>
                </a:solidFill>
                <a:cs typeface="+mn-ea"/>
                <a:sym typeface="+mn-lt"/>
              </a:rPr>
              <a:t>3</a:t>
            </a:r>
            <a:r>
              <a:rPr lang="nl-NL" altLang="zh-CN" sz="1867" b="1" dirty="0">
                <a:solidFill>
                  <a:schemeClr val="bg1"/>
                </a:solidFill>
                <a:cs typeface="+mn-ea"/>
                <a:sym typeface="+mn-lt"/>
              </a:rPr>
              <a:t> </a:t>
            </a:r>
            <a:r>
              <a:rPr lang="zh-CN" altLang="en-US" sz="1867" b="1" dirty="0">
                <a:solidFill>
                  <a:schemeClr val="bg1"/>
                </a:solidFill>
                <a:cs typeface="+mn-ea"/>
                <a:sym typeface="+mn-lt"/>
              </a:rPr>
              <a:t>中的 </a:t>
            </a:r>
            <a:r>
              <a:rPr lang="en-US" altLang="zh-CN" sz="1867" b="1" dirty="0">
                <a:solidFill>
                  <a:schemeClr val="bg1"/>
                </a:solidFill>
                <a:cs typeface="+mn-ea"/>
                <a:sym typeface="+mn-lt"/>
              </a:rPr>
              <a:t>C</a:t>
            </a:r>
            <a:r>
              <a:rPr lang="en-US" altLang="zh-CN" sz="1867" b="1" baseline="-25000" dirty="0">
                <a:solidFill>
                  <a:schemeClr val="bg1"/>
                </a:solidFill>
                <a:cs typeface="+mn-ea"/>
                <a:sym typeface="+mn-lt"/>
              </a:rPr>
              <a:t>1</a:t>
            </a:r>
            <a:r>
              <a:rPr lang="en-US" altLang="zh-CN" sz="1867" b="1" dirty="0">
                <a:solidFill>
                  <a:schemeClr val="bg1"/>
                </a:solidFill>
                <a:cs typeface="+mn-ea"/>
                <a:sym typeface="+mn-lt"/>
              </a:rPr>
              <a:t> </a:t>
            </a:r>
            <a:r>
              <a:rPr lang="zh-CN" altLang="en-US" sz="1867" b="1" dirty="0">
                <a:solidFill>
                  <a:schemeClr val="bg1"/>
                </a:solidFill>
                <a:cs typeface="+mn-ea"/>
                <a:sym typeface="+mn-lt"/>
              </a:rPr>
              <a:t>，</a:t>
            </a:r>
            <a:r>
              <a:rPr lang="en-US" altLang="zh-CN" sz="1867" b="1" dirty="0">
                <a:solidFill>
                  <a:schemeClr val="bg1"/>
                </a:solidFill>
                <a:cs typeface="+mn-ea"/>
                <a:sym typeface="+mn-lt"/>
              </a:rPr>
              <a:t>C</a:t>
            </a:r>
            <a:r>
              <a:rPr lang="en-US" altLang="zh-CN" sz="1867" b="1" baseline="-25000" dirty="0">
                <a:solidFill>
                  <a:schemeClr val="bg1"/>
                </a:solidFill>
                <a:cs typeface="+mn-ea"/>
                <a:sym typeface="+mn-lt"/>
              </a:rPr>
              <a:t>2</a:t>
            </a:r>
            <a:r>
              <a:rPr lang="zh-CN" altLang="en-US" sz="1867" b="1" baseline="-25000" dirty="0">
                <a:solidFill>
                  <a:schemeClr val="bg1"/>
                </a:solidFill>
                <a:cs typeface="+mn-ea"/>
                <a:sym typeface="+mn-lt"/>
              </a:rPr>
              <a:t>，</a:t>
            </a:r>
            <a:r>
              <a:rPr lang="en-US" altLang="zh-CN" sz="1867" b="1" dirty="0">
                <a:solidFill>
                  <a:schemeClr val="bg1"/>
                </a:solidFill>
                <a:cs typeface="+mn-ea"/>
                <a:sym typeface="+mn-lt"/>
              </a:rPr>
              <a:t> C</a:t>
            </a:r>
            <a:r>
              <a:rPr lang="en-US" altLang="zh-CN" sz="1867" b="1" baseline="-25000" dirty="0">
                <a:solidFill>
                  <a:schemeClr val="bg1"/>
                </a:solidFill>
                <a:cs typeface="+mn-ea"/>
                <a:sym typeface="+mn-lt"/>
              </a:rPr>
              <a:t>3</a:t>
            </a:r>
            <a:r>
              <a:rPr lang="zh-CN" altLang="en-US" sz="1867" b="1" dirty="0">
                <a:solidFill>
                  <a:schemeClr val="bg1"/>
                </a:solidFill>
                <a:cs typeface="+mn-ea"/>
                <a:sym typeface="+mn-lt"/>
              </a:rPr>
              <a:t>等都不会侦听到 </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1</a:t>
            </a:r>
            <a:r>
              <a:rPr lang="en-US" altLang="zh-CN" sz="1867" b="1" dirty="0">
                <a:solidFill>
                  <a:schemeClr val="bg1"/>
                </a:solidFill>
                <a:cs typeface="+mn-ea"/>
                <a:sym typeface="+mn-lt"/>
              </a:rPr>
              <a:t> </a:t>
            </a:r>
            <a:r>
              <a:rPr lang="zh-CN" altLang="en-US" sz="1867" b="1" dirty="0">
                <a:solidFill>
                  <a:schemeClr val="bg1"/>
                </a:solidFill>
                <a:cs typeface="+mn-ea"/>
                <a:sym typeface="+mn-lt"/>
              </a:rPr>
              <a:t>发出的数据报文，也收不到 </a:t>
            </a:r>
            <a:r>
              <a:rPr lang="en-US" altLang="zh-CN" sz="1867" b="1" dirty="0">
                <a:solidFill>
                  <a:schemeClr val="bg1"/>
                </a:solidFill>
                <a:cs typeface="+mn-ea"/>
                <a:sym typeface="+mn-lt"/>
              </a:rPr>
              <a:t>B</a:t>
            </a:r>
            <a:r>
              <a:rPr lang="en-US" altLang="zh-CN" sz="1867" b="1" baseline="-25000" dirty="0">
                <a:solidFill>
                  <a:schemeClr val="bg1"/>
                </a:solidFill>
                <a:cs typeface="+mn-ea"/>
                <a:sym typeface="+mn-lt"/>
              </a:rPr>
              <a:t>1 </a:t>
            </a:r>
            <a:r>
              <a:rPr lang="zh-CN" altLang="en-US" sz="1867" b="1" dirty="0">
                <a:solidFill>
                  <a:schemeClr val="bg1"/>
                </a:solidFill>
                <a:cs typeface="+mn-ea"/>
                <a:sym typeface="+mn-lt"/>
              </a:rPr>
              <a:t>广播的信息。 </a:t>
            </a:r>
          </a:p>
        </p:txBody>
      </p:sp>
      <p:sp>
        <p:nvSpPr>
          <p:cNvPr id="59" name="AutoShape 2"/>
          <p:cNvSpPr>
            <a:spLocks noChangeArrowheads="1"/>
          </p:cNvSpPr>
          <p:nvPr/>
        </p:nvSpPr>
        <p:spPr bwMode="auto">
          <a:xfrm flipH="1">
            <a:off x="1839852" y="3915538"/>
            <a:ext cx="5665468"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0" name="Line 3"/>
          <p:cNvSpPr>
            <a:spLocks noChangeShapeType="1"/>
          </p:cNvSpPr>
          <p:nvPr/>
        </p:nvSpPr>
        <p:spPr bwMode="auto">
          <a:xfrm>
            <a:off x="2904432" y="5546188"/>
            <a:ext cx="5459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1" name="AutoShape 4"/>
          <p:cNvSpPr>
            <a:spLocks noChangeArrowheads="1"/>
          </p:cNvSpPr>
          <p:nvPr/>
        </p:nvSpPr>
        <p:spPr bwMode="auto">
          <a:xfrm flipH="1">
            <a:off x="1839852" y="2572713"/>
            <a:ext cx="5665468" cy="96622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2" name="AutoShape 5"/>
          <p:cNvSpPr>
            <a:spLocks noChangeArrowheads="1"/>
          </p:cNvSpPr>
          <p:nvPr/>
        </p:nvSpPr>
        <p:spPr bwMode="auto">
          <a:xfrm flipH="1">
            <a:off x="1895756" y="1282590"/>
            <a:ext cx="5553659"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3" name="Line 6"/>
          <p:cNvSpPr>
            <a:spLocks noChangeShapeType="1"/>
          </p:cNvSpPr>
          <p:nvPr/>
        </p:nvSpPr>
        <p:spPr bwMode="auto">
          <a:xfrm>
            <a:off x="3227967" y="1551593"/>
            <a:ext cx="2935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6" name="Line 7"/>
          <p:cNvSpPr>
            <a:spLocks noChangeShapeType="1"/>
          </p:cNvSpPr>
          <p:nvPr/>
        </p:nvSpPr>
        <p:spPr bwMode="auto">
          <a:xfrm>
            <a:off x="3339779" y="1659196"/>
            <a:ext cx="17699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7" name="Line 8"/>
          <p:cNvSpPr>
            <a:spLocks noChangeShapeType="1"/>
          </p:cNvSpPr>
          <p:nvPr/>
        </p:nvSpPr>
        <p:spPr bwMode="auto">
          <a:xfrm>
            <a:off x="3450401" y="1765699"/>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8" name="Line 9"/>
          <p:cNvSpPr>
            <a:spLocks noChangeShapeType="1"/>
          </p:cNvSpPr>
          <p:nvPr/>
        </p:nvSpPr>
        <p:spPr bwMode="auto">
          <a:xfrm>
            <a:off x="3450401" y="3109623"/>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9" name="Line 10"/>
          <p:cNvSpPr>
            <a:spLocks noChangeShapeType="1"/>
          </p:cNvSpPr>
          <p:nvPr/>
        </p:nvSpPr>
        <p:spPr bwMode="auto">
          <a:xfrm>
            <a:off x="3339780" y="2948220"/>
            <a:ext cx="19602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0" name="Line 11"/>
          <p:cNvSpPr>
            <a:spLocks noChangeShapeType="1"/>
          </p:cNvSpPr>
          <p:nvPr/>
        </p:nvSpPr>
        <p:spPr bwMode="auto">
          <a:xfrm>
            <a:off x="3173252" y="2786817"/>
            <a:ext cx="29808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1" name="Line 12"/>
          <p:cNvSpPr>
            <a:spLocks noChangeShapeType="1"/>
          </p:cNvSpPr>
          <p:nvPr/>
        </p:nvSpPr>
        <p:spPr bwMode="auto">
          <a:xfrm>
            <a:off x="3283874" y="4344847"/>
            <a:ext cx="10550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2" name="Line 13"/>
          <p:cNvSpPr>
            <a:spLocks noChangeShapeType="1"/>
          </p:cNvSpPr>
          <p:nvPr/>
        </p:nvSpPr>
        <p:spPr bwMode="auto">
          <a:xfrm>
            <a:off x="3283874" y="4452448"/>
            <a:ext cx="5590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3" name="Line 14"/>
          <p:cNvSpPr>
            <a:spLocks noChangeShapeType="1"/>
          </p:cNvSpPr>
          <p:nvPr/>
        </p:nvSpPr>
        <p:spPr bwMode="auto">
          <a:xfrm>
            <a:off x="3022190" y="4130741"/>
            <a:ext cx="31782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4" name="Line 15"/>
          <p:cNvSpPr>
            <a:spLocks noChangeShapeType="1"/>
          </p:cNvSpPr>
          <p:nvPr/>
        </p:nvSpPr>
        <p:spPr bwMode="auto">
          <a:xfrm>
            <a:off x="3173253" y="4238343"/>
            <a:ext cx="19804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5" name="AutoShape 16"/>
          <p:cNvSpPr>
            <a:spLocks noChangeArrowheads="1"/>
          </p:cNvSpPr>
          <p:nvPr/>
        </p:nvSpPr>
        <p:spPr bwMode="auto">
          <a:xfrm flipH="1">
            <a:off x="2561863" y="3969339"/>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76" name="AutoShape 22"/>
          <p:cNvSpPr>
            <a:spLocks noChangeArrowheads="1"/>
          </p:cNvSpPr>
          <p:nvPr/>
        </p:nvSpPr>
        <p:spPr bwMode="auto">
          <a:xfrm flipH="1">
            <a:off x="2561863" y="1336391"/>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77" name="Line 23"/>
          <p:cNvSpPr>
            <a:spLocks noChangeShapeType="1"/>
          </p:cNvSpPr>
          <p:nvPr/>
        </p:nvSpPr>
        <p:spPr bwMode="auto">
          <a:xfrm>
            <a:off x="2395335" y="1720683"/>
            <a:ext cx="0" cy="34838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8" name="Line 24"/>
          <p:cNvSpPr>
            <a:spLocks noChangeShapeType="1"/>
          </p:cNvSpPr>
          <p:nvPr/>
        </p:nvSpPr>
        <p:spPr bwMode="auto">
          <a:xfrm>
            <a:off x="2384631" y="1712996"/>
            <a:ext cx="3437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9" name="AutoShape 46"/>
          <p:cNvSpPr>
            <a:spLocks noChangeArrowheads="1"/>
          </p:cNvSpPr>
          <p:nvPr/>
        </p:nvSpPr>
        <p:spPr bwMode="auto">
          <a:xfrm flipH="1">
            <a:off x="2561863" y="2625415"/>
            <a:ext cx="888539" cy="645611"/>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a:cs typeface="+mn-ea"/>
                <a:sym typeface="+mn-lt"/>
              </a:rPr>
              <a:t>以太网</a:t>
            </a:r>
          </a:p>
          <a:p>
            <a:pPr algn="ctr">
              <a:lnSpc>
                <a:spcPct val="120000"/>
              </a:lnSpc>
            </a:pPr>
            <a:r>
              <a:rPr kumimoji="1" lang="zh-CN" altLang="en-US" sz="1467" b="1">
                <a:cs typeface="+mn-ea"/>
                <a:sym typeface="+mn-lt"/>
              </a:rPr>
              <a:t>交换机</a:t>
            </a:r>
          </a:p>
        </p:txBody>
      </p:sp>
      <p:sp>
        <p:nvSpPr>
          <p:cNvPr id="80" name="Line 47"/>
          <p:cNvSpPr>
            <a:spLocks noChangeShapeType="1"/>
          </p:cNvSpPr>
          <p:nvPr/>
        </p:nvSpPr>
        <p:spPr bwMode="auto">
          <a:xfrm>
            <a:off x="2505956" y="2997630"/>
            <a:ext cx="0" cy="23145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1" name="Line 48"/>
          <p:cNvSpPr>
            <a:spLocks noChangeShapeType="1"/>
          </p:cNvSpPr>
          <p:nvPr/>
        </p:nvSpPr>
        <p:spPr bwMode="auto">
          <a:xfrm>
            <a:off x="2496443" y="3002021"/>
            <a:ext cx="206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2" name="Line 49"/>
          <p:cNvSpPr>
            <a:spLocks noChangeShapeType="1"/>
          </p:cNvSpPr>
          <p:nvPr/>
        </p:nvSpPr>
        <p:spPr bwMode="auto">
          <a:xfrm>
            <a:off x="2617768" y="4372296"/>
            <a:ext cx="0" cy="10474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3" name="Line 50"/>
          <p:cNvSpPr>
            <a:spLocks noChangeShapeType="1"/>
          </p:cNvSpPr>
          <p:nvPr/>
        </p:nvSpPr>
        <p:spPr bwMode="auto">
          <a:xfrm>
            <a:off x="2607062" y="4372296"/>
            <a:ext cx="1141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4" name="AutoShape 51"/>
          <p:cNvSpPr>
            <a:spLocks noChangeArrowheads="1"/>
          </p:cNvSpPr>
          <p:nvPr/>
        </p:nvSpPr>
        <p:spPr bwMode="auto">
          <a:xfrm flipH="1">
            <a:off x="2116998" y="5138877"/>
            <a:ext cx="889727"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grpSp>
        <p:nvGrpSpPr>
          <p:cNvPr id="85" name="组合 84"/>
          <p:cNvGrpSpPr/>
          <p:nvPr/>
        </p:nvGrpSpPr>
        <p:grpSpPr>
          <a:xfrm>
            <a:off x="5892239" y="1336391"/>
            <a:ext cx="816249" cy="3169859"/>
            <a:chOff x="5479461" y="839849"/>
            <a:chExt cx="612186"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87" name="Text Box 25"/>
            <p:cNvSpPr txBox="1">
              <a:spLocks noChangeArrowheads="1"/>
            </p:cNvSpPr>
            <p:nvPr/>
          </p:nvSpPr>
          <p:spPr bwMode="auto">
            <a:xfrm>
              <a:off x="5479461" y="1517604"/>
              <a:ext cx="61218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3</a:t>
              </a:r>
              <a:endParaRPr kumimoji="1" lang="en-US" altLang="zh-CN" sz="1600" b="1" dirty="0">
                <a:solidFill>
                  <a:srgbClr val="3333FF"/>
                </a:solidFill>
                <a:cs typeface="+mn-ea"/>
                <a:sym typeface="+mn-lt"/>
              </a:endParaRPr>
            </a:p>
          </p:txBody>
        </p:sp>
      </p:grpSp>
      <p:grpSp>
        <p:nvGrpSpPr>
          <p:cNvPr id="88" name="组合 87"/>
          <p:cNvGrpSpPr/>
          <p:nvPr/>
        </p:nvGrpSpPr>
        <p:grpSpPr>
          <a:xfrm>
            <a:off x="3653018" y="1443994"/>
            <a:ext cx="1166875" cy="3546465"/>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90" name="Text Box 28"/>
            <p:cNvSpPr txBox="1">
              <a:spLocks noChangeArrowheads="1"/>
            </p:cNvSpPr>
            <p:nvPr/>
          </p:nvSpPr>
          <p:spPr bwMode="auto">
            <a:xfrm>
              <a:off x="3924944"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1</a:t>
              </a:r>
              <a:endParaRPr kumimoji="1" lang="en-US" altLang="zh-CN" sz="1600" b="1" dirty="0">
                <a:solidFill>
                  <a:srgbClr val="3333FF"/>
                </a:solidFill>
                <a:cs typeface="+mn-ea"/>
                <a:sym typeface="+mn-lt"/>
              </a:endParaRPr>
            </a:p>
          </p:txBody>
        </p:sp>
      </p:grpSp>
      <p:grpSp>
        <p:nvGrpSpPr>
          <p:cNvPr id="91" name="组合 90"/>
          <p:cNvGrpSpPr/>
          <p:nvPr/>
        </p:nvGrpSpPr>
        <p:grpSpPr>
          <a:xfrm>
            <a:off x="4899022" y="1443992"/>
            <a:ext cx="864123" cy="3169859"/>
            <a:chOff x="4734553" y="920550"/>
            <a:chExt cx="648092"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93" name="Text Box 29"/>
            <p:cNvSpPr txBox="1">
              <a:spLocks noChangeArrowheads="1"/>
            </p:cNvSpPr>
            <p:nvPr/>
          </p:nvSpPr>
          <p:spPr bwMode="auto">
            <a:xfrm>
              <a:off x="4734553"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2</a:t>
              </a:r>
              <a:endParaRPr kumimoji="1" lang="en-US" altLang="zh-CN" sz="1600" b="1" dirty="0">
                <a:solidFill>
                  <a:srgbClr val="3333FF"/>
                </a:solidFill>
                <a:cs typeface="+mn-ea"/>
                <a:sym typeface="+mn-lt"/>
              </a:endParaRPr>
            </a:p>
          </p:txBody>
        </p:sp>
      </p:grpSp>
      <p:grpSp>
        <p:nvGrpSpPr>
          <p:cNvPr id="94" name="组合 93"/>
          <p:cNvGrpSpPr/>
          <p:nvPr/>
        </p:nvGrpSpPr>
        <p:grpSpPr>
          <a:xfrm>
            <a:off x="3732785" y="1397501"/>
            <a:ext cx="3015061" cy="3558602"/>
            <a:chOff x="3845014" y="885681"/>
            <a:chExt cx="2261296" cy="2668952"/>
          </a:xfrm>
        </p:grpSpPr>
        <p:sp>
          <p:nvSpPr>
            <p:cNvPr id="95" name="Text Box 19"/>
            <p:cNvSpPr txBox="1">
              <a:spLocks noChangeArrowheads="1"/>
            </p:cNvSpPr>
            <p:nvPr/>
          </p:nvSpPr>
          <p:spPr bwMode="auto">
            <a:xfrm>
              <a:off x="4085835" y="109484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4</a:t>
              </a:r>
              <a:endParaRPr kumimoji="1" lang="en-US" altLang="zh-CN" sz="1600" b="1">
                <a:cs typeface="+mn-ea"/>
                <a:sym typeface="+mn-lt"/>
              </a:endParaRPr>
            </a:p>
          </p:txBody>
        </p:sp>
        <p:sp>
          <p:nvSpPr>
            <p:cNvPr id="96" name="Text Box 20"/>
            <p:cNvSpPr txBox="1">
              <a:spLocks noChangeArrowheads="1"/>
            </p:cNvSpPr>
            <p:nvPr/>
          </p:nvSpPr>
          <p:spPr bwMode="auto">
            <a:xfrm>
              <a:off x="5062189" y="29139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1</a:t>
              </a:r>
              <a:endParaRPr kumimoji="1" lang="en-US" altLang="zh-CN" sz="1600" b="1" dirty="0">
                <a:cs typeface="+mn-ea"/>
                <a:sym typeface="+mn-lt"/>
              </a:endParaRPr>
            </a:p>
          </p:txBody>
        </p:sp>
        <p:sp>
          <p:nvSpPr>
            <p:cNvPr id="97" name="Text Box 26"/>
            <p:cNvSpPr txBox="1">
              <a:spLocks noChangeArrowheads="1"/>
            </p:cNvSpPr>
            <p:nvPr/>
          </p:nvSpPr>
          <p:spPr bwMode="auto">
            <a:xfrm>
              <a:off x="5787082" y="885681"/>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3</a:t>
              </a:r>
              <a:endParaRPr kumimoji="1" lang="en-US" altLang="zh-CN" sz="1600" b="1" dirty="0">
                <a:cs typeface="+mn-ea"/>
                <a:sym typeface="+mn-lt"/>
              </a:endParaRPr>
            </a:p>
          </p:txBody>
        </p:sp>
        <p:sp>
          <p:nvSpPr>
            <p:cNvPr id="98" name="Text Box 27"/>
            <p:cNvSpPr txBox="1">
              <a:spLocks noChangeArrowheads="1"/>
            </p:cNvSpPr>
            <p:nvPr/>
          </p:nvSpPr>
          <p:spPr bwMode="auto">
            <a:xfrm>
              <a:off x="5036430" y="103061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B</a:t>
              </a:r>
              <a:r>
                <a:rPr kumimoji="1" lang="en-US" altLang="zh-CN" sz="1600" b="1" baseline="-25000">
                  <a:cs typeface="+mn-ea"/>
                  <a:sym typeface="+mn-lt"/>
                </a:rPr>
                <a:t>3</a:t>
              </a:r>
              <a:endParaRPr kumimoji="1" lang="en-US" altLang="zh-CN" sz="1600" b="1">
                <a:cs typeface="+mn-ea"/>
                <a:sym typeface="+mn-lt"/>
              </a:endParaRPr>
            </a:p>
          </p:txBody>
        </p:sp>
        <p:sp>
          <p:nvSpPr>
            <p:cNvPr id="99" name="Text Box 30"/>
            <p:cNvSpPr txBox="1">
              <a:spLocks noChangeArrowheads="1"/>
            </p:cNvSpPr>
            <p:nvPr/>
          </p:nvSpPr>
          <p:spPr bwMode="auto">
            <a:xfrm>
              <a:off x="5786423" y="2799738"/>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C</a:t>
              </a:r>
              <a:r>
                <a:rPr kumimoji="1" lang="en-US" altLang="zh-CN" sz="1600" b="1" baseline="-25000">
                  <a:cs typeface="+mn-ea"/>
                  <a:sym typeface="+mn-lt"/>
                </a:rPr>
                <a:t>1</a:t>
              </a:r>
              <a:endParaRPr kumimoji="1" lang="en-US" altLang="zh-CN" sz="1600" b="1">
                <a:cs typeface="+mn-ea"/>
                <a:sym typeface="+mn-lt"/>
              </a:endParaRPr>
            </a:p>
          </p:txBody>
        </p:sp>
        <p:sp>
          <p:nvSpPr>
            <p:cNvPr id="100" name="Text Box 31"/>
            <p:cNvSpPr txBox="1">
              <a:spLocks noChangeArrowheads="1"/>
            </p:cNvSpPr>
            <p:nvPr/>
          </p:nvSpPr>
          <p:spPr bwMode="auto">
            <a:xfrm>
              <a:off x="4396522" y="3013843"/>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2</a:t>
              </a:r>
              <a:endParaRPr kumimoji="1" lang="en-US" altLang="zh-CN" sz="1600" b="1">
                <a:cs typeface="+mn-ea"/>
                <a:sym typeface="+mn-lt"/>
              </a:endParaRPr>
            </a:p>
          </p:txBody>
        </p:sp>
        <p:sp>
          <p:nvSpPr>
            <p:cNvPr id="101" name="Text Box 32"/>
            <p:cNvSpPr txBox="1">
              <a:spLocks noChangeArrowheads="1"/>
            </p:cNvSpPr>
            <p:nvPr/>
          </p:nvSpPr>
          <p:spPr bwMode="auto">
            <a:xfrm>
              <a:off x="4091768" y="32841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1</a:t>
              </a:r>
              <a:endParaRPr kumimoji="1" lang="en-US" altLang="zh-CN" sz="1600" b="1" dirty="0">
                <a:cs typeface="+mn-ea"/>
                <a:sym typeface="+mn-lt"/>
              </a:endParaRPr>
            </a:p>
          </p:txBody>
        </p:sp>
        <p:sp>
          <p:nvSpPr>
            <p:cNvPr id="102" name="Text Box 33"/>
            <p:cNvSpPr txBox="1">
              <a:spLocks noChangeArrowheads="1"/>
            </p:cNvSpPr>
            <p:nvPr/>
          </p:nvSpPr>
          <p:spPr bwMode="auto">
            <a:xfrm>
              <a:off x="4084866" y="2094297"/>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3</a:t>
              </a:r>
              <a:endParaRPr kumimoji="1" lang="en-US" altLang="zh-CN" sz="1600" b="1" dirty="0">
                <a:cs typeface="+mn-ea"/>
                <a:sym typeface="+mn-lt"/>
              </a:endParaRPr>
            </a:p>
          </p:txBody>
        </p:sp>
        <p:sp>
          <p:nvSpPr>
            <p:cNvPr id="103" name="Text Box 34"/>
            <p:cNvSpPr txBox="1">
              <a:spLocks noChangeArrowheads="1"/>
            </p:cNvSpPr>
            <p:nvPr/>
          </p:nvSpPr>
          <p:spPr bwMode="auto">
            <a:xfrm>
              <a:off x="5800697" y="179568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2</a:t>
              </a:r>
              <a:endParaRPr kumimoji="1" lang="en-US" altLang="zh-CN" sz="1600" b="1" dirty="0">
                <a:cs typeface="+mn-ea"/>
                <a:sym typeface="+mn-lt"/>
              </a:endParaRPr>
            </a:p>
          </p:txBody>
        </p:sp>
        <p:sp>
          <p:nvSpPr>
            <p:cNvPr id="104" name="Text Box 35"/>
            <p:cNvSpPr txBox="1">
              <a:spLocks noChangeArrowheads="1"/>
            </p:cNvSpPr>
            <p:nvPr/>
          </p:nvSpPr>
          <p:spPr bwMode="auto">
            <a:xfrm>
              <a:off x="5061530" y="191449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2</a:t>
              </a:r>
              <a:endParaRPr kumimoji="1" lang="en-US" altLang="zh-CN" sz="1600" b="1" dirty="0">
                <a:cs typeface="+mn-ea"/>
                <a:sym typeface="+mn-lt"/>
              </a:endParaRPr>
            </a:p>
          </p:txBody>
        </p:sp>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447042" y="4221865"/>
            <a:ext cx="1580989"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463518" y="2936376"/>
            <a:ext cx="1580989"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463518" y="1644017"/>
            <a:ext cx="1580989"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标题 1">
            <a:extLst>
              <a:ext uri="{FF2B5EF4-FFF2-40B4-BE49-F238E27FC236}">
                <a16:creationId xmlns:a16="http://schemas.microsoft.com/office/drawing/2014/main" id="{99CB6D2E-A2BA-4905-AF2C-C87D5114F5A8}"/>
              </a:ext>
            </a:extLst>
          </p:cNvPr>
          <p:cNvSpPr txBox="1">
            <a:spLocks/>
          </p:cNvSpPr>
          <p:nvPr/>
        </p:nvSpPr>
        <p:spPr>
          <a:xfrm>
            <a:off x="541044" y="10789"/>
            <a:ext cx="10858500" cy="867719"/>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buClr>
                <a:srgbClr val="0070C0"/>
              </a:buClr>
            </a:pPr>
            <a:r>
              <a:rPr lang="en-US" altLang="zh-CN" sz="3200" dirty="0">
                <a:latin typeface="+mn-lt"/>
                <a:ea typeface="+mn-ea"/>
                <a:cs typeface="+mn-ea"/>
                <a:sym typeface="+mn-lt"/>
              </a:rPr>
              <a:t>VLAN </a:t>
            </a:r>
            <a:r>
              <a:rPr lang="zh-CN" altLang="en-US" sz="3200" dirty="0">
                <a:latin typeface="+mn-lt"/>
                <a:ea typeface="+mn-ea"/>
                <a:cs typeface="+mn-ea"/>
                <a:sym typeface="+mn-lt"/>
              </a:rPr>
              <a:t>可以跨越在不同交换机上</a:t>
            </a:r>
            <a:endParaRPr lang="en-US" altLang="zh-CN" sz="3200" dirty="0">
              <a:latin typeface="+mn-lt"/>
              <a:ea typeface="+mn-ea"/>
              <a:cs typeface="+mn-ea"/>
              <a:sym typeface="+mn-lt"/>
            </a:endParaRPr>
          </a:p>
        </p:txBody>
      </p:sp>
    </p:spTree>
    <p:extLst>
      <p:ext uri="{BB962C8B-B14F-4D97-AF65-F5344CB8AC3E}">
        <p14:creationId xmlns:p14="http://schemas.microsoft.com/office/powerpoint/2010/main" val="30093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3000"/>
                                        <p:tgtEl>
                                          <p:spTgt spid="115"/>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3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3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52"/>
          <p:cNvSpPr txBox="1">
            <a:spLocks noChangeArrowheads="1"/>
          </p:cNvSpPr>
          <p:nvPr/>
        </p:nvSpPr>
        <p:spPr bwMode="auto">
          <a:xfrm>
            <a:off x="3821861" y="5460257"/>
            <a:ext cx="7619286" cy="704873"/>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itchFamily="34" charset="-122"/>
                <a:ea typeface="微软雅黑" pitchFamily="34" charset="-122"/>
              </a:defRPr>
            </a:lvl1pPr>
          </a:lstStyle>
          <a:p>
            <a:pPr>
              <a:lnSpc>
                <a:spcPct val="120000"/>
              </a:lnSpc>
            </a:pPr>
            <a:r>
              <a:rPr lang="zh-CN" altLang="en-US" sz="1733" dirty="0">
                <a:latin typeface="+mn-lt"/>
                <a:ea typeface="+mn-ea"/>
                <a:cs typeface="+mn-ea"/>
                <a:sym typeface="+mn-lt"/>
              </a:rPr>
              <a:t>虚拟局域网将网络的广播域范围缩小，限制了接收广播信息的工作站数，使得网络不会因传播过多的广播信息 </a:t>
            </a:r>
            <a:r>
              <a:rPr lang="en-US" altLang="zh-CN" sz="1733" dirty="0">
                <a:latin typeface="+mn-lt"/>
                <a:ea typeface="+mn-ea"/>
                <a:cs typeface="+mn-ea"/>
                <a:sym typeface="+mn-lt"/>
              </a:rPr>
              <a:t>(</a:t>
            </a:r>
            <a:r>
              <a:rPr lang="zh-CN" altLang="en-US" sz="1733" dirty="0">
                <a:latin typeface="+mn-lt"/>
                <a:ea typeface="+mn-ea"/>
                <a:cs typeface="+mn-ea"/>
                <a:sym typeface="+mn-lt"/>
              </a:rPr>
              <a:t>即“广播风暴”</a:t>
            </a:r>
            <a:r>
              <a:rPr lang="en-US" altLang="zh-CN" sz="1733" dirty="0">
                <a:latin typeface="+mn-lt"/>
                <a:ea typeface="+mn-ea"/>
                <a:cs typeface="+mn-ea"/>
                <a:sym typeface="+mn-lt"/>
              </a:rPr>
              <a:t>) </a:t>
            </a:r>
            <a:r>
              <a:rPr lang="zh-CN" altLang="en-US" sz="1733" dirty="0">
                <a:latin typeface="+mn-lt"/>
                <a:ea typeface="+mn-ea"/>
                <a:cs typeface="+mn-ea"/>
                <a:sym typeface="+mn-lt"/>
              </a:rPr>
              <a:t>而引起性能恶化。 </a:t>
            </a:r>
          </a:p>
        </p:txBody>
      </p:sp>
      <p:sp>
        <p:nvSpPr>
          <p:cNvPr id="93" name="AutoShape 2"/>
          <p:cNvSpPr>
            <a:spLocks noChangeArrowheads="1"/>
          </p:cNvSpPr>
          <p:nvPr/>
        </p:nvSpPr>
        <p:spPr bwMode="auto">
          <a:xfrm flipH="1">
            <a:off x="2074026" y="4288715"/>
            <a:ext cx="5665468"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4" name="Line 3"/>
          <p:cNvSpPr>
            <a:spLocks noChangeShapeType="1"/>
          </p:cNvSpPr>
          <p:nvPr/>
        </p:nvSpPr>
        <p:spPr bwMode="auto">
          <a:xfrm>
            <a:off x="3138606" y="5919365"/>
            <a:ext cx="5459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5" name="AutoShape 4"/>
          <p:cNvSpPr>
            <a:spLocks noChangeArrowheads="1"/>
          </p:cNvSpPr>
          <p:nvPr/>
        </p:nvSpPr>
        <p:spPr bwMode="auto">
          <a:xfrm flipH="1">
            <a:off x="2074026" y="2945890"/>
            <a:ext cx="5665468" cy="96622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6" name="AutoShape 5"/>
          <p:cNvSpPr>
            <a:spLocks noChangeArrowheads="1"/>
          </p:cNvSpPr>
          <p:nvPr/>
        </p:nvSpPr>
        <p:spPr bwMode="auto">
          <a:xfrm flipH="1">
            <a:off x="2129930" y="1655767"/>
            <a:ext cx="5553659" cy="96731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7" name="Line 6"/>
          <p:cNvSpPr>
            <a:spLocks noChangeShapeType="1"/>
          </p:cNvSpPr>
          <p:nvPr/>
        </p:nvSpPr>
        <p:spPr bwMode="auto">
          <a:xfrm>
            <a:off x="3462141" y="1924770"/>
            <a:ext cx="2935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8" name="Line 7"/>
          <p:cNvSpPr>
            <a:spLocks noChangeShapeType="1"/>
          </p:cNvSpPr>
          <p:nvPr/>
        </p:nvSpPr>
        <p:spPr bwMode="auto">
          <a:xfrm>
            <a:off x="3573953" y="2032373"/>
            <a:ext cx="17699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9" name="Line 8"/>
          <p:cNvSpPr>
            <a:spLocks noChangeShapeType="1"/>
          </p:cNvSpPr>
          <p:nvPr/>
        </p:nvSpPr>
        <p:spPr bwMode="auto">
          <a:xfrm>
            <a:off x="3684575" y="2138876"/>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0" name="Line 9"/>
          <p:cNvSpPr>
            <a:spLocks noChangeShapeType="1"/>
          </p:cNvSpPr>
          <p:nvPr/>
        </p:nvSpPr>
        <p:spPr bwMode="auto">
          <a:xfrm>
            <a:off x="3684575" y="3482800"/>
            <a:ext cx="3889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1" name="Line 10"/>
          <p:cNvSpPr>
            <a:spLocks noChangeShapeType="1"/>
          </p:cNvSpPr>
          <p:nvPr/>
        </p:nvSpPr>
        <p:spPr bwMode="auto">
          <a:xfrm>
            <a:off x="3573954" y="3321397"/>
            <a:ext cx="19602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2" name="Line 11"/>
          <p:cNvSpPr>
            <a:spLocks noChangeShapeType="1"/>
          </p:cNvSpPr>
          <p:nvPr/>
        </p:nvSpPr>
        <p:spPr bwMode="auto">
          <a:xfrm>
            <a:off x="3407426" y="3159994"/>
            <a:ext cx="29808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3" name="Line 12"/>
          <p:cNvSpPr>
            <a:spLocks noChangeShapeType="1"/>
          </p:cNvSpPr>
          <p:nvPr/>
        </p:nvSpPr>
        <p:spPr bwMode="auto">
          <a:xfrm>
            <a:off x="3518048" y="4718024"/>
            <a:ext cx="10550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4" name="Line 13"/>
          <p:cNvSpPr>
            <a:spLocks noChangeShapeType="1"/>
          </p:cNvSpPr>
          <p:nvPr/>
        </p:nvSpPr>
        <p:spPr bwMode="auto">
          <a:xfrm>
            <a:off x="3518048" y="4825625"/>
            <a:ext cx="5590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5" name="Line 14"/>
          <p:cNvSpPr>
            <a:spLocks noChangeShapeType="1"/>
          </p:cNvSpPr>
          <p:nvPr/>
        </p:nvSpPr>
        <p:spPr bwMode="auto">
          <a:xfrm>
            <a:off x="3256364" y="4503918"/>
            <a:ext cx="31782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6" name="Line 15"/>
          <p:cNvSpPr>
            <a:spLocks noChangeShapeType="1"/>
          </p:cNvSpPr>
          <p:nvPr/>
        </p:nvSpPr>
        <p:spPr bwMode="auto">
          <a:xfrm>
            <a:off x="3407427" y="4611520"/>
            <a:ext cx="19804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7" name="AutoShape 16"/>
          <p:cNvSpPr>
            <a:spLocks noChangeArrowheads="1"/>
          </p:cNvSpPr>
          <p:nvPr/>
        </p:nvSpPr>
        <p:spPr bwMode="auto">
          <a:xfrm flipH="1">
            <a:off x="2796037" y="4342516"/>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108" name="AutoShape 22"/>
          <p:cNvSpPr>
            <a:spLocks noChangeArrowheads="1"/>
          </p:cNvSpPr>
          <p:nvPr/>
        </p:nvSpPr>
        <p:spPr bwMode="auto">
          <a:xfrm flipH="1">
            <a:off x="2796037" y="1709568"/>
            <a:ext cx="888539"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sp>
        <p:nvSpPr>
          <p:cNvPr id="109" name="Line 23"/>
          <p:cNvSpPr>
            <a:spLocks noChangeShapeType="1"/>
          </p:cNvSpPr>
          <p:nvPr/>
        </p:nvSpPr>
        <p:spPr bwMode="auto">
          <a:xfrm>
            <a:off x="2629509" y="2093860"/>
            <a:ext cx="0" cy="34838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0" name="Line 24"/>
          <p:cNvSpPr>
            <a:spLocks noChangeShapeType="1"/>
          </p:cNvSpPr>
          <p:nvPr/>
        </p:nvSpPr>
        <p:spPr bwMode="auto">
          <a:xfrm>
            <a:off x="2618805" y="2086173"/>
            <a:ext cx="3437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1" name="AutoShape 46"/>
          <p:cNvSpPr>
            <a:spLocks noChangeArrowheads="1"/>
          </p:cNvSpPr>
          <p:nvPr/>
        </p:nvSpPr>
        <p:spPr bwMode="auto">
          <a:xfrm flipH="1">
            <a:off x="2796037" y="2998592"/>
            <a:ext cx="888539" cy="645611"/>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a:cs typeface="+mn-ea"/>
                <a:sym typeface="+mn-lt"/>
              </a:rPr>
              <a:t>以太网</a:t>
            </a:r>
          </a:p>
          <a:p>
            <a:pPr algn="ctr">
              <a:lnSpc>
                <a:spcPct val="120000"/>
              </a:lnSpc>
            </a:pPr>
            <a:r>
              <a:rPr kumimoji="1" lang="zh-CN" altLang="en-US" sz="1467" b="1">
                <a:cs typeface="+mn-ea"/>
                <a:sym typeface="+mn-lt"/>
              </a:rPr>
              <a:t>交换机</a:t>
            </a:r>
          </a:p>
        </p:txBody>
      </p:sp>
      <p:sp>
        <p:nvSpPr>
          <p:cNvPr id="112" name="Line 47"/>
          <p:cNvSpPr>
            <a:spLocks noChangeShapeType="1"/>
          </p:cNvSpPr>
          <p:nvPr/>
        </p:nvSpPr>
        <p:spPr bwMode="auto">
          <a:xfrm>
            <a:off x="2740130" y="3370807"/>
            <a:ext cx="0" cy="23145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3" name="Line 48"/>
          <p:cNvSpPr>
            <a:spLocks noChangeShapeType="1"/>
          </p:cNvSpPr>
          <p:nvPr/>
        </p:nvSpPr>
        <p:spPr bwMode="auto">
          <a:xfrm>
            <a:off x="2730617" y="3375198"/>
            <a:ext cx="206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4" name="Line 49"/>
          <p:cNvSpPr>
            <a:spLocks noChangeShapeType="1"/>
          </p:cNvSpPr>
          <p:nvPr/>
        </p:nvSpPr>
        <p:spPr bwMode="auto">
          <a:xfrm>
            <a:off x="2851942" y="4745473"/>
            <a:ext cx="0" cy="10474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5" name="Line 50"/>
          <p:cNvSpPr>
            <a:spLocks noChangeShapeType="1"/>
          </p:cNvSpPr>
          <p:nvPr/>
        </p:nvSpPr>
        <p:spPr bwMode="auto">
          <a:xfrm>
            <a:off x="2841236" y="4745473"/>
            <a:ext cx="1141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6" name="AutoShape 51"/>
          <p:cNvSpPr>
            <a:spLocks noChangeArrowheads="1"/>
          </p:cNvSpPr>
          <p:nvPr/>
        </p:nvSpPr>
        <p:spPr bwMode="auto">
          <a:xfrm flipH="1">
            <a:off x="2351172" y="5512054"/>
            <a:ext cx="889727" cy="64451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lnSpc>
                <a:spcPct val="120000"/>
              </a:lnSpc>
            </a:pPr>
            <a:r>
              <a:rPr kumimoji="1" lang="zh-CN" altLang="en-US" sz="1467" b="1" dirty="0">
                <a:cs typeface="+mn-ea"/>
                <a:sym typeface="+mn-lt"/>
              </a:rPr>
              <a:t>以太网</a:t>
            </a:r>
          </a:p>
          <a:p>
            <a:pPr algn="ctr">
              <a:lnSpc>
                <a:spcPct val="120000"/>
              </a:lnSpc>
            </a:pPr>
            <a:r>
              <a:rPr kumimoji="1" lang="zh-CN" altLang="en-US" sz="1467" b="1" dirty="0">
                <a:cs typeface="+mn-ea"/>
                <a:sym typeface="+mn-lt"/>
              </a:rPr>
              <a:t>交换机</a:t>
            </a:r>
          </a:p>
        </p:txBody>
      </p:sp>
      <p:grpSp>
        <p:nvGrpSpPr>
          <p:cNvPr id="117" name="组合 116"/>
          <p:cNvGrpSpPr/>
          <p:nvPr/>
        </p:nvGrpSpPr>
        <p:grpSpPr>
          <a:xfrm>
            <a:off x="6126413" y="1709568"/>
            <a:ext cx="816249" cy="3169859"/>
            <a:chOff x="5479461" y="839849"/>
            <a:chExt cx="612186"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19" name="Text Box 25"/>
            <p:cNvSpPr txBox="1">
              <a:spLocks noChangeArrowheads="1"/>
            </p:cNvSpPr>
            <p:nvPr/>
          </p:nvSpPr>
          <p:spPr bwMode="auto">
            <a:xfrm>
              <a:off x="5479461" y="1517604"/>
              <a:ext cx="612186"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3</a:t>
              </a:r>
              <a:endParaRPr kumimoji="1" lang="en-US" altLang="zh-CN" sz="1600" b="1" dirty="0">
                <a:solidFill>
                  <a:srgbClr val="3333FF"/>
                </a:solidFill>
                <a:cs typeface="+mn-ea"/>
                <a:sym typeface="+mn-lt"/>
              </a:endParaRPr>
            </a:p>
          </p:txBody>
        </p:sp>
      </p:grpSp>
      <p:grpSp>
        <p:nvGrpSpPr>
          <p:cNvPr id="120" name="组合 119"/>
          <p:cNvGrpSpPr/>
          <p:nvPr/>
        </p:nvGrpSpPr>
        <p:grpSpPr>
          <a:xfrm>
            <a:off x="3887192" y="1817171"/>
            <a:ext cx="1166875" cy="3546465"/>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22" name="Text Box 28"/>
            <p:cNvSpPr txBox="1">
              <a:spLocks noChangeArrowheads="1"/>
            </p:cNvSpPr>
            <p:nvPr/>
          </p:nvSpPr>
          <p:spPr bwMode="auto">
            <a:xfrm>
              <a:off x="3924944"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1</a:t>
              </a:r>
              <a:endParaRPr kumimoji="1" lang="en-US" altLang="zh-CN" sz="1600" b="1" dirty="0">
                <a:solidFill>
                  <a:srgbClr val="3333FF"/>
                </a:solidFill>
                <a:cs typeface="+mn-ea"/>
                <a:sym typeface="+mn-lt"/>
              </a:endParaRPr>
            </a:p>
          </p:txBody>
        </p:sp>
      </p:grpSp>
      <p:grpSp>
        <p:nvGrpSpPr>
          <p:cNvPr id="123" name="组合 122"/>
          <p:cNvGrpSpPr/>
          <p:nvPr/>
        </p:nvGrpSpPr>
        <p:grpSpPr>
          <a:xfrm>
            <a:off x="5133196" y="1817169"/>
            <a:ext cx="864123" cy="3169859"/>
            <a:chOff x="4734553" y="920550"/>
            <a:chExt cx="648092"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25" name="Text Box 29"/>
            <p:cNvSpPr txBox="1">
              <a:spLocks noChangeArrowheads="1"/>
            </p:cNvSpPr>
            <p:nvPr/>
          </p:nvSpPr>
          <p:spPr bwMode="auto">
            <a:xfrm>
              <a:off x="4734553" y="1519251"/>
              <a:ext cx="612187"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solidFill>
                    <a:srgbClr val="3333FF"/>
                  </a:solidFill>
                  <a:cs typeface="+mn-ea"/>
                  <a:sym typeface="+mn-lt"/>
                </a:rPr>
                <a:t>VLAN</a:t>
              </a:r>
              <a:r>
                <a:rPr kumimoji="1" lang="en-US" altLang="zh-CN" sz="1600" b="1" baseline="-25000" dirty="0">
                  <a:solidFill>
                    <a:srgbClr val="3333FF"/>
                  </a:solidFill>
                  <a:cs typeface="+mn-ea"/>
                  <a:sym typeface="+mn-lt"/>
                </a:rPr>
                <a:t>2</a:t>
              </a:r>
              <a:endParaRPr kumimoji="1" lang="en-US" altLang="zh-CN" sz="1600" b="1" dirty="0">
                <a:solidFill>
                  <a:srgbClr val="3333FF"/>
                </a:solidFill>
                <a:cs typeface="+mn-ea"/>
                <a:sym typeface="+mn-lt"/>
              </a:endParaRPr>
            </a:p>
          </p:txBody>
        </p:sp>
      </p:grpSp>
      <p:grpSp>
        <p:nvGrpSpPr>
          <p:cNvPr id="126" name="组合 125"/>
          <p:cNvGrpSpPr/>
          <p:nvPr/>
        </p:nvGrpSpPr>
        <p:grpSpPr>
          <a:xfrm>
            <a:off x="3966959" y="1770678"/>
            <a:ext cx="3015061" cy="3558602"/>
            <a:chOff x="3845014" y="885681"/>
            <a:chExt cx="2261296" cy="2668952"/>
          </a:xfrm>
        </p:grpSpPr>
        <p:sp>
          <p:nvSpPr>
            <p:cNvPr id="127" name="Text Box 19"/>
            <p:cNvSpPr txBox="1">
              <a:spLocks noChangeArrowheads="1"/>
            </p:cNvSpPr>
            <p:nvPr/>
          </p:nvSpPr>
          <p:spPr bwMode="auto">
            <a:xfrm>
              <a:off x="4085835" y="109484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4</a:t>
              </a:r>
              <a:endParaRPr kumimoji="1" lang="en-US" altLang="zh-CN" sz="1600" b="1">
                <a:cs typeface="+mn-ea"/>
                <a:sym typeface="+mn-lt"/>
              </a:endParaRPr>
            </a:p>
          </p:txBody>
        </p:sp>
        <p:sp>
          <p:nvSpPr>
            <p:cNvPr id="128" name="Text Box 20"/>
            <p:cNvSpPr txBox="1">
              <a:spLocks noChangeArrowheads="1"/>
            </p:cNvSpPr>
            <p:nvPr/>
          </p:nvSpPr>
          <p:spPr bwMode="auto">
            <a:xfrm>
              <a:off x="5062189" y="29139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1</a:t>
              </a:r>
              <a:endParaRPr kumimoji="1" lang="en-US" altLang="zh-CN" sz="1600" b="1" dirty="0">
                <a:cs typeface="+mn-ea"/>
                <a:sym typeface="+mn-lt"/>
              </a:endParaRPr>
            </a:p>
          </p:txBody>
        </p:sp>
        <p:sp>
          <p:nvSpPr>
            <p:cNvPr id="129" name="Text Box 26"/>
            <p:cNvSpPr txBox="1">
              <a:spLocks noChangeArrowheads="1"/>
            </p:cNvSpPr>
            <p:nvPr/>
          </p:nvSpPr>
          <p:spPr bwMode="auto">
            <a:xfrm>
              <a:off x="5787082" y="885681"/>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3</a:t>
              </a:r>
              <a:endParaRPr kumimoji="1" lang="en-US" altLang="zh-CN" sz="1600" b="1" dirty="0">
                <a:cs typeface="+mn-ea"/>
                <a:sym typeface="+mn-lt"/>
              </a:endParaRPr>
            </a:p>
          </p:txBody>
        </p:sp>
        <p:sp>
          <p:nvSpPr>
            <p:cNvPr id="130" name="Text Box 27"/>
            <p:cNvSpPr txBox="1">
              <a:spLocks noChangeArrowheads="1"/>
            </p:cNvSpPr>
            <p:nvPr/>
          </p:nvSpPr>
          <p:spPr bwMode="auto">
            <a:xfrm>
              <a:off x="5036430" y="103061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B</a:t>
              </a:r>
              <a:r>
                <a:rPr kumimoji="1" lang="en-US" altLang="zh-CN" sz="1600" b="1" baseline="-25000">
                  <a:cs typeface="+mn-ea"/>
                  <a:sym typeface="+mn-lt"/>
                </a:rPr>
                <a:t>3</a:t>
              </a:r>
              <a:endParaRPr kumimoji="1" lang="en-US" altLang="zh-CN" sz="1600" b="1">
                <a:cs typeface="+mn-ea"/>
                <a:sym typeface="+mn-lt"/>
              </a:endParaRPr>
            </a:p>
          </p:txBody>
        </p:sp>
        <p:sp>
          <p:nvSpPr>
            <p:cNvPr id="131" name="Text Box 30"/>
            <p:cNvSpPr txBox="1">
              <a:spLocks noChangeArrowheads="1"/>
            </p:cNvSpPr>
            <p:nvPr/>
          </p:nvSpPr>
          <p:spPr bwMode="auto">
            <a:xfrm>
              <a:off x="5786423" y="2799738"/>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C</a:t>
              </a:r>
              <a:r>
                <a:rPr kumimoji="1" lang="en-US" altLang="zh-CN" sz="1600" b="1" baseline="-25000">
                  <a:cs typeface="+mn-ea"/>
                  <a:sym typeface="+mn-lt"/>
                </a:rPr>
                <a:t>1</a:t>
              </a:r>
              <a:endParaRPr kumimoji="1" lang="en-US" altLang="zh-CN" sz="1600" b="1">
                <a:cs typeface="+mn-ea"/>
                <a:sym typeface="+mn-lt"/>
              </a:endParaRPr>
            </a:p>
          </p:txBody>
        </p:sp>
        <p:sp>
          <p:nvSpPr>
            <p:cNvPr id="132" name="Text Box 31"/>
            <p:cNvSpPr txBox="1">
              <a:spLocks noChangeArrowheads="1"/>
            </p:cNvSpPr>
            <p:nvPr/>
          </p:nvSpPr>
          <p:spPr bwMode="auto">
            <a:xfrm>
              <a:off x="4396522" y="3013843"/>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a:cs typeface="+mn-ea"/>
                  <a:sym typeface="+mn-lt"/>
                </a:rPr>
                <a:t>A</a:t>
              </a:r>
              <a:r>
                <a:rPr kumimoji="1" lang="en-US" altLang="zh-CN" sz="1600" b="1" baseline="-25000">
                  <a:cs typeface="+mn-ea"/>
                  <a:sym typeface="+mn-lt"/>
                </a:rPr>
                <a:t>2</a:t>
              </a:r>
              <a:endParaRPr kumimoji="1" lang="en-US" altLang="zh-CN" sz="1600" b="1">
                <a:cs typeface="+mn-ea"/>
                <a:sym typeface="+mn-lt"/>
              </a:endParaRPr>
            </a:p>
          </p:txBody>
        </p:sp>
        <p:sp>
          <p:nvSpPr>
            <p:cNvPr id="133" name="Text Box 32"/>
            <p:cNvSpPr txBox="1">
              <a:spLocks noChangeArrowheads="1"/>
            </p:cNvSpPr>
            <p:nvPr/>
          </p:nvSpPr>
          <p:spPr bwMode="auto">
            <a:xfrm>
              <a:off x="4091768" y="328417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1</a:t>
              </a:r>
              <a:endParaRPr kumimoji="1" lang="en-US" altLang="zh-CN" sz="1600" b="1" dirty="0">
                <a:cs typeface="+mn-ea"/>
                <a:sym typeface="+mn-lt"/>
              </a:endParaRPr>
            </a:p>
          </p:txBody>
        </p:sp>
        <p:sp>
          <p:nvSpPr>
            <p:cNvPr id="134" name="Text Box 33"/>
            <p:cNvSpPr txBox="1">
              <a:spLocks noChangeArrowheads="1"/>
            </p:cNvSpPr>
            <p:nvPr/>
          </p:nvSpPr>
          <p:spPr bwMode="auto">
            <a:xfrm>
              <a:off x="4084866" y="2094297"/>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A</a:t>
              </a:r>
              <a:r>
                <a:rPr kumimoji="1" lang="en-US" altLang="zh-CN" sz="1600" b="1" baseline="-25000" dirty="0">
                  <a:cs typeface="+mn-ea"/>
                  <a:sym typeface="+mn-lt"/>
                </a:rPr>
                <a:t>3</a:t>
              </a:r>
              <a:endParaRPr kumimoji="1" lang="en-US" altLang="zh-CN" sz="1600" b="1" dirty="0">
                <a:cs typeface="+mn-ea"/>
                <a:sym typeface="+mn-lt"/>
              </a:endParaRPr>
            </a:p>
          </p:txBody>
        </p:sp>
        <p:sp>
          <p:nvSpPr>
            <p:cNvPr id="135" name="Text Box 34"/>
            <p:cNvSpPr txBox="1">
              <a:spLocks noChangeArrowheads="1"/>
            </p:cNvSpPr>
            <p:nvPr/>
          </p:nvSpPr>
          <p:spPr bwMode="auto">
            <a:xfrm>
              <a:off x="5800697" y="1795685"/>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C</a:t>
              </a:r>
              <a:r>
                <a:rPr kumimoji="1" lang="en-US" altLang="zh-CN" sz="1600" b="1" baseline="-25000" dirty="0">
                  <a:cs typeface="+mn-ea"/>
                  <a:sym typeface="+mn-lt"/>
                </a:rPr>
                <a:t>2</a:t>
              </a:r>
              <a:endParaRPr kumimoji="1" lang="en-US" altLang="zh-CN" sz="1600" b="1" dirty="0">
                <a:cs typeface="+mn-ea"/>
                <a:sym typeface="+mn-lt"/>
              </a:endParaRPr>
            </a:p>
          </p:txBody>
        </p:sp>
        <p:sp>
          <p:nvSpPr>
            <p:cNvPr id="136" name="Text Box 35"/>
            <p:cNvSpPr txBox="1">
              <a:spLocks noChangeArrowheads="1"/>
            </p:cNvSpPr>
            <p:nvPr/>
          </p:nvSpPr>
          <p:spPr bwMode="auto">
            <a:xfrm>
              <a:off x="5061530" y="1914494"/>
              <a:ext cx="305613" cy="2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600" b="1" dirty="0">
                  <a:cs typeface="+mn-ea"/>
                  <a:sym typeface="+mn-lt"/>
                </a:rPr>
                <a:t>B</a:t>
              </a:r>
              <a:r>
                <a:rPr kumimoji="1" lang="en-US" altLang="zh-CN" sz="1600" b="1" baseline="-25000" dirty="0">
                  <a:cs typeface="+mn-ea"/>
                  <a:sym typeface="+mn-lt"/>
                </a:rPr>
                <a:t>2</a:t>
              </a:r>
              <a:endParaRPr kumimoji="1" lang="en-US" altLang="zh-CN" sz="1600" b="1" dirty="0">
                <a:cs typeface="+mn-ea"/>
                <a:sym typeface="+mn-lt"/>
              </a:endParaRPr>
            </a:p>
          </p:txBody>
        </p:sp>
        <p:pic>
          <p:nvPicPr>
            <p:cNvPr id="1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81216" y="4595042"/>
            <a:ext cx="1580989"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97692" y="3309553"/>
            <a:ext cx="1580989"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97692" y="2017194"/>
            <a:ext cx="1580989"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标题 1">
            <a:extLst>
              <a:ext uri="{FF2B5EF4-FFF2-40B4-BE49-F238E27FC236}">
                <a16:creationId xmlns:a16="http://schemas.microsoft.com/office/drawing/2014/main" id="{988944FB-5A9F-4F05-A0A0-D14D306090D5}"/>
              </a:ext>
            </a:extLst>
          </p:cNvPr>
          <p:cNvSpPr txBox="1">
            <a:spLocks/>
          </p:cNvSpPr>
          <p:nvPr/>
        </p:nvSpPr>
        <p:spPr>
          <a:xfrm>
            <a:off x="365075" y="81094"/>
            <a:ext cx="10858500" cy="867719"/>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buClr>
                <a:srgbClr val="0070C0"/>
              </a:buClr>
            </a:pPr>
            <a:r>
              <a:rPr lang="en-US" altLang="zh-CN" sz="3200" dirty="0">
                <a:latin typeface="+mn-lt"/>
                <a:ea typeface="+mn-ea"/>
                <a:cs typeface="+mn-ea"/>
                <a:sym typeface="+mn-lt"/>
              </a:rPr>
              <a:t>VLAN </a:t>
            </a:r>
            <a:r>
              <a:rPr lang="zh-CN" altLang="en-US" sz="3200" dirty="0">
                <a:latin typeface="+mn-lt"/>
                <a:ea typeface="+mn-ea"/>
                <a:cs typeface="+mn-ea"/>
                <a:sym typeface="+mn-lt"/>
              </a:rPr>
              <a:t>可以跨越在不同交换机上</a:t>
            </a:r>
            <a:endParaRPr lang="en-US" altLang="zh-CN" sz="3200" dirty="0">
              <a:latin typeface="+mn-lt"/>
              <a:ea typeface="+mn-ea"/>
              <a:cs typeface="+mn-ea"/>
              <a:sym typeface="+mn-lt"/>
            </a:endParaRPr>
          </a:p>
        </p:txBody>
      </p:sp>
    </p:spTree>
    <p:extLst>
      <p:ext uri="{BB962C8B-B14F-4D97-AF65-F5344CB8AC3E}">
        <p14:creationId xmlns:p14="http://schemas.microsoft.com/office/powerpoint/2010/main" val="12940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3000"/>
                                        <p:tgtEl>
                                          <p:spTgt spid="147"/>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3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3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6"/>
          <p:cNvSpPr>
            <a:spLocks noChangeArrowheads="1"/>
          </p:cNvSpPr>
          <p:nvPr/>
        </p:nvSpPr>
        <p:spPr bwMode="auto">
          <a:xfrm>
            <a:off x="590976" y="406606"/>
            <a:ext cx="3057247"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虚拟局域网优点</a:t>
            </a:r>
            <a:endParaRPr lang="fr-FR" altLang="zh-CN" sz="3200" b="1" dirty="0">
              <a:cs typeface="+mn-ea"/>
              <a:sym typeface="+mn-lt"/>
            </a:endParaRPr>
          </a:p>
        </p:txBody>
      </p:sp>
      <p:sp>
        <p:nvSpPr>
          <p:cNvPr id="5" name="Rectangle 46"/>
          <p:cNvSpPr>
            <a:spLocks noChangeArrowheads="1"/>
          </p:cNvSpPr>
          <p:nvPr/>
        </p:nvSpPr>
        <p:spPr bwMode="auto">
          <a:xfrm>
            <a:off x="687036" y="1938371"/>
            <a:ext cx="10822211" cy="2713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zh-CN" altLang="en-US" sz="2400" dirty="0">
                <a:cs typeface="+mn-ea"/>
                <a:sym typeface="+mn-lt"/>
              </a:rPr>
              <a:t>虚拟局域网（</a:t>
            </a:r>
            <a:r>
              <a:rPr lang="en-US" altLang="zh-CN" sz="2400" dirty="0">
                <a:cs typeface="+mn-ea"/>
                <a:sym typeface="+mn-lt"/>
              </a:rPr>
              <a:t>VLAN</a:t>
            </a:r>
            <a:r>
              <a:rPr lang="zh-CN" altLang="en-US" sz="2400" dirty="0">
                <a:cs typeface="+mn-ea"/>
                <a:sym typeface="+mn-lt"/>
              </a:rPr>
              <a:t>）技术具有以下主要优点：</a:t>
            </a:r>
            <a:endParaRPr lang="en-US" altLang="zh-CN" sz="2400" dirty="0">
              <a:cs typeface="+mn-ea"/>
              <a:sym typeface="+mn-lt"/>
            </a:endParaRPr>
          </a:p>
          <a:p>
            <a:pPr marL="960943" indent="-480472" eaLnBrk="0" hangingPunct="0">
              <a:lnSpc>
                <a:spcPct val="120000"/>
              </a:lnSpc>
              <a:buClr>
                <a:srgbClr val="990099"/>
              </a:buClr>
              <a:buFont typeface="+mj-lt"/>
              <a:buAutoNum type="arabicPeriod"/>
            </a:pPr>
            <a:r>
              <a:rPr lang="zh-CN" altLang="en-US" sz="2400" dirty="0">
                <a:cs typeface="+mn-ea"/>
                <a:sym typeface="+mn-lt"/>
              </a:rPr>
              <a:t>可以缩小网络的广播域范围，减轻了“广播风暴”对网络的影响</a:t>
            </a:r>
            <a:endParaRPr lang="en-US" altLang="zh-CN" sz="2400" dirty="0">
              <a:cs typeface="+mn-ea"/>
              <a:sym typeface="+mn-lt"/>
            </a:endParaRPr>
          </a:p>
          <a:p>
            <a:pPr marL="960943" indent="-480472" eaLnBrk="0" hangingPunct="0">
              <a:lnSpc>
                <a:spcPct val="120000"/>
              </a:lnSpc>
              <a:buClr>
                <a:srgbClr val="990099"/>
              </a:buClr>
              <a:buFont typeface="+mj-lt"/>
              <a:buAutoNum type="arabicPeriod"/>
            </a:pPr>
            <a:r>
              <a:rPr lang="zh-CN" altLang="en-US" sz="2400" dirty="0">
                <a:cs typeface="+mn-ea"/>
                <a:sym typeface="+mn-lt"/>
              </a:rPr>
              <a:t>改善了网络性能，避免因广播风暴带来的网络性能的下降</a:t>
            </a:r>
            <a:endParaRPr lang="en-US" altLang="zh-CN" sz="2400" dirty="0">
              <a:cs typeface="+mn-ea"/>
              <a:sym typeface="+mn-lt"/>
            </a:endParaRPr>
          </a:p>
          <a:p>
            <a:pPr marL="960943" indent="-480472" eaLnBrk="0" hangingPunct="0">
              <a:lnSpc>
                <a:spcPct val="120000"/>
              </a:lnSpc>
              <a:buClr>
                <a:srgbClr val="990099"/>
              </a:buClr>
              <a:buFont typeface="+mj-lt"/>
              <a:buAutoNum type="arabicPeriod"/>
            </a:pPr>
            <a:r>
              <a:rPr lang="zh-CN" altLang="en-US" sz="2400" dirty="0">
                <a:cs typeface="+mn-ea"/>
                <a:sym typeface="+mn-lt"/>
              </a:rPr>
              <a:t>可以扩大网络规模，大的广播域被划分变小，网络总规模可扩大</a:t>
            </a:r>
            <a:endParaRPr lang="en-US" altLang="zh-CN" sz="2400" dirty="0">
              <a:cs typeface="+mn-ea"/>
              <a:sym typeface="+mn-lt"/>
            </a:endParaRPr>
          </a:p>
          <a:p>
            <a:pPr marL="960943" indent="-480472" eaLnBrk="0" hangingPunct="0">
              <a:lnSpc>
                <a:spcPct val="120000"/>
              </a:lnSpc>
              <a:buClr>
                <a:srgbClr val="990099"/>
              </a:buClr>
              <a:buFont typeface="+mj-lt"/>
              <a:buAutoNum type="arabicPeriod"/>
            </a:pPr>
            <a:r>
              <a:rPr lang="zh-CN" altLang="en-US" sz="2400" dirty="0">
                <a:cs typeface="+mn-ea"/>
                <a:sym typeface="+mn-lt"/>
              </a:rPr>
              <a:t>提高了网络的安全性，防止数据信息被大范围扩散</a:t>
            </a:r>
          </a:p>
          <a:p>
            <a:pPr marL="960943" indent="-480472" eaLnBrk="0" hangingPunct="0">
              <a:lnSpc>
                <a:spcPct val="120000"/>
              </a:lnSpc>
              <a:buClr>
                <a:srgbClr val="990099"/>
              </a:buClr>
              <a:buFont typeface="+mj-lt"/>
              <a:buAutoNum type="arabicPeriod"/>
            </a:pPr>
            <a:r>
              <a:rPr lang="zh-CN" altLang="en-US" sz="2400" dirty="0">
                <a:cs typeface="+mn-ea"/>
                <a:sym typeface="+mn-lt"/>
              </a:rPr>
              <a:t>降低了网络管理、维护、排障的技术难度</a:t>
            </a:r>
            <a:endParaRPr lang="en-US" altLang="zh-CN" sz="2400" dirty="0">
              <a:cs typeface="+mn-ea"/>
              <a:sym typeface="+mn-lt"/>
            </a:endParaRPr>
          </a:p>
        </p:txBody>
      </p:sp>
    </p:spTree>
    <p:extLst>
      <p:ext uri="{BB962C8B-B14F-4D97-AF65-F5344CB8AC3E}">
        <p14:creationId xmlns:p14="http://schemas.microsoft.com/office/powerpoint/2010/main" val="5277458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277</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30000"/>
              </a:lnSpc>
              <a:spcBef>
                <a:spcPts val="0"/>
              </a:spcBef>
              <a:buNone/>
            </a:pPr>
            <a:r>
              <a:rPr lang="en-US" altLang="zh-CN" dirty="0">
                <a:cs typeface="+mn-ea"/>
                <a:sym typeface="+mn-lt"/>
              </a:rPr>
              <a:t>4.4 </a:t>
            </a:r>
            <a:r>
              <a:rPr lang="zh-CN" altLang="en-US" dirty="0">
                <a:cs typeface="+mn-ea"/>
                <a:sym typeface="+mn-lt"/>
              </a:rPr>
              <a:t>局域网的数据链路层</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4.5 </a:t>
            </a:r>
            <a:r>
              <a:rPr lang="zh-CN" altLang="en-US" dirty="0">
                <a:solidFill>
                  <a:schemeClr val="tx1"/>
                </a:solidFill>
                <a:cs typeface="+mn-ea"/>
                <a:sym typeface="+mn-lt"/>
              </a:rPr>
              <a:t>数据链路层网络互连</a:t>
            </a:r>
            <a:endParaRPr lang="en-US" altLang="zh-CN" dirty="0">
              <a:solidFill>
                <a:schemeClr val="tx1"/>
              </a:solidFill>
              <a:cs typeface="+mn-ea"/>
              <a:sym typeface="+mn-lt"/>
            </a:endParaRPr>
          </a:p>
          <a:p>
            <a:pPr marL="0" indent="0">
              <a:lnSpc>
                <a:spcPct val="120000"/>
              </a:lnSpc>
              <a:spcBef>
                <a:spcPts val="0"/>
              </a:spcBef>
              <a:buNone/>
            </a:pPr>
            <a:r>
              <a:rPr lang="en-US" altLang="zh-CN" dirty="0">
                <a:solidFill>
                  <a:srgbClr val="3333FF"/>
                </a:solidFill>
                <a:cs typeface="+mn-ea"/>
                <a:sym typeface="+mn-lt"/>
              </a:rPr>
              <a:t>4.6 </a:t>
            </a:r>
            <a:r>
              <a:rPr lang="zh-CN" altLang="en-US" dirty="0">
                <a:solidFill>
                  <a:srgbClr val="3333FF"/>
                </a:solidFill>
                <a:cs typeface="+mn-ea"/>
                <a:sym typeface="+mn-lt"/>
              </a:rPr>
              <a:t>以太网的产业应用情况</a:t>
            </a:r>
          </a:p>
          <a:p>
            <a:pPr marL="0" indent="0">
              <a:lnSpc>
                <a:spcPct val="120000"/>
              </a:lnSpc>
              <a:spcBef>
                <a:spcPts val="0"/>
              </a:spcBef>
              <a:buNone/>
            </a:pPr>
            <a:r>
              <a:rPr lang="en-US" altLang="zh-CN" dirty="0">
                <a:cs typeface="+mn-ea"/>
                <a:sym typeface="+mn-lt"/>
              </a:rPr>
              <a:t>4.7</a:t>
            </a:r>
            <a:r>
              <a:rPr lang="zh-CN" altLang="en-US" dirty="0">
                <a:cs typeface="+mn-ea"/>
                <a:sym typeface="+mn-lt"/>
              </a:rPr>
              <a:t> 本章总结</a:t>
            </a:r>
            <a:endParaRPr lang="en-US" altLang="zh-CN" dirty="0">
              <a:cs typeface="+mn-ea"/>
              <a:sym typeface="+mn-lt"/>
            </a:endParaRPr>
          </a:p>
        </p:txBody>
      </p:sp>
    </p:spTree>
    <p:extLst>
      <p:ext uri="{BB962C8B-B14F-4D97-AF65-F5344CB8AC3E}">
        <p14:creationId xmlns:p14="http://schemas.microsoft.com/office/powerpoint/2010/main" val="29656257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683B2-3528-47CA-9612-95E4F13A1F63}"/>
              </a:ext>
            </a:extLst>
          </p:cNvPr>
          <p:cNvSpPr>
            <a:spLocks noGrp="1"/>
          </p:cNvSpPr>
          <p:nvPr>
            <p:ph type="title"/>
          </p:nvPr>
        </p:nvSpPr>
        <p:spPr>
          <a:xfrm>
            <a:off x="376885" y="177261"/>
            <a:ext cx="11084110" cy="760016"/>
          </a:xfrm>
        </p:spPr>
        <p:txBody>
          <a:bodyPr>
            <a:normAutofit/>
          </a:bodyPr>
          <a:lstStyle/>
          <a:p>
            <a:pPr>
              <a:lnSpc>
                <a:spcPct val="120000"/>
              </a:lnSpc>
            </a:pPr>
            <a:r>
              <a:rPr lang="zh-CN" altLang="en-US" sz="3200" b="1" dirty="0">
                <a:latin typeface="+mn-lt"/>
                <a:ea typeface="+mn-ea"/>
                <a:cs typeface="+mn-ea"/>
                <a:sym typeface="+mn-lt"/>
              </a:rPr>
              <a:t>以太网络标准演进：超宽、</a:t>
            </a:r>
            <a:r>
              <a:rPr lang="en-US" altLang="zh-CN" sz="3200" b="1" dirty="0">
                <a:latin typeface="+mn-lt"/>
                <a:ea typeface="+mn-ea"/>
                <a:cs typeface="+mn-ea"/>
                <a:sym typeface="+mn-lt"/>
              </a:rPr>
              <a:t>QoS</a:t>
            </a:r>
            <a:r>
              <a:rPr lang="zh-CN" altLang="en-US" sz="3200" b="1" dirty="0">
                <a:latin typeface="+mn-lt"/>
                <a:ea typeface="+mn-ea"/>
                <a:cs typeface="+mn-ea"/>
                <a:sym typeface="+mn-lt"/>
              </a:rPr>
              <a:t>保证、可管理维护三方并进</a:t>
            </a:r>
          </a:p>
        </p:txBody>
      </p:sp>
      <p:sp>
        <p:nvSpPr>
          <p:cNvPr id="4" name="Line 4">
            <a:extLst>
              <a:ext uri="{FF2B5EF4-FFF2-40B4-BE49-F238E27FC236}">
                <a16:creationId xmlns:a16="http://schemas.microsoft.com/office/drawing/2014/main" id="{5A35688C-9A93-465D-A314-A4289B3B0317}"/>
              </a:ext>
            </a:extLst>
          </p:cNvPr>
          <p:cNvSpPr>
            <a:spLocks noChangeShapeType="1"/>
          </p:cNvSpPr>
          <p:nvPr/>
        </p:nvSpPr>
        <p:spPr bwMode="auto">
          <a:xfrm>
            <a:off x="984126" y="5870525"/>
            <a:ext cx="10170424" cy="6492"/>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11" name="Text Box 12">
            <a:extLst>
              <a:ext uri="{FF2B5EF4-FFF2-40B4-BE49-F238E27FC236}">
                <a16:creationId xmlns:a16="http://schemas.microsoft.com/office/drawing/2014/main" id="{184F6603-AA15-47C8-9106-132E89E96F17}"/>
              </a:ext>
            </a:extLst>
          </p:cNvPr>
          <p:cNvSpPr txBox="1">
            <a:spLocks noChangeArrowheads="1"/>
          </p:cNvSpPr>
          <p:nvPr/>
        </p:nvSpPr>
        <p:spPr bwMode="auto">
          <a:xfrm>
            <a:off x="695201" y="6062575"/>
            <a:ext cx="878092"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研制起步</a:t>
            </a:r>
          </a:p>
        </p:txBody>
      </p:sp>
      <p:sp>
        <p:nvSpPr>
          <p:cNvPr id="12" name="Text Box 13">
            <a:extLst>
              <a:ext uri="{FF2B5EF4-FFF2-40B4-BE49-F238E27FC236}">
                <a16:creationId xmlns:a16="http://schemas.microsoft.com/office/drawing/2014/main" id="{035A408B-D71A-41AB-A097-D87F19428F00}"/>
              </a:ext>
            </a:extLst>
          </p:cNvPr>
          <p:cNvSpPr txBox="1">
            <a:spLocks noChangeArrowheads="1"/>
          </p:cNvSpPr>
          <p:nvPr/>
        </p:nvSpPr>
        <p:spPr bwMode="auto">
          <a:xfrm>
            <a:off x="93491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1975</a:t>
            </a:r>
          </a:p>
        </p:txBody>
      </p:sp>
      <p:sp>
        <p:nvSpPr>
          <p:cNvPr id="13" name="Text Box 14">
            <a:extLst>
              <a:ext uri="{FF2B5EF4-FFF2-40B4-BE49-F238E27FC236}">
                <a16:creationId xmlns:a16="http://schemas.microsoft.com/office/drawing/2014/main" id="{2442DAE1-220B-442B-83BB-3AC6D671B5FC}"/>
              </a:ext>
            </a:extLst>
          </p:cNvPr>
          <p:cNvSpPr txBox="1">
            <a:spLocks noChangeArrowheads="1"/>
          </p:cNvSpPr>
          <p:nvPr/>
        </p:nvSpPr>
        <p:spPr bwMode="auto">
          <a:xfrm>
            <a:off x="191916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1989</a:t>
            </a:r>
          </a:p>
        </p:txBody>
      </p:sp>
      <p:sp>
        <p:nvSpPr>
          <p:cNvPr id="14" name="Text Box 15">
            <a:extLst>
              <a:ext uri="{FF2B5EF4-FFF2-40B4-BE49-F238E27FC236}">
                <a16:creationId xmlns:a16="http://schemas.microsoft.com/office/drawing/2014/main" id="{400F66D4-F50E-4C17-95CE-85805FC666B5}"/>
              </a:ext>
            </a:extLst>
          </p:cNvPr>
          <p:cNvSpPr txBox="1">
            <a:spLocks noChangeArrowheads="1"/>
          </p:cNvSpPr>
          <p:nvPr/>
        </p:nvSpPr>
        <p:spPr bwMode="auto">
          <a:xfrm>
            <a:off x="1703263" y="5995900"/>
            <a:ext cx="96625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国际标准</a:t>
            </a:r>
          </a:p>
          <a:p>
            <a:pPr eaLnBrk="1" hangingPunct="1">
              <a:lnSpc>
                <a:spcPct val="120000"/>
              </a:lnSpc>
            </a:pPr>
            <a:r>
              <a:rPr lang="en-US" altLang="zh-CN" sz="1400" dirty="0">
                <a:latin typeface="+mn-lt"/>
                <a:ea typeface="+mn-ea"/>
                <a:cs typeface="+mn-ea"/>
                <a:sym typeface="+mn-lt"/>
              </a:rPr>
              <a:t>100M</a:t>
            </a:r>
            <a:r>
              <a:rPr lang="zh-CN" altLang="en-US" sz="1400" dirty="0">
                <a:latin typeface="+mn-lt"/>
                <a:ea typeface="+mn-ea"/>
                <a:cs typeface="+mn-ea"/>
                <a:sym typeface="+mn-lt"/>
              </a:rPr>
              <a:t>电口</a:t>
            </a:r>
          </a:p>
        </p:txBody>
      </p:sp>
      <p:sp>
        <p:nvSpPr>
          <p:cNvPr id="15" name="Text Box 16">
            <a:extLst>
              <a:ext uri="{FF2B5EF4-FFF2-40B4-BE49-F238E27FC236}">
                <a16:creationId xmlns:a16="http://schemas.microsoft.com/office/drawing/2014/main" id="{54E33ACE-0FEB-4832-B4D2-C417FCECC59C}"/>
              </a:ext>
            </a:extLst>
          </p:cNvPr>
          <p:cNvSpPr txBox="1">
            <a:spLocks noChangeArrowheads="1"/>
          </p:cNvSpPr>
          <p:nvPr/>
        </p:nvSpPr>
        <p:spPr bwMode="auto">
          <a:xfrm>
            <a:off x="2639888" y="5995900"/>
            <a:ext cx="1217929"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latin typeface="+mn-lt"/>
                <a:ea typeface="+mn-ea"/>
                <a:cs typeface="+mn-ea"/>
                <a:sym typeface="+mn-lt"/>
              </a:rPr>
              <a:t>1000BASE-X</a:t>
            </a:r>
          </a:p>
          <a:p>
            <a:pPr eaLnBrk="1" hangingPunct="1">
              <a:lnSpc>
                <a:spcPct val="120000"/>
              </a:lnSpc>
            </a:pPr>
            <a:r>
              <a:rPr lang="zh-CN" altLang="en-US" sz="1400">
                <a:latin typeface="+mn-lt"/>
                <a:ea typeface="+mn-ea"/>
                <a:cs typeface="+mn-ea"/>
                <a:sym typeface="+mn-lt"/>
              </a:rPr>
              <a:t>基本完成</a:t>
            </a:r>
          </a:p>
        </p:txBody>
      </p:sp>
      <p:sp>
        <p:nvSpPr>
          <p:cNvPr id="16" name="Text Box 17">
            <a:extLst>
              <a:ext uri="{FF2B5EF4-FFF2-40B4-BE49-F238E27FC236}">
                <a16:creationId xmlns:a16="http://schemas.microsoft.com/office/drawing/2014/main" id="{40456DFB-DAD0-4E95-8E5C-882682C3A866}"/>
              </a:ext>
            </a:extLst>
          </p:cNvPr>
          <p:cNvSpPr txBox="1">
            <a:spLocks noChangeArrowheads="1"/>
          </p:cNvSpPr>
          <p:nvPr/>
        </p:nvSpPr>
        <p:spPr bwMode="auto">
          <a:xfrm>
            <a:off x="292722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1994</a:t>
            </a:r>
          </a:p>
        </p:txBody>
      </p:sp>
      <p:sp>
        <p:nvSpPr>
          <p:cNvPr id="17" name="Text Box 18">
            <a:extLst>
              <a:ext uri="{FF2B5EF4-FFF2-40B4-BE49-F238E27FC236}">
                <a16:creationId xmlns:a16="http://schemas.microsoft.com/office/drawing/2014/main" id="{27EDABE1-3966-4027-BAD7-3BCDE7A6EC9A}"/>
              </a:ext>
            </a:extLst>
          </p:cNvPr>
          <p:cNvSpPr txBox="1">
            <a:spLocks noChangeArrowheads="1"/>
          </p:cNvSpPr>
          <p:nvPr/>
        </p:nvSpPr>
        <p:spPr bwMode="auto">
          <a:xfrm>
            <a:off x="38860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1998</a:t>
            </a:r>
          </a:p>
        </p:txBody>
      </p:sp>
      <p:sp>
        <p:nvSpPr>
          <p:cNvPr id="18" name="Text Box 19">
            <a:extLst>
              <a:ext uri="{FF2B5EF4-FFF2-40B4-BE49-F238E27FC236}">
                <a16:creationId xmlns:a16="http://schemas.microsoft.com/office/drawing/2014/main" id="{76293A9A-CE71-4088-8FB1-45E019378A30}"/>
              </a:ext>
            </a:extLst>
          </p:cNvPr>
          <p:cNvSpPr txBox="1">
            <a:spLocks noChangeArrowheads="1"/>
          </p:cNvSpPr>
          <p:nvPr/>
        </p:nvSpPr>
        <p:spPr bwMode="auto">
          <a:xfrm>
            <a:off x="3840038" y="5995900"/>
            <a:ext cx="111373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1000base-T</a:t>
            </a:r>
          </a:p>
          <a:p>
            <a:pPr eaLnBrk="1" hangingPunct="1">
              <a:lnSpc>
                <a:spcPct val="120000"/>
              </a:lnSpc>
            </a:pPr>
            <a:r>
              <a:rPr lang="zh-CN" altLang="en-US" sz="1400" dirty="0">
                <a:latin typeface="+mn-lt"/>
                <a:ea typeface="+mn-ea"/>
                <a:cs typeface="+mn-ea"/>
                <a:sym typeface="+mn-lt"/>
              </a:rPr>
              <a:t> 标准完成</a:t>
            </a:r>
          </a:p>
        </p:txBody>
      </p:sp>
      <p:sp>
        <p:nvSpPr>
          <p:cNvPr id="19" name="Text Box 20">
            <a:extLst>
              <a:ext uri="{FF2B5EF4-FFF2-40B4-BE49-F238E27FC236}">
                <a16:creationId xmlns:a16="http://schemas.microsoft.com/office/drawing/2014/main" id="{29178ECE-4A3A-41FA-80DC-29B700F8B047}"/>
              </a:ext>
            </a:extLst>
          </p:cNvPr>
          <p:cNvSpPr txBox="1">
            <a:spLocks noChangeArrowheads="1"/>
          </p:cNvSpPr>
          <p:nvPr/>
        </p:nvSpPr>
        <p:spPr bwMode="auto">
          <a:xfrm>
            <a:off x="4871913" y="5995900"/>
            <a:ext cx="115861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10GBASE-X</a:t>
            </a:r>
          </a:p>
          <a:p>
            <a:pPr eaLnBrk="1" hangingPunct="1">
              <a:lnSpc>
                <a:spcPct val="120000"/>
              </a:lnSpc>
            </a:pPr>
            <a:r>
              <a:rPr lang="zh-CN" altLang="en-US" sz="1400" dirty="0">
                <a:latin typeface="+mn-lt"/>
                <a:ea typeface="+mn-ea"/>
                <a:cs typeface="+mn-ea"/>
                <a:sym typeface="+mn-lt"/>
              </a:rPr>
              <a:t>标准形成</a:t>
            </a:r>
          </a:p>
        </p:txBody>
      </p:sp>
      <p:sp>
        <p:nvSpPr>
          <p:cNvPr id="20" name="Text Box 21">
            <a:extLst>
              <a:ext uri="{FF2B5EF4-FFF2-40B4-BE49-F238E27FC236}">
                <a16:creationId xmlns:a16="http://schemas.microsoft.com/office/drawing/2014/main" id="{6D00F579-4015-42D9-BB21-2A167F6DFEE9}"/>
              </a:ext>
            </a:extLst>
          </p:cNvPr>
          <p:cNvSpPr txBox="1">
            <a:spLocks noChangeArrowheads="1"/>
          </p:cNvSpPr>
          <p:nvPr/>
        </p:nvSpPr>
        <p:spPr bwMode="auto">
          <a:xfrm>
            <a:off x="51592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2002</a:t>
            </a:r>
          </a:p>
        </p:txBody>
      </p:sp>
      <p:sp>
        <p:nvSpPr>
          <p:cNvPr id="21" name="Text Box 22">
            <a:extLst>
              <a:ext uri="{FF2B5EF4-FFF2-40B4-BE49-F238E27FC236}">
                <a16:creationId xmlns:a16="http://schemas.microsoft.com/office/drawing/2014/main" id="{3DD9FE23-F134-463B-AB72-D8EDE9887A4D}"/>
              </a:ext>
            </a:extLst>
          </p:cNvPr>
          <p:cNvSpPr txBox="1">
            <a:spLocks noChangeArrowheads="1"/>
          </p:cNvSpPr>
          <p:nvPr/>
        </p:nvSpPr>
        <p:spPr bwMode="auto">
          <a:xfrm>
            <a:off x="63117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2004</a:t>
            </a:r>
          </a:p>
        </p:txBody>
      </p:sp>
      <p:sp>
        <p:nvSpPr>
          <p:cNvPr id="22" name="Text Box 23">
            <a:extLst>
              <a:ext uri="{FF2B5EF4-FFF2-40B4-BE49-F238E27FC236}">
                <a16:creationId xmlns:a16="http://schemas.microsoft.com/office/drawing/2014/main" id="{C70E2546-F8A3-4532-B074-EF9B95929C0B}"/>
              </a:ext>
            </a:extLst>
          </p:cNvPr>
          <p:cNvSpPr txBox="1">
            <a:spLocks noChangeArrowheads="1"/>
          </p:cNvSpPr>
          <p:nvPr/>
        </p:nvSpPr>
        <p:spPr bwMode="auto">
          <a:xfrm>
            <a:off x="5900613" y="5992725"/>
            <a:ext cx="1288461"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10GBASE-CX</a:t>
            </a:r>
          </a:p>
          <a:p>
            <a:pPr eaLnBrk="1" hangingPunct="1">
              <a:lnSpc>
                <a:spcPct val="120000"/>
              </a:lnSpc>
            </a:pPr>
            <a:r>
              <a:rPr lang="zh-CN" altLang="en-US" sz="1400" dirty="0">
                <a:latin typeface="+mn-lt"/>
                <a:ea typeface="+mn-ea"/>
                <a:cs typeface="+mn-ea"/>
                <a:sym typeface="+mn-lt"/>
              </a:rPr>
              <a:t>标准补充</a:t>
            </a:r>
          </a:p>
        </p:txBody>
      </p:sp>
      <p:sp>
        <p:nvSpPr>
          <p:cNvPr id="24" name="Text Box 25">
            <a:extLst>
              <a:ext uri="{FF2B5EF4-FFF2-40B4-BE49-F238E27FC236}">
                <a16:creationId xmlns:a16="http://schemas.microsoft.com/office/drawing/2014/main" id="{B3464203-FEB7-4D4A-B3FE-AC670B3A42CF}"/>
              </a:ext>
            </a:extLst>
          </p:cNvPr>
          <p:cNvSpPr txBox="1">
            <a:spLocks noChangeArrowheads="1"/>
          </p:cNvSpPr>
          <p:nvPr/>
        </p:nvSpPr>
        <p:spPr bwMode="auto">
          <a:xfrm>
            <a:off x="73436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2006</a:t>
            </a:r>
          </a:p>
        </p:txBody>
      </p:sp>
      <p:sp>
        <p:nvSpPr>
          <p:cNvPr id="25" name="Text Box 26">
            <a:extLst>
              <a:ext uri="{FF2B5EF4-FFF2-40B4-BE49-F238E27FC236}">
                <a16:creationId xmlns:a16="http://schemas.microsoft.com/office/drawing/2014/main" id="{FB1C3D14-5153-42A4-A46B-27683B88BC07}"/>
              </a:ext>
            </a:extLst>
          </p:cNvPr>
          <p:cNvSpPr txBox="1">
            <a:spLocks noChangeArrowheads="1"/>
          </p:cNvSpPr>
          <p:nvPr/>
        </p:nvSpPr>
        <p:spPr bwMode="auto">
          <a:xfrm>
            <a:off x="7119813" y="5992725"/>
            <a:ext cx="1147397"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10GBASE-T</a:t>
            </a:r>
          </a:p>
          <a:p>
            <a:pPr eaLnBrk="1" hangingPunct="1">
              <a:lnSpc>
                <a:spcPct val="120000"/>
              </a:lnSpc>
            </a:pPr>
            <a:r>
              <a:rPr lang="zh-CN" altLang="en-US" sz="1400" dirty="0">
                <a:latin typeface="+mn-lt"/>
                <a:ea typeface="+mn-ea"/>
                <a:cs typeface="+mn-ea"/>
                <a:sym typeface="+mn-lt"/>
              </a:rPr>
              <a:t>标准完成</a:t>
            </a:r>
          </a:p>
        </p:txBody>
      </p:sp>
      <p:sp>
        <p:nvSpPr>
          <p:cNvPr id="27" name="Text Box 28">
            <a:extLst>
              <a:ext uri="{FF2B5EF4-FFF2-40B4-BE49-F238E27FC236}">
                <a16:creationId xmlns:a16="http://schemas.microsoft.com/office/drawing/2014/main" id="{AAC60190-9E9A-423F-83DC-41103FA480AA}"/>
              </a:ext>
            </a:extLst>
          </p:cNvPr>
          <p:cNvSpPr txBox="1">
            <a:spLocks noChangeArrowheads="1"/>
          </p:cNvSpPr>
          <p:nvPr/>
        </p:nvSpPr>
        <p:spPr bwMode="auto">
          <a:xfrm>
            <a:off x="82961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28" name="Text Box 29">
            <a:extLst>
              <a:ext uri="{FF2B5EF4-FFF2-40B4-BE49-F238E27FC236}">
                <a16:creationId xmlns:a16="http://schemas.microsoft.com/office/drawing/2014/main" id="{04EABAA8-FC93-4CF6-AA4C-C9EBD3B16912}"/>
              </a:ext>
            </a:extLst>
          </p:cNvPr>
          <p:cNvSpPr txBox="1">
            <a:spLocks noChangeArrowheads="1"/>
          </p:cNvSpPr>
          <p:nvPr/>
        </p:nvSpPr>
        <p:spPr bwMode="auto">
          <a:xfrm>
            <a:off x="8288213" y="5992725"/>
            <a:ext cx="98549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40G,100G</a:t>
            </a:r>
          </a:p>
          <a:p>
            <a:pPr eaLnBrk="1" hangingPunct="1">
              <a:lnSpc>
                <a:spcPct val="120000"/>
              </a:lnSpc>
            </a:pPr>
            <a:r>
              <a:rPr lang="zh-CN" altLang="en-US" sz="1400" dirty="0">
                <a:latin typeface="+mn-lt"/>
                <a:ea typeface="+mn-ea"/>
                <a:cs typeface="+mn-ea"/>
                <a:sym typeface="+mn-lt"/>
              </a:rPr>
              <a:t>初步完成</a:t>
            </a:r>
          </a:p>
        </p:txBody>
      </p:sp>
      <p:sp>
        <p:nvSpPr>
          <p:cNvPr id="30" name="Text Box 28">
            <a:extLst>
              <a:ext uri="{FF2B5EF4-FFF2-40B4-BE49-F238E27FC236}">
                <a16:creationId xmlns:a16="http://schemas.microsoft.com/office/drawing/2014/main" id="{F3C51D60-5F5A-415F-899A-983B63CC7BA2}"/>
              </a:ext>
            </a:extLst>
          </p:cNvPr>
          <p:cNvSpPr txBox="1">
            <a:spLocks noChangeArrowheads="1"/>
          </p:cNvSpPr>
          <p:nvPr/>
        </p:nvSpPr>
        <p:spPr bwMode="auto">
          <a:xfrm>
            <a:off x="9448675"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2013</a:t>
            </a:r>
            <a:endParaRPr lang="zh-CN" altLang="en-US" sz="1400" dirty="0">
              <a:solidFill>
                <a:srgbClr val="669900"/>
              </a:solidFill>
              <a:latin typeface="+mn-lt"/>
              <a:ea typeface="+mn-ea"/>
              <a:cs typeface="+mn-ea"/>
              <a:sym typeface="+mn-lt"/>
            </a:endParaRPr>
          </a:p>
        </p:txBody>
      </p:sp>
      <p:sp>
        <p:nvSpPr>
          <p:cNvPr id="31" name="Text Box 29">
            <a:extLst>
              <a:ext uri="{FF2B5EF4-FFF2-40B4-BE49-F238E27FC236}">
                <a16:creationId xmlns:a16="http://schemas.microsoft.com/office/drawing/2014/main" id="{708B5C9E-CB6F-4ADD-960D-668A497503AC}"/>
              </a:ext>
            </a:extLst>
          </p:cNvPr>
          <p:cNvSpPr txBox="1">
            <a:spLocks noChangeArrowheads="1"/>
          </p:cNvSpPr>
          <p:nvPr/>
        </p:nvSpPr>
        <p:spPr bwMode="auto">
          <a:xfrm>
            <a:off x="9440737" y="5992725"/>
            <a:ext cx="956640"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400G</a:t>
            </a:r>
            <a:r>
              <a:rPr lang="zh-CN" altLang="en-US" sz="1400" dirty="0">
                <a:latin typeface="+mn-lt"/>
                <a:ea typeface="+mn-ea"/>
                <a:cs typeface="+mn-ea"/>
                <a:sym typeface="+mn-lt"/>
              </a:rPr>
              <a:t>研究</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小组成立</a:t>
            </a:r>
          </a:p>
        </p:txBody>
      </p:sp>
      <p:sp>
        <p:nvSpPr>
          <p:cNvPr id="32" name="箭头: 上 31">
            <a:extLst>
              <a:ext uri="{FF2B5EF4-FFF2-40B4-BE49-F238E27FC236}">
                <a16:creationId xmlns:a16="http://schemas.microsoft.com/office/drawing/2014/main" id="{04FE9911-0B11-483E-B0F1-A2AD21360DE6}"/>
              </a:ext>
            </a:extLst>
          </p:cNvPr>
          <p:cNvSpPr/>
          <p:nvPr/>
        </p:nvSpPr>
        <p:spPr>
          <a:xfrm>
            <a:off x="105948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箭头: 上 32">
            <a:extLst>
              <a:ext uri="{FF2B5EF4-FFF2-40B4-BE49-F238E27FC236}">
                <a16:creationId xmlns:a16="http://schemas.microsoft.com/office/drawing/2014/main" id="{611AD8AA-ECCF-4867-AA38-E6534E6A5092}"/>
              </a:ext>
            </a:extLst>
          </p:cNvPr>
          <p:cNvSpPr/>
          <p:nvPr/>
        </p:nvSpPr>
        <p:spPr>
          <a:xfrm>
            <a:off x="213702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箭头: 上 33">
            <a:extLst>
              <a:ext uri="{FF2B5EF4-FFF2-40B4-BE49-F238E27FC236}">
                <a16:creationId xmlns:a16="http://schemas.microsoft.com/office/drawing/2014/main" id="{AB65A9D9-E33D-4239-97EF-41336B3FEB65}"/>
              </a:ext>
            </a:extLst>
          </p:cNvPr>
          <p:cNvSpPr/>
          <p:nvPr/>
        </p:nvSpPr>
        <p:spPr>
          <a:xfrm>
            <a:off x="3060947"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上 34">
            <a:extLst>
              <a:ext uri="{FF2B5EF4-FFF2-40B4-BE49-F238E27FC236}">
                <a16:creationId xmlns:a16="http://schemas.microsoft.com/office/drawing/2014/main" id="{ABF2B0E5-B479-4240-BB46-286FCD5C0D16}"/>
              </a:ext>
            </a:extLst>
          </p:cNvPr>
          <p:cNvSpPr/>
          <p:nvPr/>
        </p:nvSpPr>
        <p:spPr>
          <a:xfrm>
            <a:off x="4149229"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 name="箭头: 上 35">
            <a:extLst>
              <a:ext uri="{FF2B5EF4-FFF2-40B4-BE49-F238E27FC236}">
                <a16:creationId xmlns:a16="http://schemas.microsoft.com/office/drawing/2014/main" id="{9C81B6D0-7404-4BC1-8A3D-620224927797}"/>
              </a:ext>
            </a:extLst>
          </p:cNvPr>
          <p:cNvSpPr/>
          <p:nvPr/>
        </p:nvSpPr>
        <p:spPr>
          <a:xfrm>
            <a:off x="53086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 name="箭头: 上 36">
            <a:extLst>
              <a:ext uri="{FF2B5EF4-FFF2-40B4-BE49-F238E27FC236}">
                <a16:creationId xmlns:a16="http://schemas.microsoft.com/office/drawing/2014/main" id="{4F6734CD-C0F3-478D-B7A6-3A2BF2BB188F}"/>
              </a:ext>
            </a:extLst>
          </p:cNvPr>
          <p:cNvSpPr/>
          <p:nvPr/>
        </p:nvSpPr>
        <p:spPr>
          <a:xfrm>
            <a:off x="64331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箭头: 上 37">
            <a:extLst>
              <a:ext uri="{FF2B5EF4-FFF2-40B4-BE49-F238E27FC236}">
                <a16:creationId xmlns:a16="http://schemas.microsoft.com/office/drawing/2014/main" id="{3B0DCFD4-4F15-40DD-AB52-BAE1DAAA48EA}"/>
              </a:ext>
            </a:extLst>
          </p:cNvPr>
          <p:cNvSpPr/>
          <p:nvPr/>
        </p:nvSpPr>
        <p:spPr>
          <a:xfrm>
            <a:off x="745923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箭头: 上 38">
            <a:extLst>
              <a:ext uri="{FF2B5EF4-FFF2-40B4-BE49-F238E27FC236}">
                <a16:creationId xmlns:a16="http://schemas.microsoft.com/office/drawing/2014/main" id="{A440AD04-91E1-4A68-891F-E01A1B5BFC63}"/>
              </a:ext>
            </a:extLst>
          </p:cNvPr>
          <p:cNvSpPr/>
          <p:nvPr/>
        </p:nvSpPr>
        <p:spPr>
          <a:xfrm>
            <a:off x="841717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箭头: 上 39">
            <a:extLst>
              <a:ext uri="{FF2B5EF4-FFF2-40B4-BE49-F238E27FC236}">
                <a16:creationId xmlns:a16="http://schemas.microsoft.com/office/drawing/2014/main" id="{347FB828-3178-48B1-BF81-A6130E2193DA}"/>
              </a:ext>
            </a:extLst>
          </p:cNvPr>
          <p:cNvSpPr/>
          <p:nvPr/>
        </p:nvSpPr>
        <p:spPr>
          <a:xfrm>
            <a:off x="9569696"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Line 4">
            <a:extLst>
              <a:ext uri="{FF2B5EF4-FFF2-40B4-BE49-F238E27FC236}">
                <a16:creationId xmlns:a16="http://schemas.microsoft.com/office/drawing/2014/main" id="{43B5027A-C23C-4243-BE7F-2CFBD311C672}"/>
              </a:ext>
            </a:extLst>
          </p:cNvPr>
          <p:cNvSpPr>
            <a:spLocks noChangeShapeType="1"/>
          </p:cNvSpPr>
          <p:nvPr/>
        </p:nvSpPr>
        <p:spPr bwMode="auto">
          <a:xfrm flipV="1">
            <a:off x="5744030" y="2402823"/>
            <a:ext cx="5293318"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46" name="Text Box 21">
            <a:extLst>
              <a:ext uri="{FF2B5EF4-FFF2-40B4-BE49-F238E27FC236}">
                <a16:creationId xmlns:a16="http://schemas.microsoft.com/office/drawing/2014/main" id="{874671B1-89C2-47D3-82D9-AB257CE26563}"/>
              </a:ext>
            </a:extLst>
          </p:cNvPr>
          <p:cNvSpPr txBox="1">
            <a:spLocks noChangeArrowheads="1"/>
          </p:cNvSpPr>
          <p:nvPr/>
        </p:nvSpPr>
        <p:spPr bwMode="auto">
          <a:xfrm>
            <a:off x="6417008" y="181763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2004</a:t>
            </a:r>
          </a:p>
        </p:txBody>
      </p:sp>
      <p:sp>
        <p:nvSpPr>
          <p:cNvPr id="47" name="Text Box 22">
            <a:extLst>
              <a:ext uri="{FF2B5EF4-FFF2-40B4-BE49-F238E27FC236}">
                <a16:creationId xmlns:a16="http://schemas.microsoft.com/office/drawing/2014/main" id="{7D6F2A8B-8C9C-4A0A-85B5-58517C3E5E93}"/>
              </a:ext>
            </a:extLst>
          </p:cNvPr>
          <p:cNvSpPr txBox="1">
            <a:spLocks noChangeArrowheads="1"/>
          </p:cNvSpPr>
          <p:nvPr/>
        </p:nvSpPr>
        <p:spPr bwMode="auto">
          <a:xfrm>
            <a:off x="7581412"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2006</a:t>
            </a:r>
          </a:p>
        </p:txBody>
      </p:sp>
      <p:sp>
        <p:nvSpPr>
          <p:cNvPr id="48" name="Text Box 25">
            <a:extLst>
              <a:ext uri="{FF2B5EF4-FFF2-40B4-BE49-F238E27FC236}">
                <a16:creationId xmlns:a16="http://schemas.microsoft.com/office/drawing/2014/main" id="{FC13AC42-F5DA-4623-B88B-3C0F03DE8965}"/>
              </a:ext>
            </a:extLst>
          </p:cNvPr>
          <p:cNvSpPr txBox="1">
            <a:spLocks noChangeArrowheads="1"/>
          </p:cNvSpPr>
          <p:nvPr/>
        </p:nvSpPr>
        <p:spPr bwMode="auto">
          <a:xfrm>
            <a:off x="86132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2007</a:t>
            </a:r>
          </a:p>
        </p:txBody>
      </p:sp>
      <p:sp>
        <p:nvSpPr>
          <p:cNvPr id="49" name="Text Box 28">
            <a:extLst>
              <a:ext uri="{FF2B5EF4-FFF2-40B4-BE49-F238E27FC236}">
                <a16:creationId xmlns:a16="http://schemas.microsoft.com/office/drawing/2014/main" id="{4E9859F3-54F4-4B5A-95DB-6145B08F1D3A}"/>
              </a:ext>
            </a:extLst>
          </p:cNvPr>
          <p:cNvSpPr txBox="1">
            <a:spLocks noChangeArrowheads="1"/>
          </p:cNvSpPr>
          <p:nvPr/>
        </p:nvSpPr>
        <p:spPr bwMode="auto">
          <a:xfrm>
            <a:off x="95657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endParaRPr lang="zh-CN" altLang="en-US" sz="1400" dirty="0">
              <a:solidFill>
                <a:srgbClr val="669900"/>
              </a:solidFill>
              <a:latin typeface="+mn-lt"/>
              <a:ea typeface="+mn-ea"/>
              <a:cs typeface="+mn-ea"/>
              <a:sym typeface="+mn-lt"/>
            </a:endParaRPr>
          </a:p>
        </p:txBody>
      </p:sp>
      <p:sp>
        <p:nvSpPr>
          <p:cNvPr id="55" name="箭头: 上 54">
            <a:extLst>
              <a:ext uri="{FF2B5EF4-FFF2-40B4-BE49-F238E27FC236}">
                <a16:creationId xmlns:a16="http://schemas.microsoft.com/office/drawing/2014/main" id="{951CF629-1250-4B83-AFC3-B1585A3F278F}"/>
              </a:ext>
            </a:extLst>
          </p:cNvPr>
          <p:cNvSpPr/>
          <p:nvPr/>
        </p:nvSpPr>
        <p:spPr>
          <a:xfrm>
            <a:off x="65783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箭头: 上 55">
            <a:extLst>
              <a:ext uri="{FF2B5EF4-FFF2-40B4-BE49-F238E27FC236}">
                <a16:creationId xmlns:a16="http://schemas.microsoft.com/office/drawing/2014/main" id="{DA66EECD-FC06-409B-BF22-873B128B4235}"/>
              </a:ext>
            </a:extLst>
          </p:cNvPr>
          <p:cNvSpPr/>
          <p:nvPr/>
        </p:nvSpPr>
        <p:spPr>
          <a:xfrm>
            <a:off x="77028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箭头: 上 56">
            <a:extLst>
              <a:ext uri="{FF2B5EF4-FFF2-40B4-BE49-F238E27FC236}">
                <a16:creationId xmlns:a16="http://schemas.microsoft.com/office/drawing/2014/main" id="{B5AB3A91-137D-4AA0-A6A3-54BDCD22B566}"/>
              </a:ext>
            </a:extLst>
          </p:cNvPr>
          <p:cNvSpPr/>
          <p:nvPr/>
        </p:nvSpPr>
        <p:spPr>
          <a:xfrm>
            <a:off x="8728869"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箭头: 上 57">
            <a:extLst>
              <a:ext uri="{FF2B5EF4-FFF2-40B4-BE49-F238E27FC236}">
                <a16:creationId xmlns:a16="http://schemas.microsoft.com/office/drawing/2014/main" id="{3A7A3F97-3A32-4D53-A05B-E1D3899005E9}"/>
              </a:ext>
            </a:extLst>
          </p:cNvPr>
          <p:cNvSpPr/>
          <p:nvPr/>
        </p:nvSpPr>
        <p:spPr>
          <a:xfrm>
            <a:off x="9686808"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Text Box 26">
            <a:extLst>
              <a:ext uri="{FF2B5EF4-FFF2-40B4-BE49-F238E27FC236}">
                <a16:creationId xmlns:a16="http://schemas.microsoft.com/office/drawing/2014/main" id="{986EA5AC-76DD-4A9E-8551-AD4D0290C326}"/>
              </a:ext>
            </a:extLst>
          </p:cNvPr>
          <p:cNvSpPr txBox="1">
            <a:spLocks noChangeArrowheads="1"/>
          </p:cNvSpPr>
          <p:nvPr/>
        </p:nvSpPr>
        <p:spPr bwMode="auto">
          <a:xfrm>
            <a:off x="8623548" y="2399160"/>
            <a:ext cx="66112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EFM</a:t>
            </a:r>
          </a:p>
        </p:txBody>
      </p:sp>
      <p:sp>
        <p:nvSpPr>
          <p:cNvPr id="61" name="Line 4">
            <a:extLst>
              <a:ext uri="{FF2B5EF4-FFF2-40B4-BE49-F238E27FC236}">
                <a16:creationId xmlns:a16="http://schemas.microsoft.com/office/drawing/2014/main" id="{9F593044-6CA5-423E-874D-C98CDAA788DD}"/>
              </a:ext>
            </a:extLst>
          </p:cNvPr>
          <p:cNvSpPr>
            <a:spLocks noChangeShapeType="1"/>
          </p:cNvSpPr>
          <p:nvPr/>
        </p:nvSpPr>
        <p:spPr bwMode="auto">
          <a:xfrm flipV="1">
            <a:off x="961304" y="3985490"/>
            <a:ext cx="10138775"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67" name="Text Box 22">
            <a:extLst>
              <a:ext uri="{FF2B5EF4-FFF2-40B4-BE49-F238E27FC236}">
                <a16:creationId xmlns:a16="http://schemas.microsoft.com/office/drawing/2014/main" id="{2C626889-DB04-4DAB-8AD4-A886E9A2549C}"/>
              </a:ext>
            </a:extLst>
          </p:cNvPr>
          <p:cNvSpPr txBox="1">
            <a:spLocks noChangeArrowheads="1"/>
          </p:cNvSpPr>
          <p:nvPr/>
        </p:nvSpPr>
        <p:spPr bwMode="auto">
          <a:xfrm>
            <a:off x="5303296"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p>
        </p:txBody>
      </p:sp>
      <p:sp>
        <p:nvSpPr>
          <p:cNvPr id="68" name="Text Box 25">
            <a:extLst>
              <a:ext uri="{FF2B5EF4-FFF2-40B4-BE49-F238E27FC236}">
                <a16:creationId xmlns:a16="http://schemas.microsoft.com/office/drawing/2014/main" id="{D5EE1D1E-D1E8-4AD0-963A-4C91BEC41030}"/>
              </a:ext>
            </a:extLst>
          </p:cNvPr>
          <p:cNvSpPr txBox="1">
            <a:spLocks noChangeArrowheads="1"/>
          </p:cNvSpPr>
          <p:nvPr/>
        </p:nvSpPr>
        <p:spPr bwMode="auto">
          <a:xfrm>
            <a:off x="21906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2009</a:t>
            </a:r>
          </a:p>
        </p:txBody>
      </p:sp>
      <p:sp>
        <p:nvSpPr>
          <p:cNvPr id="69" name="Text Box 28">
            <a:extLst>
              <a:ext uri="{FF2B5EF4-FFF2-40B4-BE49-F238E27FC236}">
                <a16:creationId xmlns:a16="http://schemas.microsoft.com/office/drawing/2014/main" id="{0A9E7542-F2F2-45C6-98D7-026389AF6696}"/>
              </a:ext>
            </a:extLst>
          </p:cNvPr>
          <p:cNvSpPr txBox="1">
            <a:spLocks noChangeArrowheads="1"/>
          </p:cNvSpPr>
          <p:nvPr/>
        </p:nvSpPr>
        <p:spPr bwMode="auto">
          <a:xfrm>
            <a:off x="31431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70" name="Text Box 28">
            <a:extLst>
              <a:ext uri="{FF2B5EF4-FFF2-40B4-BE49-F238E27FC236}">
                <a16:creationId xmlns:a16="http://schemas.microsoft.com/office/drawing/2014/main" id="{465FD5F3-CE4C-4EB7-9074-7422E99251F9}"/>
              </a:ext>
            </a:extLst>
          </p:cNvPr>
          <p:cNvSpPr txBox="1">
            <a:spLocks noChangeArrowheads="1"/>
          </p:cNvSpPr>
          <p:nvPr/>
        </p:nvSpPr>
        <p:spPr bwMode="auto">
          <a:xfrm>
            <a:off x="4295712" y="3464422"/>
            <a:ext cx="544155"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2011</a:t>
            </a:r>
            <a:endParaRPr lang="zh-CN" altLang="en-US" sz="1400" dirty="0">
              <a:solidFill>
                <a:srgbClr val="669900"/>
              </a:solidFill>
              <a:latin typeface="+mn-lt"/>
              <a:ea typeface="+mn-ea"/>
              <a:cs typeface="+mn-ea"/>
              <a:sym typeface="+mn-lt"/>
            </a:endParaRPr>
          </a:p>
        </p:txBody>
      </p:sp>
      <p:sp>
        <p:nvSpPr>
          <p:cNvPr id="76" name="箭头: 上 75">
            <a:extLst>
              <a:ext uri="{FF2B5EF4-FFF2-40B4-BE49-F238E27FC236}">
                <a16:creationId xmlns:a16="http://schemas.microsoft.com/office/drawing/2014/main" id="{DD8F6347-8C57-4EDC-A632-DD63289AE80D}"/>
              </a:ext>
            </a:extLst>
          </p:cNvPr>
          <p:cNvSpPr/>
          <p:nvPr/>
        </p:nvSpPr>
        <p:spPr>
          <a:xfrm>
            <a:off x="5424691"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箭头: 上 76">
            <a:extLst>
              <a:ext uri="{FF2B5EF4-FFF2-40B4-BE49-F238E27FC236}">
                <a16:creationId xmlns:a16="http://schemas.microsoft.com/office/drawing/2014/main" id="{114833FE-D754-4BE8-91AA-2084919971AD}"/>
              </a:ext>
            </a:extLst>
          </p:cNvPr>
          <p:cNvSpPr/>
          <p:nvPr/>
        </p:nvSpPr>
        <p:spPr>
          <a:xfrm>
            <a:off x="2306270"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箭头: 上 77">
            <a:extLst>
              <a:ext uri="{FF2B5EF4-FFF2-40B4-BE49-F238E27FC236}">
                <a16:creationId xmlns:a16="http://schemas.microsoft.com/office/drawing/2014/main" id="{0FDE493D-2B64-482F-AF06-8FB52F73F358}"/>
              </a:ext>
            </a:extLst>
          </p:cNvPr>
          <p:cNvSpPr/>
          <p:nvPr/>
        </p:nvSpPr>
        <p:spPr>
          <a:xfrm>
            <a:off x="3264209"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箭头: 上 78">
            <a:extLst>
              <a:ext uri="{FF2B5EF4-FFF2-40B4-BE49-F238E27FC236}">
                <a16:creationId xmlns:a16="http://schemas.microsoft.com/office/drawing/2014/main" id="{AC4640EE-0A38-4431-8C4F-A015A2045D7E}"/>
              </a:ext>
            </a:extLst>
          </p:cNvPr>
          <p:cNvSpPr/>
          <p:nvPr/>
        </p:nvSpPr>
        <p:spPr>
          <a:xfrm>
            <a:off x="441673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Text Box 26">
            <a:extLst>
              <a:ext uri="{FF2B5EF4-FFF2-40B4-BE49-F238E27FC236}">
                <a16:creationId xmlns:a16="http://schemas.microsoft.com/office/drawing/2014/main" id="{62A2C84D-9257-4324-8824-1AF23E8DCD9B}"/>
              </a:ext>
            </a:extLst>
          </p:cNvPr>
          <p:cNvSpPr txBox="1">
            <a:spLocks noChangeArrowheads="1"/>
          </p:cNvSpPr>
          <p:nvPr/>
        </p:nvSpPr>
        <p:spPr bwMode="auto">
          <a:xfrm>
            <a:off x="1978489" y="4009288"/>
            <a:ext cx="98262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802.1Qav</a:t>
            </a:r>
          </a:p>
        </p:txBody>
      </p:sp>
      <p:sp>
        <p:nvSpPr>
          <p:cNvPr id="82" name="Text Box 26">
            <a:extLst>
              <a:ext uri="{FF2B5EF4-FFF2-40B4-BE49-F238E27FC236}">
                <a16:creationId xmlns:a16="http://schemas.microsoft.com/office/drawing/2014/main" id="{AF191C59-E511-411D-9165-FD104FF0BA36}"/>
              </a:ext>
            </a:extLst>
          </p:cNvPr>
          <p:cNvSpPr txBox="1">
            <a:spLocks noChangeArrowheads="1"/>
          </p:cNvSpPr>
          <p:nvPr/>
        </p:nvSpPr>
        <p:spPr bwMode="auto">
          <a:xfrm>
            <a:off x="2964898"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802.1Qat</a:t>
            </a:r>
          </a:p>
          <a:p>
            <a:pPr eaLnBrk="1" hangingPunct="1">
              <a:lnSpc>
                <a:spcPct val="120000"/>
              </a:lnSpc>
            </a:pPr>
            <a:r>
              <a:rPr lang="en-US" altLang="zh-CN" sz="1400" dirty="0">
                <a:latin typeface="+mn-lt"/>
                <a:ea typeface="+mn-ea"/>
                <a:cs typeface="+mn-ea"/>
                <a:sym typeface="+mn-lt"/>
              </a:rPr>
              <a:t>802.1Qau</a:t>
            </a:r>
          </a:p>
        </p:txBody>
      </p:sp>
      <p:sp>
        <p:nvSpPr>
          <p:cNvPr id="83" name="Text Box 26">
            <a:extLst>
              <a:ext uri="{FF2B5EF4-FFF2-40B4-BE49-F238E27FC236}">
                <a16:creationId xmlns:a16="http://schemas.microsoft.com/office/drawing/2014/main" id="{594252D4-C85B-43F6-8E4A-9E8BF2E53359}"/>
              </a:ext>
            </a:extLst>
          </p:cNvPr>
          <p:cNvSpPr txBox="1">
            <a:spLocks noChangeArrowheads="1"/>
          </p:cNvSpPr>
          <p:nvPr/>
        </p:nvSpPr>
        <p:spPr bwMode="auto">
          <a:xfrm>
            <a:off x="4049535"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802.1Qaz</a:t>
            </a:r>
          </a:p>
          <a:p>
            <a:pPr eaLnBrk="1" hangingPunct="1">
              <a:lnSpc>
                <a:spcPct val="120000"/>
              </a:lnSpc>
            </a:pPr>
            <a:r>
              <a:rPr lang="en-US" altLang="zh-CN" sz="1400" dirty="0">
                <a:latin typeface="+mn-lt"/>
                <a:ea typeface="+mn-ea"/>
                <a:cs typeface="+mn-ea"/>
                <a:sym typeface="+mn-lt"/>
              </a:rPr>
              <a:t>802.1Qbb</a:t>
            </a:r>
          </a:p>
        </p:txBody>
      </p:sp>
      <p:sp>
        <p:nvSpPr>
          <p:cNvPr id="84" name="Text Box 26">
            <a:extLst>
              <a:ext uri="{FF2B5EF4-FFF2-40B4-BE49-F238E27FC236}">
                <a16:creationId xmlns:a16="http://schemas.microsoft.com/office/drawing/2014/main" id="{A20281B0-C16F-4304-A914-4CA786141298}"/>
              </a:ext>
            </a:extLst>
          </p:cNvPr>
          <p:cNvSpPr txBox="1">
            <a:spLocks noChangeArrowheads="1"/>
          </p:cNvSpPr>
          <p:nvPr/>
        </p:nvSpPr>
        <p:spPr bwMode="auto">
          <a:xfrm>
            <a:off x="5069422" y="3994385"/>
            <a:ext cx="1016882"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802.1Qbv</a:t>
            </a:r>
          </a:p>
          <a:p>
            <a:pPr eaLnBrk="1" hangingPunct="1">
              <a:lnSpc>
                <a:spcPct val="120000"/>
              </a:lnSpc>
            </a:pPr>
            <a:r>
              <a:rPr lang="en-US" altLang="zh-CN" sz="1400" dirty="0">
                <a:latin typeface="+mn-lt"/>
                <a:ea typeface="+mn-ea"/>
                <a:cs typeface="+mn-ea"/>
                <a:sym typeface="+mn-lt"/>
              </a:rPr>
              <a:t>802.1Qca</a:t>
            </a:r>
          </a:p>
        </p:txBody>
      </p:sp>
      <p:sp>
        <p:nvSpPr>
          <p:cNvPr id="85" name="Text Box 22">
            <a:extLst>
              <a:ext uri="{FF2B5EF4-FFF2-40B4-BE49-F238E27FC236}">
                <a16:creationId xmlns:a16="http://schemas.microsoft.com/office/drawing/2014/main" id="{EFA24A61-F350-4CF6-B82A-9969AFBD6B21}"/>
              </a:ext>
            </a:extLst>
          </p:cNvPr>
          <p:cNvSpPr txBox="1">
            <a:spLocks noChangeArrowheads="1"/>
          </p:cNvSpPr>
          <p:nvPr/>
        </p:nvSpPr>
        <p:spPr bwMode="auto">
          <a:xfrm>
            <a:off x="6334472"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2016</a:t>
            </a:r>
          </a:p>
        </p:txBody>
      </p:sp>
      <p:sp>
        <p:nvSpPr>
          <p:cNvPr id="86" name="箭头: 上 85">
            <a:extLst>
              <a:ext uri="{FF2B5EF4-FFF2-40B4-BE49-F238E27FC236}">
                <a16:creationId xmlns:a16="http://schemas.microsoft.com/office/drawing/2014/main" id="{4D65585A-C2F3-4727-869A-17257C44B241}"/>
              </a:ext>
            </a:extLst>
          </p:cNvPr>
          <p:cNvSpPr/>
          <p:nvPr/>
        </p:nvSpPr>
        <p:spPr>
          <a:xfrm>
            <a:off x="6455867"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7" name="Text Box 26">
            <a:extLst>
              <a:ext uri="{FF2B5EF4-FFF2-40B4-BE49-F238E27FC236}">
                <a16:creationId xmlns:a16="http://schemas.microsoft.com/office/drawing/2014/main" id="{E68EE133-82AB-4B0B-9C85-D2A2D62E5601}"/>
              </a:ext>
            </a:extLst>
          </p:cNvPr>
          <p:cNvSpPr txBox="1">
            <a:spLocks noChangeArrowheads="1"/>
          </p:cNvSpPr>
          <p:nvPr/>
        </p:nvSpPr>
        <p:spPr bwMode="auto">
          <a:xfrm>
            <a:off x="6063178" y="3992406"/>
            <a:ext cx="1022079"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802.1Qbu</a:t>
            </a:r>
          </a:p>
          <a:p>
            <a:pPr eaLnBrk="1" hangingPunct="1">
              <a:lnSpc>
                <a:spcPct val="120000"/>
              </a:lnSpc>
            </a:pPr>
            <a:r>
              <a:rPr lang="en-US" altLang="zh-CN" sz="1400" dirty="0">
                <a:latin typeface="+mn-lt"/>
                <a:ea typeface="+mn-ea"/>
                <a:cs typeface="+mn-ea"/>
                <a:sym typeface="+mn-lt"/>
              </a:rPr>
              <a:t>802.1Qbz</a:t>
            </a:r>
          </a:p>
        </p:txBody>
      </p:sp>
      <p:sp>
        <p:nvSpPr>
          <p:cNvPr id="88" name="Text Box 22">
            <a:extLst>
              <a:ext uri="{FF2B5EF4-FFF2-40B4-BE49-F238E27FC236}">
                <a16:creationId xmlns:a16="http://schemas.microsoft.com/office/drawing/2014/main" id="{D2AAE3EF-7892-4390-B3A3-21C5A50B1A05}"/>
              </a:ext>
            </a:extLst>
          </p:cNvPr>
          <p:cNvSpPr txBox="1">
            <a:spLocks noChangeArrowheads="1"/>
          </p:cNvSpPr>
          <p:nvPr/>
        </p:nvSpPr>
        <p:spPr bwMode="auto">
          <a:xfrm>
            <a:off x="7149907"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2017</a:t>
            </a:r>
          </a:p>
        </p:txBody>
      </p:sp>
      <p:sp>
        <p:nvSpPr>
          <p:cNvPr id="89" name="箭头: 上 88">
            <a:extLst>
              <a:ext uri="{FF2B5EF4-FFF2-40B4-BE49-F238E27FC236}">
                <a16:creationId xmlns:a16="http://schemas.microsoft.com/office/drawing/2014/main" id="{E406E60E-DC87-4E30-A178-EEC62C27CEFD}"/>
              </a:ext>
            </a:extLst>
          </p:cNvPr>
          <p:cNvSpPr/>
          <p:nvPr/>
        </p:nvSpPr>
        <p:spPr>
          <a:xfrm>
            <a:off x="7271302"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0" name="Text Box 26">
            <a:extLst>
              <a:ext uri="{FF2B5EF4-FFF2-40B4-BE49-F238E27FC236}">
                <a16:creationId xmlns:a16="http://schemas.microsoft.com/office/drawing/2014/main" id="{B738EBA7-FD9C-4C0D-92D5-1BD386C7B5C7}"/>
              </a:ext>
            </a:extLst>
          </p:cNvPr>
          <p:cNvSpPr txBox="1">
            <a:spLocks noChangeArrowheads="1"/>
          </p:cNvSpPr>
          <p:nvPr/>
        </p:nvSpPr>
        <p:spPr bwMode="auto">
          <a:xfrm>
            <a:off x="7034805" y="3992406"/>
            <a:ext cx="1028720"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802.1Qch</a:t>
            </a:r>
          </a:p>
          <a:p>
            <a:pPr eaLnBrk="1" hangingPunct="1">
              <a:lnSpc>
                <a:spcPct val="120000"/>
              </a:lnSpc>
            </a:pPr>
            <a:r>
              <a:rPr lang="en-US" altLang="zh-CN" sz="1400" dirty="0">
                <a:latin typeface="+mn-lt"/>
                <a:ea typeface="+mn-ea"/>
                <a:cs typeface="+mn-ea"/>
                <a:sym typeface="+mn-lt"/>
              </a:rPr>
              <a:t>802.1Qci</a:t>
            </a:r>
          </a:p>
        </p:txBody>
      </p:sp>
      <p:sp>
        <p:nvSpPr>
          <p:cNvPr id="91" name="Text Box 22">
            <a:extLst>
              <a:ext uri="{FF2B5EF4-FFF2-40B4-BE49-F238E27FC236}">
                <a16:creationId xmlns:a16="http://schemas.microsoft.com/office/drawing/2014/main" id="{383EDCD9-B164-449F-96D7-DE53934F53EC}"/>
              </a:ext>
            </a:extLst>
          </p:cNvPr>
          <p:cNvSpPr txBox="1">
            <a:spLocks noChangeArrowheads="1"/>
          </p:cNvSpPr>
          <p:nvPr/>
        </p:nvSpPr>
        <p:spPr bwMode="auto">
          <a:xfrm>
            <a:off x="7942130"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2018</a:t>
            </a:r>
          </a:p>
        </p:txBody>
      </p:sp>
      <p:sp>
        <p:nvSpPr>
          <p:cNvPr id="92" name="箭头: 上 91">
            <a:extLst>
              <a:ext uri="{FF2B5EF4-FFF2-40B4-BE49-F238E27FC236}">
                <a16:creationId xmlns:a16="http://schemas.microsoft.com/office/drawing/2014/main" id="{B707E260-3F5D-4685-B28C-ADDEBE06601E}"/>
              </a:ext>
            </a:extLst>
          </p:cNvPr>
          <p:cNvSpPr/>
          <p:nvPr/>
        </p:nvSpPr>
        <p:spPr>
          <a:xfrm>
            <a:off x="8063525"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3" name="Text Box 26">
            <a:extLst>
              <a:ext uri="{FF2B5EF4-FFF2-40B4-BE49-F238E27FC236}">
                <a16:creationId xmlns:a16="http://schemas.microsoft.com/office/drawing/2014/main" id="{E8C4B277-716E-4AAF-B104-5B469681BE88}"/>
              </a:ext>
            </a:extLst>
          </p:cNvPr>
          <p:cNvSpPr txBox="1">
            <a:spLocks noChangeArrowheads="1"/>
          </p:cNvSpPr>
          <p:nvPr/>
        </p:nvSpPr>
        <p:spPr bwMode="auto">
          <a:xfrm>
            <a:off x="7932533" y="3994385"/>
            <a:ext cx="986581"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802.1Qcc</a:t>
            </a:r>
          </a:p>
        </p:txBody>
      </p:sp>
      <p:sp>
        <p:nvSpPr>
          <p:cNvPr id="94" name="箭头: 上 93">
            <a:extLst>
              <a:ext uri="{FF2B5EF4-FFF2-40B4-BE49-F238E27FC236}">
                <a16:creationId xmlns:a16="http://schemas.microsoft.com/office/drawing/2014/main" id="{C1BAF5EF-61A1-419A-8A7C-1F254A09718A}"/>
              </a:ext>
            </a:extLst>
          </p:cNvPr>
          <p:cNvSpPr/>
          <p:nvPr/>
        </p:nvSpPr>
        <p:spPr>
          <a:xfrm>
            <a:off x="905077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5" name="Text Box 26">
            <a:extLst>
              <a:ext uri="{FF2B5EF4-FFF2-40B4-BE49-F238E27FC236}">
                <a16:creationId xmlns:a16="http://schemas.microsoft.com/office/drawing/2014/main" id="{B9689B76-8CF4-4998-A6C4-BEEC3EE972B4}"/>
              </a:ext>
            </a:extLst>
          </p:cNvPr>
          <p:cNvSpPr txBox="1">
            <a:spLocks noChangeArrowheads="1"/>
          </p:cNvSpPr>
          <p:nvPr/>
        </p:nvSpPr>
        <p:spPr bwMode="auto">
          <a:xfrm>
            <a:off x="8919114" y="3994385"/>
            <a:ext cx="1992556"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802.1Qcz 802.1Qdd</a:t>
            </a:r>
          </a:p>
          <a:p>
            <a:pPr eaLnBrk="1" hangingPunct="1">
              <a:lnSpc>
                <a:spcPct val="120000"/>
              </a:lnSpc>
            </a:pPr>
            <a:r>
              <a:rPr lang="en-US" altLang="zh-CN" sz="1400" dirty="0">
                <a:latin typeface="+mn-lt"/>
                <a:ea typeface="+mn-ea"/>
                <a:cs typeface="+mn-ea"/>
                <a:sym typeface="+mn-lt"/>
              </a:rPr>
              <a:t>802.1Qdj 802.1Qdq</a:t>
            </a:r>
          </a:p>
        </p:txBody>
      </p:sp>
      <p:sp>
        <p:nvSpPr>
          <p:cNvPr id="96" name="Text Box 22">
            <a:extLst>
              <a:ext uri="{FF2B5EF4-FFF2-40B4-BE49-F238E27FC236}">
                <a16:creationId xmlns:a16="http://schemas.microsoft.com/office/drawing/2014/main" id="{2971E952-76DA-4CC7-B505-E945CAE290A7}"/>
              </a:ext>
            </a:extLst>
          </p:cNvPr>
          <p:cNvSpPr txBox="1">
            <a:spLocks noChangeArrowheads="1"/>
          </p:cNvSpPr>
          <p:nvPr/>
        </p:nvSpPr>
        <p:spPr bwMode="auto">
          <a:xfrm>
            <a:off x="8957207" y="3464422"/>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98" name="箭头: 上 97">
            <a:extLst>
              <a:ext uri="{FF2B5EF4-FFF2-40B4-BE49-F238E27FC236}">
                <a16:creationId xmlns:a16="http://schemas.microsoft.com/office/drawing/2014/main" id="{9B9DE112-1A71-49F6-84F3-07E50173C61A}"/>
              </a:ext>
            </a:extLst>
          </p:cNvPr>
          <p:cNvSpPr/>
          <p:nvPr/>
        </p:nvSpPr>
        <p:spPr>
          <a:xfrm>
            <a:off x="10534840"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9" name="Text Box 29">
            <a:extLst>
              <a:ext uri="{FF2B5EF4-FFF2-40B4-BE49-F238E27FC236}">
                <a16:creationId xmlns:a16="http://schemas.microsoft.com/office/drawing/2014/main" id="{3E388C85-FB57-46B9-9CBE-85CFC179DCC8}"/>
              </a:ext>
            </a:extLst>
          </p:cNvPr>
          <p:cNvSpPr txBox="1">
            <a:spLocks noChangeArrowheads="1"/>
          </p:cNvSpPr>
          <p:nvPr/>
        </p:nvSpPr>
        <p:spPr bwMode="auto">
          <a:xfrm>
            <a:off x="10341527" y="5979861"/>
            <a:ext cx="100473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800G/1.6T</a:t>
            </a:r>
          </a:p>
        </p:txBody>
      </p:sp>
      <p:sp>
        <p:nvSpPr>
          <p:cNvPr id="100" name="Text Box 22">
            <a:extLst>
              <a:ext uri="{FF2B5EF4-FFF2-40B4-BE49-F238E27FC236}">
                <a16:creationId xmlns:a16="http://schemas.microsoft.com/office/drawing/2014/main" id="{3C707DE0-8F7A-4E0D-A786-65AD23DDBC30}"/>
              </a:ext>
            </a:extLst>
          </p:cNvPr>
          <p:cNvSpPr txBox="1">
            <a:spLocks noChangeArrowheads="1"/>
          </p:cNvSpPr>
          <p:nvPr/>
        </p:nvSpPr>
        <p:spPr bwMode="auto">
          <a:xfrm>
            <a:off x="10310914" y="5352774"/>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101" name="Text Box 26">
            <a:extLst>
              <a:ext uri="{FF2B5EF4-FFF2-40B4-BE49-F238E27FC236}">
                <a16:creationId xmlns:a16="http://schemas.microsoft.com/office/drawing/2014/main" id="{0B79A2B9-EF09-4879-A777-3A2358567E45}"/>
              </a:ext>
            </a:extLst>
          </p:cNvPr>
          <p:cNvSpPr txBox="1">
            <a:spLocks noChangeArrowheads="1"/>
          </p:cNvSpPr>
          <p:nvPr/>
        </p:nvSpPr>
        <p:spPr bwMode="auto">
          <a:xfrm>
            <a:off x="6461999"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CFM</a:t>
            </a:r>
          </a:p>
        </p:txBody>
      </p:sp>
      <p:sp>
        <p:nvSpPr>
          <p:cNvPr id="102" name="Text Box 26">
            <a:extLst>
              <a:ext uri="{FF2B5EF4-FFF2-40B4-BE49-F238E27FC236}">
                <a16:creationId xmlns:a16="http://schemas.microsoft.com/office/drawing/2014/main" id="{B8F67E22-CAE8-4C90-B8D8-2962A6AE120D}"/>
              </a:ext>
            </a:extLst>
          </p:cNvPr>
          <p:cNvSpPr txBox="1">
            <a:spLocks noChangeArrowheads="1"/>
          </p:cNvSpPr>
          <p:nvPr/>
        </p:nvSpPr>
        <p:spPr bwMode="auto">
          <a:xfrm>
            <a:off x="9544989" y="2398061"/>
            <a:ext cx="1120236"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Y.1731</a:t>
            </a:r>
          </a:p>
        </p:txBody>
      </p:sp>
      <p:sp>
        <p:nvSpPr>
          <p:cNvPr id="103" name="Text Box 26">
            <a:extLst>
              <a:ext uri="{FF2B5EF4-FFF2-40B4-BE49-F238E27FC236}">
                <a16:creationId xmlns:a16="http://schemas.microsoft.com/office/drawing/2014/main" id="{38736D70-EA3C-438E-9F2E-DCD4D18959F5}"/>
              </a:ext>
            </a:extLst>
          </p:cNvPr>
          <p:cNvSpPr txBox="1">
            <a:spLocks noChangeArrowheads="1"/>
          </p:cNvSpPr>
          <p:nvPr/>
        </p:nvSpPr>
        <p:spPr bwMode="auto">
          <a:xfrm>
            <a:off x="7604264"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E-LMI</a:t>
            </a:r>
          </a:p>
        </p:txBody>
      </p:sp>
      <p:sp>
        <p:nvSpPr>
          <p:cNvPr id="105" name="矩形 104">
            <a:extLst>
              <a:ext uri="{FF2B5EF4-FFF2-40B4-BE49-F238E27FC236}">
                <a16:creationId xmlns:a16="http://schemas.microsoft.com/office/drawing/2014/main" id="{B2A95536-28DC-4CE7-B4C2-FF3358D81569}"/>
              </a:ext>
            </a:extLst>
          </p:cNvPr>
          <p:cNvSpPr/>
          <p:nvPr/>
        </p:nvSpPr>
        <p:spPr>
          <a:xfrm>
            <a:off x="548750" y="1646217"/>
            <a:ext cx="4264885" cy="1248740"/>
          </a:xfrm>
          <a:prstGeom prst="rect">
            <a:avLst/>
          </a:prstGeom>
          <a:solidFill>
            <a:schemeClr val="accent2">
              <a:lumMod val="60000"/>
              <a:lumOff val="40000"/>
              <a:alpha val="23000"/>
            </a:schemeClr>
          </a:solidFill>
        </p:spPr>
        <p:txBody>
          <a:bodyPr wrap="square">
            <a:spAutoFit/>
          </a:bodyPr>
          <a:lstStyle/>
          <a:p>
            <a:pPr marL="285750" indent="-285750">
              <a:lnSpc>
                <a:spcPct val="120000"/>
              </a:lnSpc>
              <a:buFont typeface="Arial" panose="020B0604020202020204" pitchFamily="34" charset="0"/>
              <a:buChar char="•"/>
            </a:pPr>
            <a:r>
              <a:rPr lang="en-US" altLang="zh-CN" sz="1600" dirty="0">
                <a:cs typeface="+mn-ea"/>
                <a:sym typeface="+mn-lt"/>
              </a:rPr>
              <a:t>GE</a:t>
            </a:r>
            <a:r>
              <a:rPr lang="zh-CN" altLang="en-US" sz="1600" dirty="0">
                <a:cs typeface="+mn-ea"/>
                <a:sym typeface="+mn-lt"/>
              </a:rPr>
              <a:t>千兆到桌面，</a:t>
            </a:r>
            <a:r>
              <a:rPr lang="en-US" altLang="zh-CN" sz="1600" dirty="0">
                <a:cs typeface="+mn-ea"/>
                <a:sym typeface="+mn-lt"/>
              </a:rPr>
              <a:t>10GE</a:t>
            </a:r>
            <a:r>
              <a:rPr lang="zh-CN" altLang="en-US" sz="1600" dirty="0">
                <a:cs typeface="+mn-ea"/>
                <a:sym typeface="+mn-lt"/>
              </a:rPr>
              <a:t>端口广泛应用</a:t>
            </a:r>
            <a:endParaRPr lang="en-US" altLang="zh-CN" sz="1600" dirty="0">
              <a:cs typeface="+mn-ea"/>
              <a:sym typeface="+mn-lt"/>
            </a:endParaRPr>
          </a:p>
          <a:p>
            <a:pPr marL="285750" indent="-285750">
              <a:lnSpc>
                <a:spcPct val="120000"/>
              </a:lnSpc>
              <a:buFont typeface="Arial" panose="020B0604020202020204" pitchFamily="34" charset="0"/>
              <a:buChar char="•"/>
            </a:pPr>
            <a:r>
              <a:rPr lang="en-US" altLang="zh-CN" sz="1600" dirty="0">
                <a:cs typeface="+mn-ea"/>
                <a:sym typeface="+mn-lt"/>
              </a:rPr>
              <a:t>100GE/200GE/400GE </a:t>
            </a:r>
            <a:r>
              <a:rPr lang="zh-CN" altLang="en-US" sz="1600" dirty="0">
                <a:cs typeface="+mn-ea"/>
                <a:sym typeface="+mn-lt"/>
              </a:rPr>
              <a:t>端口也成熟使</a:t>
            </a:r>
            <a:endParaRPr lang="en-US" altLang="zh-CN" sz="1600" dirty="0">
              <a:cs typeface="+mn-ea"/>
              <a:sym typeface="+mn-lt"/>
            </a:endParaRPr>
          </a:p>
          <a:p>
            <a:pPr marL="285750" indent="-285750">
              <a:lnSpc>
                <a:spcPct val="120000"/>
              </a:lnSpc>
              <a:buFont typeface="Arial" panose="020B0604020202020204" pitchFamily="34" charset="0"/>
              <a:buChar char="•"/>
            </a:pPr>
            <a:r>
              <a:rPr lang="zh-CN" altLang="en-US" sz="1600" dirty="0">
                <a:cs typeface="+mn-ea"/>
                <a:sym typeface="+mn-lt"/>
              </a:rPr>
              <a:t>用</a:t>
            </a:r>
            <a:r>
              <a:rPr lang="en-US" altLang="zh-CN" sz="1600" dirty="0">
                <a:cs typeface="+mn-ea"/>
                <a:sym typeface="+mn-lt"/>
              </a:rPr>
              <a:t>2.5G/5G/25G/50G </a:t>
            </a:r>
            <a:r>
              <a:rPr lang="zh-CN" altLang="en-US" sz="1600" dirty="0">
                <a:cs typeface="+mn-ea"/>
                <a:sym typeface="+mn-lt"/>
              </a:rPr>
              <a:t>分支助力新一代高性能服务器接入</a:t>
            </a:r>
            <a:r>
              <a:rPr lang="en-US" altLang="zh-CN" sz="1600" b="0" dirty="0">
                <a:cs typeface="+mn-ea"/>
                <a:sym typeface="+mn-lt"/>
              </a:rPr>
              <a:t> </a:t>
            </a:r>
          </a:p>
        </p:txBody>
      </p:sp>
      <p:sp>
        <p:nvSpPr>
          <p:cNvPr id="106" name="文本框 105">
            <a:extLst>
              <a:ext uri="{FF2B5EF4-FFF2-40B4-BE49-F238E27FC236}">
                <a16:creationId xmlns:a16="http://schemas.microsoft.com/office/drawing/2014/main" id="{D4975A2C-3FE4-4736-8137-4DF7B6399CD2}"/>
              </a:ext>
            </a:extLst>
          </p:cNvPr>
          <p:cNvSpPr txBox="1"/>
          <p:nvPr/>
        </p:nvSpPr>
        <p:spPr>
          <a:xfrm>
            <a:off x="10983230" y="2049933"/>
            <a:ext cx="893611" cy="657809"/>
          </a:xfrm>
          <a:prstGeom prst="rect">
            <a:avLst/>
          </a:prstGeom>
          <a:noFill/>
        </p:spPr>
        <p:txBody>
          <a:bodyPr wrap="square" rtlCol="0">
            <a:spAutoFit/>
          </a:bodyPr>
          <a:lstStyle/>
          <a:p>
            <a:pPr>
              <a:lnSpc>
                <a:spcPct val="120000"/>
              </a:lnSpc>
            </a:pPr>
            <a:r>
              <a:rPr lang="en-US" altLang="zh-CN" sz="1600" dirty="0">
                <a:cs typeface="+mn-ea"/>
                <a:sym typeface="+mn-lt"/>
              </a:rPr>
              <a:t>OAM</a:t>
            </a:r>
            <a:r>
              <a:rPr lang="zh-CN" altLang="en-US" sz="1600" dirty="0">
                <a:cs typeface="+mn-ea"/>
                <a:sym typeface="+mn-lt"/>
              </a:rPr>
              <a:t>标准演进</a:t>
            </a:r>
          </a:p>
        </p:txBody>
      </p:sp>
      <p:sp>
        <p:nvSpPr>
          <p:cNvPr id="107" name="文本框 106">
            <a:extLst>
              <a:ext uri="{FF2B5EF4-FFF2-40B4-BE49-F238E27FC236}">
                <a16:creationId xmlns:a16="http://schemas.microsoft.com/office/drawing/2014/main" id="{077314B3-8660-45E8-AE19-695F4149F86C}"/>
              </a:ext>
            </a:extLst>
          </p:cNvPr>
          <p:cNvSpPr txBox="1"/>
          <p:nvPr/>
        </p:nvSpPr>
        <p:spPr>
          <a:xfrm>
            <a:off x="11186077" y="5584629"/>
            <a:ext cx="893611" cy="657809"/>
          </a:xfrm>
          <a:prstGeom prst="rect">
            <a:avLst/>
          </a:prstGeom>
          <a:noFill/>
        </p:spPr>
        <p:txBody>
          <a:bodyPr wrap="square" rtlCol="0">
            <a:spAutoFit/>
          </a:bodyPr>
          <a:lstStyle/>
          <a:p>
            <a:pPr>
              <a:lnSpc>
                <a:spcPct val="120000"/>
              </a:lnSpc>
            </a:pPr>
            <a:r>
              <a:rPr lang="zh-CN" altLang="en-US" sz="1600" dirty="0">
                <a:cs typeface="+mn-ea"/>
                <a:sym typeface="+mn-lt"/>
              </a:rPr>
              <a:t>带宽标准演进</a:t>
            </a:r>
          </a:p>
        </p:txBody>
      </p:sp>
      <p:sp>
        <p:nvSpPr>
          <p:cNvPr id="108" name="文本框 107">
            <a:extLst>
              <a:ext uri="{FF2B5EF4-FFF2-40B4-BE49-F238E27FC236}">
                <a16:creationId xmlns:a16="http://schemas.microsoft.com/office/drawing/2014/main" id="{3A21DDA4-2E23-43F8-AA42-D950164FA3A5}"/>
              </a:ext>
            </a:extLst>
          </p:cNvPr>
          <p:cNvSpPr txBox="1"/>
          <p:nvPr/>
        </p:nvSpPr>
        <p:spPr>
          <a:xfrm>
            <a:off x="11158772" y="3815461"/>
            <a:ext cx="893611" cy="657809"/>
          </a:xfrm>
          <a:prstGeom prst="rect">
            <a:avLst/>
          </a:prstGeom>
          <a:noFill/>
        </p:spPr>
        <p:txBody>
          <a:bodyPr wrap="square" rtlCol="0">
            <a:spAutoFit/>
          </a:bodyPr>
          <a:lstStyle/>
          <a:p>
            <a:pPr>
              <a:lnSpc>
                <a:spcPct val="120000"/>
              </a:lnSpc>
            </a:pPr>
            <a:r>
              <a:rPr lang="en-US" altLang="zh-CN" sz="1600" dirty="0">
                <a:cs typeface="+mn-ea"/>
                <a:sym typeface="+mn-lt"/>
              </a:rPr>
              <a:t>QoS</a:t>
            </a:r>
            <a:r>
              <a:rPr lang="zh-CN" altLang="en-US" sz="1600" dirty="0">
                <a:cs typeface="+mn-ea"/>
                <a:sym typeface="+mn-lt"/>
              </a:rPr>
              <a:t>标准演进</a:t>
            </a:r>
          </a:p>
        </p:txBody>
      </p:sp>
      <p:sp>
        <p:nvSpPr>
          <p:cNvPr id="6" name="灯片编号占位符 5">
            <a:extLst>
              <a:ext uri="{FF2B5EF4-FFF2-40B4-BE49-F238E27FC236}">
                <a16:creationId xmlns:a16="http://schemas.microsoft.com/office/drawing/2014/main" id="{9CBAFAB7-283D-521A-FB95-228BA1456713}"/>
              </a:ext>
            </a:extLst>
          </p:cNvPr>
          <p:cNvSpPr>
            <a:spLocks noGrp="1"/>
          </p:cNvSpPr>
          <p:nvPr>
            <p:ph type="sldNum" sz="quarter" idx="12"/>
          </p:nvPr>
        </p:nvSpPr>
        <p:spPr/>
        <p:txBody>
          <a:bodyPr/>
          <a:lstStyle/>
          <a:p>
            <a:fld id="{C8BB1146-E542-4D4E-B8E9-6919A11DDD48}" type="slidenum">
              <a:rPr lang="en-US" smtClean="0"/>
              <a:t>278</a:t>
            </a:fld>
            <a:endParaRPr lang="en-US"/>
          </a:p>
        </p:txBody>
      </p:sp>
    </p:spTree>
    <p:extLst>
      <p:ext uri="{BB962C8B-B14F-4D97-AF65-F5344CB8AC3E}">
        <p14:creationId xmlns:p14="http://schemas.microsoft.com/office/powerpoint/2010/main" val="33486533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569615" y="-131115"/>
            <a:ext cx="10726032" cy="980113"/>
          </a:xfrm>
        </p:spPr>
        <p:txBody>
          <a:bodyPr>
            <a:normAutofit/>
          </a:bodyPr>
          <a:lstStyle/>
          <a:p>
            <a:pPr>
              <a:lnSpc>
                <a:spcPct val="120000"/>
              </a:lnSpc>
            </a:pPr>
            <a:r>
              <a:rPr lang="zh-CN" altLang="en-US" sz="3200" b="1" kern="0" dirty="0">
                <a:latin typeface="+mn-lt"/>
                <a:ea typeface="+mn-ea"/>
                <a:cs typeface="+mn-ea"/>
                <a:sym typeface="+mn-lt"/>
              </a:rPr>
              <a:t>以太网各标准实体：开放、竞争与合作</a:t>
            </a:r>
            <a:endParaRPr lang="zh-CN" altLang="en-US" sz="3200" b="1" dirty="0">
              <a:latin typeface="+mn-lt"/>
              <a:ea typeface="+mn-ea"/>
              <a:cs typeface="+mn-ea"/>
              <a:sym typeface="+mn-lt"/>
            </a:endParaRPr>
          </a:p>
        </p:txBody>
      </p:sp>
      <p:sp>
        <p:nvSpPr>
          <p:cNvPr id="4" name="圆角矩形 4">
            <a:extLst>
              <a:ext uri="{FF2B5EF4-FFF2-40B4-BE49-F238E27FC236}">
                <a16:creationId xmlns:a16="http://schemas.microsoft.com/office/drawing/2014/main" id="{DFCB89F2-75F8-4A08-9AAA-EB24E2F10083}"/>
              </a:ext>
            </a:extLst>
          </p:cNvPr>
          <p:cNvSpPr/>
          <p:nvPr/>
        </p:nvSpPr>
        <p:spPr bwMode="auto">
          <a:xfrm>
            <a:off x="1457206" y="1256456"/>
            <a:ext cx="10196313" cy="2109742"/>
          </a:xfrm>
          <a:prstGeom prst="roundRect">
            <a:avLst/>
          </a:prstGeom>
          <a:solidFill>
            <a:schemeClr val="accent6">
              <a:lumMod val="60000"/>
              <a:lumOff val="40000"/>
            </a:schemeClr>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5" name="TextBox 9">
            <a:extLst>
              <a:ext uri="{FF2B5EF4-FFF2-40B4-BE49-F238E27FC236}">
                <a16:creationId xmlns:a16="http://schemas.microsoft.com/office/drawing/2014/main" id="{10F85ED4-1B51-4766-BBA3-6518217AE903}"/>
              </a:ext>
            </a:extLst>
          </p:cNvPr>
          <p:cNvSpPr txBox="1"/>
          <p:nvPr/>
        </p:nvSpPr>
        <p:spPr>
          <a:xfrm>
            <a:off x="756331" y="5299442"/>
            <a:ext cx="10682511" cy="776092"/>
          </a:xfrm>
          <a:prstGeom prst="rect">
            <a:avLst/>
          </a:prstGeom>
          <a:solidFill>
            <a:schemeClr val="accent2">
              <a:lumMod val="40000"/>
              <a:lumOff val="60000"/>
              <a:alpha val="57000"/>
            </a:schemeClr>
          </a:solidFill>
        </p:spPr>
        <p:txBody>
          <a:bodyPr wrap="square" lIns="68562" tIns="34281" rIns="68562" bIns="34281" rtlCol="0">
            <a:spAutoFit/>
          </a:bodyPr>
          <a:lstStyle/>
          <a:p>
            <a:pPr fontAlgn="auto">
              <a:lnSpc>
                <a:spcPct val="120000"/>
              </a:lnSpc>
              <a:buSzPct val="60000"/>
            </a:pPr>
            <a:r>
              <a:rPr lang="en-US" altLang="zh-CN" sz="2000" b="0" dirty="0">
                <a:solidFill>
                  <a:prstClr val="black"/>
                </a:solidFill>
                <a:cs typeface="+mn-ea"/>
                <a:sym typeface="+mn-lt"/>
              </a:rPr>
              <a:t> IEEE 802 </a:t>
            </a:r>
            <a:r>
              <a:rPr lang="zh-CN" altLang="en-US" sz="2000" b="0" dirty="0">
                <a:solidFill>
                  <a:prstClr val="black"/>
                </a:solidFill>
                <a:cs typeface="+mn-ea"/>
                <a:sym typeface="+mn-lt"/>
              </a:rPr>
              <a:t>标准衍生的以太网产业系统已经成为互联网以及电信网络最大的生态系统，推动产业界技术的不断创新，满足新的应用场景，技术不断成熟，成本持续降低。</a:t>
            </a:r>
            <a:endParaRPr lang="en-US" altLang="zh-CN" sz="2000" b="0" dirty="0">
              <a:solidFill>
                <a:prstClr val="black"/>
              </a:solidFill>
              <a:cs typeface="+mn-ea"/>
              <a:sym typeface="+mn-lt"/>
            </a:endParaRPr>
          </a:p>
        </p:txBody>
      </p:sp>
      <p:sp>
        <p:nvSpPr>
          <p:cNvPr id="6" name="圆角矩形 1">
            <a:extLst>
              <a:ext uri="{FF2B5EF4-FFF2-40B4-BE49-F238E27FC236}">
                <a16:creationId xmlns:a16="http://schemas.microsoft.com/office/drawing/2014/main" id="{9CCF8402-E751-491C-9B39-72EAE4899653}"/>
              </a:ext>
            </a:extLst>
          </p:cNvPr>
          <p:cNvSpPr/>
          <p:nvPr/>
        </p:nvSpPr>
        <p:spPr bwMode="auto">
          <a:xfrm>
            <a:off x="4955712" y="3848920"/>
            <a:ext cx="1969477" cy="914400"/>
          </a:xfrm>
          <a:prstGeom prst="roundRect">
            <a:avLst/>
          </a:prstGeom>
          <a:solidFill>
            <a:srgbClr val="92D050"/>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IEEE 802</a:t>
            </a:r>
            <a:endParaRPr lang="zh-CN" altLang="en-US" sz="1400" dirty="0">
              <a:cs typeface="+mn-ea"/>
              <a:sym typeface="+mn-lt"/>
            </a:endParaRPr>
          </a:p>
        </p:txBody>
      </p:sp>
      <p:sp>
        <p:nvSpPr>
          <p:cNvPr id="7" name="圆角矩形 3">
            <a:extLst>
              <a:ext uri="{FF2B5EF4-FFF2-40B4-BE49-F238E27FC236}">
                <a16:creationId xmlns:a16="http://schemas.microsoft.com/office/drawing/2014/main" id="{3618C264-1948-40BC-B226-6696662B9254}"/>
              </a:ext>
            </a:extLst>
          </p:cNvPr>
          <p:cNvSpPr/>
          <p:nvPr/>
        </p:nvSpPr>
        <p:spPr bwMode="auto">
          <a:xfrm>
            <a:off x="1865558" y="2213943"/>
            <a:ext cx="1155560"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MSA</a:t>
            </a:r>
            <a:endParaRPr lang="zh-CN" altLang="en-US" sz="1400" dirty="0">
              <a:cs typeface="+mn-ea"/>
              <a:sym typeface="+mn-lt"/>
            </a:endParaRPr>
          </a:p>
        </p:txBody>
      </p:sp>
      <p:sp>
        <p:nvSpPr>
          <p:cNvPr id="8" name="圆角矩形 14">
            <a:extLst>
              <a:ext uri="{FF2B5EF4-FFF2-40B4-BE49-F238E27FC236}">
                <a16:creationId xmlns:a16="http://schemas.microsoft.com/office/drawing/2014/main" id="{B84E3946-5FF5-4766-B254-22B51A7CF837}"/>
              </a:ext>
            </a:extLst>
          </p:cNvPr>
          <p:cNvSpPr/>
          <p:nvPr/>
        </p:nvSpPr>
        <p:spPr bwMode="auto">
          <a:xfrm>
            <a:off x="3610061"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Ethernet Alliance</a:t>
            </a:r>
            <a:endParaRPr lang="zh-CN" altLang="en-US" sz="1400" dirty="0">
              <a:cs typeface="+mn-ea"/>
              <a:sym typeface="+mn-lt"/>
            </a:endParaRPr>
          </a:p>
        </p:txBody>
      </p:sp>
      <p:sp>
        <p:nvSpPr>
          <p:cNvPr id="9" name="圆角矩形 17">
            <a:extLst>
              <a:ext uri="{FF2B5EF4-FFF2-40B4-BE49-F238E27FC236}">
                <a16:creationId xmlns:a16="http://schemas.microsoft.com/office/drawing/2014/main" id="{07D1B666-5BE9-471A-A318-1D715D164017}"/>
              </a:ext>
            </a:extLst>
          </p:cNvPr>
          <p:cNvSpPr/>
          <p:nvPr/>
        </p:nvSpPr>
        <p:spPr bwMode="auto">
          <a:xfrm>
            <a:off x="5349542"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IBTA</a:t>
            </a:r>
            <a:endParaRPr lang="zh-CN" altLang="en-US" sz="1400" dirty="0">
              <a:cs typeface="+mn-ea"/>
              <a:sym typeface="+mn-lt"/>
            </a:endParaRPr>
          </a:p>
        </p:txBody>
      </p:sp>
      <p:sp>
        <p:nvSpPr>
          <p:cNvPr id="10" name="圆角矩形 18">
            <a:extLst>
              <a:ext uri="{FF2B5EF4-FFF2-40B4-BE49-F238E27FC236}">
                <a16:creationId xmlns:a16="http://schemas.microsoft.com/office/drawing/2014/main" id="{569BD244-4C98-4EDA-B9C5-8991854D9AF6}"/>
              </a:ext>
            </a:extLst>
          </p:cNvPr>
          <p:cNvSpPr/>
          <p:nvPr/>
        </p:nvSpPr>
        <p:spPr bwMode="auto">
          <a:xfrm>
            <a:off x="7089023"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OIF</a:t>
            </a:r>
            <a:endParaRPr lang="zh-CN" altLang="en-US" sz="1400" dirty="0">
              <a:cs typeface="+mn-ea"/>
              <a:sym typeface="+mn-lt"/>
            </a:endParaRPr>
          </a:p>
        </p:txBody>
      </p:sp>
      <p:cxnSp>
        <p:nvCxnSpPr>
          <p:cNvPr id="11" name="直接箭头连接符 10">
            <a:extLst>
              <a:ext uri="{FF2B5EF4-FFF2-40B4-BE49-F238E27FC236}">
                <a16:creationId xmlns:a16="http://schemas.microsoft.com/office/drawing/2014/main" id="{DD7F72D6-3FEB-4AC2-846A-BC3C63E2B7B4}"/>
              </a:ext>
            </a:extLst>
          </p:cNvPr>
          <p:cNvCxnSpPr>
            <a:stCxn id="6" idx="0"/>
          </p:cNvCxnSpPr>
          <p:nvPr/>
        </p:nvCxnSpPr>
        <p:spPr bwMode="auto">
          <a:xfrm flipH="1" flipV="1">
            <a:off x="2482139" y="2853671"/>
            <a:ext cx="3458312" cy="99524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1417A365-36AF-4E60-A8B0-C32ED1F01640}"/>
              </a:ext>
            </a:extLst>
          </p:cNvPr>
          <p:cNvCxnSpPr>
            <a:stCxn id="8" idx="2"/>
            <a:endCxn id="6" idx="0"/>
          </p:cNvCxnSpPr>
          <p:nvPr/>
        </p:nvCxnSpPr>
        <p:spPr bwMode="auto">
          <a:xfrm>
            <a:off x="4185330" y="2836941"/>
            <a:ext cx="175512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261DB4A5-8425-4000-91A1-3D40D00BBFA2}"/>
              </a:ext>
            </a:extLst>
          </p:cNvPr>
          <p:cNvCxnSpPr>
            <a:stCxn id="9" idx="2"/>
            <a:endCxn id="6" idx="0"/>
          </p:cNvCxnSpPr>
          <p:nvPr/>
        </p:nvCxnSpPr>
        <p:spPr bwMode="auto">
          <a:xfrm>
            <a:off x="5924811" y="2836941"/>
            <a:ext cx="15640"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C081BC81-8BD2-4044-81E5-73F1CE5EB4CF}"/>
              </a:ext>
            </a:extLst>
          </p:cNvPr>
          <p:cNvCxnSpPr>
            <a:stCxn id="10" idx="2"/>
            <a:endCxn id="6" idx="0"/>
          </p:cNvCxnSpPr>
          <p:nvPr/>
        </p:nvCxnSpPr>
        <p:spPr bwMode="auto">
          <a:xfrm flipH="1">
            <a:off x="5940451" y="2836941"/>
            <a:ext cx="172384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A5DF146E-07A3-4D86-B665-C730CE47636A}"/>
              </a:ext>
            </a:extLst>
          </p:cNvPr>
          <p:cNvSpPr txBox="1"/>
          <p:nvPr/>
        </p:nvSpPr>
        <p:spPr>
          <a:xfrm>
            <a:off x="3924831" y="1315128"/>
            <a:ext cx="5083443" cy="396134"/>
          </a:xfrm>
          <a:prstGeom prst="rect">
            <a:avLst/>
          </a:prstGeom>
          <a:noFill/>
        </p:spPr>
        <p:txBody>
          <a:bodyPr wrap="none" rtlCol="0">
            <a:spAutoFit/>
          </a:bodyPr>
          <a:lstStyle/>
          <a:p>
            <a:pPr>
              <a:lnSpc>
                <a:spcPct val="120000"/>
              </a:lnSpc>
            </a:pPr>
            <a:r>
              <a:rPr lang="zh-CN" altLang="en-US" dirty="0">
                <a:cs typeface="+mn-ea"/>
                <a:sym typeface="+mn-lt"/>
              </a:rPr>
              <a:t>依托于</a:t>
            </a:r>
            <a:r>
              <a:rPr lang="en-US" altLang="zh-CN" dirty="0">
                <a:cs typeface="+mn-ea"/>
                <a:sym typeface="+mn-lt"/>
              </a:rPr>
              <a:t>IEEE 802</a:t>
            </a:r>
            <a:r>
              <a:rPr lang="zh-CN" altLang="en-US" dirty="0">
                <a:cs typeface="+mn-ea"/>
                <a:sym typeface="+mn-lt"/>
              </a:rPr>
              <a:t>工作组的以太网的相关标准组织</a:t>
            </a:r>
          </a:p>
        </p:txBody>
      </p:sp>
      <p:sp>
        <p:nvSpPr>
          <p:cNvPr id="16" name="文本框 15">
            <a:extLst>
              <a:ext uri="{FF2B5EF4-FFF2-40B4-BE49-F238E27FC236}">
                <a16:creationId xmlns:a16="http://schemas.microsoft.com/office/drawing/2014/main" id="{641A3DCB-A4A9-4BED-B46F-A52111EECC22}"/>
              </a:ext>
            </a:extLst>
          </p:cNvPr>
          <p:cNvSpPr txBox="1"/>
          <p:nvPr/>
        </p:nvSpPr>
        <p:spPr>
          <a:xfrm>
            <a:off x="1854184" y="1925870"/>
            <a:ext cx="1261884" cy="294824"/>
          </a:xfrm>
          <a:prstGeom prst="rect">
            <a:avLst/>
          </a:prstGeom>
          <a:noFill/>
        </p:spPr>
        <p:txBody>
          <a:bodyPr wrap="none" rtlCol="0">
            <a:spAutoFit/>
          </a:bodyPr>
          <a:lstStyle/>
          <a:p>
            <a:pPr>
              <a:lnSpc>
                <a:spcPct val="120000"/>
              </a:lnSpc>
            </a:pPr>
            <a:r>
              <a:rPr lang="zh-CN" altLang="en-US" sz="1200" dirty="0">
                <a:cs typeface="+mn-ea"/>
                <a:sym typeface="+mn-lt"/>
              </a:rPr>
              <a:t>光模块标准组织</a:t>
            </a:r>
          </a:p>
        </p:txBody>
      </p:sp>
      <p:sp>
        <p:nvSpPr>
          <p:cNvPr id="17" name="文本框 16">
            <a:extLst>
              <a:ext uri="{FF2B5EF4-FFF2-40B4-BE49-F238E27FC236}">
                <a16:creationId xmlns:a16="http://schemas.microsoft.com/office/drawing/2014/main" id="{25F0DFE0-5D81-44E0-9B21-645479981869}"/>
              </a:ext>
            </a:extLst>
          </p:cNvPr>
          <p:cNvSpPr txBox="1"/>
          <p:nvPr/>
        </p:nvSpPr>
        <p:spPr>
          <a:xfrm>
            <a:off x="3554388" y="1923372"/>
            <a:ext cx="1261884" cy="294824"/>
          </a:xfrm>
          <a:prstGeom prst="rect">
            <a:avLst/>
          </a:prstGeom>
          <a:noFill/>
        </p:spPr>
        <p:txBody>
          <a:bodyPr wrap="none" rtlCol="0">
            <a:spAutoFit/>
          </a:bodyPr>
          <a:lstStyle/>
          <a:p>
            <a:pPr>
              <a:lnSpc>
                <a:spcPct val="120000"/>
              </a:lnSpc>
            </a:pPr>
            <a:r>
              <a:rPr lang="zh-CN" altLang="en-US" sz="1200" dirty="0">
                <a:cs typeface="+mn-ea"/>
                <a:sym typeface="+mn-lt"/>
              </a:rPr>
              <a:t>以太网产业联盟</a:t>
            </a:r>
          </a:p>
        </p:txBody>
      </p:sp>
      <p:sp>
        <p:nvSpPr>
          <p:cNvPr id="18" name="文本框 17">
            <a:extLst>
              <a:ext uri="{FF2B5EF4-FFF2-40B4-BE49-F238E27FC236}">
                <a16:creationId xmlns:a16="http://schemas.microsoft.com/office/drawing/2014/main" id="{6E2DE238-A888-43F6-9C9F-EF9E4665A3FA}"/>
              </a:ext>
            </a:extLst>
          </p:cNvPr>
          <p:cNvSpPr txBox="1"/>
          <p:nvPr/>
        </p:nvSpPr>
        <p:spPr>
          <a:xfrm>
            <a:off x="4955712" y="1923371"/>
            <a:ext cx="2120196" cy="293607"/>
          </a:xfrm>
          <a:prstGeom prst="rect">
            <a:avLst/>
          </a:prstGeom>
          <a:noFill/>
        </p:spPr>
        <p:txBody>
          <a:bodyPr wrap="none" rtlCol="0">
            <a:spAutoFit/>
          </a:bodyPr>
          <a:lstStyle/>
          <a:p>
            <a:pPr>
              <a:lnSpc>
                <a:spcPct val="120000"/>
              </a:lnSpc>
            </a:pPr>
            <a:r>
              <a:rPr lang="en-US" altLang="zh-CN" sz="1200" dirty="0">
                <a:cs typeface="+mn-ea"/>
                <a:sym typeface="+mn-lt"/>
              </a:rPr>
              <a:t>InfiniBand Trade Association</a:t>
            </a:r>
            <a:endParaRPr lang="zh-CN" altLang="en-US" sz="1200" dirty="0">
              <a:cs typeface="+mn-ea"/>
              <a:sym typeface="+mn-lt"/>
            </a:endParaRPr>
          </a:p>
        </p:txBody>
      </p:sp>
      <p:sp>
        <p:nvSpPr>
          <p:cNvPr id="19" name="文本框 18">
            <a:extLst>
              <a:ext uri="{FF2B5EF4-FFF2-40B4-BE49-F238E27FC236}">
                <a16:creationId xmlns:a16="http://schemas.microsoft.com/office/drawing/2014/main" id="{C48D0824-62FE-457B-9F6D-6DE3EE564858}"/>
              </a:ext>
            </a:extLst>
          </p:cNvPr>
          <p:cNvSpPr txBox="1"/>
          <p:nvPr/>
        </p:nvSpPr>
        <p:spPr>
          <a:xfrm>
            <a:off x="7205244" y="1953674"/>
            <a:ext cx="954107" cy="294824"/>
          </a:xfrm>
          <a:prstGeom prst="rect">
            <a:avLst/>
          </a:prstGeom>
          <a:noFill/>
        </p:spPr>
        <p:txBody>
          <a:bodyPr wrap="none" rtlCol="0">
            <a:spAutoFit/>
          </a:bodyPr>
          <a:lstStyle/>
          <a:p>
            <a:pPr>
              <a:lnSpc>
                <a:spcPct val="120000"/>
              </a:lnSpc>
            </a:pPr>
            <a:r>
              <a:rPr lang="zh-CN" altLang="en-US" sz="1200" dirty="0">
                <a:cs typeface="+mn-ea"/>
                <a:sym typeface="+mn-lt"/>
              </a:rPr>
              <a:t>光互联论坛</a:t>
            </a:r>
          </a:p>
        </p:txBody>
      </p:sp>
      <p:cxnSp>
        <p:nvCxnSpPr>
          <p:cNvPr id="20" name="直接连接符 19">
            <a:extLst>
              <a:ext uri="{FF2B5EF4-FFF2-40B4-BE49-F238E27FC236}">
                <a16:creationId xmlns:a16="http://schemas.microsoft.com/office/drawing/2014/main" id="{A8B9BBCC-4624-4324-8423-8090D35CAAA1}"/>
              </a:ext>
            </a:extLst>
          </p:cNvPr>
          <p:cNvCxnSpPr>
            <a:stCxn id="6" idx="0"/>
            <a:endCxn id="21" idx="2"/>
          </p:cNvCxnSpPr>
          <p:nvPr/>
        </p:nvCxnSpPr>
        <p:spPr bwMode="auto">
          <a:xfrm flipV="1">
            <a:off x="5940451" y="2836941"/>
            <a:ext cx="3463322"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30">
            <a:extLst>
              <a:ext uri="{FF2B5EF4-FFF2-40B4-BE49-F238E27FC236}">
                <a16:creationId xmlns:a16="http://schemas.microsoft.com/office/drawing/2014/main" id="{BD3DD5AE-5451-4733-BE8B-522FFD76B275}"/>
              </a:ext>
            </a:extLst>
          </p:cNvPr>
          <p:cNvSpPr/>
          <p:nvPr/>
        </p:nvSpPr>
        <p:spPr bwMode="auto">
          <a:xfrm>
            <a:off x="8828504"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MEF</a:t>
            </a:r>
            <a:endParaRPr lang="zh-CN" altLang="en-US" sz="1400" dirty="0">
              <a:cs typeface="+mn-ea"/>
              <a:sym typeface="+mn-lt"/>
            </a:endParaRPr>
          </a:p>
        </p:txBody>
      </p:sp>
      <p:pic>
        <p:nvPicPr>
          <p:cNvPr id="22" name="图片 21">
            <a:extLst>
              <a:ext uri="{FF2B5EF4-FFF2-40B4-BE49-F238E27FC236}">
                <a16:creationId xmlns:a16="http://schemas.microsoft.com/office/drawing/2014/main" id="{416DF801-7727-40AE-B681-137DF0085DAE}"/>
              </a:ext>
            </a:extLst>
          </p:cNvPr>
          <p:cNvPicPr>
            <a:picLocks noChangeAspect="1"/>
          </p:cNvPicPr>
          <p:nvPr/>
        </p:nvPicPr>
        <p:blipFill>
          <a:blip r:embed="rId3"/>
          <a:stretch>
            <a:fillRect/>
          </a:stretch>
        </p:blipFill>
        <p:spPr>
          <a:xfrm>
            <a:off x="6418014" y="3914053"/>
            <a:ext cx="1571844" cy="819264"/>
          </a:xfrm>
          <a:prstGeom prst="rect">
            <a:avLst/>
          </a:prstGeom>
        </p:spPr>
      </p:pic>
      <p:sp>
        <p:nvSpPr>
          <p:cNvPr id="23" name="矩形 22">
            <a:extLst>
              <a:ext uri="{FF2B5EF4-FFF2-40B4-BE49-F238E27FC236}">
                <a16:creationId xmlns:a16="http://schemas.microsoft.com/office/drawing/2014/main" id="{BF373C09-1BF3-4950-AA54-15FF8A52E8B4}"/>
              </a:ext>
            </a:extLst>
          </p:cNvPr>
          <p:cNvSpPr/>
          <p:nvPr/>
        </p:nvSpPr>
        <p:spPr>
          <a:xfrm>
            <a:off x="8380984" y="3865650"/>
            <a:ext cx="2731930" cy="657809"/>
          </a:xfrm>
          <a:prstGeom prst="rect">
            <a:avLst/>
          </a:prstGeom>
        </p:spPr>
        <p:txBody>
          <a:bodyPr wrap="square">
            <a:spAutoFit/>
          </a:bodyPr>
          <a:lstStyle/>
          <a:p>
            <a:pPr>
              <a:lnSpc>
                <a:spcPct val="120000"/>
              </a:lnSpc>
            </a:pPr>
            <a:r>
              <a:rPr lang="en-US" altLang="zh-CN" sz="1600" b="0" dirty="0">
                <a:cs typeface="+mn-ea"/>
                <a:sym typeface="+mn-lt"/>
              </a:rPr>
              <a:t>IEEE 802 </a:t>
            </a:r>
            <a:r>
              <a:rPr lang="zh-CN" altLang="en-US" sz="1600" b="0" dirty="0">
                <a:cs typeface="+mn-ea"/>
                <a:sym typeface="+mn-lt"/>
              </a:rPr>
              <a:t>工作组完成了大部分以太网标准的制定</a:t>
            </a:r>
          </a:p>
        </p:txBody>
      </p:sp>
      <p:sp>
        <p:nvSpPr>
          <p:cNvPr id="24" name="矩形 23">
            <a:extLst>
              <a:ext uri="{FF2B5EF4-FFF2-40B4-BE49-F238E27FC236}">
                <a16:creationId xmlns:a16="http://schemas.microsoft.com/office/drawing/2014/main" id="{49D10C7C-CF60-4485-88A4-B70E38A033C9}"/>
              </a:ext>
            </a:extLst>
          </p:cNvPr>
          <p:cNvSpPr/>
          <p:nvPr/>
        </p:nvSpPr>
        <p:spPr>
          <a:xfrm>
            <a:off x="867019" y="3747279"/>
            <a:ext cx="3801058" cy="953274"/>
          </a:xfrm>
          <a:prstGeom prst="rect">
            <a:avLst/>
          </a:prstGeom>
        </p:spPr>
        <p:txBody>
          <a:bodyPr wrap="square">
            <a:spAutoFit/>
          </a:bodyPr>
          <a:lstStyle/>
          <a:p>
            <a:pPr>
              <a:lnSpc>
                <a:spcPct val="120000"/>
              </a:lnSpc>
            </a:pPr>
            <a:r>
              <a:rPr lang="en-US" altLang="zh-CN" sz="1600" b="0" dirty="0">
                <a:cs typeface="+mn-ea"/>
                <a:sym typeface="+mn-lt"/>
              </a:rPr>
              <a:t> IEEE</a:t>
            </a:r>
            <a:r>
              <a:rPr lang="zh-CN" altLang="en-US" sz="1600" b="0" dirty="0">
                <a:cs typeface="+mn-ea"/>
                <a:sym typeface="+mn-lt"/>
              </a:rPr>
              <a:t>致力于电气、电子、计算机工程和与科学有关的领域的开发和研究，承担着多个科学期刊和会议组织者的角色。</a:t>
            </a:r>
          </a:p>
        </p:txBody>
      </p:sp>
      <p:sp>
        <p:nvSpPr>
          <p:cNvPr id="25" name="圆角矩形 30">
            <a:extLst>
              <a:ext uri="{FF2B5EF4-FFF2-40B4-BE49-F238E27FC236}">
                <a16:creationId xmlns:a16="http://schemas.microsoft.com/office/drawing/2014/main" id="{FE01C8C1-1645-413A-A0B3-111A99775EFD}"/>
              </a:ext>
            </a:extLst>
          </p:cNvPr>
          <p:cNvSpPr/>
          <p:nvPr/>
        </p:nvSpPr>
        <p:spPr bwMode="auto">
          <a:xfrm>
            <a:off x="10250010" y="223067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ITU-T</a:t>
            </a:r>
            <a:endParaRPr lang="zh-CN" altLang="en-US" sz="1400" dirty="0">
              <a:cs typeface="+mn-ea"/>
              <a:sym typeface="+mn-lt"/>
            </a:endParaRPr>
          </a:p>
        </p:txBody>
      </p:sp>
      <p:cxnSp>
        <p:nvCxnSpPr>
          <p:cNvPr id="26" name="直接连接符 25">
            <a:extLst>
              <a:ext uri="{FF2B5EF4-FFF2-40B4-BE49-F238E27FC236}">
                <a16:creationId xmlns:a16="http://schemas.microsoft.com/office/drawing/2014/main" id="{726D41A9-8086-4A19-B61B-ED4BB9201228}"/>
              </a:ext>
            </a:extLst>
          </p:cNvPr>
          <p:cNvCxnSpPr>
            <a:stCxn id="6" idx="0"/>
            <a:endCxn id="25" idx="2"/>
          </p:cNvCxnSpPr>
          <p:nvPr/>
        </p:nvCxnSpPr>
        <p:spPr bwMode="auto">
          <a:xfrm flipV="1">
            <a:off x="5940451" y="2853671"/>
            <a:ext cx="4884828" cy="995249"/>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42F2BF33-950B-4603-941A-CD9EB71523B2}"/>
              </a:ext>
            </a:extLst>
          </p:cNvPr>
          <p:cNvSpPr txBox="1"/>
          <p:nvPr/>
        </p:nvSpPr>
        <p:spPr>
          <a:xfrm>
            <a:off x="8849775" y="1946038"/>
            <a:ext cx="1107996" cy="294824"/>
          </a:xfrm>
          <a:prstGeom prst="rect">
            <a:avLst/>
          </a:prstGeom>
          <a:noFill/>
        </p:spPr>
        <p:txBody>
          <a:bodyPr wrap="none" rtlCol="0">
            <a:spAutoFit/>
          </a:bodyPr>
          <a:lstStyle/>
          <a:p>
            <a:pPr>
              <a:lnSpc>
                <a:spcPct val="120000"/>
              </a:lnSpc>
            </a:pPr>
            <a:r>
              <a:rPr lang="zh-CN" altLang="en-US" sz="1200" dirty="0">
                <a:cs typeface="+mn-ea"/>
                <a:sym typeface="+mn-lt"/>
              </a:rPr>
              <a:t>城域以太论坛</a:t>
            </a:r>
          </a:p>
        </p:txBody>
      </p:sp>
      <p:sp>
        <p:nvSpPr>
          <p:cNvPr id="28" name="文本框 27">
            <a:extLst>
              <a:ext uri="{FF2B5EF4-FFF2-40B4-BE49-F238E27FC236}">
                <a16:creationId xmlns:a16="http://schemas.microsoft.com/office/drawing/2014/main" id="{67B2D8AC-A4A2-4975-9F4A-158D36F7412E}"/>
              </a:ext>
            </a:extLst>
          </p:cNvPr>
          <p:cNvSpPr txBox="1"/>
          <p:nvPr/>
        </p:nvSpPr>
        <p:spPr>
          <a:xfrm>
            <a:off x="10250999" y="1945309"/>
            <a:ext cx="1107996" cy="294824"/>
          </a:xfrm>
          <a:prstGeom prst="rect">
            <a:avLst/>
          </a:prstGeom>
          <a:noFill/>
        </p:spPr>
        <p:txBody>
          <a:bodyPr wrap="none" rtlCol="0">
            <a:spAutoFit/>
          </a:bodyPr>
          <a:lstStyle/>
          <a:p>
            <a:pPr>
              <a:lnSpc>
                <a:spcPct val="120000"/>
              </a:lnSpc>
            </a:pPr>
            <a:r>
              <a:rPr lang="zh-CN" altLang="en-US" sz="1200" dirty="0">
                <a:cs typeface="+mn-ea"/>
                <a:sym typeface="+mn-lt"/>
              </a:rPr>
              <a:t>国际电信联盟</a:t>
            </a:r>
          </a:p>
        </p:txBody>
      </p:sp>
      <p:sp>
        <p:nvSpPr>
          <p:cNvPr id="30" name="灯片编号占位符 29">
            <a:extLst>
              <a:ext uri="{FF2B5EF4-FFF2-40B4-BE49-F238E27FC236}">
                <a16:creationId xmlns:a16="http://schemas.microsoft.com/office/drawing/2014/main" id="{B4538E90-C37E-2146-C624-B9135A53EE67}"/>
              </a:ext>
            </a:extLst>
          </p:cNvPr>
          <p:cNvSpPr>
            <a:spLocks noGrp="1"/>
          </p:cNvSpPr>
          <p:nvPr>
            <p:ph type="sldNum" sz="quarter" idx="12"/>
          </p:nvPr>
        </p:nvSpPr>
        <p:spPr/>
        <p:txBody>
          <a:bodyPr/>
          <a:lstStyle/>
          <a:p>
            <a:fld id="{C8BB1146-E542-4D4E-B8E9-6919A11DDD48}" type="slidenum">
              <a:rPr lang="en-US" smtClean="0"/>
              <a:t>279</a:t>
            </a:fld>
            <a:endParaRPr lang="en-US"/>
          </a:p>
        </p:txBody>
      </p:sp>
    </p:spTree>
    <p:extLst>
      <p:ext uri="{BB962C8B-B14F-4D97-AF65-F5344CB8AC3E}">
        <p14:creationId xmlns:p14="http://schemas.microsoft.com/office/powerpoint/2010/main" val="352261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0A4F9-83EB-B7C5-2E37-F886200BA732}"/>
              </a:ext>
            </a:extLst>
          </p:cNvPr>
          <p:cNvSpPr>
            <a:spLocks noGrp="1"/>
          </p:cNvSpPr>
          <p:nvPr>
            <p:ph type="title"/>
          </p:nvPr>
        </p:nvSpPr>
        <p:spPr/>
        <p:txBody>
          <a:bodyPr/>
          <a:lstStyle/>
          <a:p>
            <a:r>
              <a:rPr lang="zh-CN" altLang="en-US" sz="3200" b="1" dirty="0">
                <a:cs typeface="+mn-ea"/>
                <a:sym typeface="+mn-lt"/>
              </a:rPr>
              <a:t>数据链路层传送的是帧（</a:t>
            </a:r>
            <a:r>
              <a:rPr lang="en-US" altLang="zh-CN" sz="3200" b="1" dirty="0">
                <a:cs typeface="+mn-ea"/>
                <a:sym typeface="+mn-lt"/>
              </a:rPr>
              <a:t>Frame</a:t>
            </a:r>
            <a:r>
              <a:rPr lang="zh-CN" altLang="en-US" sz="3200" b="1" dirty="0">
                <a:cs typeface="+mn-ea"/>
                <a:sym typeface="+mn-lt"/>
              </a:rPr>
              <a:t>）</a:t>
            </a:r>
            <a:endParaRPr lang="zh-CN" altLang="en-US" dirty="0"/>
          </a:p>
        </p:txBody>
      </p:sp>
      <p:sp>
        <p:nvSpPr>
          <p:cNvPr id="3" name="内容占位符 2">
            <a:extLst>
              <a:ext uri="{FF2B5EF4-FFF2-40B4-BE49-F238E27FC236}">
                <a16:creationId xmlns:a16="http://schemas.microsoft.com/office/drawing/2014/main" id="{1CC99ACB-964B-F8F1-5D5A-D3A90FEE7200}"/>
              </a:ext>
            </a:extLst>
          </p:cNvPr>
          <p:cNvSpPr>
            <a:spLocks noGrp="1"/>
          </p:cNvSpPr>
          <p:nvPr>
            <p:ph idx="1"/>
          </p:nvPr>
        </p:nvSpPr>
        <p:spPr>
          <a:xfrm>
            <a:off x="640936" y="1119421"/>
            <a:ext cx="10858500" cy="5008562"/>
          </a:xfrm>
        </p:spPr>
        <p:txBody>
          <a:bodyPr/>
          <a:lstStyle/>
          <a:p>
            <a:pPr marL="0" indent="0">
              <a:lnSpc>
                <a:spcPct val="120000"/>
              </a:lnSpc>
              <a:buNone/>
            </a:pPr>
            <a:r>
              <a:rPr lang="zh-CN" altLang="en-US" sz="2400" dirty="0">
                <a:solidFill>
                  <a:srgbClr val="FF0000"/>
                </a:solidFill>
                <a:latin typeface="+mn-ea"/>
                <a:cs typeface="+mn-ea"/>
                <a:sym typeface="+mn-lt"/>
              </a:rPr>
              <a:t>帧</a:t>
            </a:r>
            <a:r>
              <a:rPr lang="zh-CN" altLang="en-US" sz="2400" dirty="0">
                <a:latin typeface="+mn-ea"/>
                <a:cs typeface="+mn-ea"/>
                <a:sym typeface="+mn-lt"/>
              </a:rPr>
              <a:t>是数据链路层使用的协议数据单元</a:t>
            </a:r>
            <a:endParaRPr lang="en-US" altLang="zh-CN" sz="2400" dirty="0">
              <a:latin typeface="+mn-ea"/>
              <a:cs typeface="+mn-ea"/>
              <a:sym typeface="+mn-lt"/>
            </a:endParaRPr>
          </a:p>
          <a:p>
            <a:pPr marL="715963" indent="-358775">
              <a:lnSpc>
                <a:spcPct val="120000"/>
              </a:lnSpc>
              <a:buFont typeface="Wingdings" panose="05000000000000000000" pitchFamily="2" charset="2"/>
              <a:buChar char="Ø"/>
            </a:pPr>
            <a:r>
              <a:rPr lang="zh-CN" altLang="en-US" sz="2000" dirty="0">
                <a:latin typeface="+mn-ea"/>
                <a:cs typeface="+mn-ea"/>
                <a:sym typeface="+mn-lt"/>
              </a:rPr>
              <a:t>在发送端“</a:t>
            </a:r>
            <a:r>
              <a:rPr lang="zh-CN" altLang="en-US" sz="2000" dirty="0">
                <a:solidFill>
                  <a:srgbClr val="FF0000"/>
                </a:solidFill>
                <a:latin typeface="+mn-ea"/>
                <a:cs typeface="+mn-ea"/>
                <a:sym typeface="+mn-lt"/>
              </a:rPr>
              <a:t>组帧”</a:t>
            </a:r>
            <a:r>
              <a:rPr lang="en-US" altLang="zh-CN" sz="2000" dirty="0">
                <a:solidFill>
                  <a:srgbClr val="FF0000"/>
                </a:solidFill>
                <a:latin typeface="+mn-ea"/>
                <a:cs typeface="+mn-ea"/>
                <a:sym typeface="+mn-lt"/>
              </a:rPr>
              <a:t>,</a:t>
            </a:r>
            <a:r>
              <a:rPr lang="zh-CN" altLang="en-US" sz="2000" dirty="0">
                <a:latin typeface="+mn-ea"/>
                <a:cs typeface="+mn-ea"/>
                <a:sym typeface="+mn-lt"/>
              </a:rPr>
              <a:t>在接收端“</a:t>
            </a:r>
            <a:r>
              <a:rPr lang="zh-CN" altLang="en-US" sz="2000" dirty="0">
                <a:solidFill>
                  <a:srgbClr val="FF0000"/>
                </a:solidFill>
                <a:latin typeface="+mn-ea"/>
                <a:cs typeface="+mn-ea"/>
                <a:sym typeface="+mn-lt"/>
              </a:rPr>
              <a:t>拆帧”</a:t>
            </a:r>
            <a:endParaRPr lang="en-US" altLang="zh-CN" sz="2000" dirty="0">
              <a:latin typeface="+mn-ea"/>
              <a:cs typeface="+mn-ea"/>
              <a:sym typeface="+mn-lt"/>
            </a:endParaRPr>
          </a:p>
          <a:p>
            <a:pPr marL="715963" indent="-358775">
              <a:lnSpc>
                <a:spcPct val="120000"/>
              </a:lnSpc>
              <a:buFont typeface="Wingdings" panose="05000000000000000000" pitchFamily="2" charset="2"/>
              <a:buChar char="Ø"/>
            </a:pPr>
            <a:r>
              <a:rPr lang="zh-CN" altLang="zh-CN" sz="2000" kern="100" dirty="0">
                <a:solidFill>
                  <a:srgbClr val="FF3300"/>
                </a:solidFill>
                <a:effectLst/>
                <a:latin typeface="+mn-ea"/>
                <a:cs typeface="Times New Roman" panose="02020603050405020304" pitchFamily="18" charset="0"/>
              </a:rPr>
              <a:t>成帧</a:t>
            </a:r>
            <a:r>
              <a:rPr lang="zh-CN" altLang="en-US" sz="2000" dirty="0">
                <a:solidFill>
                  <a:schemeClr val="tx1"/>
                </a:solidFill>
                <a:latin typeface="+mn-ea"/>
                <a:cs typeface="+mn-ea"/>
                <a:sym typeface="+mn-lt"/>
              </a:rPr>
              <a:t>（</a:t>
            </a:r>
            <a:r>
              <a:rPr lang="en-US" altLang="zh-CN" sz="2000" dirty="0">
                <a:solidFill>
                  <a:schemeClr val="tx1"/>
                </a:solidFill>
                <a:latin typeface="+mn-ea"/>
                <a:cs typeface="+mn-ea"/>
                <a:sym typeface="+mn-lt"/>
              </a:rPr>
              <a:t>framing</a:t>
            </a:r>
            <a:r>
              <a:rPr lang="zh-CN" altLang="en-US" sz="2000" dirty="0">
                <a:solidFill>
                  <a:schemeClr val="tx1"/>
                </a:solidFill>
                <a:latin typeface="+mn-ea"/>
                <a:cs typeface="+mn-ea"/>
                <a:sym typeface="+mn-lt"/>
              </a:rPr>
              <a:t>）</a:t>
            </a:r>
            <a:r>
              <a:rPr lang="zh-CN" altLang="zh-CN" sz="2000" kern="100" dirty="0">
                <a:effectLst/>
                <a:latin typeface="+mn-ea"/>
                <a:cs typeface="Times New Roman" panose="02020603050405020304" pitchFamily="18" charset="0"/>
              </a:rPr>
              <a:t>是一种把一串比特流分割并插入标签的技术，通过成帧实现了分段传输、错误隔离、误差校验、甚至数据恢复</a:t>
            </a:r>
            <a:endParaRPr lang="en-US" altLang="zh-CN" sz="2000" dirty="0">
              <a:latin typeface="+mn-ea"/>
              <a:cs typeface="+mn-ea"/>
              <a:sym typeface="+mn-lt"/>
            </a:endParaRPr>
          </a:p>
          <a:p>
            <a:pPr marL="715963" indent="-358775">
              <a:lnSpc>
                <a:spcPct val="120000"/>
              </a:lnSpc>
              <a:buFont typeface="Wingdings" panose="05000000000000000000" pitchFamily="2" charset="2"/>
              <a:buChar char="Ø"/>
            </a:pPr>
            <a:r>
              <a:rPr lang="zh-CN" altLang="en-US" sz="2000" dirty="0">
                <a:latin typeface="+mn-ea"/>
                <a:cs typeface="+mn-ea"/>
                <a:sym typeface="+mn-lt"/>
              </a:rPr>
              <a:t>不同的数据链路层协议定义不同的帧，如</a:t>
            </a:r>
            <a:r>
              <a:rPr lang="en-US" altLang="zh-CN" sz="2000" dirty="0">
                <a:latin typeface="+mn-ea"/>
                <a:cs typeface="+mn-ea"/>
                <a:sym typeface="+mn-lt"/>
              </a:rPr>
              <a:t>PPP</a:t>
            </a:r>
            <a:r>
              <a:rPr lang="zh-CN" altLang="en-US" sz="2000" dirty="0">
                <a:latin typeface="+mn-ea"/>
                <a:cs typeface="+mn-ea"/>
                <a:sym typeface="+mn-lt"/>
              </a:rPr>
              <a:t>帧、</a:t>
            </a:r>
            <a:r>
              <a:rPr lang="en-US" altLang="zh-CN" sz="2000" dirty="0">
                <a:latin typeface="+mn-ea"/>
                <a:cs typeface="+mn-ea"/>
                <a:sym typeface="+mn-lt"/>
              </a:rPr>
              <a:t>MAC</a:t>
            </a:r>
            <a:r>
              <a:rPr lang="zh-CN" altLang="en-US" sz="2000" dirty="0">
                <a:latin typeface="+mn-ea"/>
                <a:cs typeface="+mn-ea"/>
                <a:sym typeface="+mn-lt"/>
              </a:rPr>
              <a:t>帧等，帧有多种</a:t>
            </a:r>
            <a:endParaRPr lang="en-US" altLang="zh-CN" sz="2000" dirty="0">
              <a:latin typeface="+mn-ea"/>
              <a:cs typeface="+mn-ea"/>
              <a:sym typeface="+mn-lt"/>
            </a:endParaRPr>
          </a:p>
          <a:p>
            <a:pPr marL="0" indent="0">
              <a:buNone/>
            </a:pPr>
            <a:endParaRPr lang="zh-CN" altLang="en-US" dirty="0"/>
          </a:p>
        </p:txBody>
      </p:sp>
      <p:sp>
        <p:nvSpPr>
          <p:cNvPr id="4" name="灯片编号占位符 3">
            <a:extLst>
              <a:ext uri="{FF2B5EF4-FFF2-40B4-BE49-F238E27FC236}">
                <a16:creationId xmlns:a16="http://schemas.microsoft.com/office/drawing/2014/main" id="{5A59D3BD-1E60-1EAA-FC9F-1DEE6DCC9B17}"/>
              </a:ext>
            </a:extLst>
          </p:cNvPr>
          <p:cNvSpPr>
            <a:spLocks noGrp="1"/>
          </p:cNvSpPr>
          <p:nvPr>
            <p:ph type="sldNum" sz="quarter" idx="12"/>
          </p:nvPr>
        </p:nvSpPr>
        <p:spPr/>
        <p:txBody>
          <a:bodyPr/>
          <a:lstStyle/>
          <a:p>
            <a:fld id="{C8BB1146-E542-4D4E-B8E9-6919A11DDD48}" type="slidenum">
              <a:rPr lang="en-US" smtClean="0"/>
              <a:t>28</a:t>
            </a:fld>
            <a:endParaRPr lang="en-US"/>
          </a:p>
        </p:txBody>
      </p:sp>
      <p:sp>
        <p:nvSpPr>
          <p:cNvPr id="5" name="矩形 4">
            <a:extLst>
              <a:ext uri="{FF2B5EF4-FFF2-40B4-BE49-F238E27FC236}">
                <a16:creationId xmlns:a16="http://schemas.microsoft.com/office/drawing/2014/main" id="{BABA4F17-B56B-F3FF-2458-E45F3F4EB983}"/>
              </a:ext>
            </a:extLst>
          </p:cNvPr>
          <p:cNvSpPr/>
          <p:nvPr/>
        </p:nvSpPr>
        <p:spPr>
          <a:xfrm>
            <a:off x="1513324" y="4228091"/>
            <a:ext cx="9024731" cy="1008000"/>
          </a:xfrm>
          <a:prstGeom prst="rect">
            <a:avLst/>
          </a:prstGeom>
          <a:solidFill>
            <a:srgbClr val="FFFFCC"/>
          </a:solidFill>
          <a:ln w="15875">
            <a:solidFill>
              <a:schemeClr val="tx1"/>
            </a:solidFill>
            <a:prstDash val="dash"/>
          </a:ln>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6" name="Rectangle 10">
            <a:extLst>
              <a:ext uri="{FF2B5EF4-FFF2-40B4-BE49-F238E27FC236}">
                <a16:creationId xmlns:a16="http://schemas.microsoft.com/office/drawing/2014/main" id="{1C828A41-15CC-3600-F6DF-4206B06072D9}"/>
              </a:ext>
            </a:extLst>
          </p:cNvPr>
          <p:cNvSpPr>
            <a:spLocks noChangeArrowheads="1"/>
          </p:cNvSpPr>
          <p:nvPr/>
        </p:nvSpPr>
        <p:spPr bwMode="auto">
          <a:xfrm>
            <a:off x="8586345" y="5303475"/>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 name="Rectangle 73">
            <a:extLst>
              <a:ext uri="{FF2B5EF4-FFF2-40B4-BE49-F238E27FC236}">
                <a16:creationId xmlns:a16="http://schemas.microsoft.com/office/drawing/2014/main" id="{847445DC-DBC7-6E31-3371-1606A7890923}"/>
              </a:ext>
            </a:extLst>
          </p:cNvPr>
          <p:cNvSpPr>
            <a:spLocks noChangeArrowheads="1"/>
          </p:cNvSpPr>
          <p:nvPr/>
        </p:nvSpPr>
        <p:spPr bwMode="auto">
          <a:xfrm>
            <a:off x="3514865" y="5283242"/>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8" name="Rectangle 7">
            <a:extLst>
              <a:ext uri="{FF2B5EF4-FFF2-40B4-BE49-F238E27FC236}">
                <a16:creationId xmlns:a16="http://schemas.microsoft.com/office/drawing/2014/main" id="{20F028DC-DD53-A489-358C-4B33C7D7B16C}"/>
              </a:ext>
            </a:extLst>
          </p:cNvPr>
          <p:cNvSpPr>
            <a:spLocks noChangeArrowheads="1"/>
          </p:cNvSpPr>
          <p:nvPr/>
        </p:nvSpPr>
        <p:spPr bwMode="auto">
          <a:xfrm>
            <a:off x="8591883" y="4630074"/>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9" name="Rectangle 9">
            <a:extLst>
              <a:ext uri="{FF2B5EF4-FFF2-40B4-BE49-F238E27FC236}">
                <a16:creationId xmlns:a16="http://schemas.microsoft.com/office/drawing/2014/main" id="{FF3C6B0D-06DF-E51A-824D-FBBDAB53E61F}"/>
              </a:ext>
            </a:extLst>
          </p:cNvPr>
          <p:cNvSpPr>
            <a:spLocks noChangeArrowheads="1"/>
          </p:cNvSpPr>
          <p:nvPr/>
        </p:nvSpPr>
        <p:spPr bwMode="auto">
          <a:xfrm>
            <a:off x="8812014" y="3904512"/>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0" name="Rectangle 11">
            <a:extLst>
              <a:ext uri="{FF2B5EF4-FFF2-40B4-BE49-F238E27FC236}">
                <a16:creationId xmlns:a16="http://schemas.microsoft.com/office/drawing/2014/main" id="{0FDDBADB-F853-ED56-2DD4-AE72F5578C8D}"/>
              </a:ext>
            </a:extLst>
          </p:cNvPr>
          <p:cNvSpPr>
            <a:spLocks noChangeArrowheads="1"/>
          </p:cNvSpPr>
          <p:nvPr/>
        </p:nvSpPr>
        <p:spPr bwMode="auto">
          <a:xfrm>
            <a:off x="8585306" y="5271377"/>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1" name="Rectangle 13">
            <a:extLst>
              <a:ext uri="{FF2B5EF4-FFF2-40B4-BE49-F238E27FC236}">
                <a16:creationId xmlns:a16="http://schemas.microsoft.com/office/drawing/2014/main" id="{BD613300-1496-8F00-639C-997D96407357}"/>
              </a:ext>
            </a:extLst>
          </p:cNvPr>
          <p:cNvSpPr>
            <a:spLocks noChangeArrowheads="1"/>
          </p:cNvSpPr>
          <p:nvPr/>
        </p:nvSpPr>
        <p:spPr bwMode="auto">
          <a:xfrm>
            <a:off x="8812015" y="4633712"/>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2" name="Text Box 15">
            <a:extLst>
              <a:ext uri="{FF2B5EF4-FFF2-40B4-BE49-F238E27FC236}">
                <a16:creationId xmlns:a16="http://schemas.microsoft.com/office/drawing/2014/main" id="{3E888D92-52E4-2765-9F63-80916F5CE33B}"/>
              </a:ext>
            </a:extLst>
          </p:cNvPr>
          <p:cNvSpPr txBox="1">
            <a:spLocks noChangeArrowheads="1"/>
          </p:cNvSpPr>
          <p:nvPr/>
        </p:nvSpPr>
        <p:spPr bwMode="auto">
          <a:xfrm>
            <a:off x="8165242" y="4553763"/>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13" name="Freeform 21">
            <a:extLst>
              <a:ext uri="{FF2B5EF4-FFF2-40B4-BE49-F238E27FC236}">
                <a16:creationId xmlns:a16="http://schemas.microsoft.com/office/drawing/2014/main" id="{14C583A4-D932-A382-BC15-79BF429ECC40}"/>
              </a:ext>
            </a:extLst>
          </p:cNvPr>
          <p:cNvSpPr>
            <a:spLocks/>
          </p:cNvSpPr>
          <p:nvPr/>
        </p:nvSpPr>
        <p:spPr bwMode="auto">
          <a:xfrm>
            <a:off x="4164197" y="5515721"/>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14" name="Rectangle 22">
            <a:extLst>
              <a:ext uri="{FF2B5EF4-FFF2-40B4-BE49-F238E27FC236}">
                <a16:creationId xmlns:a16="http://schemas.microsoft.com/office/drawing/2014/main" id="{E9D9026C-8714-9C51-3F6C-9B6EE12E2A74}"/>
              </a:ext>
            </a:extLst>
          </p:cNvPr>
          <p:cNvSpPr>
            <a:spLocks noChangeArrowheads="1"/>
          </p:cNvSpPr>
          <p:nvPr/>
        </p:nvSpPr>
        <p:spPr bwMode="auto">
          <a:xfrm>
            <a:off x="1766068" y="4561829"/>
            <a:ext cx="1333878" cy="367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467" b="1" dirty="0">
                <a:cs typeface="+mn-ea"/>
                <a:sym typeface="+mn-lt"/>
              </a:rPr>
              <a:t>数据链路层</a:t>
            </a:r>
          </a:p>
        </p:txBody>
      </p:sp>
      <p:sp>
        <p:nvSpPr>
          <p:cNvPr id="15" name="Rectangle 23">
            <a:extLst>
              <a:ext uri="{FF2B5EF4-FFF2-40B4-BE49-F238E27FC236}">
                <a16:creationId xmlns:a16="http://schemas.microsoft.com/office/drawing/2014/main" id="{815DA59D-CDEB-7833-9A73-9F12D67D124D}"/>
              </a:ext>
            </a:extLst>
          </p:cNvPr>
          <p:cNvSpPr>
            <a:spLocks noChangeArrowheads="1"/>
          </p:cNvSpPr>
          <p:nvPr/>
        </p:nvSpPr>
        <p:spPr bwMode="auto">
          <a:xfrm>
            <a:off x="2233142" y="3835460"/>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网络层</a:t>
            </a:r>
          </a:p>
        </p:txBody>
      </p:sp>
      <p:sp>
        <p:nvSpPr>
          <p:cNvPr id="16" name="Rectangle 24">
            <a:extLst>
              <a:ext uri="{FF2B5EF4-FFF2-40B4-BE49-F238E27FC236}">
                <a16:creationId xmlns:a16="http://schemas.microsoft.com/office/drawing/2014/main" id="{8EB20C43-1916-937E-C352-0D59176062BD}"/>
              </a:ext>
            </a:extLst>
          </p:cNvPr>
          <p:cNvSpPr>
            <a:spLocks noChangeArrowheads="1"/>
          </p:cNvSpPr>
          <p:nvPr/>
        </p:nvSpPr>
        <p:spPr bwMode="auto">
          <a:xfrm>
            <a:off x="6015240" y="599412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物理链路</a:t>
            </a:r>
          </a:p>
        </p:txBody>
      </p:sp>
      <p:sp>
        <p:nvSpPr>
          <p:cNvPr id="17" name="Rectangle 25">
            <a:extLst>
              <a:ext uri="{FF2B5EF4-FFF2-40B4-BE49-F238E27FC236}">
                <a16:creationId xmlns:a16="http://schemas.microsoft.com/office/drawing/2014/main" id="{92ADF2D2-D334-1FC8-F31D-539C9804F94F}"/>
              </a:ext>
            </a:extLst>
          </p:cNvPr>
          <p:cNvSpPr>
            <a:spLocks noChangeArrowheads="1"/>
          </p:cNvSpPr>
          <p:nvPr/>
        </p:nvSpPr>
        <p:spPr bwMode="auto">
          <a:xfrm>
            <a:off x="3250507" y="3329492"/>
            <a:ext cx="1789669"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600" b="1" dirty="0">
                <a:cs typeface="+mn-ea"/>
                <a:sym typeface="+mn-lt"/>
              </a:rPr>
              <a:t>发送结点 </a:t>
            </a:r>
            <a:r>
              <a:rPr kumimoji="1" lang="en-US" altLang="zh-CN" sz="1600" b="1" dirty="0">
                <a:cs typeface="+mn-ea"/>
                <a:sym typeface="+mn-lt"/>
              </a:rPr>
              <a:t>A</a:t>
            </a:r>
          </a:p>
        </p:txBody>
      </p:sp>
      <p:sp>
        <p:nvSpPr>
          <p:cNvPr id="18" name="Rectangle 26">
            <a:extLst>
              <a:ext uri="{FF2B5EF4-FFF2-40B4-BE49-F238E27FC236}">
                <a16:creationId xmlns:a16="http://schemas.microsoft.com/office/drawing/2014/main" id="{C61158D9-66F1-A161-637D-A697DACCE59D}"/>
              </a:ext>
            </a:extLst>
          </p:cNvPr>
          <p:cNvSpPr>
            <a:spLocks noChangeArrowheads="1"/>
          </p:cNvSpPr>
          <p:nvPr/>
        </p:nvSpPr>
        <p:spPr bwMode="auto">
          <a:xfrm>
            <a:off x="8591883" y="3362753"/>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接收结点 </a:t>
            </a:r>
            <a:r>
              <a:rPr kumimoji="1" lang="en-US" altLang="zh-CN" sz="1600" b="1" dirty="0">
                <a:cs typeface="+mn-ea"/>
                <a:sym typeface="+mn-lt"/>
              </a:rPr>
              <a:t>B</a:t>
            </a:r>
          </a:p>
        </p:txBody>
      </p:sp>
      <p:sp>
        <p:nvSpPr>
          <p:cNvPr id="19" name="Rectangle 27">
            <a:extLst>
              <a:ext uri="{FF2B5EF4-FFF2-40B4-BE49-F238E27FC236}">
                <a16:creationId xmlns:a16="http://schemas.microsoft.com/office/drawing/2014/main" id="{1B9CFF8D-44CC-B7BB-0D7C-8E5C417A5EA9}"/>
              </a:ext>
            </a:extLst>
          </p:cNvPr>
          <p:cNvSpPr>
            <a:spLocks noChangeArrowheads="1"/>
          </p:cNvSpPr>
          <p:nvPr/>
        </p:nvSpPr>
        <p:spPr bwMode="auto">
          <a:xfrm>
            <a:off x="2230116" y="5248086"/>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物理层</a:t>
            </a:r>
          </a:p>
        </p:txBody>
      </p:sp>
      <p:sp>
        <p:nvSpPr>
          <p:cNvPr id="20" name="Line 39">
            <a:extLst>
              <a:ext uri="{FF2B5EF4-FFF2-40B4-BE49-F238E27FC236}">
                <a16:creationId xmlns:a16="http://schemas.microsoft.com/office/drawing/2014/main" id="{4E200265-5AE1-62A0-0BDC-2BB53FA274C2}"/>
              </a:ext>
            </a:extLst>
          </p:cNvPr>
          <p:cNvSpPr>
            <a:spLocks noChangeShapeType="1"/>
          </p:cNvSpPr>
          <p:nvPr/>
        </p:nvSpPr>
        <p:spPr bwMode="auto">
          <a:xfrm rot="5400000">
            <a:off x="4074078" y="5822029"/>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1" name="Line 40">
            <a:extLst>
              <a:ext uri="{FF2B5EF4-FFF2-40B4-BE49-F238E27FC236}">
                <a16:creationId xmlns:a16="http://schemas.microsoft.com/office/drawing/2014/main" id="{5E617C61-2143-5F06-89EC-C762D56CEE2E}"/>
              </a:ext>
            </a:extLst>
          </p:cNvPr>
          <p:cNvSpPr>
            <a:spLocks noChangeShapeType="1"/>
          </p:cNvSpPr>
          <p:nvPr/>
        </p:nvSpPr>
        <p:spPr bwMode="auto">
          <a:xfrm rot="16200000" flipV="1">
            <a:off x="8985543" y="5825863"/>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2" name="Rectangle 70">
            <a:extLst>
              <a:ext uri="{FF2B5EF4-FFF2-40B4-BE49-F238E27FC236}">
                <a16:creationId xmlns:a16="http://schemas.microsoft.com/office/drawing/2014/main" id="{61C2B441-1541-1228-B7C9-B25A0F955FE2}"/>
              </a:ext>
            </a:extLst>
          </p:cNvPr>
          <p:cNvSpPr>
            <a:spLocks noChangeArrowheads="1"/>
          </p:cNvSpPr>
          <p:nvPr/>
        </p:nvSpPr>
        <p:spPr bwMode="auto">
          <a:xfrm>
            <a:off x="3446759" y="461656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23" name="Rectangle 72">
            <a:extLst>
              <a:ext uri="{FF2B5EF4-FFF2-40B4-BE49-F238E27FC236}">
                <a16:creationId xmlns:a16="http://schemas.microsoft.com/office/drawing/2014/main" id="{6DCE0552-9FD6-2EF6-88D4-1A8ACDDE494C}"/>
              </a:ext>
            </a:extLst>
          </p:cNvPr>
          <p:cNvSpPr>
            <a:spLocks noChangeArrowheads="1"/>
          </p:cNvSpPr>
          <p:nvPr/>
        </p:nvSpPr>
        <p:spPr bwMode="auto">
          <a:xfrm>
            <a:off x="3686743" y="3906916"/>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24" name="Rectangle 74">
            <a:extLst>
              <a:ext uri="{FF2B5EF4-FFF2-40B4-BE49-F238E27FC236}">
                <a16:creationId xmlns:a16="http://schemas.microsoft.com/office/drawing/2014/main" id="{C897724C-C401-661F-2F5C-E7088C3021AB}"/>
              </a:ext>
            </a:extLst>
          </p:cNvPr>
          <p:cNvSpPr>
            <a:spLocks noChangeArrowheads="1"/>
          </p:cNvSpPr>
          <p:nvPr/>
        </p:nvSpPr>
        <p:spPr bwMode="auto">
          <a:xfrm>
            <a:off x="3449823" y="525787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25" name="Rectangle 76">
            <a:extLst>
              <a:ext uri="{FF2B5EF4-FFF2-40B4-BE49-F238E27FC236}">
                <a16:creationId xmlns:a16="http://schemas.microsoft.com/office/drawing/2014/main" id="{A93478D1-0BAC-2834-BBA7-FE0C1E42258C}"/>
              </a:ext>
            </a:extLst>
          </p:cNvPr>
          <p:cNvSpPr>
            <a:spLocks noChangeArrowheads="1"/>
          </p:cNvSpPr>
          <p:nvPr/>
        </p:nvSpPr>
        <p:spPr bwMode="auto">
          <a:xfrm>
            <a:off x="3686744" y="462467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26" name="Text Box 78">
            <a:extLst>
              <a:ext uri="{FF2B5EF4-FFF2-40B4-BE49-F238E27FC236}">
                <a16:creationId xmlns:a16="http://schemas.microsoft.com/office/drawing/2014/main" id="{AE43AFAC-72E1-F183-9F1A-8736C21981F7}"/>
              </a:ext>
            </a:extLst>
          </p:cNvPr>
          <p:cNvSpPr txBox="1">
            <a:spLocks noChangeArrowheads="1"/>
          </p:cNvSpPr>
          <p:nvPr/>
        </p:nvSpPr>
        <p:spPr bwMode="auto">
          <a:xfrm>
            <a:off x="3078544" y="4549834"/>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27" name="直接连接符 26">
            <a:extLst>
              <a:ext uri="{FF2B5EF4-FFF2-40B4-BE49-F238E27FC236}">
                <a16:creationId xmlns:a16="http://schemas.microsoft.com/office/drawing/2014/main" id="{9CA9D807-565D-24B6-6C86-85AC8D37EDDF}"/>
              </a:ext>
            </a:extLst>
          </p:cNvPr>
          <p:cNvCxnSpPr>
            <a:cxnSpLocks/>
          </p:cNvCxnSpPr>
          <p:nvPr/>
        </p:nvCxnSpPr>
        <p:spPr>
          <a:xfrm>
            <a:off x="5087877" y="4917717"/>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 Box 78">
            <a:extLst>
              <a:ext uri="{FF2B5EF4-FFF2-40B4-BE49-F238E27FC236}">
                <a16:creationId xmlns:a16="http://schemas.microsoft.com/office/drawing/2014/main" id="{551F2247-6A49-C8F8-7168-F8AAB864E2B4}"/>
              </a:ext>
            </a:extLst>
          </p:cNvPr>
          <p:cNvSpPr txBox="1">
            <a:spLocks noChangeArrowheads="1"/>
          </p:cNvSpPr>
          <p:nvPr/>
        </p:nvSpPr>
        <p:spPr bwMode="auto">
          <a:xfrm>
            <a:off x="6387958" y="4234806"/>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9" name="Rectangle 24">
            <a:extLst>
              <a:ext uri="{FF2B5EF4-FFF2-40B4-BE49-F238E27FC236}">
                <a16:creationId xmlns:a16="http://schemas.microsoft.com/office/drawing/2014/main" id="{F11507A8-21CA-8C48-34F7-788B84A98D76}"/>
              </a:ext>
            </a:extLst>
          </p:cNvPr>
          <p:cNvSpPr>
            <a:spLocks noChangeArrowheads="1"/>
          </p:cNvSpPr>
          <p:nvPr/>
        </p:nvSpPr>
        <p:spPr bwMode="auto">
          <a:xfrm>
            <a:off x="6025690" y="4897692"/>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30" name="AutoShape 53">
            <a:extLst>
              <a:ext uri="{FF2B5EF4-FFF2-40B4-BE49-F238E27FC236}">
                <a16:creationId xmlns:a16="http://schemas.microsoft.com/office/drawing/2014/main" id="{D5910F2A-0B75-A16E-8701-06F73F45593D}"/>
              </a:ext>
            </a:extLst>
          </p:cNvPr>
          <p:cNvSpPr>
            <a:spLocks noChangeArrowheads="1"/>
          </p:cNvSpPr>
          <p:nvPr/>
        </p:nvSpPr>
        <p:spPr bwMode="auto">
          <a:xfrm>
            <a:off x="5037537" y="4627972"/>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1" name="AutoShape 53">
            <a:extLst>
              <a:ext uri="{FF2B5EF4-FFF2-40B4-BE49-F238E27FC236}">
                <a16:creationId xmlns:a16="http://schemas.microsoft.com/office/drawing/2014/main" id="{2C04D7C2-9F5D-CC9F-6080-E9B2D90D7030}"/>
              </a:ext>
            </a:extLst>
          </p:cNvPr>
          <p:cNvSpPr>
            <a:spLocks noChangeArrowheads="1"/>
          </p:cNvSpPr>
          <p:nvPr/>
        </p:nvSpPr>
        <p:spPr bwMode="auto">
          <a:xfrm>
            <a:off x="7816184" y="4626963"/>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2" name="Rectangle 25">
            <a:extLst>
              <a:ext uri="{FF2B5EF4-FFF2-40B4-BE49-F238E27FC236}">
                <a16:creationId xmlns:a16="http://schemas.microsoft.com/office/drawing/2014/main" id="{49D982CC-D960-5477-25EC-8C5403CA00C7}"/>
              </a:ext>
            </a:extLst>
          </p:cNvPr>
          <p:cNvSpPr>
            <a:spLocks noChangeArrowheads="1"/>
          </p:cNvSpPr>
          <p:nvPr/>
        </p:nvSpPr>
        <p:spPr bwMode="auto">
          <a:xfrm>
            <a:off x="5012967" y="4281005"/>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发送</a:t>
            </a:r>
            <a:endParaRPr kumimoji="1" lang="en-US" altLang="zh-CN" sz="1600" b="1" dirty="0">
              <a:cs typeface="+mn-ea"/>
              <a:sym typeface="+mn-lt"/>
            </a:endParaRPr>
          </a:p>
        </p:txBody>
      </p:sp>
      <p:sp>
        <p:nvSpPr>
          <p:cNvPr id="33" name="Rectangle 25">
            <a:extLst>
              <a:ext uri="{FF2B5EF4-FFF2-40B4-BE49-F238E27FC236}">
                <a16:creationId xmlns:a16="http://schemas.microsoft.com/office/drawing/2014/main" id="{BF824CD2-53F2-D280-BD6D-7A6171B0DB11}"/>
              </a:ext>
            </a:extLst>
          </p:cNvPr>
          <p:cNvSpPr>
            <a:spLocks noChangeArrowheads="1"/>
          </p:cNvSpPr>
          <p:nvPr/>
        </p:nvSpPr>
        <p:spPr bwMode="auto">
          <a:xfrm>
            <a:off x="7628373" y="4271418"/>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a:t>
            </a:r>
            <a:endParaRPr kumimoji="1" lang="en-US" altLang="zh-CN" sz="1600" b="1" dirty="0">
              <a:cs typeface="+mn-ea"/>
              <a:sym typeface="+mn-lt"/>
            </a:endParaRPr>
          </a:p>
        </p:txBody>
      </p:sp>
      <p:sp>
        <p:nvSpPr>
          <p:cNvPr id="34" name="AutoShape 75">
            <a:extLst>
              <a:ext uri="{FF2B5EF4-FFF2-40B4-BE49-F238E27FC236}">
                <a16:creationId xmlns:a16="http://schemas.microsoft.com/office/drawing/2014/main" id="{E0E1DB21-F25C-5AE2-6F45-ABBFEF267A1A}"/>
              </a:ext>
            </a:extLst>
          </p:cNvPr>
          <p:cNvSpPr>
            <a:spLocks noChangeArrowheads="1"/>
          </p:cNvSpPr>
          <p:nvPr/>
        </p:nvSpPr>
        <p:spPr bwMode="auto">
          <a:xfrm>
            <a:off x="3996489" y="4236340"/>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5" name="AutoShape 12">
            <a:extLst>
              <a:ext uri="{FF2B5EF4-FFF2-40B4-BE49-F238E27FC236}">
                <a16:creationId xmlns:a16="http://schemas.microsoft.com/office/drawing/2014/main" id="{23B715BC-A651-F4F2-177F-19E8D242FAC8}"/>
              </a:ext>
            </a:extLst>
          </p:cNvPr>
          <p:cNvSpPr>
            <a:spLocks noChangeArrowheads="1"/>
          </p:cNvSpPr>
          <p:nvPr/>
        </p:nvSpPr>
        <p:spPr bwMode="auto">
          <a:xfrm flipV="1">
            <a:off x="9084771" y="4236883"/>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6" name="Rectangle 35">
            <a:extLst>
              <a:ext uri="{FF2B5EF4-FFF2-40B4-BE49-F238E27FC236}">
                <a16:creationId xmlns:a16="http://schemas.microsoft.com/office/drawing/2014/main" id="{5625BB45-CA98-1236-CB3F-0C6CE4E85423}"/>
              </a:ext>
            </a:extLst>
          </p:cNvPr>
          <p:cNvSpPr>
            <a:spLocks noChangeArrowheads="1"/>
          </p:cNvSpPr>
          <p:nvPr/>
        </p:nvSpPr>
        <p:spPr bwMode="auto">
          <a:xfrm>
            <a:off x="5409168" y="5663321"/>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37" name="AutoShape 75">
            <a:extLst>
              <a:ext uri="{FF2B5EF4-FFF2-40B4-BE49-F238E27FC236}">
                <a16:creationId xmlns:a16="http://schemas.microsoft.com/office/drawing/2014/main" id="{AF50D013-5FD3-9685-2191-81840D1C5675}"/>
              </a:ext>
            </a:extLst>
          </p:cNvPr>
          <p:cNvSpPr>
            <a:spLocks noChangeArrowheads="1"/>
          </p:cNvSpPr>
          <p:nvPr/>
        </p:nvSpPr>
        <p:spPr bwMode="auto">
          <a:xfrm>
            <a:off x="3996677" y="4918219"/>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8" name="AutoShape 12">
            <a:extLst>
              <a:ext uri="{FF2B5EF4-FFF2-40B4-BE49-F238E27FC236}">
                <a16:creationId xmlns:a16="http://schemas.microsoft.com/office/drawing/2014/main" id="{3A187720-C2F8-9182-F130-038AB2E6A019}"/>
              </a:ext>
            </a:extLst>
          </p:cNvPr>
          <p:cNvSpPr>
            <a:spLocks noChangeArrowheads="1"/>
          </p:cNvSpPr>
          <p:nvPr/>
        </p:nvSpPr>
        <p:spPr bwMode="auto">
          <a:xfrm flipV="1">
            <a:off x="9077557" y="4941023"/>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9" name="Rectangle 70">
            <a:extLst>
              <a:ext uri="{FF2B5EF4-FFF2-40B4-BE49-F238E27FC236}">
                <a16:creationId xmlns:a16="http://schemas.microsoft.com/office/drawing/2014/main" id="{82A98C62-CCAD-FACC-526C-3B3E7D526BC6}"/>
              </a:ext>
            </a:extLst>
          </p:cNvPr>
          <p:cNvSpPr>
            <a:spLocks noChangeArrowheads="1"/>
          </p:cNvSpPr>
          <p:nvPr/>
        </p:nvSpPr>
        <p:spPr bwMode="auto">
          <a:xfrm>
            <a:off x="5898760" y="4561338"/>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0" name="Rectangle 76">
            <a:extLst>
              <a:ext uri="{FF2B5EF4-FFF2-40B4-BE49-F238E27FC236}">
                <a16:creationId xmlns:a16="http://schemas.microsoft.com/office/drawing/2014/main" id="{86F8A9DE-EF10-00AA-F5CE-E3B652E47BAF}"/>
              </a:ext>
            </a:extLst>
          </p:cNvPr>
          <p:cNvSpPr>
            <a:spLocks noChangeArrowheads="1"/>
          </p:cNvSpPr>
          <p:nvPr/>
        </p:nvSpPr>
        <p:spPr bwMode="auto">
          <a:xfrm>
            <a:off x="6138745" y="4569446"/>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417379481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p:txBody>
          <a:bodyPr>
            <a:normAutofit/>
          </a:bodyPr>
          <a:lstStyle/>
          <a:p>
            <a:pPr>
              <a:lnSpc>
                <a:spcPct val="120000"/>
              </a:lnSpc>
            </a:pPr>
            <a:r>
              <a:rPr lang="en-US" altLang="zh-CN" sz="3200" b="1" dirty="0">
                <a:latin typeface="+mn-lt"/>
                <a:ea typeface="+mn-ea"/>
                <a:cs typeface="+mn-ea"/>
                <a:sym typeface="+mn-lt"/>
              </a:rPr>
              <a:t>OIF</a:t>
            </a:r>
            <a:r>
              <a:rPr lang="zh-CN" altLang="en-US" sz="3200" b="1" dirty="0">
                <a:latin typeface="+mn-lt"/>
                <a:ea typeface="+mn-ea"/>
                <a:cs typeface="+mn-ea"/>
                <a:sym typeface="+mn-lt"/>
              </a:rPr>
              <a:t>：定义光电互联互通标准</a:t>
            </a:r>
          </a:p>
        </p:txBody>
      </p:sp>
      <p:sp>
        <p:nvSpPr>
          <p:cNvPr id="27" name="矩形: 圆角 26">
            <a:extLst>
              <a:ext uri="{FF2B5EF4-FFF2-40B4-BE49-F238E27FC236}">
                <a16:creationId xmlns:a16="http://schemas.microsoft.com/office/drawing/2014/main" id="{6D321F7A-7B78-41B0-A235-77EB8223EAF0}"/>
              </a:ext>
            </a:extLst>
          </p:cNvPr>
          <p:cNvSpPr/>
          <p:nvPr/>
        </p:nvSpPr>
        <p:spPr bwMode="auto">
          <a:xfrm>
            <a:off x="599440" y="2811621"/>
            <a:ext cx="10993120" cy="1893936"/>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28" name="内容占位符 2">
            <a:extLst>
              <a:ext uri="{FF2B5EF4-FFF2-40B4-BE49-F238E27FC236}">
                <a16:creationId xmlns:a16="http://schemas.microsoft.com/office/drawing/2014/main" id="{03AF3A7E-76B7-4780-BD47-1FB73527DA9C}"/>
              </a:ext>
            </a:extLst>
          </p:cNvPr>
          <p:cNvSpPr txBox="1">
            <a:spLocks/>
          </p:cNvSpPr>
          <p:nvPr/>
        </p:nvSpPr>
        <p:spPr>
          <a:xfrm>
            <a:off x="1007796" y="1130284"/>
            <a:ext cx="10130638" cy="2045620"/>
          </a:xfrm>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pPr>
            <a:r>
              <a:rPr lang="en-US" altLang="zh-CN" sz="2000" dirty="0">
                <a:cs typeface="+mn-ea"/>
                <a:sym typeface="+mn-lt"/>
              </a:rPr>
              <a:t>OIF </a:t>
            </a:r>
            <a:r>
              <a:rPr lang="zh-CN" altLang="en-US" sz="2000" dirty="0">
                <a:cs typeface="+mn-ea"/>
                <a:sym typeface="+mn-lt"/>
              </a:rPr>
              <a:t>成立于</a:t>
            </a:r>
            <a:r>
              <a:rPr lang="en-US" altLang="zh-CN" sz="2000" dirty="0">
                <a:cs typeface="+mn-ea"/>
                <a:sym typeface="+mn-lt"/>
              </a:rPr>
              <a:t>1998</a:t>
            </a:r>
            <a:r>
              <a:rPr lang="zh-CN" altLang="en-US" sz="2000" dirty="0">
                <a:cs typeface="+mn-ea"/>
                <a:sym typeface="+mn-lt"/>
              </a:rPr>
              <a:t>年，通过定义公共协议和组件技术促进光网络产品的互联互通；</a:t>
            </a:r>
            <a:endParaRPr lang="en-US" altLang="zh-CN" sz="2000" dirty="0">
              <a:cs typeface="+mn-ea"/>
              <a:sym typeface="+mn-lt"/>
            </a:endParaRPr>
          </a:p>
          <a:p>
            <a:pPr>
              <a:lnSpc>
                <a:spcPct val="120000"/>
              </a:lnSpc>
            </a:pPr>
            <a:r>
              <a:rPr lang="zh-CN" altLang="en-US" sz="2000" dirty="0">
                <a:cs typeface="+mn-ea"/>
                <a:sym typeface="+mn-lt"/>
              </a:rPr>
              <a:t>同时， </a:t>
            </a:r>
            <a:r>
              <a:rPr lang="en-US" altLang="zh-CN" sz="2000" dirty="0">
                <a:cs typeface="+mn-ea"/>
                <a:sym typeface="+mn-lt"/>
              </a:rPr>
              <a:t>OIF</a:t>
            </a:r>
            <a:r>
              <a:rPr lang="zh-CN" altLang="en-US" sz="2000" dirty="0">
                <a:cs typeface="+mn-ea"/>
                <a:sym typeface="+mn-lt"/>
              </a:rPr>
              <a:t>定义测试标准和互操作测试集促进不同厂家产品的互联互通；</a:t>
            </a:r>
            <a:endParaRPr lang="en-US" altLang="zh-CN" sz="2000" dirty="0">
              <a:cs typeface="+mn-ea"/>
              <a:sym typeface="+mn-lt"/>
            </a:endParaRPr>
          </a:p>
          <a:p>
            <a:pPr>
              <a:lnSpc>
                <a:spcPct val="120000"/>
              </a:lnSpc>
            </a:pPr>
            <a:r>
              <a:rPr lang="en-US" altLang="zh-CN" sz="2000" dirty="0">
                <a:cs typeface="+mn-ea"/>
                <a:sym typeface="+mn-lt"/>
              </a:rPr>
              <a:t>OIF</a:t>
            </a:r>
            <a:r>
              <a:rPr lang="zh-CN" altLang="en-US" sz="2000" dirty="0">
                <a:cs typeface="+mn-ea"/>
                <a:sym typeface="+mn-lt"/>
              </a:rPr>
              <a:t>与别的标准组织有广泛的合作关系，例如</a:t>
            </a:r>
            <a:r>
              <a:rPr lang="en-US" altLang="zh-CN" sz="2000" dirty="0">
                <a:cs typeface="+mn-ea"/>
                <a:sym typeface="+mn-lt"/>
              </a:rPr>
              <a:t>ITU, IEEE802.3, ONF, IBT, TIA</a:t>
            </a:r>
            <a:r>
              <a:rPr lang="zh-CN" altLang="en-US" sz="2000" dirty="0">
                <a:cs typeface="+mn-ea"/>
                <a:sym typeface="+mn-lt"/>
              </a:rPr>
              <a:t>和</a:t>
            </a:r>
            <a:r>
              <a:rPr lang="en-US" altLang="zh-CN" sz="2000" dirty="0">
                <a:cs typeface="+mn-ea"/>
                <a:sym typeface="+mn-lt"/>
              </a:rPr>
              <a:t>IETF</a:t>
            </a:r>
            <a:r>
              <a:rPr lang="zh-CN" altLang="en-US" sz="2000" dirty="0">
                <a:cs typeface="+mn-ea"/>
                <a:sym typeface="+mn-lt"/>
              </a:rPr>
              <a:t>等；</a:t>
            </a:r>
            <a:endParaRPr lang="en-US" altLang="zh-CN" sz="2000" dirty="0">
              <a:cs typeface="+mn-ea"/>
              <a:sym typeface="+mn-lt"/>
            </a:endParaRPr>
          </a:p>
          <a:p>
            <a:pPr>
              <a:lnSpc>
                <a:spcPct val="120000"/>
              </a:lnSpc>
            </a:pPr>
            <a:endParaRPr lang="zh-CN" altLang="en-US" dirty="0">
              <a:cs typeface="+mn-ea"/>
              <a:sym typeface="+mn-lt"/>
            </a:endParaRPr>
          </a:p>
        </p:txBody>
      </p:sp>
      <p:sp>
        <p:nvSpPr>
          <p:cNvPr id="29" name="矩形 28">
            <a:extLst>
              <a:ext uri="{FF2B5EF4-FFF2-40B4-BE49-F238E27FC236}">
                <a16:creationId xmlns:a16="http://schemas.microsoft.com/office/drawing/2014/main" id="{A684F57B-2FA2-414B-8270-1FFE767A7CE9}"/>
              </a:ext>
            </a:extLst>
          </p:cNvPr>
          <p:cNvSpPr/>
          <p:nvPr/>
        </p:nvSpPr>
        <p:spPr bwMode="auto">
          <a:xfrm>
            <a:off x="73403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ARCH &amp; Signaling WG</a:t>
            </a:r>
            <a:endParaRPr lang="zh-CN" altLang="en-US" sz="1400" dirty="0">
              <a:cs typeface="+mn-ea"/>
              <a:sym typeface="+mn-lt"/>
            </a:endParaRPr>
          </a:p>
        </p:txBody>
      </p:sp>
      <p:sp>
        <p:nvSpPr>
          <p:cNvPr id="30" name="矩形 29">
            <a:extLst>
              <a:ext uri="{FF2B5EF4-FFF2-40B4-BE49-F238E27FC236}">
                <a16:creationId xmlns:a16="http://schemas.microsoft.com/office/drawing/2014/main" id="{3F27FCC8-CCC4-4CC8-A2D5-A6781A512AA5}"/>
              </a:ext>
            </a:extLst>
          </p:cNvPr>
          <p:cNvSpPr/>
          <p:nvPr/>
        </p:nvSpPr>
        <p:spPr bwMode="auto">
          <a:xfrm>
            <a:off x="295399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Carrier WG</a:t>
            </a:r>
            <a:endParaRPr lang="zh-CN" altLang="en-US" sz="1400" dirty="0">
              <a:cs typeface="+mn-ea"/>
              <a:sym typeface="+mn-lt"/>
            </a:endParaRPr>
          </a:p>
        </p:txBody>
      </p:sp>
      <p:sp>
        <p:nvSpPr>
          <p:cNvPr id="31" name="矩形 30">
            <a:extLst>
              <a:ext uri="{FF2B5EF4-FFF2-40B4-BE49-F238E27FC236}">
                <a16:creationId xmlns:a16="http://schemas.microsoft.com/office/drawing/2014/main" id="{46F1410A-60FA-4317-B326-131F572FFDCE}"/>
              </a:ext>
            </a:extLst>
          </p:cNvPr>
          <p:cNvSpPr/>
          <p:nvPr/>
        </p:nvSpPr>
        <p:spPr bwMode="auto">
          <a:xfrm>
            <a:off x="517395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Interoperability WG</a:t>
            </a:r>
            <a:endParaRPr lang="zh-CN" altLang="en-US" sz="1400" dirty="0">
              <a:cs typeface="+mn-ea"/>
              <a:sym typeface="+mn-lt"/>
            </a:endParaRPr>
          </a:p>
        </p:txBody>
      </p:sp>
      <p:sp>
        <p:nvSpPr>
          <p:cNvPr id="32" name="矩形 31">
            <a:extLst>
              <a:ext uri="{FF2B5EF4-FFF2-40B4-BE49-F238E27FC236}">
                <a16:creationId xmlns:a16="http://schemas.microsoft.com/office/drawing/2014/main" id="{C95E4C1F-FD73-489C-AEBC-81237D8279F0}"/>
              </a:ext>
            </a:extLst>
          </p:cNvPr>
          <p:cNvSpPr/>
          <p:nvPr/>
        </p:nvSpPr>
        <p:spPr bwMode="auto">
          <a:xfrm>
            <a:off x="739391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OAM WG</a:t>
            </a:r>
            <a:endParaRPr lang="zh-CN" altLang="en-US" sz="1400" dirty="0">
              <a:cs typeface="+mn-ea"/>
              <a:sym typeface="+mn-lt"/>
            </a:endParaRPr>
          </a:p>
        </p:txBody>
      </p:sp>
      <p:sp>
        <p:nvSpPr>
          <p:cNvPr id="33" name="矩形 32">
            <a:extLst>
              <a:ext uri="{FF2B5EF4-FFF2-40B4-BE49-F238E27FC236}">
                <a16:creationId xmlns:a16="http://schemas.microsoft.com/office/drawing/2014/main" id="{41627019-A682-4639-9B92-20B67F424948}"/>
              </a:ext>
            </a:extLst>
          </p:cNvPr>
          <p:cNvSpPr/>
          <p:nvPr/>
        </p:nvSpPr>
        <p:spPr bwMode="auto">
          <a:xfrm>
            <a:off x="961387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Physical &amp; Link WG</a:t>
            </a:r>
            <a:endParaRPr lang="zh-CN" altLang="en-US" sz="1400" dirty="0">
              <a:cs typeface="+mn-ea"/>
              <a:sym typeface="+mn-lt"/>
            </a:endParaRPr>
          </a:p>
        </p:txBody>
      </p:sp>
      <p:sp>
        <p:nvSpPr>
          <p:cNvPr id="34" name="文本框 33">
            <a:extLst>
              <a:ext uri="{FF2B5EF4-FFF2-40B4-BE49-F238E27FC236}">
                <a16:creationId xmlns:a16="http://schemas.microsoft.com/office/drawing/2014/main" id="{B09ACBD1-E239-447B-81C3-1B8F9CB0E599}"/>
              </a:ext>
            </a:extLst>
          </p:cNvPr>
          <p:cNvSpPr txBox="1"/>
          <p:nvPr/>
        </p:nvSpPr>
        <p:spPr>
          <a:xfrm>
            <a:off x="734035" y="3756500"/>
            <a:ext cx="1656080" cy="953274"/>
          </a:xfrm>
          <a:prstGeom prst="rect">
            <a:avLst/>
          </a:prstGeom>
          <a:noFill/>
        </p:spPr>
        <p:txBody>
          <a:bodyPr wrap="square" rtlCol="0">
            <a:spAutoFit/>
          </a:bodyPr>
          <a:lstStyle/>
          <a:p>
            <a:pPr>
              <a:lnSpc>
                <a:spcPct val="120000"/>
              </a:lnSpc>
            </a:pPr>
            <a:r>
              <a:rPr lang="zh-CN" altLang="en-US" sz="1600" dirty="0">
                <a:cs typeface="+mn-ea"/>
                <a:sym typeface="+mn-lt"/>
              </a:rPr>
              <a:t>从运营商的需求开发网络架构和信令</a:t>
            </a:r>
          </a:p>
        </p:txBody>
      </p:sp>
      <p:sp>
        <p:nvSpPr>
          <p:cNvPr id="35" name="文本框 34">
            <a:extLst>
              <a:ext uri="{FF2B5EF4-FFF2-40B4-BE49-F238E27FC236}">
                <a16:creationId xmlns:a16="http://schemas.microsoft.com/office/drawing/2014/main" id="{AA998F22-BAAB-4482-81E5-AC40C03A533A}"/>
              </a:ext>
            </a:extLst>
          </p:cNvPr>
          <p:cNvSpPr txBox="1"/>
          <p:nvPr/>
        </p:nvSpPr>
        <p:spPr>
          <a:xfrm>
            <a:off x="2877795" y="3756500"/>
            <a:ext cx="1656080" cy="657809"/>
          </a:xfrm>
          <a:prstGeom prst="rect">
            <a:avLst/>
          </a:prstGeom>
          <a:noFill/>
        </p:spPr>
        <p:txBody>
          <a:bodyPr wrap="square" rtlCol="0">
            <a:spAutoFit/>
          </a:bodyPr>
          <a:lstStyle/>
          <a:p>
            <a:pPr>
              <a:lnSpc>
                <a:spcPct val="120000"/>
              </a:lnSpc>
            </a:pPr>
            <a:r>
              <a:rPr lang="zh-CN" altLang="en-US" sz="1600" dirty="0">
                <a:cs typeface="+mn-ea"/>
                <a:sym typeface="+mn-lt"/>
              </a:rPr>
              <a:t>开发光网络产品功能需求和指南</a:t>
            </a:r>
          </a:p>
        </p:txBody>
      </p:sp>
      <p:sp>
        <p:nvSpPr>
          <p:cNvPr id="36" name="文本框 35">
            <a:extLst>
              <a:ext uri="{FF2B5EF4-FFF2-40B4-BE49-F238E27FC236}">
                <a16:creationId xmlns:a16="http://schemas.microsoft.com/office/drawing/2014/main" id="{4343F016-7EBC-4EBB-A975-9EA3D85F9D50}"/>
              </a:ext>
            </a:extLst>
          </p:cNvPr>
          <p:cNvSpPr txBox="1"/>
          <p:nvPr/>
        </p:nvSpPr>
        <p:spPr>
          <a:xfrm>
            <a:off x="5156150" y="3756499"/>
            <a:ext cx="1656080" cy="953274"/>
          </a:xfrm>
          <a:prstGeom prst="rect">
            <a:avLst/>
          </a:prstGeom>
          <a:noFill/>
        </p:spPr>
        <p:txBody>
          <a:bodyPr wrap="square" rtlCol="0">
            <a:spAutoFit/>
          </a:bodyPr>
          <a:lstStyle/>
          <a:p>
            <a:pPr>
              <a:lnSpc>
                <a:spcPct val="120000"/>
              </a:lnSpc>
            </a:pPr>
            <a:r>
              <a:rPr lang="zh-CN" altLang="en-US" sz="1600" dirty="0">
                <a:cs typeface="+mn-ea"/>
                <a:sym typeface="+mn-lt"/>
              </a:rPr>
              <a:t>定义测试标准和测试方法，开发概念原型</a:t>
            </a:r>
          </a:p>
        </p:txBody>
      </p:sp>
      <p:sp>
        <p:nvSpPr>
          <p:cNvPr id="37" name="文本框 36">
            <a:extLst>
              <a:ext uri="{FF2B5EF4-FFF2-40B4-BE49-F238E27FC236}">
                <a16:creationId xmlns:a16="http://schemas.microsoft.com/office/drawing/2014/main" id="{DD2ADFF2-7518-41FE-8403-D3C830D30EBA}"/>
              </a:ext>
            </a:extLst>
          </p:cNvPr>
          <p:cNvSpPr txBox="1"/>
          <p:nvPr/>
        </p:nvSpPr>
        <p:spPr>
          <a:xfrm>
            <a:off x="7393915" y="3756499"/>
            <a:ext cx="1656080" cy="362343"/>
          </a:xfrm>
          <a:prstGeom prst="rect">
            <a:avLst/>
          </a:prstGeom>
          <a:noFill/>
        </p:spPr>
        <p:txBody>
          <a:bodyPr wrap="square" rtlCol="0">
            <a:spAutoFit/>
          </a:bodyPr>
          <a:lstStyle/>
          <a:p>
            <a:pPr>
              <a:lnSpc>
                <a:spcPct val="120000"/>
              </a:lnSpc>
            </a:pPr>
            <a:r>
              <a:rPr lang="zh-CN" altLang="en-US" sz="1600" dirty="0">
                <a:cs typeface="+mn-ea"/>
                <a:sym typeface="+mn-lt"/>
              </a:rPr>
              <a:t>聚焦于部署问题</a:t>
            </a:r>
          </a:p>
        </p:txBody>
      </p:sp>
      <p:sp>
        <p:nvSpPr>
          <p:cNvPr id="38" name="文本框 37">
            <a:extLst>
              <a:ext uri="{FF2B5EF4-FFF2-40B4-BE49-F238E27FC236}">
                <a16:creationId xmlns:a16="http://schemas.microsoft.com/office/drawing/2014/main" id="{5AEA2864-4069-4068-A651-9C75744F637C}"/>
              </a:ext>
            </a:extLst>
          </p:cNvPr>
          <p:cNvSpPr txBox="1"/>
          <p:nvPr/>
        </p:nvSpPr>
        <p:spPr>
          <a:xfrm>
            <a:off x="9627210" y="3756499"/>
            <a:ext cx="1656080" cy="657809"/>
          </a:xfrm>
          <a:prstGeom prst="rect">
            <a:avLst/>
          </a:prstGeom>
          <a:noFill/>
        </p:spPr>
        <p:txBody>
          <a:bodyPr wrap="square" rtlCol="0">
            <a:spAutoFit/>
          </a:bodyPr>
          <a:lstStyle/>
          <a:p>
            <a:pPr>
              <a:lnSpc>
                <a:spcPct val="120000"/>
              </a:lnSpc>
            </a:pPr>
            <a:r>
              <a:rPr lang="zh-CN" altLang="en-US" sz="1600" dirty="0">
                <a:solidFill>
                  <a:srgbClr val="0C0CB4"/>
                </a:solidFill>
                <a:cs typeface="+mn-ea"/>
                <a:sym typeface="+mn-lt"/>
              </a:rPr>
              <a:t>开发物理和数据链路层接口协议</a:t>
            </a:r>
          </a:p>
        </p:txBody>
      </p:sp>
      <p:sp>
        <p:nvSpPr>
          <p:cNvPr id="39" name="文本框 38">
            <a:extLst>
              <a:ext uri="{FF2B5EF4-FFF2-40B4-BE49-F238E27FC236}">
                <a16:creationId xmlns:a16="http://schemas.microsoft.com/office/drawing/2014/main" id="{DDB7F8C2-53EA-477F-A67B-5C21229059A5}"/>
              </a:ext>
            </a:extLst>
          </p:cNvPr>
          <p:cNvSpPr txBox="1"/>
          <p:nvPr/>
        </p:nvSpPr>
        <p:spPr>
          <a:xfrm>
            <a:off x="895058" y="4921870"/>
            <a:ext cx="10315474" cy="1060931"/>
          </a:xfrm>
          <a:prstGeom prst="rect">
            <a:avLst/>
          </a:prstGeom>
          <a:noFill/>
        </p:spPr>
        <p:txBody>
          <a:bodyPr wrap="square" rtlCol="0">
            <a:spAutoFit/>
          </a:bodyPr>
          <a:lstStyle/>
          <a:p>
            <a:pPr>
              <a:lnSpc>
                <a:spcPct val="120000"/>
              </a:lnSpc>
            </a:pPr>
            <a:r>
              <a:rPr lang="zh-CN" altLang="en-US" dirty="0">
                <a:cs typeface="+mn-ea"/>
                <a:sym typeface="+mn-lt"/>
              </a:rPr>
              <a:t>主要成果：</a:t>
            </a:r>
            <a:endParaRPr lang="en-US" altLang="zh-CN" dirty="0">
              <a:cs typeface="+mn-ea"/>
              <a:sym typeface="+mn-lt"/>
            </a:endParaRPr>
          </a:p>
          <a:p>
            <a:pPr marL="285750" indent="-285750">
              <a:lnSpc>
                <a:spcPct val="120000"/>
              </a:lnSpc>
              <a:buFont typeface="Wingdings" panose="05000000000000000000" pitchFamily="2" charset="2"/>
              <a:buChar char="l"/>
            </a:pPr>
            <a:r>
              <a:rPr lang="en-US" altLang="zh-CN" dirty="0">
                <a:cs typeface="+mn-ea"/>
                <a:sym typeface="+mn-lt"/>
              </a:rPr>
              <a:t>CEI</a:t>
            </a:r>
            <a:r>
              <a:rPr lang="zh-CN" altLang="en-US" dirty="0">
                <a:cs typeface="+mn-ea"/>
                <a:sym typeface="+mn-lt"/>
              </a:rPr>
              <a:t>（</a:t>
            </a:r>
            <a:r>
              <a:rPr lang="en-US" altLang="zh-CN" dirty="0">
                <a:cs typeface="+mn-ea"/>
                <a:sym typeface="+mn-lt"/>
              </a:rPr>
              <a:t>common electrical I/O</a:t>
            </a:r>
            <a:r>
              <a:rPr lang="zh-CN" altLang="en-US" dirty="0">
                <a:cs typeface="+mn-ea"/>
                <a:sym typeface="+mn-lt"/>
              </a:rPr>
              <a:t>）协议（</a:t>
            </a:r>
            <a:r>
              <a:rPr lang="en-US" altLang="zh-CN" dirty="0">
                <a:cs typeface="+mn-ea"/>
                <a:sym typeface="+mn-lt"/>
              </a:rPr>
              <a:t>3.125G</a:t>
            </a:r>
            <a:r>
              <a:rPr lang="zh-CN" altLang="en-US" dirty="0">
                <a:cs typeface="+mn-ea"/>
                <a:sym typeface="+mn-lt"/>
              </a:rPr>
              <a:t>， </a:t>
            </a:r>
            <a:r>
              <a:rPr lang="en-US" altLang="zh-CN" dirty="0">
                <a:cs typeface="+mn-ea"/>
                <a:sym typeface="+mn-lt"/>
              </a:rPr>
              <a:t>6</a:t>
            </a:r>
            <a:r>
              <a:rPr lang="zh-CN" altLang="en-US" dirty="0">
                <a:cs typeface="+mn-ea"/>
                <a:sym typeface="+mn-lt"/>
              </a:rPr>
              <a:t>， </a:t>
            </a:r>
            <a:r>
              <a:rPr lang="en-US" altLang="zh-CN" dirty="0">
                <a:cs typeface="+mn-ea"/>
                <a:sym typeface="+mn-lt"/>
              </a:rPr>
              <a:t>11</a:t>
            </a:r>
            <a:r>
              <a:rPr lang="zh-CN" altLang="en-US" dirty="0">
                <a:cs typeface="+mn-ea"/>
                <a:sym typeface="+mn-lt"/>
              </a:rPr>
              <a:t>， </a:t>
            </a:r>
            <a:r>
              <a:rPr lang="en-US" altLang="zh-CN" dirty="0">
                <a:cs typeface="+mn-ea"/>
                <a:sym typeface="+mn-lt"/>
              </a:rPr>
              <a:t>25-28</a:t>
            </a:r>
            <a:r>
              <a:rPr lang="zh-CN" altLang="en-US" dirty="0">
                <a:cs typeface="+mn-ea"/>
                <a:sym typeface="+mn-lt"/>
              </a:rPr>
              <a:t>， </a:t>
            </a:r>
            <a:r>
              <a:rPr lang="en-US" altLang="zh-CN" dirty="0">
                <a:cs typeface="+mn-ea"/>
                <a:sym typeface="+mn-lt"/>
              </a:rPr>
              <a:t>56Gbit/s SERDES interface</a:t>
            </a:r>
            <a:r>
              <a:rPr lang="zh-CN" altLang="en-US" dirty="0">
                <a:cs typeface="+mn-ea"/>
                <a:sym typeface="+mn-lt"/>
              </a:rPr>
              <a:t>）</a:t>
            </a:r>
            <a:r>
              <a:rPr lang="en-US" altLang="zh-CN" dirty="0">
                <a:cs typeface="+mn-ea"/>
                <a:sym typeface="+mn-lt"/>
              </a:rPr>
              <a:t>;</a:t>
            </a:r>
          </a:p>
          <a:p>
            <a:pPr marL="285750" indent="-285750">
              <a:lnSpc>
                <a:spcPct val="120000"/>
              </a:lnSpc>
              <a:buFont typeface="Wingdings" panose="05000000000000000000" pitchFamily="2" charset="2"/>
              <a:buChar char="l"/>
            </a:pPr>
            <a:r>
              <a:rPr lang="en-US" altLang="zh-CN" dirty="0">
                <a:cs typeface="+mn-ea"/>
                <a:sym typeface="+mn-lt"/>
              </a:rPr>
              <a:t>Flex Ethernet</a:t>
            </a:r>
            <a:r>
              <a:rPr lang="zh-CN" altLang="en-US" dirty="0">
                <a:cs typeface="+mn-ea"/>
                <a:sym typeface="+mn-lt"/>
              </a:rPr>
              <a:t>；</a:t>
            </a:r>
          </a:p>
        </p:txBody>
      </p:sp>
      <p:sp>
        <p:nvSpPr>
          <p:cNvPr id="5" name="灯片编号占位符 4">
            <a:extLst>
              <a:ext uri="{FF2B5EF4-FFF2-40B4-BE49-F238E27FC236}">
                <a16:creationId xmlns:a16="http://schemas.microsoft.com/office/drawing/2014/main" id="{D705593D-A1D7-ED14-5AA7-41353B3DDB06}"/>
              </a:ext>
            </a:extLst>
          </p:cNvPr>
          <p:cNvSpPr>
            <a:spLocks noGrp="1"/>
          </p:cNvSpPr>
          <p:nvPr>
            <p:ph type="sldNum" sz="quarter" idx="12"/>
          </p:nvPr>
        </p:nvSpPr>
        <p:spPr/>
        <p:txBody>
          <a:bodyPr/>
          <a:lstStyle/>
          <a:p>
            <a:fld id="{C8BB1146-E542-4D4E-B8E9-6919A11DDD48}" type="slidenum">
              <a:rPr lang="en-US" smtClean="0"/>
              <a:t>280</a:t>
            </a:fld>
            <a:endParaRPr lang="en-US"/>
          </a:p>
        </p:txBody>
      </p:sp>
    </p:spTree>
    <p:extLst>
      <p:ext uri="{BB962C8B-B14F-4D97-AF65-F5344CB8AC3E}">
        <p14:creationId xmlns:p14="http://schemas.microsoft.com/office/powerpoint/2010/main" val="37381680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323385" y="301083"/>
            <a:ext cx="11868615" cy="686889"/>
          </a:xfrm>
        </p:spPr>
        <p:txBody>
          <a:bodyPr>
            <a:normAutofit/>
          </a:bodyPr>
          <a:lstStyle/>
          <a:p>
            <a:pPr>
              <a:lnSpc>
                <a:spcPct val="120000"/>
              </a:lnSpc>
            </a:pPr>
            <a:r>
              <a:rPr lang="en-US" altLang="zh-CN" sz="3200" b="1" dirty="0">
                <a:latin typeface="+mn-lt"/>
                <a:ea typeface="+mn-ea"/>
                <a:cs typeface="+mn-ea"/>
                <a:sym typeface="+mn-lt"/>
              </a:rPr>
              <a:t>MEF</a:t>
            </a:r>
            <a:r>
              <a:rPr lang="zh-CN" altLang="en-US" sz="3200" b="1" dirty="0">
                <a:latin typeface="+mn-lt"/>
                <a:ea typeface="+mn-ea"/>
                <a:cs typeface="+mn-ea"/>
                <a:sym typeface="+mn-lt"/>
              </a:rPr>
              <a:t>（</a:t>
            </a:r>
            <a:r>
              <a:rPr lang="en-US" altLang="zh-CN" sz="3200" b="1" dirty="0">
                <a:latin typeface="+mn-lt"/>
                <a:ea typeface="+mn-ea"/>
                <a:cs typeface="+mn-ea"/>
                <a:sym typeface="+mn-lt"/>
              </a:rPr>
              <a:t>Metro Ethernet Forum</a:t>
            </a:r>
            <a:r>
              <a:rPr lang="zh-CN" altLang="en-US" sz="3200" b="1" dirty="0">
                <a:latin typeface="+mn-lt"/>
                <a:ea typeface="+mn-ea"/>
                <a:cs typeface="+mn-ea"/>
                <a:sym typeface="+mn-lt"/>
              </a:rPr>
              <a:t>）：定义城域以太业务及运营框架</a:t>
            </a:r>
          </a:p>
        </p:txBody>
      </p:sp>
      <p:sp>
        <p:nvSpPr>
          <p:cNvPr id="3" name="内容占位符 2">
            <a:extLst>
              <a:ext uri="{FF2B5EF4-FFF2-40B4-BE49-F238E27FC236}">
                <a16:creationId xmlns:a16="http://schemas.microsoft.com/office/drawing/2014/main" id="{76C441C8-42D7-4DCA-A449-FF05D83736E4}"/>
              </a:ext>
            </a:extLst>
          </p:cNvPr>
          <p:cNvSpPr>
            <a:spLocks noGrp="1"/>
          </p:cNvSpPr>
          <p:nvPr>
            <p:ph idx="1"/>
          </p:nvPr>
        </p:nvSpPr>
        <p:spPr>
          <a:xfrm>
            <a:off x="458942" y="1128053"/>
            <a:ext cx="11274115" cy="5428864"/>
          </a:xfrm>
        </p:spPr>
        <p:txBody>
          <a:bodyPr/>
          <a:lstStyle/>
          <a:p>
            <a:pPr marL="0" indent="0">
              <a:spcBef>
                <a:spcPts val="0"/>
              </a:spcBef>
              <a:buNone/>
            </a:pPr>
            <a:r>
              <a:rPr lang="en-US" altLang="zh-CN" sz="2000" dirty="0">
                <a:cs typeface="+mn-ea"/>
                <a:sym typeface="+mn-lt"/>
              </a:rPr>
              <a:t>    MEF </a:t>
            </a:r>
            <a:r>
              <a:rPr lang="zh-CN" altLang="en-US" sz="2000" dirty="0">
                <a:cs typeface="+mn-ea"/>
                <a:sym typeface="+mn-lt"/>
              </a:rPr>
              <a:t>是一个包括</a:t>
            </a:r>
            <a:r>
              <a:rPr lang="en-US" altLang="zh-CN" sz="2000" dirty="0">
                <a:cs typeface="+mn-ea"/>
                <a:sym typeface="+mn-lt"/>
              </a:rPr>
              <a:t>network</a:t>
            </a:r>
            <a:r>
              <a:rPr lang="zh-CN" altLang="en-US" sz="2000" dirty="0">
                <a:cs typeface="+mn-ea"/>
                <a:sym typeface="+mn-lt"/>
              </a:rPr>
              <a:t>运营商、</a:t>
            </a:r>
            <a:r>
              <a:rPr lang="en-US" altLang="zh-CN" sz="2000" dirty="0">
                <a:cs typeface="+mn-ea"/>
                <a:sym typeface="+mn-lt"/>
              </a:rPr>
              <a:t>cloud</a:t>
            </a:r>
            <a:r>
              <a:rPr lang="zh-CN" altLang="en-US" sz="2000" dirty="0">
                <a:cs typeface="+mn-ea"/>
                <a:sym typeface="+mn-lt"/>
              </a:rPr>
              <a:t>运营商和技术提供商的非盈利联盟，聚焦在城域范围内如何开展有 </a:t>
            </a:r>
            <a:r>
              <a:rPr lang="en-US" altLang="zh-CN" sz="2000" dirty="0">
                <a:cs typeface="+mn-ea"/>
                <a:sym typeface="+mn-lt"/>
              </a:rPr>
              <a:t>QoS</a:t>
            </a:r>
            <a:r>
              <a:rPr lang="zh-CN" altLang="en-US" sz="2000" dirty="0">
                <a:cs typeface="+mn-ea"/>
                <a:sym typeface="+mn-lt"/>
              </a:rPr>
              <a:t>保证的、可运营的、可管理的以太网业务，包括：</a:t>
            </a:r>
            <a:endParaRPr lang="en-US" altLang="zh-CN" sz="2000" dirty="0">
              <a:cs typeface="+mn-ea"/>
              <a:sym typeface="+mn-lt"/>
            </a:endParaRPr>
          </a:p>
          <a:p>
            <a:pPr>
              <a:spcBef>
                <a:spcPts val="0"/>
              </a:spcBef>
            </a:pPr>
            <a:r>
              <a:rPr lang="zh-CN" altLang="en-US" sz="2000" dirty="0">
                <a:cs typeface="+mn-ea"/>
                <a:sym typeface="+mn-lt"/>
              </a:rPr>
              <a:t>城域以太网的架构和城域以太网提供的业务：</a:t>
            </a:r>
            <a:endParaRPr lang="en-US" altLang="zh-CN" sz="2000" dirty="0">
              <a:cs typeface="+mn-ea"/>
              <a:sym typeface="+mn-lt"/>
            </a:endParaRPr>
          </a:p>
          <a:p>
            <a:pPr marL="0" indent="0">
              <a:spcBef>
                <a:spcPts val="0"/>
              </a:spcBef>
              <a:buNone/>
            </a:pPr>
            <a:r>
              <a:rPr lang="en-US" altLang="zh-CN" sz="2000" dirty="0">
                <a:cs typeface="+mn-ea"/>
                <a:sym typeface="+mn-lt"/>
              </a:rPr>
              <a:t>      </a:t>
            </a:r>
            <a:r>
              <a:rPr lang="zh-CN" altLang="en-US" sz="2000" dirty="0">
                <a:cs typeface="+mn-ea"/>
                <a:sym typeface="+mn-lt"/>
              </a:rPr>
              <a:t>从用户的角度定义了城域以太网的业务框架，并明确了业务类型（</a:t>
            </a:r>
            <a:r>
              <a:rPr lang="en-US" altLang="zh-CN" sz="2000" dirty="0">
                <a:cs typeface="+mn-ea"/>
                <a:sym typeface="+mn-lt"/>
              </a:rPr>
              <a:t>E-Line</a:t>
            </a:r>
            <a:r>
              <a:rPr lang="zh-CN" altLang="en-US" sz="2000" dirty="0">
                <a:cs typeface="+mn-ea"/>
                <a:sym typeface="+mn-lt"/>
              </a:rPr>
              <a:t>和</a:t>
            </a:r>
            <a:r>
              <a:rPr lang="en-US" altLang="zh-CN" sz="2000" dirty="0">
                <a:cs typeface="+mn-ea"/>
                <a:sym typeface="+mn-lt"/>
              </a:rPr>
              <a:t>E-Lan</a:t>
            </a:r>
            <a:r>
              <a:rPr lang="zh-CN" altLang="en-US" sz="2000" dirty="0">
                <a:cs typeface="+mn-ea"/>
                <a:sym typeface="+mn-lt"/>
              </a:rPr>
              <a:t>）。</a:t>
            </a:r>
            <a:endParaRPr lang="en-US" altLang="zh-CN" sz="2000" dirty="0">
              <a:cs typeface="+mn-ea"/>
              <a:sym typeface="+mn-lt"/>
            </a:endParaRPr>
          </a:p>
          <a:p>
            <a:pPr>
              <a:spcBef>
                <a:spcPts val="0"/>
              </a:spcBef>
            </a:pPr>
            <a:r>
              <a:rPr lang="zh-CN" altLang="en-US" sz="2000" dirty="0">
                <a:cs typeface="+mn-ea"/>
                <a:sym typeface="+mn-lt"/>
              </a:rPr>
              <a:t>城域以太网的保护和</a:t>
            </a:r>
            <a:r>
              <a:rPr lang="en-US" altLang="zh-CN" sz="2000" dirty="0">
                <a:cs typeface="+mn-ea"/>
                <a:sym typeface="+mn-lt"/>
              </a:rPr>
              <a:t>QoS</a:t>
            </a:r>
            <a:r>
              <a:rPr lang="zh-CN" altLang="en-US" sz="2000" dirty="0">
                <a:cs typeface="+mn-ea"/>
                <a:sym typeface="+mn-lt"/>
              </a:rPr>
              <a:t>：</a:t>
            </a:r>
            <a:endParaRPr lang="en-US" altLang="zh-CN" sz="2000" dirty="0">
              <a:cs typeface="+mn-ea"/>
              <a:sym typeface="+mn-lt"/>
            </a:endParaRPr>
          </a:p>
          <a:p>
            <a:pPr marL="268288" indent="-268288">
              <a:spcBef>
                <a:spcPts val="0"/>
              </a:spcBef>
              <a:buNone/>
            </a:pPr>
            <a:r>
              <a:rPr lang="en-US" altLang="zh-CN" sz="2000" dirty="0">
                <a:cs typeface="+mn-ea"/>
                <a:sym typeface="+mn-lt"/>
              </a:rPr>
              <a:t>         </a:t>
            </a:r>
            <a:r>
              <a:rPr lang="zh-CN" altLang="en-US" sz="2000" dirty="0">
                <a:cs typeface="+mn-ea"/>
                <a:sym typeface="+mn-lt"/>
              </a:rPr>
              <a:t>在保护和</a:t>
            </a:r>
            <a:r>
              <a:rPr lang="en-US" altLang="zh-CN" sz="2000" dirty="0">
                <a:cs typeface="+mn-ea"/>
                <a:sym typeface="+mn-lt"/>
              </a:rPr>
              <a:t>QoS</a:t>
            </a:r>
            <a:r>
              <a:rPr lang="zh-CN" altLang="en-US" sz="2000" dirty="0">
                <a:cs typeface="+mn-ea"/>
                <a:sym typeface="+mn-lt"/>
              </a:rPr>
              <a:t>方面针对城域以太网提出了保护模式、机制和</a:t>
            </a:r>
            <a:r>
              <a:rPr lang="en-US" altLang="zh-CN" sz="2000" dirty="0">
                <a:cs typeface="+mn-ea"/>
                <a:sym typeface="+mn-lt"/>
              </a:rPr>
              <a:t>QoS</a:t>
            </a:r>
            <a:r>
              <a:rPr lang="zh-CN" altLang="en-US" sz="2000" dirty="0">
                <a:cs typeface="+mn-ea"/>
                <a:sym typeface="+mn-lt"/>
              </a:rPr>
              <a:t>功能框架，即定义了执行和维护</a:t>
            </a:r>
            <a:r>
              <a:rPr lang="en-US" altLang="zh-CN" sz="2000" dirty="0">
                <a:cs typeface="+mn-ea"/>
                <a:sym typeface="+mn-lt"/>
              </a:rPr>
              <a:t>SLA</a:t>
            </a:r>
            <a:r>
              <a:rPr lang="zh-CN" altLang="en-US" sz="2000" dirty="0">
                <a:cs typeface="+mn-ea"/>
                <a:sym typeface="+mn-lt"/>
              </a:rPr>
              <a:t>所需的</a:t>
            </a:r>
            <a:r>
              <a:rPr lang="en-US" altLang="zh-CN" sz="2000" dirty="0">
                <a:cs typeface="+mn-ea"/>
                <a:sym typeface="+mn-lt"/>
              </a:rPr>
              <a:t>QoS</a:t>
            </a:r>
            <a:r>
              <a:rPr lang="zh-CN" altLang="en-US" sz="2000" dirty="0">
                <a:cs typeface="+mn-ea"/>
                <a:sym typeface="+mn-lt"/>
              </a:rPr>
              <a:t>功能和特性。</a:t>
            </a:r>
            <a:endParaRPr lang="en-US" altLang="zh-CN" sz="2000" dirty="0">
              <a:cs typeface="+mn-ea"/>
              <a:sym typeface="+mn-lt"/>
            </a:endParaRPr>
          </a:p>
          <a:p>
            <a:pPr>
              <a:spcBef>
                <a:spcPts val="0"/>
              </a:spcBef>
            </a:pPr>
            <a:r>
              <a:rPr lang="zh-CN" altLang="en-US" sz="2000" dirty="0">
                <a:cs typeface="+mn-ea"/>
                <a:sym typeface="+mn-lt"/>
              </a:rPr>
              <a:t>城域以太网的管理</a:t>
            </a:r>
            <a:endParaRPr lang="en-US" altLang="zh-CN" sz="2000" dirty="0">
              <a:cs typeface="+mn-ea"/>
              <a:sym typeface="+mn-lt"/>
            </a:endParaRPr>
          </a:p>
          <a:p>
            <a:pPr marL="268288" indent="-268288">
              <a:spcBef>
                <a:spcPts val="0"/>
              </a:spcBef>
              <a:buNone/>
            </a:pPr>
            <a:r>
              <a:rPr lang="en-US" altLang="zh-CN" sz="2000" dirty="0">
                <a:cs typeface="+mn-ea"/>
                <a:sym typeface="+mn-lt"/>
              </a:rPr>
              <a:t>          </a:t>
            </a:r>
            <a:r>
              <a:rPr lang="zh-CN" altLang="en-US" sz="2000" dirty="0">
                <a:cs typeface="+mn-ea"/>
                <a:sym typeface="+mn-lt"/>
              </a:rPr>
              <a:t>在管理方面提出了城域以太网的网络管理接口</a:t>
            </a:r>
            <a:r>
              <a:rPr lang="en-US" altLang="zh-CN" sz="2000" dirty="0">
                <a:cs typeface="+mn-ea"/>
                <a:sym typeface="+mn-lt"/>
              </a:rPr>
              <a:t>(EMS-NMS)</a:t>
            </a:r>
            <a:r>
              <a:rPr lang="zh-CN" altLang="en-US" sz="2000" dirty="0">
                <a:cs typeface="+mn-ea"/>
                <a:sym typeface="+mn-lt"/>
              </a:rPr>
              <a:t>，并从网络分层。子网划分、子网拓扑、网络连接四个方面对</a:t>
            </a:r>
            <a:r>
              <a:rPr lang="en-US" altLang="zh-CN" sz="2000" dirty="0">
                <a:cs typeface="+mn-ea"/>
                <a:sym typeface="+mn-lt"/>
              </a:rPr>
              <a:t>EMS-NMS</a:t>
            </a:r>
            <a:r>
              <a:rPr lang="zh-CN" altLang="en-US" sz="2000" dirty="0">
                <a:cs typeface="+mn-ea"/>
                <a:sym typeface="+mn-lt"/>
              </a:rPr>
              <a:t>接口进行规范。</a:t>
            </a:r>
            <a:endParaRPr lang="en-US" altLang="zh-CN" sz="2000" dirty="0">
              <a:cs typeface="+mn-ea"/>
              <a:sym typeface="+mn-lt"/>
            </a:endParaRPr>
          </a:p>
        </p:txBody>
      </p:sp>
      <p:sp>
        <p:nvSpPr>
          <p:cNvPr id="6" name="灯片编号占位符 5">
            <a:extLst>
              <a:ext uri="{FF2B5EF4-FFF2-40B4-BE49-F238E27FC236}">
                <a16:creationId xmlns:a16="http://schemas.microsoft.com/office/drawing/2014/main" id="{15295E9B-C9CD-FFA3-D53D-7F4DD147FD14}"/>
              </a:ext>
            </a:extLst>
          </p:cNvPr>
          <p:cNvSpPr>
            <a:spLocks noGrp="1"/>
          </p:cNvSpPr>
          <p:nvPr>
            <p:ph type="sldNum" sz="quarter" idx="12"/>
          </p:nvPr>
        </p:nvSpPr>
        <p:spPr/>
        <p:txBody>
          <a:bodyPr/>
          <a:lstStyle/>
          <a:p>
            <a:fld id="{C8BB1146-E542-4D4E-B8E9-6919A11DDD48}" type="slidenum">
              <a:rPr lang="en-US" smtClean="0"/>
              <a:t>281</a:t>
            </a:fld>
            <a:endParaRPr lang="en-US"/>
          </a:p>
        </p:txBody>
      </p:sp>
    </p:spTree>
    <p:extLst>
      <p:ext uri="{BB962C8B-B14F-4D97-AF65-F5344CB8AC3E}">
        <p14:creationId xmlns:p14="http://schemas.microsoft.com/office/powerpoint/2010/main" val="41046126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393DC-2591-4AB8-A521-CA84CD7F0C03}"/>
              </a:ext>
            </a:extLst>
          </p:cNvPr>
          <p:cNvSpPr>
            <a:spLocks noGrp="1"/>
          </p:cNvSpPr>
          <p:nvPr>
            <p:ph type="title"/>
          </p:nvPr>
        </p:nvSpPr>
        <p:spPr>
          <a:xfrm>
            <a:off x="666750" y="27847"/>
            <a:ext cx="10858500" cy="900112"/>
          </a:xfrm>
        </p:spPr>
        <p:txBody>
          <a:bodyPr>
            <a:normAutofit/>
          </a:bodyPr>
          <a:lstStyle/>
          <a:p>
            <a:pPr>
              <a:lnSpc>
                <a:spcPct val="120000"/>
              </a:lnSpc>
            </a:pPr>
            <a:r>
              <a:rPr lang="en-US" altLang="zh-CN" sz="3200" b="1" dirty="0">
                <a:latin typeface="+mn-lt"/>
                <a:ea typeface="+mn-ea"/>
                <a:cs typeface="+mn-ea"/>
                <a:sym typeface="+mn-lt"/>
              </a:rPr>
              <a:t>IEEE 802</a:t>
            </a:r>
            <a:r>
              <a:rPr lang="zh-CN" altLang="en-US" sz="3200" b="1" dirty="0">
                <a:latin typeface="+mn-lt"/>
                <a:ea typeface="+mn-ea"/>
                <a:cs typeface="+mn-ea"/>
                <a:sym typeface="+mn-lt"/>
              </a:rPr>
              <a:t>：定义</a:t>
            </a:r>
            <a:r>
              <a:rPr lang="en-US" altLang="zh-CN" sz="3200" b="1" dirty="0">
                <a:latin typeface="+mn-lt"/>
                <a:ea typeface="+mn-ea"/>
                <a:cs typeface="+mn-ea"/>
                <a:sym typeface="+mn-lt"/>
              </a:rPr>
              <a:t>LAN</a:t>
            </a:r>
            <a:r>
              <a:rPr lang="zh-CN" altLang="en-US" sz="3200" b="1" dirty="0">
                <a:latin typeface="+mn-lt"/>
                <a:ea typeface="+mn-ea"/>
                <a:cs typeface="+mn-ea"/>
                <a:sym typeface="+mn-lt"/>
              </a:rPr>
              <a:t>架构和不同介质网络技术</a:t>
            </a:r>
          </a:p>
        </p:txBody>
      </p:sp>
      <p:pic>
        <p:nvPicPr>
          <p:cNvPr id="4" name="图片 3">
            <a:extLst>
              <a:ext uri="{FF2B5EF4-FFF2-40B4-BE49-F238E27FC236}">
                <a16:creationId xmlns:a16="http://schemas.microsoft.com/office/drawing/2014/main" id="{5BE1CE4E-BF3E-4B71-AAED-8C46FC0EA0C9}"/>
              </a:ext>
            </a:extLst>
          </p:cNvPr>
          <p:cNvPicPr>
            <a:picLocks noChangeAspect="1"/>
          </p:cNvPicPr>
          <p:nvPr/>
        </p:nvPicPr>
        <p:blipFill>
          <a:blip r:embed="rId2"/>
          <a:stretch>
            <a:fillRect/>
          </a:stretch>
        </p:blipFill>
        <p:spPr>
          <a:xfrm>
            <a:off x="969274" y="2713475"/>
            <a:ext cx="10066702" cy="3805267"/>
          </a:xfrm>
          <a:prstGeom prst="rect">
            <a:avLst/>
          </a:prstGeom>
        </p:spPr>
      </p:pic>
      <p:sp>
        <p:nvSpPr>
          <p:cNvPr id="5" name="TextBox 12">
            <a:extLst>
              <a:ext uri="{FF2B5EF4-FFF2-40B4-BE49-F238E27FC236}">
                <a16:creationId xmlns:a16="http://schemas.microsoft.com/office/drawing/2014/main" id="{821DE51A-91EB-4072-A89B-0C3CAB20304F}"/>
              </a:ext>
            </a:extLst>
          </p:cNvPr>
          <p:cNvSpPr txBox="1"/>
          <p:nvPr/>
        </p:nvSpPr>
        <p:spPr>
          <a:xfrm>
            <a:off x="754140" y="1169352"/>
            <a:ext cx="10066703" cy="1309846"/>
          </a:xfrm>
          <a:prstGeom prst="rect">
            <a:avLst/>
          </a:prstGeom>
          <a:solidFill>
            <a:schemeClr val="accent2">
              <a:lumMod val="60000"/>
              <a:lumOff val="40000"/>
              <a:alpha val="34000"/>
            </a:schemeClr>
          </a:solidFill>
          <a:ln>
            <a:noFill/>
          </a:ln>
        </p:spPr>
        <p:txBody>
          <a:bodyPr wrap="square" rtlCol="0">
            <a:spAutoFit/>
          </a:bodyPr>
          <a:lstStyle/>
          <a:p>
            <a:pPr marL="342900" indent="-342900">
              <a:lnSpc>
                <a:spcPct val="120000"/>
              </a:lnSpc>
              <a:buSzPct val="80000"/>
              <a:buFont typeface="Wingdings" panose="05000000000000000000" pitchFamily="2" charset="2"/>
              <a:buChar char="l"/>
            </a:pPr>
            <a:r>
              <a:rPr lang="en-US" altLang="zh-CN" sz="2400" b="1" dirty="0">
                <a:solidFill>
                  <a:schemeClr val="tx1"/>
                </a:solidFill>
                <a:cs typeface="+mn-ea"/>
                <a:sym typeface="+mn-lt"/>
              </a:rPr>
              <a:t>IEEE 802.1</a:t>
            </a:r>
            <a:r>
              <a:rPr lang="zh-CN" altLang="en-US" sz="2400" b="1" dirty="0">
                <a:solidFill>
                  <a:schemeClr val="tx1"/>
                </a:solidFill>
                <a:cs typeface="+mn-ea"/>
                <a:sym typeface="+mn-lt"/>
              </a:rPr>
              <a:t>：</a:t>
            </a:r>
            <a:r>
              <a:rPr lang="zh-CN" altLang="en-US" sz="2000" b="0" dirty="0">
                <a:cs typeface="+mn-ea"/>
                <a:sym typeface="+mn-lt"/>
              </a:rPr>
              <a:t>网络架构、应用场景下的相关标准。如：</a:t>
            </a:r>
            <a:r>
              <a:rPr lang="en-US" altLang="zh-CN" sz="2000" b="0" dirty="0">
                <a:cs typeface="+mn-ea"/>
                <a:sym typeface="+mn-lt"/>
              </a:rPr>
              <a:t>VLAN 802.1Q</a:t>
            </a:r>
            <a:r>
              <a:rPr lang="zh-CN" altLang="en-US" sz="2000" b="0" dirty="0">
                <a:cs typeface="+mn-ea"/>
                <a:sym typeface="+mn-lt"/>
              </a:rPr>
              <a:t>，生成树</a:t>
            </a:r>
            <a:r>
              <a:rPr lang="en-US" altLang="zh-CN" sz="2000" b="0" dirty="0">
                <a:cs typeface="+mn-ea"/>
                <a:sym typeface="+mn-lt"/>
              </a:rPr>
              <a:t>802.1D/W/S</a:t>
            </a:r>
            <a:r>
              <a:rPr lang="zh-CN" altLang="en-US" sz="2000" b="0" dirty="0">
                <a:cs typeface="+mn-ea"/>
                <a:sym typeface="+mn-lt"/>
              </a:rPr>
              <a:t>，以太安全体系 </a:t>
            </a:r>
            <a:r>
              <a:rPr lang="en-US" altLang="zh-CN" sz="2000" b="0" dirty="0">
                <a:cs typeface="+mn-ea"/>
                <a:sym typeface="+mn-lt"/>
              </a:rPr>
              <a:t>802.1x/1AE/1AR</a:t>
            </a:r>
            <a:r>
              <a:rPr lang="zh-CN" altLang="en-US" sz="2000" b="0" dirty="0">
                <a:cs typeface="+mn-ea"/>
                <a:sym typeface="+mn-lt"/>
              </a:rPr>
              <a:t>，</a:t>
            </a:r>
            <a:r>
              <a:rPr lang="en-US" altLang="zh-CN" sz="2000" b="0" dirty="0">
                <a:cs typeface="+mn-ea"/>
                <a:sym typeface="+mn-lt"/>
              </a:rPr>
              <a:t>TSN 802.1AS</a:t>
            </a:r>
            <a:r>
              <a:rPr lang="zh-CN" altLang="en-US" sz="2000" b="0" dirty="0">
                <a:cs typeface="+mn-ea"/>
                <a:sym typeface="+mn-lt"/>
              </a:rPr>
              <a:t>等</a:t>
            </a:r>
            <a:endParaRPr lang="en-US" altLang="zh-CN" sz="2000" b="0" dirty="0">
              <a:cs typeface="+mn-ea"/>
              <a:sym typeface="+mn-lt"/>
            </a:endParaRPr>
          </a:p>
          <a:p>
            <a:pPr marL="342900" indent="-342900">
              <a:lnSpc>
                <a:spcPct val="120000"/>
              </a:lnSpc>
              <a:buSzPct val="80000"/>
              <a:buFont typeface="Wingdings" panose="05000000000000000000" pitchFamily="2" charset="2"/>
              <a:buChar char="l"/>
            </a:pPr>
            <a:r>
              <a:rPr lang="en-US" altLang="zh-CN" sz="2400" b="1" dirty="0">
                <a:cs typeface="+mn-ea"/>
                <a:sym typeface="+mn-lt"/>
              </a:rPr>
              <a:t>IEEE 802.3</a:t>
            </a:r>
            <a:r>
              <a:rPr lang="zh-CN" altLang="en-US" sz="2400" b="1" dirty="0">
                <a:cs typeface="+mn-ea"/>
                <a:sym typeface="+mn-lt"/>
              </a:rPr>
              <a:t>：</a:t>
            </a:r>
            <a:r>
              <a:rPr lang="en-US" altLang="zh-CN" sz="2000" b="0" dirty="0">
                <a:cs typeface="+mn-ea"/>
                <a:sym typeface="+mn-lt"/>
              </a:rPr>
              <a:t>ETH</a:t>
            </a:r>
            <a:r>
              <a:rPr lang="zh-CN" altLang="en-US" sz="2000" b="0" dirty="0">
                <a:cs typeface="+mn-ea"/>
                <a:sym typeface="+mn-lt"/>
              </a:rPr>
              <a:t>网架构，包含物理层和</a:t>
            </a:r>
            <a:r>
              <a:rPr lang="en-US" altLang="zh-CN" sz="2000" b="0" dirty="0">
                <a:cs typeface="+mn-ea"/>
                <a:sym typeface="+mn-lt"/>
              </a:rPr>
              <a:t>MAC</a:t>
            </a:r>
            <a:r>
              <a:rPr lang="zh-CN" altLang="en-US" sz="2000" b="0" dirty="0">
                <a:cs typeface="+mn-ea"/>
                <a:sym typeface="+mn-lt"/>
              </a:rPr>
              <a:t>层，如：速率、介质等</a:t>
            </a:r>
          </a:p>
        </p:txBody>
      </p:sp>
      <p:sp>
        <p:nvSpPr>
          <p:cNvPr id="7" name="灯片编号占位符 6">
            <a:extLst>
              <a:ext uri="{FF2B5EF4-FFF2-40B4-BE49-F238E27FC236}">
                <a16:creationId xmlns:a16="http://schemas.microsoft.com/office/drawing/2014/main" id="{E0E3190D-C446-AB56-B91F-119CBAC257A4}"/>
              </a:ext>
            </a:extLst>
          </p:cNvPr>
          <p:cNvSpPr>
            <a:spLocks noGrp="1"/>
          </p:cNvSpPr>
          <p:nvPr>
            <p:ph type="sldNum" sz="quarter" idx="12"/>
          </p:nvPr>
        </p:nvSpPr>
        <p:spPr/>
        <p:txBody>
          <a:bodyPr/>
          <a:lstStyle/>
          <a:p>
            <a:fld id="{C8BB1146-E542-4D4E-B8E9-6919A11DDD48}" type="slidenum">
              <a:rPr lang="en-US" smtClean="0"/>
              <a:t>282</a:t>
            </a:fld>
            <a:endParaRPr lang="en-US"/>
          </a:p>
        </p:txBody>
      </p:sp>
    </p:spTree>
    <p:extLst>
      <p:ext uri="{BB962C8B-B14F-4D97-AF65-F5344CB8AC3E}">
        <p14:creationId xmlns:p14="http://schemas.microsoft.com/office/powerpoint/2010/main" val="17216600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75C7A-C7BD-4293-9781-8C3B8780A1B6}"/>
              </a:ext>
            </a:extLst>
          </p:cNvPr>
          <p:cNvSpPr>
            <a:spLocks noGrp="1"/>
          </p:cNvSpPr>
          <p:nvPr>
            <p:ph type="title"/>
          </p:nvPr>
        </p:nvSpPr>
        <p:spPr/>
        <p:txBody>
          <a:bodyPr>
            <a:normAutofit/>
          </a:bodyPr>
          <a:lstStyle/>
          <a:p>
            <a:pPr>
              <a:lnSpc>
                <a:spcPct val="120000"/>
              </a:lnSpc>
            </a:pPr>
            <a:r>
              <a:rPr lang="zh-CN" altLang="en-US" sz="3200" b="1" kern="0" dirty="0">
                <a:latin typeface="+mn-lt"/>
                <a:ea typeface="+mn-ea"/>
                <a:cs typeface="+mn-ea"/>
                <a:sym typeface="+mn-lt"/>
              </a:rPr>
              <a:t>以太网：获得广泛的行业应用</a:t>
            </a:r>
            <a:endParaRPr lang="zh-CN" altLang="en-US" sz="3200" b="1" dirty="0">
              <a:latin typeface="+mn-lt"/>
              <a:ea typeface="+mn-ea"/>
              <a:cs typeface="+mn-ea"/>
              <a:sym typeface="+mn-lt"/>
            </a:endParaRPr>
          </a:p>
        </p:txBody>
      </p:sp>
      <p:sp>
        <p:nvSpPr>
          <p:cNvPr id="4" name="矩形 3">
            <a:extLst>
              <a:ext uri="{FF2B5EF4-FFF2-40B4-BE49-F238E27FC236}">
                <a16:creationId xmlns:a16="http://schemas.microsoft.com/office/drawing/2014/main" id="{BE9799D6-5D6F-4353-B4EF-D9306857B1ED}"/>
              </a:ext>
            </a:extLst>
          </p:cNvPr>
          <p:cNvSpPr/>
          <p:nvPr/>
        </p:nvSpPr>
        <p:spPr>
          <a:xfrm>
            <a:off x="516322" y="1292654"/>
            <a:ext cx="10869943" cy="799193"/>
          </a:xfrm>
          <a:prstGeom prst="rect">
            <a:avLst/>
          </a:prstGeom>
        </p:spPr>
        <p:txBody>
          <a:bodyPr wrap="square">
            <a:spAutoFit/>
          </a:bodyPr>
          <a:lstStyle/>
          <a:p>
            <a:pPr>
              <a:lnSpc>
                <a:spcPct val="120000"/>
              </a:lnSpc>
            </a:pPr>
            <a:r>
              <a:rPr lang="zh-CN" altLang="en-US" sz="2000" dirty="0">
                <a:cs typeface="+mn-ea"/>
                <a:sym typeface="+mn-lt"/>
              </a:rPr>
              <a:t>以太网速率高、成本低、产业链成熟、标准开放统一，已在家庭网络、园区</a:t>
            </a:r>
            <a:r>
              <a:rPr lang="en-US" altLang="zh-CN" sz="2000" dirty="0">
                <a:cs typeface="+mn-ea"/>
                <a:sym typeface="+mn-lt"/>
              </a:rPr>
              <a:t>/</a:t>
            </a:r>
            <a:r>
              <a:rPr lang="zh-CN" altLang="en-US" sz="2000" dirty="0">
                <a:cs typeface="+mn-ea"/>
                <a:sym typeface="+mn-lt"/>
              </a:rPr>
              <a:t>办公网络、运营商网络、数据中心、工业物联网等领域获得广泛应用。</a:t>
            </a:r>
          </a:p>
        </p:txBody>
      </p:sp>
      <p:pic>
        <p:nvPicPr>
          <p:cNvPr id="5" name="图片 4">
            <a:extLst>
              <a:ext uri="{FF2B5EF4-FFF2-40B4-BE49-F238E27FC236}">
                <a16:creationId xmlns:a16="http://schemas.microsoft.com/office/drawing/2014/main" id="{8545384E-3F6D-4476-855D-758791CA79F9}"/>
              </a:ext>
            </a:extLst>
          </p:cNvPr>
          <p:cNvPicPr>
            <a:picLocks noChangeAspect="1"/>
          </p:cNvPicPr>
          <p:nvPr/>
        </p:nvPicPr>
        <p:blipFill>
          <a:blip r:embed="rId3"/>
          <a:stretch>
            <a:fillRect/>
          </a:stretch>
        </p:blipFill>
        <p:spPr>
          <a:xfrm>
            <a:off x="2210043" y="3659533"/>
            <a:ext cx="1483163" cy="2016531"/>
          </a:xfrm>
          <a:prstGeom prst="rect">
            <a:avLst/>
          </a:prstGeom>
        </p:spPr>
      </p:pic>
      <p:pic>
        <p:nvPicPr>
          <p:cNvPr id="6" name="图片 5">
            <a:extLst>
              <a:ext uri="{FF2B5EF4-FFF2-40B4-BE49-F238E27FC236}">
                <a16:creationId xmlns:a16="http://schemas.microsoft.com/office/drawing/2014/main" id="{81B23C02-1A30-44C1-A3FB-CEC820E7DD7E}"/>
              </a:ext>
            </a:extLst>
          </p:cNvPr>
          <p:cNvPicPr>
            <a:picLocks noChangeAspect="1"/>
          </p:cNvPicPr>
          <p:nvPr/>
        </p:nvPicPr>
        <p:blipFill>
          <a:blip r:embed="rId4"/>
          <a:stretch>
            <a:fillRect/>
          </a:stretch>
        </p:blipFill>
        <p:spPr>
          <a:xfrm>
            <a:off x="4045380" y="3516382"/>
            <a:ext cx="1993649" cy="2123109"/>
          </a:xfrm>
          <a:prstGeom prst="rect">
            <a:avLst/>
          </a:prstGeom>
        </p:spPr>
      </p:pic>
      <p:pic>
        <p:nvPicPr>
          <p:cNvPr id="7" name="图片 6">
            <a:extLst>
              <a:ext uri="{FF2B5EF4-FFF2-40B4-BE49-F238E27FC236}">
                <a16:creationId xmlns:a16="http://schemas.microsoft.com/office/drawing/2014/main" id="{399FCFC1-9CF7-41DA-B90C-5E455E271AE7}"/>
              </a:ext>
            </a:extLst>
          </p:cNvPr>
          <p:cNvPicPr>
            <a:picLocks noChangeAspect="1"/>
          </p:cNvPicPr>
          <p:nvPr/>
        </p:nvPicPr>
        <p:blipFill>
          <a:blip r:embed="rId5"/>
          <a:stretch>
            <a:fillRect/>
          </a:stretch>
        </p:blipFill>
        <p:spPr>
          <a:xfrm>
            <a:off x="6391203" y="3606246"/>
            <a:ext cx="1870573" cy="1943379"/>
          </a:xfrm>
          <a:prstGeom prst="rect">
            <a:avLst/>
          </a:prstGeom>
        </p:spPr>
      </p:pic>
      <p:pic>
        <p:nvPicPr>
          <p:cNvPr id="8" name="图片 7">
            <a:extLst>
              <a:ext uri="{FF2B5EF4-FFF2-40B4-BE49-F238E27FC236}">
                <a16:creationId xmlns:a16="http://schemas.microsoft.com/office/drawing/2014/main" id="{B442DDD3-8DF5-4383-B3BB-8C921A8693CD}"/>
              </a:ext>
            </a:extLst>
          </p:cNvPr>
          <p:cNvPicPr>
            <a:picLocks noChangeAspect="1"/>
          </p:cNvPicPr>
          <p:nvPr/>
        </p:nvPicPr>
        <p:blipFill>
          <a:blip r:embed="rId6"/>
          <a:stretch>
            <a:fillRect/>
          </a:stretch>
        </p:blipFill>
        <p:spPr>
          <a:xfrm>
            <a:off x="8656374" y="3659533"/>
            <a:ext cx="1456325" cy="1298260"/>
          </a:xfrm>
          <a:prstGeom prst="rect">
            <a:avLst/>
          </a:prstGeom>
        </p:spPr>
      </p:pic>
      <p:pic>
        <p:nvPicPr>
          <p:cNvPr id="9" name="图片 8">
            <a:extLst>
              <a:ext uri="{FF2B5EF4-FFF2-40B4-BE49-F238E27FC236}">
                <a16:creationId xmlns:a16="http://schemas.microsoft.com/office/drawing/2014/main" id="{B7121EC7-8273-4C43-8273-F76AD1E59B36}"/>
              </a:ext>
            </a:extLst>
          </p:cNvPr>
          <p:cNvPicPr>
            <a:picLocks noChangeAspect="1"/>
          </p:cNvPicPr>
          <p:nvPr/>
        </p:nvPicPr>
        <p:blipFill>
          <a:blip r:embed="rId7"/>
          <a:stretch>
            <a:fillRect/>
          </a:stretch>
        </p:blipFill>
        <p:spPr>
          <a:xfrm>
            <a:off x="10773356" y="3726241"/>
            <a:ext cx="1162084" cy="1218771"/>
          </a:xfrm>
          <a:prstGeom prst="rect">
            <a:avLst/>
          </a:prstGeom>
        </p:spPr>
      </p:pic>
      <p:sp>
        <p:nvSpPr>
          <p:cNvPr id="10" name="矩形 9">
            <a:extLst>
              <a:ext uri="{FF2B5EF4-FFF2-40B4-BE49-F238E27FC236}">
                <a16:creationId xmlns:a16="http://schemas.microsoft.com/office/drawing/2014/main" id="{083A5E92-E665-4B1C-B559-F91B0117DD06}"/>
              </a:ext>
            </a:extLst>
          </p:cNvPr>
          <p:cNvSpPr/>
          <p:nvPr/>
        </p:nvSpPr>
        <p:spPr>
          <a:xfrm>
            <a:off x="516322" y="2975407"/>
            <a:ext cx="1107996" cy="396134"/>
          </a:xfrm>
          <a:prstGeom prst="rect">
            <a:avLst/>
          </a:prstGeom>
        </p:spPr>
        <p:txBody>
          <a:bodyPr wrap="none">
            <a:spAutoFit/>
          </a:bodyPr>
          <a:lstStyle/>
          <a:p>
            <a:pPr>
              <a:lnSpc>
                <a:spcPct val="120000"/>
              </a:lnSpc>
            </a:pPr>
            <a:r>
              <a:rPr lang="zh-CN" altLang="en-US" dirty="0">
                <a:cs typeface="+mn-ea"/>
                <a:sym typeface="+mn-lt"/>
              </a:rPr>
              <a:t>家庭网络</a:t>
            </a:r>
          </a:p>
        </p:txBody>
      </p:sp>
      <p:pic>
        <p:nvPicPr>
          <p:cNvPr id="11" name="图片 10">
            <a:extLst>
              <a:ext uri="{FF2B5EF4-FFF2-40B4-BE49-F238E27FC236}">
                <a16:creationId xmlns:a16="http://schemas.microsoft.com/office/drawing/2014/main" id="{A6366956-64A8-4963-881D-C667444DA28D}"/>
              </a:ext>
            </a:extLst>
          </p:cNvPr>
          <p:cNvPicPr>
            <a:picLocks noChangeAspect="1"/>
          </p:cNvPicPr>
          <p:nvPr/>
        </p:nvPicPr>
        <p:blipFill>
          <a:blip r:embed="rId8"/>
          <a:stretch>
            <a:fillRect/>
          </a:stretch>
        </p:blipFill>
        <p:spPr>
          <a:xfrm>
            <a:off x="320972" y="3829527"/>
            <a:ext cx="1396105" cy="1676545"/>
          </a:xfrm>
          <a:prstGeom prst="rect">
            <a:avLst/>
          </a:prstGeom>
        </p:spPr>
      </p:pic>
      <p:sp>
        <p:nvSpPr>
          <p:cNvPr id="12" name="矩形 11">
            <a:extLst>
              <a:ext uri="{FF2B5EF4-FFF2-40B4-BE49-F238E27FC236}">
                <a16:creationId xmlns:a16="http://schemas.microsoft.com/office/drawing/2014/main" id="{7B23F4E9-FA7B-41AE-8AE6-3FB9653CA44A}"/>
              </a:ext>
            </a:extLst>
          </p:cNvPr>
          <p:cNvSpPr/>
          <p:nvPr/>
        </p:nvSpPr>
        <p:spPr>
          <a:xfrm>
            <a:off x="2543125" y="2975407"/>
            <a:ext cx="1107996" cy="396134"/>
          </a:xfrm>
          <a:prstGeom prst="rect">
            <a:avLst/>
          </a:prstGeom>
        </p:spPr>
        <p:txBody>
          <a:bodyPr wrap="none">
            <a:spAutoFit/>
          </a:bodyPr>
          <a:lstStyle/>
          <a:p>
            <a:pPr>
              <a:lnSpc>
                <a:spcPct val="120000"/>
              </a:lnSpc>
            </a:pPr>
            <a:r>
              <a:rPr lang="zh-CN" altLang="en-US" dirty="0">
                <a:cs typeface="+mn-ea"/>
                <a:sym typeface="+mn-lt"/>
              </a:rPr>
              <a:t>园区网络</a:t>
            </a:r>
          </a:p>
        </p:txBody>
      </p:sp>
      <p:sp>
        <p:nvSpPr>
          <p:cNvPr id="13" name="矩形 12">
            <a:extLst>
              <a:ext uri="{FF2B5EF4-FFF2-40B4-BE49-F238E27FC236}">
                <a16:creationId xmlns:a16="http://schemas.microsoft.com/office/drawing/2014/main" id="{508BE37F-7203-47FC-9409-CC3689C20EE0}"/>
              </a:ext>
            </a:extLst>
          </p:cNvPr>
          <p:cNvSpPr/>
          <p:nvPr/>
        </p:nvSpPr>
        <p:spPr>
          <a:xfrm>
            <a:off x="4569928" y="2975407"/>
            <a:ext cx="979755" cy="396134"/>
          </a:xfrm>
          <a:prstGeom prst="rect">
            <a:avLst/>
          </a:prstGeom>
        </p:spPr>
        <p:txBody>
          <a:bodyPr wrap="none">
            <a:spAutoFit/>
          </a:bodyPr>
          <a:lstStyle/>
          <a:p>
            <a:pPr>
              <a:lnSpc>
                <a:spcPct val="120000"/>
              </a:lnSpc>
            </a:pPr>
            <a:r>
              <a:rPr lang="en-US" altLang="zh-CN" dirty="0">
                <a:cs typeface="+mn-ea"/>
                <a:sym typeface="+mn-lt"/>
              </a:rPr>
              <a:t>DC</a:t>
            </a:r>
            <a:r>
              <a:rPr lang="zh-CN" altLang="en-US" dirty="0">
                <a:cs typeface="+mn-ea"/>
                <a:sym typeface="+mn-lt"/>
              </a:rPr>
              <a:t>网络</a:t>
            </a:r>
          </a:p>
        </p:txBody>
      </p:sp>
      <p:sp>
        <p:nvSpPr>
          <p:cNvPr id="14" name="矩形 13">
            <a:extLst>
              <a:ext uri="{FF2B5EF4-FFF2-40B4-BE49-F238E27FC236}">
                <a16:creationId xmlns:a16="http://schemas.microsoft.com/office/drawing/2014/main" id="{F69B1828-4CF8-49D5-B464-736521409456}"/>
              </a:ext>
            </a:extLst>
          </p:cNvPr>
          <p:cNvSpPr/>
          <p:nvPr/>
        </p:nvSpPr>
        <p:spPr>
          <a:xfrm>
            <a:off x="8718113" y="2975407"/>
            <a:ext cx="1338828" cy="396134"/>
          </a:xfrm>
          <a:prstGeom prst="rect">
            <a:avLst/>
          </a:prstGeom>
        </p:spPr>
        <p:txBody>
          <a:bodyPr wrap="none">
            <a:spAutoFit/>
          </a:bodyPr>
          <a:lstStyle/>
          <a:p>
            <a:pPr>
              <a:lnSpc>
                <a:spcPct val="120000"/>
              </a:lnSpc>
            </a:pPr>
            <a:r>
              <a:rPr lang="zh-CN" altLang="en-US" dirty="0">
                <a:cs typeface="+mn-ea"/>
                <a:sym typeface="+mn-lt"/>
              </a:rPr>
              <a:t>工业物联网</a:t>
            </a:r>
          </a:p>
        </p:txBody>
      </p:sp>
      <p:sp>
        <p:nvSpPr>
          <p:cNvPr id="15" name="矩形 14">
            <a:extLst>
              <a:ext uri="{FF2B5EF4-FFF2-40B4-BE49-F238E27FC236}">
                <a16:creationId xmlns:a16="http://schemas.microsoft.com/office/drawing/2014/main" id="{12FC447E-7634-4AA3-ADAA-7C685CD052A6}"/>
              </a:ext>
            </a:extLst>
          </p:cNvPr>
          <p:cNvSpPr/>
          <p:nvPr/>
        </p:nvSpPr>
        <p:spPr>
          <a:xfrm>
            <a:off x="6486125" y="2975407"/>
            <a:ext cx="1338828" cy="396134"/>
          </a:xfrm>
          <a:prstGeom prst="rect">
            <a:avLst/>
          </a:prstGeom>
        </p:spPr>
        <p:txBody>
          <a:bodyPr wrap="none">
            <a:spAutoFit/>
          </a:bodyPr>
          <a:lstStyle/>
          <a:p>
            <a:pPr>
              <a:lnSpc>
                <a:spcPct val="120000"/>
              </a:lnSpc>
            </a:pPr>
            <a:r>
              <a:rPr lang="zh-CN" altLang="en-US" dirty="0">
                <a:cs typeface="+mn-ea"/>
                <a:sym typeface="+mn-lt"/>
              </a:rPr>
              <a:t>运营商网络</a:t>
            </a:r>
          </a:p>
        </p:txBody>
      </p:sp>
      <p:sp>
        <p:nvSpPr>
          <p:cNvPr id="16" name="矩形 15">
            <a:extLst>
              <a:ext uri="{FF2B5EF4-FFF2-40B4-BE49-F238E27FC236}">
                <a16:creationId xmlns:a16="http://schemas.microsoft.com/office/drawing/2014/main" id="{273491CD-BDC7-4523-9946-E9FD96F0AB93}"/>
              </a:ext>
            </a:extLst>
          </p:cNvPr>
          <p:cNvSpPr/>
          <p:nvPr/>
        </p:nvSpPr>
        <p:spPr>
          <a:xfrm>
            <a:off x="10773356" y="2980004"/>
            <a:ext cx="1338828" cy="396134"/>
          </a:xfrm>
          <a:prstGeom prst="rect">
            <a:avLst/>
          </a:prstGeom>
        </p:spPr>
        <p:txBody>
          <a:bodyPr wrap="none">
            <a:spAutoFit/>
          </a:bodyPr>
          <a:lstStyle/>
          <a:p>
            <a:pPr>
              <a:lnSpc>
                <a:spcPct val="120000"/>
              </a:lnSpc>
            </a:pPr>
            <a:r>
              <a:rPr lang="zh-CN" altLang="en-US" dirty="0">
                <a:cs typeface="+mn-ea"/>
                <a:sym typeface="+mn-lt"/>
              </a:rPr>
              <a:t>车载以太网</a:t>
            </a:r>
          </a:p>
        </p:txBody>
      </p:sp>
      <p:sp>
        <p:nvSpPr>
          <p:cNvPr id="18" name="灯片编号占位符 17">
            <a:extLst>
              <a:ext uri="{FF2B5EF4-FFF2-40B4-BE49-F238E27FC236}">
                <a16:creationId xmlns:a16="http://schemas.microsoft.com/office/drawing/2014/main" id="{6251F6AB-E157-2016-C2E2-1A41AA5768E9}"/>
              </a:ext>
            </a:extLst>
          </p:cNvPr>
          <p:cNvSpPr>
            <a:spLocks noGrp="1"/>
          </p:cNvSpPr>
          <p:nvPr>
            <p:ph type="sldNum" sz="quarter" idx="12"/>
          </p:nvPr>
        </p:nvSpPr>
        <p:spPr/>
        <p:txBody>
          <a:bodyPr/>
          <a:lstStyle/>
          <a:p>
            <a:fld id="{C8BB1146-E542-4D4E-B8E9-6919A11DDD48}" type="slidenum">
              <a:rPr lang="en-US" smtClean="0"/>
              <a:t>283</a:t>
            </a:fld>
            <a:endParaRPr lang="en-US"/>
          </a:p>
        </p:txBody>
      </p:sp>
    </p:spTree>
    <p:extLst>
      <p:ext uri="{BB962C8B-B14F-4D97-AF65-F5344CB8AC3E}">
        <p14:creationId xmlns:p14="http://schemas.microsoft.com/office/powerpoint/2010/main" val="1942446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0FD7F-9B15-47E0-8B18-D2059C60A16E}"/>
              </a:ext>
            </a:extLst>
          </p:cNvPr>
          <p:cNvSpPr>
            <a:spLocks noGrp="1"/>
          </p:cNvSpPr>
          <p:nvPr>
            <p:ph type="title"/>
          </p:nvPr>
        </p:nvSpPr>
        <p:spPr/>
        <p:txBody>
          <a:bodyPr/>
          <a:lstStyle/>
          <a:p>
            <a:pPr>
              <a:lnSpc>
                <a:spcPct val="120000"/>
              </a:lnSpc>
            </a:pPr>
            <a:r>
              <a:rPr lang="zh-CN" altLang="en-US" b="1" dirty="0">
                <a:latin typeface="+mn-lt"/>
                <a:ea typeface="+mn-ea"/>
                <a:cs typeface="+mn-ea"/>
                <a:sym typeface="+mn-lt"/>
              </a:rPr>
              <a:t>以太网络各速率应用场景</a:t>
            </a:r>
          </a:p>
        </p:txBody>
      </p:sp>
      <p:graphicFrame>
        <p:nvGraphicFramePr>
          <p:cNvPr id="8" name="内容占位符 7">
            <a:extLst>
              <a:ext uri="{FF2B5EF4-FFF2-40B4-BE49-F238E27FC236}">
                <a16:creationId xmlns:a16="http://schemas.microsoft.com/office/drawing/2014/main" id="{B50D7DD0-2135-4B70-AEE9-8BDF68A751C0}"/>
              </a:ext>
            </a:extLst>
          </p:cNvPr>
          <p:cNvGraphicFramePr>
            <a:graphicFrameLocks noGrp="1"/>
          </p:cNvGraphicFramePr>
          <p:nvPr>
            <p:ph idx="1"/>
          </p:nvPr>
        </p:nvGraphicFramePr>
        <p:xfrm>
          <a:off x="731838" y="1484313"/>
          <a:ext cx="10728326" cy="4398951"/>
        </p:xfrm>
        <a:graphic>
          <a:graphicData uri="http://schemas.openxmlformats.org/drawingml/2006/table">
            <a:tbl>
              <a:tblPr firstRow="1" bandRow="1">
                <a:tableStyleId>{72833802-FEF1-4C79-8D5D-14CF1EAF98D9}</a:tableStyleId>
              </a:tblPr>
              <a:tblGrid>
                <a:gridCol w="2757596">
                  <a:extLst>
                    <a:ext uri="{9D8B030D-6E8A-4147-A177-3AD203B41FA5}">
                      <a16:colId xmlns:a16="http://schemas.microsoft.com/office/drawing/2014/main" val="1388402075"/>
                    </a:ext>
                  </a:extLst>
                </a:gridCol>
                <a:gridCol w="7970730">
                  <a:extLst>
                    <a:ext uri="{9D8B030D-6E8A-4147-A177-3AD203B41FA5}">
                      <a16:colId xmlns:a16="http://schemas.microsoft.com/office/drawing/2014/main" val="2635281363"/>
                    </a:ext>
                  </a:extLst>
                </a:gridCol>
              </a:tblGrid>
              <a:tr h="534194">
                <a:tc>
                  <a:txBody>
                    <a:bodyPr/>
                    <a:lstStyle/>
                    <a:p>
                      <a:pPr algn="ctr">
                        <a:lnSpc>
                          <a:spcPct val="120000"/>
                        </a:lnSpc>
                        <a:spcBef>
                          <a:spcPts val="0"/>
                        </a:spcBef>
                        <a:spcAft>
                          <a:spcPts val="0"/>
                        </a:spcAft>
                      </a:pPr>
                      <a:r>
                        <a:rPr lang="zh-CN" altLang="en-US" dirty="0">
                          <a:latin typeface="+mn-lt"/>
                          <a:ea typeface="+mn-ea"/>
                          <a:cs typeface="+mn-ea"/>
                          <a:sym typeface="+mn-lt"/>
                        </a:rPr>
                        <a:t>速率</a:t>
                      </a:r>
                    </a:p>
                  </a:txBody>
                  <a:tcPr/>
                </a:tc>
                <a:tc>
                  <a:txBody>
                    <a:bodyPr/>
                    <a:lstStyle/>
                    <a:p>
                      <a:pPr algn="ctr">
                        <a:lnSpc>
                          <a:spcPct val="120000"/>
                        </a:lnSpc>
                        <a:spcBef>
                          <a:spcPts val="0"/>
                        </a:spcBef>
                        <a:spcAft>
                          <a:spcPts val="0"/>
                        </a:spcAft>
                      </a:pPr>
                      <a:r>
                        <a:rPr lang="zh-CN" altLang="en-US" dirty="0">
                          <a:latin typeface="+mn-lt"/>
                          <a:ea typeface="+mn-ea"/>
                          <a:cs typeface="+mn-ea"/>
                          <a:sym typeface="+mn-lt"/>
                        </a:rPr>
                        <a:t>场景说明</a:t>
                      </a:r>
                    </a:p>
                  </a:txBody>
                  <a:tcPr/>
                </a:tc>
                <a:extLst>
                  <a:ext uri="{0D108BD9-81ED-4DB2-BD59-A6C34878D82A}">
                    <a16:rowId xmlns:a16="http://schemas.microsoft.com/office/drawing/2014/main" val="627084093"/>
                  </a:ext>
                </a:extLst>
              </a:tr>
              <a:tr h="534194">
                <a:tc>
                  <a:txBody>
                    <a:bodyPr/>
                    <a:lstStyle/>
                    <a:p>
                      <a:pPr>
                        <a:lnSpc>
                          <a:spcPct val="120000"/>
                        </a:lnSpc>
                        <a:spcBef>
                          <a:spcPts val="0"/>
                        </a:spcBef>
                        <a:spcAft>
                          <a:spcPts val="0"/>
                        </a:spcAft>
                      </a:pPr>
                      <a:r>
                        <a:rPr lang="en-US" altLang="zh-CN" dirty="0">
                          <a:latin typeface="+mn-lt"/>
                          <a:ea typeface="+mn-ea"/>
                          <a:cs typeface="+mn-ea"/>
                          <a:sym typeface="+mn-lt"/>
                        </a:rPr>
                        <a:t>100M</a:t>
                      </a:r>
                      <a:r>
                        <a:rPr lang="zh-CN" altLang="en-US" dirty="0">
                          <a:latin typeface="+mn-lt"/>
                          <a:ea typeface="+mn-ea"/>
                          <a:cs typeface="+mn-ea"/>
                          <a:sym typeface="+mn-lt"/>
                        </a:rPr>
                        <a:t>，</a:t>
                      </a:r>
                      <a:r>
                        <a:rPr lang="en-US" altLang="zh-CN" dirty="0">
                          <a:latin typeface="+mn-lt"/>
                          <a:ea typeface="+mn-ea"/>
                          <a:cs typeface="+mn-ea"/>
                          <a:sym typeface="+mn-lt"/>
                        </a:rPr>
                        <a:t>GE</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zh-CN" altLang="en-US" dirty="0">
                          <a:latin typeface="+mn-lt"/>
                          <a:ea typeface="+mn-ea"/>
                          <a:cs typeface="+mn-ea"/>
                          <a:sym typeface="+mn-lt"/>
                        </a:rPr>
                        <a:t>一般应用在桌面办公领域</a:t>
                      </a:r>
                    </a:p>
                  </a:txBody>
                  <a:tcPr/>
                </a:tc>
                <a:extLst>
                  <a:ext uri="{0D108BD9-81ED-4DB2-BD59-A6C34878D82A}">
                    <a16:rowId xmlns:a16="http://schemas.microsoft.com/office/drawing/2014/main" val="115819534"/>
                  </a:ext>
                </a:extLst>
              </a:tr>
              <a:tr h="534194">
                <a:tc>
                  <a:txBody>
                    <a:bodyPr/>
                    <a:lstStyle/>
                    <a:p>
                      <a:pPr>
                        <a:lnSpc>
                          <a:spcPct val="120000"/>
                        </a:lnSpc>
                        <a:spcBef>
                          <a:spcPts val="0"/>
                        </a:spcBef>
                        <a:spcAft>
                          <a:spcPts val="0"/>
                        </a:spcAft>
                      </a:pPr>
                      <a:r>
                        <a:rPr lang="en-US" altLang="zh-CN" dirty="0">
                          <a:latin typeface="+mn-lt"/>
                          <a:ea typeface="+mn-ea"/>
                          <a:cs typeface="+mn-ea"/>
                          <a:sym typeface="+mn-lt"/>
                        </a:rPr>
                        <a:t>1000BASE-T1</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zh-CN" altLang="en-US" dirty="0">
                          <a:latin typeface="+mn-lt"/>
                          <a:ea typeface="+mn-ea"/>
                          <a:cs typeface="+mn-ea"/>
                          <a:sym typeface="+mn-lt"/>
                        </a:rPr>
                        <a:t>单对双绞线</a:t>
                      </a:r>
                      <a:r>
                        <a:rPr lang="en-US" altLang="zh-CN" dirty="0">
                          <a:latin typeface="+mn-lt"/>
                          <a:ea typeface="+mn-ea"/>
                          <a:cs typeface="+mn-ea"/>
                          <a:sym typeface="+mn-lt"/>
                        </a:rPr>
                        <a:t>1000M</a:t>
                      </a:r>
                      <a:r>
                        <a:rPr lang="zh-CN" altLang="en-US" dirty="0">
                          <a:latin typeface="+mn-lt"/>
                          <a:ea typeface="+mn-ea"/>
                          <a:cs typeface="+mn-ea"/>
                          <a:sym typeface="+mn-lt"/>
                        </a:rPr>
                        <a:t>以太网络主要应用在车载领域</a:t>
                      </a:r>
                    </a:p>
                  </a:txBody>
                  <a:tcPr/>
                </a:tc>
                <a:extLst>
                  <a:ext uri="{0D108BD9-81ED-4DB2-BD59-A6C34878D82A}">
                    <a16:rowId xmlns:a16="http://schemas.microsoft.com/office/drawing/2014/main" val="3795261041"/>
                  </a:ext>
                </a:extLst>
              </a:tr>
              <a:tr h="534194">
                <a:tc>
                  <a:txBody>
                    <a:bodyPr/>
                    <a:lstStyle/>
                    <a:p>
                      <a:pPr>
                        <a:lnSpc>
                          <a:spcPct val="120000"/>
                        </a:lnSpc>
                        <a:spcBef>
                          <a:spcPts val="0"/>
                        </a:spcBef>
                        <a:spcAft>
                          <a:spcPts val="0"/>
                        </a:spcAft>
                      </a:pPr>
                      <a:r>
                        <a:rPr lang="en-US" altLang="zh-CN" dirty="0">
                          <a:latin typeface="+mn-lt"/>
                          <a:ea typeface="+mn-ea"/>
                          <a:cs typeface="+mn-ea"/>
                          <a:sym typeface="+mn-lt"/>
                        </a:rPr>
                        <a:t>2.5GE</a:t>
                      </a:r>
                      <a:r>
                        <a:rPr lang="zh-CN" altLang="en-US" dirty="0">
                          <a:latin typeface="+mn-lt"/>
                          <a:ea typeface="+mn-ea"/>
                          <a:cs typeface="+mn-ea"/>
                          <a:sym typeface="+mn-lt"/>
                        </a:rPr>
                        <a:t>，</a:t>
                      </a:r>
                      <a:r>
                        <a:rPr lang="en-US" altLang="zh-CN" dirty="0">
                          <a:latin typeface="+mn-lt"/>
                          <a:ea typeface="+mn-ea"/>
                          <a:cs typeface="+mn-ea"/>
                          <a:sym typeface="+mn-lt"/>
                        </a:rPr>
                        <a:t>5GE</a:t>
                      </a:r>
                      <a:r>
                        <a:rPr lang="zh-CN" altLang="en-US" dirty="0">
                          <a:latin typeface="+mn-lt"/>
                          <a:ea typeface="+mn-ea"/>
                          <a:cs typeface="+mn-ea"/>
                          <a:sym typeface="+mn-lt"/>
                        </a:rPr>
                        <a:t>，</a:t>
                      </a:r>
                      <a:r>
                        <a:rPr lang="en-US" altLang="zh-CN" dirty="0">
                          <a:latin typeface="+mn-lt"/>
                          <a:ea typeface="+mn-ea"/>
                          <a:cs typeface="+mn-ea"/>
                          <a:sym typeface="+mn-lt"/>
                        </a:rPr>
                        <a:t>25GE</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zh-CN" altLang="en-US" dirty="0">
                          <a:latin typeface="+mn-lt"/>
                          <a:ea typeface="+mn-ea"/>
                          <a:cs typeface="+mn-ea"/>
                          <a:sym typeface="+mn-lt"/>
                        </a:rPr>
                        <a:t>一般应用在服务器领域，或者高端计算领域</a:t>
                      </a:r>
                    </a:p>
                  </a:txBody>
                  <a:tcPr/>
                </a:tc>
                <a:extLst>
                  <a:ext uri="{0D108BD9-81ED-4DB2-BD59-A6C34878D82A}">
                    <a16:rowId xmlns:a16="http://schemas.microsoft.com/office/drawing/2014/main" val="910156535"/>
                  </a:ext>
                </a:extLst>
              </a:tr>
              <a:tr h="805945">
                <a:tc>
                  <a:txBody>
                    <a:bodyPr/>
                    <a:lstStyle/>
                    <a:p>
                      <a:pPr>
                        <a:lnSpc>
                          <a:spcPct val="120000"/>
                        </a:lnSpc>
                        <a:spcBef>
                          <a:spcPts val="0"/>
                        </a:spcBef>
                        <a:spcAft>
                          <a:spcPts val="0"/>
                        </a:spcAft>
                      </a:pPr>
                      <a:r>
                        <a:rPr lang="en-US" altLang="zh-CN" dirty="0">
                          <a:latin typeface="+mn-lt"/>
                          <a:ea typeface="+mn-ea"/>
                          <a:cs typeface="+mn-ea"/>
                          <a:sym typeface="+mn-lt"/>
                        </a:rPr>
                        <a:t>40GE</a:t>
                      </a:r>
                      <a:r>
                        <a:rPr lang="zh-CN" altLang="en-US" dirty="0">
                          <a:latin typeface="+mn-lt"/>
                          <a:ea typeface="+mn-ea"/>
                          <a:cs typeface="+mn-ea"/>
                          <a:sym typeface="+mn-lt"/>
                        </a:rPr>
                        <a:t>，</a:t>
                      </a:r>
                      <a:r>
                        <a:rPr lang="en-US" altLang="zh-CN" dirty="0">
                          <a:latin typeface="+mn-lt"/>
                          <a:ea typeface="+mn-ea"/>
                          <a:cs typeface="+mn-ea"/>
                          <a:sym typeface="+mn-lt"/>
                        </a:rPr>
                        <a:t>50GE</a:t>
                      </a:r>
                      <a:r>
                        <a:rPr lang="zh-CN" altLang="en-US" dirty="0">
                          <a:latin typeface="+mn-lt"/>
                          <a:ea typeface="+mn-ea"/>
                          <a:cs typeface="+mn-ea"/>
                          <a:sym typeface="+mn-lt"/>
                        </a:rPr>
                        <a:t>，</a:t>
                      </a:r>
                      <a:r>
                        <a:rPr lang="en-US" altLang="zh-CN" dirty="0">
                          <a:latin typeface="+mn-lt"/>
                          <a:ea typeface="+mn-ea"/>
                          <a:cs typeface="+mn-ea"/>
                          <a:sym typeface="+mn-lt"/>
                        </a:rPr>
                        <a:t>100GE</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zh-CN" altLang="en-US" dirty="0">
                          <a:latin typeface="+mn-lt"/>
                          <a:ea typeface="+mn-ea"/>
                          <a:cs typeface="+mn-ea"/>
                          <a:sym typeface="+mn-lt"/>
                        </a:rPr>
                        <a:t>主要有</a:t>
                      </a:r>
                      <a:r>
                        <a:rPr lang="en-US" altLang="zh-CN" dirty="0">
                          <a:latin typeface="+mn-lt"/>
                          <a:ea typeface="+mn-ea"/>
                          <a:cs typeface="+mn-ea"/>
                          <a:sym typeface="+mn-lt"/>
                        </a:rPr>
                        <a:t>3</a:t>
                      </a:r>
                      <a:r>
                        <a:rPr lang="zh-CN" altLang="en-US" dirty="0">
                          <a:latin typeface="+mn-lt"/>
                          <a:ea typeface="+mn-ea"/>
                          <a:cs typeface="+mn-ea"/>
                          <a:sym typeface="+mn-lt"/>
                        </a:rPr>
                        <a:t>个主要场景：</a:t>
                      </a:r>
                      <a:endParaRPr lang="en-US" altLang="zh-CN" dirty="0">
                        <a:latin typeface="+mn-lt"/>
                        <a:ea typeface="+mn-ea"/>
                        <a:cs typeface="+mn-ea"/>
                        <a:sym typeface="+mn-lt"/>
                      </a:endParaRPr>
                    </a:p>
                    <a:p>
                      <a:pPr>
                        <a:lnSpc>
                          <a:spcPct val="120000"/>
                        </a:lnSpc>
                        <a:spcBef>
                          <a:spcPts val="0"/>
                        </a:spcBef>
                        <a:spcAft>
                          <a:spcPts val="0"/>
                        </a:spcAft>
                      </a:pPr>
                      <a:r>
                        <a:rPr lang="en-US" altLang="zh-CN" dirty="0">
                          <a:latin typeface="+mn-lt"/>
                          <a:ea typeface="+mn-ea"/>
                          <a:cs typeface="+mn-ea"/>
                          <a:sym typeface="+mn-lt"/>
                        </a:rPr>
                        <a:t>1</a:t>
                      </a:r>
                      <a:r>
                        <a:rPr lang="zh-CN" altLang="en-US" dirty="0">
                          <a:latin typeface="+mn-lt"/>
                          <a:ea typeface="+mn-ea"/>
                          <a:cs typeface="+mn-ea"/>
                          <a:sym typeface="+mn-lt"/>
                        </a:rPr>
                        <a:t>、超高端服务器或者计算领域；</a:t>
                      </a:r>
                      <a:r>
                        <a:rPr lang="en-US" altLang="zh-CN" dirty="0">
                          <a:latin typeface="+mn-lt"/>
                          <a:ea typeface="+mn-ea"/>
                          <a:cs typeface="+mn-ea"/>
                          <a:sym typeface="+mn-lt"/>
                        </a:rPr>
                        <a:t>2</a:t>
                      </a:r>
                      <a:r>
                        <a:rPr lang="zh-CN" altLang="en-US" dirty="0">
                          <a:latin typeface="+mn-lt"/>
                          <a:ea typeface="+mn-ea"/>
                          <a:cs typeface="+mn-ea"/>
                          <a:sym typeface="+mn-lt"/>
                        </a:rPr>
                        <a:t>、城域网络或传输；</a:t>
                      </a:r>
                      <a:r>
                        <a:rPr lang="en-US" altLang="zh-CN" dirty="0">
                          <a:latin typeface="+mn-lt"/>
                          <a:ea typeface="+mn-ea"/>
                          <a:cs typeface="+mn-ea"/>
                          <a:sym typeface="+mn-lt"/>
                        </a:rPr>
                        <a:t>3</a:t>
                      </a:r>
                      <a:r>
                        <a:rPr lang="zh-CN" altLang="en-US" dirty="0">
                          <a:latin typeface="+mn-lt"/>
                          <a:ea typeface="+mn-ea"/>
                          <a:cs typeface="+mn-ea"/>
                          <a:sym typeface="+mn-lt"/>
                        </a:rPr>
                        <a:t>、数据中心交换机</a:t>
                      </a:r>
                    </a:p>
                  </a:txBody>
                  <a:tcPr/>
                </a:tc>
                <a:extLst>
                  <a:ext uri="{0D108BD9-81ED-4DB2-BD59-A6C34878D82A}">
                    <a16:rowId xmlns:a16="http://schemas.microsoft.com/office/drawing/2014/main" val="3426527746"/>
                  </a:ext>
                </a:extLst>
              </a:tr>
              <a:tr h="922036">
                <a:tc>
                  <a:txBody>
                    <a:bodyPr/>
                    <a:lstStyle/>
                    <a:p>
                      <a:pPr>
                        <a:lnSpc>
                          <a:spcPct val="120000"/>
                        </a:lnSpc>
                        <a:spcBef>
                          <a:spcPts val="0"/>
                        </a:spcBef>
                        <a:spcAft>
                          <a:spcPts val="0"/>
                        </a:spcAft>
                      </a:pPr>
                      <a:r>
                        <a:rPr lang="en-US" altLang="zh-CN" dirty="0">
                          <a:latin typeface="+mn-lt"/>
                          <a:ea typeface="+mn-ea"/>
                          <a:cs typeface="+mn-ea"/>
                          <a:sym typeface="+mn-lt"/>
                        </a:rPr>
                        <a:t>200GE</a:t>
                      </a:r>
                      <a:r>
                        <a:rPr lang="zh-CN" altLang="en-US" dirty="0">
                          <a:latin typeface="+mn-lt"/>
                          <a:ea typeface="+mn-ea"/>
                          <a:cs typeface="+mn-ea"/>
                          <a:sym typeface="+mn-lt"/>
                        </a:rPr>
                        <a:t>，</a:t>
                      </a:r>
                      <a:r>
                        <a:rPr lang="en-US" altLang="zh-CN" dirty="0">
                          <a:latin typeface="+mn-lt"/>
                          <a:ea typeface="+mn-ea"/>
                          <a:cs typeface="+mn-ea"/>
                          <a:sym typeface="+mn-lt"/>
                        </a:rPr>
                        <a:t>400GE</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zh-CN" altLang="en-US" dirty="0">
                          <a:latin typeface="+mn-lt"/>
                          <a:ea typeface="+mn-ea"/>
                          <a:cs typeface="+mn-ea"/>
                          <a:sym typeface="+mn-lt"/>
                        </a:rPr>
                        <a:t>主要有</a:t>
                      </a:r>
                      <a:r>
                        <a:rPr lang="en-US" altLang="zh-CN" dirty="0">
                          <a:latin typeface="+mn-lt"/>
                          <a:ea typeface="+mn-ea"/>
                          <a:cs typeface="+mn-ea"/>
                          <a:sym typeface="+mn-lt"/>
                        </a:rPr>
                        <a:t>2</a:t>
                      </a:r>
                      <a:r>
                        <a:rPr lang="zh-CN" altLang="en-US" dirty="0">
                          <a:latin typeface="+mn-lt"/>
                          <a:ea typeface="+mn-ea"/>
                          <a:cs typeface="+mn-ea"/>
                          <a:sym typeface="+mn-lt"/>
                        </a:rPr>
                        <a:t>个场景：</a:t>
                      </a:r>
                      <a:endParaRPr lang="en-US" altLang="zh-CN" dirty="0">
                        <a:latin typeface="+mn-lt"/>
                        <a:ea typeface="+mn-ea"/>
                        <a:cs typeface="+mn-ea"/>
                        <a:sym typeface="+mn-lt"/>
                      </a:endParaRPr>
                    </a:p>
                    <a:p>
                      <a:pPr>
                        <a:lnSpc>
                          <a:spcPct val="120000"/>
                        </a:lnSpc>
                        <a:spcBef>
                          <a:spcPts val="0"/>
                        </a:spcBef>
                        <a:spcAft>
                          <a:spcPts val="0"/>
                        </a:spcAft>
                      </a:pPr>
                      <a:r>
                        <a:rPr lang="en-US" altLang="zh-CN" dirty="0">
                          <a:latin typeface="+mn-lt"/>
                          <a:ea typeface="+mn-ea"/>
                          <a:cs typeface="+mn-ea"/>
                          <a:sym typeface="+mn-lt"/>
                        </a:rPr>
                        <a:t>1</a:t>
                      </a:r>
                      <a:r>
                        <a:rPr lang="zh-CN" altLang="en-US" dirty="0">
                          <a:latin typeface="+mn-lt"/>
                          <a:ea typeface="+mn-ea"/>
                          <a:cs typeface="+mn-ea"/>
                          <a:sym typeface="+mn-lt"/>
                        </a:rPr>
                        <a:t>、城域网络或者传输网络；</a:t>
                      </a:r>
                      <a:r>
                        <a:rPr lang="en-US" altLang="zh-CN" dirty="0">
                          <a:latin typeface="+mn-lt"/>
                          <a:ea typeface="+mn-ea"/>
                          <a:cs typeface="+mn-ea"/>
                          <a:sym typeface="+mn-lt"/>
                        </a:rPr>
                        <a:t>2</a:t>
                      </a:r>
                      <a:r>
                        <a:rPr lang="zh-CN" altLang="en-US" dirty="0">
                          <a:latin typeface="+mn-lt"/>
                          <a:ea typeface="+mn-ea"/>
                          <a:cs typeface="+mn-ea"/>
                          <a:sym typeface="+mn-lt"/>
                        </a:rPr>
                        <a:t>、核心交换机</a:t>
                      </a:r>
                    </a:p>
                  </a:txBody>
                  <a:tcPr/>
                </a:tc>
                <a:extLst>
                  <a:ext uri="{0D108BD9-81ED-4DB2-BD59-A6C34878D82A}">
                    <a16:rowId xmlns:a16="http://schemas.microsoft.com/office/drawing/2014/main" val="1671315552"/>
                  </a:ext>
                </a:extLst>
              </a:tr>
              <a:tr h="534194">
                <a:tc>
                  <a:txBody>
                    <a:bodyPr/>
                    <a:lstStyle/>
                    <a:p>
                      <a:pPr>
                        <a:lnSpc>
                          <a:spcPct val="120000"/>
                        </a:lnSpc>
                        <a:spcBef>
                          <a:spcPts val="0"/>
                        </a:spcBef>
                        <a:spcAft>
                          <a:spcPts val="0"/>
                        </a:spcAft>
                      </a:pPr>
                      <a:r>
                        <a:rPr lang="en-US" altLang="zh-CN" dirty="0">
                          <a:latin typeface="+mn-lt"/>
                          <a:ea typeface="+mn-ea"/>
                          <a:cs typeface="+mn-ea"/>
                          <a:sym typeface="+mn-lt"/>
                        </a:rPr>
                        <a:t>800GE</a:t>
                      </a:r>
                      <a:r>
                        <a:rPr lang="zh-CN" altLang="en-US" dirty="0">
                          <a:latin typeface="+mn-lt"/>
                          <a:ea typeface="+mn-ea"/>
                          <a:cs typeface="+mn-ea"/>
                          <a:sym typeface="+mn-lt"/>
                        </a:rPr>
                        <a:t>，</a:t>
                      </a:r>
                      <a:r>
                        <a:rPr lang="en-US" altLang="zh-CN" dirty="0">
                          <a:latin typeface="+mn-lt"/>
                          <a:ea typeface="+mn-ea"/>
                          <a:cs typeface="+mn-ea"/>
                          <a:sym typeface="+mn-lt"/>
                        </a:rPr>
                        <a:t>TE</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en-US" altLang="zh-CN" dirty="0">
                          <a:latin typeface="+mn-lt"/>
                          <a:ea typeface="+mn-ea"/>
                          <a:cs typeface="+mn-ea"/>
                          <a:sym typeface="+mn-lt"/>
                        </a:rPr>
                        <a:t>1</a:t>
                      </a:r>
                      <a:r>
                        <a:rPr lang="zh-CN" altLang="en-US" dirty="0">
                          <a:latin typeface="+mn-lt"/>
                          <a:ea typeface="+mn-ea"/>
                          <a:cs typeface="+mn-ea"/>
                          <a:sym typeface="+mn-lt"/>
                        </a:rPr>
                        <a:t>、数据中新核心交换机；</a:t>
                      </a:r>
                      <a:r>
                        <a:rPr lang="en-US" altLang="zh-CN" dirty="0">
                          <a:latin typeface="+mn-lt"/>
                          <a:ea typeface="+mn-ea"/>
                          <a:cs typeface="+mn-ea"/>
                          <a:sym typeface="+mn-lt"/>
                        </a:rPr>
                        <a:t>2</a:t>
                      </a:r>
                      <a:r>
                        <a:rPr lang="zh-CN" altLang="en-US" dirty="0">
                          <a:latin typeface="+mn-lt"/>
                          <a:ea typeface="+mn-ea"/>
                          <a:cs typeface="+mn-ea"/>
                          <a:sym typeface="+mn-lt"/>
                        </a:rPr>
                        <a:t>、核心网络</a:t>
                      </a:r>
                    </a:p>
                  </a:txBody>
                  <a:tcPr/>
                </a:tc>
                <a:extLst>
                  <a:ext uri="{0D108BD9-81ED-4DB2-BD59-A6C34878D82A}">
                    <a16:rowId xmlns:a16="http://schemas.microsoft.com/office/drawing/2014/main" val="382784399"/>
                  </a:ext>
                </a:extLst>
              </a:tr>
            </a:tbl>
          </a:graphicData>
        </a:graphic>
      </p:graphicFrame>
      <p:sp>
        <p:nvSpPr>
          <p:cNvPr id="5" name="灯片编号占位符 4">
            <a:extLst>
              <a:ext uri="{FF2B5EF4-FFF2-40B4-BE49-F238E27FC236}">
                <a16:creationId xmlns:a16="http://schemas.microsoft.com/office/drawing/2014/main" id="{C0234FB7-2660-9802-143A-5526EE89E7CE}"/>
              </a:ext>
            </a:extLst>
          </p:cNvPr>
          <p:cNvSpPr>
            <a:spLocks noGrp="1"/>
          </p:cNvSpPr>
          <p:nvPr>
            <p:ph type="sldNum" sz="quarter" idx="12"/>
          </p:nvPr>
        </p:nvSpPr>
        <p:spPr/>
        <p:txBody>
          <a:bodyPr/>
          <a:lstStyle/>
          <a:p>
            <a:fld id="{C8BB1146-E542-4D4E-B8E9-6919A11DDD48}" type="slidenum">
              <a:rPr lang="en-US" smtClean="0"/>
              <a:t>284</a:t>
            </a:fld>
            <a:endParaRPr lang="en-US"/>
          </a:p>
        </p:txBody>
      </p:sp>
    </p:spTree>
    <p:extLst>
      <p:ext uri="{BB962C8B-B14F-4D97-AF65-F5344CB8AC3E}">
        <p14:creationId xmlns:p14="http://schemas.microsoft.com/office/powerpoint/2010/main" val="13167308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6"/>
          <p:cNvSpPr>
            <a:spLocks noChangeArrowheads="1"/>
          </p:cNvSpPr>
          <p:nvPr/>
        </p:nvSpPr>
        <p:spPr bwMode="auto">
          <a:xfrm>
            <a:off x="5537003" y="1383833"/>
            <a:ext cx="1095172" cy="62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solidFill>
                  <a:schemeClr val="bg1"/>
                </a:solidFill>
                <a:cs typeface="+mn-ea"/>
                <a:sym typeface="+mn-lt"/>
              </a:rPr>
              <a:t>3.5.1</a:t>
            </a:r>
            <a:endParaRPr lang="zh-CN" altLang="en-US" sz="3200" b="1" dirty="0">
              <a:cs typeface="+mn-ea"/>
              <a:sym typeface="+mn-lt"/>
            </a:endParaRPr>
          </a:p>
        </p:txBody>
      </p:sp>
      <p:sp>
        <p:nvSpPr>
          <p:cNvPr id="49" name="Rectangle 8"/>
          <p:cNvSpPr>
            <a:spLocks noChangeArrowheads="1"/>
          </p:cNvSpPr>
          <p:nvPr/>
        </p:nvSpPr>
        <p:spPr bwMode="auto">
          <a:xfrm>
            <a:off x="458217" y="1544114"/>
            <a:ext cx="10972801" cy="271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速率达到或超过 </a:t>
            </a:r>
            <a:r>
              <a:rPr lang="en-US" altLang="zh-CN" sz="2400" dirty="0">
                <a:solidFill>
                  <a:srgbClr val="0000FF"/>
                </a:solidFill>
                <a:cs typeface="+mn-ea"/>
                <a:sym typeface="+mn-lt"/>
              </a:rPr>
              <a:t>100 Mbit/s </a:t>
            </a:r>
            <a:r>
              <a:rPr lang="zh-CN" altLang="en-US" sz="2400" dirty="0">
                <a:solidFill>
                  <a:srgbClr val="0000FF"/>
                </a:solidFill>
                <a:cs typeface="+mn-ea"/>
                <a:sym typeface="+mn-lt"/>
              </a:rPr>
              <a:t>的以太网称为</a:t>
            </a:r>
            <a:r>
              <a:rPr lang="zh-CN" altLang="en-US" sz="2400" dirty="0">
                <a:solidFill>
                  <a:srgbClr val="CC00CC"/>
                </a:solidFill>
                <a:cs typeface="+mn-ea"/>
                <a:sym typeface="+mn-lt"/>
              </a:rPr>
              <a:t>高速以太网</a:t>
            </a:r>
            <a:r>
              <a:rPr lang="zh-CN" altLang="en-US" sz="2400" dirty="0">
                <a:cs typeface="+mn-ea"/>
                <a:sym typeface="+mn-lt"/>
              </a:rPr>
              <a:t>。</a:t>
            </a:r>
          </a:p>
          <a:p>
            <a:pPr marL="457200" indent="-457200">
              <a:lnSpc>
                <a:spcPct val="120000"/>
              </a:lnSpc>
              <a:buClr>
                <a:srgbClr val="0070C0"/>
              </a:buClr>
              <a:buFont typeface="Wingdings" panose="05000000000000000000" pitchFamily="2" charset="2"/>
              <a:buChar char="Ø"/>
            </a:pPr>
            <a:r>
              <a:rPr lang="en-US" altLang="zh-CN" sz="2400" dirty="0">
                <a:cs typeface="+mn-ea"/>
                <a:sym typeface="+mn-lt"/>
              </a:rPr>
              <a:t>100BASE-T </a:t>
            </a:r>
            <a:r>
              <a:rPr lang="zh-CN" altLang="en-US" sz="2400" dirty="0">
                <a:cs typeface="+mn-ea"/>
                <a:sym typeface="+mn-lt"/>
              </a:rPr>
              <a:t>在双绞线上传送 </a:t>
            </a:r>
            <a:r>
              <a:rPr lang="en-US" altLang="zh-CN" sz="2400" dirty="0">
                <a:cs typeface="+mn-ea"/>
                <a:sym typeface="+mn-lt"/>
              </a:rPr>
              <a:t>100 Mbit/s </a:t>
            </a:r>
            <a:r>
              <a:rPr lang="zh-CN" altLang="en-US" sz="2400" dirty="0">
                <a:cs typeface="+mn-ea"/>
                <a:sym typeface="+mn-lt"/>
              </a:rPr>
              <a:t>基带信号的星形拓扑以太网，仍使用 </a:t>
            </a:r>
            <a:r>
              <a:rPr lang="en-US" altLang="zh-CN" sz="2400" dirty="0">
                <a:cs typeface="+mn-ea"/>
                <a:sym typeface="+mn-lt"/>
              </a:rPr>
              <a:t>IEEE 802.3 </a:t>
            </a:r>
            <a:r>
              <a:rPr lang="zh-CN" altLang="en-US" sz="2400" dirty="0">
                <a:cs typeface="+mn-ea"/>
                <a:sym typeface="+mn-lt"/>
              </a:rPr>
              <a:t>的 </a:t>
            </a:r>
            <a:r>
              <a:rPr lang="en-US" altLang="zh-CN" sz="2400" dirty="0">
                <a:cs typeface="+mn-ea"/>
                <a:sym typeface="+mn-lt"/>
              </a:rPr>
              <a:t>CSMA/CD </a:t>
            </a:r>
            <a:r>
              <a:rPr lang="zh-CN" altLang="en-US" sz="2400" dirty="0">
                <a:cs typeface="+mn-ea"/>
                <a:sym typeface="+mn-lt"/>
              </a:rPr>
              <a:t>协议。</a:t>
            </a:r>
          </a:p>
          <a:p>
            <a:pPr marL="457200" indent="-457200">
              <a:lnSpc>
                <a:spcPct val="120000"/>
              </a:lnSpc>
              <a:buClr>
                <a:srgbClr val="0070C0"/>
              </a:buClr>
              <a:buFont typeface="Wingdings" panose="05000000000000000000" pitchFamily="2" charset="2"/>
              <a:buChar char="Ø"/>
            </a:pPr>
            <a:r>
              <a:rPr lang="en-US" altLang="zh-CN" sz="2400" dirty="0">
                <a:cs typeface="+mn-ea"/>
                <a:sym typeface="+mn-lt"/>
              </a:rPr>
              <a:t>100BASE-T </a:t>
            </a:r>
            <a:r>
              <a:rPr lang="zh-CN" altLang="en-US" sz="2400" dirty="0">
                <a:cs typeface="+mn-ea"/>
                <a:sym typeface="+mn-lt"/>
              </a:rPr>
              <a:t>以太网又称为</a:t>
            </a:r>
            <a:r>
              <a:rPr lang="zh-CN" altLang="en-US" sz="2400" dirty="0">
                <a:solidFill>
                  <a:srgbClr val="0000FF"/>
                </a:solidFill>
                <a:cs typeface="+mn-ea"/>
                <a:sym typeface="+mn-lt"/>
              </a:rPr>
              <a:t>快速以太网 </a:t>
            </a:r>
            <a:r>
              <a:rPr lang="en-US" altLang="zh-CN" sz="2400" dirty="0">
                <a:cs typeface="+mn-ea"/>
                <a:sym typeface="+mn-lt"/>
              </a:rPr>
              <a:t>(Fast Ethernet)</a:t>
            </a:r>
            <a:r>
              <a:rPr lang="zh-CN" altLang="en-US" sz="2400" dirty="0">
                <a:cs typeface="+mn-ea"/>
                <a:sym typeface="+mn-lt"/>
              </a:rPr>
              <a:t>。</a:t>
            </a:r>
          </a:p>
          <a:p>
            <a:pPr marL="457200" indent="-457200">
              <a:lnSpc>
                <a:spcPct val="120000"/>
              </a:lnSpc>
              <a:buClr>
                <a:srgbClr val="0070C0"/>
              </a:buClr>
              <a:buFont typeface="Wingdings" panose="05000000000000000000" pitchFamily="2" charset="2"/>
              <a:buChar char="Ø"/>
            </a:pPr>
            <a:r>
              <a:rPr lang="en-US" altLang="zh-CN" sz="2400" dirty="0">
                <a:cs typeface="+mn-ea"/>
                <a:sym typeface="+mn-lt"/>
              </a:rPr>
              <a:t>1995 </a:t>
            </a:r>
            <a:r>
              <a:rPr lang="zh-CN" altLang="en-US" sz="2400" dirty="0">
                <a:cs typeface="+mn-ea"/>
                <a:sym typeface="+mn-lt"/>
              </a:rPr>
              <a:t>年</a:t>
            </a:r>
            <a:r>
              <a:rPr lang="en-US" altLang="zh-CN" sz="2400" dirty="0">
                <a:cs typeface="+mn-ea"/>
                <a:sym typeface="+mn-lt"/>
              </a:rPr>
              <a:t>IEEE</a:t>
            </a:r>
            <a:r>
              <a:rPr lang="zh-CN" altLang="en-US" sz="2400" dirty="0">
                <a:cs typeface="+mn-ea"/>
                <a:sym typeface="+mn-lt"/>
              </a:rPr>
              <a:t>已把 </a:t>
            </a:r>
            <a:r>
              <a:rPr lang="en-US" altLang="zh-CN" sz="2400" dirty="0">
                <a:cs typeface="+mn-ea"/>
                <a:sym typeface="+mn-lt"/>
              </a:rPr>
              <a:t>100BASE-T </a:t>
            </a:r>
            <a:r>
              <a:rPr lang="zh-CN" altLang="en-US" sz="2400" dirty="0">
                <a:cs typeface="+mn-ea"/>
                <a:sym typeface="+mn-lt"/>
              </a:rPr>
              <a:t>的快速以太网定为正式标准，其代号为 </a:t>
            </a:r>
            <a:r>
              <a:rPr lang="en-US" altLang="zh-CN" sz="2400" dirty="0">
                <a:solidFill>
                  <a:srgbClr val="0000FF"/>
                </a:solidFill>
                <a:cs typeface="+mn-ea"/>
                <a:sym typeface="+mn-lt"/>
              </a:rPr>
              <a:t>IEEE 802.3u</a:t>
            </a:r>
            <a:r>
              <a:rPr lang="zh-CN" altLang="en-US" sz="2400" dirty="0">
                <a:solidFill>
                  <a:srgbClr val="0000FF"/>
                </a:solidFill>
                <a:cs typeface="+mn-ea"/>
                <a:sym typeface="+mn-lt"/>
              </a:rPr>
              <a:t>。</a:t>
            </a:r>
          </a:p>
        </p:txBody>
      </p:sp>
      <p:sp>
        <p:nvSpPr>
          <p:cNvPr id="3" name="矩形 2">
            <a:extLst>
              <a:ext uri="{FF2B5EF4-FFF2-40B4-BE49-F238E27FC236}">
                <a16:creationId xmlns:a16="http://schemas.microsoft.com/office/drawing/2014/main" id="{DF4E46C6-7F06-47AE-B702-CBE828040F8C}"/>
              </a:ext>
            </a:extLst>
          </p:cNvPr>
          <p:cNvSpPr/>
          <p:nvPr/>
        </p:nvSpPr>
        <p:spPr>
          <a:xfrm>
            <a:off x="458217" y="214993"/>
            <a:ext cx="4971233" cy="632353"/>
          </a:xfrm>
          <a:prstGeom prst="rect">
            <a:avLst/>
          </a:prstGeom>
        </p:spPr>
        <p:txBody>
          <a:bodyPr wrap="none">
            <a:spAutoFit/>
          </a:bodyPr>
          <a:lstStyle/>
          <a:p>
            <a:pPr>
              <a:lnSpc>
                <a:spcPct val="120000"/>
              </a:lnSpc>
            </a:pPr>
            <a:r>
              <a:rPr lang="en-US" altLang="zh-CN" sz="3200" b="1" dirty="0">
                <a:solidFill>
                  <a:srgbClr val="000000"/>
                </a:solidFill>
                <a:cs typeface="+mn-ea"/>
                <a:sym typeface="+mn-lt"/>
              </a:rPr>
              <a:t>100BASE-T </a:t>
            </a:r>
            <a:r>
              <a:rPr lang="zh-CN" altLang="en-US" sz="3200" b="1" dirty="0">
                <a:solidFill>
                  <a:srgbClr val="000000"/>
                </a:solidFill>
                <a:cs typeface="+mn-ea"/>
                <a:sym typeface="+mn-lt"/>
              </a:rPr>
              <a:t>以太网：概况</a:t>
            </a:r>
            <a:endParaRPr lang="zh-CN" altLang="en-US" dirty="0">
              <a:cs typeface="+mn-ea"/>
              <a:sym typeface="+mn-lt"/>
            </a:endParaRPr>
          </a:p>
        </p:txBody>
      </p:sp>
    </p:spTree>
    <p:extLst>
      <p:ext uri="{BB962C8B-B14F-4D97-AF65-F5344CB8AC3E}">
        <p14:creationId xmlns:p14="http://schemas.microsoft.com/office/powerpoint/2010/main" val="541460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676656" y="1771258"/>
            <a:ext cx="10838687" cy="2270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可在全双工方式下工作而无冲突发生。</a:t>
            </a:r>
            <a:r>
              <a:rPr lang="zh-CN" altLang="en-US" sz="2400" dirty="0">
                <a:solidFill>
                  <a:srgbClr val="0000FF"/>
                </a:solidFill>
                <a:cs typeface="+mn-ea"/>
                <a:sym typeface="+mn-lt"/>
              </a:rPr>
              <a:t>在全双工方式下工作时，不使用 </a:t>
            </a:r>
            <a:r>
              <a:rPr lang="en-US" altLang="zh-CN" sz="2400" dirty="0">
                <a:solidFill>
                  <a:srgbClr val="0000FF"/>
                </a:solidFill>
                <a:cs typeface="+mn-ea"/>
                <a:sym typeface="+mn-lt"/>
              </a:rPr>
              <a:t>CSMA/CD </a:t>
            </a:r>
            <a:r>
              <a:rPr lang="zh-CN" altLang="en-US" sz="2400" dirty="0">
                <a:solidFill>
                  <a:srgbClr val="0000FF"/>
                </a:solidFill>
                <a:cs typeface="+mn-ea"/>
                <a:sym typeface="+mn-lt"/>
              </a:rPr>
              <a:t>协议。</a:t>
            </a:r>
          </a:p>
          <a:p>
            <a:pPr marL="457189" indent="-457189" eaLnBrk="0" hangingPunct="0">
              <a:lnSpc>
                <a:spcPct val="120000"/>
              </a:lnSpc>
              <a:buClr>
                <a:srgbClr val="0070C0"/>
              </a:buClr>
              <a:buFont typeface="Wingdings" panose="05000000000000000000" pitchFamily="2" charset="2"/>
              <a:buChar char="Ø"/>
            </a:pPr>
            <a:r>
              <a:rPr lang="en-US" altLang="zh-CN" sz="2400" dirty="0">
                <a:solidFill>
                  <a:srgbClr val="0000FF"/>
                </a:solidFill>
                <a:cs typeface="+mn-ea"/>
                <a:sym typeface="+mn-lt"/>
              </a:rPr>
              <a:t>MAC </a:t>
            </a:r>
            <a:r>
              <a:rPr lang="zh-CN" altLang="en-US" sz="2400" dirty="0">
                <a:solidFill>
                  <a:srgbClr val="0000FF"/>
                </a:solidFill>
                <a:cs typeface="+mn-ea"/>
                <a:sym typeface="+mn-lt"/>
              </a:rPr>
              <a:t>帧格式仍然是 </a:t>
            </a:r>
            <a:r>
              <a:rPr lang="en-US" altLang="zh-CN" sz="2400" dirty="0">
                <a:solidFill>
                  <a:srgbClr val="0000FF"/>
                </a:solidFill>
                <a:cs typeface="+mn-ea"/>
                <a:sym typeface="+mn-lt"/>
              </a:rPr>
              <a:t>802.3 </a:t>
            </a:r>
            <a:r>
              <a:rPr lang="zh-CN" altLang="en-US" sz="2400" dirty="0">
                <a:solidFill>
                  <a:srgbClr val="0000FF"/>
                </a:solidFill>
                <a:cs typeface="+mn-ea"/>
                <a:sym typeface="+mn-lt"/>
              </a:rPr>
              <a:t>标准规定的</a:t>
            </a:r>
            <a:r>
              <a:rPr lang="zh-CN" altLang="en-US" sz="2400" dirty="0">
                <a:cs typeface="+mn-ea"/>
                <a:sym typeface="+mn-lt"/>
              </a:rPr>
              <a:t>。</a:t>
            </a:r>
          </a:p>
          <a:p>
            <a:pPr marL="457189" indent="-457189" eaLnBrk="0" hangingPunct="0">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保持最短帧长不变，但将一个网段的最大电缆长度减小到 </a:t>
            </a:r>
            <a:r>
              <a:rPr lang="en-US" altLang="zh-CN" sz="2400" dirty="0">
                <a:solidFill>
                  <a:srgbClr val="0000FF"/>
                </a:solidFill>
                <a:cs typeface="+mn-ea"/>
                <a:sym typeface="+mn-lt"/>
              </a:rPr>
              <a:t>100 </a:t>
            </a:r>
            <a:r>
              <a:rPr lang="zh-CN" altLang="en-US" sz="2400" dirty="0">
                <a:solidFill>
                  <a:srgbClr val="0000FF"/>
                </a:solidFill>
                <a:cs typeface="+mn-ea"/>
                <a:sym typeface="+mn-lt"/>
              </a:rPr>
              <a:t>米。</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帧间时间间隔从原来的 </a:t>
            </a:r>
            <a:r>
              <a:rPr lang="en-US" altLang="zh-CN" sz="2400" dirty="0">
                <a:cs typeface="+mn-ea"/>
                <a:sym typeface="+mn-lt"/>
              </a:rPr>
              <a:t>9.6 s </a:t>
            </a:r>
            <a:r>
              <a:rPr lang="zh-CN" altLang="en-US" sz="2400" dirty="0">
                <a:cs typeface="+mn-ea"/>
                <a:sym typeface="+mn-lt"/>
              </a:rPr>
              <a:t>改为现在的 </a:t>
            </a:r>
            <a:r>
              <a:rPr lang="en-US" altLang="zh-CN" sz="2400" dirty="0">
                <a:cs typeface="+mn-ea"/>
                <a:sym typeface="+mn-lt"/>
              </a:rPr>
              <a:t>0.96 s </a:t>
            </a:r>
            <a:r>
              <a:rPr lang="zh-CN" altLang="en-US" sz="2400" dirty="0">
                <a:cs typeface="+mn-ea"/>
                <a:sym typeface="+mn-lt"/>
              </a:rPr>
              <a:t>。 </a:t>
            </a:r>
          </a:p>
        </p:txBody>
      </p:sp>
      <p:sp>
        <p:nvSpPr>
          <p:cNvPr id="38" name="Rectangle 6"/>
          <p:cNvSpPr>
            <a:spLocks noChangeArrowheads="1"/>
          </p:cNvSpPr>
          <p:nvPr/>
        </p:nvSpPr>
        <p:spPr bwMode="auto">
          <a:xfrm>
            <a:off x="398850" y="539813"/>
            <a:ext cx="4971233"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100BASE-T </a:t>
            </a:r>
            <a:r>
              <a:rPr lang="zh-CN" altLang="en-US" sz="3200" b="1" dirty="0">
                <a:cs typeface="+mn-ea"/>
                <a:sym typeface="+mn-lt"/>
              </a:rPr>
              <a:t>以太网：特点</a:t>
            </a:r>
            <a:endParaRPr lang="fr-FR" altLang="zh-CN" sz="3200" b="1" dirty="0">
              <a:cs typeface="+mn-ea"/>
              <a:sym typeface="+mn-lt"/>
            </a:endParaRPr>
          </a:p>
        </p:txBody>
      </p:sp>
    </p:spTree>
    <p:extLst>
      <p:ext uri="{BB962C8B-B14F-4D97-AF65-F5344CB8AC3E}">
        <p14:creationId xmlns:p14="http://schemas.microsoft.com/office/powerpoint/2010/main" val="40539807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670559" y="1188274"/>
            <a:ext cx="10025551" cy="4482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en-US" altLang="zh-CN" sz="2667" dirty="0">
                <a:cs typeface="+mn-ea"/>
                <a:sym typeface="+mn-lt"/>
              </a:rPr>
              <a:t>100BASE-TX</a:t>
            </a:r>
          </a:p>
          <a:p>
            <a:pPr marL="844530" indent="-364058" eaLnBrk="0" hangingPunct="0">
              <a:lnSpc>
                <a:spcPct val="120000"/>
              </a:lnSpc>
              <a:buClr>
                <a:srgbClr val="7030A0"/>
              </a:buClr>
              <a:buFont typeface="+mj-lt"/>
              <a:buAutoNum type="arabicPeriod"/>
            </a:pPr>
            <a:r>
              <a:rPr lang="zh-CN" altLang="en-US" sz="2667" dirty="0">
                <a:solidFill>
                  <a:srgbClr val="0000FF"/>
                </a:solidFill>
                <a:cs typeface="+mn-ea"/>
                <a:sym typeface="+mn-lt"/>
              </a:rPr>
              <a:t>使用 </a:t>
            </a:r>
            <a:r>
              <a:rPr lang="en-US" altLang="zh-CN" sz="2667" dirty="0">
                <a:solidFill>
                  <a:srgbClr val="0000FF"/>
                </a:solidFill>
                <a:cs typeface="+mn-ea"/>
                <a:sym typeface="+mn-lt"/>
              </a:rPr>
              <a:t>2 </a:t>
            </a:r>
            <a:r>
              <a:rPr lang="zh-CN" altLang="en-US" sz="2667" dirty="0">
                <a:solidFill>
                  <a:srgbClr val="0000FF"/>
                </a:solidFill>
                <a:cs typeface="+mn-ea"/>
                <a:sym typeface="+mn-lt"/>
              </a:rPr>
              <a:t>对 </a:t>
            </a:r>
            <a:r>
              <a:rPr lang="en-US" altLang="zh-CN" sz="2667" dirty="0">
                <a:solidFill>
                  <a:srgbClr val="0000FF"/>
                </a:solidFill>
                <a:cs typeface="+mn-ea"/>
                <a:sym typeface="+mn-lt"/>
              </a:rPr>
              <a:t>UTP 5 </a:t>
            </a:r>
            <a:r>
              <a:rPr lang="zh-CN" altLang="en-US" sz="2667" dirty="0">
                <a:solidFill>
                  <a:srgbClr val="0000FF"/>
                </a:solidFill>
                <a:cs typeface="+mn-ea"/>
                <a:sym typeface="+mn-lt"/>
              </a:rPr>
              <a:t>类线 或 屏蔽双绞线 </a:t>
            </a:r>
            <a:r>
              <a:rPr lang="en-US" altLang="zh-CN" sz="2667" dirty="0">
                <a:solidFill>
                  <a:srgbClr val="0000FF"/>
                </a:solidFill>
                <a:cs typeface="+mn-ea"/>
                <a:sym typeface="+mn-lt"/>
              </a:rPr>
              <a:t>STP</a:t>
            </a:r>
            <a:r>
              <a:rPr lang="zh-CN" altLang="en-US" sz="2667" dirty="0">
                <a:solidFill>
                  <a:srgbClr val="0000FF"/>
                </a:solidFill>
                <a:cs typeface="+mn-ea"/>
                <a:sym typeface="+mn-lt"/>
              </a:rPr>
              <a:t>。</a:t>
            </a:r>
          </a:p>
          <a:p>
            <a:pPr marL="844530" indent="-364058" eaLnBrk="0" hangingPunct="0">
              <a:lnSpc>
                <a:spcPct val="120000"/>
              </a:lnSpc>
              <a:buClr>
                <a:srgbClr val="7030A0"/>
              </a:buClr>
              <a:buFont typeface="+mj-lt"/>
              <a:buAutoNum type="arabicPeriod"/>
            </a:pPr>
            <a:r>
              <a:rPr lang="zh-CN" altLang="en-US" sz="2667" dirty="0">
                <a:solidFill>
                  <a:srgbClr val="0000FF"/>
                </a:solidFill>
                <a:cs typeface="+mn-ea"/>
                <a:sym typeface="+mn-lt"/>
              </a:rPr>
              <a:t>网段最大程度：</a:t>
            </a:r>
            <a:r>
              <a:rPr lang="en-US" altLang="zh-CN" sz="2667" dirty="0">
                <a:solidFill>
                  <a:srgbClr val="0000FF"/>
                </a:solidFill>
                <a:cs typeface="+mn-ea"/>
                <a:sym typeface="+mn-lt"/>
              </a:rPr>
              <a:t>100 </a:t>
            </a:r>
            <a:r>
              <a:rPr lang="zh-CN" altLang="en-US" sz="2667" dirty="0">
                <a:solidFill>
                  <a:srgbClr val="0000FF"/>
                </a:solidFill>
                <a:cs typeface="+mn-ea"/>
                <a:sym typeface="+mn-lt"/>
              </a:rPr>
              <a:t>米。</a:t>
            </a:r>
          </a:p>
          <a:p>
            <a:pPr marL="457200" indent="-457200" eaLnBrk="0" hangingPunct="0">
              <a:lnSpc>
                <a:spcPct val="120000"/>
              </a:lnSpc>
              <a:buClr>
                <a:srgbClr val="0070C0"/>
              </a:buClr>
              <a:buFont typeface="Wingdings" panose="05000000000000000000" pitchFamily="2" charset="2"/>
              <a:buChar char="Ø"/>
            </a:pPr>
            <a:r>
              <a:rPr lang="en-US" altLang="zh-CN" sz="2667" dirty="0">
                <a:cs typeface="+mn-ea"/>
                <a:sym typeface="+mn-lt"/>
              </a:rPr>
              <a:t>100BASE-T4</a:t>
            </a:r>
          </a:p>
          <a:p>
            <a:pPr marL="844530" indent="-364058" eaLnBrk="0" hangingPunct="0">
              <a:lnSpc>
                <a:spcPct val="120000"/>
              </a:lnSpc>
              <a:buClr>
                <a:srgbClr val="7030A0"/>
              </a:buClr>
              <a:buFont typeface="+mj-lt"/>
              <a:buAutoNum type="arabicPeriod"/>
            </a:pPr>
            <a:r>
              <a:rPr lang="zh-CN" altLang="en-US" sz="2667" dirty="0">
                <a:solidFill>
                  <a:srgbClr val="0000FF"/>
                </a:solidFill>
                <a:cs typeface="+mn-ea"/>
                <a:sym typeface="+mn-lt"/>
              </a:rPr>
              <a:t>使用 </a:t>
            </a:r>
            <a:r>
              <a:rPr lang="en-US" altLang="zh-CN" sz="2667" dirty="0">
                <a:solidFill>
                  <a:srgbClr val="0000FF"/>
                </a:solidFill>
                <a:cs typeface="+mn-ea"/>
                <a:sym typeface="+mn-lt"/>
              </a:rPr>
              <a:t>4 </a:t>
            </a:r>
            <a:r>
              <a:rPr lang="zh-CN" altLang="en-US" sz="2667" dirty="0">
                <a:solidFill>
                  <a:srgbClr val="0000FF"/>
                </a:solidFill>
                <a:cs typeface="+mn-ea"/>
                <a:sym typeface="+mn-lt"/>
              </a:rPr>
              <a:t>对 </a:t>
            </a:r>
            <a:r>
              <a:rPr lang="en-US" altLang="zh-CN" sz="2667" dirty="0">
                <a:solidFill>
                  <a:srgbClr val="0000FF"/>
                </a:solidFill>
                <a:cs typeface="+mn-ea"/>
                <a:sym typeface="+mn-lt"/>
              </a:rPr>
              <a:t>UTP 3 </a:t>
            </a:r>
            <a:r>
              <a:rPr lang="zh-CN" altLang="en-US" sz="2667" dirty="0">
                <a:solidFill>
                  <a:srgbClr val="0000FF"/>
                </a:solidFill>
                <a:cs typeface="+mn-ea"/>
                <a:sym typeface="+mn-lt"/>
              </a:rPr>
              <a:t>类线 或 </a:t>
            </a:r>
            <a:r>
              <a:rPr lang="en-US" altLang="zh-CN" sz="2667" dirty="0">
                <a:solidFill>
                  <a:srgbClr val="0000FF"/>
                </a:solidFill>
                <a:cs typeface="+mn-ea"/>
                <a:sym typeface="+mn-lt"/>
              </a:rPr>
              <a:t>5 </a:t>
            </a:r>
            <a:r>
              <a:rPr lang="zh-CN" altLang="en-US" sz="2667" dirty="0">
                <a:solidFill>
                  <a:srgbClr val="0000FF"/>
                </a:solidFill>
                <a:cs typeface="+mn-ea"/>
                <a:sym typeface="+mn-lt"/>
              </a:rPr>
              <a:t>类线。 </a:t>
            </a:r>
          </a:p>
          <a:p>
            <a:pPr marL="844530" indent="-364058" eaLnBrk="0" hangingPunct="0">
              <a:lnSpc>
                <a:spcPct val="120000"/>
              </a:lnSpc>
              <a:buClr>
                <a:srgbClr val="7030A0"/>
              </a:buClr>
              <a:buFont typeface="+mj-lt"/>
              <a:buAutoNum type="arabicPeriod"/>
            </a:pPr>
            <a:r>
              <a:rPr lang="zh-CN" altLang="en-US" sz="2667" dirty="0">
                <a:solidFill>
                  <a:srgbClr val="0000FF"/>
                </a:solidFill>
                <a:cs typeface="+mn-ea"/>
                <a:sym typeface="+mn-lt"/>
              </a:rPr>
              <a:t>网段最大程度：</a:t>
            </a:r>
            <a:r>
              <a:rPr lang="en-US" altLang="zh-CN" sz="2667" dirty="0">
                <a:solidFill>
                  <a:srgbClr val="0000FF"/>
                </a:solidFill>
                <a:cs typeface="+mn-ea"/>
                <a:sym typeface="+mn-lt"/>
              </a:rPr>
              <a:t>100 </a:t>
            </a:r>
            <a:r>
              <a:rPr lang="zh-CN" altLang="en-US" sz="2667" dirty="0">
                <a:solidFill>
                  <a:srgbClr val="0000FF"/>
                </a:solidFill>
                <a:cs typeface="+mn-ea"/>
                <a:sym typeface="+mn-lt"/>
              </a:rPr>
              <a:t>米。</a:t>
            </a:r>
          </a:p>
          <a:p>
            <a:pPr marL="457200" indent="-457200" eaLnBrk="0" hangingPunct="0">
              <a:lnSpc>
                <a:spcPct val="120000"/>
              </a:lnSpc>
              <a:buClr>
                <a:srgbClr val="0070C0"/>
              </a:buClr>
              <a:buFont typeface="Wingdings" panose="05000000000000000000" pitchFamily="2" charset="2"/>
              <a:buChar char="Ø"/>
            </a:pPr>
            <a:r>
              <a:rPr lang="en-US" altLang="zh-CN" sz="2667" dirty="0">
                <a:cs typeface="+mn-ea"/>
                <a:sym typeface="+mn-lt"/>
              </a:rPr>
              <a:t>100BASE-FX </a:t>
            </a:r>
          </a:p>
          <a:p>
            <a:pPr marL="844530" indent="-364058" eaLnBrk="0" hangingPunct="0">
              <a:lnSpc>
                <a:spcPct val="120000"/>
              </a:lnSpc>
              <a:buClr>
                <a:srgbClr val="7030A0"/>
              </a:buClr>
              <a:buFont typeface="+mj-lt"/>
              <a:buAutoNum type="arabicPeriod"/>
            </a:pPr>
            <a:r>
              <a:rPr lang="zh-CN" altLang="en-US" sz="2667" dirty="0">
                <a:solidFill>
                  <a:srgbClr val="0000FF"/>
                </a:solidFill>
                <a:cs typeface="+mn-ea"/>
                <a:sym typeface="+mn-lt"/>
              </a:rPr>
              <a:t>使用 </a:t>
            </a:r>
            <a:r>
              <a:rPr lang="en-US" altLang="zh-CN" sz="2667" dirty="0">
                <a:solidFill>
                  <a:srgbClr val="0000FF"/>
                </a:solidFill>
                <a:cs typeface="+mn-ea"/>
                <a:sym typeface="+mn-lt"/>
              </a:rPr>
              <a:t>2 </a:t>
            </a:r>
            <a:r>
              <a:rPr lang="zh-CN" altLang="en-US" sz="2667" dirty="0">
                <a:solidFill>
                  <a:srgbClr val="0000FF"/>
                </a:solidFill>
                <a:cs typeface="+mn-ea"/>
                <a:sym typeface="+mn-lt"/>
              </a:rPr>
              <a:t>对光纤。 </a:t>
            </a:r>
          </a:p>
          <a:p>
            <a:pPr marL="844530" indent="-364058" eaLnBrk="0" hangingPunct="0">
              <a:lnSpc>
                <a:spcPct val="120000"/>
              </a:lnSpc>
              <a:buClr>
                <a:srgbClr val="7030A0"/>
              </a:buClr>
              <a:buFont typeface="+mj-lt"/>
              <a:buAutoNum type="arabicPeriod"/>
            </a:pPr>
            <a:r>
              <a:rPr lang="zh-CN" altLang="en-US" sz="2667" dirty="0">
                <a:solidFill>
                  <a:srgbClr val="0000FF"/>
                </a:solidFill>
                <a:cs typeface="+mn-ea"/>
                <a:sym typeface="+mn-lt"/>
              </a:rPr>
              <a:t>网段最大程度：</a:t>
            </a:r>
            <a:r>
              <a:rPr lang="en-US" altLang="zh-CN" sz="2667" dirty="0">
                <a:solidFill>
                  <a:srgbClr val="0000FF"/>
                </a:solidFill>
                <a:cs typeface="+mn-ea"/>
                <a:sym typeface="+mn-lt"/>
              </a:rPr>
              <a:t>2000 </a:t>
            </a:r>
            <a:r>
              <a:rPr lang="zh-CN" altLang="en-US" sz="2667" dirty="0">
                <a:solidFill>
                  <a:srgbClr val="0000FF"/>
                </a:solidFill>
                <a:cs typeface="+mn-ea"/>
                <a:sym typeface="+mn-lt"/>
              </a:rPr>
              <a:t>米。</a:t>
            </a:r>
          </a:p>
        </p:txBody>
      </p:sp>
      <p:sp>
        <p:nvSpPr>
          <p:cNvPr id="38" name="Rectangle 6"/>
          <p:cNvSpPr>
            <a:spLocks noChangeArrowheads="1"/>
          </p:cNvSpPr>
          <p:nvPr/>
        </p:nvSpPr>
        <p:spPr bwMode="auto">
          <a:xfrm>
            <a:off x="506273" y="231373"/>
            <a:ext cx="7754046"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100BASE</a:t>
            </a:r>
            <a:r>
              <a:rPr lang="zh-CN" altLang="en-US" sz="3200" b="1" dirty="0">
                <a:cs typeface="+mn-ea"/>
                <a:sym typeface="+mn-lt"/>
              </a:rPr>
              <a:t>以太网：三种不同的物理层标准</a:t>
            </a:r>
            <a:endParaRPr lang="fr-FR" altLang="zh-CN" sz="3200" b="1" dirty="0">
              <a:cs typeface="+mn-ea"/>
              <a:sym typeface="+mn-lt"/>
            </a:endParaRPr>
          </a:p>
        </p:txBody>
      </p:sp>
    </p:spTree>
    <p:extLst>
      <p:ext uri="{BB962C8B-B14F-4D97-AF65-F5344CB8AC3E}">
        <p14:creationId xmlns:p14="http://schemas.microsoft.com/office/powerpoint/2010/main" val="26710359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p:cNvSpPr>
            <a:spLocks noChangeArrowheads="1"/>
          </p:cNvSpPr>
          <p:nvPr/>
        </p:nvSpPr>
        <p:spPr bwMode="auto">
          <a:xfrm>
            <a:off x="231517" y="151348"/>
            <a:ext cx="3877985"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3200" b="1" dirty="0">
                <a:cs typeface="+mn-ea"/>
                <a:sym typeface="+mn-lt"/>
              </a:rPr>
              <a:t>吉比特以太网：概况</a:t>
            </a:r>
          </a:p>
        </p:txBody>
      </p:sp>
      <p:sp>
        <p:nvSpPr>
          <p:cNvPr id="38" name="Rectangle 8"/>
          <p:cNvSpPr>
            <a:spLocks noChangeArrowheads="1"/>
          </p:cNvSpPr>
          <p:nvPr/>
        </p:nvSpPr>
        <p:spPr bwMode="auto">
          <a:xfrm>
            <a:off x="670559" y="1502198"/>
            <a:ext cx="10838687" cy="182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ct val="120000"/>
              </a:lnSpc>
              <a:buClr>
                <a:srgbClr val="0070C0"/>
              </a:buClr>
              <a:buFont typeface="Wingdings" panose="05000000000000000000" pitchFamily="2" charset="2"/>
              <a:buChar char="Ø"/>
            </a:pPr>
            <a:r>
              <a:rPr lang="zh-CN" altLang="en-US" sz="2400" dirty="0">
                <a:cs typeface="+mn-ea"/>
                <a:sym typeface="+mn-lt"/>
              </a:rPr>
              <a:t>允许在 </a:t>
            </a:r>
            <a:r>
              <a:rPr lang="en-US" altLang="zh-CN" sz="2400" dirty="0">
                <a:cs typeface="+mn-ea"/>
                <a:sym typeface="+mn-lt"/>
              </a:rPr>
              <a:t>1 </a:t>
            </a:r>
            <a:r>
              <a:rPr lang="en-US" altLang="zh-CN" sz="2400" dirty="0" err="1">
                <a:cs typeface="+mn-ea"/>
                <a:sym typeface="+mn-lt"/>
              </a:rPr>
              <a:t>Gbit</a:t>
            </a:r>
            <a:r>
              <a:rPr lang="en-US" altLang="zh-CN" sz="2400" dirty="0">
                <a:cs typeface="+mn-ea"/>
                <a:sym typeface="+mn-lt"/>
              </a:rPr>
              <a:t>/s </a:t>
            </a:r>
            <a:r>
              <a:rPr lang="zh-CN" altLang="en-US" sz="2400" dirty="0">
                <a:cs typeface="+mn-ea"/>
                <a:sym typeface="+mn-lt"/>
              </a:rPr>
              <a:t>下以全双工和半双工两种方式工作。</a:t>
            </a:r>
          </a:p>
          <a:p>
            <a:pPr marL="357708" indent="-357708">
              <a:lnSpc>
                <a:spcPct val="120000"/>
              </a:lnSpc>
              <a:buClr>
                <a:srgbClr val="0070C0"/>
              </a:buClr>
              <a:buFont typeface="Wingdings" panose="05000000000000000000" pitchFamily="2" charset="2"/>
              <a:buChar char="Ø"/>
            </a:pPr>
            <a:r>
              <a:rPr lang="zh-CN" altLang="en-US" sz="2400" dirty="0">
                <a:cs typeface="+mn-ea"/>
                <a:sym typeface="+mn-lt"/>
              </a:rPr>
              <a:t>使用 </a:t>
            </a:r>
            <a:r>
              <a:rPr lang="en-US" altLang="zh-CN" sz="2400" dirty="0">
                <a:cs typeface="+mn-ea"/>
                <a:sym typeface="+mn-lt"/>
              </a:rPr>
              <a:t>IEEE 802.3 </a:t>
            </a:r>
            <a:r>
              <a:rPr lang="zh-CN" altLang="en-US" sz="2400" dirty="0">
                <a:cs typeface="+mn-ea"/>
                <a:sym typeface="+mn-lt"/>
              </a:rPr>
              <a:t>协议规定的帧格式。</a:t>
            </a:r>
          </a:p>
          <a:p>
            <a:pPr marL="357708" indent="-357708">
              <a:lnSpc>
                <a:spcPct val="120000"/>
              </a:lnSpc>
              <a:buClr>
                <a:srgbClr val="0070C0"/>
              </a:buClr>
              <a:buFont typeface="Wingdings" panose="05000000000000000000" pitchFamily="2" charset="2"/>
              <a:buChar char="Ø"/>
            </a:pPr>
            <a:r>
              <a:rPr lang="zh-CN" altLang="en-US" sz="2400" dirty="0">
                <a:solidFill>
                  <a:srgbClr val="0000FF"/>
                </a:solidFill>
                <a:cs typeface="+mn-ea"/>
                <a:sym typeface="+mn-lt"/>
              </a:rPr>
              <a:t>在半双工方式下使用 </a:t>
            </a:r>
            <a:r>
              <a:rPr lang="en-US" altLang="zh-CN" sz="2400" dirty="0">
                <a:solidFill>
                  <a:srgbClr val="0000FF"/>
                </a:solidFill>
                <a:cs typeface="+mn-ea"/>
                <a:sym typeface="+mn-lt"/>
              </a:rPr>
              <a:t>CSMA/CD </a:t>
            </a:r>
            <a:r>
              <a:rPr lang="zh-CN" altLang="en-US" sz="2400" dirty="0">
                <a:solidFill>
                  <a:srgbClr val="0000FF"/>
                </a:solidFill>
                <a:cs typeface="+mn-ea"/>
                <a:sym typeface="+mn-lt"/>
              </a:rPr>
              <a:t>协议，全双工方式不使用 </a:t>
            </a:r>
            <a:r>
              <a:rPr lang="en-US" altLang="zh-CN" sz="2400" dirty="0">
                <a:solidFill>
                  <a:srgbClr val="0000FF"/>
                </a:solidFill>
                <a:cs typeface="+mn-ea"/>
                <a:sym typeface="+mn-lt"/>
              </a:rPr>
              <a:t>CSMA/CD </a:t>
            </a:r>
            <a:r>
              <a:rPr lang="zh-CN" altLang="en-US" sz="2400" dirty="0">
                <a:solidFill>
                  <a:srgbClr val="0000FF"/>
                </a:solidFill>
                <a:cs typeface="+mn-ea"/>
                <a:sym typeface="+mn-lt"/>
              </a:rPr>
              <a:t>协议</a:t>
            </a:r>
            <a:r>
              <a:rPr lang="zh-CN" altLang="en-US" sz="2400" dirty="0">
                <a:cs typeface="+mn-ea"/>
                <a:sym typeface="+mn-lt"/>
              </a:rPr>
              <a:t>。</a:t>
            </a:r>
          </a:p>
          <a:p>
            <a:pPr marL="357708" indent="-357708">
              <a:lnSpc>
                <a:spcPct val="120000"/>
              </a:lnSpc>
              <a:buClr>
                <a:srgbClr val="0070C0"/>
              </a:buClr>
              <a:buFont typeface="Wingdings" panose="05000000000000000000" pitchFamily="2" charset="2"/>
              <a:buChar char="Ø"/>
            </a:pPr>
            <a:r>
              <a:rPr lang="zh-CN" altLang="en-US" sz="2400" dirty="0">
                <a:cs typeface="+mn-ea"/>
                <a:sym typeface="+mn-lt"/>
              </a:rPr>
              <a:t>与 </a:t>
            </a:r>
            <a:r>
              <a:rPr lang="en-US" altLang="zh-CN" sz="2400" dirty="0">
                <a:cs typeface="+mn-ea"/>
                <a:sym typeface="+mn-lt"/>
              </a:rPr>
              <a:t>10BASE-T </a:t>
            </a:r>
            <a:r>
              <a:rPr lang="zh-CN" altLang="en-US" sz="2400" dirty="0">
                <a:cs typeface="+mn-ea"/>
                <a:sym typeface="+mn-lt"/>
              </a:rPr>
              <a:t>和 </a:t>
            </a:r>
            <a:r>
              <a:rPr lang="en-US" altLang="zh-CN" sz="2400" dirty="0">
                <a:cs typeface="+mn-ea"/>
                <a:sym typeface="+mn-lt"/>
              </a:rPr>
              <a:t>100BASE-T </a:t>
            </a:r>
            <a:r>
              <a:rPr lang="zh-CN" altLang="en-US" sz="2400" dirty="0">
                <a:cs typeface="+mn-ea"/>
                <a:sym typeface="+mn-lt"/>
              </a:rPr>
              <a:t>技术向后兼容。</a:t>
            </a:r>
          </a:p>
        </p:txBody>
      </p:sp>
    </p:spTree>
    <p:extLst>
      <p:ext uri="{BB962C8B-B14F-4D97-AF65-F5344CB8AC3E}">
        <p14:creationId xmlns:p14="http://schemas.microsoft.com/office/powerpoint/2010/main" val="41776891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325914" y="1293157"/>
            <a:ext cx="10838687" cy="108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zh-CN" altLang="en-US" sz="2800" dirty="0">
                <a:solidFill>
                  <a:srgbClr val="0000FF"/>
                </a:solidFill>
                <a:cs typeface="+mn-ea"/>
                <a:sym typeface="+mn-lt"/>
              </a:rPr>
              <a:t>      使用两种成熟的技术</a:t>
            </a:r>
            <a:r>
              <a:rPr lang="zh-CN" altLang="en-US" sz="2800" dirty="0">
                <a:cs typeface="+mn-ea"/>
                <a:sym typeface="+mn-lt"/>
              </a:rPr>
              <a:t>：一种来自现有的以太网，另一种则是美国国家标准协会 </a:t>
            </a:r>
            <a:r>
              <a:rPr lang="en-US" altLang="zh-CN" sz="2800" dirty="0">
                <a:cs typeface="+mn-ea"/>
                <a:sym typeface="+mn-lt"/>
              </a:rPr>
              <a:t>ANSI </a:t>
            </a:r>
            <a:r>
              <a:rPr lang="zh-CN" altLang="en-US" sz="2800" dirty="0">
                <a:cs typeface="+mn-ea"/>
                <a:sym typeface="+mn-lt"/>
              </a:rPr>
              <a:t>制定的光纤通道 </a:t>
            </a:r>
            <a:r>
              <a:rPr lang="en-US" altLang="zh-CN" sz="2800" dirty="0">
                <a:cs typeface="+mn-ea"/>
                <a:sym typeface="+mn-lt"/>
              </a:rPr>
              <a:t>FC  (Fiber Channel)</a:t>
            </a:r>
            <a:r>
              <a:rPr lang="zh-CN" altLang="en-US" sz="2800" dirty="0">
                <a:cs typeface="+mn-ea"/>
                <a:sym typeface="+mn-lt"/>
              </a:rPr>
              <a:t>。</a:t>
            </a:r>
          </a:p>
        </p:txBody>
      </p:sp>
      <p:sp>
        <p:nvSpPr>
          <p:cNvPr id="38" name="Rectangle 6"/>
          <p:cNvSpPr>
            <a:spLocks noChangeArrowheads="1"/>
          </p:cNvSpPr>
          <p:nvPr/>
        </p:nvSpPr>
        <p:spPr bwMode="auto">
          <a:xfrm>
            <a:off x="325914" y="299565"/>
            <a:ext cx="4288353"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吉比特以太网：物理层</a:t>
            </a:r>
            <a:endParaRPr lang="fr-FR" altLang="zh-CN" sz="3200" b="1" dirty="0">
              <a:cs typeface="+mn-ea"/>
              <a:sym typeface="+mn-lt"/>
            </a:endParaRPr>
          </a:p>
        </p:txBody>
      </p:sp>
      <p:graphicFrame>
        <p:nvGraphicFramePr>
          <p:cNvPr id="39" name="表格 38"/>
          <p:cNvGraphicFramePr>
            <a:graphicFrameLocks noGrp="1"/>
          </p:cNvGraphicFramePr>
          <p:nvPr/>
        </p:nvGraphicFramePr>
        <p:xfrm>
          <a:off x="670560" y="3358938"/>
          <a:ext cx="10838685" cy="2066503"/>
        </p:xfrm>
        <a:graphic>
          <a:graphicData uri="http://schemas.openxmlformats.org/drawingml/2006/table">
            <a:tbl>
              <a:tblPr firstRow="1" firstCol="1" bandRow="1"/>
              <a:tblGrid>
                <a:gridCol w="1999137">
                  <a:extLst>
                    <a:ext uri="{9D8B030D-6E8A-4147-A177-3AD203B41FA5}">
                      <a16:colId xmlns:a16="http://schemas.microsoft.com/office/drawing/2014/main" val="20000"/>
                    </a:ext>
                  </a:extLst>
                </a:gridCol>
                <a:gridCol w="1032681">
                  <a:extLst>
                    <a:ext uri="{9D8B030D-6E8A-4147-A177-3AD203B41FA5}">
                      <a16:colId xmlns:a16="http://schemas.microsoft.com/office/drawing/2014/main" val="20001"/>
                    </a:ext>
                  </a:extLst>
                </a:gridCol>
                <a:gridCol w="2079707">
                  <a:extLst>
                    <a:ext uri="{9D8B030D-6E8A-4147-A177-3AD203B41FA5}">
                      <a16:colId xmlns:a16="http://schemas.microsoft.com/office/drawing/2014/main" val="20002"/>
                    </a:ext>
                  </a:extLst>
                </a:gridCol>
                <a:gridCol w="5727160">
                  <a:extLst>
                    <a:ext uri="{9D8B030D-6E8A-4147-A177-3AD203B41FA5}">
                      <a16:colId xmlns:a16="http://schemas.microsoft.com/office/drawing/2014/main" val="20003"/>
                    </a:ext>
                  </a:extLst>
                </a:gridCol>
              </a:tblGrid>
              <a:tr h="532691">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名称</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媒体</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网段最大长度</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特点</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355127">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1000BASE-SX</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zh-CN" sz="1600" b="1" dirty="0">
                          <a:effectLst/>
                          <a:latin typeface="+mn-lt"/>
                          <a:ea typeface="+mn-ea"/>
                          <a:cs typeface="+mn-ea"/>
                          <a:sym typeface="+mn-lt"/>
                        </a:rPr>
                        <a:t>光缆</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550 m</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20000"/>
                        </a:lnSpc>
                        <a:spcBef>
                          <a:spcPts val="0"/>
                        </a:spcBef>
                        <a:spcAft>
                          <a:spcPts val="0"/>
                        </a:spcAft>
                        <a:tabLst>
                          <a:tab pos="1752600" algn="l"/>
                        </a:tabLst>
                      </a:pPr>
                      <a:r>
                        <a:rPr lang="zh-CN" sz="1600" b="1" dirty="0">
                          <a:effectLst/>
                          <a:latin typeface="+mn-lt"/>
                          <a:ea typeface="+mn-ea"/>
                          <a:cs typeface="+mn-ea"/>
                          <a:sym typeface="+mn-lt"/>
                        </a:rPr>
                        <a:t>多模光纤（</a:t>
                      </a:r>
                      <a:r>
                        <a:rPr lang="en-US" sz="1600" b="1" dirty="0">
                          <a:effectLst/>
                          <a:latin typeface="+mn-lt"/>
                          <a:ea typeface="+mn-ea"/>
                          <a:cs typeface="+mn-ea"/>
                          <a:sym typeface="+mn-lt"/>
                        </a:rPr>
                        <a:t>50 </a:t>
                      </a:r>
                      <a:r>
                        <a:rPr lang="zh-CN" sz="1600" b="1" dirty="0">
                          <a:effectLst/>
                          <a:latin typeface="+mn-lt"/>
                          <a:ea typeface="+mn-ea"/>
                          <a:cs typeface="+mn-ea"/>
                          <a:sym typeface="+mn-lt"/>
                        </a:rPr>
                        <a:t>和</a:t>
                      </a:r>
                      <a:r>
                        <a:rPr lang="en-US" altLang="zh-CN" sz="1600" b="1" dirty="0">
                          <a:effectLst/>
                          <a:latin typeface="+mn-lt"/>
                          <a:ea typeface="+mn-ea"/>
                          <a:cs typeface="+mn-ea"/>
                          <a:sym typeface="+mn-lt"/>
                        </a:rPr>
                        <a:t> </a:t>
                      </a:r>
                      <a:r>
                        <a:rPr lang="en-US" sz="1600" b="1" dirty="0">
                          <a:effectLst/>
                          <a:latin typeface="+mn-lt"/>
                          <a:ea typeface="+mn-ea"/>
                          <a:cs typeface="+mn-ea"/>
                          <a:sym typeface="+mn-lt"/>
                        </a:rPr>
                        <a:t>62.5 m</a:t>
                      </a:r>
                      <a:r>
                        <a:rPr lang="zh-CN" sz="1600" b="1" dirty="0">
                          <a:effectLst/>
                          <a:latin typeface="+mn-lt"/>
                          <a:ea typeface="+mn-ea"/>
                          <a:cs typeface="+mn-ea"/>
                          <a:sym typeface="+mn-lt"/>
                        </a:rPr>
                        <a:t>）</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370897">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1000BASE-LX</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lt"/>
                          <a:ea typeface="+mn-ea"/>
                          <a:cs typeface="+mn-ea"/>
                          <a:sym typeface="+mn-lt"/>
                        </a:rPr>
                        <a:t>光缆</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5000 m</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lt"/>
                          <a:ea typeface="+mn-ea"/>
                          <a:cs typeface="+mn-ea"/>
                          <a:sym typeface="+mn-lt"/>
                        </a:rPr>
                        <a:t>单模光纤（</a:t>
                      </a:r>
                      <a:r>
                        <a:rPr lang="en-US" sz="1600" b="1" dirty="0">
                          <a:effectLst/>
                          <a:latin typeface="+mn-lt"/>
                          <a:ea typeface="+mn-ea"/>
                          <a:cs typeface="+mn-ea"/>
                          <a:sym typeface="+mn-lt"/>
                        </a:rPr>
                        <a:t>10 m</a:t>
                      </a:r>
                      <a:r>
                        <a:rPr lang="zh-CN" sz="1600" b="1" dirty="0">
                          <a:effectLst/>
                          <a:latin typeface="+mn-lt"/>
                          <a:ea typeface="+mn-ea"/>
                          <a:cs typeface="+mn-ea"/>
                          <a:sym typeface="+mn-lt"/>
                        </a:rPr>
                        <a:t>）多模光纤（</a:t>
                      </a:r>
                      <a:r>
                        <a:rPr lang="en-US" sz="1600" b="1" dirty="0">
                          <a:effectLst/>
                          <a:latin typeface="+mn-lt"/>
                          <a:ea typeface="+mn-ea"/>
                          <a:cs typeface="+mn-ea"/>
                          <a:sym typeface="+mn-lt"/>
                        </a:rPr>
                        <a:t>50 </a:t>
                      </a:r>
                      <a:r>
                        <a:rPr lang="zh-CN" sz="1600" b="1" dirty="0">
                          <a:effectLst/>
                          <a:latin typeface="+mn-lt"/>
                          <a:ea typeface="+mn-ea"/>
                          <a:cs typeface="+mn-ea"/>
                          <a:sym typeface="+mn-lt"/>
                        </a:rPr>
                        <a:t>和</a:t>
                      </a:r>
                      <a:r>
                        <a:rPr lang="en-US" altLang="zh-CN" sz="1600" b="1" dirty="0">
                          <a:effectLst/>
                          <a:latin typeface="+mn-lt"/>
                          <a:ea typeface="+mn-ea"/>
                          <a:cs typeface="+mn-ea"/>
                          <a:sym typeface="+mn-lt"/>
                        </a:rPr>
                        <a:t> </a:t>
                      </a:r>
                      <a:r>
                        <a:rPr lang="en-US" sz="1600" b="1" dirty="0">
                          <a:effectLst/>
                          <a:latin typeface="+mn-lt"/>
                          <a:ea typeface="+mn-ea"/>
                          <a:cs typeface="+mn-ea"/>
                          <a:sym typeface="+mn-lt"/>
                        </a:rPr>
                        <a:t>62.5 m</a:t>
                      </a:r>
                      <a:r>
                        <a:rPr lang="zh-CN" sz="1600" b="1" dirty="0">
                          <a:effectLst/>
                          <a:latin typeface="+mn-lt"/>
                          <a:ea typeface="+mn-ea"/>
                          <a:cs typeface="+mn-ea"/>
                          <a:sym typeface="+mn-lt"/>
                        </a:rPr>
                        <a:t>）</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3260">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1000BASE-CX</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zh-CN" sz="1600" b="1" dirty="0">
                          <a:effectLst/>
                          <a:latin typeface="+mn-lt"/>
                          <a:ea typeface="+mn-ea"/>
                          <a:cs typeface="+mn-ea"/>
                          <a:sym typeface="+mn-lt"/>
                        </a:rPr>
                        <a:t>铜缆</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25 m</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20000"/>
                        </a:lnSpc>
                        <a:spcBef>
                          <a:spcPts val="0"/>
                        </a:spcBef>
                        <a:spcAft>
                          <a:spcPts val="0"/>
                        </a:spcAft>
                        <a:tabLst>
                          <a:tab pos="1752600" algn="l"/>
                        </a:tabLst>
                      </a:pPr>
                      <a:r>
                        <a:rPr lang="zh-CN" sz="1600" b="1" dirty="0">
                          <a:effectLst/>
                          <a:latin typeface="+mn-lt"/>
                          <a:ea typeface="+mn-ea"/>
                          <a:cs typeface="+mn-ea"/>
                          <a:sym typeface="+mn-lt"/>
                        </a:rPr>
                        <a:t>使用</a:t>
                      </a:r>
                      <a:r>
                        <a:rPr lang="en-US" altLang="zh-CN" sz="1600" b="1" dirty="0">
                          <a:effectLst/>
                          <a:latin typeface="+mn-lt"/>
                          <a:ea typeface="+mn-ea"/>
                          <a:cs typeface="+mn-ea"/>
                          <a:sym typeface="+mn-lt"/>
                        </a:rPr>
                        <a:t> </a:t>
                      </a:r>
                      <a:r>
                        <a:rPr lang="en-US" sz="1600" b="1" dirty="0">
                          <a:effectLst/>
                          <a:latin typeface="+mn-lt"/>
                          <a:ea typeface="+mn-ea"/>
                          <a:cs typeface="+mn-ea"/>
                          <a:sym typeface="+mn-lt"/>
                        </a:rPr>
                        <a:t>2 </a:t>
                      </a:r>
                      <a:r>
                        <a:rPr lang="zh-CN" sz="1600" b="1" dirty="0">
                          <a:effectLst/>
                          <a:latin typeface="+mn-lt"/>
                          <a:ea typeface="+mn-ea"/>
                          <a:cs typeface="+mn-ea"/>
                          <a:sym typeface="+mn-lt"/>
                        </a:rPr>
                        <a:t>对屏蔽双绞线电缆</a:t>
                      </a:r>
                      <a:r>
                        <a:rPr lang="en-US" altLang="zh-CN" sz="1600" b="1" dirty="0">
                          <a:effectLst/>
                          <a:latin typeface="+mn-lt"/>
                          <a:ea typeface="+mn-ea"/>
                          <a:cs typeface="+mn-ea"/>
                          <a:sym typeface="+mn-lt"/>
                        </a:rPr>
                        <a:t> </a:t>
                      </a:r>
                      <a:r>
                        <a:rPr lang="en-US" sz="1600" b="1" dirty="0">
                          <a:effectLst/>
                          <a:latin typeface="+mn-lt"/>
                          <a:ea typeface="+mn-ea"/>
                          <a:cs typeface="+mn-ea"/>
                          <a:sym typeface="+mn-lt"/>
                        </a:rPr>
                        <a:t>STP</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414528">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1000BASE-T</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lt"/>
                          <a:ea typeface="+mn-ea"/>
                          <a:cs typeface="+mn-ea"/>
                          <a:sym typeface="+mn-lt"/>
                        </a:rPr>
                        <a:t>铜缆</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lt"/>
                          <a:ea typeface="+mn-ea"/>
                          <a:cs typeface="+mn-ea"/>
                          <a:sym typeface="+mn-lt"/>
                        </a:rPr>
                        <a:t>100 m</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lt"/>
                          <a:ea typeface="+mn-ea"/>
                          <a:cs typeface="+mn-ea"/>
                          <a:sym typeface="+mn-lt"/>
                        </a:rPr>
                        <a:t>使用</a:t>
                      </a:r>
                      <a:r>
                        <a:rPr lang="en-US" altLang="zh-CN" sz="1600" b="1" dirty="0">
                          <a:effectLst/>
                          <a:latin typeface="+mn-lt"/>
                          <a:ea typeface="+mn-ea"/>
                          <a:cs typeface="+mn-ea"/>
                          <a:sym typeface="+mn-lt"/>
                        </a:rPr>
                        <a:t> </a:t>
                      </a:r>
                      <a:r>
                        <a:rPr lang="en-US" sz="1600" b="1" dirty="0">
                          <a:effectLst/>
                          <a:latin typeface="+mn-lt"/>
                          <a:ea typeface="+mn-ea"/>
                          <a:cs typeface="+mn-ea"/>
                          <a:sym typeface="+mn-lt"/>
                        </a:rPr>
                        <a:t>4 </a:t>
                      </a:r>
                      <a:r>
                        <a:rPr lang="zh-CN" sz="1600" b="1" dirty="0">
                          <a:effectLst/>
                          <a:latin typeface="+mn-lt"/>
                          <a:ea typeface="+mn-ea"/>
                          <a:cs typeface="+mn-ea"/>
                          <a:sym typeface="+mn-lt"/>
                        </a:rPr>
                        <a:t>对</a:t>
                      </a:r>
                      <a:r>
                        <a:rPr lang="en-US" altLang="zh-CN" sz="1600" b="1" dirty="0">
                          <a:effectLst/>
                          <a:latin typeface="+mn-lt"/>
                          <a:ea typeface="+mn-ea"/>
                          <a:cs typeface="+mn-ea"/>
                          <a:sym typeface="+mn-lt"/>
                        </a:rPr>
                        <a:t> </a:t>
                      </a:r>
                      <a:r>
                        <a:rPr lang="en-US" sz="1600" b="1" dirty="0">
                          <a:effectLst/>
                          <a:latin typeface="+mn-lt"/>
                          <a:ea typeface="+mn-ea"/>
                          <a:cs typeface="+mn-ea"/>
                          <a:sym typeface="+mn-lt"/>
                        </a:rPr>
                        <a:t>UTP 5 </a:t>
                      </a:r>
                      <a:r>
                        <a:rPr lang="zh-CN" sz="1600" b="1" dirty="0">
                          <a:effectLst/>
                          <a:latin typeface="+mn-lt"/>
                          <a:ea typeface="+mn-ea"/>
                          <a:cs typeface="+mn-ea"/>
                          <a:sym typeface="+mn-lt"/>
                        </a:rPr>
                        <a:t>类线</a:t>
                      </a:r>
                      <a:endParaRPr lang="zh-CN" sz="1600" b="1" dirty="0">
                        <a:solidFill>
                          <a:schemeClr val="tx1"/>
                        </a:solidFill>
                        <a:effectLst/>
                        <a:latin typeface="+mn-lt"/>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2" name="矩形 31"/>
          <p:cNvSpPr/>
          <p:nvPr/>
        </p:nvSpPr>
        <p:spPr>
          <a:xfrm>
            <a:off x="4489478" y="2863127"/>
            <a:ext cx="3199914" cy="452303"/>
          </a:xfrm>
          <a:prstGeom prst="rect">
            <a:avLst/>
          </a:prstGeom>
        </p:spPr>
        <p:txBody>
          <a:bodyPr wrap="none">
            <a:spAutoFit/>
          </a:bodyPr>
          <a:lstStyle/>
          <a:p>
            <a:pPr algn="ctr" fontAlgn="base">
              <a:lnSpc>
                <a:spcPct val="120000"/>
              </a:lnSpc>
              <a:spcBef>
                <a:spcPct val="0"/>
              </a:spcBef>
              <a:spcAft>
                <a:spcPct val="0"/>
              </a:spcAft>
              <a:tabLst>
                <a:tab pos="2336742" algn="l"/>
              </a:tabLst>
            </a:pPr>
            <a:r>
              <a:rPr lang="zh-CN" altLang="zh-CN" sz="2133" b="1" dirty="0">
                <a:solidFill>
                  <a:srgbClr val="0000FF"/>
                </a:solidFill>
                <a:cs typeface="+mn-ea"/>
                <a:sym typeface="+mn-lt"/>
              </a:rPr>
              <a:t>吉比特以太网物理层标准</a:t>
            </a:r>
          </a:p>
        </p:txBody>
      </p:sp>
    </p:spTree>
    <p:extLst>
      <p:ext uri="{BB962C8B-B14F-4D97-AF65-F5344CB8AC3E}">
        <p14:creationId xmlns:p14="http://schemas.microsoft.com/office/powerpoint/2010/main" val="3258941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0FF9-E985-5BC6-B8E3-FE2C3A36F668}"/>
              </a:ext>
            </a:extLst>
          </p:cNvPr>
          <p:cNvSpPr>
            <a:spLocks noGrp="1"/>
          </p:cNvSpPr>
          <p:nvPr>
            <p:ph type="title"/>
          </p:nvPr>
        </p:nvSpPr>
        <p:spPr/>
        <p:txBody>
          <a:bodyPr>
            <a:normAutofit/>
          </a:bodyPr>
          <a:lstStyle/>
          <a:p>
            <a:r>
              <a:rPr lang="zh-CN" altLang="en-US" sz="3200" dirty="0">
                <a:latin typeface="+mn-lt"/>
                <a:ea typeface="+mn-ea"/>
                <a:cs typeface="+mn-ea"/>
                <a:sym typeface="+mn-lt"/>
              </a:rPr>
              <a:t>成帧的关键问题和方法</a:t>
            </a:r>
            <a:endParaRPr lang="zh-CN" altLang="en-US" dirty="0"/>
          </a:p>
        </p:txBody>
      </p:sp>
      <p:sp>
        <p:nvSpPr>
          <p:cNvPr id="3" name="内容占位符 2">
            <a:extLst>
              <a:ext uri="{FF2B5EF4-FFF2-40B4-BE49-F238E27FC236}">
                <a16:creationId xmlns:a16="http://schemas.microsoft.com/office/drawing/2014/main" id="{5706E4F1-68FC-F241-CA7E-FA5F04798D6C}"/>
              </a:ext>
            </a:extLst>
          </p:cNvPr>
          <p:cNvSpPr>
            <a:spLocks noGrp="1"/>
          </p:cNvSpPr>
          <p:nvPr>
            <p:ph idx="1"/>
          </p:nvPr>
        </p:nvSpPr>
        <p:spPr>
          <a:xfrm>
            <a:off x="673100" y="1297817"/>
            <a:ext cx="10858500" cy="5008562"/>
          </a:xfrm>
        </p:spPr>
        <p:txBody>
          <a:bodyPr>
            <a:normAutofit lnSpcReduction="10000"/>
          </a:bodyPr>
          <a:lstStyle/>
          <a:p>
            <a:pPr>
              <a:spcBef>
                <a:spcPct val="0"/>
              </a:spcBef>
            </a:pPr>
            <a:r>
              <a:rPr lang="zh-CN" altLang="en-US" dirty="0">
                <a:solidFill>
                  <a:schemeClr val="tx1"/>
                </a:solidFill>
                <a:latin typeface="+mn-ea"/>
                <a:cs typeface="+mn-ea"/>
                <a:sym typeface="+mn-lt"/>
              </a:rPr>
              <a:t>关键问题：如何进行</a:t>
            </a:r>
            <a:r>
              <a:rPr lang="zh-CN" altLang="en-US" dirty="0">
                <a:solidFill>
                  <a:srgbClr val="C00000"/>
                </a:solidFill>
                <a:latin typeface="+mn-ea"/>
                <a:cs typeface="+mn-ea"/>
                <a:sym typeface="+mn-lt"/>
              </a:rPr>
              <a:t>帧定界</a:t>
            </a:r>
            <a:r>
              <a:rPr lang="zh-CN" altLang="en-US" dirty="0">
                <a:solidFill>
                  <a:schemeClr val="tx1"/>
                </a:solidFill>
                <a:latin typeface="+mn-ea"/>
                <a:cs typeface="+mn-ea"/>
                <a:sym typeface="+mn-lt"/>
              </a:rPr>
              <a:t>？</a:t>
            </a:r>
            <a:endParaRPr lang="en-US" altLang="zh-CN" dirty="0">
              <a:solidFill>
                <a:schemeClr val="tx1"/>
              </a:solidFill>
              <a:latin typeface="+mn-ea"/>
              <a:cs typeface="+mn-ea"/>
              <a:sym typeface="+mn-lt"/>
            </a:endParaRPr>
          </a:p>
          <a:p>
            <a:pPr marL="715963" lvl="1" indent="-358775">
              <a:spcBef>
                <a:spcPct val="0"/>
              </a:spcBef>
            </a:pPr>
            <a:r>
              <a:rPr lang="zh-CN" altLang="en-US" dirty="0">
                <a:solidFill>
                  <a:schemeClr val="tx1"/>
                </a:solidFill>
                <a:latin typeface="+mn-ea"/>
                <a:cs typeface="+mn-ea"/>
                <a:sym typeface="+mn-lt"/>
              </a:rPr>
              <a:t>帧定界又称帧同步，指接收方必须能从物理层接收的比特流中区分出一帧的开始和结束</a:t>
            </a:r>
            <a:endParaRPr lang="en-US" altLang="zh-CN" dirty="0">
              <a:solidFill>
                <a:schemeClr val="tx1"/>
              </a:solidFill>
              <a:latin typeface="+mn-ea"/>
              <a:cs typeface="+mn-ea"/>
              <a:sym typeface="+mn-lt"/>
            </a:endParaRPr>
          </a:p>
          <a:p>
            <a:pPr marL="715963" lvl="1" indent="-358775">
              <a:spcBef>
                <a:spcPct val="0"/>
              </a:spcBef>
            </a:pPr>
            <a:r>
              <a:rPr lang="zh-CN" altLang="en-US" dirty="0">
                <a:solidFill>
                  <a:schemeClr val="tx1"/>
                </a:solidFill>
                <a:latin typeface="+mn-ea"/>
                <a:cs typeface="+mn-ea"/>
                <a:sym typeface="+mn-lt"/>
              </a:rPr>
              <a:t>选择何种定界符？需要传输的数据本身含有定界符该如何处理？</a:t>
            </a:r>
            <a:endParaRPr lang="en-US" altLang="zh-CN" dirty="0">
              <a:solidFill>
                <a:schemeClr val="tx1"/>
              </a:solidFill>
              <a:latin typeface="+mn-ea"/>
              <a:cs typeface="+mn-ea"/>
              <a:sym typeface="+mn-lt"/>
            </a:endParaRPr>
          </a:p>
          <a:p>
            <a:pPr marL="536575" lvl="1" indent="-179388">
              <a:spcBef>
                <a:spcPct val="0"/>
              </a:spcBef>
            </a:pPr>
            <a:endParaRPr lang="en-US" altLang="zh-CN" dirty="0">
              <a:solidFill>
                <a:schemeClr val="tx1"/>
              </a:solidFill>
              <a:latin typeface="+mn-ea"/>
              <a:cs typeface="+mn-ea"/>
              <a:sym typeface="+mn-lt"/>
            </a:endParaRPr>
          </a:p>
          <a:p>
            <a:pPr>
              <a:spcBef>
                <a:spcPct val="0"/>
              </a:spcBef>
            </a:pPr>
            <a:r>
              <a:rPr lang="zh-CN" altLang="en-US" dirty="0">
                <a:solidFill>
                  <a:schemeClr val="tx1"/>
                </a:solidFill>
                <a:latin typeface="+mn-ea"/>
                <a:cs typeface="+mn-ea"/>
                <a:sym typeface="+mn-lt"/>
              </a:rPr>
              <a:t>成帧的方式，包括：</a:t>
            </a:r>
            <a:endParaRPr lang="en-US" altLang="zh-CN" dirty="0">
              <a:solidFill>
                <a:schemeClr val="tx1"/>
              </a:solidFill>
              <a:latin typeface="+mn-ea"/>
              <a:cs typeface="+mn-ea"/>
              <a:sym typeface="+mn-lt"/>
            </a:endParaRPr>
          </a:p>
          <a:p>
            <a:pPr marL="715963" lvl="1" indent="-358775">
              <a:spcBef>
                <a:spcPct val="0"/>
              </a:spcBef>
            </a:pPr>
            <a:r>
              <a:rPr lang="zh-CN" altLang="en-US" dirty="0">
                <a:solidFill>
                  <a:srgbClr val="C00000"/>
                </a:solidFill>
                <a:latin typeface="+mn-ea"/>
                <a:cs typeface="+mn-ea"/>
                <a:sym typeface="+mn-lt"/>
              </a:rPr>
              <a:t>字节计数法</a:t>
            </a:r>
            <a:r>
              <a:rPr lang="zh-CN" altLang="en-US" dirty="0">
                <a:solidFill>
                  <a:schemeClr val="tx1"/>
                </a:solidFill>
                <a:latin typeface="+mn-ea"/>
                <a:cs typeface="+mn-ea"/>
                <a:sym typeface="+mn-lt"/>
              </a:rPr>
              <a:t>：早期技术，现在很少使用</a:t>
            </a:r>
            <a:endParaRPr lang="en-US" altLang="zh-CN" dirty="0">
              <a:solidFill>
                <a:schemeClr val="tx1"/>
              </a:solidFill>
              <a:latin typeface="+mn-ea"/>
              <a:cs typeface="+mn-ea"/>
              <a:sym typeface="+mn-lt"/>
            </a:endParaRPr>
          </a:p>
          <a:p>
            <a:pPr marL="715963" lvl="1" indent="-358775">
              <a:spcBef>
                <a:spcPct val="0"/>
              </a:spcBef>
            </a:pPr>
            <a:r>
              <a:rPr lang="zh-CN" altLang="zh-CN" dirty="0">
                <a:solidFill>
                  <a:srgbClr val="C00000"/>
                </a:solidFill>
                <a:latin typeface="+mn-ea"/>
                <a:cs typeface="+mn-ea"/>
              </a:rPr>
              <a:t>字节填充的标志字节法</a:t>
            </a:r>
            <a:r>
              <a:rPr lang="zh-CN" altLang="en-US" dirty="0">
                <a:solidFill>
                  <a:schemeClr val="tx1"/>
                </a:solidFill>
                <a:latin typeface="+mn-ea"/>
                <a:cs typeface="+mn-ea"/>
                <a:sym typeface="+mn-lt"/>
              </a:rPr>
              <a:t>：硬件实现比较困难，适合软件实现，如</a:t>
            </a: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a:t>
            </a:r>
          </a:p>
          <a:p>
            <a:pPr marL="715963" lvl="1" indent="-358775">
              <a:spcBef>
                <a:spcPct val="0"/>
              </a:spcBef>
            </a:pPr>
            <a:r>
              <a:rPr lang="zh-CN" altLang="zh-CN" dirty="0">
                <a:solidFill>
                  <a:srgbClr val="C00000"/>
                </a:solidFill>
                <a:latin typeface="+mn-ea"/>
                <a:cs typeface="+mn-ea"/>
              </a:rPr>
              <a:t>比特填充的标志比特法</a:t>
            </a:r>
            <a:r>
              <a:rPr lang="zh-CN" altLang="en-US" dirty="0">
                <a:solidFill>
                  <a:schemeClr val="tx1"/>
                </a:solidFill>
                <a:latin typeface="+mn-ea"/>
                <a:cs typeface="+mn-ea"/>
                <a:sym typeface="+mn-lt"/>
              </a:rPr>
              <a:t>：硬件实现比较容易，如 </a:t>
            </a: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协议</a:t>
            </a:r>
          </a:p>
          <a:p>
            <a:pPr marL="715963" lvl="1" indent="-358775">
              <a:spcBef>
                <a:spcPct val="0"/>
              </a:spcBef>
            </a:pPr>
            <a:r>
              <a:rPr lang="zh-CN" altLang="zh-CN" dirty="0">
                <a:solidFill>
                  <a:srgbClr val="C00000"/>
                </a:solidFill>
                <a:latin typeface="+mn-ea"/>
                <a:cs typeface="+mn-ea"/>
              </a:rPr>
              <a:t>编码违禁法</a:t>
            </a:r>
            <a:r>
              <a:rPr lang="zh-CN" altLang="en-US" dirty="0">
                <a:solidFill>
                  <a:schemeClr val="tx1"/>
                </a:solidFill>
                <a:latin typeface="+mn-ea"/>
                <a:cs typeface="+mn-ea"/>
                <a:sym typeface="+mn-lt"/>
              </a:rPr>
              <a:t>：物理层实现，如</a:t>
            </a:r>
            <a:r>
              <a:rPr lang="en-US" altLang="zh-CN" dirty="0">
                <a:solidFill>
                  <a:schemeClr val="tx1"/>
                </a:solidFill>
                <a:latin typeface="+mn-ea"/>
                <a:cs typeface="+mn-ea"/>
                <a:sym typeface="+mn-lt"/>
              </a:rPr>
              <a:t>802</a:t>
            </a:r>
            <a:r>
              <a:rPr lang="zh-CN" altLang="en-US" dirty="0">
                <a:solidFill>
                  <a:schemeClr val="tx1"/>
                </a:solidFill>
                <a:latin typeface="+mn-ea"/>
                <a:cs typeface="+mn-ea"/>
                <a:sym typeface="+mn-lt"/>
              </a:rPr>
              <a:t>以太网链路</a:t>
            </a:r>
            <a:endParaRPr lang="en-US" altLang="zh-CN" dirty="0">
              <a:solidFill>
                <a:schemeClr val="tx1"/>
              </a:solidFill>
              <a:latin typeface="+mn-ea"/>
              <a:cs typeface="+mn-ea"/>
              <a:sym typeface="+mn-lt"/>
            </a:endParaRPr>
          </a:p>
          <a:p>
            <a:pPr marL="715963" lvl="1" indent="-358775">
              <a:spcBef>
                <a:spcPct val="0"/>
              </a:spcBef>
            </a:pPr>
            <a:endParaRPr lang="en-US" altLang="zh-CN" dirty="0">
              <a:solidFill>
                <a:schemeClr val="tx1"/>
              </a:solidFill>
              <a:latin typeface="+mn-ea"/>
              <a:cs typeface="+mn-ea"/>
              <a:sym typeface="+mn-lt"/>
            </a:endParaRPr>
          </a:p>
          <a:p>
            <a:pPr marL="342900" lvl="1" indent="-342900">
              <a:spcBef>
                <a:spcPct val="0"/>
              </a:spcBef>
              <a:buFont typeface="Wingdings" panose="05000000000000000000" pitchFamily="2" charset="2"/>
              <a:buChar char="n"/>
            </a:pPr>
            <a:r>
              <a:rPr lang="zh-CN" altLang="en-US" sz="2400" dirty="0">
                <a:solidFill>
                  <a:schemeClr val="tx1"/>
                </a:solidFill>
                <a:latin typeface="+mn-ea"/>
                <a:cs typeface="+mn-ea"/>
                <a:sym typeface="+mn-lt"/>
              </a:rPr>
              <a:t>目前成帧的主要方法</a:t>
            </a:r>
            <a:endParaRPr lang="en-US" altLang="zh-CN" sz="2400" dirty="0">
              <a:solidFill>
                <a:schemeClr val="tx1"/>
              </a:solidFill>
              <a:latin typeface="+mn-ea"/>
              <a:cs typeface="+mn-ea"/>
              <a:sym typeface="+mn-lt"/>
            </a:endParaRPr>
          </a:p>
          <a:p>
            <a:pPr marL="715963" lvl="1" indent="-360363">
              <a:spcBef>
                <a:spcPct val="0"/>
              </a:spcBef>
            </a:pPr>
            <a:r>
              <a:rPr lang="zh-CN" altLang="zh-CN" dirty="0">
                <a:solidFill>
                  <a:schemeClr val="tx1"/>
                </a:solidFill>
                <a:latin typeface="+mn-ea"/>
                <a:cs typeface="+mn-ea"/>
              </a:rPr>
              <a:t>比特填充的标志比特法</a:t>
            </a:r>
            <a:endParaRPr lang="en-US" altLang="zh-CN" dirty="0">
              <a:solidFill>
                <a:schemeClr val="tx1"/>
              </a:solidFill>
              <a:latin typeface="+mn-ea"/>
              <a:cs typeface="+mn-ea"/>
            </a:endParaRPr>
          </a:p>
          <a:p>
            <a:pPr marL="715963" lvl="1" indent="-360363">
              <a:spcBef>
                <a:spcPct val="0"/>
              </a:spcBef>
            </a:pPr>
            <a:r>
              <a:rPr lang="zh-CN" altLang="zh-CN" sz="2000" kern="100" dirty="0">
                <a:effectLst/>
                <a:latin typeface="+mn-ea"/>
                <a:cs typeface="Times New Roman" panose="02020603050405020304" pitchFamily="18" charset="0"/>
              </a:rPr>
              <a:t>编码违禁法</a:t>
            </a:r>
            <a:endParaRPr lang="zh-CN" altLang="en-US" dirty="0">
              <a:solidFill>
                <a:schemeClr val="tx1"/>
              </a:solidFill>
              <a:latin typeface="+mn-ea"/>
            </a:endParaRPr>
          </a:p>
        </p:txBody>
      </p:sp>
      <p:sp>
        <p:nvSpPr>
          <p:cNvPr id="4" name="灯片编号占位符 3">
            <a:extLst>
              <a:ext uri="{FF2B5EF4-FFF2-40B4-BE49-F238E27FC236}">
                <a16:creationId xmlns:a16="http://schemas.microsoft.com/office/drawing/2014/main" id="{297FDF3F-EFF3-1073-DEE0-6AED972B17A2}"/>
              </a:ext>
            </a:extLst>
          </p:cNvPr>
          <p:cNvSpPr>
            <a:spLocks noGrp="1"/>
          </p:cNvSpPr>
          <p:nvPr>
            <p:ph type="sldNum" sz="quarter" idx="12"/>
          </p:nvPr>
        </p:nvSpPr>
        <p:spPr/>
        <p:txBody>
          <a:bodyPr/>
          <a:lstStyle/>
          <a:p>
            <a:fld id="{C8BB1146-E542-4D4E-B8E9-6919A11DDD48}" type="slidenum">
              <a:rPr lang="en-US" smtClean="0"/>
              <a:t>29</a:t>
            </a:fld>
            <a:endParaRPr lang="en-US"/>
          </a:p>
        </p:txBody>
      </p:sp>
    </p:spTree>
    <p:extLst>
      <p:ext uri="{BB962C8B-B14F-4D97-AF65-F5344CB8AC3E}">
        <p14:creationId xmlns:p14="http://schemas.microsoft.com/office/powerpoint/2010/main" val="27765170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670559" y="2078290"/>
            <a:ext cx="10838687" cy="2633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zh-CN" altLang="en-US" sz="2800" dirty="0">
                <a:cs typeface="+mn-ea"/>
                <a:sym typeface="+mn-lt"/>
              </a:rPr>
              <a:t>吉比特以太网工作在半双工方式时，就必须进行碰撞检测。</a:t>
            </a:r>
          </a:p>
          <a:p>
            <a:pPr marL="457200" indent="-457200" eaLnBrk="0" hangingPunct="0">
              <a:lnSpc>
                <a:spcPct val="120000"/>
              </a:lnSpc>
              <a:buClr>
                <a:srgbClr val="0070C0"/>
              </a:buClr>
              <a:buFont typeface="Wingdings" panose="05000000000000000000" pitchFamily="2" charset="2"/>
              <a:buChar char="Ø"/>
            </a:pPr>
            <a:r>
              <a:rPr lang="zh-CN" altLang="en-US" sz="2800" dirty="0">
                <a:cs typeface="+mn-ea"/>
                <a:sym typeface="+mn-lt"/>
              </a:rPr>
              <a:t>为保持 </a:t>
            </a:r>
            <a:r>
              <a:rPr lang="en-US" altLang="zh-CN" sz="2800" dirty="0">
                <a:cs typeface="+mn-ea"/>
                <a:sym typeface="+mn-lt"/>
              </a:rPr>
              <a:t>64 </a:t>
            </a:r>
            <a:r>
              <a:rPr lang="zh-CN" altLang="en-US" sz="2800" dirty="0">
                <a:cs typeface="+mn-ea"/>
                <a:sym typeface="+mn-lt"/>
              </a:rPr>
              <a:t>字节最小帧长度，以及 </a:t>
            </a:r>
            <a:r>
              <a:rPr lang="en-US" altLang="zh-CN" sz="2800" dirty="0">
                <a:cs typeface="+mn-ea"/>
                <a:sym typeface="+mn-lt"/>
              </a:rPr>
              <a:t>100 </a:t>
            </a:r>
            <a:r>
              <a:rPr lang="zh-CN" altLang="en-US" sz="2800" dirty="0">
                <a:cs typeface="+mn-ea"/>
                <a:sym typeface="+mn-lt"/>
              </a:rPr>
              <a:t>米的网段的最大长度，吉比特以太网增加了两个功能：</a:t>
            </a:r>
          </a:p>
          <a:p>
            <a:pPr marL="954604" indent="-457200" eaLnBrk="0" hangingPunct="0">
              <a:lnSpc>
                <a:spcPct val="120000"/>
              </a:lnSpc>
              <a:buClr>
                <a:srgbClr val="7030A0"/>
              </a:buClr>
              <a:buFont typeface="Arial" panose="020B0604020202020204" pitchFamily="34" charset="0"/>
              <a:buChar char="•"/>
            </a:pPr>
            <a:r>
              <a:rPr lang="zh-CN" altLang="en-US" sz="2800" dirty="0">
                <a:solidFill>
                  <a:srgbClr val="0000FF"/>
                </a:solidFill>
                <a:cs typeface="+mn-ea"/>
                <a:sym typeface="+mn-lt"/>
              </a:rPr>
              <a:t>载波延伸</a:t>
            </a:r>
            <a:r>
              <a:rPr lang="zh-CN" altLang="en-US" sz="2800" dirty="0">
                <a:cs typeface="+mn-ea"/>
                <a:sym typeface="+mn-lt"/>
              </a:rPr>
              <a:t> </a:t>
            </a:r>
            <a:r>
              <a:rPr lang="en-US" altLang="zh-CN" sz="2800" dirty="0">
                <a:cs typeface="+mn-ea"/>
                <a:sym typeface="+mn-lt"/>
              </a:rPr>
              <a:t>(carrier extension)</a:t>
            </a:r>
          </a:p>
          <a:p>
            <a:pPr marL="954604" indent="-457200" eaLnBrk="0" hangingPunct="0">
              <a:lnSpc>
                <a:spcPct val="120000"/>
              </a:lnSpc>
              <a:buClr>
                <a:srgbClr val="7030A0"/>
              </a:buClr>
              <a:buFont typeface="Arial" panose="020B0604020202020204" pitchFamily="34" charset="0"/>
              <a:buChar char="•"/>
            </a:pPr>
            <a:r>
              <a:rPr lang="zh-CN" altLang="en-US" sz="2800" dirty="0">
                <a:solidFill>
                  <a:srgbClr val="0000FF"/>
                </a:solidFill>
                <a:cs typeface="+mn-ea"/>
                <a:sym typeface="+mn-lt"/>
              </a:rPr>
              <a:t>分组突发 </a:t>
            </a:r>
            <a:r>
              <a:rPr lang="en-US" altLang="zh-CN" sz="2800" dirty="0">
                <a:cs typeface="+mn-ea"/>
                <a:sym typeface="+mn-lt"/>
              </a:rPr>
              <a:t>(packet bursting)</a:t>
            </a:r>
          </a:p>
        </p:txBody>
      </p:sp>
      <p:sp>
        <p:nvSpPr>
          <p:cNvPr id="38" name="Rectangle 6"/>
          <p:cNvSpPr>
            <a:spLocks noChangeArrowheads="1"/>
          </p:cNvSpPr>
          <p:nvPr/>
        </p:nvSpPr>
        <p:spPr bwMode="auto">
          <a:xfrm>
            <a:off x="1150749" y="405998"/>
            <a:ext cx="5929828"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吉比特以太网：半双工方式工作</a:t>
            </a:r>
            <a:endParaRPr lang="fr-FR" altLang="zh-CN" sz="3200" b="1" dirty="0">
              <a:cs typeface="+mn-ea"/>
              <a:sym typeface="+mn-lt"/>
            </a:endParaRPr>
          </a:p>
        </p:txBody>
      </p:sp>
    </p:spTree>
    <p:extLst>
      <p:ext uri="{BB962C8B-B14F-4D97-AF65-F5344CB8AC3E}">
        <p14:creationId xmlns:p14="http://schemas.microsoft.com/office/powerpoint/2010/main" val="30988842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670559" y="3755397"/>
            <a:ext cx="10838687" cy="202518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36" name="Rectangle 46"/>
          <p:cNvSpPr>
            <a:spLocks noChangeArrowheads="1"/>
          </p:cNvSpPr>
          <p:nvPr/>
        </p:nvSpPr>
        <p:spPr bwMode="auto">
          <a:xfrm>
            <a:off x="274541" y="1372303"/>
            <a:ext cx="11411937" cy="182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使最短帧长仍为 </a:t>
            </a:r>
            <a:r>
              <a:rPr lang="en-US" altLang="zh-CN" sz="2400" dirty="0">
                <a:cs typeface="+mn-ea"/>
                <a:sym typeface="+mn-lt"/>
              </a:rPr>
              <a:t>64 </a:t>
            </a:r>
            <a:r>
              <a:rPr lang="zh-CN" altLang="en-US" sz="2400" dirty="0">
                <a:cs typeface="+mn-ea"/>
                <a:sym typeface="+mn-lt"/>
              </a:rPr>
              <a:t>字节（保持兼容性），同时</a:t>
            </a:r>
            <a:r>
              <a:rPr lang="zh-CN" altLang="en-US" sz="2400" dirty="0">
                <a:solidFill>
                  <a:srgbClr val="0000FF"/>
                </a:solidFill>
                <a:cs typeface="+mn-ea"/>
                <a:sym typeface="+mn-lt"/>
              </a:rPr>
              <a:t>将争用时间增大为 </a:t>
            </a:r>
            <a:r>
              <a:rPr lang="en-US" altLang="zh-CN" sz="2400" dirty="0">
                <a:solidFill>
                  <a:srgbClr val="0000FF"/>
                </a:solidFill>
                <a:cs typeface="+mn-ea"/>
                <a:sym typeface="+mn-lt"/>
              </a:rPr>
              <a:t>512 </a:t>
            </a:r>
            <a:r>
              <a:rPr lang="zh-CN" altLang="en-US" sz="2400" dirty="0">
                <a:solidFill>
                  <a:srgbClr val="0000FF"/>
                </a:solidFill>
                <a:cs typeface="+mn-ea"/>
                <a:sym typeface="+mn-lt"/>
              </a:rPr>
              <a:t>字节</a:t>
            </a:r>
            <a:r>
              <a:rPr lang="zh-CN" altLang="en-US" sz="2400" dirty="0">
                <a:cs typeface="+mn-ea"/>
                <a:sym typeface="+mn-lt"/>
              </a:rPr>
              <a:t>。</a:t>
            </a:r>
          </a:p>
          <a:p>
            <a:pPr marL="457189" indent="-457189" eaLnBrk="0" hangingPunct="0">
              <a:lnSpc>
                <a:spcPct val="120000"/>
              </a:lnSpc>
              <a:buClr>
                <a:srgbClr val="0070C0"/>
              </a:buClr>
              <a:buFont typeface="Wingdings" panose="05000000000000000000" pitchFamily="2" charset="2"/>
              <a:buChar char="Ø"/>
            </a:pPr>
            <a:r>
              <a:rPr lang="zh-CN" altLang="en-US" sz="2400" dirty="0">
                <a:cs typeface="+mn-ea"/>
                <a:sym typeface="+mn-lt"/>
              </a:rPr>
              <a:t>凡发送的 </a:t>
            </a:r>
            <a:r>
              <a:rPr lang="en-US" altLang="zh-CN" sz="2400" dirty="0">
                <a:cs typeface="+mn-ea"/>
                <a:sym typeface="+mn-lt"/>
              </a:rPr>
              <a:t>MAC </a:t>
            </a:r>
            <a:r>
              <a:rPr lang="zh-CN" altLang="en-US" sz="2400" dirty="0">
                <a:cs typeface="+mn-ea"/>
                <a:sym typeface="+mn-lt"/>
              </a:rPr>
              <a:t>帧长不足 </a:t>
            </a:r>
            <a:r>
              <a:rPr lang="en-US" altLang="zh-CN" sz="2400" dirty="0">
                <a:cs typeface="+mn-ea"/>
                <a:sym typeface="+mn-lt"/>
              </a:rPr>
              <a:t>512 </a:t>
            </a:r>
            <a:r>
              <a:rPr lang="zh-CN" altLang="en-US" sz="2400" dirty="0">
                <a:cs typeface="+mn-ea"/>
                <a:sym typeface="+mn-lt"/>
              </a:rPr>
              <a:t>字节时，就用一些特殊字符填充在帧的后面，使</a:t>
            </a:r>
            <a:r>
              <a:rPr lang="en-US" altLang="zh-CN" sz="2400" dirty="0">
                <a:cs typeface="+mn-ea"/>
                <a:sym typeface="+mn-lt"/>
              </a:rPr>
              <a:t>MAC </a:t>
            </a:r>
            <a:r>
              <a:rPr lang="zh-CN" altLang="en-US" sz="2400" dirty="0">
                <a:cs typeface="+mn-ea"/>
                <a:sym typeface="+mn-lt"/>
              </a:rPr>
              <a:t>帧的发送长度增大到 </a:t>
            </a:r>
            <a:r>
              <a:rPr lang="en-US" altLang="zh-CN" sz="2400" dirty="0">
                <a:cs typeface="+mn-ea"/>
                <a:sym typeface="+mn-lt"/>
              </a:rPr>
              <a:t>512 </a:t>
            </a:r>
            <a:r>
              <a:rPr lang="zh-CN" altLang="en-US" sz="2400" dirty="0">
                <a:cs typeface="+mn-ea"/>
                <a:sym typeface="+mn-lt"/>
              </a:rPr>
              <a:t>字节。接收端在收到以太网的 </a:t>
            </a:r>
            <a:r>
              <a:rPr lang="en-US" altLang="zh-CN" sz="2400" dirty="0">
                <a:cs typeface="+mn-ea"/>
                <a:sym typeface="+mn-lt"/>
              </a:rPr>
              <a:t>MAC </a:t>
            </a:r>
            <a:r>
              <a:rPr lang="zh-CN" altLang="en-US" sz="2400" dirty="0">
                <a:cs typeface="+mn-ea"/>
                <a:sym typeface="+mn-lt"/>
              </a:rPr>
              <a:t>帧后，要将所填充的特殊字符删除后才向高层交付。</a:t>
            </a:r>
          </a:p>
        </p:txBody>
      </p:sp>
      <p:sp>
        <p:nvSpPr>
          <p:cNvPr id="38" name="Rectangle 6"/>
          <p:cNvSpPr>
            <a:spLocks noChangeArrowheads="1"/>
          </p:cNvSpPr>
          <p:nvPr/>
        </p:nvSpPr>
        <p:spPr bwMode="auto">
          <a:xfrm>
            <a:off x="1194489" y="443612"/>
            <a:ext cx="7160935"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吉比特以太网：载波延伸（半双工时）</a:t>
            </a:r>
            <a:endParaRPr lang="fr-FR" altLang="zh-CN" sz="3200" b="1" dirty="0">
              <a:cs typeface="+mn-ea"/>
              <a:sym typeface="+mn-lt"/>
            </a:endParaRPr>
          </a:p>
        </p:txBody>
      </p:sp>
      <p:grpSp>
        <p:nvGrpSpPr>
          <p:cNvPr id="33" name="组合 32"/>
          <p:cNvGrpSpPr/>
          <p:nvPr/>
        </p:nvGrpSpPr>
        <p:grpSpPr>
          <a:xfrm>
            <a:off x="3158028" y="4070039"/>
            <a:ext cx="6538305" cy="1460296"/>
            <a:chOff x="2432528" y="3078780"/>
            <a:chExt cx="4903729" cy="1095222"/>
          </a:xfrm>
        </p:grpSpPr>
        <p:sp>
          <p:nvSpPr>
            <p:cNvPr id="41" name="Line 5"/>
            <p:cNvSpPr>
              <a:spLocks noChangeShapeType="1"/>
            </p:cNvSpPr>
            <p:nvPr/>
          </p:nvSpPr>
          <p:spPr bwMode="auto">
            <a:xfrm>
              <a:off x="2476852" y="4014719"/>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42" name="Line 6"/>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43" name="Rectangle 7"/>
            <p:cNvSpPr>
              <a:spLocks noChangeArrowheads="1"/>
            </p:cNvSpPr>
            <p:nvPr/>
          </p:nvSpPr>
          <p:spPr bwMode="auto">
            <a:xfrm>
              <a:off x="2471648" y="3082943"/>
              <a:ext cx="4864609" cy="377804"/>
            </a:xfrm>
            <a:prstGeom prst="rect">
              <a:avLst/>
            </a:prstGeom>
            <a:solidFill>
              <a:srgbClr val="0000FF"/>
            </a:solidFill>
            <a:ln w="19050">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44" name="Line 8"/>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45" name="Line 9"/>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46" name="Line 10"/>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47" name="Line 11"/>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48" name="Rectangle 12"/>
            <p:cNvSpPr>
              <a:spLocks noChangeArrowheads="1"/>
            </p:cNvSpPr>
            <p:nvPr/>
          </p:nvSpPr>
          <p:spPr bwMode="auto">
            <a:xfrm>
              <a:off x="243252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目地地址</a:t>
              </a:r>
            </a:p>
          </p:txBody>
        </p:sp>
        <p:sp>
          <p:nvSpPr>
            <p:cNvPr id="49" name="Rectangle 13"/>
            <p:cNvSpPr>
              <a:spLocks noChangeArrowheads="1"/>
            </p:cNvSpPr>
            <p:nvPr/>
          </p:nvSpPr>
          <p:spPr bwMode="auto">
            <a:xfrm>
              <a:off x="3378266" y="3115430"/>
              <a:ext cx="720151"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a:solidFill>
                    <a:schemeClr val="bg1"/>
                  </a:solidFill>
                  <a:cs typeface="+mn-ea"/>
                  <a:sym typeface="+mn-lt"/>
                </a:rPr>
                <a:t>源地址</a:t>
              </a:r>
            </a:p>
          </p:txBody>
        </p:sp>
        <p:sp>
          <p:nvSpPr>
            <p:cNvPr id="50" name="Rectangle 14"/>
            <p:cNvSpPr>
              <a:spLocks noChangeArrowheads="1"/>
            </p:cNvSpPr>
            <p:nvPr/>
          </p:nvSpPr>
          <p:spPr bwMode="auto">
            <a:xfrm>
              <a:off x="408751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数据长度</a:t>
              </a:r>
            </a:p>
          </p:txBody>
        </p:sp>
        <p:sp>
          <p:nvSpPr>
            <p:cNvPr id="51" name="Rectangle 15"/>
            <p:cNvSpPr>
              <a:spLocks noChangeArrowheads="1"/>
            </p:cNvSpPr>
            <p:nvPr/>
          </p:nvSpPr>
          <p:spPr bwMode="auto">
            <a:xfrm>
              <a:off x="5010607" y="3115430"/>
              <a:ext cx="738185"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    据</a:t>
              </a:r>
            </a:p>
          </p:txBody>
        </p:sp>
        <p:sp>
          <p:nvSpPr>
            <p:cNvPr id="52" name="Rectangle 16"/>
            <p:cNvSpPr>
              <a:spLocks noChangeArrowheads="1"/>
            </p:cNvSpPr>
            <p:nvPr/>
          </p:nvSpPr>
          <p:spPr bwMode="auto">
            <a:xfrm>
              <a:off x="5733865" y="3115430"/>
              <a:ext cx="542218" cy="32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en-US" altLang="zh-CN" sz="1867" b="1">
                  <a:solidFill>
                    <a:schemeClr val="bg1"/>
                  </a:solidFill>
                  <a:cs typeface="+mn-ea"/>
                  <a:sym typeface="+mn-lt"/>
                </a:rPr>
                <a:t>FCS</a:t>
              </a:r>
            </a:p>
          </p:txBody>
        </p:sp>
        <p:sp>
          <p:nvSpPr>
            <p:cNvPr id="53" name="Line 17"/>
            <p:cNvSpPr>
              <a:spLocks noChangeShapeType="1"/>
            </p:cNvSpPr>
            <p:nvPr/>
          </p:nvSpPr>
          <p:spPr bwMode="auto">
            <a:xfrm>
              <a:off x="2472688" y="3660853"/>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54" name="Rectangle 18"/>
            <p:cNvSpPr>
              <a:spLocks noChangeArrowheads="1"/>
            </p:cNvSpPr>
            <p:nvPr/>
          </p:nvSpPr>
          <p:spPr bwMode="auto">
            <a:xfrm>
              <a:off x="3346944" y="3538041"/>
              <a:ext cx="2201326"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733" b="1" dirty="0">
                  <a:solidFill>
                    <a:srgbClr val="0000FF"/>
                  </a:solidFill>
                  <a:cs typeface="+mn-ea"/>
                  <a:sym typeface="+mn-lt"/>
                </a:rPr>
                <a:t>MAC </a:t>
              </a:r>
              <a:r>
                <a:rPr lang="zh-CN" altLang="en-US" sz="1733" b="1" dirty="0">
                  <a:solidFill>
                    <a:srgbClr val="0000FF"/>
                  </a:solidFill>
                  <a:cs typeface="+mn-ea"/>
                  <a:sym typeface="+mn-lt"/>
                </a:rPr>
                <a:t>帧的最小值 = 64 字节</a:t>
              </a:r>
            </a:p>
          </p:txBody>
        </p:sp>
        <p:sp>
          <p:nvSpPr>
            <p:cNvPr id="55" name="Line 19"/>
            <p:cNvSpPr>
              <a:spLocks noChangeShapeType="1"/>
            </p:cNvSpPr>
            <p:nvPr/>
          </p:nvSpPr>
          <p:spPr bwMode="auto">
            <a:xfrm>
              <a:off x="2472688"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56" name="Line 20"/>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57" name="Line 21"/>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58" name="Rectangle 22"/>
            <p:cNvSpPr>
              <a:spLocks noChangeArrowheads="1"/>
            </p:cNvSpPr>
            <p:nvPr/>
          </p:nvSpPr>
          <p:spPr bwMode="auto">
            <a:xfrm>
              <a:off x="6243437" y="3090229"/>
              <a:ext cx="1083452" cy="360110"/>
            </a:xfrm>
            <a:prstGeom prst="rect">
              <a:avLst/>
            </a:prstGeom>
            <a:solidFill>
              <a:srgbClr val="00FF99"/>
            </a:solidFill>
            <a:ln w="9525">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59" name="Rectangle 23"/>
            <p:cNvSpPr>
              <a:spLocks noChangeArrowheads="1"/>
            </p:cNvSpPr>
            <p:nvPr/>
          </p:nvSpPr>
          <p:spPr bwMode="auto">
            <a:xfrm>
              <a:off x="6378946" y="3115430"/>
              <a:ext cx="899286" cy="3260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cs typeface="+mn-ea"/>
                  <a:sym typeface="+mn-lt"/>
                </a:rPr>
                <a:t>载波延伸</a:t>
              </a:r>
            </a:p>
          </p:txBody>
        </p:sp>
        <p:sp>
          <p:nvSpPr>
            <p:cNvPr id="60" name="Rectangle 27"/>
            <p:cNvSpPr>
              <a:spLocks noChangeArrowheads="1"/>
            </p:cNvSpPr>
            <p:nvPr/>
          </p:nvSpPr>
          <p:spPr bwMode="auto">
            <a:xfrm>
              <a:off x="2849321" y="3864846"/>
              <a:ext cx="4203075"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zh-CN" altLang="en-US" sz="1733" b="1" dirty="0">
                  <a:solidFill>
                    <a:srgbClr val="0000FF"/>
                  </a:solidFill>
                  <a:cs typeface="+mn-ea"/>
                  <a:sym typeface="+mn-lt"/>
                </a:rPr>
                <a:t>加上载波延伸使 </a:t>
              </a:r>
              <a:r>
                <a:rPr lang="en-US" altLang="zh-CN" sz="1733" b="1" dirty="0">
                  <a:solidFill>
                    <a:srgbClr val="0000FF"/>
                  </a:solidFill>
                  <a:cs typeface="+mn-ea"/>
                  <a:sym typeface="+mn-lt"/>
                </a:rPr>
                <a:t>MAC </a:t>
              </a:r>
              <a:r>
                <a:rPr lang="zh-CN" altLang="en-US" sz="1733" b="1" dirty="0">
                  <a:solidFill>
                    <a:srgbClr val="0000FF"/>
                  </a:solidFill>
                  <a:cs typeface="+mn-ea"/>
                  <a:sym typeface="+mn-lt"/>
                </a:rPr>
                <a:t>帧长度 = 争用期长度 </a:t>
              </a:r>
              <a:r>
                <a:rPr lang="en-US" altLang="zh-CN" sz="1733" b="1" dirty="0">
                  <a:solidFill>
                    <a:srgbClr val="0000FF"/>
                  </a:solidFill>
                  <a:cs typeface="+mn-ea"/>
                  <a:sym typeface="+mn-lt"/>
                </a:rPr>
                <a:t>= </a:t>
              </a:r>
              <a:r>
                <a:rPr lang="zh-CN" altLang="en-US" sz="1733" b="1" dirty="0">
                  <a:solidFill>
                    <a:srgbClr val="0000FF"/>
                  </a:solidFill>
                  <a:cs typeface="+mn-ea"/>
                  <a:sym typeface="+mn-lt"/>
                </a:rPr>
                <a:t>512 字节</a:t>
              </a:r>
            </a:p>
          </p:txBody>
        </p:sp>
        <p:sp>
          <p:nvSpPr>
            <p:cNvPr id="61" name="Line 19"/>
            <p:cNvSpPr>
              <a:spLocks noChangeShapeType="1"/>
            </p:cNvSpPr>
            <p:nvPr/>
          </p:nvSpPr>
          <p:spPr bwMode="auto">
            <a:xfrm>
              <a:off x="7336257"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grpSp>
      <p:sp>
        <p:nvSpPr>
          <p:cNvPr id="32" name="矩形 31"/>
          <p:cNvSpPr/>
          <p:nvPr/>
        </p:nvSpPr>
        <p:spPr>
          <a:xfrm>
            <a:off x="1665430" y="4163132"/>
            <a:ext cx="578556" cy="1188787"/>
          </a:xfrm>
          <a:prstGeom prst="rect">
            <a:avLst/>
          </a:prstGeom>
        </p:spPr>
        <p:txBody>
          <a:bodyPr vert="eaVert" wrap="none">
            <a:spAutoFit/>
          </a:bodyPr>
          <a:lstStyle/>
          <a:p>
            <a:pPr algn="ctr">
              <a:lnSpc>
                <a:spcPct val="120000"/>
              </a:lnSpc>
              <a:tabLst>
                <a:tab pos="2336742" algn="l"/>
              </a:tabLst>
            </a:pPr>
            <a:r>
              <a:rPr lang="zh-CN" altLang="zh-CN" sz="2133" b="1" dirty="0">
                <a:cs typeface="+mn-ea"/>
                <a:sym typeface="+mn-lt"/>
              </a:rPr>
              <a:t>载波延伸</a:t>
            </a:r>
            <a:endParaRPr lang="zh-CN" altLang="en-US" sz="2133" b="1" dirty="0">
              <a:cs typeface="+mn-ea"/>
              <a:sym typeface="+mn-lt"/>
            </a:endParaRPr>
          </a:p>
        </p:txBody>
      </p:sp>
    </p:spTree>
    <p:extLst>
      <p:ext uri="{BB962C8B-B14F-4D97-AF65-F5344CB8AC3E}">
        <p14:creationId xmlns:p14="http://schemas.microsoft.com/office/powerpoint/2010/main" val="10475847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670559" y="3317329"/>
            <a:ext cx="10838687" cy="248685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115" name="Rectangle 46"/>
          <p:cNvSpPr>
            <a:spLocks noChangeArrowheads="1"/>
          </p:cNvSpPr>
          <p:nvPr/>
        </p:nvSpPr>
        <p:spPr bwMode="auto">
          <a:xfrm>
            <a:off x="670559" y="1157680"/>
            <a:ext cx="10838687" cy="201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120000"/>
              </a:lnSpc>
              <a:buClr>
                <a:srgbClr val="0070C0"/>
              </a:buClr>
              <a:buFont typeface="Wingdings" panose="05000000000000000000" pitchFamily="2" charset="2"/>
              <a:buChar char="Ø"/>
            </a:pPr>
            <a:r>
              <a:rPr lang="zh-CN" altLang="en-US" sz="2667" dirty="0">
                <a:cs typeface="+mn-ea"/>
                <a:sym typeface="+mn-lt"/>
              </a:rPr>
              <a:t>当很多短帧要发送时，第一个短帧要采用载波延伸方法进行填充，随后的一些短帧则可一个接一个地发送，只需留有必要的帧间最小间隔即可。这样就形成可一串分组的突发，直到达到 </a:t>
            </a:r>
            <a:r>
              <a:rPr lang="en-US" altLang="zh-CN" sz="2667" dirty="0">
                <a:cs typeface="+mn-ea"/>
                <a:sym typeface="+mn-lt"/>
              </a:rPr>
              <a:t>1500 </a:t>
            </a:r>
            <a:r>
              <a:rPr lang="zh-CN" altLang="en-US" sz="2667" dirty="0">
                <a:cs typeface="+mn-ea"/>
                <a:sym typeface="+mn-lt"/>
              </a:rPr>
              <a:t>字节或稍多一些为止。</a:t>
            </a:r>
          </a:p>
        </p:txBody>
      </p:sp>
      <p:sp>
        <p:nvSpPr>
          <p:cNvPr id="117" name="Rectangle 6"/>
          <p:cNvSpPr>
            <a:spLocks noChangeArrowheads="1"/>
          </p:cNvSpPr>
          <p:nvPr/>
        </p:nvSpPr>
        <p:spPr bwMode="auto">
          <a:xfrm>
            <a:off x="622223" y="265166"/>
            <a:ext cx="7160935"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吉比特以太网：分组突发（半双工时）</a:t>
            </a:r>
            <a:endParaRPr lang="fr-FR" altLang="zh-CN" sz="3200" b="1" dirty="0">
              <a:cs typeface="+mn-ea"/>
              <a:sym typeface="+mn-lt"/>
            </a:endParaRPr>
          </a:p>
        </p:txBody>
      </p:sp>
      <p:sp>
        <p:nvSpPr>
          <p:cNvPr id="140" name="矩形 139"/>
          <p:cNvSpPr/>
          <p:nvPr/>
        </p:nvSpPr>
        <p:spPr>
          <a:xfrm>
            <a:off x="1665430" y="3966361"/>
            <a:ext cx="578556" cy="1188787"/>
          </a:xfrm>
          <a:prstGeom prst="rect">
            <a:avLst/>
          </a:prstGeom>
        </p:spPr>
        <p:txBody>
          <a:bodyPr vert="eaVert" wrap="none">
            <a:spAutoFit/>
          </a:bodyPr>
          <a:lstStyle/>
          <a:p>
            <a:pPr algn="ctr">
              <a:lnSpc>
                <a:spcPct val="120000"/>
              </a:lnSpc>
              <a:tabLst>
                <a:tab pos="2336742" algn="l"/>
              </a:tabLst>
            </a:pPr>
            <a:r>
              <a:rPr lang="zh-CN" altLang="en-US" sz="2133" b="1" dirty="0">
                <a:cs typeface="+mn-ea"/>
                <a:sym typeface="+mn-lt"/>
              </a:rPr>
              <a:t>分组突发</a:t>
            </a:r>
          </a:p>
        </p:txBody>
      </p:sp>
      <p:grpSp>
        <p:nvGrpSpPr>
          <p:cNvPr id="141" name="组合 140"/>
          <p:cNvGrpSpPr/>
          <p:nvPr/>
        </p:nvGrpSpPr>
        <p:grpSpPr>
          <a:xfrm>
            <a:off x="2816059" y="3509549"/>
            <a:ext cx="7376603" cy="2044432"/>
            <a:chOff x="488504" y="3284984"/>
            <a:chExt cx="9004300" cy="2495550"/>
          </a:xfrm>
        </p:grpSpPr>
        <p:sp>
          <p:nvSpPr>
            <p:cNvPr id="142" name="Freeform 5"/>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CC00CC"/>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3" name="Text Box 6"/>
            <p:cNvSpPr txBox="1">
              <a:spLocks noChangeArrowheads="1"/>
            </p:cNvSpPr>
            <p:nvPr/>
          </p:nvSpPr>
          <p:spPr bwMode="auto">
            <a:xfrm>
              <a:off x="633119" y="4919514"/>
              <a:ext cx="976793"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发送的</a:t>
              </a:r>
            </a:p>
            <a:p>
              <a:pPr algn="ctr">
                <a:lnSpc>
                  <a:spcPct val="120000"/>
                </a:lnSpc>
              </a:pPr>
              <a:r>
                <a:rPr lang="zh-CN" altLang="en-US" sz="1600" b="1" dirty="0">
                  <a:solidFill>
                    <a:srgbClr val="0000CC"/>
                  </a:solidFill>
                  <a:cs typeface="+mn-ea"/>
                  <a:sym typeface="+mn-lt"/>
                </a:rPr>
                <a:t>数据 </a:t>
              </a:r>
            </a:p>
          </p:txBody>
        </p:sp>
        <p:sp>
          <p:nvSpPr>
            <p:cNvPr id="145" name="Freeform 8"/>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6" name="Freeform 9"/>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7" name="Freeform 10"/>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8" name="Line 11"/>
            <p:cNvSpPr>
              <a:spLocks noChangeShapeType="1"/>
            </p:cNvSpPr>
            <p:nvPr/>
          </p:nvSpPr>
          <p:spPr bwMode="auto">
            <a:xfrm>
              <a:off x="1642617" y="3835845"/>
              <a:ext cx="2478086"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9" name="Text Box 12"/>
            <p:cNvSpPr txBox="1">
              <a:spLocks noChangeArrowheads="1"/>
            </p:cNvSpPr>
            <p:nvPr/>
          </p:nvSpPr>
          <p:spPr bwMode="auto">
            <a:xfrm>
              <a:off x="1905544" y="3632647"/>
              <a:ext cx="1880795"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争用期 512 字节</a:t>
              </a:r>
            </a:p>
          </p:txBody>
        </p:sp>
        <p:sp>
          <p:nvSpPr>
            <p:cNvPr id="150" name="Line 13"/>
            <p:cNvSpPr>
              <a:spLocks noChangeShapeType="1"/>
            </p:cNvSpPr>
            <p:nvPr/>
          </p:nvSpPr>
          <p:spPr bwMode="auto">
            <a:xfrm>
              <a:off x="1642617" y="3488184"/>
              <a:ext cx="635635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51" name="Text Box 14"/>
            <p:cNvSpPr txBox="1">
              <a:spLocks noChangeArrowheads="1"/>
            </p:cNvSpPr>
            <p:nvPr/>
          </p:nvSpPr>
          <p:spPr bwMode="auto">
            <a:xfrm>
              <a:off x="3138723" y="3284984"/>
              <a:ext cx="3381598"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将突发计时器设定为 1500 字节</a:t>
              </a:r>
            </a:p>
          </p:txBody>
        </p:sp>
        <p:sp>
          <p:nvSpPr>
            <p:cNvPr id="152" name="Text Box 15"/>
            <p:cNvSpPr txBox="1">
              <a:spLocks noChangeArrowheads="1"/>
            </p:cNvSpPr>
            <p:nvPr/>
          </p:nvSpPr>
          <p:spPr bwMode="auto">
            <a:xfrm>
              <a:off x="1958272" y="4587219"/>
              <a:ext cx="1227252" cy="442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载波延伸</a:t>
              </a:r>
            </a:p>
          </p:txBody>
        </p:sp>
        <p:sp>
          <p:nvSpPr>
            <p:cNvPr id="153" name="Line 16"/>
            <p:cNvSpPr>
              <a:spLocks noChangeShapeType="1"/>
            </p:cNvSpPr>
            <p:nvPr/>
          </p:nvSpPr>
          <p:spPr bwMode="auto">
            <a:xfrm>
              <a:off x="3133461" y="4828487"/>
              <a:ext cx="205581" cy="382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54" name="Text Box 17"/>
            <p:cNvSpPr txBox="1">
              <a:spLocks noChangeArrowheads="1"/>
            </p:cNvSpPr>
            <p:nvPr/>
          </p:nvSpPr>
          <p:spPr bwMode="auto">
            <a:xfrm>
              <a:off x="704404" y="3888234"/>
              <a:ext cx="796775"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solidFill>
                    <a:srgbClr val="0000CC"/>
                  </a:solidFill>
                  <a:cs typeface="+mn-ea"/>
                  <a:sym typeface="+mn-lt"/>
                </a:rPr>
                <a:t>载波</a:t>
              </a:r>
            </a:p>
            <a:p>
              <a:pPr>
                <a:lnSpc>
                  <a:spcPct val="120000"/>
                </a:lnSpc>
              </a:pPr>
              <a:r>
                <a:rPr lang="zh-CN" altLang="en-US" sz="1600" b="1" dirty="0">
                  <a:solidFill>
                    <a:srgbClr val="0000CC"/>
                  </a:solidFill>
                  <a:cs typeface="+mn-ea"/>
                  <a:sym typeface="+mn-lt"/>
                </a:rPr>
                <a:t>监听 </a:t>
              </a:r>
            </a:p>
          </p:txBody>
        </p:sp>
        <p:sp>
          <p:nvSpPr>
            <p:cNvPr id="155" name="Freeform 18"/>
            <p:cNvSpPr>
              <a:spLocks/>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56" name="Line 19"/>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57" name="Line 20"/>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58" name="Line 21"/>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grpSp>
      <p:sp>
        <p:nvSpPr>
          <p:cNvPr id="160" name="Text Box 7"/>
          <p:cNvSpPr txBox="1">
            <a:spLocks noChangeArrowheads="1"/>
          </p:cNvSpPr>
          <p:nvPr/>
        </p:nvSpPr>
        <p:spPr bwMode="auto">
          <a:xfrm>
            <a:off x="3690181" y="5028568"/>
            <a:ext cx="5397631"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solidFill>
                  <a:schemeClr val="bg1"/>
                </a:solidFill>
                <a:cs typeface="+mn-ea"/>
                <a:sym typeface="+mn-lt"/>
              </a:rPr>
              <a:t> 帧#1   </a:t>
            </a:r>
            <a:r>
              <a:rPr lang="en-US" altLang="zh-CN" sz="1600" b="1" i="1" dirty="0">
                <a:solidFill>
                  <a:schemeClr val="bg1"/>
                </a:solidFill>
                <a:cs typeface="+mn-ea"/>
                <a:sym typeface="+mn-lt"/>
              </a:rPr>
              <a:t>RRRRRRRR    </a:t>
            </a:r>
            <a:r>
              <a:rPr lang="zh-CN" altLang="en-US" sz="1600" b="1" dirty="0">
                <a:solidFill>
                  <a:schemeClr val="bg1"/>
                </a:solidFill>
                <a:cs typeface="+mn-ea"/>
                <a:sym typeface="+mn-lt"/>
              </a:rPr>
              <a:t>帧#2   </a:t>
            </a:r>
            <a:r>
              <a:rPr lang="en-US" altLang="zh-CN" sz="1600" b="1" i="1" dirty="0">
                <a:solidFill>
                  <a:schemeClr val="bg1"/>
                </a:solidFill>
                <a:cs typeface="+mn-ea"/>
                <a:sym typeface="+mn-lt"/>
              </a:rPr>
              <a:t>RRRR    </a:t>
            </a:r>
            <a:r>
              <a:rPr lang="zh-CN" altLang="en-US" sz="1600" b="1" dirty="0">
                <a:solidFill>
                  <a:schemeClr val="bg1"/>
                </a:solidFill>
                <a:cs typeface="+mn-ea"/>
                <a:sym typeface="+mn-lt"/>
              </a:rPr>
              <a:t>帧#3   </a:t>
            </a:r>
            <a:r>
              <a:rPr lang="en-US" altLang="zh-CN" sz="1600" b="1" i="1" dirty="0">
                <a:solidFill>
                  <a:schemeClr val="bg1"/>
                </a:solidFill>
                <a:cs typeface="+mn-ea"/>
                <a:sym typeface="+mn-lt"/>
              </a:rPr>
              <a:t>RRR    </a:t>
            </a:r>
            <a:r>
              <a:rPr lang="zh-CN" altLang="en-US" sz="1600" b="1" dirty="0">
                <a:solidFill>
                  <a:schemeClr val="bg1"/>
                </a:solidFill>
                <a:cs typeface="+mn-ea"/>
                <a:sym typeface="+mn-lt"/>
              </a:rPr>
              <a:t>帧#4</a:t>
            </a:r>
          </a:p>
        </p:txBody>
      </p:sp>
    </p:spTree>
    <p:extLst>
      <p:ext uri="{BB962C8B-B14F-4D97-AF65-F5344CB8AC3E}">
        <p14:creationId xmlns:p14="http://schemas.microsoft.com/office/powerpoint/2010/main" val="21391629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6"/>
          <p:cNvSpPr>
            <a:spLocks noChangeArrowheads="1"/>
          </p:cNvSpPr>
          <p:nvPr/>
        </p:nvSpPr>
        <p:spPr bwMode="auto">
          <a:xfrm>
            <a:off x="759769" y="2150550"/>
            <a:ext cx="10413753" cy="108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buClr>
                <a:srgbClr val="0070C0"/>
              </a:buClr>
            </a:pPr>
            <a:r>
              <a:rPr lang="zh-CN" altLang="en-US" sz="2800" dirty="0">
                <a:cs typeface="+mn-ea"/>
                <a:sym typeface="+mn-lt"/>
              </a:rPr>
              <a:t>当吉比特以太网工作在全双工方式时（即通信双方可同时进行发送和接收数据），</a:t>
            </a:r>
            <a:r>
              <a:rPr lang="zh-CN" altLang="en-US" sz="2800" dirty="0">
                <a:solidFill>
                  <a:srgbClr val="0000FF"/>
                </a:solidFill>
                <a:cs typeface="+mn-ea"/>
                <a:sym typeface="+mn-lt"/>
              </a:rPr>
              <a:t>不使用载波延伸和分组突发</a:t>
            </a:r>
            <a:r>
              <a:rPr lang="zh-CN" altLang="en-US" sz="2800" dirty="0">
                <a:cs typeface="+mn-ea"/>
                <a:sym typeface="+mn-lt"/>
              </a:rPr>
              <a:t>。</a:t>
            </a:r>
          </a:p>
        </p:txBody>
      </p:sp>
      <p:sp>
        <p:nvSpPr>
          <p:cNvPr id="50" name="Rectangle 6"/>
          <p:cNvSpPr>
            <a:spLocks noChangeArrowheads="1"/>
          </p:cNvSpPr>
          <p:nvPr/>
        </p:nvSpPr>
        <p:spPr bwMode="auto">
          <a:xfrm>
            <a:off x="680175" y="477217"/>
            <a:ext cx="5109091"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3200" b="1" dirty="0">
                <a:cs typeface="+mn-ea"/>
                <a:sym typeface="+mn-lt"/>
              </a:rPr>
              <a:t>吉比特以太网：全双工方式</a:t>
            </a:r>
            <a:endParaRPr lang="fr-FR" altLang="zh-CN" sz="3200" b="1" dirty="0">
              <a:cs typeface="+mn-ea"/>
              <a:sym typeface="+mn-lt"/>
            </a:endParaRPr>
          </a:p>
        </p:txBody>
      </p:sp>
    </p:spTree>
    <p:extLst>
      <p:ext uri="{BB962C8B-B14F-4D97-AF65-F5344CB8AC3E}">
        <p14:creationId xmlns:p14="http://schemas.microsoft.com/office/powerpoint/2010/main" val="15647199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6"/>
          <p:cNvSpPr>
            <a:spLocks noChangeArrowheads="1"/>
          </p:cNvSpPr>
          <p:nvPr/>
        </p:nvSpPr>
        <p:spPr bwMode="auto">
          <a:xfrm>
            <a:off x="1340885" y="126421"/>
            <a:ext cx="4447050"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cs typeface="+mn-ea"/>
                <a:sym typeface="+mn-lt"/>
              </a:rPr>
              <a:t>10 </a:t>
            </a:r>
            <a:r>
              <a:rPr lang="zh-CN" altLang="en-US" sz="3200" b="1" dirty="0">
                <a:cs typeface="+mn-ea"/>
                <a:sym typeface="+mn-lt"/>
              </a:rPr>
              <a:t>吉比特以太网：概况</a:t>
            </a:r>
          </a:p>
        </p:txBody>
      </p:sp>
      <p:sp>
        <p:nvSpPr>
          <p:cNvPr id="62" name="Rectangle 8"/>
          <p:cNvSpPr>
            <a:spLocks noChangeArrowheads="1"/>
          </p:cNvSpPr>
          <p:nvPr/>
        </p:nvSpPr>
        <p:spPr bwMode="auto">
          <a:xfrm>
            <a:off x="670559" y="1359046"/>
            <a:ext cx="10838687" cy="271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0070C0"/>
              </a:buClr>
            </a:pPr>
            <a:r>
              <a:rPr lang="en-US" altLang="zh-CN" sz="2400" dirty="0">
                <a:cs typeface="+mn-ea"/>
                <a:sym typeface="+mn-lt"/>
              </a:rPr>
              <a:t>      10 </a:t>
            </a:r>
            <a:r>
              <a:rPr lang="zh-CN" altLang="en-US" sz="2400" dirty="0">
                <a:cs typeface="+mn-ea"/>
                <a:sym typeface="+mn-lt"/>
              </a:rPr>
              <a:t>吉比特以太网（</a:t>
            </a:r>
            <a:r>
              <a:rPr lang="en-US" altLang="zh-CN" sz="2400" dirty="0">
                <a:cs typeface="+mn-ea"/>
                <a:sym typeface="+mn-lt"/>
              </a:rPr>
              <a:t>10GE</a:t>
            </a:r>
            <a:r>
              <a:rPr lang="zh-CN" altLang="en-US" sz="2400" dirty="0">
                <a:cs typeface="+mn-ea"/>
                <a:sym typeface="+mn-lt"/>
              </a:rPr>
              <a:t>）并非把吉比特以太网的速率简单地提高到 </a:t>
            </a:r>
            <a:r>
              <a:rPr lang="en-US" altLang="zh-CN" sz="2400" dirty="0">
                <a:cs typeface="+mn-ea"/>
                <a:sym typeface="+mn-lt"/>
              </a:rPr>
              <a:t>10 </a:t>
            </a:r>
            <a:r>
              <a:rPr lang="zh-CN" altLang="en-US" sz="2400" dirty="0">
                <a:cs typeface="+mn-ea"/>
                <a:sym typeface="+mn-lt"/>
              </a:rPr>
              <a:t>倍，其主要特点有：</a:t>
            </a:r>
          </a:p>
          <a:p>
            <a:pPr marL="844530" indent="-457189">
              <a:lnSpc>
                <a:spcPct val="120000"/>
              </a:lnSpc>
              <a:buClr>
                <a:srgbClr val="7030A0"/>
              </a:buClr>
              <a:buFont typeface="Wingdings" panose="05000000000000000000" pitchFamily="2" charset="2"/>
              <a:buChar char="Ø"/>
            </a:pPr>
            <a:r>
              <a:rPr lang="zh-CN" altLang="en-US" sz="2400" dirty="0">
                <a:cs typeface="+mn-ea"/>
                <a:sym typeface="+mn-lt"/>
              </a:rPr>
              <a:t>与 </a:t>
            </a:r>
            <a:r>
              <a:rPr lang="en-US" altLang="zh-CN" sz="2400" dirty="0">
                <a:cs typeface="+mn-ea"/>
                <a:sym typeface="+mn-lt"/>
              </a:rPr>
              <a:t>10 Mbit/s</a:t>
            </a:r>
            <a:r>
              <a:rPr lang="zh-CN" altLang="en-US" sz="2400" dirty="0">
                <a:cs typeface="+mn-ea"/>
                <a:sym typeface="+mn-lt"/>
              </a:rPr>
              <a:t>、</a:t>
            </a:r>
            <a:r>
              <a:rPr lang="en-US" altLang="zh-CN" sz="2400" dirty="0">
                <a:cs typeface="+mn-ea"/>
                <a:sym typeface="+mn-lt"/>
              </a:rPr>
              <a:t>100 Mbit/s </a:t>
            </a:r>
            <a:r>
              <a:rPr lang="zh-CN" altLang="en-US" sz="2400" dirty="0">
                <a:cs typeface="+mn-ea"/>
                <a:sym typeface="+mn-lt"/>
              </a:rPr>
              <a:t>和 </a:t>
            </a:r>
            <a:r>
              <a:rPr lang="en-US" altLang="zh-CN" sz="2400" dirty="0">
                <a:cs typeface="+mn-ea"/>
                <a:sym typeface="+mn-lt"/>
              </a:rPr>
              <a:t>1 </a:t>
            </a:r>
            <a:r>
              <a:rPr lang="en-US" altLang="zh-CN" sz="2400" dirty="0" err="1">
                <a:cs typeface="+mn-ea"/>
                <a:sym typeface="+mn-lt"/>
              </a:rPr>
              <a:t>Gbit</a:t>
            </a:r>
            <a:r>
              <a:rPr lang="en-US" altLang="zh-CN" sz="2400" dirty="0">
                <a:cs typeface="+mn-ea"/>
                <a:sym typeface="+mn-lt"/>
              </a:rPr>
              <a:t>/s </a:t>
            </a:r>
            <a:r>
              <a:rPr lang="zh-CN" altLang="en-US" sz="2400" dirty="0">
                <a:cs typeface="+mn-ea"/>
                <a:sym typeface="+mn-lt"/>
              </a:rPr>
              <a:t>以太网的帧格式完全相同。</a:t>
            </a:r>
          </a:p>
          <a:p>
            <a:pPr marL="844530" indent="-457189">
              <a:lnSpc>
                <a:spcPct val="120000"/>
              </a:lnSpc>
              <a:buClr>
                <a:srgbClr val="7030A0"/>
              </a:buClr>
              <a:buFont typeface="Wingdings" panose="05000000000000000000" pitchFamily="2" charset="2"/>
              <a:buChar char="Ø"/>
            </a:pPr>
            <a:r>
              <a:rPr lang="zh-CN" altLang="en-US" sz="2400" dirty="0">
                <a:cs typeface="+mn-ea"/>
                <a:sym typeface="+mn-lt"/>
              </a:rPr>
              <a:t>保留了 </a:t>
            </a:r>
            <a:r>
              <a:rPr lang="en-US" altLang="zh-CN" sz="2400" dirty="0">
                <a:cs typeface="+mn-ea"/>
                <a:sym typeface="+mn-lt"/>
              </a:rPr>
              <a:t>802.3 </a:t>
            </a:r>
            <a:r>
              <a:rPr lang="zh-CN" altLang="en-US" sz="2400" dirty="0">
                <a:cs typeface="+mn-ea"/>
                <a:sym typeface="+mn-lt"/>
              </a:rPr>
              <a:t>标准规定的以太网最小和最大帧长，便于升级。</a:t>
            </a:r>
          </a:p>
          <a:p>
            <a:pPr marL="844530" indent="-457189">
              <a:lnSpc>
                <a:spcPct val="120000"/>
              </a:lnSpc>
              <a:buClr>
                <a:srgbClr val="7030A0"/>
              </a:buClr>
              <a:buFont typeface="Wingdings" panose="05000000000000000000" pitchFamily="2" charset="2"/>
              <a:buChar char="Ø"/>
            </a:pPr>
            <a:r>
              <a:rPr lang="zh-CN" altLang="en-US" sz="2400" dirty="0">
                <a:cs typeface="+mn-ea"/>
                <a:sym typeface="+mn-lt"/>
              </a:rPr>
              <a:t>不再使用铜线而只使用光纤作为传输媒体。</a:t>
            </a:r>
          </a:p>
          <a:p>
            <a:pPr marL="844530" indent="-457189">
              <a:lnSpc>
                <a:spcPct val="120000"/>
              </a:lnSpc>
              <a:buClr>
                <a:srgbClr val="7030A0"/>
              </a:buClr>
              <a:buFont typeface="Wingdings" panose="05000000000000000000" pitchFamily="2" charset="2"/>
              <a:buChar char="Ø"/>
            </a:pPr>
            <a:r>
              <a:rPr lang="zh-CN" altLang="en-US" sz="2400" dirty="0">
                <a:solidFill>
                  <a:srgbClr val="0000FF"/>
                </a:solidFill>
                <a:cs typeface="+mn-ea"/>
                <a:sym typeface="+mn-lt"/>
              </a:rPr>
              <a:t>只工作在全双工方式</a:t>
            </a:r>
            <a:r>
              <a:rPr lang="zh-CN" altLang="en-US" sz="2400" dirty="0">
                <a:cs typeface="+mn-ea"/>
                <a:sym typeface="+mn-lt"/>
              </a:rPr>
              <a:t>，因此没有争用问题，也不使用 </a:t>
            </a:r>
            <a:r>
              <a:rPr lang="en-US" altLang="zh-CN" sz="2400" dirty="0">
                <a:cs typeface="+mn-ea"/>
                <a:sym typeface="+mn-lt"/>
              </a:rPr>
              <a:t>CSMA/CD </a:t>
            </a:r>
            <a:r>
              <a:rPr lang="zh-CN" altLang="en-US" sz="2400" dirty="0">
                <a:cs typeface="+mn-ea"/>
                <a:sym typeface="+mn-lt"/>
              </a:rPr>
              <a:t>协议。 </a:t>
            </a:r>
          </a:p>
        </p:txBody>
      </p:sp>
    </p:spTree>
    <p:extLst>
      <p:ext uri="{BB962C8B-B14F-4D97-AF65-F5344CB8AC3E}">
        <p14:creationId xmlns:p14="http://schemas.microsoft.com/office/powerpoint/2010/main" val="28144748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p:cNvSpPr>
            <a:spLocks noChangeArrowheads="1"/>
          </p:cNvSpPr>
          <p:nvPr/>
        </p:nvSpPr>
        <p:spPr bwMode="auto">
          <a:xfrm>
            <a:off x="148089" y="285259"/>
            <a:ext cx="4857420"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10 </a:t>
            </a:r>
            <a:r>
              <a:rPr lang="zh-CN" altLang="en-US" sz="3200" b="1" dirty="0">
                <a:cs typeface="+mn-ea"/>
                <a:sym typeface="+mn-lt"/>
              </a:rPr>
              <a:t>吉比特以太网：物理层</a:t>
            </a:r>
            <a:endParaRPr lang="fr-FR" altLang="zh-CN" sz="3200" b="1" dirty="0">
              <a:cs typeface="+mn-ea"/>
              <a:sym typeface="+mn-lt"/>
            </a:endParaRPr>
          </a:p>
        </p:txBody>
      </p:sp>
      <p:sp>
        <p:nvSpPr>
          <p:cNvPr id="60" name="矩形 59"/>
          <p:cNvSpPr/>
          <p:nvPr/>
        </p:nvSpPr>
        <p:spPr>
          <a:xfrm>
            <a:off x="4786833" y="1887767"/>
            <a:ext cx="2605200" cy="452303"/>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133" b="1" dirty="0">
                <a:solidFill>
                  <a:srgbClr val="0000FF"/>
                </a:solidFill>
                <a:cs typeface="+mn-ea"/>
                <a:sym typeface="+mn-lt"/>
              </a:rPr>
              <a:t>10GE </a:t>
            </a:r>
            <a:r>
              <a:rPr lang="zh-CN" altLang="en-US" sz="2133" b="1" dirty="0">
                <a:solidFill>
                  <a:srgbClr val="0000FF"/>
                </a:solidFill>
                <a:cs typeface="+mn-ea"/>
                <a:sym typeface="+mn-lt"/>
              </a:rPr>
              <a:t>的物理层标准</a:t>
            </a:r>
          </a:p>
        </p:txBody>
      </p:sp>
      <p:graphicFrame>
        <p:nvGraphicFramePr>
          <p:cNvPr id="61" name="内容占位符 3"/>
          <p:cNvGraphicFramePr>
            <a:graphicFrameLocks/>
          </p:cNvGraphicFramePr>
          <p:nvPr/>
        </p:nvGraphicFramePr>
        <p:xfrm>
          <a:off x="670559" y="2354243"/>
          <a:ext cx="10838686" cy="2985849"/>
        </p:xfrm>
        <a:graphic>
          <a:graphicData uri="http://schemas.openxmlformats.org/drawingml/2006/table">
            <a:tbl>
              <a:tblPr firstRow="1" firstCol="1" lastRow="1" lastCol="1" bandRow="1" bandCol="1"/>
              <a:tblGrid>
                <a:gridCol w="2447445">
                  <a:extLst>
                    <a:ext uri="{9D8B030D-6E8A-4147-A177-3AD203B41FA5}">
                      <a16:colId xmlns:a16="http://schemas.microsoft.com/office/drawing/2014/main" val="20000"/>
                    </a:ext>
                  </a:extLst>
                </a:gridCol>
                <a:gridCol w="961497">
                  <a:extLst>
                    <a:ext uri="{9D8B030D-6E8A-4147-A177-3AD203B41FA5}">
                      <a16:colId xmlns:a16="http://schemas.microsoft.com/office/drawing/2014/main" val="20001"/>
                    </a:ext>
                  </a:extLst>
                </a:gridCol>
                <a:gridCol w="2622263">
                  <a:extLst>
                    <a:ext uri="{9D8B030D-6E8A-4147-A177-3AD203B41FA5}">
                      <a16:colId xmlns:a16="http://schemas.microsoft.com/office/drawing/2014/main" val="20002"/>
                    </a:ext>
                  </a:extLst>
                </a:gridCol>
                <a:gridCol w="4807481">
                  <a:extLst>
                    <a:ext uri="{9D8B030D-6E8A-4147-A177-3AD203B41FA5}">
                      <a16:colId xmlns:a16="http://schemas.microsoft.com/office/drawing/2014/main" val="20003"/>
                    </a:ext>
                  </a:extLst>
                </a:gridCol>
              </a:tblGrid>
              <a:tr h="595504">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名称</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媒体</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网段最大长度</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特点</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000"/>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10GBASE-SR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300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多模光纤（</a:t>
                      </a:r>
                      <a:r>
                        <a:rPr lang="en-US" sz="1900" b="1" dirty="0">
                          <a:effectLst/>
                          <a:latin typeface="+mn-lt"/>
                          <a:ea typeface="+mn-ea"/>
                          <a:cs typeface="+mn-ea"/>
                          <a:sym typeface="+mn-lt"/>
                        </a:rPr>
                        <a:t>0.85 m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10GBASE-LR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1.3 m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10GBASE-ER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40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1.5 m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478069">
                <a:tc>
                  <a:txBody>
                    <a:bodyPr/>
                    <a:lstStyle/>
                    <a:p>
                      <a:pPr algn="just">
                        <a:lnSpc>
                          <a:spcPct val="120000"/>
                        </a:lnSpc>
                        <a:spcBef>
                          <a:spcPts val="0"/>
                        </a:spcBef>
                        <a:spcAft>
                          <a:spcPts val="0"/>
                        </a:spcAft>
                        <a:tabLst>
                          <a:tab pos="1752600" algn="l"/>
                        </a:tabLst>
                      </a:pPr>
                      <a:r>
                        <a:rPr lang="pt-BR" sz="1900" b="1" dirty="0">
                          <a:effectLst/>
                          <a:latin typeface="+mn-lt"/>
                          <a:ea typeface="+mn-ea"/>
                          <a:cs typeface="+mn-ea"/>
                          <a:sym typeface="+mn-lt"/>
                        </a:rPr>
                        <a:t>10GBASE-CX4</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15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对双芯同轴电缆</a:t>
                      </a:r>
                      <a:r>
                        <a:rPr lang="en-US" altLang="zh-CN" sz="1900" b="1" dirty="0">
                          <a:effectLst/>
                          <a:latin typeface="+mn-lt"/>
                          <a:ea typeface="+mn-ea"/>
                          <a:cs typeface="+mn-ea"/>
                          <a:sym typeface="+mn-lt"/>
                        </a:rPr>
                        <a:t> </a:t>
                      </a:r>
                      <a:r>
                        <a:rPr lang="pt-BR" sz="1900" b="1" dirty="0">
                          <a:effectLst/>
                          <a:latin typeface="+mn-lt"/>
                          <a:ea typeface="+mn-ea"/>
                          <a:cs typeface="+mn-ea"/>
                          <a:sym typeface="+mn-lt"/>
                        </a:rPr>
                        <a:t>(twinax)</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10GBASE-T</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a:t>
                      </a:r>
                      <a:r>
                        <a:rPr lang="en-US" altLang="zh-CN" sz="1900" b="1" dirty="0">
                          <a:effectLst/>
                          <a:latin typeface="+mn-lt"/>
                          <a:ea typeface="+mn-ea"/>
                          <a:cs typeface="+mn-ea"/>
                          <a:sym typeface="+mn-lt"/>
                        </a:rPr>
                        <a:t> </a:t>
                      </a:r>
                      <a:r>
                        <a:rPr lang="pt-BR" sz="1900" b="1" dirty="0">
                          <a:effectLst/>
                          <a:latin typeface="+mn-lt"/>
                          <a:ea typeface="+mn-ea"/>
                          <a:cs typeface="+mn-ea"/>
                          <a:sym typeface="+mn-lt"/>
                        </a:rPr>
                        <a:t>6A </a:t>
                      </a:r>
                      <a:r>
                        <a:rPr lang="zh-CN" sz="1900" b="1" dirty="0">
                          <a:effectLst/>
                          <a:latin typeface="+mn-lt"/>
                          <a:ea typeface="+mn-ea"/>
                          <a:cs typeface="+mn-ea"/>
                          <a:sym typeface="+mn-lt"/>
                        </a:rPr>
                        <a:t>类</a:t>
                      </a:r>
                      <a:r>
                        <a:rPr lang="en-US" altLang="zh-CN" sz="1900" b="1" dirty="0">
                          <a:effectLst/>
                          <a:latin typeface="+mn-lt"/>
                          <a:ea typeface="+mn-ea"/>
                          <a:cs typeface="+mn-ea"/>
                          <a:sym typeface="+mn-lt"/>
                        </a:rPr>
                        <a:t> </a:t>
                      </a:r>
                      <a:r>
                        <a:rPr lang="pt-BR" sz="1900" b="1" dirty="0">
                          <a:effectLst/>
                          <a:latin typeface="+mn-lt"/>
                          <a:ea typeface="+mn-ea"/>
                          <a:cs typeface="+mn-ea"/>
                          <a:sym typeface="+mn-lt"/>
                        </a:rPr>
                        <a:t>UTP </a:t>
                      </a:r>
                      <a:r>
                        <a:rPr lang="zh-CN" sz="1900" b="1" dirty="0">
                          <a:effectLst/>
                          <a:latin typeface="+mn-lt"/>
                          <a:ea typeface="+mn-ea"/>
                          <a:cs typeface="+mn-ea"/>
                          <a:sym typeface="+mn-lt"/>
                        </a:rPr>
                        <a:t>双绞线</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437592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6"/>
          <p:cNvSpPr>
            <a:spLocks noChangeArrowheads="1"/>
          </p:cNvSpPr>
          <p:nvPr/>
        </p:nvSpPr>
        <p:spPr bwMode="auto">
          <a:xfrm>
            <a:off x="879542" y="133180"/>
            <a:ext cx="4264309" cy="63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3200" b="1" dirty="0">
                <a:cs typeface="+mn-ea"/>
                <a:sym typeface="+mn-lt"/>
              </a:rPr>
              <a:t>40GE/100GE</a:t>
            </a:r>
            <a:r>
              <a:rPr lang="zh-CN" altLang="en-US" sz="3200" b="1" dirty="0">
                <a:cs typeface="+mn-ea"/>
                <a:sym typeface="+mn-lt"/>
              </a:rPr>
              <a:t>：物理层</a:t>
            </a:r>
            <a:endParaRPr lang="fr-FR" altLang="zh-CN" sz="3200" b="1" dirty="0">
              <a:cs typeface="+mn-ea"/>
              <a:sym typeface="+mn-lt"/>
            </a:endParaRPr>
          </a:p>
        </p:txBody>
      </p:sp>
      <p:sp>
        <p:nvSpPr>
          <p:cNvPr id="36" name="矩形 35"/>
          <p:cNvSpPr/>
          <p:nvPr/>
        </p:nvSpPr>
        <p:spPr>
          <a:xfrm>
            <a:off x="4398907" y="1643927"/>
            <a:ext cx="3381054" cy="452303"/>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133" b="1" dirty="0">
                <a:solidFill>
                  <a:srgbClr val="0000FF"/>
                </a:solidFill>
                <a:cs typeface="+mn-ea"/>
                <a:sym typeface="+mn-lt"/>
              </a:rPr>
              <a:t>40GE/10GE </a:t>
            </a:r>
            <a:r>
              <a:rPr lang="zh-CN" altLang="en-US" sz="2133" b="1" dirty="0">
                <a:solidFill>
                  <a:srgbClr val="0000FF"/>
                </a:solidFill>
                <a:cs typeface="+mn-ea"/>
                <a:sym typeface="+mn-lt"/>
              </a:rPr>
              <a:t>的物理层标准</a:t>
            </a:r>
          </a:p>
        </p:txBody>
      </p:sp>
      <p:graphicFrame>
        <p:nvGraphicFramePr>
          <p:cNvPr id="38" name="表格 37"/>
          <p:cNvGraphicFramePr>
            <a:graphicFrameLocks noGrp="1"/>
          </p:cNvGraphicFramePr>
          <p:nvPr/>
        </p:nvGraphicFramePr>
        <p:xfrm>
          <a:off x="670559" y="2097024"/>
          <a:ext cx="10838687" cy="3373900"/>
        </p:xfrm>
        <a:graphic>
          <a:graphicData uri="http://schemas.openxmlformats.org/drawingml/2006/table">
            <a:tbl>
              <a:tblPr firstRow="1" firstCol="1" lastRow="1" lastCol="1" bandRow="1" bandCol="1"/>
              <a:tblGrid>
                <a:gridCol w="4592663">
                  <a:extLst>
                    <a:ext uri="{9D8B030D-6E8A-4147-A177-3AD203B41FA5}">
                      <a16:colId xmlns:a16="http://schemas.microsoft.com/office/drawing/2014/main" val="20000"/>
                    </a:ext>
                  </a:extLst>
                </a:gridCol>
                <a:gridCol w="2939305">
                  <a:extLst>
                    <a:ext uri="{9D8B030D-6E8A-4147-A177-3AD203B41FA5}">
                      <a16:colId xmlns:a16="http://schemas.microsoft.com/office/drawing/2014/main" val="20001"/>
                    </a:ext>
                  </a:extLst>
                </a:gridCol>
                <a:gridCol w="3306719">
                  <a:extLst>
                    <a:ext uri="{9D8B030D-6E8A-4147-A177-3AD203B41FA5}">
                      <a16:colId xmlns:a16="http://schemas.microsoft.com/office/drawing/2014/main" val="20002"/>
                    </a:ext>
                  </a:extLst>
                </a:gridCol>
              </a:tblGrid>
              <a:tr h="494116">
                <a:tc>
                  <a:txBody>
                    <a:bodyPr/>
                    <a:lstStyle/>
                    <a:p>
                      <a:pPr marL="0" algn="ctr" defTabSz="914400" rtl="0" eaLnBrk="1" latinLnBrk="0" hangingPunct="1">
                        <a:lnSpc>
                          <a:spcPct val="120000"/>
                        </a:lnSpc>
                        <a:spcBef>
                          <a:spcPts val="0"/>
                        </a:spcBef>
                        <a:spcAft>
                          <a:spcPts val="0"/>
                        </a:spcAft>
                        <a:tabLst>
                          <a:tab pos="1752600" algn="l"/>
                        </a:tabLst>
                      </a:pPr>
                      <a:r>
                        <a:rPr lang="zh-CN" sz="2100" b="1" kern="1200" dirty="0">
                          <a:solidFill>
                            <a:schemeClr val="bg1"/>
                          </a:solidFill>
                          <a:effectLst/>
                          <a:latin typeface="+mn-lt"/>
                          <a:ea typeface="+mn-ea"/>
                          <a:cs typeface="+mn-ea"/>
                          <a:sym typeface="+mn-lt"/>
                        </a:rPr>
                        <a:t>物理层</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40GE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100GE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a:t>
                      </a:r>
                      <a:r>
                        <a:rPr lang="zh-CN" sz="1900" b="1" kern="1200" dirty="0">
                          <a:solidFill>
                            <a:schemeClr val="tx1"/>
                          </a:solidFill>
                          <a:effectLst/>
                          <a:latin typeface="+mn-lt"/>
                          <a:ea typeface="+mn-ea"/>
                          <a:cs typeface="+mn-ea"/>
                          <a:sym typeface="+mn-lt"/>
                        </a:rPr>
                        <a:t>背板上</a:t>
                      </a:r>
                      <a:r>
                        <a:rPr lang="zh-CN" sz="1900" b="1" kern="1200" dirty="0">
                          <a:effectLst/>
                          <a:latin typeface="+mn-lt"/>
                          <a:ea typeface="+mn-ea"/>
                          <a:cs typeface="+mn-ea"/>
                          <a:sym typeface="+mn-lt"/>
                        </a:rPr>
                        <a:t>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 m </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40GBASE-KR4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在铜缆上传输至少超过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7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40GBASE-CR4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100GBASE-CR10</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71700">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在多模光纤上传输至少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100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100GBASE-SR10</a:t>
                      </a:r>
                      <a:r>
                        <a:rPr lang="zh-CN" altLang="en-US" sz="1900" b="1" dirty="0">
                          <a:effectLst/>
                          <a:latin typeface="+mn-lt"/>
                          <a:ea typeface="+mn-ea"/>
                          <a:cs typeface="+mn-ea"/>
                          <a:sym typeface="+mn-lt"/>
                        </a:rPr>
                        <a:t>，</a:t>
                      </a:r>
                      <a:endParaRPr lang="en-US" sz="1900" b="1" dirty="0">
                        <a:effectLst/>
                        <a:latin typeface="+mn-lt"/>
                        <a:ea typeface="+mn-ea"/>
                        <a:cs typeface="+mn-ea"/>
                        <a:sym typeface="+mn-lt"/>
                      </a:endParaRPr>
                    </a:p>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altLang="zh-CN" sz="1900" b="1" dirty="0">
                          <a:effectLst/>
                          <a:latin typeface="+mn-lt"/>
                          <a:ea typeface="+mn-ea"/>
                          <a:cs typeface="+mn-ea"/>
                          <a:sym typeface="+mn-lt"/>
                        </a:rPr>
                        <a:t>100GBASE-SR4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40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sz="1900" b="1" dirty="0">
                          <a:effectLst/>
                          <a:latin typeface="+mn-lt"/>
                          <a:ea typeface="+mn-ea"/>
                          <a:cs typeface="+mn-ea"/>
                          <a:sym typeface="+mn-lt"/>
                        </a:rPr>
                        <a:t>40GBASE-ER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100GBASE-ER4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3734859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297</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a:bodyPr>
          <a:lstStyle/>
          <a:p>
            <a:pPr marL="0" indent="0">
              <a:lnSpc>
                <a:spcPct val="120000"/>
              </a:lnSpc>
              <a:spcBef>
                <a:spcPts val="0"/>
              </a:spcBef>
              <a:buNone/>
            </a:pPr>
            <a:r>
              <a:rPr lang="en-US" altLang="zh-CN" dirty="0">
                <a:cs typeface="+mn-ea"/>
                <a:sym typeface="+mn-lt"/>
              </a:rPr>
              <a:t>4.1 </a:t>
            </a:r>
            <a:r>
              <a:rPr lang="zh-CN" altLang="en-US" dirty="0">
                <a:cs typeface="+mn-ea"/>
                <a:sym typeface="+mn-lt"/>
              </a:rPr>
              <a:t>数据链路层概述</a:t>
            </a:r>
          </a:p>
          <a:p>
            <a:pPr marL="0" indent="0">
              <a:lnSpc>
                <a:spcPct val="120000"/>
              </a:lnSpc>
              <a:spcBef>
                <a:spcPts val="0"/>
              </a:spcBef>
              <a:buNone/>
            </a:pPr>
            <a:r>
              <a:rPr lang="en-US" altLang="zh-CN" dirty="0">
                <a:cs typeface="+mn-ea"/>
                <a:sym typeface="+mn-lt"/>
              </a:rPr>
              <a:t>4.2 </a:t>
            </a:r>
            <a:r>
              <a:rPr lang="zh-CN" altLang="en-US" dirty="0">
                <a:cs typeface="+mn-ea"/>
                <a:sym typeface="+mn-lt"/>
              </a:rPr>
              <a:t>数据链路层基本原理</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4.3 </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30000"/>
              </a:lnSpc>
              <a:spcBef>
                <a:spcPts val="0"/>
              </a:spcBef>
              <a:buNone/>
            </a:pPr>
            <a:r>
              <a:rPr lang="en-US" altLang="zh-CN" dirty="0">
                <a:cs typeface="+mn-ea"/>
                <a:sym typeface="+mn-lt"/>
              </a:rPr>
              <a:t>4.4 </a:t>
            </a:r>
            <a:r>
              <a:rPr lang="zh-CN" altLang="en-US" dirty="0">
                <a:cs typeface="+mn-ea"/>
                <a:sym typeface="+mn-lt"/>
              </a:rPr>
              <a:t>局域网的数据链路层</a:t>
            </a:r>
            <a:endParaRPr lang="en-US" altLang="zh-CN" dirty="0">
              <a:cs typeface="+mn-ea"/>
              <a:sym typeface="+mn-lt"/>
            </a:endParaRPr>
          </a:p>
          <a:p>
            <a:pPr marL="0" indent="0">
              <a:lnSpc>
                <a:spcPct val="120000"/>
              </a:lnSpc>
              <a:spcBef>
                <a:spcPts val="0"/>
              </a:spcBef>
              <a:buNone/>
            </a:pPr>
            <a:r>
              <a:rPr lang="en-US" altLang="zh-CN" dirty="0">
                <a:solidFill>
                  <a:schemeClr val="tx1"/>
                </a:solidFill>
                <a:cs typeface="+mn-ea"/>
                <a:sym typeface="+mn-lt"/>
              </a:rPr>
              <a:t>4.5 </a:t>
            </a:r>
            <a:r>
              <a:rPr lang="zh-CN" altLang="en-US" dirty="0">
                <a:solidFill>
                  <a:schemeClr val="tx1"/>
                </a:solidFill>
                <a:cs typeface="+mn-ea"/>
                <a:sym typeface="+mn-lt"/>
              </a:rPr>
              <a:t>数据链路层网络互连</a:t>
            </a:r>
            <a:endParaRPr lang="en-US" altLang="zh-CN" dirty="0">
              <a:solidFill>
                <a:schemeClr val="tx1"/>
              </a:solidFill>
              <a:cs typeface="+mn-ea"/>
              <a:sym typeface="+mn-lt"/>
            </a:endParaRPr>
          </a:p>
          <a:p>
            <a:pPr marL="0" indent="0">
              <a:lnSpc>
                <a:spcPct val="120000"/>
              </a:lnSpc>
              <a:spcBef>
                <a:spcPts val="0"/>
              </a:spcBef>
              <a:buNone/>
            </a:pPr>
            <a:r>
              <a:rPr lang="en-US" altLang="zh-CN" dirty="0">
                <a:cs typeface="+mn-ea"/>
                <a:sym typeface="+mn-lt"/>
              </a:rPr>
              <a:t>4.6 </a:t>
            </a:r>
            <a:r>
              <a:rPr lang="zh-CN" altLang="en-US" dirty="0">
                <a:cs typeface="+mn-ea"/>
                <a:sym typeface="+mn-lt"/>
              </a:rPr>
              <a:t>以太网的产业应用情况</a:t>
            </a:r>
          </a:p>
          <a:p>
            <a:pPr marL="0" indent="0">
              <a:lnSpc>
                <a:spcPct val="120000"/>
              </a:lnSpc>
              <a:spcBef>
                <a:spcPts val="0"/>
              </a:spcBef>
              <a:buNone/>
            </a:pPr>
            <a:r>
              <a:rPr lang="en-US" altLang="zh-CN" dirty="0">
                <a:solidFill>
                  <a:srgbClr val="3333FF"/>
                </a:solidFill>
                <a:cs typeface="+mn-ea"/>
                <a:sym typeface="+mn-lt"/>
              </a:rPr>
              <a:t>4.7</a:t>
            </a:r>
            <a:r>
              <a:rPr lang="zh-CN" altLang="en-US" dirty="0">
                <a:solidFill>
                  <a:srgbClr val="3333FF"/>
                </a:solidFill>
                <a:cs typeface="+mn-ea"/>
                <a:sym typeface="+mn-lt"/>
              </a:rPr>
              <a:t> 本章总结</a:t>
            </a:r>
            <a:endParaRPr lang="en-US" altLang="zh-CN" dirty="0">
              <a:solidFill>
                <a:srgbClr val="3333FF"/>
              </a:solidFill>
              <a:cs typeface="+mn-ea"/>
              <a:sym typeface="+mn-lt"/>
            </a:endParaRPr>
          </a:p>
        </p:txBody>
      </p:sp>
    </p:spTree>
    <p:extLst>
      <p:ext uri="{BB962C8B-B14F-4D97-AF65-F5344CB8AC3E}">
        <p14:creationId xmlns:p14="http://schemas.microsoft.com/office/powerpoint/2010/main" val="29177274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660400" y="0"/>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1</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a:xfrm>
            <a:off x="438750" y="1134950"/>
            <a:ext cx="10985260" cy="5423051"/>
          </a:xfrm>
        </p:spPr>
        <p:txBody>
          <a:bodyPr>
            <a:noAutofit/>
          </a:bodyPr>
          <a:lstStyle/>
          <a:p>
            <a:pPr>
              <a:spcBef>
                <a:spcPts val="0"/>
              </a:spcBef>
              <a:buFont typeface="Wingdings" panose="05000000000000000000" pitchFamily="2" charset="2"/>
              <a:buChar char="Ø"/>
            </a:pPr>
            <a:r>
              <a:rPr lang="zh-CN" altLang="en-US" sz="2200" dirty="0">
                <a:solidFill>
                  <a:srgbClr val="1E5406"/>
                </a:solidFill>
                <a:cs typeface="+mn-ea"/>
                <a:sym typeface="+mn-lt"/>
              </a:rPr>
              <a:t>数据链路层是为两个直接相连的网络结点通过相关的技术提供可靠的通信服务。数据链路层的主要工作包括：</a:t>
            </a:r>
            <a:endParaRPr lang="zh-CN" altLang="zh-CN" sz="2200" dirty="0">
              <a:solidFill>
                <a:srgbClr val="1E5406"/>
              </a:solidFill>
              <a:cs typeface="+mn-ea"/>
              <a:sym typeface="+mn-lt"/>
            </a:endParaRPr>
          </a:p>
          <a:p>
            <a:pPr marL="449263" lvl="1" indent="-182563">
              <a:spcBef>
                <a:spcPts val="0"/>
              </a:spcBef>
            </a:pPr>
            <a:r>
              <a:rPr lang="zh-CN" altLang="en-US" sz="1800" dirty="0">
                <a:solidFill>
                  <a:srgbClr val="1E5406"/>
                </a:solidFill>
                <a:cs typeface="+mn-ea"/>
                <a:sym typeface="+mn-lt"/>
              </a:rPr>
              <a:t>成帧：将数据封装成适合在本链路上传送的基本单元，帧格式与传输介质、双方启用的协议有关。</a:t>
            </a:r>
            <a:endParaRPr lang="en-US" altLang="zh-CN" sz="1800" dirty="0">
              <a:solidFill>
                <a:srgbClr val="1E5406"/>
              </a:solidFill>
              <a:cs typeface="+mn-ea"/>
              <a:sym typeface="+mn-lt"/>
            </a:endParaRPr>
          </a:p>
          <a:p>
            <a:pPr marL="449263" lvl="1" indent="-182563">
              <a:spcBef>
                <a:spcPts val="0"/>
              </a:spcBef>
            </a:pPr>
            <a:r>
              <a:rPr lang="zh-CN" altLang="en-US" sz="1800" dirty="0">
                <a:solidFill>
                  <a:srgbClr val="1E5406"/>
                </a:solidFill>
                <a:cs typeface="+mn-ea"/>
                <a:sym typeface="+mn-lt"/>
              </a:rPr>
              <a:t>链路管理：</a:t>
            </a:r>
            <a:r>
              <a:rPr lang="zh-CN" altLang="zh-CN" sz="1800" dirty="0">
                <a:solidFill>
                  <a:srgbClr val="1E5406"/>
                </a:solidFill>
                <a:cs typeface="+mn-ea"/>
                <a:sym typeface="+mn-lt"/>
              </a:rPr>
              <a:t>两个结点</a:t>
            </a:r>
            <a:r>
              <a:rPr lang="zh-CN" altLang="en-US" sz="1800" dirty="0">
                <a:solidFill>
                  <a:srgbClr val="1E5406"/>
                </a:solidFill>
                <a:cs typeface="+mn-ea"/>
                <a:sym typeface="+mn-lt"/>
              </a:rPr>
              <a:t>在</a:t>
            </a:r>
            <a:r>
              <a:rPr lang="zh-CN" altLang="zh-CN" sz="1800" dirty="0">
                <a:solidFill>
                  <a:srgbClr val="1E5406"/>
                </a:solidFill>
                <a:cs typeface="+mn-ea"/>
                <a:sym typeface="+mn-lt"/>
              </a:rPr>
              <a:t>通信</a:t>
            </a:r>
            <a:r>
              <a:rPr lang="zh-CN" altLang="en-US" sz="1800" dirty="0">
                <a:solidFill>
                  <a:srgbClr val="1E5406"/>
                </a:solidFill>
                <a:cs typeface="+mn-ea"/>
                <a:sym typeface="+mn-lt"/>
              </a:rPr>
              <a:t>过程中</a:t>
            </a:r>
            <a:r>
              <a:rPr lang="zh-CN" altLang="zh-CN" sz="1800" dirty="0">
                <a:solidFill>
                  <a:srgbClr val="1E5406"/>
                </a:solidFill>
                <a:cs typeface="+mn-ea"/>
                <a:sym typeface="+mn-lt"/>
              </a:rPr>
              <a:t>，双方</a:t>
            </a:r>
            <a:r>
              <a:rPr lang="zh-CN" altLang="en-US" sz="1800" dirty="0">
                <a:solidFill>
                  <a:srgbClr val="1E5406"/>
                </a:solidFill>
                <a:cs typeface="+mn-ea"/>
                <a:sym typeface="+mn-lt"/>
              </a:rPr>
              <a:t>通过</a:t>
            </a:r>
            <a:r>
              <a:rPr lang="zh-CN" altLang="zh-CN" sz="1800" dirty="0">
                <a:solidFill>
                  <a:srgbClr val="1E5406"/>
                </a:solidFill>
                <a:cs typeface="+mn-ea"/>
                <a:sym typeface="+mn-lt"/>
              </a:rPr>
              <a:t>交换一些控制信息，</a:t>
            </a:r>
            <a:r>
              <a:rPr lang="zh-CN" altLang="en-US" sz="1800" dirty="0">
                <a:solidFill>
                  <a:srgbClr val="1E5406"/>
                </a:solidFill>
                <a:cs typeface="+mn-ea"/>
                <a:sym typeface="+mn-lt"/>
              </a:rPr>
              <a:t>对通信链路进行管理，对介质访问进行有效控制，</a:t>
            </a:r>
            <a:endParaRPr lang="en-US" altLang="zh-CN" sz="1800" dirty="0">
              <a:solidFill>
                <a:srgbClr val="1E5406"/>
              </a:solidFill>
              <a:cs typeface="+mn-ea"/>
              <a:sym typeface="+mn-lt"/>
            </a:endParaRPr>
          </a:p>
          <a:p>
            <a:pPr marL="449263" lvl="1" indent="-182563">
              <a:spcBef>
                <a:spcPts val="0"/>
              </a:spcBef>
            </a:pPr>
            <a:r>
              <a:rPr lang="zh-CN" altLang="en-US" sz="1800" dirty="0">
                <a:solidFill>
                  <a:srgbClr val="1E5406"/>
                </a:solidFill>
                <a:cs typeface="+mn-ea"/>
                <a:sym typeface="+mn-lt"/>
              </a:rPr>
              <a:t>差错控制：处理数据帧的破坏、丢失、失序、重复等</a:t>
            </a:r>
            <a:r>
              <a:rPr lang="en-US" altLang="zh-CN" sz="1800" dirty="0">
                <a:solidFill>
                  <a:srgbClr val="1E5406"/>
                </a:solidFill>
                <a:cs typeface="+mn-ea"/>
                <a:sym typeface="+mn-lt"/>
              </a:rPr>
              <a:t> </a:t>
            </a:r>
            <a:r>
              <a:rPr lang="zh-CN" altLang="en-US" sz="1800" dirty="0">
                <a:solidFill>
                  <a:srgbClr val="1E5406"/>
                </a:solidFill>
                <a:cs typeface="+mn-ea"/>
                <a:sym typeface="+mn-lt"/>
              </a:rPr>
              <a:t>，能检测错误并尽可能纠正错误，为网络层提供可靠的数据传送服务。</a:t>
            </a:r>
            <a:endParaRPr lang="en-US" altLang="zh-CN" sz="1800" dirty="0">
              <a:solidFill>
                <a:srgbClr val="1E5406"/>
              </a:solidFill>
              <a:cs typeface="+mn-ea"/>
              <a:sym typeface="+mn-lt"/>
            </a:endParaRPr>
          </a:p>
          <a:p>
            <a:pPr marL="449263" lvl="1" indent="-182563">
              <a:spcBef>
                <a:spcPts val="0"/>
              </a:spcBef>
            </a:pPr>
            <a:r>
              <a:rPr lang="zh-CN" altLang="en-US" sz="1800" dirty="0">
                <a:solidFill>
                  <a:srgbClr val="1E5406"/>
                </a:solidFill>
                <a:cs typeface="+mn-ea"/>
                <a:sym typeface="+mn-lt"/>
              </a:rPr>
              <a:t>流量控制：控制发送端发送数据的速率，防止因发送端的数据发送速度过快而造成信道拥挤和数据丢失。</a:t>
            </a:r>
            <a:endParaRPr lang="en-US" altLang="zh-CN" sz="1800" dirty="0">
              <a:solidFill>
                <a:srgbClr val="1E5406"/>
              </a:solidFill>
              <a:cs typeface="+mn-ea"/>
              <a:sym typeface="+mn-lt"/>
            </a:endParaRPr>
          </a:p>
          <a:p>
            <a:pPr marL="273050" lvl="1" indent="-273050">
              <a:spcBef>
                <a:spcPts val="0"/>
              </a:spcBef>
              <a:buFont typeface="Wingdings" panose="05000000000000000000" pitchFamily="2" charset="2"/>
              <a:buChar char="Ø"/>
            </a:pPr>
            <a:r>
              <a:rPr lang="zh-CN" altLang="en-US" sz="2200" dirty="0">
                <a:solidFill>
                  <a:srgbClr val="1E5406"/>
                </a:solidFill>
                <a:cs typeface="+mn-ea"/>
                <a:sym typeface="+mn-lt"/>
              </a:rPr>
              <a:t>常用的数据成帧方法有：</a:t>
            </a:r>
            <a:endParaRPr lang="en-US" altLang="zh-CN" sz="2200" dirty="0">
              <a:solidFill>
                <a:srgbClr val="1E5406"/>
              </a:solidFill>
              <a:cs typeface="+mn-ea"/>
              <a:sym typeface="+mn-lt"/>
            </a:endParaRPr>
          </a:p>
          <a:p>
            <a:pPr marL="449263" lvl="1" indent="-182563">
              <a:spcBef>
                <a:spcPts val="0"/>
              </a:spcBef>
            </a:pPr>
            <a:r>
              <a:rPr lang="zh-CN" altLang="en-US" sz="1800" dirty="0">
                <a:solidFill>
                  <a:srgbClr val="1E5406"/>
                </a:solidFill>
                <a:cs typeface="+mn-ea"/>
                <a:sym typeface="+mn-lt"/>
              </a:rPr>
              <a:t>带字节填充的定界符法：硬件实现比较困难，适合软件实现，如</a:t>
            </a:r>
            <a:r>
              <a:rPr lang="en-US" altLang="zh-CN" sz="1800" dirty="0">
                <a:solidFill>
                  <a:srgbClr val="1E5406"/>
                </a:solidFill>
                <a:cs typeface="+mn-ea"/>
                <a:sym typeface="+mn-lt"/>
              </a:rPr>
              <a:t>PPP</a:t>
            </a:r>
            <a:r>
              <a:rPr lang="zh-CN" altLang="en-US" sz="1800" dirty="0">
                <a:solidFill>
                  <a:srgbClr val="1E5406"/>
                </a:solidFill>
                <a:cs typeface="+mn-ea"/>
                <a:sym typeface="+mn-lt"/>
              </a:rPr>
              <a:t>协议</a:t>
            </a:r>
          </a:p>
          <a:p>
            <a:pPr marL="449263" lvl="1" indent="-182563">
              <a:spcBef>
                <a:spcPts val="0"/>
              </a:spcBef>
            </a:pPr>
            <a:r>
              <a:rPr lang="zh-CN" altLang="en-US" sz="1800" dirty="0">
                <a:solidFill>
                  <a:srgbClr val="1E5406"/>
                </a:solidFill>
                <a:cs typeface="+mn-ea"/>
                <a:sym typeface="+mn-lt"/>
              </a:rPr>
              <a:t>带比特填充的定界符法：硬件实现比较容易，如 </a:t>
            </a:r>
            <a:r>
              <a:rPr lang="en-US" altLang="zh-CN" sz="1800" dirty="0">
                <a:solidFill>
                  <a:srgbClr val="1E5406"/>
                </a:solidFill>
                <a:cs typeface="+mn-ea"/>
                <a:sym typeface="+mn-lt"/>
              </a:rPr>
              <a:t>HDLC </a:t>
            </a:r>
            <a:r>
              <a:rPr lang="zh-CN" altLang="en-US" sz="1800" dirty="0">
                <a:solidFill>
                  <a:srgbClr val="1E5406"/>
                </a:solidFill>
                <a:cs typeface="+mn-ea"/>
                <a:sym typeface="+mn-lt"/>
              </a:rPr>
              <a:t>协议</a:t>
            </a:r>
          </a:p>
          <a:p>
            <a:pPr marL="449263" lvl="1" indent="-182563">
              <a:spcBef>
                <a:spcPts val="0"/>
              </a:spcBef>
            </a:pPr>
            <a:r>
              <a:rPr lang="zh-CN" altLang="en-US" sz="1800" dirty="0">
                <a:solidFill>
                  <a:srgbClr val="1E5406"/>
                </a:solidFill>
                <a:cs typeface="+mn-ea"/>
                <a:sym typeface="+mn-lt"/>
              </a:rPr>
              <a:t>物理层编码违例：物理层实现，如</a:t>
            </a:r>
            <a:r>
              <a:rPr lang="en-US" altLang="zh-CN" sz="1800" dirty="0">
                <a:solidFill>
                  <a:srgbClr val="1E5406"/>
                </a:solidFill>
                <a:cs typeface="+mn-ea"/>
                <a:sym typeface="+mn-lt"/>
              </a:rPr>
              <a:t>802</a:t>
            </a:r>
            <a:r>
              <a:rPr lang="zh-CN" altLang="en-US" sz="1800" dirty="0">
                <a:solidFill>
                  <a:srgbClr val="1E5406"/>
                </a:solidFill>
                <a:cs typeface="+mn-ea"/>
                <a:sym typeface="+mn-lt"/>
              </a:rPr>
              <a:t>以太网链路</a:t>
            </a:r>
            <a:endParaRPr lang="en-US" altLang="zh-CN" sz="2200" dirty="0">
              <a:solidFill>
                <a:srgbClr val="1E5406"/>
              </a:solidFill>
              <a:cs typeface="+mn-ea"/>
              <a:sym typeface="+mn-lt"/>
            </a:endParaRPr>
          </a:p>
        </p:txBody>
      </p:sp>
      <p:sp>
        <p:nvSpPr>
          <p:cNvPr id="6" name="灯片编号占位符 5">
            <a:extLst>
              <a:ext uri="{FF2B5EF4-FFF2-40B4-BE49-F238E27FC236}">
                <a16:creationId xmlns:a16="http://schemas.microsoft.com/office/drawing/2014/main" id="{DC2C177D-C013-A819-4F4C-05683DEA01AF}"/>
              </a:ext>
            </a:extLst>
          </p:cNvPr>
          <p:cNvSpPr>
            <a:spLocks noGrp="1"/>
          </p:cNvSpPr>
          <p:nvPr>
            <p:ph type="sldNum" sz="quarter" idx="12"/>
          </p:nvPr>
        </p:nvSpPr>
        <p:spPr/>
        <p:txBody>
          <a:bodyPr/>
          <a:lstStyle/>
          <a:p>
            <a:fld id="{C8BB1146-E542-4D4E-B8E9-6919A11DDD48}" type="slidenum">
              <a:rPr lang="en-US" smtClean="0"/>
              <a:t>298</a:t>
            </a:fld>
            <a:endParaRPr lang="en-US"/>
          </a:p>
        </p:txBody>
      </p:sp>
    </p:spTree>
    <p:extLst>
      <p:ext uri="{BB962C8B-B14F-4D97-AF65-F5344CB8AC3E}">
        <p14:creationId xmlns:p14="http://schemas.microsoft.com/office/powerpoint/2010/main" val="23117360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8649120-542D-435E-A73D-04B9241DC568}"/>
              </a:ext>
            </a:extLst>
          </p:cNvPr>
          <p:cNvSpPr txBox="1">
            <a:spLocks/>
          </p:cNvSpPr>
          <p:nvPr/>
        </p:nvSpPr>
        <p:spPr>
          <a:xfrm>
            <a:off x="4691497" y="2224460"/>
            <a:ext cx="7031421" cy="391870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Ø"/>
            </a:pPr>
            <a:endParaRPr lang="zh-CN" altLang="en-US" sz="2000" dirty="0">
              <a:latin typeface="+mn-lt"/>
              <a:ea typeface="+mn-ea"/>
              <a:cs typeface="+mn-ea"/>
              <a:sym typeface="+mn-lt"/>
            </a:endParaRPr>
          </a:p>
        </p:txBody>
      </p:sp>
      <p:sp>
        <p:nvSpPr>
          <p:cNvPr id="4" name="文本占位符 2">
            <a:extLst>
              <a:ext uri="{FF2B5EF4-FFF2-40B4-BE49-F238E27FC236}">
                <a16:creationId xmlns:a16="http://schemas.microsoft.com/office/drawing/2014/main" id="{5170476A-B7AA-4BCD-9217-5672F378230F}"/>
              </a:ext>
            </a:extLst>
          </p:cNvPr>
          <p:cNvSpPr txBox="1">
            <a:spLocks/>
          </p:cNvSpPr>
          <p:nvPr/>
        </p:nvSpPr>
        <p:spPr>
          <a:xfrm>
            <a:off x="581091" y="2224460"/>
            <a:ext cx="9832182" cy="4637194"/>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Ø"/>
            </a:pPr>
            <a:endParaRPr lang="en-US" altLang="zh-CN" sz="2000" dirty="0">
              <a:latin typeface="+mn-lt"/>
              <a:ea typeface="+mn-ea"/>
              <a:cs typeface="+mn-ea"/>
              <a:sym typeface="+mn-lt"/>
            </a:endParaRPr>
          </a:p>
        </p:txBody>
      </p:sp>
      <p:sp>
        <p:nvSpPr>
          <p:cNvPr id="5" name="矩形 4">
            <a:extLst>
              <a:ext uri="{FF2B5EF4-FFF2-40B4-BE49-F238E27FC236}">
                <a16:creationId xmlns:a16="http://schemas.microsoft.com/office/drawing/2014/main" id="{1728153A-529B-4BC8-AB30-47150E70DC70}"/>
              </a:ext>
            </a:extLst>
          </p:cNvPr>
          <p:cNvSpPr/>
          <p:nvPr/>
        </p:nvSpPr>
        <p:spPr>
          <a:xfrm>
            <a:off x="195599" y="1150569"/>
            <a:ext cx="11533136" cy="4233851"/>
          </a:xfrm>
          <a:prstGeom prst="rect">
            <a:avLst/>
          </a:prstGeom>
        </p:spPr>
        <p:txBody>
          <a:bodyPr wrap="square">
            <a:spAutoFit/>
          </a:bodyPr>
          <a:lstStyle/>
          <a:p>
            <a:pPr marL="342900" indent="-342900">
              <a:lnSpc>
                <a:spcPct val="120000"/>
              </a:lnSpc>
              <a:spcBef>
                <a:spcPct val="0"/>
              </a:spcBef>
              <a:buFont typeface="Wingdings" panose="05000000000000000000" pitchFamily="2" charset="2"/>
              <a:buChar char="Ø"/>
            </a:pPr>
            <a:r>
              <a:rPr lang="zh-CN" altLang="en-US" sz="2200" dirty="0">
                <a:solidFill>
                  <a:prstClr val="black"/>
                </a:solidFill>
                <a:cs typeface="+mn-ea"/>
                <a:sym typeface="+mn-lt"/>
              </a:rPr>
              <a:t>两个相连的结点在通信时需要对链路进行管理，包括配置线路、确定传输方式、约定好通信规程、对链路状态进行管理维护。</a:t>
            </a:r>
            <a:endParaRPr lang="en-US" altLang="zh-CN" sz="2200" dirty="0">
              <a:solidFill>
                <a:prstClr val="black"/>
              </a:solidFill>
              <a:cs typeface="+mn-ea"/>
              <a:sym typeface="+mn-lt"/>
            </a:endParaRPr>
          </a:p>
          <a:p>
            <a:pPr marL="630238" indent="-180975">
              <a:lnSpc>
                <a:spcPct val="120000"/>
              </a:lnSpc>
              <a:spcBef>
                <a:spcPct val="0"/>
              </a:spcBef>
              <a:buFont typeface="Arial" panose="020B0604020202020204" pitchFamily="34" charset="0"/>
              <a:buChar char="•"/>
            </a:pPr>
            <a:r>
              <a:rPr lang="zh-CN" altLang="en-US" dirty="0">
                <a:cs typeface="+mn-ea"/>
                <a:sym typeface="+mn-lt"/>
              </a:rPr>
              <a:t>线路配置：采用点到点信道还是广播信道以及建立信道的参数；</a:t>
            </a:r>
            <a:endParaRPr lang="en-US" altLang="zh-CN" dirty="0">
              <a:cs typeface="+mn-ea"/>
              <a:sym typeface="+mn-lt"/>
            </a:endParaRPr>
          </a:p>
          <a:p>
            <a:pPr marL="630238" indent="-180975">
              <a:lnSpc>
                <a:spcPct val="120000"/>
              </a:lnSpc>
              <a:spcBef>
                <a:spcPct val="0"/>
              </a:spcBef>
              <a:buFont typeface="Arial" panose="020B0604020202020204" pitchFamily="34" charset="0"/>
              <a:buChar char="•"/>
            </a:pPr>
            <a:r>
              <a:rPr lang="zh-CN" altLang="en-US" dirty="0">
                <a:cs typeface="+mn-ea"/>
                <a:sym typeface="+mn-lt"/>
              </a:rPr>
              <a:t>传输方式：采用单工、双工还是半双工的信道利用方式，数据比特流采用并行还是串行传输，数据帧是同步传输还是异步传输；</a:t>
            </a:r>
            <a:endParaRPr lang="en-US" altLang="zh-CN" dirty="0">
              <a:cs typeface="+mn-ea"/>
              <a:sym typeface="+mn-lt"/>
            </a:endParaRPr>
          </a:p>
          <a:p>
            <a:pPr marL="630238" indent="-180975">
              <a:lnSpc>
                <a:spcPct val="120000"/>
              </a:lnSpc>
              <a:spcBef>
                <a:spcPct val="0"/>
              </a:spcBef>
              <a:buFont typeface="Arial" panose="020B0604020202020204" pitchFamily="34" charset="0"/>
              <a:buChar char="•"/>
            </a:pPr>
            <a:r>
              <a:rPr lang="zh-CN" altLang="en-US" dirty="0">
                <a:cs typeface="+mn-ea"/>
                <a:sym typeface="+mn-lt"/>
              </a:rPr>
              <a:t>通信规程：在通信前，需要选择对方作为自己的通信对象，选择方式包括询问</a:t>
            </a:r>
            <a:r>
              <a:rPr lang="en-US" altLang="zh-CN" dirty="0">
                <a:cs typeface="+mn-ea"/>
                <a:sym typeface="+mn-lt"/>
              </a:rPr>
              <a:t>/</a:t>
            </a:r>
            <a:r>
              <a:rPr lang="zh-CN" altLang="en-US" dirty="0">
                <a:cs typeface="+mn-ea"/>
                <a:sym typeface="+mn-lt"/>
              </a:rPr>
              <a:t>确认方和轮询</a:t>
            </a:r>
            <a:r>
              <a:rPr lang="en-US" altLang="zh-CN" dirty="0">
                <a:cs typeface="+mn-ea"/>
                <a:sym typeface="+mn-lt"/>
              </a:rPr>
              <a:t>/</a:t>
            </a:r>
            <a:r>
              <a:rPr lang="zh-CN" altLang="en-US" dirty="0">
                <a:cs typeface="+mn-ea"/>
                <a:sym typeface="+mn-lt"/>
              </a:rPr>
              <a:t>选择方式；</a:t>
            </a:r>
          </a:p>
          <a:p>
            <a:pPr marL="630238" indent="-180975">
              <a:lnSpc>
                <a:spcPct val="120000"/>
              </a:lnSpc>
              <a:spcBef>
                <a:spcPct val="0"/>
              </a:spcBef>
              <a:buFont typeface="Arial" panose="020B0604020202020204" pitchFamily="34" charset="0"/>
              <a:buChar char="•"/>
            </a:pPr>
            <a:r>
              <a:rPr lang="zh-CN" altLang="en-US" dirty="0">
                <a:cs typeface="+mn-ea"/>
                <a:sym typeface="+mn-lt"/>
              </a:rPr>
              <a:t>链路状态管理：包括发送数据前的数据链路建立、收发过程中的链路维持和数据发送完成后的链路释放。</a:t>
            </a:r>
            <a:endParaRPr lang="en-US" altLang="zh-CN" dirty="0">
              <a:cs typeface="+mn-ea"/>
              <a:sym typeface="+mn-lt"/>
            </a:endParaRPr>
          </a:p>
          <a:p>
            <a:pPr marL="361950" lvl="1" indent="-361950">
              <a:lnSpc>
                <a:spcPct val="120000"/>
              </a:lnSpc>
              <a:spcBef>
                <a:spcPct val="0"/>
              </a:spcBef>
              <a:buFont typeface="Wingdings" panose="05000000000000000000" pitchFamily="2" charset="2"/>
              <a:buChar char="Ø"/>
            </a:pPr>
            <a:r>
              <a:rPr lang="zh-CN" altLang="en-US" sz="2200" dirty="0">
                <a:solidFill>
                  <a:srgbClr val="1E5406"/>
                </a:solidFill>
                <a:cs typeface="+mn-ea"/>
                <a:sym typeface="+mn-lt"/>
              </a:rPr>
              <a:t>由于传输线路存在噪声，数据在线路上传输时可能会被损坏，需要接收方能够对接收到的数据进行检错，常用的检错方法有奇偶检验、和校验和</a:t>
            </a:r>
            <a:r>
              <a:rPr lang="en-US" altLang="zh-CN" sz="2200" dirty="0">
                <a:solidFill>
                  <a:srgbClr val="1E5406"/>
                </a:solidFill>
                <a:cs typeface="+mn-ea"/>
                <a:sym typeface="+mn-lt"/>
              </a:rPr>
              <a:t>CRC</a:t>
            </a:r>
            <a:r>
              <a:rPr lang="zh-CN" altLang="en-US" sz="2200" dirty="0">
                <a:solidFill>
                  <a:srgbClr val="1E5406"/>
                </a:solidFill>
                <a:cs typeface="+mn-ea"/>
                <a:sym typeface="+mn-lt"/>
              </a:rPr>
              <a:t>循环冗余校验等。对于比特流错误，接收方检错是必须的，除了检错之外，尽可能进行纠错，纠错的方法一般基于海明码方法。</a:t>
            </a:r>
            <a:endParaRPr lang="en-US" altLang="zh-CN" sz="2200" dirty="0">
              <a:solidFill>
                <a:prstClr val="black"/>
              </a:solidFill>
              <a:cs typeface="+mn-ea"/>
              <a:sym typeface="+mn-lt"/>
            </a:endParaRPr>
          </a:p>
        </p:txBody>
      </p:sp>
      <p:sp>
        <p:nvSpPr>
          <p:cNvPr id="6" name="标题 1">
            <a:extLst>
              <a:ext uri="{FF2B5EF4-FFF2-40B4-BE49-F238E27FC236}">
                <a16:creationId xmlns:a16="http://schemas.microsoft.com/office/drawing/2014/main" id="{73534D66-BE19-410D-A74E-0BA7EE28D775}"/>
              </a:ext>
            </a:extLst>
          </p:cNvPr>
          <p:cNvSpPr txBox="1">
            <a:spLocks/>
          </p:cNvSpPr>
          <p:nvPr/>
        </p:nvSpPr>
        <p:spPr>
          <a:xfrm>
            <a:off x="410234" y="342823"/>
            <a:ext cx="10858500" cy="900112"/>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2</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Tree>
    <p:extLst>
      <p:ext uri="{BB962C8B-B14F-4D97-AF65-F5344CB8AC3E}">
        <p14:creationId xmlns:p14="http://schemas.microsoft.com/office/powerpoint/2010/main" val="338829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nSpc>
                <a:spcPct val="120000"/>
              </a:lnSpc>
            </a:pPr>
            <a:r>
              <a:rPr lang="zh-CN" altLang="en-US" sz="3600" dirty="0">
                <a:latin typeface="+mn-lt"/>
                <a:ea typeface="+mn-ea"/>
                <a:cs typeface="+mn-ea"/>
                <a:sym typeface="+mn-lt"/>
              </a:rPr>
              <a:t>概要</a:t>
            </a:r>
            <a:endParaRPr lang="en-US" sz="3600" dirty="0">
              <a:latin typeface="+mn-lt"/>
              <a:ea typeface="+mn-ea"/>
              <a:cs typeface="+mn-ea"/>
              <a:sym typeface="+mn-lt"/>
            </a:endParaRPr>
          </a:p>
        </p:txBody>
      </p:sp>
      <p:sp>
        <p:nvSpPr>
          <p:cNvPr id="5" name="Text Placeholder 4"/>
          <p:cNvSpPr>
            <a:spLocks noGrp="1"/>
          </p:cNvSpPr>
          <p:nvPr>
            <p:ph sz="quarter" idx="1"/>
          </p:nvPr>
        </p:nvSpPr>
        <p:spPr>
          <a:xfrm>
            <a:off x="3757779" y="1500186"/>
            <a:ext cx="7773821" cy="4443413"/>
          </a:xfrm>
        </p:spPr>
        <p:txBody>
          <a:bodyPr>
            <a:normAutofit/>
          </a:bodyPr>
          <a:lstStyle/>
          <a:p>
            <a:pPr marL="0" indent="0">
              <a:lnSpc>
                <a:spcPct val="120000"/>
              </a:lnSpc>
              <a:buNone/>
            </a:pPr>
            <a:r>
              <a:rPr lang="en-US" altLang="zh-CN" sz="2400" b="1" dirty="0">
                <a:solidFill>
                  <a:srgbClr val="3333FF"/>
                </a:solidFill>
                <a:latin typeface="+mj-ea"/>
                <a:ea typeface="+mj-ea"/>
                <a:cs typeface="+mn-ea"/>
                <a:sym typeface="+mn-lt"/>
              </a:rPr>
              <a:t>4.1 </a:t>
            </a:r>
            <a:r>
              <a:rPr lang="zh-CN" altLang="en-US" sz="2400" b="1" dirty="0">
                <a:solidFill>
                  <a:srgbClr val="3333FF"/>
                </a:solidFill>
                <a:latin typeface="+mj-ea"/>
                <a:ea typeface="+mj-ea"/>
                <a:cs typeface="+mn-ea"/>
                <a:sym typeface="+mn-lt"/>
              </a:rPr>
              <a:t>数据链路层概述</a:t>
            </a:r>
          </a:p>
          <a:p>
            <a:pPr marL="0" indent="0">
              <a:lnSpc>
                <a:spcPct val="120000"/>
              </a:lnSpc>
              <a:buNone/>
            </a:pPr>
            <a:r>
              <a:rPr lang="en-US" altLang="zh-CN" sz="2400" dirty="0">
                <a:latin typeface="+mj-ea"/>
                <a:ea typeface="+mj-ea"/>
                <a:cs typeface="+mn-ea"/>
                <a:sym typeface="+mn-lt"/>
              </a:rPr>
              <a:t>4.2 </a:t>
            </a:r>
            <a:r>
              <a:rPr lang="zh-CN" altLang="en-US" sz="2400" dirty="0">
                <a:latin typeface="+mj-ea"/>
                <a:ea typeface="+mj-ea"/>
                <a:cs typeface="+mn-ea"/>
                <a:sym typeface="+mn-lt"/>
              </a:rPr>
              <a:t>数据链路层基本原理</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4.3 </a:t>
            </a:r>
            <a:r>
              <a:rPr lang="zh-CN" altLang="en-US" sz="2400" dirty="0">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4.4 </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4.5 </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4.6 </a:t>
            </a:r>
            <a:r>
              <a:rPr lang="zh-CN" altLang="en-US" sz="2400" dirty="0">
                <a:latin typeface="+mj-ea"/>
                <a:ea typeface="+mj-ea"/>
                <a:cs typeface="+mn-ea"/>
                <a:sym typeface="+mn-lt"/>
              </a:rPr>
              <a:t>以太网的产业应用情况</a:t>
            </a:r>
          </a:p>
          <a:p>
            <a:pPr marL="0" indent="0">
              <a:lnSpc>
                <a:spcPct val="120000"/>
              </a:lnSpc>
              <a:buNone/>
            </a:pPr>
            <a:r>
              <a:rPr lang="en-US" altLang="zh-CN" sz="2400" dirty="0">
                <a:latin typeface="+mj-ea"/>
                <a:ea typeface="+mj-ea"/>
                <a:cs typeface="+mn-ea"/>
                <a:sym typeface="+mn-lt"/>
              </a:rPr>
              <a:t>4.7</a:t>
            </a:r>
            <a:r>
              <a:rPr lang="zh-CN" altLang="en-US" sz="2400" dirty="0">
                <a:latin typeface="+mj-ea"/>
                <a:ea typeface="+mj-ea"/>
                <a:cs typeface="+mn-ea"/>
                <a:sym typeface="+mn-lt"/>
              </a:rPr>
              <a:t> 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a:t>
            </a:fld>
            <a:endParaRPr lang="en-US"/>
          </a:p>
        </p:txBody>
      </p:sp>
    </p:spTree>
    <p:custDataLst>
      <p:tags r:id="rId1"/>
    </p:custDataLst>
    <p:extLst>
      <p:ext uri="{BB962C8B-B14F-4D97-AF65-F5344CB8AC3E}">
        <p14:creationId xmlns:p14="http://schemas.microsoft.com/office/powerpoint/2010/main" val="36775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119AF-8C6B-E618-612D-342734F0BEA9}"/>
              </a:ext>
            </a:extLst>
          </p:cNvPr>
          <p:cNvSpPr>
            <a:spLocks noGrp="1"/>
          </p:cNvSpPr>
          <p:nvPr>
            <p:ph type="title"/>
          </p:nvPr>
        </p:nvSpPr>
        <p:spPr/>
        <p:txBody>
          <a:bodyPr>
            <a:normAutofit/>
          </a:bodyPr>
          <a:lstStyle/>
          <a:p>
            <a:r>
              <a:rPr lang="zh-CN" altLang="en-US" sz="3200" dirty="0">
                <a:latin typeface="+mn-lt"/>
                <a:ea typeface="+mn-ea"/>
                <a:cs typeface="+mn-ea"/>
                <a:sym typeface="+mn-lt"/>
              </a:rPr>
              <a:t>字节计数法（</a:t>
            </a:r>
            <a:r>
              <a:rPr lang="en-US" altLang="zh-CN" sz="3200" dirty="0">
                <a:latin typeface="+mn-lt"/>
                <a:ea typeface="+mn-ea"/>
                <a:cs typeface="+mn-ea"/>
                <a:sym typeface="+mn-lt"/>
              </a:rPr>
              <a:t>1</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07572B05-48AD-9A1E-378D-D9065796C2BD}"/>
              </a:ext>
            </a:extLst>
          </p:cNvPr>
          <p:cNvSpPr>
            <a:spLocks noGrp="1"/>
          </p:cNvSpPr>
          <p:nvPr>
            <p:ph idx="1"/>
          </p:nvPr>
        </p:nvSpPr>
        <p:spPr/>
        <p:txBody>
          <a:bodyPr/>
          <a:lstStyle/>
          <a:p>
            <a:r>
              <a:rPr lang="zh-CN" altLang="en-US" sz="2400" dirty="0">
                <a:solidFill>
                  <a:srgbClr val="C00000"/>
                </a:solidFill>
                <a:cs typeface="+mn-ea"/>
                <a:sym typeface="+mn-lt"/>
              </a:rPr>
              <a:t>字节计数法</a:t>
            </a:r>
            <a:r>
              <a:rPr lang="zh-CN" altLang="en-US" sz="2400" dirty="0">
                <a:cs typeface="+mn-ea"/>
                <a:sym typeface="+mn-lt"/>
              </a:rPr>
              <a:t>：无差错传输的情形</a:t>
            </a:r>
          </a:p>
          <a:p>
            <a:endParaRPr lang="zh-CN" altLang="en-US" dirty="0"/>
          </a:p>
        </p:txBody>
      </p:sp>
      <p:sp>
        <p:nvSpPr>
          <p:cNvPr id="4" name="灯片编号占位符 3">
            <a:extLst>
              <a:ext uri="{FF2B5EF4-FFF2-40B4-BE49-F238E27FC236}">
                <a16:creationId xmlns:a16="http://schemas.microsoft.com/office/drawing/2014/main" id="{261F48C2-4D90-AE6D-87D1-060E30997DF8}"/>
              </a:ext>
            </a:extLst>
          </p:cNvPr>
          <p:cNvSpPr>
            <a:spLocks noGrp="1"/>
          </p:cNvSpPr>
          <p:nvPr>
            <p:ph type="sldNum" sz="quarter" idx="12"/>
          </p:nvPr>
        </p:nvSpPr>
        <p:spPr/>
        <p:txBody>
          <a:bodyPr/>
          <a:lstStyle/>
          <a:p>
            <a:fld id="{C8BB1146-E542-4D4E-B8E9-6919A11DDD48}" type="slidenum">
              <a:rPr lang="en-US" smtClean="0"/>
              <a:t>30</a:t>
            </a:fld>
            <a:endParaRPr lang="en-US"/>
          </a:p>
        </p:txBody>
      </p:sp>
      <p:grpSp>
        <p:nvGrpSpPr>
          <p:cNvPr id="5" name="组合 4">
            <a:extLst>
              <a:ext uri="{FF2B5EF4-FFF2-40B4-BE49-F238E27FC236}">
                <a16:creationId xmlns:a16="http://schemas.microsoft.com/office/drawing/2014/main" id="{FBEEC94C-6CAE-4F02-1A15-7EB567ABFF6E}"/>
              </a:ext>
            </a:extLst>
          </p:cNvPr>
          <p:cNvGrpSpPr/>
          <p:nvPr/>
        </p:nvGrpSpPr>
        <p:grpSpPr>
          <a:xfrm>
            <a:off x="2181920" y="3570435"/>
            <a:ext cx="1594449" cy="1086830"/>
            <a:chOff x="1628570" y="3387255"/>
            <a:chExt cx="1594449" cy="1086830"/>
          </a:xfrm>
        </p:grpSpPr>
        <p:sp>
          <p:nvSpPr>
            <p:cNvPr id="6" name="左大括号 5">
              <a:extLst>
                <a:ext uri="{FF2B5EF4-FFF2-40B4-BE49-F238E27FC236}">
                  <a16:creationId xmlns:a16="http://schemas.microsoft.com/office/drawing/2014/main" id="{667C1374-6326-E817-6DF2-E8642A461BDE}"/>
                </a:ext>
              </a:extLst>
            </p:cNvPr>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 name="矩形 6">
              <a:extLst>
                <a:ext uri="{FF2B5EF4-FFF2-40B4-BE49-F238E27FC236}">
                  <a16:creationId xmlns:a16="http://schemas.microsoft.com/office/drawing/2014/main" id="{019366C9-64AC-0176-D9A3-958FE2B3AA6A}"/>
                </a:ext>
              </a:extLst>
            </p:cNvPr>
            <p:cNvSpPr/>
            <p:nvPr/>
          </p:nvSpPr>
          <p:spPr>
            <a:xfrm>
              <a:off x="195027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1</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8" name="组合 7">
            <a:extLst>
              <a:ext uri="{FF2B5EF4-FFF2-40B4-BE49-F238E27FC236}">
                <a16:creationId xmlns:a16="http://schemas.microsoft.com/office/drawing/2014/main" id="{D8DE90E8-9662-6C72-FEDC-2A5348ED2E26}"/>
              </a:ext>
            </a:extLst>
          </p:cNvPr>
          <p:cNvGrpSpPr/>
          <p:nvPr/>
        </p:nvGrpSpPr>
        <p:grpSpPr>
          <a:xfrm>
            <a:off x="3776370" y="3570435"/>
            <a:ext cx="1594449" cy="1086830"/>
            <a:chOff x="3223020" y="3387255"/>
            <a:chExt cx="1594449" cy="1086830"/>
          </a:xfrm>
        </p:grpSpPr>
        <p:sp>
          <p:nvSpPr>
            <p:cNvPr id="9" name="左大括号 8">
              <a:extLst>
                <a:ext uri="{FF2B5EF4-FFF2-40B4-BE49-F238E27FC236}">
                  <a16:creationId xmlns:a16="http://schemas.microsoft.com/office/drawing/2014/main" id="{4C2241D2-6BC8-ADB2-DCDD-A85A7D0FEB2A}"/>
                </a:ext>
              </a:extLst>
            </p:cNvPr>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矩形 9">
              <a:extLst>
                <a:ext uri="{FF2B5EF4-FFF2-40B4-BE49-F238E27FC236}">
                  <a16:creationId xmlns:a16="http://schemas.microsoft.com/office/drawing/2014/main" id="{82393435-81C0-7423-565E-19B892A68EB1}"/>
                </a:ext>
              </a:extLst>
            </p:cNvPr>
            <p:cNvSpPr/>
            <p:nvPr/>
          </p:nvSpPr>
          <p:spPr>
            <a:xfrm>
              <a:off x="354472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2</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1" name="组合 10">
            <a:extLst>
              <a:ext uri="{FF2B5EF4-FFF2-40B4-BE49-F238E27FC236}">
                <a16:creationId xmlns:a16="http://schemas.microsoft.com/office/drawing/2014/main" id="{BBF64FE0-A213-A459-4F5D-0BD8693B8573}"/>
              </a:ext>
            </a:extLst>
          </p:cNvPr>
          <p:cNvGrpSpPr/>
          <p:nvPr/>
        </p:nvGrpSpPr>
        <p:grpSpPr>
          <a:xfrm>
            <a:off x="5370820" y="3570435"/>
            <a:ext cx="2549057" cy="1088439"/>
            <a:chOff x="4817470" y="3387255"/>
            <a:chExt cx="2549057" cy="1088439"/>
          </a:xfrm>
        </p:grpSpPr>
        <p:sp>
          <p:nvSpPr>
            <p:cNvPr id="12" name="左大括号 11">
              <a:extLst>
                <a:ext uri="{FF2B5EF4-FFF2-40B4-BE49-F238E27FC236}">
                  <a16:creationId xmlns:a16="http://schemas.microsoft.com/office/drawing/2014/main" id="{0B65E135-2348-87B2-7C6C-7DD170803931}"/>
                </a:ext>
              </a:extLst>
            </p:cNvPr>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 name="矩形 12">
              <a:extLst>
                <a:ext uri="{FF2B5EF4-FFF2-40B4-BE49-F238E27FC236}">
                  <a16:creationId xmlns:a16="http://schemas.microsoft.com/office/drawing/2014/main" id="{58D7353A-4669-9267-6E91-AA050889DD5A}"/>
                </a:ext>
              </a:extLst>
            </p:cNvPr>
            <p:cNvSpPr/>
            <p:nvPr/>
          </p:nvSpPr>
          <p:spPr>
            <a:xfrm>
              <a:off x="5612074" y="3676501"/>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8</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4" name="组合 13">
            <a:extLst>
              <a:ext uri="{FF2B5EF4-FFF2-40B4-BE49-F238E27FC236}">
                <a16:creationId xmlns:a16="http://schemas.microsoft.com/office/drawing/2014/main" id="{BD1010F7-8437-16BA-991F-DDEAB435A4F8}"/>
              </a:ext>
            </a:extLst>
          </p:cNvPr>
          <p:cNvGrpSpPr/>
          <p:nvPr/>
        </p:nvGrpSpPr>
        <p:grpSpPr>
          <a:xfrm>
            <a:off x="7907884" y="3573653"/>
            <a:ext cx="1925519" cy="1081445"/>
            <a:chOff x="7354534" y="3390473"/>
            <a:chExt cx="1925519" cy="1081445"/>
          </a:xfrm>
        </p:grpSpPr>
        <p:sp>
          <p:nvSpPr>
            <p:cNvPr id="15" name="左大括号 14">
              <a:extLst>
                <a:ext uri="{FF2B5EF4-FFF2-40B4-BE49-F238E27FC236}">
                  <a16:creationId xmlns:a16="http://schemas.microsoft.com/office/drawing/2014/main" id="{87358DE4-2BD0-B6AE-38DA-2656F3B3688D}"/>
                </a:ext>
              </a:extLst>
            </p:cNvPr>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15">
              <a:extLst>
                <a:ext uri="{FF2B5EF4-FFF2-40B4-BE49-F238E27FC236}">
                  <a16:creationId xmlns:a16="http://schemas.microsoft.com/office/drawing/2014/main" id="{1B3145C4-FD71-507E-BACA-66387624427F}"/>
                </a:ext>
              </a:extLst>
            </p:cNvPr>
            <p:cNvSpPr/>
            <p:nvPr/>
          </p:nvSpPr>
          <p:spPr>
            <a:xfrm>
              <a:off x="7841769" y="3672725"/>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4</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6</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7" name="组合 16">
            <a:extLst>
              <a:ext uri="{FF2B5EF4-FFF2-40B4-BE49-F238E27FC236}">
                <a16:creationId xmlns:a16="http://schemas.microsoft.com/office/drawing/2014/main" id="{D87A0452-0C8C-E622-5A18-881499FB82B6}"/>
              </a:ext>
            </a:extLst>
          </p:cNvPr>
          <p:cNvGrpSpPr/>
          <p:nvPr/>
        </p:nvGrpSpPr>
        <p:grpSpPr>
          <a:xfrm>
            <a:off x="2181920" y="3152867"/>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18" name="Rectangle 44">
              <a:extLst>
                <a:ext uri="{FF2B5EF4-FFF2-40B4-BE49-F238E27FC236}">
                  <a16:creationId xmlns:a16="http://schemas.microsoft.com/office/drawing/2014/main" id="{530EC4EF-6B17-5BD8-B6BC-683585BFCEDB}"/>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19" name="Rectangle 44">
              <a:extLst>
                <a:ext uri="{FF2B5EF4-FFF2-40B4-BE49-F238E27FC236}">
                  <a16:creationId xmlns:a16="http://schemas.microsoft.com/office/drawing/2014/main" id="{3664203F-FA7E-FA32-5EEE-2EDB6BFC5728}"/>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0" name="Rectangle 44">
              <a:extLst>
                <a:ext uri="{FF2B5EF4-FFF2-40B4-BE49-F238E27FC236}">
                  <a16:creationId xmlns:a16="http://schemas.microsoft.com/office/drawing/2014/main" id="{8D846412-97FB-D886-5DC6-F78EA40F07DB}"/>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21" name="Rectangle 44">
              <a:extLst>
                <a:ext uri="{FF2B5EF4-FFF2-40B4-BE49-F238E27FC236}">
                  <a16:creationId xmlns:a16="http://schemas.microsoft.com/office/drawing/2014/main" id="{60596958-7455-8082-9EF6-4C63BE18022C}"/>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22" name="Rectangle 44">
              <a:extLst>
                <a:ext uri="{FF2B5EF4-FFF2-40B4-BE49-F238E27FC236}">
                  <a16:creationId xmlns:a16="http://schemas.microsoft.com/office/drawing/2014/main" id="{D04487DE-C251-94A3-3907-DF1CA9C5D249}"/>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23" name="Rectangle 44">
              <a:extLst>
                <a:ext uri="{FF2B5EF4-FFF2-40B4-BE49-F238E27FC236}">
                  <a16:creationId xmlns:a16="http://schemas.microsoft.com/office/drawing/2014/main" id="{8E7620AF-EFC6-C0B6-E436-569F7BA2D34F}"/>
                </a:ext>
              </a:extLst>
            </p:cNvPr>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24" name="Rectangle 44">
              <a:extLst>
                <a:ext uri="{FF2B5EF4-FFF2-40B4-BE49-F238E27FC236}">
                  <a16:creationId xmlns:a16="http://schemas.microsoft.com/office/drawing/2014/main" id="{F82F0A58-16CA-183D-22E5-29C337DEA5AF}"/>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F699820C-0BCF-F5B3-845B-322E3D7DD10E}"/>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26" name="Rectangle 44">
              <a:extLst>
                <a:ext uri="{FF2B5EF4-FFF2-40B4-BE49-F238E27FC236}">
                  <a16:creationId xmlns:a16="http://schemas.microsoft.com/office/drawing/2014/main" id="{CC7D9CBE-CB61-4DBA-A8FA-3F44E9C1F269}"/>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27" name="Rectangle 44">
              <a:extLst>
                <a:ext uri="{FF2B5EF4-FFF2-40B4-BE49-F238E27FC236}">
                  <a16:creationId xmlns:a16="http://schemas.microsoft.com/office/drawing/2014/main" id="{F1455ADA-CB87-05C7-33E6-C55B3779FBB7}"/>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28" name="Rectangle 44">
              <a:extLst>
                <a:ext uri="{FF2B5EF4-FFF2-40B4-BE49-F238E27FC236}">
                  <a16:creationId xmlns:a16="http://schemas.microsoft.com/office/drawing/2014/main" id="{362E068A-E2B6-8173-58EA-D0B111B1D01B}"/>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8</a:t>
              </a:r>
            </a:p>
          </p:txBody>
        </p:sp>
        <p:sp>
          <p:nvSpPr>
            <p:cNvPr id="29" name="Rectangle 44">
              <a:extLst>
                <a:ext uri="{FF2B5EF4-FFF2-40B4-BE49-F238E27FC236}">
                  <a16:creationId xmlns:a16="http://schemas.microsoft.com/office/drawing/2014/main" id="{23024C05-B19E-A5C8-70F9-55B20043E54C}"/>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0" name="Rectangle 44">
              <a:extLst>
                <a:ext uri="{FF2B5EF4-FFF2-40B4-BE49-F238E27FC236}">
                  <a16:creationId xmlns:a16="http://schemas.microsoft.com/office/drawing/2014/main" id="{2D4C2CBC-6200-BBBB-1F84-21232BD2E517}"/>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31" name="Rectangle 44">
              <a:extLst>
                <a:ext uri="{FF2B5EF4-FFF2-40B4-BE49-F238E27FC236}">
                  <a16:creationId xmlns:a16="http://schemas.microsoft.com/office/drawing/2014/main" id="{43089231-9303-374D-D823-0F33E92EE0FF}"/>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32" name="Rectangle 44">
              <a:extLst>
                <a:ext uri="{FF2B5EF4-FFF2-40B4-BE49-F238E27FC236}">
                  <a16:creationId xmlns:a16="http://schemas.microsoft.com/office/drawing/2014/main" id="{E20087B0-6692-92AD-FF23-466A4E1497B6}"/>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33" name="Rectangle 44">
              <a:extLst>
                <a:ext uri="{FF2B5EF4-FFF2-40B4-BE49-F238E27FC236}">
                  <a16:creationId xmlns:a16="http://schemas.microsoft.com/office/drawing/2014/main" id="{AA46B5BB-5D08-4BCF-C90C-EE08C691D7BA}"/>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sp>
          <p:nvSpPr>
            <p:cNvPr id="34" name="Rectangle 44">
              <a:extLst>
                <a:ext uri="{FF2B5EF4-FFF2-40B4-BE49-F238E27FC236}">
                  <a16:creationId xmlns:a16="http://schemas.microsoft.com/office/drawing/2014/main" id="{224BE414-DD6D-952E-5F5E-7B2C1946033A}"/>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6</a:t>
              </a:r>
            </a:p>
          </p:txBody>
        </p:sp>
        <p:sp>
          <p:nvSpPr>
            <p:cNvPr id="35" name="Rectangle 44">
              <a:extLst>
                <a:ext uri="{FF2B5EF4-FFF2-40B4-BE49-F238E27FC236}">
                  <a16:creationId xmlns:a16="http://schemas.microsoft.com/office/drawing/2014/main" id="{D6A9B864-1946-19B6-E378-A6B4074EDBA1}"/>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7</a:t>
              </a:r>
            </a:p>
          </p:txBody>
        </p:sp>
        <p:sp>
          <p:nvSpPr>
            <p:cNvPr id="36" name="Rectangle 44">
              <a:extLst>
                <a:ext uri="{FF2B5EF4-FFF2-40B4-BE49-F238E27FC236}">
                  <a16:creationId xmlns:a16="http://schemas.microsoft.com/office/drawing/2014/main" id="{A2C3CE09-4655-0DE4-7CF9-96BCCF691E3A}"/>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6</a:t>
              </a:r>
            </a:p>
          </p:txBody>
        </p:sp>
        <p:sp>
          <p:nvSpPr>
            <p:cNvPr id="37" name="Rectangle 44">
              <a:extLst>
                <a:ext uri="{FF2B5EF4-FFF2-40B4-BE49-F238E27FC236}">
                  <a16:creationId xmlns:a16="http://schemas.microsoft.com/office/drawing/2014/main" id="{E2DDD4DC-33CE-D781-7E84-38D5D13C6FD1}"/>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980561D6-3DD4-4C8C-3886-2EC0DD029F1C}"/>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39" name="Rectangle 44">
              <a:extLst>
                <a:ext uri="{FF2B5EF4-FFF2-40B4-BE49-F238E27FC236}">
                  <a16:creationId xmlns:a16="http://schemas.microsoft.com/office/drawing/2014/main" id="{9F65F899-467A-9AE0-D3F1-59789A101E7F}"/>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40" name="Rectangle 44">
              <a:extLst>
                <a:ext uri="{FF2B5EF4-FFF2-40B4-BE49-F238E27FC236}">
                  <a16:creationId xmlns:a16="http://schemas.microsoft.com/office/drawing/2014/main" id="{6505253C-1D2D-79FE-FA43-53346486B332}"/>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41" name="Rectangle 44">
              <a:extLst>
                <a:ext uri="{FF2B5EF4-FFF2-40B4-BE49-F238E27FC236}">
                  <a16:creationId xmlns:a16="http://schemas.microsoft.com/office/drawing/2014/main" id="{D76ECF37-8116-4DE8-70D8-23D59C05D1BF}"/>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grpSp>
      <p:sp>
        <p:nvSpPr>
          <p:cNvPr id="42" name="任意多边形 43">
            <a:extLst>
              <a:ext uri="{FF2B5EF4-FFF2-40B4-BE49-F238E27FC236}">
                <a16:creationId xmlns:a16="http://schemas.microsoft.com/office/drawing/2014/main" id="{CBF1F761-1254-3EDE-E246-6A9D07522DA0}"/>
              </a:ext>
            </a:extLst>
          </p:cNvPr>
          <p:cNvSpPr/>
          <p:nvPr/>
        </p:nvSpPr>
        <p:spPr>
          <a:xfrm>
            <a:off x="3937643" y="2396408"/>
            <a:ext cx="128806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任意多边形 44">
            <a:extLst>
              <a:ext uri="{FF2B5EF4-FFF2-40B4-BE49-F238E27FC236}">
                <a16:creationId xmlns:a16="http://schemas.microsoft.com/office/drawing/2014/main" id="{F82B6F1F-0002-3255-98CD-B2A9C28EA191}"/>
              </a:ext>
            </a:extLst>
          </p:cNvPr>
          <p:cNvSpPr/>
          <p:nvPr/>
        </p:nvSpPr>
        <p:spPr>
          <a:xfrm>
            <a:off x="5552564" y="2396408"/>
            <a:ext cx="2230080"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4" name="任意多边形 45">
            <a:extLst>
              <a:ext uri="{FF2B5EF4-FFF2-40B4-BE49-F238E27FC236}">
                <a16:creationId xmlns:a16="http://schemas.microsoft.com/office/drawing/2014/main" id="{A7BA62EE-2452-6BE2-C8F5-80E9EACDB51D}"/>
              </a:ext>
            </a:extLst>
          </p:cNvPr>
          <p:cNvSpPr/>
          <p:nvPr/>
        </p:nvSpPr>
        <p:spPr>
          <a:xfrm>
            <a:off x="8078945" y="2396407"/>
            <a:ext cx="160023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任意多边形 46">
            <a:extLst>
              <a:ext uri="{FF2B5EF4-FFF2-40B4-BE49-F238E27FC236}">
                <a16:creationId xmlns:a16="http://schemas.microsoft.com/office/drawing/2014/main" id="{465F9328-CDED-AD05-610C-830F755C2E9A}"/>
              </a:ext>
            </a:extLst>
          </p:cNvPr>
          <p:cNvSpPr/>
          <p:nvPr/>
        </p:nvSpPr>
        <p:spPr>
          <a:xfrm>
            <a:off x="2341459" y="2396405"/>
            <a:ext cx="1284051"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文本框 45">
            <a:extLst>
              <a:ext uri="{FF2B5EF4-FFF2-40B4-BE49-F238E27FC236}">
                <a16:creationId xmlns:a16="http://schemas.microsoft.com/office/drawing/2014/main" id="{ED0AAAFE-B16C-288C-5317-2DCAD2801064}"/>
              </a:ext>
            </a:extLst>
          </p:cNvPr>
          <p:cNvSpPr txBox="1"/>
          <p:nvPr/>
        </p:nvSpPr>
        <p:spPr>
          <a:xfrm>
            <a:off x="905144" y="5388128"/>
            <a:ext cx="10220056" cy="497316"/>
          </a:xfrm>
          <a:prstGeom prst="rect">
            <a:avLst/>
          </a:prstGeom>
          <a:solidFill>
            <a:srgbClr val="92D050"/>
          </a:solidFill>
          <a:ln>
            <a:solidFill>
              <a:srgbClr val="C00000"/>
            </a:solidFill>
          </a:ln>
        </p:spPr>
        <p:txBody>
          <a:bodyPr wrap="square" rtlCol="0">
            <a:spAutoFit/>
          </a:bodyPr>
          <a:lstStyle/>
          <a:p>
            <a:pPr marL="0" marR="0" lvl="0" indent="0" algn="l" defTabSz="914400" rtl="0" eaLnBrk="1" fontAlgn="auto" latinLnBrk="0" hangingPunct="1">
              <a:lnSpc>
                <a:spcPct val="120000"/>
              </a:lnSpc>
              <a:buClrTx/>
              <a:buSzTx/>
              <a:buFontTx/>
              <a:buNone/>
              <a:tabLst/>
              <a:defRPr/>
            </a:pPr>
            <a:r>
              <a:rPr kumimoji="0" lang="zh-CN" altLang="en-US" sz="2400" b="0" i="0" u="none" strike="noStrike" kern="1200" cap="none" spc="0" normalizeH="0" baseline="0" noProof="0" dirty="0">
                <a:ln>
                  <a:noFill/>
                </a:ln>
                <a:solidFill>
                  <a:srgbClr val="C00000"/>
                </a:solidFill>
                <a:effectLst/>
                <a:uLnTx/>
                <a:uFillTx/>
                <a:cs typeface="+mn-ea"/>
                <a:sym typeface="+mn-lt"/>
              </a:rPr>
              <a:t>问题</a:t>
            </a:r>
            <a:r>
              <a:rPr kumimoji="0" lang="zh-CN" altLang="en-US" sz="2400" b="0" i="0" u="none" strike="noStrike" kern="1200" cap="none" spc="0" normalizeH="0" baseline="0" noProof="0" dirty="0">
                <a:ln>
                  <a:noFill/>
                </a:ln>
                <a:solidFill>
                  <a:prstClr val="black"/>
                </a:solidFill>
                <a:effectLst/>
                <a:uLnTx/>
                <a:uFillTx/>
                <a:cs typeface="+mn-ea"/>
                <a:sym typeface="+mn-lt"/>
              </a:rPr>
              <a:t>：如果某个计数字节出错会怎样？</a:t>
            </a:r>
          </a:p>
        </p:txBody>
      </p:sp>
    </p:spTree>
    <p:extLst>
      <p:ext uri="{BB962C8B-B14F-4D97-AF65-F5344CB8AC3E}">
        <p14:creationId xmlns:p14="http://schemas.microsoft.com/office/powerpoint/2010/main" val="392159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436713" y="0"/>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3</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3" name="矩形 2">
            <a:extLst>
              <a:ext uri="{FF2B5EF4-FFF2-40B4-BE49-F238E27FC236}">
                <a16:creationId xmlns:a16="http://schemas.microsoft.com/office/drawing/2014/main" id="{CED05B6B-3561-43BB-B4DD-3F429B2E57F2}"/>
              </a:ext>
            </a:extLst>
          </p:cNvPr>
          <p:cNvSpPr/>
          <p:nvPr/>
        </p:nvSpPr>
        <p:spPr>
          <a:xfrm>
            <a:off x="293299" y="1120733"/>
            <a:ext cx="11001914" cy="3085845"/>
          </a:xfrm>
          <a:prstGeom prst="rect">
            <a:avLst/>
          </a:prstGeom>
        </p:spPr>
        <p:txBody>
          <a:bodyPr wrap="square">
            <a:spAutoFit/>
          </a:bodyPr>
          <a:lstStyle/>
          <a:p>
            <a:pPr marL="361950" lvl="1" indent="-361950">
              <a:lnSpc>
                <a:spcPct val="120000"/>
              </a:lnSpc>
              <a:buFont typeface="Wingdings" panose="05000000000000000000" pitchFamily="2" charset="2"/>
              <a:buChar char="Ø"/>
            </a:pPr>
            <a:r>
              <a:rPr lang="zh-CN" altLang="en-US" sz="2200" dirty="0">
                <a:solidFill>
                  <a:srgbClr val="1E5406"/>
                </a:solidFill>
                <a:cs typeface="+mn-ea"/>
                <a:sym typeface="+mn-lt"/>
              </a:rPr>
              <a:t>由于线路或者通信双方收发环节可能会出错，可能发生数据帧被丢失、失序或重复等差错，因此需要通信双方对差错进行控制。收发数据时采用停止</a:t>
            </a:r>
            <a:r>
              <a:rPr lang="en-US" altLang="zh-CN" sz="2200" dirty="0">
                <a:solidFill>
                  <a:srgbClr val="1E5406"/>
                </a:solidFill>
                <a:cs typeface="+mn-ea"/>
                <a:sym typeface="+mn-lt"/>
              </a:rPr>
              <a:t>-</a:t>
            </a:r>
            <a:r>
              <a:rPr lang="zh-CN" altLang="en-US" sz="2200" dirty="0">
                <a:solidFill>
                  <a:srgbClr val="1E5406"/>
                </a:solidFill>
                <a:cs typeface="+mn-ea"/>
                <a:sym typeface="+mn-lt"/>
              </a:rPr>
              <a:t>等待协议或者滑动窗口协议，通过接收确认、错误重传机制，保证数据帧的可靠传送。</a:t>
            </a:r>
            <a:endParaRPr lang="en-US" altLang="zh-CN" sz="2200" dirty="0">
              <a:solidFill>
                <a:srgbClr val="1E5406"/>
              </a:solidFill>
              <a:cs typeface="+mn-ea"/>
              <a:sym typeface="+mn-lt"/>
            </a:endParaRPr>
          </a:p>
          <a:p>
            <a:pPr marL="801688" lvl="1" indent="-266700">
              <a:lnSpc>
                <a:spcPct val="120000"/>
              </a:lnSpc>
              <a:buFont typeface="Arial" panose="020B0604020202020204" pitchFamily="34" charset="0"/>
              <a:buChar char="•"/>
            </a:pPr>
            <a:r>
              <a:rPr lang="zh-CN" altLang="en-US" dirty="0">
                <a:solidFill>
                  <a:srgbClr val="1E5406"/>
                </a:solidFill>
                <a:cs typeface="+mn-ea"/>
                <a:sym typeface="+mn-lt"/>
              </a:rPr>
              <a:t>停止</a:t>
            </a:r>
            <a:r>
              <a:rPr lang="en-US" altLang="zh-CN" dirty="0">
                <a:solidFill>
                  <a:srgbClr val="1E5406"/>
                </a:solidFill>
                <a:cs typeface="+mn-ea"/>
                <a:sym typeface="+mn-lt"/>
              </a:rPr>
              <a:t>-</a:t>
            </a:r>
            <a:r>
              <a:rPr lang="zh-CN" altLang="en-US" dirty="0">
                <a:solidFill>
                  <a:srgbClr val="1E5406"/>
                </a:solidFill>
                <a:cs typeface="+mn-ea"/>
                <a:sym typeface="+mn-lt"/>
              </a:rPr>
              <a:t>等待协议：无措信道的停止</a:t>
            </a:r>
            <a:r>
              <a:rPr lang="en-US" altLang="zh-CN" dirty="0">
                <a:solidFill>
                  <a:srgbClr val="1E5406"/>
                </a:solidFill>
                <a:cs typeface="+mn-ea"/>
                <a:sym typeface="+mn-lt"/>
              </a:rPr>
              <a:t>-</a:t>
            </a:r>
            <a:r>
              <a:rPr lang="zh-CN" altLang="en-US" dirty="0">
                <a:solidFill>
                  <a:srgbClr val="1E5406"/>
                </a:solidFill>
                <a:cs typeface="+mn-ea"/>
                <a:sym typeface="+mn-lt"/>
              </a:rPr>
              <a:t>等待协议、有错信道的停止</a:t>
            </a:r>
            <a:r>
              <a:rPr lang="en-US" altLang="zh-CN" dirty="0">
                <a:solidFill>
                  <a:srgbClr val="1E5406"/>
                </a:solidFill>
                <a:cs typeface="+mn-ea"/>
                <a:sym typeface="+mn-lt"/>
              </a:rPr>
              <a:t>-</a:t>
            </a:r>
            <a:r>
              <a:rPr lang="zh-CN" altLang="en-US" dirty="0">
                <a:solidFill>
                  <a:srgbClr val="1E5406"/>
                </a:solidFill>
                <a:cs typeface="+mn-ea"/>
                <a:sym typeface="+mn-lt"/>
              </a:rPr>
              <a:t>等待协议</a:t>
            </a:r>
            <a:endParaRPr lang="en-US" altLang="zh-CN" dirty="0">
              <a:solidFill>
                <a:srgbClr val="1E5406"/>
              </a:solidFill>
              <a:cs typeface="+mn-ea"/>
              <a:sym typeface="+mn-lt"/>
            </a:endParaRPr>
          </a:p>
          <a:p>
            <a:pPr marL="801688" lvl="1" indent="-266700">
              <a:lnSpc>
                <a:spcPct val="120000"/>
              </a:lnSpc>
              <a:buFont typeface="Arial" panose="020B0604020202020204" pitchFamily="34" charset="0"/>
              <a:buChar char="•"/>
            </a:pPr>
            <a:r>
              <a:rPr lang="zh-CN" altLang="en-US" dirty="0">
                <a:solidFill>
                  <a:srgbClr val="1E5406"/>
                </a:solidFill>
                <a:cs typeface="+mn-ea"/>
                <a:sym typeface="+mn-lt"/>
              </a:rPr>
              <a:t>滑动窗口协议：回退</a:t>
            </a:r>
            <a:r>
              <a:rPr lang="en-US" altLang="zh-CN" dirty="0">
                <a:solidFill>
                  <a:srgbClr val="1E5406"/>
                </a:solidFill>
                <a:cs typeface="+mn-ea"/>
                <a:sym typeface="+mn-lt"/>
              </a:rPr>
              <a:t>N</a:t>
            </a:r>
            <a:r>
              <a:rPr lang="zh-CN" altLang="en-US" dirty="0">
                <a:solidFill>
                  <a:srgbClr val="1E5406"/>
                </a:solidFill>
                <a:cs typeface="+mn-ea"/>
                <a:sym typeface="+mn-lt"/>
              </a:rPr>
              <a:t>重传的滑窗、选择重传的滑窗、选择拒绝重传的滑窗协议</a:t>
            </a:r>
            <a:endParaRPr lang="en-US" altLang="zh-CN" dirty="0">
              <a:solidFill>
                <a:srgbClr val="1E5406"/>
              </a:solidFill>
              <a:cs typeface="+mn-ea"/>
              <a:sym typeface="+mn-lt"/>
            </a:endParaRPr>
          </a:p>
          <a:p>
            <a:pPr marL="801688" lvl="1" indent="-266700">
              <a:lnSpc>
                <a:spcPct val="120000"/>
              </a:lnSpc>
              <a:buFont typeface="Arial" panose="020B0604020202020204" pitchFamily="34" charset="0"/>
              <a:buChar char="•"/>
            </a:pPr>
            <a:r>
              <a:rPr lang="zh-CN" altLang="en-US" dirty="0">
                <a:solidFill>
                  <a:srgbClr val="1E5406"/>
                </a:solidFill>
                <a:cs typeface="+mn-ea"/>
                <a:sym typeface="+mn-lt"/>
              </a:rPr>
              <a:t>停止</a:t>
            </a:r>
            <a:r>
              <a:rPr lang="en-US" altLang="zh-CN" dirty="0">
                <a:solidFill>
                  <a:srgbClr val="1E5406"/>
                </a:solidFill>
                <a:cs typeface="+mn-ea"/>
                <a:sym typeface="+mn-lt"/>
              </a:rPr>
              <a:t>-</a:t>
            </a:r>
            <a:r>
              <a:rPr lang="zh-CN" altLang="en-US" dirty="0">
                <a:solidFill>
                  <a:srgbClr val="1E5406"/>
                </a:solidFill>
                <a:cs typeface="+mn-ea"/>
                <a:sym typeface="+mn-lt"/>
              </a:rPr>
              <a:t>等待协议实现过程简单，但通信效率低。滑动窗口协议实现过程复杂，但通信效率高。</a:t>
            </a:r>
            <a:endParaRPr lang="en-US" altLang="zh-CN" dirty="0">
              <a:solidFill>
                <a:srgbClr val="1E5406"/>
              </a:solidFill>
              <a:cs typeface="+mn-ea"/>
              <a:sym typeface="+mn-lt"/>
            </a:endParaRPr>
          </a:p>
          <a:p>
            <a:pPr marL="342900" lvl="1" indent="-342900">
              <a:lnSpc>
                <a:spcPct val="120000"/>
              </a:lnSpc>
              <a:buFont typeface="Wingdings" panose="05000000000000000000" pitchFamily="2" charset="2"/>
              <a:buChar char="Ø"/>
            </a:pPr>
            <a:r>
              <a:rPr lang="zh-CN" altLang="en-US" sz="2200" dirty="0">
                <a:solidFill>
                  <a:srgbClr val="1E5406"/>
                </a:solidFill>
                <a:cs typeface="+mn-ea"/>
                <a:sym typeface="+mn-lt"/>
              </a:rPr>
              <a:t>用停止</a:t>
            </a:r>
            <a:r>
              <a:rPr lang="en-US" altLang="zh-CN" sz="2200" dirty="0">
                <a:solidFill>
                  <a:srgbClr val="1E5406"/>
                </a:solidFill>
                <a:cs typeface="+mn-ea"/>
                <a:sym typeface="+mn-lt"/>
              </a:rPr>
              <a:t>-</a:t>
            </a:r>
            <a:r>
              <a:rPr lang="zh-CN" altLang="en-US" sz="2200" dirty="0">
                <a:solidFill>
                  <a:srgbClr val="1E5406"/>
                </a:solidFill>
                <a:cs typeface="+mn-ea"/>
                <a:sym typeface="+mn-lt"/>
              </a:rPr>
              <a:t>等待协议或者滑动窗口协议，在实现差错控制的同时，也控制了发送端发送数据的速度和节奏，确保接收端能够来得及正确接收数据，也就实现了流量控制。 </a:t>
            </a:r>
          </a:p>
        </p:txBody>
      </p:sp>
      <p:sp>
        <p:nvSpPr>
          <p:cNvPr id="6" name="灯片编号占位符 5">
            <a:extLst>
              <a:ext uri="{FF2B5EF4-FFF2-40B4-BE49-F238E27FC236}">
                <a16:creationId xmlns:a16="http://schemas.microsoft.com/office/drawing/2014/main" id="{51CD2F34-5745-34E6-2DB0-AC0F7A758C73}"/>
              </a:ext>
            </a:extLst>
          </p:cNvPr>
          <p:cNvSpPr>
            <a:spLocks noGrp="1"/>
          </p:cNvSpPr>
          <p:nvPr>
            <p:ph type="sldNum" sz="quarter" idx="12"/>
          </p:nvPr>
        </p:nvSpPr>
        <p:spPr/>
        <p:txBody>
          <a:bodyPr/>
          <a:lstStyle/>
          <a:p>
            <a:fld id="{C8BB1146-E542-4D4E-B8E9-6919A11DDD48}" type="slidenum">
              <a:rPr lang="en-US" smtClean="0"/>
              <a:t>300</a:t>
            </a:fld>
            <a:endParaRPr lang="en-US"/>
          </a:p>
        </p:txBody>
      </p:sp>
    </p:spTree>
    <p:extLst>
      <p:ext uri="{BB962C8B-B14F-4D97-AF65-F5344CB8AC3E}">
        <p14:creationId xmlns:p14="http://schemas.microsoft.com/office/powerpoint/2010/main" val="1912929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4</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9" name="内容占位符 2">
            <a:extLst>
              <a:ext uri="{FF2B5EF4-FFF2-40B4-BE49-F238E27FC236}">
                <a16:creationId xmlns:a16="http://schemas.microsoft.com/office/drawing/2014/main" id="{4DEBBD71-039F-42AB-8C7F-7552AEE9E60F}"/>
              </a:ext>
            </a:extLst>
          </p:cNvPr>
          <p:cNvSpPr txBox="1">
            <a:spLocks/>
          </p:cNvSpPr>
          <p:nvPr/>
        </p:nvSpPr>
        <p:spPr>
          <a:xfrm>
            <a:off x="838200" y="1906180"/>
            <a:ext cx="10515600" cy="4586694"/>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Ø"/>
            </a:pPr>
            <a:endParaRPr lang="zh-CN" altLang="en-US" dirty="0">
              <a:latin typeface="+mn-lt"/>
              <a:ea typeface="+mn-ea"/>
              <a:cs typeface="+mn-ea"/>
              <a:sym typeface="+mn-lt"/>
            </a:endParaRPr>
          </a:p>
        </p:txBody>
      </p:sp>
      <p:sp>
        <p:nvSpPr>
          <p:cNvPr id="11" name="矩形 10">
            <a:extLst>
              <a:ext uri="{FF2B5EF4-FFF2-40B4-BE49-F238E27FC236}">
                <a16:creationId xmlns:a16="http://schemas.microsoft.com/office/drawing/2014/main" id="{6A853C1B-B660-4C25-8E49-16BC9633A2BF}"/>
              </a:ext>
            </a:extLst>
          </p:cNvPr>
          <p:cNvSpPr/>
          <p:nvPr/>
        </p:nvSpPr>
        <p:spPr>
          <a:xfrm>
            <a:off x="323969" y="1170025"/>
            <a:ext cx="11304439" cy="4609595"/>
          </a:xfrm>
          <a:prstGeom prst="rect">
            <a:avLst/>
          </a:prstGeom>
        </p:spPr>
        <p:txBody>
          <a:bodyPr wrap="square">
            <a:spAutoFit/>
          </a:bodyPr>
          <a:lstStyle/>
          <a:p>
            <a:pPr marL="361950" indent="-361950">
              <a:lnSpc>
                <a:spcPct val="120000"/>
              </a:lnSpc>
              <a:spcBef>
                <a:spcPct val="0"/>
              </a:spcBef>
              <a:buFont typeface="Wingdings" panose="05000000000000000000" pitchFamily="2" charset="2"/>
              <a:buChar char="Ø"/>
            </a:pPr>
            <a:r>
              <a:rPr lang="zh-CN" altLang="en-US" sz="2200" dirty="0">
                <a:cs typeface="+mn-ea"/>
                <a:sym typeface="+mn-lt"/>
              </a:rPr>
              <a:t>数据链路层提供三类服务，根据链路特点采用其中的某类服务方式：</a:t>
            </a:r>
            <a:endParaRPr lang="en-US" altLang="zh-CN" sz="2200" dirty="0">
              <a:cs typeface="+mn-ea"/>
              <a:sym typeface="+mn-lt"/>
            </a:endParaRPr>
          </a:p>
          <a:p>
            <a:pPr marL="552450" lvl="0" indent="-285750">
              <a:lnSpc>
                <a:spcPct val="120000"/>
              </a:lnSpc>
              <a:spcBef>
                <a:spcPct val="0"/>
              </a:spcBef>
              <a:buFont typeface="Arial" panose="020B0604020202020204" pitchFamily="34" charset="0"/>
              <a:buChar char="•"/>
            </a:pPr>
            <a:r>
              <a:rPr lang="zh-CN" altLang="en-US" dirty="0">
                <a:solidFill>
                  <a:srgbClr val="1E5406"/>
                </a:solidFill>
                <a:cs typeface="+mn-ea"/>
                <a:sym typeface="+mn-lt"/>
              </a:rPr>
              <a:t>无确认无连接服务：通信时双方无需建立连接，发送方可直接发送数据，接收方不对收到的帧进行确认，适用于通信实时性要求比较高，信道误码率低的信道，如以太网</a:t>
            </a:r>
            <a:endParaRPr lang="en-US" altLang="zh-CN" dirty="0">
              <a:solidFill>
                <a:srgbClr val="1E5406"/>
              </a:solidFill>
              <a:cs typeface="+mn-ea"/>
              <a:sym typeface="+mn-lt"/>
            </a:endParaRPr>
          </a:p>
          <a:p>
            <a:pPr marL="552450" lvl="0" indent="-285750">
              <a:lnSpc>
                <a:spcPct val="120000"/>
              </a:lnSpc>
              <a:spcBef>
                <a:spcPct val="0"/>
              </a:spcBef>
              <a:buFont typeface="Arial" panose="020B0604020202020204" pitchFamily="34" charset="0"/>
              <a:buChar char="•"/>
            </a:pPr>
            <a:r>
              <a:rPr lang="zh-CN" altLang="en-US" dirty="0">
                <a:solidFill>
                  <a:srgbClr val="1E5406"/>
                </a:solidFill>
                <a:cs typeface="+mn-ea"/>
                <a:sym typeface="+mn-lt"/>
              </a:rPr>
              <a:t>有确认无连接服务：接收方对每一帧都需要确认，但不用建立连接，适用于不可靠的信道，如无线</a:t>
            </a:r>
            <a:r>
              <a:rPr lang="en-US" altLang="zh-CN" dirty="0" err="1">
                <a:solidFill>
                  <a:srgbClr val="1E5406"/>
                </a:solidFill>
                <a:cs typeface="+mn-ea"/>
                <a:sym typeface="+mn-lt"/>
              </a:rPr>
              <a:t>WiFi</a:t>
            </a:r>
            <a:r>
              <a:rPr lang="en-US" altLang="zh-CN" dirty="0">
                <a:solidFill>
                  <a:srgbClr val="1E5406"/>
                </a:solidFill>
                <a:cs typeface="+mn-ea"/>
                <a:sym typeface="+mn-lt"/>
              </a:rPr>
              <a:t> </a:t>
            </a:r>
            <a:r>
              <a:rPr lang="zh-CN" altLang="en-US" dirty="0">
                <a:solidFill>
                  <a:srgbClr val="1E5406"/>
                </a:solidFill>
                <a:cs typeface="+mn-ea"/>
                <a:sym typeface="+mn-lt"/>
              </a:rPr>
              <a:t>的</a:t>
            </a:r>
            <a:r>
              <a:rPr lang="en-US" altLang="zh-CN" dirty="0">
                <a:solidFill>
                  <a:srgbClr val="1E5406"/>
                </a:solidFill>
                <a:cs typeface="+mn-ea"/>
                <a:sym typeface="+mn-lt"/>
              </a:rPr>
              <a:t>802.11</a:t>
            </a:r>
            <a:r>
              <a:rPr lang="zh-CN" altLang="en-US" dirty="0">
                <a:solidFill>
                  <a:srgbClr val="1E5406"/>
                </a:solidFill>
                <a:cs typeface="+mn-ea"/>
                <a:sym typeface="+mn-lt"/>
              </a:rPr>
              <a:t>协议</a:t>
            </a:r>
            <a:endParaRPr lang="en-US" altLang="zh-CN" dirty="0">
              <a:solidFill>
                <a:srgbClr val="1E5406"/>
              </a:solidFill>
              <a:cs typeface="+mn-ea"/>
              <a:sym typeface="+mn-lt"/>
            </a:endParaRPr>
          </a:p>
          <a:p>
            <a:pPr marL="552450" lvl="0" indent="-285750">
              <a:lnSpc>
                <a:spcPct val="120000"/>
              </a:lnSpc>
              <a:spcBef>
                <a:spcPct val="0"/>
              </a:spcBef>
              <a:buFont typeface="Arial" panose="020B0604020202020204" pitchFamily="34" charset="0"/>
              <a:buChar char="•"/>
            </a:pPr>
            <a:r>
              <a:rPr lang="zh-CN" altLang="en-US" dirty="0">
                <a:solidFill>
                  <a:srgbClr val="1E5406"/>
                </a:solidFill>
                <a:cs typeface="+mn-ea"/>
                <a:sym typeface="+mn-lt"/>
              </a:rPr>
              <a:t>有确认有连接服务：通信时双方需要建立连接，在连接好的链路上进行通信，接收方需要对每帧数据进行确认，适用于长延迟的不可靠信道，且上层应用不是基于网络层和传输层的通信服务，而是直接基于链路层进行数据信息交互的场景</a:t>
            </a:r>
            <a:endParaRPr lang="en-US" altLang="zh-CN" dirty="0">
              <a:solidFill>
                <a:srgbClr val="1E5406"/>
              </a:solidFill>
              <a:cs typeface="+mn-ea"/>
              <a:sym typeface="+mn-lt"/>
            </a:endParaRPr>
          </a:p>
          <a:p>
            <a:pPr marL="361950" indent="-361950">
              <a:lnSpc>
                <a:spcPct val="120000"/>
              </a:lnSpc>
              <a:spcBef>
                <a:spcPct val="0"/>
              </a:spcBef>
              <a:buFont typeface="Wingdings" panose="05000000000000000000" pitchFamily="2" charset="2"/>
              <a:buChar char="Ø"/>
            </a:pPr>
            <a:r>
              <a:rPr lang="en-US" altLang="zh-CN" sz="2200" dirty="0">
                <a:solidFill>
                  <a:srgbClr val="1E5406"/>
                </a:solidFill>
                <a:cs typeface="+mn-ea"/>
                <a:sym typeface="+mn-lt"/>
              </a:rPr>
              <a:t>HDLC </a:t>
            </a:r>
            <a:r>
              <a:rPr lang="zh-CN" altLang="en-US" sz="2200" dirty="0">
                <a:solidFill>
                  <a:srgbClr val="1E5406"/>
                </a:solidFill>
                <a:cs typeface="+mn-ea"/>
                <a:sym typeface="+mn-lt"/>
              </a:rPr>
              <a:t>是面向比特流的高速数据链路控制协议：</a:t>
            </a:r>
            <a:endParaRPr lang="en-US" altLang="zh-CN" sz="2200" dirty="0">
              <a:solidFill>
                <a:srgbClr val="1E5406"/>
              </a:solidFill>
              <a:cs typeface="+mn-ea"/>
              <a:sym typeface="+mn-lt"/>
            </a:endParaRPr>
          </a:p>
          <a:p>
            <a:pPr marL="609600" indent="-342900">
              <a:lnSpc>
                <a:spcPct val="120000"/>
              </a:lnSpc>
              <a:spcBef>
                <a:spcPct val="0"/>
              </a:spcBef>
              <a:buFont typeface="Arial" panose="020B0604020202020204" pitchFamily="34" charset="0"/>
              <a:buChar char="•"/>
            </a:pPr>
            <a:r>
              <a:rPr lang="zh-CN" altLang="en-US" dirty="0">
                <a:solidFill>
                  <a:srgbClr val="1E5406"/>
                </a:solidFill>
                <a:cs typeface="+mn-ea"/>
                <a:sym typeface="+mn-lt"/>
              </a:rPr>
              <a:t>采用</a:t>
            </a:r>
            <a:r>
              <a:rPr lang="en-US" altLang="zh-CN" dirty="0">
                <a:solidFill>
                  <a:srgbClr val="1E5406"/>
                </a:solidFill>
                <a:cs typeface="+mn-ea"/>
                <a:sym typeface="+mn-lt"/>
              </a:rPr>
              <a:t>0</a:t>
            </a:r>
            <a:r>
              <a:rPr lang="zh-CN" altLang="en-US" dirty="0">
                <a:solidFill>
                  <a:srgbClr val="1E5406"/>
                </a:solidFill>
                <a:cs typeface="+mn-ea"/>
                <a:sym typeface="+mn-lt"/>
              </a:rPr>
              <a:t>比特填充法进行数据成帧与定界</a:t>
            </a:r>
            <a:endParaRPr lang="en-US" altLang="zh-CN" dirty="0">
              <a:solidFill>
                <a:srgbClr val="1E5406"/>
              </a:solidFill>
              <a:cs typeface="+mn-ea"/>
              <a:sym typeface="+mn-lt"/>
            </a:endParaRPr>
          </a:p>
          <a:p>
            <a:pPr marL="609600" indent="-342900">
              <a:lnSpc>
                <a:spcPct val="120000"/>
              </a:lnSpc>
              <a:spcBef>
                <a:spcPct val="0"/>
              </a:spcBef>
              <a:buFont typeface="Arial" panose="020B0604020202020204" pitchFamily="34" charset="0"/>
              <a:buChar char="•"/>
            </a:pPr>
            <a:r>
              <a:rPr lang="zh-CN" altLang="en-US" dirty="0">
                <a:solidFill>
                  <a:srgbClr val="1E5406"/>
                </a:solidFill>
                <a:cs typeface="+mn-ea"/>
                <a:sym typeface="+mn-lt"/>
              </a:rPr>
              <a:t>对数据帧采用</a:t>
            </a:r>
            <a:r>
              <a:rPr lang="en-US" altLang="zh-CN" dirty="0">
                <a:solidFill>
                  <a:srgbClr val="1E5406"/>
                </a:solidFill>
                <a:cs typeface="+mn-ea"/>
                <a:sym typeface="+mn-lt"/>
              </a:rPr>
              <a:t>CRC</a:t>
            </a:r>
            <a:r>
              <a:rPr lang="zh-CN" altLang="en-US" dirty="0">
                <a:solidFill>
                  <a:srgbClr val="1E5406"/>
                </a:solidFill>
                <a:cs typeface="+mn-ea"/>
                <a:sym typeface="+mn-lt"/>
              </a:rPr>
              <a:t>检错和海明码的纠错</a:t>
            </a:r>
            <a:endParaRPr lang="en-US" altLang="zh-CN" dirty="0">
              <a:solidFill>
                <a:srgbClr val="1E5406"/>
              </a:solidFill>
              <a:cs typeface="+mn-ea"/>
              <a:sym typeface="+mn-lt"/>
            </a:endParaRPr>
          </a:p>
          <a:p>
            <a:pPr marL="609600" indent="-342900">
              <a:lnSpc>
                <a:spcPct val="120000"/>
              </a:lnSpc>
              <a:spcBef>
                <a:spcPct val="0"/>
              </a:spcBef>
              <a:buFont typeface="Arial" panose="020B0604020202020204" pitchFamily="34" charset="0"/>
              <a:buChar char="•"/>
            </a:pPr>
            <a:r>
              <a:rPr lang="zh-CN" altLang="en-US" dirty="0">
                <a:cs typeface="+mn-ea"/>
                <a:sym typeface="+mn-lt"/>
              </a:rPr>
              <a:t>采用滑动窗口、确认和超时机制等差错控制技术，保证帧不丢失</a:t>
            </a:r>
            <a:endParaRPr lang="en-US" altLang="zh-CN" dirty="0">
              <a:cs typeface="+mn-ea"/>
              <a:sym typeface="+mn-lt"/>
            </a:endParaRPr>
          </a:p>
          <a:p>
            <a:pPr marL="609600" indent="-342900">
              <a:lnSpc>
                <a:spcPct val="120000"/>
              </a:lnSpc>
              <a:spcBef>
                <a:spcPct val="0"/>
              </a:spcBef>
              <a:buFont typeface="Arial" panose="020B0604020202020204" pitchFamily="34" charset="0"/>
              <a:buChar char="•"/>
            </a:pPr>
            <a:r>
              <a:rPr lang="zh-CN" altLang="en-US" dirty="0">
                <a:cs typeface="+mn-ea"/>
                <a:sym typeface="+mn-lt"/>
              </a:rPr>
              <a:t>可用于点对点、点对多点的双工或半双工链路的可靠通信。</a:t>
            </a:r>
          </a:p>
        </p:txBody>
      </p:sp>
      <p:sp>
        <p:nvSpPr>
          <p:cNvPr id="5" name="灯片编号占位符 4">
            <a:extLst>
              <a:ext uri="{FF2B5EF4-FFF2-40B4-BE49-F238E27FC236}">
                <a16:creationId xmlns:a16="http://schemas.microsoft.com/office/drawing/2014/main" id="{329D2899-A02D-1A0C-C587-11794F3EB4A8}"/>
              </a:ext>
            </a:extLst>
          </p:cNvPr>
          <p:cNvSpPr>
            <a:spLocks noGrp="1"/>
          </p:cNvSpPr>
          <p:nvPr>
            <p:ph type="sldNum" sz="quarter" idx="12"/>
          </p:nvPr>
        </p:nvSpPr>
        <p:spPr/>
        <p:txBody>
          <a:bodyPr/>
          <a:lstStyle/>
          <a:p>
            <a:fld id="{C8BB1146-E542-4D4E-B8E9-6919A11DDD48}" type="slidenum">
              <a:rPr lang="en-US" smtClean="0"/>
              <a:t>301</a:t>
            </a:fld>
            <a:endParaRPr lang="en-US"/>
          </a:p>
        </p:txBody>
      </p:sp>
    </p:spTree>
    <p:extLst>
      <p:ext uri="{BB962C8B-B14F-4D97-AF65-F5344CB8AC3E}">
        <p14:creationId xmlns:p14="http://schemas.microsoft.com/office/powerpoint/2010/main" val="4255263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384355" y="-87073"/>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5</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3" name="矩形 2">
            <a:extLst>
              <a:ext uri="{FF2B5EF4-FFF2-40B4-BE49-F238E27FC236}">
                <a16:creationId xmlns:a16="http://schemas.microsoft.com/office/drawing/2014/main" id="{0F855AFA-B0AC-44FE-8409-F344EF6442D0}"/>
              </a:ext>
            </a:extLst>
          </p:cNvPr>
          <p:cNvSpPr/>
          <p:nvPr/>
        </p:nvSpPr>
        <p:spPr>
          <a:xfrm>
            <a:off x="138022" y="1028699"/>
            <a:ext cx="11481759" cy="4535729"/>
          </a:xfrm>
          <a:prstGeom prst="rect">
            <a:avLst/>
          </a:prstGeom>
        </p:spPr>
        <p:txBody>
          <a:bodyPr wrap="square">
            <a:spAutoFit/>
          </a:bodyPr>
          <a:lstStyle/>
          <a:p>
            <a:pPr marL="266700" lvl="1" indent="-266700">
              <a:lnSpc>
                <a:spcPct val="120000"/>
              </a:lnSpc>
              <a:spcBef>
                <a:spcPct val="0"/>
              </a:spcBef>
              <a:buFont typeface="Wingdings" panose="05000000000000000000" pitchFamily="2" charset="2"/>
              <a:buChar char="Ø"/>
            </a:pPr>
            <a:r>
              <a:rPr lang="en-US" altLang="zh-CN" sz="2000" dirty="0">
                <a:solidFill>
                  <a:srgbClr val="1E5406"/>
                </a:solidFill>
                <a:cs typeface="+mn-ea"/>
                <a:sym typeface="+mn-lt"/>
              </a:rPr>
              <a:t>PPP</a:t>
            </a:r>
            <a:r>
              <a:rPr lang="zh-CN" altLang="en-US" sz="2000" dirty="0">
                <a:solidFill>
                  <a:srgbClr val="1E5406"/>
                </a:solidFill>
                <a:cs typeface="+mn-ea"/>
                <a:sym typeface="+mn-lt"/>
              </a:rPr>
              <a:t>协议是</a:t>
            </a:r>
            <a:r>
              <a:rPr lang="zh-CN" altLang="en-US" sz="2000" dirty="0">
                <a:cs typeface="+mn-ea"/>
                <a:sym typeface="+mn-lt"/>
              </a:rPr>
              <a:t>面向字节的点对点数据链路协议：</a:t>
            </a:r>
            <a:endParaRPr lang="en-US" altLang="zh-CN" sz="2000" dirty="0">
              <a:cs typeface="+mn-ea"/>
              <a:sym typeface="+mn-lt"/>
            </a:endParaRPr>
          </a:p>
          <a:p>
            <a:pPr marL="449263" lvl="1" indent="-182563">
              <a:lnSpc>
                <a:spcPct val="120000"/>
              </a:lnSpc>
              <a:spcBef>
                <a:spcPct val="0"/>
              </a:spcBef>
              <a:buFont typeface="Arial" panose="020B0604020202020204" pitchFamily="34" charset="0"/>
              <a:buChar char="•"/>
            </a:pPr>
            <a:r>
              <a:rPr lang="zh-CN" altLang="en-US" dirty="0">
                <a:cs typeface="+mn-ea"/>
                <a:sym typeface="+mn-lt"/>
              </a:rPr>
              <a:t>通信过程中有链路的连接控制，连接控制是一个状态机的迁移过程。</a:t>
            </a:r>
            <a:endParaRPr lang="en-US" altLang="zh-CN" dirty="0">
              <a:cs typeface="+mn-ea"/>
              <a:sym typeface="+mn-lt"/>
            </a:endParaRPr>
          </a:p>
          <a:p>
            <a:pPr marL="449263" lvl="1" indent="-182563">
              <a:lnSpc>
                <a:spcPct val="120000"/>
              </a:lnSpc>
              <a:spcBef>
                <a:spcPct val="0"/>
              </a:spcBef>
              <a:buFont typeface="Arial" panose="020B0604020202020204" pitchFamily="34" charset="0"/>
              <a:buChar char="•"/>
            </a:pPr>
            <a:r>
              <a:rPr lang="zh-CN" altLang="en-US" dirty="0">
                <a:cs typeface="+mn-ea"/>
                <a:sym typeface="+mn-lt"/>
              </a:rPr>
              <a:t>协议包括链路控制协议 </a:t>
            </a:r>
            <a:r>
              <a:rPr lang="en-US" altLang="zh-CN" dirty="0">
                <a:cs typeface="+mn-ea"/>
                <a:sym typeface="+mn-lt"/>
              </a:rPr>
              <a:t>LCP </a:t>
            </a:r>
            <a:r>
              <a:rPr lang="zh-CN" altLang="en-US" dirty="0">
                <a:cs typeface="+mn-ea"/>
                <a:sym typeface="+mn-lt"/>
              </a:rPr>
              <a:t>和网络控制协议 </a:t>
            </a:r>
            <a:r>
              <a:rPr lang="en-US" altLang="zh-CN" dirty="0">
                <a:cs typeface="+mn-ea"/>
                <a:sym typeface="+mn-lt"/>
              </a:rPr>
              <a:t>NCP </a:t>
            </a:r>
            <a:r>
              <a:rPr lang="zh-CN" altLang="en-US" dirty="0">
                <a:cs typeface="+mn-ea"/>
                <a:sym typeface="+mn-lt"/>
              </a:rPr>
              <a:t>两个子协议，</a:t>
            </a:r>
            <a:r>
              <a:rPr lang="en-US" altLang="zh-CN" dirty="0">
                <a:cs typeface="+mn-ea"/>
                <a:sym typeface="+mn-lt"/>
              </a:rPr>
              <a:t>LCP</a:t>
            </a:r>
            <a:r>
              <a:rPr lang="zh-CN" altLang="en-US" dirty="0">
                <a:cs typeface="+mn-ea"/>
                <a:sym typeface="+mn-lt"/>
              </a:rPr>
              <a:t>用来建立、配置和测试数据链路的链路控制协议，通信双方可协商一些选项，</a:t>
            </a:r>
            <a:r>
              <a:rPr lang="en-US" altLang="zh-CN" dirty="0">
                <a:cs typeface="+mn-ea"/>
                <a:sym typeface="+mn-lt"/>
              </a:rPr>
              <a:t>NCP</a:t>
            </a:r>
            <a:r>
              <a:rPr lang="zh-CN" altLang="en-US" dirty="0">
                <a:cs typeface="+mn-ea"/>
                <a:sym typeface="+mn-lt"/>
              </a:rPr>
              <a:t>支持不同的网络层协议。</a:t>
            </a:r>
            <a:endParaRPr lang="en-US" altLang="zh-CN" dirty="0">
              <a:cs typeface="+mn-ea"/>
              <a:sym typeface="+mn-lt"/>
            </a:endParaRPr>
          </a:p>
          <a:p>
            <a:pPr marL="449263" lvl="1" indent="-182563">
              <a:lnSpc>
                <a:spcPct val="120000"/>
              </a:lnSpc>
              <a:spcBef>
                <a:spcPct val="0"/>
              </a:spcBef>
              <a:buFont typeface="Arial" panose="020B0604020202020204" pitchFamily="34" charset="0"/>
              <a:buChar char="•"/>
            </a:pPr>
            <a:r>
              <a:rPr lang="zh-CN" altLang="en-US" dirty="0">
                <a:cs typeface="+mn-ea"/>
                <a:sym typeface="+mn-lt"/>
              </a:rPr>
              <a:t>数据帧采用字符填充法进行数据成帧和定界，接收端只对数据的错帧进行检测但不纠错，也不作差错控制</a:t>
            </a:r>
            <a:endParaRPr lang="en-US" altLang="zh-CN" dirty="0">
              <a:cs typeface="+mn-ea"/>
              <a:sym typeface="+mn-lt"/>
            </a:endParaRPr>
          </a:p>
          <a:p>
            <a:pPr marL="449263" lvl="1" indent="-182563">
              <a:lnSpc>
                <a:spcPct val="120000"/>
              </a:lnSpc>
              <a:spcBef>
                <a:spcPct val="0"/>
              </a:spcBef>
              <a:buFont typeface="Arial" panose="020B0604020202020204" pitchFamily="34" charset="0"/>
              <a:buChar char="•"/>
            </a:pPr>
            <a:r>
              <a:rPr lang="zh-CN" altLang="en-US" dirty="0">
                <a:cs typeface="+mn-ea"/>
                <a:sym typeface="+mn-lt"/>
              </a:rPr>
              <a:t>可用于点对点的全双工通信链路。</a:t>
            </a:r>
            <a:endParaRPr lang="en-US" altLang="zh-CN" dirty="0">
              <a:cs typeface="+mn-ea"/>
              <a:sym typeface="+mn-lt"/>
            </a:endParaRPr>
          </a:p>
          <a:p>
            <a:pPr marL="266700" lvl="1" indent="-266700">
              <a:lnSpc>
                <a:spcPct val="120000"/>
              </a:lnSpc>
              <a:spcBef>
                <a:spcPct val="0"/>
              </a:spcBef>
              <a:buFont typeface="Wingdings" panose="05000000000000000000" pitchFamily="2" charset="2"/>
              <a:buChar char="Ø"/>
            </a:pPr>
            <a:r>
              <a:rPr lang="zh-CN" altLang="en-US" sz="2000" dirty="0">
                <a:solidFill>
                  <a:srgbClr val="121212"/>
                </a:solidFill>
                <a:cs typeface="+mn-ea"/>
                <a:sym typeface="+mn-lt"/>
              </a:rPr>
              <a:t>局域网是指通过线路媒介直接相连的若干台计算机的互联，也是</a:t>
            </a:r>
            <a:r>
              <a:rPr lang="en-US" altLang="zh-CN" sz="2000" dirty="0">
                <a:solidFill>
                  <a:srgbClr val="121212"/>
                </a:solidFill>
                <a:cs typeface="+mn-ea"/>
                <a:sym typeface="+mn-lt"/>
              </a:rPr>
              <a:t>IEEE802</a:t>
            </a:r>
            <a:r>
              <a:rPr lang="zh-CN" altLang="en-US" sz="2000" dirty="0">
                <a:solidFill>
                  <a:srgbClr val="121212"/>
                </a:solidFill>
                <a:cs typeface="+mn-ea"/>
                <a:sym typeface="+mn-lt"/>
              </a:rPr>
              <a:t>标准所指的局域网。</a:t>
            </a:r>
            <a:endParaRPr lang="en-US" altLang="zh-CN" sz="2000" dirty="0">
              <a:solidFill>
                <a:srgbClr val="121212"/>
              </a:solidFill>
              <a:cs typeface="+mn-ea"/>
              <a:sym typeface="+mn-lt"/>
            </a:endParaRPr>
          </a:p>
          <a:p>
            <a:pPr marL="449263" lvl="1" indent="-182563">
              <a:lnSpc>
                <a:spcPct val="120000"/>
              </a:lnSpc>
              <a:spcBef>
                <a:spcPct val="0"/>
              </a:spcBef>
              <a:buFont typeface="Arial" panose="020B0604020202020204" pitchFamily="34" charset="0"/>
              <a:buChar char="•"/>
            </a:pPr>
            <a:r>
              <a:rPr lang="en-US" altLang="zh-CN" dirty="0">
                <a:solidFill>
                  <a:srgbClr val="121212"/>
                </a:solidFill>
                <a:cs typeface="+mn-ea"/>
                <a:sym typeface="+mn-lt"/>
              </a:rPr>
              <a:t>IEEE802</a:t>
            </a:r>
            <a:r>
              <a:rPr lang="zh-CN" altLang="en-US" dirty="0">
                <a:solidFill>
                  <a:srgbClr val="121212"/>
                </a:solidFill>
                <a:cs typeface="+mn-ea"/>
                <a:sym typeface="+mn-lt"/>
              </a:rPr>
              <a:t>局域网</a:t>
            </a:r>
            <a:r>
              <a:rPr lang="zh-CN" altLang="en-US" kern="100" dirty="0">
                <a:cs typeface="+mn-ea"/>
                <a:sym typeface="+mn-lt"/>
              </a:rPr>
              <a:t>协议是一套协议体系，重点是链路层协议，但也包括物理层的相关协议和标准。链路层协议分解为</a:t>
            </a:r>
            <a:r>
              <a:rPr lang="en-US" altLang="zh-CN" kern="100" dirty="0">
                <a:cs typeface="+mn-ea"/>
                <a:sym typeface="+mn-lt"/>
              </a:rPr>
              <a:t>LLC</a:t>
            </a:r>
            <a:r>
              <a:rPr lang="zh-CN" altLang="en-US" kern="100" dirty="0">
                <a:cs typeface="+mn-ea"/>
                <a:sym typeface="+mn-lt"/>
              </a:rPr>
              <a:t>子层协议和</a:t>
            </a:r>
            <a:r>
              <a:rPr lang="en-US" altLang="zh-CN" kern="100" dirty="0">
                <a:cs typeface="+mn-ea"/>
                <a:sym typeface="+mn-lt"/>
              </a:rPr>
              <a:t>MAC</a:t>
            </a:r>
            <a:r>
              <a:rPr lang="zh-CN" altLang="en-US" kern="100" dirty="0">
                <a:cs typeface="+mn-ea"/>
                <a:sym typeface="+mn-lt"/>
              </a:rPr>
              <a:t>子层协议。</a:t>
            </a:r>
            <a:endParaRPr lang="en-US" altLang="zh-CN" kern="100" dirty="0">
              <a:cs typeface="+mn-ea"/>
              <a:sym typeface="+mn-lt"/>
            </a:endParaRPr>
          </a:p>
          <a:p>
            <a:pPr marL="449263" lvl="1" indent="-182563">
              <a:lnSpc>
                <a:spcPct val="120000"/>
              </a:lnSpc>
              <a:spcBef>
                <a:spcPct val="0"/>
              </a:spcBef>
              <a:buFont typeface="Arial" panose="020B0604020202020204" pitchFamily="34" charset="0"/>
              <a:buChar char="•"/>
            </a:pPr>
            <a:r>
              <a:rPr lang="en-US" altLang="zh-CN" kern="100" dirty="0">
                <a:cs typeface="+mn-ea"/>
                <a:sym typeface="+mn-lt"/>
              </a:rPr>
              <a:t>802.2 </a:t>
            </a:r>
            <a:r>
              <a:rPr lang="zh-CN" altLang="en-US" kern="100" dirty="0">
                <a:cs typeface="+mn-ea"/>
                <a:sym typeface="+mn-lt"/>
              </a:rPr>
              <a:t>的</a:t>
            </a:r>
            <a:r>
              <a:rPr lang="en-US" altLang="zh-CN" kern="100" dirty="0">
                <a:cs typeface="+mn-ea"/>
                <a:sym typeface="+mn-lt"/>
              </a:rPr>
              <a:t>LLC</a:t>
            </a:r>
            <a:r>
              <a:rPr lang="zh-CN" altLang="en-US" kern="100" dirty="0">
                <a:cs typeface="+mn-ea"/>
                <a:sym typeface="+mn-lt"/>
              </a:rPr>
              <a:t>子层协议参照了 </a:t>
            </a:r>
            <a:r>
              <a:rPr lang="zh-CN" altLang="zh-CN" kern="100" dirty="0">
                <a:cs typeface="+mn-ea"/>
                <a:sym typeface="+mn-lt"/>
              </a:rPr>
              <a:t>HDLC协议</a:t>
            </a:r>
            <a:r>
              <a:rPr lang="zh-CN" altLang="en-US" kern="100" dirty="0">
                <a:cs typeface="+mn-ea"/>
                <a:sym typeface="+mn-lt"/>
              </a:rPr>
              <a:t>并</a:t>
            </a:r>
            <a:r>
              <a:rPr lang="zh-CN" altLang="zh-CN" kern="100" dirty="0">
                <a:cs typeface="+mn-ea"/>
                <a:sym typeface="+mn-lt"/>
              </a:rPr>
              <a:t>对HDLC</a:t>
            </a:r>
            <a:r>
              <a:rPr lang="zh-CN" altLang="en-US" kern="100" dirty="0">
                <a:cs typeface="+mn-ea"/>
                <a:sym typeface="+mn-lt"/>
              </a:rPr>
              <a:t>协议</a:t>
            </a:r>
            <a:r>
              <a:rPr lang="zh-CN" altLang="zh-CN" kern="100" dirty="0">
                <a:cs typeface="+mn-ea"/>
                <a:sym typeface="+mn-lt"/>
              </a:rPr>
              <a:t>进行了适当的修改</a:t>
            </a:r>
            <a:r>
              <a:rPr lang="zh-CN" altLang="en-US" kern="100" dirty="0">
                <a:cs typeface="+mn-ea"/>
                <a:sym typeface="+mn-lt"/>
              </a:rPr>
              <a:t>，</a:t>
            </a:r>
            <a:r>
              <a:rPr lang="en-US" altLang="zh-CN" kern="100" dirty="0">
                <a:cs typeface="+mn-ea"/>
                <a:sym typeface="+mn-lt"/>
              </a:rPr>
              <a:t>LLC</a:t>
            </a:r>
            <a:r>
              <a:rPr lang="zh-CN" altLang="en-US" kern="100" dirty="0">
                <a:cs typeface="+mn-ea"/>
                <a:sym typeface="+mn-lt"/>
              </a:rPr>
              <a:t>子层协议是抽象的逻辑链路控制协议，与具体的传输媒介无关。</a:t>
            </a:r>
            <a:endParaRPr lang="en-US" altLang="zh-CN" kern="100" dirty="0">
              <a:cs typeface="+mn-ea"/>
              <a:sym typeface="+mn-lt"/>
            </a:endParaRPr>
          </a:p>
          <a:p>
            <a:pPr marL="449263" lvl="1" indent="-182563">
              <a:lnSpc>
                <a:spcPct val="120000"/>
              </a:lnSpc>
              <a:spcBef>
                <a:spcPct val="0"/>
              </a:spcBef>
              <a:buFont typeface="Arial" panose="020B0604020202020204" pitchFamily="34" charset="0"/>
              <a:buChar char="•"/>
            </a:pPr>
            <a:r>
              <a:rPr lang="en-US" altLang="zh-CN" kern="100" dirty="0">
                <a:cs typeface="+mn-ea"/>
                <a:sym typeface="+mn-lt"/>
              </a:rPr>
              <a:t>MAC</a:t>
            </a:r>
            <a:r>
              <a:rPr lang="zh-CN" altLang="en-US" kern="100" dirty="0">
                <a:cs typeface="+mn-ea"/>
                <a:sym typeface="+mn-lt"/>
              </a:rPr>
              <a:t>子层协议是具体媒介的访问控制方法，与具体的链路媒介有关，不同链路媒介制定有不同的协议，如</a:t>
            </a:r>
            <a:r>
              <a:rPr lang="en-US" altLang="zh-CN" kern="100" dirty="0">
                <a:cs typeface="+mn-ea"/>
                <a:sym typeface="+mn-lt"/>
              </a:rPr>
              <a:t>802.3</a:t>
            </a:r>
            <a:r>
              <a:rPr lang="zh-CN" altLang="zh-CN" dirty="0">
                <a:cs typeface="+mn-ea"/>
                <a:sym typeface="+mn-lt"/>
              </a:rPr>
              <a:t>以太网</a:t>
            </a:r>
            <a:r>
              <a:rPr lang="zh-CN" altLang="en-US" dirty="0">
                <a:cs typeface="+mn-ea"/>
                <a:sym typeface="+mn-lt"/>
              </a:rPr>
              <a:t>协议、</a:t>
            </a:r>
            <a:r>
              <a:rPr lang="en-US" altLang="zh-CN" dirty="0">
                <a:cs typeface="+mn-ea"/>
                <a:sym typeface="+mn-lt"/>
              </a:rPr>
              <a:t>802.4 </a:t>
            </a:r>
            <a:r>
              <a:rPr lang="zh-CN" altLang="zh-CN" dirty="0">
                <a:cs typeface="+mn-ea"/>
                <a:sym typeface="+mn-lt"/>
              </a:rPr>
              <a:t>令牌总线</a:t>
            </a:r>
            <a:r>
              <a:rPr lang="zh-CN" altLang="en-US" dirty="0">
                <a:cs typeface="+mn-ea"/>
                <a:sym typeface="+mn-lt"/>
              </a:rPr>
              <a:t>协议、</a:t>
            </a:r>
            <a:r>
              <a:rPr lang="en-US" altLang="zh-CN" dirty="0">
                <a:cs typeface="+mn-ea"/>
                <a:sym typeface="+mn-lt"/>
              </a:rPr>
              <a:t>802.5 </a:t>
            </a:r>
            <a:r>
              <a:rPr lang="zh-CN" altLang="zh-CN" dirty="0">
                <a:cs typeface="+mn-ea"/>
                <a:sym typeface="+mn-lt"/>
              </a:rPr>
              <a:t>令牌环</a:t>
            </a:r>
            <a:r>
              <a:rPr lang="zh-CN" altLang="en-US" dirty="0">
                <a:cs typeface="+mn-ea"/>
                <a:sym typeface="+mn-lt"/>
              </a:rPr>
              <a:t>协议、</a:t>
            </a:r>
            <a:r>
              <a:rPr lang="en-US" altLang="zh-CN" dirty="0">
                <a:cs typeface="+mn-ea"/>
                <a:sym typeface="+mn-lt"/>
              </a:rPr>
              <a:t>802.11</a:t>
            </a:r>
            <a:r>
              <a:rPr lang="zh-CN" altLang="zh-CN" dirty="0">
                <a:cs typeface="+mn-ea"/>
                <a:sym typeface="+mn-lt"/>
              </a:rPr>
              <a:t>无线</a:t>
            </a:r>
            <a:r>
              <a:rPr lang="en-US" altLang="zh-CN" dirty="0" err="1">
                <a:cs typeface="+mn-ea"/>
                <a:sym typeface="+mn-lt"/>
              </a:rPr>
              <a:t>WiFi</a:t>
            </a:r>
            <a:r>
              <a:rPr lang="zh-CN" altLang="en-US" dirty="0">
                <a:cs typeface="+mn-ea"/>
                <a:sym typeface="+mn-lt"/>
              </a:rPr>
              <a:t>协议等。</a:t>
            </a:r>
          </a:p>
        </p:txBody>
      </p:sp>
      <p:sp>
        <p:nvSpPr>
          <p:cNvPr id="6" name="灯片编号占位符 5">
            <a:extLst>
              <a:ext uri="{FF2B5EF4-FFF2-40B4-BE49-F238E27FC236}">
                <a16:creationId xmlns:a16="http://schemas.microsoft.com/office/drawing/2014/main" id="{6E70F97F-B932-9DB6-8D48-7B8456D253F1}"/>
              </a:ext>
            </a:extLst>
          </p:cNvPr>
          <p:cNvSpPr>
            <a:spLocks noGrp="1"/>
          </p:cNvSpPr>
          <p:nvPr>
            <p:ph type="sldNum" sz="quarter" idx="12"/>
          </p:nvPr>
        </p:nvSpPr>
        <p:spPr/>
        <p:txBody>
          <a:bodyPr/>
          <a:lstStyle/>
          <a:p>
            <a:fld id="{C8BB1146-E542-4D4E-B8E9-6919A11DDD48}" type="slidenum">
              <a:rPr lang="en-US" smtClean="0"/>
              <a:t>302</a:t>
            </a:fld>
            <a:endParaRPr lang="en-US"/>
          </a:p>
        </p:txBody>
      </p:sp>
    </p:spTree>
    <p:extLst>
      <p:ext uri="{BB962C8B-B14F-4D97-AF65-F5344CB8AC3E}">
        <p14:creationId xmlns:p14="http://schemas.microsoft.com/office/powerpoint/2010/main" val="39484783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375729" y="-131100"/>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6</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3" name="矩形 2">
            <a:extLst>
              <a:ext uri="{FF2B5EF4-FFF2-40B4-BE49-F238E27FC236}">
                <a16:creationId xmlns:a16="http://schemas.microsoft.com/office/drawing/2014/main" id="{0F855AFA-B0AC-44FE-8409-F344EF6442D0}"/>
              </a:ext>
            </a:extLst>
          </p:cNvPr>
          <p:cNvSpPr/>
          <p:nvPr/>
        </p:nvSpPr>
        <p:spPr>
          <a:xfrm>
            <a:off x="375729" y="881331"/>
            <a:ext cx="11379440" cy="5419048"/>
          </a:xfrm>
          <a:prstGeom prst="rect">
            <a:avLst/>
          </a:prstGeom>
        </p:spPr>
        <p:txBody>
          <a:bodyPr wrap="square">
            <a:spAutoFit/>
          </a:bodyPr>
          <a:lstStyle/>
          <a:p>
            <a:pPr marL="266700" lvl="1" indent="-266700">
              <a:lnSpc>
                <a:spcPct val="120000"/>
              </a:lnSpc>
              <a:buFont typeface="Wingdings" panose="05000000000000000000" pitchFamily="2" charset="2"/>
              <a:buChar char="Ø"/>
            </a:pPr>
            <a:r>
              <a:rPr lang="en-US" altLang="zh-CN" sz="2000" kern="100" dirty="0">
                <a:cs typeface="+mn-ea"/>
                <a:sym typeface="+mn-lt"/>
              </a:rPr>
              <a:t>802.3 </a:t>
            </a:r>
            <a:r>
              <a:rPr lang="zh-CN" altLang="en-US" sz="2000" kern="100" dirty="0">
                <a:cs typeface="+mn-ea"/>
                <a:sym typeface="+mn-lt"/>
              </a:rPr>
              <a:t>的</a:t>
            </a:r>
            <a:r>
              <a:rPr lang="zh-CN" altLang="zh-CN" sz="2000" dirty="0">
                <a:cs typeface="+mn-ea"/>
                <a:sym typeface="+mn-lt"/>
              </a:rPr>
              <a:t>以太网</a:t>
            </a:r>
            <a:r>
              <a:rPr lang="zh-CN" altLang="en-US" sz="2000" dirty="0">
                <a:cs typeface="+mn-ea"/>
                <a:sym typeface="+mn-lt"/>
              </a:rPr>
              <a:t>是最重要的、也是目前应用最广的</a:t>
            </a:r>
            <a:r>
              <a:rPr lang="zh-CN" altLang="en-US" sz="2000" dirty="0">
                <a:solidFill>
                  <a:srgbClr val="121212"/>
                </a:solidFill>
                <a:cs typeface="+mn-ea"/>
                <a:sym typeface="+mn-lt"/>
              </a:rPr>
              <a:t>局域网：</a:t>
            </a:r>
            <a:endParaRPr lang="en-US" altLang="zh-CN" sz="2000" dirty="0">
              <a:solidFill>
                <a:srgbClr val="121212"/>
              </a:solidFill>
              <a:cs typeface="+mn-ea"/>
              <a:sym typeface="+mn-lt"/>
            </a:endParaRPr>
          </a:p>
          <a:p>
            <a:pPr marL="449263" lvl="1" indent="-268288">
              <a:lnSpc>
                <a:spcPct val="120000"/>
              </a:lnSpc>
              <a:buFont typeface="Arial" panose="020B0604020202020204" pitchFamily="34" charset="0"/>
              <a:buChar char="•"/>
            </a:pPr>
            <a:r>
              <a:rPr lang="zh-CN" altLang="en-US" dirty="0">
                <a:cs typeface="+mn-ea"/>
                <a:sym typeface="+mn-lt"/>
              </a:rPr>
              <a:t>在 </a:t>
            </a:r>
            <a:r>
              <a:rPr lang="en-US" altLang="zh-CN" dirty="0">
                <a:cs typeface="+mn-ea"/>
                <a:sym typeface="+mn-lt"/>
              </a:rPr>
              <a:t>TCP/IP </a:t>
            </a:r>
            <a:r>
              <a:rPr lang="zh-CN" altLang="en-US" dirty="0">
                <a:cs typeface="+mn-ea"/>
                <a:sym typeface="+mn-lt"/>
              </a:rPr>
              <a:t>体系中，数据报文传输的可靠性由传输层来保证。另一方面，以太网信道质量好，因信道质量问题，在链路层产生数据帧差错的概率很小。为了提高链路层通信效率，在以太网中可以舍弃 </a:t>
            </a:r>
            <a:r>
              <a:rPr lang="en-US" altLang="zh-CN" dirty="0">
                <a:cs typeface="+mn-ea"/>
                <a:sym typeface="+mn-lt"/>
              </a:rPr>
              <a:t>LLC </a:t>
            </a:r>
            <a:r>
              <a:rPr lang="zh-CN" altLang="en-US" dirty="0">
                <a:cs typeface="+mn-ea"/>
                <a:sym typeface="+mn-lt"/>
              </a:rPr>
              <a:t>层，直接由</a:t>
            </a:r>
            <a:r>
              <a:rPr lang="en-US" altLang="zh-CN" dirty="0">
                <a:cs typeface="+mn-ea"/>
                <a:sym typeface="+mn-lt"/>
              </a:rPr>
              <a:t>MAC</a:t>
            </a:r>
            <a:r>
              <a:rPr lang="zh-CN" altLang="en-US" dirty="0">
                <a:cs typeface="+mn-ea"/>
                <a:sym typeface="+mn-lt"/>
              </a:rPr>
              <a:t>层为网络层提供数据传输服务。</a:t>
            </a:r>
          </a:p>
          <a:p>
            <a:pPr marL="449263" lvl="1" indent="-268288">
              <a:lnSpc>
                <a:spcPct val="120000"/>
              </a:lnSpc>
              <a:buFont typeface="Arial" panose="020B0604020202020204" pitchFamily="34" charset="0"/>
              <a:buChar char="•"/>
            </a:pPr>
            <a:r>
              <a:rPr lang="zh-CN" altLang="en-US" dirty="0">
                <a:solidFill>
                  <a:srgbClr val="121212"/>
                </a:solidFill>
                <a:cs typeface="+mn-ea"/>
                <a:sym typeface="+mn-lt"/>
              </a:rPr>
              <a:t>以太网是一个多点共享媒介的广播信道。在多点半双工方式下，任何站点发送数据时，对线路媒介的访问可能会有冲突，需要通过 </a:t>
            </a:r>
            <a:r>
              <a:rPr lang="en-US" altLang="zh-CN" kern="100" dirty="0">
                <a:cs typeface="+mn-ea"/>
                <a:sym typeface="+mn-lt"/>
              </a:rPr>
              <a:t>CSMA/CD </a:t>
            </a:r>
            <a:r>
              <a:rPr lang="zh-CN" altLang="en-US" kern="100" dirty="0">
                <a:cs typeface="+mn-ea"/>
                <a:sym typeface="+mn-lt"/>
              </a:rPr>
              <a:t>协议来</a:t>
            </a:r>
            <a:r>
              <a:rPr lang="zh-CN" altLang="en-US" dirty="0">
                <a:cs typeface="+mn-ea"/>
                <a:sym typeface="+mn-lt"/>
              </a:rPr>
              <a:t>争用信道，动态接入媒介。</a:t>
            </a:r>
            <a:endParaRPr lang="en-US" altLang="zh-CN" dirty="0">
              <a:cs typeface="+mn-ea"/>
              <a:sym typeface="+mn-lt"/>
            </a:endParaRPr>
          </a:p>
          <a:p>
            <a:pPr marL="449263" lvl="1" indent="-268288">
              <a:lnSpc>
                <a:spcPct val="120000"/>
              </a:lnSpc>
              <a:buFont typeface="Arial" panose="020B0604020202020204" pitchFamily="34" charset="0"/>
              <a:buChar char="•"/>
            </a:pPr>
            <a:r>
              <a:rPr lang="zh-CN" altLang="en-US" dirty="0">
                <a:cs typeface="+mn-ea"/>
                <a:sym typeface="+mn-lt"/>
              </a:rPr>
              <a:t>以太网数据帧的成帧定界采用</a:t>
            </a:r>
            <a:r>
              <a:rPr lang="zh-CN" altLang="en-US" dirty="0">
                <a:solidFill>
                  <a:srgbClr val="1E5406"/>
                </a:solidFill>
                <a:cs typeface="+mn-ea"/>
                <a:sym typeface="+mn-lt"/>
              </a:rPr>
              <a:t>物理层编码违例法，具体编码</a:t>
            </a:r>
            <a:r>
              <a:rPr lang="zh-CN" altLang="en-US" dirty="0">
                <a:cs typeface="+mn-ea"/>
                <a:sym typeface="+mn-lt"/>
              </a:rPr>
              <a:t>有曼彻斯特、</a:t>
            </a:r>
            <a:r>
              <a:rPr lang="en-US" altLang="zh-CN" dirty="0">
                <a:cs typeface="+mn-ea"/>
                <a:sym typeface="+mn-lt"/>
              </a:rPr>
              <a:t>4B/5B</a:t>
            </a:r>
            <a:r>
              <a:rPr lang="zh-CN" altLang="en-US" dirty="0">
                <a:cs typeface="+mn-ea"/>
                <a:sym typeface="+mn-lt"/>
              </a:rPr>
              <a:t>、</a:t>
            </a:r>
            <a:r>
              <a:rPr lang="en-US" altLang="zh-CN" dirty="0">
                <a:cs typeface="+mn-ea"/>
                <a:sym typeface="+mn-lt"/>
              </a:rPr>
              <a:t>8B/10B</a:t>
            </a:r>
            <a:r>
              <a:rPr lang="zh-CN" altLang="en-US" dirty="0">
                <a:cs typeface="+mn-ea"/>
                <a:sym typeface="+mn-lt"/>
              </a:rPr>
              <a:t>等多种编码方式。不同速率的以太网，采用不同的编码方式。</a:t>
            </a:r>
            <a:endParaRPr lang="en-US" altLang="zh-CN" dirty="0">
              <a:cs typeface="+mn-ea"/>
              <a:sym typeface="+mn-lt"/>
            </a:endParaRPr>
          </a:p>
          <a:p>
            <a:pPr marL="449263" indent="-268288" eaLnBrk="0" hangingPunct="0">
              <a:lnSpc>
                <a:spcPct val="120000"/>
              </a:lnSpc>
              <a:buClr>
                <a:srgbClr val="0070C0"/>
              </a:buClr>
              <a:buFont typeface="Arial" panose="020B0604020202020204" pitchFamily="34" charset="0"/>
              <a:buChar char="•"/>
            </a:pPr>
            <a:r>
              <a:rPr lang="zh-CN" altLang="en-US" dirty="0">
                <a:solidFill>
                  <a:srgbClr val="000000"/>
                </a:solidFill>
                <a:cs typeface="+mn-ea"/>
                <a:sym typeface="+mn-lt"/>
              </a:rPr>
              <a:t>以太网 </a:t>
            </a:r>
            <a:r>
              <a:rPr lang="en-US" altLang="zh-CN" dirty="0">
                <a:solidFill>
                  <a:srgbClr val="000000"/>
                </a:solidFill>
                <a:cs typeface="+mn-ea"/>
                <a:sym typeface="+mn-lt"/>
              </a:rPr>
              <a:t>MAC </a:t>
            </a:r>
            <a:r>
              <a:rPr lang="zh-CN" altLang="en-US" dirty="0">
                <a:solidFill>
                  <a:srgbClr val="000000"/>
                </a:solidFill>
                <a:cs typeface="+mn-ea"/>
                <a:sym typeface="+mn-lt"/>
              </a:rPr>
              <a:t>帧格式有两种标准：</a:t>
            </a:r>
            <a:endParaRPr lang="en-US" altLang="zh-CN" dirty="0">
              <a:solidFill>
                <a:srgbClr val="000000"/>
              </a:solidFill>
              <a:cs typeface="+mn-ea"/>
              <a:sym typeface="+mn-lt"/>
            </a:endParaRPr>
          </a:p>
          <a:p>
            <a:pPr marL="820738" indent="-285750" eaLnBrk="0" hangingPunct="0">
              <a:lnSpc>
                <a:spcPct val="120000"/>
              </a:lnSpc>
              <a:buClr>
                <a:srgbClr val="0070C0"/>
              </a:buClr>
              <a:buSzPct val="60000"/>
              <a:buFont typeface="Wingdings" panose="05000000000000000000" pitchFamily="2" charset="2"/>
              <a:buChar char="u"/>
            </a:pPr>
            <a:r>
              <a:rPr lang="en-US" altLang="zh-CN" dirty="0">
                <a:solidFill>
                  <a:srgbClr val="000000"/>
                </a:solidFill>
                <a:cs typeface="+mn-ea"/>
                <a:sym typeface="+mn-lt"/>
              </a:rPr>
              <a:t>IEEE </a:t>
            </a:r>
            <a:r>
              <a:rPr lang="zh-CN" altLang="en-US" dirty="0">
                <a:solidFill>
                  <a:srgbClr val="000000"/>
                </a:solidFill>
                <a:cs typeface="+mn-ea"/>
                <a:sym typeface="+mn-lt"/>
              </a:rPr>
              <a:t>的 </a:t>
            </a:r>
            <a:r>
              <a:rPr lang="en-US" altLang="zh-CN" dirty="0">
                <a:solidFill>
                  <a:srgbClr val="000000"/>
                </a:solidFill>
                <a:cs typeface="+mn-ea"/>
                <a:sym typeface="+mn-lt"/>
              </a:rPr>
              <a:t>802.3 </a:t>
            </a:r>
            <a:r>
              <a:rPr lang="zh-CN" altLang="en-US" dirty="0">
                <a:solidFill>
                  <a:srgbClr val="000000"/>
                </a:solidFill>
                <a:cs typeface="+mn-ea"/>
                <a:sym typeface="+mn-lt"/>
              </a:rPr>
              <a:t>帧和 </a:t>
            </a:r>
            <a:r>
              <a:rPr lang="en-US" altLang="zh-CN" dirty="0">
                <a:solidFill>
                  <a:srgbClr val="000000"/>
                </a:solidFill>
                <a:cs typeface="+mn-ea"/>
                <a:sym typeface="+mn-lt"/>
              </a:rPr>
              <a:t>Ethernet_</a:t>
            </a:r>
            <a:r>
              <a:rPr kumimoji="1" lang="en-US" altLang="zh-CN" b="1" dirty="0">
                <a:solidFill>
                  <a:srgbClr val="000000"/>
                </a:solidFill>
                <a:effectLst>
                  <a:outerShdw blurRad="38100" dist="38100" dir="2700000" algn="tl">
                    <a:srgbClr val="C0C0C0"/>
                  </a:outerShdw>
                </a:effectLst>
                <a:cs typeface="+mn-ea"/>
                <a:sym typeface="+mn-lt"/>
              </a:rPr>
              <a:t> II</a:t>
            </a:r>
            <a:r>
              <a:rPr lang="en-US" altLang="zh-CN" dirty="0">
                <a:solidFill>
                  <a:srgbClr val="000000"/>
                </a:solidFill>
                <a:cs typeface="+mn-ea"/>
                <a:sym typeface="+mn-lt"/>
              </a:rPr>
              <a:t> </a:t>
            </a:r>
            <a:r>
              <a:rPr lang="zh-CN" altLang="en-US" dirty="0">
                <a:solidFill>
                  <a:srgbClr val="000000"/>
                </a:solidFill>
                <a:cs typeface="+mn-ea"/>
                <a:sym typeface="+mn-lt"/>
              </a:rPr>
              <a:t>帧，通过帧中的</a:t>
            </a:r>
            <a:r>
              <a:rPr kumimoji="1" lang="en-US" altLang="zh-CN" dirty="0">
                <a:cs typeface="+mn-ea"/>
                <a:sym typeface="+mn-lt"/>
              </a:rPr>
              <a:t>Length/Type</a:t>
            </a:r>
            <a:r>
              <a:rPr kumimoji="1" lang="zh-CN" altLang="en-US" dirty="0">
                <a:cs typeface="+mn-ea"/>
                <a:sym typeface="+mn-lt"/>
              </a:rPr>
              <a:t>值来区分，</a:t>
            </a:r>
            <a:r>
              <a:rPr kumimoji="1" lang="en-US" altLang="zh-CN" dirty="0">
                <a:cs typeface="+mn-ea"/>
                <a:sym typeface="+mn-lt"/>
              </a:rPr>
              <a:t>Length/Type &gt;1536 </a:t>
            </a:r>
            <a:r>
              <a:rPr kumimoji="1" lang="zh-CN" altLang="en-US" dirty="0">
                <a:cs typeface="+mn-ea"/>
                <a:sym typeface="+mn-lt"/>
              </a:rPr>
              <a:t>是</a:t>
            </a:r>
            <a:r>
              <a:rPr lang="en-US" altLang="zh-CN" dirty="0">
                <a:solidFill>
                  <a:srgbClr val="000000"/>
                </a:solidFill>
                <a:cs typeface="+mn-ea"/>
                <a:sym typeface="+mn-lt"/>
              </a:rPr>
              <a:t>Ethernet_</a:t>
            </a:r>
            <a:r>
              <a:rPr kumimoji="1" lang="en-US" altLang="zh-CN" b="1" dirty="0">
                <a:solidFill>
                  <a:srgbClr val="000000"/>
                </a:solidFill>
                <a:effectLst>
                  <a:outerShdw blurRad="38100" dist="38100" dir="2700000" algn="tl">
                    <a:srgbClr val="C0C0C0"/>
                  </a:outerShdw>
                </a:effectLst>
                <a:cs typeface="+mn-ea"/>
                <a:sym typeface="+mn-lt"/>
              </a:rPr>
              <a:t> II</a:t>
            </a:r>
            <a:r>
              <a:rPr lang="en-US" altLang="zh-CN" dirty="0">
                <a:solidFill>
                  <a:srgbClr val="000000"/>
                </a:solidFill>
                <a:cs typeface="+mn-ea"/>
                <a:sym typeface="+mn-lt"/>
              </a:rPr>
              <a:t> </a:t>
            </a:r>
            <a:r>
              <a:rPr lang="zh-CN" altLang="en-US" dirty="0">
                <a:solidFill>
                  <a:srgbClr val="000000"/>
                </a:solidFill>
                <a:cs typeface="+mn-ea"/>
                <a:sym typeface="+mn-lt"/>
              </a:rPr>
              <a:t>帧格式</a:t>
            </a:r>
            <a:r>
              <a:rPr kumimoji="1" lang="zh-CN" altLang="en-US" dirty="0">
                <a:cs typeface="+mn-ea"/>
                <a:sym typeface="+mn-lt"/>
              </a:rPr>
              <a:t>，</a:t>
            </a:r>
            <a:r>
              <a:rPr kumimoji="1" lang="en-US" altLang="zh-CN" dirty="0">
                <a:cs typeface="+mn-ea"/>
                <a:sym typeface="+mn-lt"/>
              </a:rPr>
              <a:t>Length/Type&lt;=1500</a:t>
            </a:r>
            <a:r>
              <a:rPr lang="en-US" altLang="zh-CN" dirty="0">
                <a:solidFill>
                  <a:srgbClr val="000000"/>
                </a:solidFill>
                <a:cs typeface="+mn-ea"/>
                <a:sym typeface="+mn-lt"/>
              </a:rPr>
              <a:t> </a:t>
            </a:r>
            <a:r>
              <a:rPr lang="zh-CN" altLang="en-US" dirty="0">
                <a:solidFill>
                  <a:srgbClr val="000000"/>
                </a:solidFill>
                <a:cs typeface="+mn-ea"/>
                <a:sym typeface="+mn-lt"/>
              </a:rPr>
              <a:t>，是</a:t>
            </a:r>
            <a:r>
              <a:rPr lang="en-US" altLang="zh-CN" dirty="0">
                <a:solidFill>
                  <a:srgbClr val="000000"/>
                </a:solidFill>
                <a:cs typeface="+mn-ea"/>
                <a:sym typeface="+mn-lt"/>
              </a:rPr>
              <a:t>IEEE </a:t>
            </a:r>
            <a:r>
              <a:rPr lang="zh-CN" altLang="en-US" dirty="0">
                <a:solidFill>
                  <a:srgbClr val="000000"/>
                </a:solidFill>
                <a:cs typeface="+mn-ea"/>
                <a:sym typeface="+mn-lt"/>
              </a:rPr>
              <a:t>的 </a:t>
            </a:r>
            <a:r>
              <a:rPr lang="en-US" altLang="zh-CN" dirty="0">
                <a:solidFill>
                  <a:srgbClr val="000000"/>
                </a:solidFill>
                <a:cs typeface="+mn-ea"/>
                <a:sym typeface="+mn-lt"/>
              </a:rPr>
              <a:t>802.3 </a:t>
            </a:r>
            <a:r>
              <a:rPr lang="zh-CN" altLang="en-US" dirty="0">
                <a:solidFill>
                  <a:srgbClr val="000000"/>
                </a:solidFill>
                <a:cs typeface="+mn-ea"/>
                <a:sym typeface="+mn-lt"/>
              </a:rPr>
              <a:t>帧格式。</a:t>
            </a:r>
            <a:endParaRPr lang="en-US" altLang="zh-CN" dirty="0">
              <a:solidFill>
                <a:srgbClr val="000000"/>
              </a:solidFill>
              <a:cs typeface="+mn-ea"/>
              <a:sym typeface="+mn-lt"/>
            </a:endParaRPr>
          </a:p>
          <a:p>
            <a:pPr marL="820738" indent="-285750" eaLnBrk="0" hangingPunct="0">
              <a:lnSpc>
                <a:spcPct val="120000"/>
              </a:lnSpc>
              <a:buClr>
                <a:srgbClr val="0070C0"/>
              </a:buClr>
              <a:buSzPct val="60000"/>
              <a:buFont typeface="Wingdings" panose="05000000000000000000" pitchFamily="2" charset="2"/>
              <a:buChar char="u"/>
            </a:pPr>
            <a:r>
              <a:rPr lang="zh-CN" altLang="en-US" dirty="0">
                <a:solidFill>
                  <a:srgbClr val="000000"/>
                </a:solidFill>
                <a:cs typeface="+mn-ea"/>
                <a:sym typeface="+mn-lt"/>
              </a:rPr>
              <a:t>在</a:t>
            </a:r>
            <a:r>
              <a:rPr lang="en-US" altLang="zh-CN" dirty="0">
                <a:solidFill>
                  <a:srgbClr val="000000"/>
                </a:solidFill>
                <a:cs typeface="+mn-ea"/>
                <a:sym typeface="+mn-lt"/>
              </a:rPr>
              <a:t>TCP/IP</a:t>
            </a:r>
            <a:r>
              <a:rPr lang="zh-CN" altLang="en-US" dirty="0">
                <a:solidFill>
                  <a:srgbClr val="000000"/>
                </a:solidFill>
                <a:cs typeface="+mn-ea"/>
                <a:sym typeface="+mn-lt"/>
              </a:rPr>
              <a:t>中，通常采用</a:t>
            </a:r>
            <a:r>
              <a:rPr lang="en-US" altLang="zh-CN" dirty="0">
                <a:solidFill>
                  <a:srgbClr val="000000"/>
                </a:solidFill>
                <a:cs typeface="+mn-ea"/>
                <a:sym typeface="+mn-lt"/>
              </a:rPr>
              <a:t>Ethernet_</a:t>
            </a:r>
            <a:r>
              <a:rPr kumimoji="1" lang="en-US" altLang="zh-CN" b="1" dirty="0">
                <a:solidFill>
                  <a:srgbClr val="000000"/>
                </a:solidFill>
                <a:effectLst>
                  <a:outerShdw blurRad="38100" dist="38100" dir="2700000" algn="tl">
                    <a:srgbClr val="C0C0C0"/>
                  </a:outerShdw>
                </a:effectLst>
                <a:cs typeface="+mn-ea"/>
                <a:sym typeface="+mn-lt"/>
              </a:rPr>
              <a:t> II</a:t>
            </a:r>
            <a:r>
              <a:rPr lang="en-US" altLang="zh-CN" dirty="0">
                <a:solidFill>
                  <a:srgbClr val="000000"/>
                </a:solidFill>
                <a:cs typeface="+mn-ea"/>
                <a:sym typeface="+mn-lt"/>
              </a:rPr>
              <a:t> </a:t>
            </a:r>
            <a:r>
              <a:rPr lang="zh-CN" altLang="en-US" dirty="0">
                <a:solidFill>
                  <a:srgbClr val="000000"/>
                </a:solidFill>
                <a:cs typeface="+mn-ea"/>
                <a:sym typeface="+mn-lt"/>
              </a:rPr>
              <a:t>帧格式，直接将上层各种数据报文封装在 </a:t>
            </a:r>
            <a:r>
              <a:rPr lang="en-US" altLang="zh-CN" dirty="0">
                <a:solidFill>
                  <a:srgbClr val="000000"/>
                </a:solidFill>
                <a:cs typeface="+mn-ea"/>
                <a:sym typeface="+mn-lt"/>
              </a:rPr>
              <a:t>MAC </a:t>
            </a:r>
            <a:r>
              <a:rPr lang="zh-CN" altLang="en-US" dirty="0">
                <a:solidFill>
                  <a:srgbClr val="000000"/>
                </a:solidFill>
                <a:cs typeface="+mn-ea"/>
                <a:sym typeface="+mn-lt"/>
              </a:rPr>
              <a:t>帧中，如</a:t>
            </a:r>
            <a:r>
              <a:rPr lang="en-US" altLang="zh-CN" dirty="0">
                <a:solidFill>
                  <a:srgbClr val="000000"/>
                </a:solidFill>
                <a:cs typeface="+mn-ea"/>
                <a:sym typeface="+mn-lt"/>
              </a:rPr>
              <a:t>IPv4</a:t>
            </a:r>
            <a:r>
              <a:rPr lang="zh-CN" altLang="en-US" dirty="0">
                <a:solidFill>
                  <a:srgbClr val="000000"/>
                </a:solidFill>
                <a:cs typeface="+mn-ea"/>
                <a:sym typeface="+mn-lt"/>
              </a:rPr>
              <a:t>、</a:t>
            </a:r>
            <a:r>
              <a:rPr lang="en-US" altLang="zh-CN" dirty="0">
                <a:solidFill>
                  <a:srgbClr val="000000"/>
                </a:solidFill>
                <a:cs typeface="+mn-ea"/>
                <a:sym typeface="+mn-lt"/>
              </a:rPr>
              <a:t>ARP</a:t>
            </a:r>
            <a:r>
              <a:rPr lang="zh-CN" altLang="en-US" dirty="0">
                <a:solidFill>
                  <a:srgbClr val="000000"/>
                </a:solidFill>
                <a:cs typeface="+mn-ea"/>
                <a:sym typeface="+mn-lt"/>
              </a:rPr>
              <a:t>、</a:t>
            </a:r>
            <a:r>
              <a:rPr lang="en-US" altLang="zh-CN" dirty="0">
                <a:solidFill>
                  <a:srgbClr val="000000"/>
                </a:solidFill>
                <a:cs typeface="+mn-ea"/>
                <a:sym typeface="+mn-lt"/>
              </a:rPr>
              <a:t>802.1Q</a:t>
            </a:r>
            <a:r>
              <a:rPr lang="zh-CN" altLang="en-US" dirty="0">
                <a:solidFill>
                  <a:srgbClr val="000000"/>
                </a:solidFill>
                <a:cs typeface="+mn-ea"/>
                <a:sym typeface="+mn-lt"/>
              </a:rPr>
              <a:t>、</a:t>
            </a:r>
            <a:r>
              <a:rPr lang="en-US" altLang="zh-CN" dirty="0">
                <a:solidFill>
                  <a:srgbClr val="000000"/>
                </a:solidFill>
                <a:cs typeface="+mn-ea"/>
                <a:sym typeface="+mn-lt"/>
              </a:rPr>
              <a:t>IPv6</a:t>
            </a:r>
            <a:r>
              <a:rPr lang="zh-CN" altLang="en-US" dirty="0">
                <a:solidFill>
                  <a:srgbClr val="000000"/>
                </a:solidFill>
                <a:cs typeface="+mn-ea"/>
                <a:sym typeface="+mn-lt"/>
              </a:rPr>
              <a:t>等报文直接封装在 </a:t>
            </a:r>
            <a:r>
              <a:rPr lang="en-US" altLang="zh-CN" dirty="0">
                <a:solidFill>
                  <a:srgbClr val="000000"/>
                </a:solidFill>
                <a:cs typeface="+mn-ea"/>
                <a:sym typeface="+mn-lt"/>
              </a:rPr>
              <a:t>MAC </a:t>
            </a:r>
            <a:r>
              <a:rPr lang="zh-CN" altLang="en-US" dirty="0">
                <a:solidFill>
                  <a:srgbClr val="000000"/>
                </a:solidFill>
                <a:cs typeface="+mn-ea"/>
                <a:sym typeface="+mn-lt"/>
              </a:rPr>
              <a:t>帧中。</a:t>
            </a:r>
            <a:endParaRPr lang="en-US" altLang="zh-CN" dirty="0">
              <a:solidFill>
                <a:srgbClr val="000000"/>
              </a:solidFill>
              <a:cs typeface="+mn-ea"/>
              <a:sym typeface="+mn-lt"/>
            </a:endParaRPr>
          </a:p>
          <a:p>
            <a:pPr marL="449263" indent="-268288" eaLnBrk="0" hangingPunct="0">
              <a:lnSpc>
                <a:spcPct val="120000"/>
              </a:lnSpc>
              <a:buClr>
                <a:srgbClr val="0070C0"/>
              </a:buClr>
              <a:buFont typeface="Arial" panose="020B0604020202020204" pitchFamily="34" charset="0"/>
              <a:buChar char="•"/>
            </a:pPr>
            <a:r>
              <a:rPr lang="zh-CN" altLang="en-US" dirty="0">
                <a:solidFill>
                  <a:srgbClr val="000000"/>
                </a:solidFill>
                <a:cs typeface="+mn-ea"/>
                <a:sym typeface="+mn-lt"/>
              </a:rPr>
              <a:t>以太网帧最大长度</a:t>
            </a:r>
            <a:r>
              <a:rPr lang="en-US" altLang="zh-CN" dirty="0">
                <a:solidFill>
                  <a:srgbClr val="000000"/>
                </a:solidFill>
                <a:cs typeface="+mn-ea"/>
                <a:sym typeface="+mn-lt"/>
              </a:rPr>
              <a:t>1518</a:t>
            </a:r>
            <a:r>
              <a:rPr lang="zh-CN" altLang="en-US" dirty="0">
                <a:solidFill>
                  <a:srgbClr val="000000"/>
                </a:solidFill>
                <a:cs typeface="+mn-ea"/>
                <a:sym typeface="+mn-lt"/>
              </a:rPr>
              <a:t>字节，最小长度</a:t>
            </a:r>
            <a:r>
              <a:rPr lang="en-US" altLang="zh-CN" dirty="0">
                <a:solidFill>
                  <a:srgbClr val="000000"/>
                </a:solidFill>
                <a:cs typeface="+mn-ea"/>
                <a:sym typeface="+mn-lt"/>
              </a:rPr>
              <a:t>64</a:t>
            </a:r>
            <a:r>
              <a:rPr lang="zh-CN" altLang="en-US" dirty="0">
                <a:solidFill>
                  <a:srgbClr val="000000"/>
                </a:solidFill>
                <a:cs typeface="+mn-ea"/>
                <a:sym typeface="+mn-lt"/>
              </a:rPr>
              <a:t>字节（长度不足时需要填补到</a:t>
            </a:r>
            <a:r>
              <a:rPr lang="en-US" altLang="zh-CN" dirty="0">
                <a:solidFill>
                  <a:srgbClr val="000000"/>
                </a:solidFill>
                <a:cs typeface="+mn-ea"/>
                <a:sym typeface="+mn-lt"/>
              </a:rPr>
              <a:t>64</a:t>
            </a:r>
            <a:r>
              <a:rPr lang="zh-CN" altLang="en-US" dirty="0">
                <a:solidFill>
                  <a:srgbClr val="000000"/>
                </a:solidFill>
                <a:cs typeface="+mn-ea"/>
                <a:sym typeface="+mn-lt"/>
              </a:rPr>
              <a:t>字节）</a:t>
            </a:r>
            <a:endParaRPr lang="en-US" altLang="zh-CN" dirty="0">
              <a:solidFill>
                <a:srgbClr val="000000"/>
              </a:solidFill>
              <a:cs typeface="+mn-ea"/>
              <a:sym typeface="+mn-lt"/>
            </a:endParaRPr>
          </a:p>
          <a:p>
            <a:pPr marL="449263" indent="-268288" eaLnBrk="0" hangingPunct="0">
              <a:lnSpc>
                <a:spcPct val="120000"/>
              </a:lnSpc>
              <a:buClr>
                <a:srgbClr val="0070C0"/>
              </a:buClr>
              <a:buFont typeface="Arial" panose="020B0604020202020204" pitchFamily="34" charset="0"/>
              <a:buChar char="•"/>
            </a:pPr>
            <a:r>
              <a:rPr lang="zh-CN" altLang="en-US" dirty="0">
                <a:solidFill>
                  <a:srgbClr val="000000"/>
                </a:solidFill>
                <a:cs typeface="+mn-ea"/>
                <a:sym typeface="+mn-lt"/>
              </a:rPr>
              <a:t>两帧之间至少需要留有</a:t>
            </a:r>
            <a:r>
              <a:rPr lang="en-US" altLang="zh-CN" dirty="0">
                <a:solidFill>
                  <a:srgbClr val="000000"/>
                </a:solidFill>
                <a:cs typeface="+mn-ea"/>
                <a:sym typeface="+mn-lt"/>
              </a:rPr>
              <a:t>9.6us </a:t>
            </a:r>
            <a:r>
              <a:rPr lang="zh-CN" altLang="en-US" dirty="0">
                <a:solidFill>
                  <a:srgbClr val="000000"/>
                </a:solidFill>
                <a:cs typeface="+mn-ea"/>
                <a:sym typeface="+mn-lt"/>
              </a:rPr>
              <a:t>的空闲时间，</a:t>
            </a:r>
            <a:r>
              <a:rPr lang="en-US" altLang="zh-CN" dirty="0">
                <a:solidFill>
                  <a:srgbClr val="000000"/>
                </a:solidFill>
                <a:cs typeface="+mn-ea"/>
                <a:sym typeface="+mn-lt"/>
              </a:rPr>
              <a:t>96bit</a:t>
            </a:r>
            <a:r>
              <a:rPr lang="zh-CN" altLang="en-US" dirty="0">
                <a:solidFill>
                  <a:srgbClr val="000000"/>
                </a:solidFill>
                <a:cs typeface="+mn-ea"/>
                <a:sym typeface="+mn-lt"/>
              </a:rPr>
              <a:t>的空字节留给</a:t>
            </a:r>
            <a:r>
              <a:rPr lang="en-US" altLang="zh-CN" dirty="0">
                <a:solidFill>
                  <a:srgbClr val="000000"/>
                </a:solidFill>
                <a:cs typeface="+mn-ea"/>
                <a:sym typeface="+mn-lt"/>
              </a:rPr>
              <a:t>MAC</a:t>
            </a:r>
            <a:r>
              <a:rPr lang="zh-CN" altLang="en-US" dirty="0">
                <a:solidFill>
                  <a:srgbClr val="000000"/>
                </a:solidFill>
                <a:cs typeface="+mn-ea"/>
                <a:sym typeface="+mn-lt"/>
              </a:rPr>
              <a:t>帧的</a:t>
            </a:r>
            <a:r>
              <a:rPr lang="en-US" altLang="zh-CN" dirty="0">
                <a:solidFill>
                  <a:srgbClr val="000000"/>
                </a:solidFill>
                <a:cs typeface="+mn-ea"/>
                <a:sym typeface="+mn-lt"/>
              </a:rPr>
              <a:t>7</a:t>
            </a:r>
            <a:r>
              <a:rPr lang="zh-CN" altLang="en-US" dirty="0">
                <a:solidFill>
                  <a:srgbClr val="000000"/>
                </a:solidFill>
                <a:cs typeface="+mn-ea"/>
                <a:sym typeface="+mn-lt"/>
              </a:rPr>
              <a:t>字节的前导符和</a:t>
            </a:r>
            <a:r>
              <a:rPr lang="en-US" altLang="zh-CN" dirty="0">
                <a:solidFill>
                  <a:srgbClr val="000000"/>
                </a:solidFill>
                <a:cs typeface="+mn-ea"/>
                <a:sym typeface="+mn-lt"/>
              </a:rPr>
              <a:t>1</a:t>
            </a:r>
            <a:r>
              <a:rPr lang="zh-CN" altLang="en-US" dirty="0">
                <a:solidFill>
                  <a:srgbClr val="000000"/>
                </a:solidFill>
                <a:cs typeface="+mn-ea"/>
                <a:sym typeface="+mn-lt"/>
              </a:rPr>
              <a:t>字节的定界符。</a:t>
            </a:r>
            <a:endParaRPr lang="en-US" altLang="zh-CN" dirty="0">
              <a:solidFill>
                <a:srgbClr val="000000"/>
              </a:solidFill>
              <a:cs typeface="+mn-ea"/>
              <a:sym typeface="+mn-lt"/>
            </a:endParaRPr>
          </a:p>
          <a:p>
            <a:pPr marL="449263" indent="-268288" eaLnBrk="0" hangingPunct="0">
              <a:lnSpc>
                <a:spcPct val="120000"/>
              </a:lnSpc>
              <a:buClr>
                <a:srgbClr val="0070C0"/>
              </a:buClr>
              <a:buFont typeface="Arial" panose="020B0604020202020204" pitchFamily="34" charset="0"/>
              <a:buChar char="•"/>
            </a:pPr>
            <a:r>
              <a:rPr lang="zh-CN" altLang="en-US" dirty="0">
                <a:solidFill>
                  <a:srgbClr val="000000"/>
                </a:solidFill>
                <a:cs typeface="+mn-ea"/>
                <a:sym typeface="+mn-lt"/>
              </a:rPr>
              <a:t>以太网是无连接、无确认的链路服务，</a:t>
            </a:r>
            <a:r>
              <a:rPr lang="en-US" altLang="zh-CN" dirty="0">
                <a:solidFill>
                  <a:srgbClr val="000000"/>
                </a:solidFill>
                <a:cs typeface="+mn-ea"/>
                <a:sym typeface="+mn-lt"/>
              </a:rPr>
              <a:t>MAC</a:t>
            </a:r>
            <a:r>
              <a:rPr lang="zh-CN" altLang="en-US" dirty="0">
                <a:solidFill>
                  <a:srgbClr val="000000"/>
                </a:solidFill>
                <a:cs typeface="+mn-ea"/>
                <a:sym typeface="+mn-lt"/>
              </a:rPr>
              <a:t>帧有检错功能，但对错帧、丢帧不做差错控制。</a:t>
            </a:r>
            <a:endParaRPr lang="en-US" altLang="zh-CN" dirty="0">
              <a:solidFill>
                <a:srgbClr val="000000"/>
              </a:solidFill>
              <a:cs typeface="+mn-ea"/>
              <a:sym typeface="+mn-lt"/>
            </a:endParaRPr>
          </a:p>
        </p:txBody>
      </p:sp>
      <p:sp>
        <p:nvSpPr>
          <p:cNvPr id="6" name="灯片编号占位符 5">
            <a:extLst>
              <a:ext uri="{FF2B5EF4-FFF2-40B4-BE49-F238E27FC236}">
                <a16:creationId xmlns:a16="http://schemas.microsoft.com/office/drawing/2014/main" id="{A890E0AC-F184-02FB-A341-86B07F14FC5E}"/>
              </a:ext>
            </a:extLst>
          </p:cNvPr>
          <p:cNvSpPr>
            <a:spLocks noGrp="1"/>
          </p:cNvSpPr>
          <p:nvPr>
            <p:ph type="sldNum" sz="quarter" idx="12"/>
          </p:nvPr>
        </p:nvSpPr>
        <p:spPr/>
        <p:txBody>
          <a:bodyPr/>
          <a:lstStyle/>
          <a:p>
            <a:fld id="{C8BB1146-E542-4D4E-B8E9-6919A11DDD48}" type="slidenum">
              <a:rPr lang="en-US" smtClean="0"/>
              <a:t>303</a:t>
            </a:fld>
            <a:endParaRPr lang="en-US"/>
          </a:p>
        </p:txBody>
      </p:sp>
    </p:spTree>
    <p:extLst>
      <p:ext uri="{BB962C8B-B14F-4D97-AF65-F5344CB8AC3E}">
        <p14:creationId xmlns:p14="http://schemas.microsoft.com/office/powerpoint/2010/main" val="4514665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384355" y="-87073"/>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7</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5" name="矩形 4">
            <a:extLst>
              <a:ext uri="{FF2B5EF4-FFF2-40B4-BE49-F238E27FC236}">
                <a16:creationId xmlns:a16="http://schemas.microsoft.com/office/drawing/2014/main" id="{7E3F21F0-D966-4464-B9C0-8BB779FB2456}"/>
              </a:ext>
            </a:extLst>
          </p:cNvPr>
          <p:cNvSpPr/>
          <p:nvPr/>
        </p:nvSpPr>
        <p:spPr>
          <a:xfrm>
            <a:off x="384355" y="1201085"/>
            <a:ext cx="11145079" cy="4197046"/>
          </a:xfrm>
          <a:prstGeom prst="rect">
            <a:avLst/>
          </a:prstGeom>
        </p:spPr>
        <p:txBody>
          <a:bodyPr wrap="square">
            <a:spAutoFit/>
          </a:bodyPr>
          <a:lstStyle/>
          <a:p>
            <a:pPr marL="285750" indent="-285750">
              <a:lnSpc>
                <a:spcPct val="120000"/>
              </a:lnSpc>
              <a:buFont typeface="Wingdings" panose="05000000000000000000" pitchFamily="2" charset="2"/>
              <a:buChar char="Ø"/>
            </a:pPr>
            <a:r>
              <a:rPr lang="en-US" altLang="zh-CN" sz="2200" dirty="0">
                <a:cs typeface="+mn-ea"/>
                <a:sym typeface="+mn-lt"/>
              </a:rPr>
              <a:t>WLAN </a:t>
            </a:r>
            <a:r>
              <a:rPr lang="zh-CN" altLang="en-US" sz="2200" dirty="0">
                <a:cs typeface="+mn-ea"/>
                <a:sym typeface="+mn-lt"/>
              </a:rPr>
              <a:t>是无线局域网，其标准 </a:t>
            </a:r>
            <a:r>
              <a:rPr lang="en-US" altLang="zh-CN" sz="2200" dirty="0">
                <a:cs typeface="+mn-ea"/>
                <a:sym typeface="+mn-lt"/>
              </a:rPr>
              <a:t>802.11 </a:t>
            </a:r>
            <a:r>
              <a:rPr lang="zh-CN" altLang="en-US" sz="2200" dirty="0">
                <a:cs typeface="+mn-ea"/>
                <a:sym typeface="+mn-lt"/>
              </a:rPr>
              <a:t>是由 </a:t>
            </a:r>
            <a:r>
              <a:rPr lang="en-US" altLang="zh-CN" sz="2200" dirty="0">
                <a:cs typeface="+mn-ea"/>
                <a:sym typeface="+mn-lt"/>
              </a:rPr>
              <a:t>IEEE 802</a:t>
            </a:r>
            <a:r>
              <a:rPr lang="zh-CN" altLang="en-US" sz="2200" dirty="0">
                <a:cs typeface="+mn-ea"/>
                <a:sym typeface="+mn-lt"/>
              </a:rPr>
              <a:t>标准组织制定的，</a:t>
            </a:r>
            <a:r>
              <a:rPr lang="en-US" altLang="zh-CN" sz="2200" dirty="0">
                <a:cs typeface="+mn-ea"/>
                <a:sym typeface="+mn-lt"/>
              </a:rPr>
              <a:t>802.11 </a:t>
            </a:r>
            <a:r>
              <a:rPr lang="zh-CN" altLang="en-US" sz="2200" dirty="0">
                <a:cs typeface="+mn-ea"/>
                <a:sym typeface="+mn-lt"/>
              </a:rPr>
              <a:t>是关于无线局域网媒介访问控制协议（</a:t>
            </a:r>
            <a:r>
              <a:rPr lang="en-US" altLang="zh-CN" sz="2200" dirty="0">
                <a:cs typeface="+mn-ea"/>
                <a:sym typeface="+mn-lt"/>
              </a:rPr>
              <a:t>MAC</a:t>
            </a:r>
            <a:r>
              <a:rPr lang="zh-CN" altLang="en-US" sz="2200" dirty="0">
                <a:cs typeface="+mn-ea"/>
                <a:sym typeface="+mn-lt"/>
              </a:rPr>
              <a:t>）以及物理层的协议族。</a:t>
            </a:r>
            <a:endParaRPr lang="en-US" altLang="zh-CN" sz="2200" dirty="0">
              <a:cs typeface="+mn-ea"/>
              <a:sym typeface="+mn-lt"/>
            </a:endParaRPr>
          </a:p>
          <a:p>
            <a:pPr marL="536575" indent="-179388">
              <a:lnSpc>
                <a:spcPct val="120000"/>
              </a:lnSpc>
              <a:buFont typeface="Arial" panose="020B0604020202020204" pitchFamily="34" charset="0"/>
              <a:buChar char="•"/>
            </a:pPr>
            <a:r>
              <a:rPr lang="en-US" altLang="zh-CN" sz="2000" dirty="0">
                <a:cs typeface="+mn-ea"/>
                <a:sym typeface="+mn-lt"/>
              </a:rPr>
              <a:t>80.11</a:t>
            </a:r>
            <a:r>
              <a:rPr lang="zh-CN" altLang="en-US" sz="2000" dirty="0">
                <a:cs typeface="+mn-ea"/>
                <a:sym typeface="+mn-lt"/>
              </a:rPr>
              <a:t>协议族位于 </a:t>
            </a:r>
            <a:r>
              <a:rPr lang="en-US" altLang="zh-CN" sz="2000" dirty="0">
                <a:cs typeface="+mn-ea"/>
                <a:sym typeface="+mn-lt"/>
              </a:rPr>
              <a:t>OSI</a:t>
            </a:r>
            <a:r>
              <a:rPr lang="zh-CN" altLang="en-US" sz="2000" dirty="0">
                <a:cs typeface="+mn-ea"/>
                <a:sym typeface="+mn-lt"/>
              </a:rPr>
              <a:t>参考模型的</a:t>
            </a:r>
            <a:r>
              <a:rPr lang="en-US" altLang="zh-CN" sz="2000" dirty="0">
                <a:cs typeface="+mn-ea"/>
                <a:sym typeface="+mn-lt"/>
              </a:rPr>
              <a:t> 1.5</a:t>
            </a:r>
            <a:r>
              <a:rPr lang="zh-CN" altLang="en-US" sz="2000" dirty="0">
                <a:cs typeface="+mn-ea"/>
                <a:sym typeface="+mn-lt"/>
              </a:rPr>
              <a:t>层，包含物理层和媒体访问控制子层的协议；</a:t>
            </a:r>
            <a:endParaRPr lang="en-US" altLang="zh-CN" sz="2000" dirty="0">
              <a:cs typeface="+mn-ea"/>
              <a:sym typeface="+mn-lt"/>
            </a:endParaRPr>
          </a:p>
          <a:p>
            <a:pPr marL="536575" indent="-179388">
              <a:lnSpc>
                <a:spcPct val="120000"/>
              </a:lnSpc>
              <a:buFont typeface="Arial" panose="020B0604020202020204" pitchFamily="34" charset="0"/>
              <a:buChar char="•"/>
            </a:pPr>
            <a:r>
              <a:rPr lang="en-US" altLang="zh-CN" sz="2000" dirty="0">
                <a:cs typeface="+mn-ea"/>
                <a:sym typeface="+mn-lt"/>
              </a:rPr>
              <a:t>802.11 </a:t>
            </a:r>
            <a:r>
              <a:rPr lang="zh-CN" altLang="en-US" sz="2000" dirty="0">
                <a:cs typeface="+mn-ea"/>
                <a:sym typeface="+mn-lt"/>
              </a:rPr>
              <a:t>为 </a:t>
            </a:r>
            <a:r>
              <a:rPr lang="en-US" altLang="zh-CN" sz="2000" dirty="0">
                <a:cs typeface="+mn-ea"/>
                <a:sym typeface="+mn-lt"/>
              </a:rPr>
              <a:t>WLAN </a:t>
            </a:r>
            <a:r>
              <a:rPr lang="zh-CN" altLang="en-US" sz="2000" dirty="0">
                <a:cs typeface="+mn-ea"/>
                <a:sym typeface="+mn-lt"/>
              </a:rPr>
              <a:t>制定了 </a:t>
            </a:r>
            <a:r>
              <a:rPr lang="en-US" altLang="zh-CN" sz="2000" dirty="0">
                <a:cs typeface="+mn-ea"/>
                <a:sym typeface="+mn-lt"/>
              </a:rPr>
              <a:t>MAC</a:t>
            </a:r>
            <a:r>
              <a:rPr lang="zh-CN" altLang="en-US" sz="2000" dirty="0">
                <a:cs typeface="+mn-ea"/>
                <a:sym typeface="+mn-lt"/>
              </a:rPr>
              <a:t>帧的格式，</a:t>
            </a:r>
            <a:r>
              <a:rPr lang="en-US" altLang="zh-CN" sz="2000" dirty="0">
                <a:cs typeface="+mn-ea"/>
                <a:sym typeface="+mn-lt"/>
              </a:rPr>
              <a:t>MAC </a:t>
            </a:r>
            <a:r>
              <a:rPr lang="zh-CN" altLang="en-US" sz="2000" dirty="0">
                <a:cs typeface="+mn-ea"/>
                <a:sym typeface="+mn-lt"/>
              </a:rPr>
              <a:t>帧包括：控制帧、管理帧和数据帧。控制帧用来管理无线媒介的访问</a:t>
            </a:r>
            <a:r>
              <a:rPr lang="en-US" altLang="zh-CN" sz="2000" dirty="0">
                <a:cs typeface="+mn-ea"/>
                <a:sym typeface="+mn-lt"/>
              </a:rPr>
              <a:t>(</a:t>
            </a:r>
            <a:r>
              <a:rPr lang="zh-CN" altLang="en-US" sz="2000" dirty="0">
                <a:cs typeface="+mn-ea"/>
                <a:sym typeface="+mn-lt"/>
              </a:rPr>
              <a:t>非媒介本身</a:t>
            </a:r>
            <a:r>
              <a:rPr lang="en-US" altLang="zh-CN" sz="2000" dirty="0">
                <a:cs typeface="+mn-ea"/>
                <a:sym typeface="+mn-lt"/>
              </a:rPr>
              <a:t>)</a:t>
            </a:r>
            <a:r>
              <a:rPr lang="zh-CN" altLang="en-US" sz="2000" dirty="0">
                <a:cs typeface="+mn-ea"/>
                <a:sym typeface="+mn-lt"/>
              </a:rPr>
              <a:t>以及提供</a:t>
            </a:r>
            <a:r>
              <a:rPr lang="en-US" altLang="zh-CN" sz="2000" dirty="0">
                <a:cs typeface="+mn-ea"/>
                <a:sym typeface="+mn-lt"/>
              </a:rPr>
              <a:t>MAC</a:t>
            </a:r>
            <a:r>
              <a:rPr lang="zh-CN" altLang="en-US" sz="2000" dirty="0">
                <a:cs typeface="+mn-ea"/>
                <a:sym typeface="+mn-lt"/>
              </a:rPr>
              <a:t>层的可靠性。管理帧用于管理移动终端接入到</a:t>
            </a:r>
            <a:r>
              <a:rPr lang="en-US" altLang="zh-CN" sz="2000" dirty="0">
                <a:cs typeface="+mn-ea"/>
                <a:sym typeface="+mn-lt"/>
              </a:rPr>
              <a:t>WLAN</a:t>
            </a:r>
            <a:r>
              <a:rPr lang="zh-CN" altLang="en-US" sz="2000" dirty="0">
                <a:cs typeface="+mn-ea"/>
                <a:sym typeface="+mn-lt"/>
              </a:rPr>
              <a:t>网络中的接入过程，通过帧主体携带的信息对接入过程进行管理，并协商相应的通信技术参数。数据帧采用确认重传和空口速率调整的方法保证数据帧的可靠接收。</a:t>
            </a:r>
            <a:endParaRPr lang="en-US" altLang="zh-CN" sz="2000" dirty="0">
              <a:cs typeface="+mn-ea"/>
              <a:sym typeface="+mn-lt"/>
            </a:endParaRPr>
          </a:p>
          <a:p>
            <a:pPr marL="536575" indent="-179388" eaLnBrk="0" hangingPunct="0">
              <a:lnSpc>
                <a:spcPct val="120000"/>
              </a:lnSpc>
              <a:buClr>
                <a:srgbClr val="0070C0"/>
              </a:buClr>
              <a:buFont typeface="Arial" panose="020B0604020202020204" pitchFamily="34" charset="0"/>
              <a:buChar char="•"/>
            </a:pPr>
            <a:r>
              <a:rPr lang="zh-CN" altLang="en-US" sz="2000" dirty="0">
                <a:cs typeface="+mn-ea"/>
                <a:sym typeface="+mn-lt"/>
              </a:rPr>
              <a:t>无线局域网的介质是共享开放的无线介质，没有实体物理层防护，数据是广播式的。在发送数据帧之前需要使用 </a:t>
            </a:r>
            <a:r>
              <a:rPr lang="en-US" altLang="zh-CN" sz="2000" dirty="0">
                <a:cs typeface="+mn-ea"/>
                <a:sym typeface="+mn-lt"/>
              </a:rPr>
              <a:t>CSMA/CA </a:t>
            </a:r>
            <a:r>
              <a:rPr lang="zh-CN" altLang="en-US" sz="2000" dirty="0">
                <a:cs typeface="+mn-ea"/>
                <a:sym typeface="+mn-lt"/>
              </a:rPr>
              <a:t>技术检测信道是否空闲。</a:t>
            </a:r>
            <a:r>
              <a:rPr lang="en-US" altLang="zh-CN" sz="2000" dirty="0">
                <a:cs typeface="+mn-ea"/>
                <a:sym typeface="+mn-lt"/>
              </a:rPr>
              <a:t>CSMA/CA</a:t>
            </a:r>
            <a:r>
              <a:rPr lang="zh-CN" altLang="en-US" sz="2000" dirty="0">
                <a:cs typeface="+mn-ea"/>
                <a:sym typeface="+mn-lt"/>
              </a:rPr>
              <a:t>借鉴了以太网的 </a:t>
            </a:r>
            <a:r>
              <a:rPr lang="en-US" altLang="zh-CN" sz="2000" dirty="0">
                <a:cs typeface="+mn-ea"/>
                <a:sym typeface="+mn-lt"/>
              </a:rPr>
              <a:t>CSMA/CD</a:t>
            </a:r>
            <a:r>
              <a:rPr lang="zh-CN" altLang="en-US" sz="2000" dirty="0">
                <a:cs typeface="+mn-ea"/>
                <a:sym typeface="+mn-lt"/>
              </a:rPr>
              <a:t>并对其做了改进，增加一个碰撞避免 </a:t>
            </a:r>
            <a:r>
              <a:rPr lang="en-US" altLang="zh-CN" sz="2000" dirty="0">
                <a:cs typeface="+mn-ea"/>
                <a:sym typeface="+mn-lt"/>
              </a:rPr>
              <a:t>CA (Collision Avoidance)</a:t>
            </a:r>
            <a:r>
              <a:rPr lang="zh-CN" altLang="en-US" sz="2000" dirty="0">
                <a:cs typeface="+mn-ea"/>
                <a:sym typeface="+mn-lt"/>
              </a:rPr>
              <a:t>功能。在使用 </a:t>
            </a:r>
            <a:r>
              <a:rPr lang="en-US" altLang="zh-CN" sz="2000" dirty="0">
                <a:cs typeface="+mn-ea"/>
                <a:sym typeface="+mn-lt"/>
              </a:rPr>
              <a:t>CSMA/CA </a:t>
            </a:r>
            <a:r>
              <a:rPr lang="zh-CN" altLang="en-US" sz="2000" dirty="0">
                <a:cs typeface="+mn-ea"/>
                <a:sym typeface="+mn-lt"/>
              </a:rPr>
              <a:t>的同时，还增加使用停止等待协议。</a:t>
            </a:r>
            <a:endParaRPr lang="en-US" altLang="zh-CN" sz="2000" dirty="0">
              <a:cs typeface="+mn-ea"/>
              <a:sym typeface="+mn-lt"/>
            </a:endParaRPr>
          </a:p>
        </p:txBody>
      </p:sp>
      <p:sp>
        <p:nvSpPr>
          <p:cNvPr id="6" name="灯片编号占位符 5">
            <a:extLst>
              <a:ext uri="{FF2B5EF4-FFF2-40B4-BE49-F238E27FC236}">
                <a16:creationId xmlns:a16="http://schemas.microsoft.com/office/drawing/2014/main" id="{80822423-C450-6AD7-9C6D-7DD996EEBFD4}"/>
              </a:ext>
            </a:extLst>
          </p:cNvPr>
          <p:cNvSpPr>
            <a:spLocks noGrp="1"/>
          </p:cNvSpPr>
          <p:nvPr>
            <p:ph type="sldNum" sz="quarter" idx="12"/>
          </p:nvPr>
        </p:nvSpPr>
        <p:spPr/>
        <p:txBody>
          <a:bodyPr/>
          <a:lstStyle/>
          <a:p>
            <a:fld id="{C8BB1146-E542-4D4E-B8E9-6919A11DDD48}" type="slidenum">
              <a:rPr lang="en-US" smtClean="0"/>
              <a:t>304</a:t>
            </a:fld>
            <a:endParaRPr lang="en-US"/>
          </a:p>
        </p:txBody>
      </p:sp>
    </p:spTree>
    <p:extLst>
      <p:ext uri="{BB962C8B-B14F-4D97-AF65-F5344CB8AC3E}">
        <p14:creationId xmlns:p14="http://schemas.microsoft.com/office/powerpoint/2010/main" val="413123479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458639" y="-157347"/>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8</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3" name="文本框 2">
            <a:extLst>
              <a:ext uri="{FF2B5EF4-FFF2-40B4-BE49-F238E27FC236}">
                <a16:creationId xmlns:a16="http://schemas.microsoft.com/office/drawing/2014/main" id="{627F7BC5-B6FD-4156-93D3-D0ECE86176C4}"/>
              </a:ext>
            </a:extLst>
          </p:cNvPr>
          <p:cNvSpPr txBox="1"/>
          <p:nvPr/>
        </p:nvSpPr>
        <p:spPr>
          <a:xfrm>
            <a:off x="303003" y="952977"/>
            <a:ext cx="11585994" cy="5018938"/>
          </a:xfrm>
          <a:prstGeom prst="rect">
            <a:avLst/>
          </a:prstGeom>
          <a:noFill/>
        </p:spPr>
        <p:txBody>
          <a:bodyPr wrap="square" rtlCol="0">
            <a:spAutoFit/>
          </a:bodyPr>
          <a:lstStyle/>
          <a:p>
            <a:pPr marL="285750" indent="-285750">
              <a:lnSpc>
                <a:spcPct val="120000"/>
              </a:lnSpc>
              <a:spcBef>
                <a:spcPct val="0"/>
              </a:spcBef>
              <a:buFont typeface="Wingdings" panose="05000000000000000000" pitchFamily="2" charset="2"/>
              <a:buChar char="Ø"/>
            </a:pPr>
            <a:r>
              <a:rPr lang="zh-CN" altLang="en-US" sz="2200" dirty="0">
                <a:cs typeface="+mn-ea"/>
                <a:sym typeface="+mn-lt"/>
              </a:rPr>
              <a:t>以太网可以在链路层将用户主机或网络设备连接成具有一定规模的网络：</a:t>
            </a:r>
            <a:endParaRPr lang="en-US" altLang="zh-CN" sz="2200" dirty="0">
              <a:cs typeface="+mn-ea"/>
              <a:sym typeface="+mn-lt"/>
            </a:endParaRPr>
          </a:p>
          <a:p>
            <a:pPr marL="379413" indent="-198438">
              <a:lnSpc>
                <a:spcPct val="120000"/>
              </a:lnSpc>
              <a:spcBef>
                <a:spcPct val="0"/>
              </a:spcBef>
              <a:buFont typeface="Arial" panose="020B0604020202020204" pitchFamily="34" charset="0"/>
              <a:buChar char="•"/>
            </a:pPr>
            <a:r>
              <a:rPr lang="zh-CN" altLang="en-US" sz="2000" dirty="0">
                <a:cs typeface="+mn-ea"/>
                <a:sym typeface="+mn-lt"/>
              </a:rPr>
              <a:t>用</a:t>
            </a:r>
            <a:r>
              <a:rPr lang="en-US" altLang="zh-CN" sz="2000" dirty="0">
                <a:cs typeface="+mn-ea"/>
                <a:sym typeface="+mn-lt"/>
              </a:rPr>
              <a:t>Hub</a:t>
            </a:r>
            <a:r>
              <a:rPr lang="zh-CN" altLang="en-US" sz="2000" dirty="0">
                <a:cs typeface="+mn-ea"/>
                <a:sym typeface="+mn-lt"/>
              </a:rPr>
              <a:t>集线器连接，是物理层互连：</a:t>
            </a:r>
            <a:endParaRPr lang="en-US" altLang="zh-CN" sz="2000" dirty="0">
              <a:cs typeface="+mn-ea"/>
              <a:sym typeface="+mn-lt"/>
            </a:endParaRPr>
          </a:p>
          <a:p>
            <a:pPr marL="647700" indent="-285750">
              <a:lnSpc>
                <a:spcPct val="120000"/>
              </a:lnSpc>
              <a:spcBef>
                <a:spcPct val="0"/>
              </a:spcBef>
              <a:buSzPct val="60000"/>
              <a:buFont typeface="Wingdings" panose="05000000000000000000" pitchFamily="2" charset="2"/>
              <a:buChar char="u"/>
            </a:pPr>
            <a:r>
              <a:rPr lang="zh-CN" altLang="en-US" dirty="0">
                <a:cs typeface="+mn-ea"/>
                <a:sym typeface="+mn-lt"/>
              </a:rPr>
              <a:t>所连接的主机在同个碰撞域中，共享带宽和网络资源，需要通过</a:t>
            </a:r>
            <a:r>
              <a:rPr lang="zh-CN" altLang="en-US" dirty="0">
                <a:solidFill>
                  <a:srgbClr val="121212"/>
                </a:solidFill>
                <a:cs typeface="+mn-ea"/>
                <a:sym typeface="+mn-lt"/>
              </a:rPr>
              <a:t>通过 </a:t>
            </a:r>
            <a:r>
              <a:rPr lang="en-US" altLang="zh-CN" kern="100" dirty="0">
                <a:cs typeface="+mn-ea"/>
                <a:sym typeface="+mn-lt"/>
              </a:rPr>
              <a:t>CSMA/CD </a:t>
            </a:r>
            <a:r>
              <a:rPr lang="zh-CN" altLang="en-US" kern="100" dirty="0">
                <a:cs typeface="+mn-ea"/>
                <a:sym typeface="+mn-lt"/>
              </a:rPr>
              <a:t>协议来</a:t>
            </a:r>
            <a:r>
              <a:rPr lang="zh-CN" altLang="en-US" dirty="0">
                <a:cs typeface="+mn-ea"/>
                <a:sym typeface="+mn-lt"/>
              </a:rPr>
              <a:t>争用信道。</a:t>
            </a:r>
            <a:endParaRPr lang="en-US" altLang="zh-CN" dirty="0">
              <a:cs typeface="+mn-ea"/>
              <a:sym typeface="+mn-lt"/>
            </a:endParaRPr>
          </a:p>
          <a:p>
            <a:pPr marL="647700" indent="-285750">
              <a:lnSpc>
                <a:spcPct val="120000"/>
              </a:lnSpc>
              <a:spcBef>
                <a:spcPct val="0"/>
              </a:spcBef>
              <a:buSzPct val="60000"/>
              <a:buFont typeface="Wingdings" panose="05000000000000000000" pitchFamily="2" charset="2"/>
              <a:buChar char="u"/>
            </a:pPr>
            <a:r>
              <a:rPr lang="zh-CN" altLang="en-US" dirty="0">
                <a:cs typeface="+mn-ea"/>
                <a:sym typeface="+mn-lt"/>
              </a:rPr>
              <a:t>用</a:t>
            </a:r>
            <a:r>
              <a:rPr lang="en-US" altLang="zh-CN" dirty="0">
                <a:cs typeface="+mn-ea"/>
                <a:sym typeface="+mn-lt"/>
              </a:rPr>
              <a:t>Hub</a:t>
            </a:r>
            <a:r>
              <a:rPr lang="zh-CN" altLang="en-US" dirty="0">
                <a:cs typeface="+mn-ea"/>
                <a:sym typeface="+mn-lt"/>
              </a:rPr>
              <a:t>扩展网络，将碰撞域扩大了，碰撞概率增大，通信效率降低。</a:t>
            </a:r>
            <a:endParaRPr lang="en-US" altLang="zh-CN" dirty="0">
              <a:cs typeface="+mn-ea"/>
              <a:sym typeface="+mn-lt"/>
            </a:endParaRPr>
          </a:p>
          <a:p>
            <a:pPr marL="379413" indent="-198438">
              <a:lnSpc>
                <a:spcPct val="120000"/>
              </a:lnSpc>
              <a:spcBef>
                <a:spcPct val="0"/>
              </a:spcBef>
              <a:buClr>
                <a:srgbClr val="0070C0"/>
              </a:buClr>
              <a:buFont typeface="Arial" panose="020B0604020202020204" pitchFamily="34" charset="0"/>
              <a:buChar char="•"/>
            </a:pPr>
            <a:r>
              <a:rPr lang="zh-CN" altLang="en-US" sz="2000" dirty="0">
                <a:cs typeface="+mn-ea"/>
                <a:sym typeface="+mn-lt"/>
              </a:rPr>
              <a:t>用二层以太交换机连接，是链路层互连：</a:t>
            </a:r>
            <a:endParaRPr lang="en-US" altLang="zh-CN" sz="2000" dirty="0">
              <a:cs typeface="+mn-ea"/>
              <a:sym typeface="+mn-lt"/>
            </a:endParaRPr>
          </a:p>
          <a:p>
            <a:pPr marL="630238" indent="-268288">
              <a:lnSpc>
                <a:spcPct val="120000"/>
              </a:lnSpc>
              <a:spcBef>
                <a:spcPct val="0"/>
              </a:spcBef>
              <a:buClr>
                <a:srgbClr val="0070C0"/>
              </a:buClr>
              <a:buSzPct val="60000"/>
              <a:buFont typeface="Wingdings" panose="05000000000000000000" pitchFamily="2" charset="2"/>
              <a:buChar char="u"/>
            </a:pPr>
            <a:r>
              <a:rPr lang="zh-CN" altLang="en-US" dirty="0">
                <a:cs typeface="+mn-ea"/>
                <a:sym typeface="+mn-lt"/>
              </a:rPr>
              <a:t>以太网交换机使相互通信的主机各自接入在交换机的一个端口上，多点共享信道的以太网被退化成点对点的全双工信道，每个主机独占传输信道，</a:t>
            </a:r>
            <a:r>
              <a:rPr lang="zh-CN" altLang="en-US" dirty="0">
                <a:solidFill>
                  <a:srgbClr val="0000FF"/>
                </a:solidFill>
                <a:cs typeface="+mn-ea"/>
                <a:sym typeface="+mn-lt"/>
              </a:rPr>
              <a:t>无碰撞</a:t>
            </a:r>
            <a:r>
              <a:rPr lang="zh-CN" altLang="en-US" dirty="0">
                <a:cs typeface="+mn-ea"/>
                <a:sym typeface="+mn-lt"/>
              </a:rPr>
              <a:t>地传输数据，独享线路带宽，无需运行</a:t>
            </a:r>
            <a:r>
              <a:rPr lang="en-US" altLang="zh-CN" kern="100" dirty="0">
                <a:cs typeface="+mn-ea"/>
                <a:sym typeface="+mn-lt"/>
              </a:rPr>
              <a:t>CSMA/CD </a:t>
            </a:r>
            <a:r>
              <a:rPr lang="zh-CN" altLang="en-US" kern="100" dirty="0">
                <a:cs typeface="+mn-ea"/>
                <a:sym typeface="+mn-lt"/>
              </a:rPr>
              <a:t>协议</a:t>
            </a:r>
            <a:r>
              <a:rPr lang="zh-CN" altLang="en-US" dirty="0">
                <a:cs typeface="+mn-ea"/>
                <a:sym typeface="+mn-lt"/>
              </a:rPr>
              <a:t>。</a:t>
            </a:r>
            <a:endParaRPr lang="en-US" altLang="zh-CN" dirty="0">
              <a:cs typeface="+mn-ea"/>
              <a:sym typeface="+mn-lt"/>
            </a:endParaRPr>
          </a:p>
          <a:p>
            <a:pPr marL="630238" indent="-268288">
              <a:lnSpc>
                <a:spcPct val="120000"/>
              </a:lnSpc>
              <a:spcBef>
                <a:spcPct val="0"/>
              </a:spcBef>
              <a:buClr>
                <a:srgbClr val="0070C0"/>
              </a:buClr>
              <a:buSzPct val="60000"/>
              <a:buFont typeface="Wingdings" panose="05000000000000000000" pitchFamily="2" charset="2"/>
              <a:buChar char="u"/>
            </a:pPr>
            <a:r>
              <a:rPr lang="zh-CN" altLang="en-US" dirty="0">
                <a:cs typeface="+mn-ea"/>
                <a:sym typeface="+mn-lt"/>
              </a:rPr>
              <a:t>现在的局域网，通常不用</a:t>
            </a:r>
            <a:r>
              <a:rPr lang="en-US" altLang="zh-CN" dirty="0">
                <a:cs typeface="+mn-ea"/>
                <a:sym typeface="+mn-lt"/>
              </a:rPr>
              <a:t>Hub</a:t>
            </a:r>
            <a:r>
              <a:rPr lang="zh-CN" altLang="en-US" dirty="0">
                <a:cs typeface="+mn-ea"/>
                <a:sym typeface="+mn-lt"/>
              </a:rPr>
              <a:t>集线器而用交换机来扩展网络，没有碰撞冲突，保证了数据传输效率。</a:t>
            </a:r>
            <a:endParaRPr lang="en-US" altLang="zh-CN" dirty="0">
              <a:cs typeface="+mn-ea"/>
              <a:sym typeface="+mn-lt"/>
            </a:endParaRPr>
          </a:p>
          <a:p>
            <a:pPr marL="630238" indent="-268288">
              <a:lnSpc>
                <a:spcPct val="120000"/>
              </a:lnSpc>
              <a:spcBef>
                <a:spcPct val="0"/>
              </a:spcBef>
              <a:buClr>
                <a:srgbClr val="0070C0"/>
              </a:buClr>
              <a:buSzPct val="60000"/>
              <a:buFont typeface="Wingdings" panose="05000000000000000000" pitchFamily="2" charset="2"/>
              <a:buChar char="u"/>
            </a:pPr>
            <a:r>
              <a:rPr lang="zh-CN" altLang="en-US" dirty="0">
                <a:cs typeface="+mn-ea"/>
                <a:sym typeface="+mn-lt"/>
              </a:rPr>
              <a:t>以太交换机是基于 </a:t>
            </a:r>
            <a:r>
              <a:rPr lang="en-US" altLang="zh-CN" dirty="0">
                <a:cs typeface="+mn-ea"/>
                <a:sym typeface="+mn-lt"/>
              </a:rPr>
              <a:t>MAC </a:t>
            </a:r>
            <a:r>
              <a:rPr lang="zh-CN" altLang="en-US" dirty="0">
                <a:cs typeface="+mn-ea"/>
                <a:sym typeface="+mn-lt"/>
              </a:rPr>
              <a:t>帧中的源 </a:t>
            </a:r>
            <a:r>
              <a:rPr lang="en-US" altLang="zh-CN" dirty="0">
                <a:cs typeface="+mn-ea"/>
                <a:sym typeface="+mn-lt"/>
              </a:rPr>
              <a:t>MAC </a:t>
            </a:r>
            <a:r>
              <a:rPr lang="zh-CN" altLang="en-US" dirty="0">
                <a:cs typeface="+mn-ea"/>
                <a:sym typeface="+mn-lt"/>
              </a:rPr>
              <a:t>地址进行自学习，自动生成 </a:t>
            </a:r>
            <a:r>
              <a:rPr lang="en-US" altLang="zh-CN" dirty="0">
                <a:cs typeface="+mn-ea"/>
                <a:sym typeface="+mn-lt"/>
              </a:rPr>
              <a:t>MAC </a:t>
            </a:r>
            <a:r>
              <a:rPr lang="zh-CN" altLang="en-US" dirty="0">
                <a:cs typeface="+mn-ea"/>
                <a:sym typeface="+mn-lt"/>
              </a:rPr>
              <a:t>地址转发表。基于帧中的目的</a:t>
            </a:r>
            <a:r>
              <a:rPr lang="en-US" altLang="zh-CN" dirty="0">
                <a:cs typeface="+mn-ea"/>
                <a:sym typeface="+mn-lt"/>
              </a:rPr>
              <a:t>MAC </a:t>
            </a:r>
            <a:r>
              <a:rPr lang="zh-CN" altLang="en-US" dirty="0">
                <a:cs typeface="+mn-ea"/>
                <a:sym typeface="+mn-lt"/>
              </a:rPr>
              <a:t>地址查询 </a:t>
            </a:r>
            <a:r>
              <a:rPr lang="en-US" altLang="zh-CN" dirty="0">
                <a:cs typeface="+mn-ea"/>
                <a:sym typeface="+mn-lt"/>
              </a:rPr>
              <a:t>MAC </a:t>
            </a:r>
            <a:r>
              <a:rPr lang="zh-CN" altLang="en-US" dirty="0">
                <a:cs typeface="+mn-ea"/>
                <a:sym typeface="+mn-lt"/>
              </a:rPr>
              <a:t>地址转发表，完成数据帧的转发。如果查询不到 </a:t>
            </a:r>
            <a:r>
              <a:rPr lang="en-US" altLang="zh-CN" dirty="0">
                <a:cs typeface="+mn-ea"/>
                <a:sym typeface="+mn-lt"/>
              </a:rPr>
              <a:t>MAC </a:t>
            </a:r>
            <a:r>
              <a:rPr lang="zh-CN" altLang="en-US" dirty="0">
                <a:cs typeface="+mn-ea"/>
                <a:sym typeface="+mn-lt"/>
              </a:rPr>
              <a:t>地址转发项，在所有端口上进行广播，以广播方式发给每个主机上，主机加以识别，判断是否给予接收。</a:t>
            </a:r>
            <a:endParaRPr lang="en-US" altLang="zh-CN" dirty="0">
              <a:cs typeface="+mn-ea"/>
              <a:sym typeface="+mn-lt"/>
            </a:endParaRPr>
          </a:p>
          <a:p>
            <a:pPr marL="630238" indent="-268288">
              <a:lnSpc>
                <a:spcPct val="120000"/>
              </a:lnSpc>
              <a:spcBef>
                <a:spcPct val="0"/>
              </a:spcBef>
              <a:buClr>
                <a:srgbClr val="0070C0"/>
              </a:buClr>
              <a:buSzPct val="60000"/>
              <a:buFont typeface="Wingdings" panose="05000000000000000000" pitchFamily="2" charset="2"/>
              <a:buChar char="u"/>
            </a:pPr>
            <a:r>
              <a:rPr lang="zh-CN" altLang="en-US" dirty="0">
                <a:cs typeface="+mn-ea"/>
                <a:sym typeface="+mn-lt"/>
              </a:rPr>
              <a:t>为了网络的的可靠性，在交换机互连时，可能会有冗余链路，网络中存在环路，由于广播风暴会带来网络瘫痪。此时必须要通过</a:t>
            </a:r>
            <a:r>
              <a:rPr lang="en-US" altLang="zh-CN" dirty="0">
                <a:cs typeface="+mn-ea"/>
                <a:sym typeface="+mn-lt"/>
              </a:rPr>
              <a:t>802.1D</a:t>
            </a:r>
            <a:r>
              <a:rPr lang="zh-CN" altLang="en-US" dirty="0">
                <a:cs typeface="+mn-ea"/>
                <a:sym typeface="+mn-lt"/>
              </a:rPr>
              <a:t>的</a:t>
            </a:r>
            <a:r>
              <a:rPr lang="en-US" altLang="zh-CN" dirty="0">
                <a:cs typeface="+mn-ea"/>
                <a:sym typeface="+mn-lt"/>
              </a:rPr>
              <a:t>STP</a:t>
            </a:r>
            <a:r>
              <a:rPr lang="zh-CN" altLang="en-US" dirty="0">
                <a:cs typeface="+mn-ea"/>
                <a:sym typeface="+mn-lt"/>
              </a:rPr>
              <a:t>生成树协议，阻塞掉一些端口链路，使得从一台主机到所有其他主机的路径是</a:t>
            </a:r>
            <a:r>
              <a:rPr lang="zh-CN" altLang="en-US" dirty="0">
                <a:solidFill>
                  <a:srgbClr val="CC00CC"/>
                </a:solidFill>
                <a:cs typeface="+mn-ea"/>
                <a:sym typeface="+mn-lt"/>
              </a:rPr>
              <a:t>无环路的树状结构</a:t>
            </a:r>
            <a:r>
              <a:rPr lang="zh-CN" altLang="en-US" dirty="0">
                <a:cs typeface="+mn-ea"/>
                <a:sym typeface="+mn-lt"/>
              </a:rPr>
              <a:t>，从而消除了兜圈子现象。</a:t>
            </a:r>
          </a:p>
        </p:txBody>
      </p:sp>
      <p:sp>
        <p:nvSpPr>
          <p:cNvPr id="6" name="灯片编号占位符 5">
            <a:extLst>
              <a:ext uri="{FF2B5EF4-FFF2-40B4-BE49-F238E27FC236}">
                <a16:creationId xmlns:a16="http://schemas.microsoft.com/office/drawing/2014/main" id="{053EA86B-4073-0658-D4D3-B2E8216FDE7D}"/>
              </a:ext>
            </a:extLst>
          </p:cNvPr>
          <p:cNvSpPr>
            <a:spLocks noGrp="1"/>
          </p:cNvSpPr>
          <p:nvPr>
            <p:ph type="sldNum" sz="quarter" idx="12"/>
          </p:nvPr>
        </p:nvSpPr>
        <p:spPr/>
        <p:txBody>
          <a:bodyPr/>
          <a:lstStyle/>
          <a:p>
            <a:fld id="{C8BB1146-E542-4D4E-B8E9-6919A11DDD48}" type="slidenum">
              <a:rPr lang="en-US" smtClean="0"/>
              <a:t>305</a:t>
            </a:fld>
            <a:endParaRPr lang="en-US"/>
          </a:p>
        </p:txBody>
      </p:sp>
    </p:spTree>
    <p:extLst>
      <p:ext uri="{BB962C8B-B14F-4D97-AF65-F5344CB8AC3E}">
        <p14:creationId xmlns:p14="http://schemas.microsoft.com/office/powerpoint/2010/main" val="15005375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a:xfrm>
            <a:off x="660400" y="139738"/>
            <a:ext cx="10858500" cy="900112"/>
          </a:xfrm>
        </p:spPr>
        <p:txBody>
          <a:bodyPr>
            <a:normAutofit/>
          </a:bodyPr>
          <a:lstStyle/>
          <a:p>
            <a:pPr>
              <a:lnSpc>
                <a:spcPct val="120000"/>
              </a:lnSpc>
            </a:pPr>
            <a:r>
              <a:rPr lang="zh-CN" altLang="en-US" sz="3200" dirty="0">
                <a:latin typeface="+mn-lt"/>
                <a:ea typeface="+mn-ea"/>
                <a:cs typeface="+mn-ea"/>
                <a:sym typeface="+mn-lt"/>
              </a:rPr>
              <a:t>本章总结（</a:t>
            </a:r>
            <a:r>
              <a:rPr lang="en-US" altLang="zh-CN" sz="3200" dirty="0">
                <a:latin typeface="+mn-lt"/>
                <a:ea typeface="+mn-ea"/>
                <a:cs typeface="+mn-ea"/>
                <a:sym typeface="+mn-lt"/>
              </a:rPr>
              <a:t>9</a:t>
            </a:r>
            <a:r>
              <a:rPr lang="zh-CN" altLang="en-US" sz="3200" dirty="0">
                <a:latin typeface="+mn-lt"/>
                <a:ea typeface="+mn-ea"/>
                <a:cs typeface="+mn-ea"/>
                <a:sym typeface="+mn-lt"/>
              </a:rPr>
              <a:t>）</a:t>
            </a:r>
            <a:endParaRPr kumimoji="1" lang="zh-CN" altLang="en-US" sz="3200" dirty="0">
              <a:latin typeface="+mn-lt"/>
              <a:ea typeface="+mn-ea"/>
              <a:cs typeface="+mn-ea"/>
              <a:sym typeface="+mn-lt"/>
            </a:endParaRPr>
          </a:p>
        </p:txBody>
      </p:sp>
      <p:sp>
        <p:nvSpPr>
          <p:cNvPr id="3" name="文本框 2">
            <a:extLst>
              <a:ext uri="{FF2B5EF4-FFF2-40B4-BE49-F238E27FC236}">
                <a16:creationId xmlns:a16="http://schemas.microsoft.com/office/drawing/2014/main" id="{2DC74EA4-116C-46DA-A505-5459BAA6815D}"/>
              </a:ext>
            </a:extLst>
          </p:cNvPr>
          <p:cNvSpPr txBox="1"/>
          <p:nvPr/>
        </p:nvSpPr>
        <p:spPr>
          <a:xfrm>
            <a:off x="348272" y="1121433"/>
            <a:ext cx="11170628" cy="4866204"/>
          </a:xfrm>
          <a:prstGeom prst="rect">
            <a:avLst/>
          </a:prstGeom>
          <a:noFill/>
        </p:spPr>
        <p:txBody>
          <a:bodyPr wrap="square" rtlCol="0">
            <a:spAutoFit/>
          </a:bodyPr>
          <a:lstStyle/>
          <a:p>
            <a:pPr marL="285750" indent="-285750">
              <a:lnSpc>
                <a:spcPct val="120000"/>
              </a:lnSpc>
              <a:spcBef>
                <a:spcPct val="0"/>
              </a:spcBef>
              <a:buFont typeface="Wingdings" panose="05000000000000000000" pitchFamily="2" charset="2"/>
              <a:buChar char="Ø"/>
            </a:pPr>
            <a:r>
              <a:rPr lang="zh-CN" altLang="en-US" sz="2000" dirty="0">
                <a:cs typeface="+mn-ea"/>
                <a:sym typeface="+mn-lt"/>
              </a:rPr>
              <a:t>虚拟局域网</a:t>
            </a:r>
            <a:r>
              <a:rPr lang="en-US" altLang="zh-CN" sz="2000" dirty="0">
                <a:cs typeface="+mn-ea"/>
                <a:sym typeface="+mn-lt"/>
              </a:rPr>
              <a:t>VLAN</a:t>
            </a:r>
          </a:p>
          <a:p>
            <a:pPr marL="449263" indent="-182563">
              <a:lnSpc>
                <a:spcPct val="120000"/>
              </a:lnSpc>
              <a:spcBef>
                <a:spcPct val="0"/>
              </a:spcBef>
              <a:buFont typeface="Arial" panose="020B0604020202020204" pitchFamily="34" charset="0"/>
              <a:buChar char="•"/>
            </a:pPr>
            <a:r>
              <a:rPr lang="zh-CN" altLang="en-US" dirty="0">
                <a:cs typeface="+mn-ea"/>
                <a:sym typeface="+mn-lt"/>
              </a:rPr>
              <a:t>以太交换机互连的主机在同个广播域内，存在广播风暴带来的网络性能下降问题和用户信息安全问题</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zh-CN" altLang="en-US" dirty="0">
                <a:cs typeface="+mn-ea"/>
                <a:sym typeface="+mn-lt"/>
              </a:rPr>
              <a:t>虚拟局域网是按照某种需要将用户主机和网络资源进行虚拟的逻辑组合，将具有某种共同需要和共同特征的主机划入一个</a:t>
            </a:r>
            <a:r>
              <a:rPr lang="en-US" altLang="zh-CN" dirty="0">
                <a:cs typeface="+mn-ea"/>
                <a:sym typeface="+mn-lt"/>
              </a:rPr>
              <a:t>VLAN</a:t>
            </a:r>
            <a:r>
              <a:rPr lang="zh-CN" altLang="en-US" dirty="0">
                <a:cs typeface="+mn-ea"/>
                <a:sym typeface="+mn-lt"/>
              </a:rPr>
              <a:t>组</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zh-CN" altLang="en-US" dirty="0">
                <a:cs typeface="+mn-ea"/>
                <a:sym typeface="+mn-lt"/>
              </a:rPr>
              <a:t>虚拟局域网的 </a:t>
            </a:r>
            <a:r>
              <a:rPr lang="en-US" altLang="zh-CN" dirty="0">
                <a:cs typeface="+mn-ea"/>
                <a:sym typeface="+mn-lt"/>
              </a:rPr>
              <a:t>MAC </a:t>
            </a:r>
            <a:r>
              <a:rPr lang="zh-CN" altLang="en-US" dirty="0">
                <a:cs typeface="+mn-ea"/>
                <a:sym typeface="+mn-lt"/>
              </a:rPr>
              <a:t>帧按照</a:t>
            </a:r>
            <a:r>
              <a:rPr lang="en-US" altLang="zh-CN" dirty="0">
                <a:cs typeface="+mn-ea"/>
                <a:sym typeface="+mn-lt"/>
              </a:rPr>
              <a:t>802.1Q </a:t>
            </a:r>
            <a:r>
              <a:rPr lang="zh-CN" altLang="en-US" dirty="0">
                <a:cs typeface="+mn-ea"/>
                <a:sym typeface="+mn-lt"/>
              </a:rPr>
              <a:t>协议来标识 </a:t>
            </a:r>
            <a:r>
              <a:rPr lang="en-US" altLang="zh-CN" dirty="0">
                <a:cs typeface="+mn-ea"/>
                <a:sym typeface="+mn-lt"/>
              </a:rPr>
              <a:t>VLAN tag</a:t>
            </a:r>
          </a:p>
          <a:p>
            <a:pPr marL="449263" indent="-182563">
              <a:lnSpc>
                <a:spcPct val="120000"/>
              </a:lnSpc>
              <a:spcBef>
                <a:spcPct val="0"/>
              </a:spcBef>
              <a:buFont typeface="Arial" panose="020B0604020202020204" pitchFamily="34" charset="0"/>
              <a:buChar char="•"/>
            </a:pPr>
            <a:r>
              <a:rPr lang="zh-CN" altLang="en-US" dirty="0">
                <a:cs typeface="+mn-ea"/>
                <a:sym typeface="+mn-lt"/>
              </a:rPr>
              <a:t>同个</a:t>
            </a:r>
            <a:r>
              <a:rPr lang="en-US" altLang="zh-CN" dirty="0">
                <a:cs typeface="+mn-ea"/>
                <a:sym typeface="+mn-lt"/>
              </a:rPr>
              <a:t>VLAN</a:t>
            </a:r>
            <a:r>
              <a:rPr lang="zh-CN" altLang="en-US" dirty="0">
                <a:cs typeface="+mn-ea"/>
                <a:sym typeface="+mn-lt"/>
              </a:rPr>
              <a:t>组在一个广播域内，二层</a:t>
            </a:r>
            <a:r>
              <a:rPr lang="en-US" altLang="zh-CN" dirty="0">
                <a:cs typeface="+mn-ea"/>
                <a:sym typeface="+mn-lt"/>
              </a:rPr>
              <a:t>MAC</a:t>
            </a:r>
            <a:r>
              <a:rPr lang="zh-CN" altLang="en-US" dirty="0">
                <a:cs typeface="+mn-ea"/>
                <a:sym typeface="+mn-lt"/>
              </a:rPr>
              <a:t>报文可以在本 </a:t>
            </a:r>
            <a:r>
              <a:rPr lang="en-US" altLang="zh-CN" dirty="0">
                <a:cs typeface="+mn-ea"/>
                <a:sym typeface="+mn-lt"/>
              </a:rPr>
              <a:t>VLAN </a:t>
            </a:r>
            <a:r>
              <a:rPr lang="zh-CN" altLang="en-US" dirty="0">
                <a:cs typeface="+mn-ea"/>
                <a:sym typeface="+mn-lt"/>
              </a:rPr>
              <a:t>组内传播。</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zh-CN" altLang="en-US" dirty="0">
                <a:cs typeface="+mn-ea"/>
                <a:sym typeface="+mn-lt"/>
              </a:rPr>
              <a:t>不同</a:t>
            </a:r>
            <a:r>
              <a:rPr lang="en-US" altLang="zh-CN" dirty="0">
                <a:cs typeface="+mn-ea"/>
                <a:sym typeface="+mn-lt"/>
              </a:rPr>
              <a:t>VLAN</a:t>
            </a:r>
            <a:r>
              <a:rPr lang="zh-CN" altLang="en-US" dirty="0">
                <a:cs typeface="+mn-ea"/>
                <a:sym typeface="+mn-lt"/>
              </a:rPr>
              <a:t>间不在一个广播域内，信道上相互隔离，二层</a:t>
            </a:r>
            <a:r>
              <a:rPr lang="en-US" altLang="zh-CN" dirty="0">
                <a:cs typeface="+mn-ea"/>
                <a:sym typeface="+mn-lt"/>
              </a:rPr>
              <a:t>MAC</a:t>
            </a:r>
            <a:r>
              <a:rPr lang="zh-CN" altLang="en-US" dirty="0">
                <a:cs typeface="+mn-ea"/>
                <a:sym typeface="+mn-lt"/>
              </a:rPr>
              <a:t>报文不可以在其它 </a:t>
            </a:r>
            <a:r>
              <a:rPr lang="en-US" altLang="zh-CN" dirty="0">
                <a:cs typeface="+mn-ea"/>
                <a:sym typeface="+mn-lt"/>
              </a:rPr>
              <a:t>VLAN </a:t>
            </a:r>
            <a:r>
              <a:rPr lang="zh-CN" altLang="en-US" dirty="0">
                <a:cs typeface="+mn-ea"/>
                <a:sym typeface="+mn-lt"/>
              </a:rPr>
              <a:t>内传播</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en-US" altLang="zh-CN" dirty="0">
                <a:cs typeface="+mn-ea"/>
                <a:sym typeface="+mn-lt"/>
              </a:rPr>
              <a:t>VLAN </a:t>
            </a:r>
            <a:r>
              <a:rPr lang="zh-CN" altLang="en-US" dirty="0">
                <a:cs typeface="+mn-ea"/>
                <a:sym typeface="+mn-lt"/>
              </a:rPr>
              <a:t>将广播域缩小，可以避免大范围内的广播风暴，提高网络效率和用户信息的安全性</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en-US" altLang="zh-CN" dirty="0">
                <a:cs typeface="+mn-ea"/>
                <a:sym typeface="+mn-lt"/>
              </a:rPr>
              <a:t>VLAN</a:t>
            </a:r>
            <a:r>
              <a:rPr lang="zh-CN" altLang="en-US" dirty="0">
                <a:cs typeface="+mn-ea"/>
                <a:sym typeface="+mn-lt"/>
              </a:rPr>
              <a:t>的划分方法有基于端口、用户主机</a:t>
            </a:r>
            <a:r>
              <a:rPr lang="en-US" altLang="zh-CN" dirty="0">
                <a:cs typeface="+mn-ea"/>
                <a:sym typeface="+mn-lt"/>
              </a:rPr>
              <a:t>MAC</a:t>
            </a:r>
            <a:r>
              <a:rPr lang="zh-CN" altLang="en-US" dirty="0">
                <a:cs typeface="+mn-ea"/>
                <a:sym typeface="+mn-lt"/>
              </a:rPr>
              <a:t>、报文协议、报文 </a:t>
            </a:r>
            <a:r>
              <a:rPr lang="en-US" altLang="zh-CN" dirty="0">
                <a:cs typeface="+mn-ea"/>
                <a:sym typeface="+mn-lt"/>
              </a:rPr>
              <a:t>IP </a:t>
            </a:r>
            <a:r>
              <a:rPr lang="zh-CN" altLang="en-US" dirty="0">
                <a:cs typeface="+mn-ea"/>
                <a:sym typeface="+mn-lt"/>
              </a:rPr>
              <a:t>地址等</a:t>
            </a:r>
            <a:endParaRPr lang="en-US" altLang="zh-CN" dirty="0">
              <a:cs typeface="+mn-ea"/>
              <a:sym typeface="+mn-lt"/>
            </a:endParaRPr>
          </a:p>
          <a:p>
            <a:pPr marL="285750" indent="-285750">
              <a:lnSpc>
                <a:spcPct val="120000"/>
              </a:lnSpc>
              <a:spcBef>
                <a:spcPct val="0"/>
              </a:spcBef>
              <a:buFont typeface="Wingdings" panose="05000000000000000000" pitchFamily="2" charset="2"/>
              <a:buChar char="Ø"/>
            </a:pPr>
            <a:r>
              <a:rPr lang="zh-CN" altLang="en-US" sz="2000" dirty="0">
                <a:cs typeface="+mn-ea"/>
                <a:sym typeface="+mn-lt"/>
              </a:rPr>
              <a:t>以太网的产业状态</a:t>
            </a:r>
            <a:endParaRPr lang="en-US" altLang="zh-CN" sz="2000" dirty="0">
              <a:cs typeface="+mn-ea"/>
              <a:sym typeface="+mn-lt"/>
            </a:endParaRPr>
          </a:p>
          <a:p>
            <a:pPr marL="449263" indent="-182563">
              <a:lnSpc>
                <a:spcPct val="120000"/>
              </a:lnSpc>
              <a:spcBef>
                <a:spcPct val="0"/>
              </a:spcBef>
              <a:buFont typeface="Arial" panose="020B0604020202020204" pitchFamily="34" charset="0"/>
              <a:buChar char="•"/>
            </a:pPr>
            <a:r>
              <a:rPr lang="zh-CN" altLang="en-US" dirty="0">
                <a:cs typeface="+mn-ea"/>
                <a:sym typeface="+mn-lt"/>
              </a:rPr>
              <a:t>以太网在端口速率、</a:t>
            </a:r>
            <a:r>
              <a:rPr lang="en-US" altLang="zh-CN" dirty="0">
                <a:cs typeface="+mn-ea"/>
                <a:sym typeface="+mn-lt"/>
              </a:rPr>
              <a:t>QoS</a:t>
            </a:r>
            <a:r>
              <a:rPr lang="zh-CN" altLang="en-US" dirty="0">
                <a:cs typeface="+mn-ea"/>
                <a:sym typeface="+mn-lt"/>
              </a:rPr>
              <a:t>、运行维护等方面均有不同标准组织在研究，技术上在不断发展</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zh-CN" altLang="en-US" dirty="0">
                <a:cs typeface="+mn-ea"/>
                <a:sym typeface="+mn-lt"/>
              </a:rPr>
              <a:t>以太网的产业链非常成熟，成本价格不断降低，应用越来越广泛，已经是一统天下的通信链路技术</a:t>
            </a:r>
            <a:endParaRPr lang="en-US" altLang="zh-CN" dirty="0">
              <a:cs typeface="+mn-ea"/>
              <a:sym typeface="+mn-lt"/>
            </a:endParaRPr>
          </a:p>
          <a:p>
            <a:pPr marL="449263" indent="-182563">
              <a:lnSpc>
                <a:spcPct val="120000"/>
              </a:lnSpc>
              <a:spcBef>
                <a:spcPct val="0"/>
              </a:spcBef>
              <a:buFont typeface="Arial" panose="020B0604020202020204" pitchFamily="34" charset="0"/>
              <a:buChar char="•"/>
            </a:pPr>
            <a:r>
              <a:rPr lang="zh-CN" altLang="en-US" dirty="0">
                <a:cs typeface="+mn-ea"/>
                <a:sym typeface="+mn-lt"/>
              </a:rPr>
              <a:t>有</a:t>
            </a:r>
            <a:r>
              <a:rPr lang="en-US" altLang="zh-CN" dirty="0">
                <a:cs typeface="+mn-ea"/>
                <a:sym typeface="+mn-lt"/>
              </a:rPr>
              <a:t>100Mbps</a:t>
            </a:r>
            <a:r>
              <a:rPr lang="zh-CN" altLang="en-US" dirty="0">
                <a:cs typeface="+mn-ea"/>
                <a:sym typeface="+mn-lt"/>
              </a:rPr>
              <a:t>、</a:t>
            </a:r>
            <a:r>
              <a:rPr lang="en-US" altLang="zh-CN" dirty="0">
                <a:cs typeface="+mn-ea"/>
                <a:sym typeface="+mn-lt"/>
              </a:rPr>
              <a:t>1000Mbps</a:t>
            </a:r>
            <a:r>
              <a:rPr lang="zh-CN" altLang="en-US" dirty="0">
                <a:cs typeface="+mn-ea"/>
                <a:sym typeface="+mn-lt"/>
              </a:rPr>
              <a:t>、</a:t>
            </a:r>
            <a:r>
              <a:rPr lang="en-US" altLang="zh-CN" dirty="0">
                <a:cs typeface="+mn-ea"/>
                <a:sym typeface="+mn-lt"/>
              </a:rPr>
              <a:t>10Gbps</a:t>
            </a:r>
            <a:r>
              <a:rPr lang="zh-CN" altLang="en-US" dirty="0">
                <a:cs typeface="+mn-ea"/>
                <a:sym typeface="+mn-lt"/>
              </a:rPr>
              <a:t>、</a:t>
            </a:r>
            <a:r>
              <a:rPr lang="en-US" altLang="zh-CN" dirty="0">
                <a:cs typeface="+mn-ea"/>
                <a:sym typeface="+mn-lt"/>
              </a:rPr>
              <a:t>25Gbps</a:t>
            </a:r>
            <a:r>
              <a:rPr lang="zh-CN" altLang="en-US" dirty="0">
                <a:cs typeface="+mn-ea"/>
                <a:sym typeface="+mn-lt"/>
              </a:rPr>
              <a:t>、</a:t>
            </a:r>
            <a:r>
              <a:rPr lang="en-US" altLang="zh-CN" dirty="0">
                <a:cs typeface="+mn-ea"/>
                <a:sym typeface="+mn-lt"/>
              </a:rPr>
              <a:t>40Gbps</a:t>
            </a:r>
            <a:r>
              <a:rPr lang="zh-CN" altLang="en-US" dirty="0">
                <a:cs typeface="+mn-ea"/>
                <a:sym typeface="+mn-lt"/>
              </a:rPr>
              <a:t>、</a:t>
            </a:r>
            <a:r>
              <a:rPr lang="en-US" altLang="zh-CN" dirty="0">
                <a:cs typeface="+mn-ea"/>
                <a:sym typeface="+mn-lt"/>
              </a:rPr>
              <a:t>100Gbps</a:t>
            </a:r>
            <a:r>
              <a:rPr lang="zh-CN" altLang="en-US" dirty="0">
                <a:cs typeface="+mn-ea"/>
                <a:sym typeface="+mn-lt"/>
              </a:rPr>
              <a:t>等速率的以太网被应用于不同场合</a:t>
            </a:r>
            <a:endParaRPr lang="en-US" altLang="zh-CN" dirty="0">
              <a:cs typeface="+mn-ea"/>
              <a:sym typeface="+mn-lt"/>
            </a:endParaRPr>
          </a:p>
          <a:p>
            <a:pPr>
              <a:lnSpc>
                <a:spcPct val="120000"/>
              </a:lnSpc>
              <a:spcBef>
                <a:spcPct val="0"/>
              </a:spcBef>
            </a:pPr>
            <a:endParaRPr lang="zh-CN" altLang="en-US" dirty="0">
              <a:cs typeface="+mn-ea"/>
              <a:sym typeface="+mn-lt"/>
            </a:endParaRPr>
          </a:p>
        </p:txBody>
      </p:sp>
      <p:sp>
        <p:nvSpPr>
          <p:cNvPr id="6" name="灯片编号占位符 5">
            <a:extLst>
              <a:ext uri="{FF2B5EF4-FFF2-40B4-BE49-F238E27FC236}">
                <a16:creationId xmlns:a16="http://schemas.microsoft.com/office/drawing/2014/main" id="{AC3A2B0A-7BB6-832B-72EF-AEEE24384324}"/>
              </a:ext>
            </a:extLst>
          </p:cNvPr>
          <p:cNvSpPr>
            <a:spLocks noGrp="1"/>
          </p:cNvSpPr>
          <p:nvPr>
            <p:ph type="sldNum" sz="quarter" idx="12"/>
          </p:nvPr>
        </p:nvSpPr>
        <p:spPr/>
        <p:txBody>
          <a:bodyPr/>
          <a:lstStyle/>
          <a:p>
            <a:fld id="{C8BB1146-E542-4D4E-B8E9-6919A11DDD48}" type="slidenum">
              <a:rPr lang="en-US" smtClean="0"/>
              <a:t>306</a:t>
            </a:fld>
            <a:endParaRPr lang="en-US"/>
          </a:p>
        </p:txBody>
      </p:sp>
    </p:spTree>
    <p:extLst>
      <p:ext uri="{BB962C8B-B14F-4D97-AF65-F5344CB8AC3E}">
        <p14:creationId xmlns:p14="http://schemas.microsoft.com/office/powerpoint/2010/main" val="239304348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20000"/>
              </a:lnSpc>
            </a:pPr>
            <a:r>
              <a:rPr lang="zh-CN" altLang="en-US" dirty="0">
                <a:latin typeface="+mn-lt"/>
                <a:ea typeface="+mn-ea"/>
                <a:cs typeface="+mn-ea"/>
                <a:sym typeface="+mn-lt"/>
              </a:rPr>
              <a:t>感谢聆听</a:t>
            </a:r>
            <a:endParaRPr lang="en-US" dirty="0">
              <a:latin typeface="+mn-lt"/>
              <a:ea typeface="+mn-ea"/>
              <a:cs typeface="+mn-ea"/>
              <a:sym typeface="+mn-lt"/>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8DB0-4638-0258-782A-838E34CCECCA}"/>
              </a:ext>
            </a:extLst>
          </p:cNvPr>
          <p:cNvSpPr>
            <a:spLocks noGrp="1"/>
          </p:cNvSpPr>
          <p:nvPr>
            <p:ph type="title"/>
          </p:nvPr>
        </p:nvSpPr>
        <p:spPr/>
        <p:txBody>
          <a:bodyPr/>
          <a:lstStyle/>
          <a:p>
            <a:r>
              <a:rPr lang="zh-CN" altLang="en-US" sz="3200" dirty="0">
                <a:latin typeface="+mn-lt"/>
                <a:ea typeface="+mn-ea"/>
                <a:cs typeface="+mn-ea"/>
                <a:sym typeface="+mn-lt"/>
              </a:rPr>
              <a:t>字节计数法（</a:t>
            </a:r>
            <a:r>
              <a:rPr lang="en-US" altLang="zh-CN" sz="3200" dirty="0">
                <a:latin typeface="+mn-lt"/>
                <a:ea typeface="+mn-ea"/>
                <a:cs typeface="+mn-ea"/>
                <a:sym typeface="+mn-lt"/>
              </a:rPr>
              <a:t>2</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F271F949-D135-AE44-B94B-9A31ECE88780}"/>
              </a:ext>
            </a:extLst>
          </p:cNvPr>
          <p:cNvSpPr>
            <a:spLocks noGrp="1"/>
          </p:cNvSpPr>
          <p:nvPr>
            <p:ph idx="1"/>
          </p:nvPr>
        </p:nvSpPr>
        <p:spPr>
          <a:xfrm>
            <a:off x="597098" y="1125538"/>
            <a:ext cx="10858500" cy="5008562"/>
          </a:xfrm>
        </p:spPr>
        <p:txBody>
          <a:bodyPr>
            <a:normAutofit/>
          </a:bodyPr>
          <a:lstStyle/>
          <a:p>
            <a:r>
              <a:rPr lang="zh-CN" altLang="en-US" sz="2400" dirty="0">
                <a:solidFill>
                  <a:srgbClr val="C00000"/>
                </a:solidFill>
                <a:cs typeface="+mn-ea"/>
                <a:sym typeface="+mn-lt"/>
              </a:rPr>
              <a:t>字节计数法</a:t>
            </a:r>
            <a:r>
              <a:rPr lang="zh-CN" altLang="en-US" sz="2400" dirty="0">
                <a:cs typeface="+mn-ea"/>
                <a:sym typeface="+mn-lt"/>
              </a:rPr>
              <a:t>：出现了一个字节</a:t>
            </a:r>
            <a:r>
              <a:rPr lang="zh-CN" altLang="en-US" sz="2400" dirty="0">
                <a:solidFill>
                  <a:srgbClr val="C00000"/>
                </a:solidFill>
                <a:cs typeface="+mn-ea"/>
                <a:sym typeface="+mn-lt"/>
              </a:rPr>
              <a:t>差错</a:t>
            </a:r>
            <a:r>
              <a:rPr lang="zh-CN" altLang="en-US" sz="2400" dirty="0">
                <a:cs typeface="+mn-ea"/>
                <a:sym typeface="+mn-lt"/>
              </a:rPr>
              <a:t>的情形</a:t>
            </a:r>
            <a:endParaRPr lang="en-US" altLang="zh-CN" sz="2400" dirty="0">
              <a:cs typeface="+mn-ea"/>
              <a:sym typeface="+mn-lt"/>
            </a:endParaRPr>
          </a:p>
          <a:p>
            <a:endParaRPr lang="en-US" altLang="zh-CN" dirty="0">
              <a:cs typeface="+mn-ea"/>
              <a:sym typeface="+mn-lt"/>
            </a:endParaRPr>
          </a:p>
          <a:p>
            <a:endParaRPr lang="en-US" altLang="zh-CN" sz="2400" dirty="0">
              <a:cs typeface="+mn-ea"/>
              <a:sym typeface="+mn-lt"/>
            </a:endParaRPr>
          </a:p>
          <a:p>
            <a:endParaRPr lang="en-US" altLang="zh-CN" dirty="0">
              <a:cs typeface="+mn-ea"/>
              <a:sym typeface="+mn-lt"/>
            </a:endParaRPr>
          </a:p>
          <a:p>
            <a:endParaRPr lang="en-US" altLang="zh-CN" sz="2400" dirty="0">
              <a:cs typeface="+mn-ea"/>
              <a:sym typeface="+mn-lt"/>
            </a:endParaRPr>
          </a:p>
          <a:p>
            <a:endParaRPr lang="en-US" altLang="zh-CN" dirty="0">
              <a:cs typeface="+mn-ea"/>
              <a:sym typeface="+mn-lt"/>
            </a:endParaRPr>
          </a:p>
          <a:p>
            <a:pPr marL="357188" lvl="0" indent="-342900" fontAlgn="base">
              <a:lnSpc>
                <a:spcPct val="120000"/>
              </a:lnSpc>
              <a:spcBef>
                <a:spcPct val="0"/>
              </a:spcBef>
              <a:spcAft>
                <a:spcPct val="0"/>
              </a:spcAft>
              <a:buFont typeface="Wingdings" panose="05000000000000000000" pitchFamily="2" charset="2"/>
              <a:buChar char="Ø"/>
              <a:defRPr/>
            </a:pPr>
            <a:endParaRPr kumimoji="1" lang="en-US" altLang="zh-CN" sz="2200" b="0" i="0" u="none" strike="noStrike" kern="1200" cap="none" spc="0" normalizeH="0" baseline="0" noProof="0" dirty="0">
              <a:ln>
                <a:noFill/>
              </a:ln>
              <a:solidFill>
                <a:schemeClr val="tx1"/>
              </a:solidFill>
              <a:effectLst/>
              <a:uLnTx/>
              <a:uFillTx/>
              <a:cs typeface="+mn-ea"/>
              <a:sym typeface="+mn-lt"/>
            </a:endParaRPr>
          </a:p>
          <a:p>
            <a:pPr marL="357188" lvl="0" indent="-342900" fontAlgn="base">
              <a:lnSpc>
                <a:spcPct val="120000"/>
              </a:lnSpc>
              <a:spcBef>
                <a:spcPct val="0"/>
              </a:spcBef>
              <a:spcAft>
                <a:spcPct val="0"/>
              </a:spcAft>
              <a:buFont typeface="Wingdings" panose="05000000000000000000" pitchFamily="2" charset="2"/>
              <a:buChar char="Ø"/>
              <a:defRPr/>
            </a:pPr>
            <a:endParaRPr kumimoji="1" lang="en-US" altLang="zh-CN" sz="2200" b="0" i="0" u="none" strike="noStrike" kern="1200" cap="none" spc="0" normalizeH="0" baseline="0" noProof="0" dirty="0">
              <a:ln>
                <a:noFill/>
              </a:ln>
              <a:solidFill>
                <a:schemeClr val="tx1"/>
              </a:solidFill>
              <a:effectLst/>
              <a:uLnTx/>
              <a:uFillTx/>
              <a:cs typeface="+mn-ea"/>
              <a:sym typeface="+mn-lt"/>
            </a:endParaRPr>
          </a:p>
          <a:p>
            <a:pPr marL="715963" lvl="0" indent="-358775" fontAlgn="base">
              <a:lnSpc>
                <a:spcPct val="120000"/>
              </a:lnSpc>
              <a:spcBef>
                <a:spcPct val="0"/>
              </a:spcBef>
              <a:spcAft>
                <a:spcPct val="0"/>
              </a:spcAft>
              <a:buFont typeface="Wingdings" panose="05000000000000000000" pitchFamily="2" charset="2"/>
              <a:buChar char="Ø"/>
              <a:defRPr/>
            </a:pPr>
            <a:r>
              <a:rPr kumimoji="1" lang="zh-CN" altLang="en-US" sz="2200" b="0" i="0" u="none" strike="noStrike" kern="1200" cap="none" spc="0" normalizeH="0" baseline="0" noProof="0" dirty="0">
                <a:ln>
                  <a:noFill/>
                </a:ln>
                <a:solidFill>
                  <a:schemeClr val="tx1"/>
                </a:solidFill>
                <a:effectLst/>
                <a:uLnTx/>
                <a:uFillTx/>
                <a:cs typeface="+mn-ea"/>
                <a:sym typeface="+mn-lt"/>
              </a:rPr>
              <a:t>美国 </a:t>
            </a:r>
            <a:r>
              <a:rPr kumimoji="1" lang="en-US" altLang="zh-CN" sz="2200" b="0" i="0" u="none" strike="noStrike" kern="1200" cap="none" spc="0" normalizeH="0" baseline="0" noProof="0" dirty="0">
                <a:ln>
                  <a:noFill/>
                </a:ln>
                <a:solidFill>
                  <a:schemeClr val="tx1"/>
                </a:solidFill>
                <a:effectLst/>
                <a:uLnTx/>
                <a:uFillTx/>
                <a:cs typeface="+mn-ea"/>
                <a:sym typeface="+mn-lt"/>
              </a:rPr>
              <a:t>DEC </a:t>
            </a:r>
            <a:r>
              <a:rPr kumimoji="1" lang="zh-CN" altLang="en-US" sz="2200" b="0" i="0" u="none" strike="noStrike" kern="1200" cap="none" spc="0" normalizeH="0" baseline="0" noProof="0" dirty="0">
                <a:ln>
                  <a:noFill/>
                </a:ln>
                <a:solidFill>
                  <a:schemeClr val="tx1"/>
                </a:solidFill>
                <a:effectLst/>
                <a:uLnTx/>
                <a:uFillTx/>
                <a:cs typeface="+mn-ea"/>
                <a:sym typeface="+mn-lt"/>
              </a:rPr>
              <a:t>公司早期的数字数据通信报文协议</a:t>
            </a:r>
            <a:r>
              <a:rPr kumimoji="1" lang="en-US" altLang="zh-CN" sz="2200" b="0" i="0" u="none" strike="noStrike" kern="1200" cap="none" spc="0" normalizeH="0" baseline="0" noProof="0" dirty="0">
                <a:ln>
                  <a:noFill/>
                </a:ln>
                <a:solidFill>
                  <a:schemeClr val="tx1"/>
                </a:solidFill>
                <a:effectLst/>
                <a:uLnTx/>
                <a:uFillTx/>
                <a:cs typeface="+mn-ea"/>
                <a:sym typeface="+mn-lt"/>
              </a:rPr>
              <a:t>DDCMP</a:t>
            </a:r>
            <a:r>
              <a:rPr kumimoji="1" lang="zh-CN" altLang="en-US" sz="2200" b="0" i="0" u="none" strike="noStrike" kern="1200" cap="none" spc="0" normalizeH="0" baseline="0" noProof="0" dirty="0">
                <a:ln>
                  <a:noFill/>
                </a:ln>
                <a:solidFill>
                  <a:schemeClr val="tx1"/>
                </a:solidFill>
                <a:effectLst/>
                <a:uLnTx/>
                <a:uFillTx/>
                <a:cs typeface="+mn-ea"/>
                <a:sym typeface="+mn-lt"/>
              </a:rPr>
              <a:t>使用“字节计数法”</a:t>
            </a:r>
            <a:endParaRPr kumimoji="1" lang="en-US" altLang="zh-CN" sz="2200" b="0" i="0" u="none" strike="noStrike" kern="1200" cap="none" spc="0" normalizeH="0" baseline="0" noProof="0" dirty="0">
              <a:ln>
                <a:noFill/>
              </a:ln>
              <a:solidFill>
                <a:schemeClr val="tx1"/>
              </a:solidFill>
              <a:effectLst/>
              <a:uLnTx/>
              <a:uFillTx/>
              <a:cs typeface="+mn-ea"/>
              <a:sym typeface="+mn-lt"/>
            </a:endParaRPr>
          </a:p>
          <a:p>
            <a:pPr marL="715963" lvl="0" indent="-358775" fontAlgn="base">
              <a:lnSpc>
                <a:spcPct val="120000"/>
              </a:lnSpc>
              <a:spcBef>
                <a:spcPct val="0"/>
              </a:spcBef>
              <a:spcAft>
                <a:spcPct val="0"/>
              </a:spcAft>
              <a:buFont typeface="Wingdings" panose="05000000000000000000" pitchFamily="2" charset="2"/>
              <a:buChar char="Ø"/>
              <a:defRPr/>
            </a:pPr>
            <a:r>
              <a:rPr kumimoji="1" lang="zh-CN" altLang="en-US" sz="2200" b="0" i="0" u="none" strike="noStrike" kern="1200" cap="none" spc="0" normalizeH="0" baseline="0" noProof="0" dirty="0">
                <a:ln>
                  <a:noFill/>
                </a:ln>
                <a:solidFill>
                  <a:schemeClr val="tx1"/>
                </a:solidFill>
                <a:effectLst/>
                <a:uLnTx/>
                <a:uFillTx/>
                <a:cs typeface="+mn-ea"/>
                <a:sym typeface="+mn-lt"/>
              </a:rPr>
              <a:t>字节计数法现在很少使用，几乎不用了</a:t>
            </a:r>
            <a:endParaRPr lang="zh-CN" altLang="en-US" sz="2200" dirty="0">
              <a:solidFill>
                <a:schemeClr val="tx1"/>
              </a:solidFill>
              <a:cs typeface="+mn-ea"/>
              <a:sym typeface="+mn-lt"/>
            </a:endParaRPr>
          </a:p>
          <a:p>
            <a:endParaRPr lang="zh-CN" altLang="en-US" dirty="0"/>
          </a:p>
        </p:txBody>
      </p:sp>
      <p:sp>
        <p:nvSpPr>
          <p:cNvPr id="4" name="灯片编号占位符 3">
            <a:extLst>
              <a:ext uri="{FF2B5EF4-FFF2-40B4-BE49-F238E27FC236}">
                <a16:creationId xmlns:a16="http://schemas.microsoft.com/office/drawing/2014/main" id="{79B7E898-EE1A-F046-E778-A9662A04C3F3}"/>
              </a:ext>
            </a:extLst>
          </p:cNvPr>
          <p:cNvSpPr>
            <a:spLocks noGrp="1"/>
          </p:cNvSpPr>
          <p:nvPr>
            <p:ph type="sldNum" sz="quarter" idx="12"/>
          </p:nvPr>
        </p:nvSpPr>
        <p:spPr/>
        <p:txBody>
          <a:bodyPr/>
          <a:lstStyle/>
          <a:p>
            <a:fld id="{C8BB1146-E542-4D4E-B8E9-6919A11DDD48}" type="slidenum">
              <a:rPr lang="en-US" smtClean="0"/>
              <a:t>31</a:t>
            </a:fld>
            <a:endParaRPr lang="en-US"/>
          </a:p>
        </p:txBody>
      </p:sp>
      <p:grpSp>
        <p:nvGrpSpPr>
          <p:cNvPr id="5" name="组合 4">
            <a:extLst>
              <a:ext uri="{FF2B5EF4-FFF2-40B4-BE49-F238E27FC236}">
                <a16:creationId xmlns:a16="http://schemas.microsoft.com/office/drawing/2014/main" id="{D903726E-6D14-BDB3-D236-67CB6889EAAB}"/>
              </a:ext>
            </a:extLst>
          </p:cNvPr>
          <p:cNvGrpSpPr/>
          <p:nvPr/>
        </p:nvGrpSpPr>
        <p:grpSpPr>
          <a:xfrm>
            <a:off x="4173127" y="3101008"/>
            <a:ext cx="1594449" cy="1086830"/>
            <a:chOff x="1628570" y="3387255"/>
            <a:chExt cx="1594449" cy="1086830"/>
          </a:xfrm>
        </p:grpSpPr>
        <p:sp>
          <p:nvSpPr>
            <p:cNvPr id="6" name="左大括号 5">
              <a:extLst>
                <a:ext uri="{FF2B5EF4-FFF2-40B4-BE49-F238E27FC236}">
                  <a16:creationId xmlns:a16="http://schemas.microsoft.com/office/drawing/2014/main" id="{9DF5E926-91F5-7D89-6C2F-E8D078577CA9}"/>
                </a:ext>
              </a:extLst>
            </p:cNvPr>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 name="矩形 6">
              <a:extLst>
                <a:ext uri="{FF2B5EF4-FFF2-40B4-BE49-F238E27FC236}">
                  <a16:creationId xmlns:a16="http://schemas.microsoft.com/office/drawing/2014/main" id="{896DBB5B-A92B-8B64-0B36-61054FFB602F}"/>
                </a:ext>
              </a:extLst>
            </p:cNvPr>
            <p:cNvSpPr/>
            <p:nvPr/>
          </p:nvSpPr>
          <p:spPr>
            <a:xfrm>
              <a:off x="195027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1</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8" name="组合 7">
            <a:extLst>
              <a:ext uri="{FF2B5EF4-FFF2-40B4-BE49-F238E27FC236}">
                <a16:creationId xmlns:a16="http://schemas.microsoft.com/office/drawing/2014/main" id="{5DFC40BD-4845-DAA4-5473-3126E04B4FF4}"/>
              </a:ext>
            </a:extLst>
          </p:cNvPr>
          <p:cNvGrpSpPr/>
          <p:nvPr/>
        </p:nvGrpSpPr>
        <p:grpSpPr>
          <a:xfrm>
            <a:off x="5767577" y="3101008"/>
            <a:ext cx="1594450" cy="1456162"/>
            <a:chOff x="3223020" y="3387255"/>
            <a:chExt cx="1594450" cy="1456162"/>
          </a:xfrm>
        </p:grpSpPr>
        <p:sp>
          <p:nvSpPr>
            <p:cNvPr id="9" name="左大括号 8">
              <a:extLst>
                <a:ext uri="{FF2B5EF4-FFF2-40B4-BE49-F238E27FC236}">
                  <a16:creationId xmlns:a16="http://schemas.microsoft.com/office/drawing/2014/main" id="{A671F429-0870-0969-7A1D-1C519526953D}"/>
                </a:ext>
              </a:extLst>
            </p:cNvPr>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矩形 9">
              <a:extLst>
                <a:ext uri="{FF2B5EF4-FFF2-40B4-BE49-F238E27FC236}">
                  <a16:creationId xmlns:a16="http://schemas.microsoft.com/office/drawing/2014/main" id="{2D19D6EF-96CE-EC50-4992-38CAC5E39D64}"/>
                </a:ext>
              </a:extLst>
            </p:cNvPr>
            <p:cNvSpPr/>
            <p:nvPr/>
          </p:nvSpPr>
          <p:spPr>
            <a:xfrm>
              <a:off x="3223020" y="3674892"/>
              <a:ext cx="1594450" cy="1168525"/>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2</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srgbClr val="7030A0"/>
                  </a:solidFill>
                  <a:effectLst/>
                  <a:uLnTx/>
                  <a:uFillTx/>
                  <a:cs typeface="+mn-ea"/>
                  <a:sym typeface="+mn-lt"/>
                </a:rPr>
                <a:t>出现差错</a:t>
              </a:r>
              <a:endParaRPr kumimoji="1" lang="en-US" altLang="zh-CN" sz="2000" b="0" i="0" u="none" strike="noStrike" kern="1200" cap="none" spc="0" normalizeH="0" baseline="0" noProof="0" dirty="0">
                <a:ln>
                  <a:noFill/>
                </a:ln>
                <a:solidFill>
                  <a:srgbClr val="7030A0"/>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dirty="0">
                  <a:solidFill>
                    <a:srgbClr val="7030A0"/>
                  </a:solidFill>
                  <a:cs typeface="+mn-ea"/>
                  <a:sym typeface="+mn-lt"/>
                </a:rPr>
                <a:t>5</a:t>
              </a:r>
              <a:r>
                <a:rPr kumimoji="1" lang="zh-CN" altLang="en-US" sz="2000" dirty="0">
                  <a:solidFill>
                    <a:srgbClr val="7030A0"/>
                  </a:solidFill>
                  <a:cs typeface="+mn-ea"/>
                  <a:sym typeface="+mn-lt"/>
                </a:rPr>
                <a:t>被错成</a:t>
              </a:r>
              <a:r>
                <a:rPr kumimoji="1" lang="en-US" altLang="zh-CN" sz="2000" dirty="0">
                  <a:solidFill>
                    <a:srgbClr val="7030A0"/>
                  </a:solidFill>
                  <a:cs typeface="+mn-ea"/>
                  <a:sym typeface="+mn-lt"/>
                </a:rPr>
                <a:t>8</a:t>
              </a:r>
              <a:endParaRPr kumimoji="1" lang="zh-CN" altLang="en-US" sz="2000" b="0" i="0" u="none" strike="noStrike" kern="1200" cap="none" spc="0" normalizeH="0" baseline="0" noProof="0" dirty="0">
                <a:ln>
                  <a:noFill/>
                </a:ln>
                <a:solidFill>
                  <a:srgbClr val="7030A0"/>
                </a:solidFill>
                <a:effectLst/>
                <a:uLnTx/>
                <a:uFillTx/>
                <a:cs typeface="+mn-ea"/>
                <a:sym typeface="+mn-lt"/>
              </a:endParaRPr>
            </a:p>
          </p:txBody>
        </p:sp>
      </p:grpSp>
      <p:grpSp>
        <p:nvGrpSpPr>
          <p:cNvPr id="11" name="组合 10">
            <a:extLst>
              <a:ext uri="{FF2B5EF4-FFF2-40B4-BE49-F238E27FC236}">
                <a16:creationId xmlns:a16="http://schemas.microsoft.com/office/drawing/2014/main" id="{0BD507C4-1CC6-45B2-B677-CCD674BBCAA7}"/>
              </a:ext>
            </a:extLst>
          </p:cNvPr>
          <p:cNvGrpSpPr/>
          <p:nvPr/>
        </p:nvGrpSpPr>
        <p:grpSpPr>
          <a:xfrm>
            <a:off x="7362027" y="3101008"/>
            <a:ext cx="2549057" cy="1088439"/>
            <a:chOff x="4817470" y="3387255"/>
            <a:chExt cx="2549057" cy="1088439"/>
          </a:xfrm>
        </p:grpSpPr>
        <p:sp>
          <p:nvSpPr>
            <p:cNvPr id="12" name="左大括号 11">
              <a:extLst>
                <a:ext uri="{FF2B5EF4-FFF2-40B4-BE49-F238E27FC236}">
                  <a16:creationId xmlns:a16="http://schemas.microsoft.com/office/drawing/2014/main" id="{FC618232-A3B9-5DD2-9255-9985750AAB49}"/>
                </a:ext>
              </a:extLst>
            </p:cNvPr>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 name="矩形 12">
              <a:extLst>
                <a:ext uri="{FF2B5EF4-FFF2-40B4-BE49-F238E27FC236}">
                  <a16:creationId xmlns:a16="http://schemas.microsoft.com/office/drawing/2014/main" id="{05AAA909-06C1-8C7C-44B0-74AB3C5B6C12}"/>
                </a:ext>
              </a:extLst>
            </p:cNvPr>
            <p:cNvSpPr/>
            <p:nvPr/>
          </p:nvSpPr>
          <p:spPr>
            <a:xfrm>
              <a:off x="5612074" y="3676501"/>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8</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4" name="组合 13">
            <a:extLst>
              <a:ext uri="{FF2B5EF4-FFF2-40B4-BE49-F238E27FC236}">
                <a16:creationId xmlns:a16="http://schemas.microsoft.com/office/drawing/2014/main" id="{54975A5D-5AB0-DFFD-5EAB-61126B89B623}"/>
              </a:ext>
            </a:extLst>
          </p:cNvPr>
          <p:cNvGrpSpPr/>
          <p:nvPr/>
        </p:nvGrpSpPr>
        <p:grpSpPr>
          <a:xfrm>
            <a:off x="9899091" y="3104226"/>
            <a:ext cx="1925519" cy="1081445"/>
            <a:chOff x="7354534" y="3390473"/>
            <a:chExt cx="1925519" cy="1081445"/>
          </a:xfrm>
        </p:grpSpPr>
        <p:sp>
          <p:nvSpPr>
            <p:cNvPr id="15" name="左大括号 14">
              <a:extLst>
                <a:ext uri="{FF2B5EF4-FFF2-40B4-BE49-F238E27FC236}">
                  <a16:creationId xmlns:a16="http://schemas.microsoft.com/office/drawing/2014/main" id="{E86507FE-4769-8098-1959-7BDF2CD6B2ED}"/>
                </a:ext>
              </a:extLst>
            </p:cNvPr>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15">
              <a:extLst>
                <a:ext uri="{FF2B5EF4-FFF2-40B4-BE49-F238E27FC236}">
                  <a16:creationId xmlns:a16="http://schemas.microsoft.com/office/drawing/2014/main" id="{F68EF989-E277-945F-C886-587E5E41285E}"/>
                </a:ext>
              </a:extLst>
            </p:cNvPr>
            <p:cNvSpPr/>
            <p:nvPr/>
          </p:nvSpPr>
          <p:spPr>
            <a:xfrm>
              <a:off x="7841769" y="3672725"/>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4</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6</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7" name="组合 16">
            <a:extLst>
              <a:ext uri="{FF2B5EF4-FFF2-40B4-BE49-F238E27FC236}">
                <a16:creationId xmlns:a16="http://schemas.microsoft.com/office/drawing/2014/main" id="{890999C7-1A6E-82AB-5E87-A5F38BE7D193}"/>
              </a:ext>
            </a:extLst>
          </p:cNvPr>
          <p:cNvGrpSpPr/>
          <p:nvPr/>
        </p:nvGrpSpPr>
        <p:grpSpPr>
          <a:xfrm>
            <a:off x="4173127" y="2683440"/>
            <a:ext cx="7657848" cy="310462"/>
            <a:chOff x="1465472" y="2463488"/>
            <a:chExt cx="7657848" cy="310462"/>
          </a:xfrm>
          <a:solidFill>
            <a:schemeClr val="bg1">
              <a:lumMod val="95000"/>
            </a:schemeClr>
          </a:solidFill>
          <a:scene3d>
            <a:camera prst="orthographicFront">
              <a:rot lat="0" lon="0" rev="0"/>
            </a:camera>
            <a:lightRig rig="soft" dir="t">
              <a:rot lat="0" lon="0" rev="0"/>
            </a:lightRig>
          </a:scene3d>
        </p:grpSpPr>
        <p:sp>
          <p:nvSpPr>
            <p:cNvPr id="18" name="Rectangle 44">
              <a:extLst>
                <a:ext uri="{FF2B5EF4-FFF2-40B4-BE49-F238E27FC236}">
                  <a16:creationId xmlns:a16="http://schemas.microsoft.com/office/drawing/2014/main" id="{E902EFA3-A32C-6A41-F8CA-D6A972A0E360}"/>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19" name="Rectangle 44">
              <a:extLst>
                <a:ext uri="{FF2B5EF4-FFF2-40B4-BE49-F238E27FC236}">
                  <a16:creationId xmlns:a16="http://schemas.microsoft.com/office/drawing/2014/main" id="{46C2908C-972B-8EE6-3473-1DEA6B9B943B}"/>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0" name="Rectangle 44">
              <a:extLst>
                <a:ext uri="{FF2B5EF4-FFF2-40B4-BE49-F238E27FC236}">
                  <a16:creationId xmlns:a16="http://schemas.microsoft.com/office/drawing/2014/main" id="{F93E8F0C-DFD5-1F19-BEF7-D2DAD0FEFCD6}"/>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21" name="Rectangle 44">
              <a:extLst>
                <a:ext uri="{FF2B5EF4-FFF2-40B4-BE49-F238E27FC236}">
                  <a16:creationId xmlns:a16="http://schemas.microsoft.com/office/drawing/2014/main" id="{B246DCC3-57E6-326D-0821-A589E92B7919}"/>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22" name="Rectangle 44">
              <a:extLst>
                <a:ext uri="{FF2B5EF4-FFF2-40B4-BE49-F238E27FC236}">
                  <a16:creationId xmlns:a16="http://schemas.microsoft.com/office/drawing/2014/main" id="{3811EF82-A242-783C-9B6B-EFFD0414E055}"/>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23" name="Rectangle 44">
              <a:extLst>
                <a:ext uri="{FF2B5EF4-FFF2-40B4-BE49-F238E27FC236}">
                  <a16:creationId xmlns:a16="http://schemas.microsoft.com/office/drawing/2014/main" id="{62CBDEAD-9D7D-72BD-31B3-1CC2AFF5BC01}"/>
                </a:ext>
              </a:extLst>
            </p:cNvPr>
            <p:cNvSpPr>
              <a:spLocks noChangeArrowheads="1"/>
            </p:cNvSpPr>
            <p:nvPr/>
          </p:nvSpPr>
          <p:spPr bwMode="auto">
            <a:xfrm>
              <a:off x="3044757" y="2486612"/>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24" name="Rectangle 44">
              <a:extLst>
                <a:ext uri="{FF2B5EF4-FFF2-40B4-BE49-F238E27FC236}">
                  <a16:creationId xmlns:a16="http://schemas.microsoft.com/office/drawing/2014/main" id="{F0ABBC85-AE7E-FF8B-008E-034D1692566D}"/>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626E5E3A-549F-EEE6-0B6F-73E7E9B1880C}"/>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26" name="Rectangle 44">
              <a:extLst>
                <a:ext uri="{FF2B5EF4-FFF2-40B4-BE49-F238E27FC236}">
                  <a16:creationId xmlns:a16="http://schemas.microsoft.com/office/drawing/2014/main" id="{3FBE5753-5BCA-A4DC-5FFD-7E4B428331D3}"/>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27" name="Rectangle 44">
              <a:extLst>
                <a:ext uri="{FF2B5EF4-FFF2-40B4-BE49-F238E27FC236}">
                  <a16:creationId xmlns:a16="http://schemas.microsoft.com/office/drawing/2014/main" id="{8896A151-E991-AB2C-8C13-62BB92DEF1F9}"/>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28" name="Rectangle 44">
              <a:extLst>
                <a:ext uri="{FF2B5EF4-FFF2-40B4-BE49-F238E27FC236}">
                  <a16:creationId xmlns:a16="http://schemas.microsoft.com/office/drawing/2014/main" id="{CC1445FB-D9E9-ACF7-3840-F7D97A2105E7}"/>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8</a:t>
              </a:r>
            </a:p>
          </p:txBody>
        </p:sp>
        <p:sp>
          <p:nvSpPr>
            <p:cNvPr id="29" name="Rectangle 44">
              <a:extLst>
                <a:ext uri="{FF2B5EF4-FFF2-40B4-BE49-F238E27FC236}">
                  <a16:creationId xmlns:a16="http://schemas.microsoft.com/office/drawing/2014/main" id="{3B7E4ADB-5861-5D74-BEA3-DFBBF3091EBA}"/>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0" name="Rectangle 44">
              <a:extLst>
                <a:ext uri="{FF2B5EF4-FFF2-40B4-BE49-F238E27FC236}">
                  <a16:creationId xmlns:a16="http://schemas.microsoft.com/office/drawing/2014/main" id="{C3FB1D1E-96ED-7821-0E7B-85E073E5F797}"/>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31" name="Rectangle 44">
              <a:extLst>
                <a:ext uri="{FF2B5EF4-FFF2-40B4-BE49-F238E27FC236}">
                  <a16:creationId xmlns:a16="http://schemas.microsoft.com/office/drawing/2014/main" id="{98C607D5-892D-B57A-91DB-45B8E5D5533A}"/>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32" name="Rectangle 44">
              <a:extLst>
                <a:ext uri="{FF2B5EF4-FFF2-40B4-BE49-F238E27FC236}">
                  <a16:creationId xmlns:a16="http://schemas.microsoft.com/office/drawing/2014/main" id="{3578FDAC-3164-B6ED-0C9F-2740A86B85EF}"/>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33" name="Rectangle 44">
              <a:extLst>
                <a:ext uri="{FF2B5EF4-FFF2-40B4-BE49-F238E27FC236}">
                  <a16:creationId xmlns:a16="http://schemas.microsoft.com/office/drawing/2014/main" id="{9CFD822B-3AB8-48A4-6162-426DEAB00578}"/>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sp>
          <p:nvSpPr>
            <p:cNvPr id="34" name="Rectangle 44">
              <a:extLst>
                <a:ext uri="{FF2B5EF4-FFF2-40B4-BE49-F238E27FC236}">
                  <a16:creationId xmlns:a16="http://schemas.microsoft.com/office/drawing/2014/main" id="{32C6DA5C-567F-E109-29B6-EB3E954910F4}"/>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6</a:t>
              </a:r>
            </a:p>
          </p:txBody>
        </p:sp>
        <p:sp>
          <p:nvSpPr>
            <p:cNvPr id="35" name="Rectangle 44">
              <a:extLst>
                <a:ext uri="{FF2B5EF4-FFF2-40B4-BE49-F238E27FC236}">
                  <a16:creationId xmlns:a16="http://schemas.microsoft.com/office/drawing/2014/main" id="{9DC7C882-AC4F-C1EE-8B46-3332E338D0B7}"/>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7</a:t>
              </a:r>
            </a:p>
          </p:txBody>
        </p:sp>
        <p:sp>
          <p:nvSpPr>
            <p:cNvPr id="36" name="Rectangle 44">
              <a:extLst>
                <a:ext uri="{FF2B5EF4-FFF2-40B4-BE49-F238E27FC236}">
                  <a16:creationId xmlns:a16="http://schemas.microsoft.com/office/drawing/2014/main" id="{7DC89766-E8A4-5402-612E-AAFF5BC9E9AC}"/>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6</a:t>
              </a:r>
            </a:p>
          </p:txBody>
        </p:sp>
        <p:sp>
          <p:nvSpPr>
            <p:cNvPr id="37" name="Rectangle 44">
              <a:extLst>
                <a:ext uri="{FF2B5EF4-FFF2-40B4-BE49-F238E27FC236}">
                  <a16:creationId xmlns:a16="http://schemas.microsoft.com/office/drawing/2014/main" id="{02A86A77-7DEB-BE8B-613A-B2C63D9BD4F3}"/>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08BA95BF-BAD5-415D-649B-CF4D2AAF88B1}"/>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39" name="Rectangle 44">
              <a:extLst>
                <a:ext uri="{FF2B5EF4-FFF2-40B4-BE49-F238E27FC236}">
                  <a16:creationId xmlns:a16="http://schemas.microsoft.com/office/drawing/2014/main" id="{AAD722F5-8EE5-75D9-FF1C-CC225DB0FB69}"/>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40" name="Rectangle 44">
              <a:extLst>
                <a:ext uri="{FF2B5EF4-FFF2-40B4-BE49-F238E27FC236}">
                  <a16:creationId xmlns:a16="http://schemas.microsoft.com/office/drawing/2014/main" id="{52364804-C415-90F3-53AB-9D20187C69A2}"/>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41" name="Rectangle 44">
              <a:extLst>
                <a:ext uri="{FF2B5EF4-FFF2-40B4-BE49-F238E27FC236}">
                  <a16:creationId xmlns:a16="http://schemas.microsoft.com/office/drawing/2014/main" id="{1984EE3A-09CE-573D-CDCB-C1688EE100FD}"/>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grpSp>
      <p:sp>
        <p:nvSpPr>
          <p:cNvPr id="42" name="圆角矩形 84">
            <a:extLst>
              <a:ext uri="{FF2B5EF4-FFF2-40B4-BE49-F238E27FC236}">
                <a16:creationId xmlns:a16="http://schemas.microsoft.com/office/drawing/2014/main" id="{F0343B5D-D748-927F-05A0-8CC39D3111A3}"/>
              </a:ext>
            </a:extLst>
          </p:cNvPr>
          <p:cNvSpPr/>
          <p:nvPr/>
        </p:nvSpPr>
        <p:spPr bwMode="auto">
          <a:xfrm>
            <a:off x="5744496" y="2386594"/>
            <a:ext cx="310892" cy="441336"/>
          </a:xfrm>
          <a:prstGeom prst="roundRect">
            <a:avLst>
              <a:gd name="adj" fmla="val 22777"/>
            </a:avLst>
          </a:prstGeom>
          <a:noFill/>
          <a:ln w="158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cs typeface="+mn-ea"/>
              <a:sym typeface="+mn-lt"/>
            </a:endParaRPr>
          </a:p>
        </p:txBody>
      </p:sp>
      <p:sp>
        <p:nvSpPr>
          <p:cNvPr id="43" name="任意多边形 85">
            <a:extLst>
              <a:ext uri="{FF2B5EF4-FFF2-40B4-BE49-F238E27FC236}">
                <a16:creationId xmlns:a16="http://schemas.microsoft.com/office/drawing/2014/main" id="{39E04F52-7357-B791-7986-8C42F8F24D8D}"/>
              </a:ext>
            </a:extLst>
          </p:cNvPr>
          <p:cNvSpPr/>
          <p:nvPr/>
        </p:nvSpPr>
        <p:spPr>
          <a:xfrm>
            <a:off x="5928849" y="1926981"/>
            <a:ext cx="222778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4" name="任意多边形 86">
            <a:extLst>
              <a:ext uri="{FF2B5EF4-FFF2-40B4-BE49-F238E27FC236}">
                <a16:creationId xmlns:a16="http://schemas.microsoft.com/office/drawing/2014/main" id="{16CE64B2-4FA6-5C04-D75E-58600C1FAF14}"/>
              </a:ext>
            </a:extLst>
          </p:cNvPr>
          <p:cNvSpPr/>
          <p:nvPr/>
        </p:nvSpPr>
        <p:spPr>
          <a:xfrm>
            <a:off x="8451691" y="1926981"/>
            <a:ext cx="65598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任意多边形 87">
            <a:extLst>
              <a:ext uri="{FF2B5EF4-FFF2-40B4-BE49-F238E27FC236}">
                <a16:creationId xmlns:a16="http://schemas.microsoft.com/office/drawing/2014/main" id="{D69B5F0A-6DEA-4F33-D194-54D6FD13C0B7}"/>
              </a:ext>
            </a:extLst>
          </p:cNvPr>
          <p:cNvSpPr/>
          <p:nvPr/>
        </p:nvSpPr>
        <p:spPr>
          <a:xfrm>
            <a:off x="9458958" y="1926980"/>
            <a:ext cx="151715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任意多边形 90">
            <a:extLst>
              <a:ext uri="{FF2B5EF4-FFF2-40B4-BE49-F238E27FC236}">
                <a16:creationId xmlns:a16="http://schemas.microsoft.com/office/drawing/2014/main" id="{3E608769-B52D-3C49-CAA5-D8FA4B83283E}"/>
              </a:ext>
            </a:extLst>
          </p:cNvPr>
          <p:cNvSpPr/>
          <p:nvPr/>
        </p:nvSpPr>
        <p:spPr>
          <a:xfrm>
            <a:off x="4332665" y="1926978"/>
            <a:ext cx="1250185"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7" name="矩形 46">
            <a:extLst>
              <a:ext uri="{FF2B5EF4-FFF2-40B4-BE49-F238E27FC236}">
                <a16:creationId xmlns:a16="http://schemas.microsoft.com/office/drawing/2014/main" id="{4055649C-4640-1895-B1BF-BEB510C8B960}"/>
              </a:ext>
            </a:extLst>
          </p:cNvPr>
          <p:cNvSpPr/>
          <p:nvPr/>
        </p:nvSpPr>
        <p:spPr>
          <a:xfrm>
            <a:off x="5712295" y="2342468"/>
            <a:ext cx="312906" cy="394210"/>
          </a:xfrm>
          <a:prstGeom prst="rect">
            <a:avLst/>
          </a:prstGeom>
        </p:spPr>
        <p:txBody>
          <a:bodyPr wrap="none">
            <a:spAutoFit/>
          </a:bodyPr>
          <a:lstStyle/>
          <a:p>
            <a:pPr>
              <a:lnSpc>
                <a:spcPct val="120000"/>
              </a:lnSpc>
            </a:pPr>
            <a:r>
              <a:rPr lang="en-US" altLang="zh-CN" kern="0" dirty="0">
                <a:solidFill>
                  <a:srgbClr val="C00000"/>
                </a:solidFill>
                <a:cs typeface="+mn-ea"/>
                <a:sym typeface="+mn-lt"/>
              </a:rPr>
              <a:t>8</a:t>
            </a:r>
            <a:endParaRPr lang="zh-CN" altLang="en-US" dirty="0">
              <a:cs typeface="+mn-ea"/>
              <a:sym typeface="+mn-lt"/>
            </a:endParaRPr>
          </a:p>
        </p:txBody>
      </p:sp>
      <p:sp>
        <p:nvSpPr>
          <p:cNvPr id="48" name="内容占位符 2">
            <a:extLst>
              <a:ext uri="{FF2B5EF4-FFF2-40B4-BE49-F238E27FC236}">
                <a16:creationId xmlns:a16="http://schemas.microsoft.com/office/drawing/2014/main" id="{46E99C80-98DC-5A42-02AA-3ED06F226D91}"/>
              </a:ext>
            </a:extLst>
          </p:cNvPr>
          <p:cNvSpPr txBox="1">
            <a:spLocks/>
          </p:cNvSpPr>
          <p:nvPr/>
        </p:nvSpPr>
        <p:spPr>
          <a:xfrm>
            <a:off x="736402" y="2991747"/>
            <a:ext cx="2806262" cy="70762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2000" dirty="0">
                <a:solidFill>
                  <a:srgbClr val="3333FF"/>
                </a:solidFill>
                <a:cs typeface="+mn-ea"/>
                <a:sym typeface="+mn-lt"/>
              </a:rPr>
              <a:t>无差错时的帧划分</a:t>
            </a:r>
          </a:p>
        </p:txBody>
      </p:sp>
      <p:sp>
        <p:nvSpPr>
          <p:cNvPr id="49" name="内容占位符 2">
            <a:extLst>
              <a:ext uri="{FF2B5EF4-FFF2-40B4-BE49-F238E27FC236}">
                <a16:creationId xmlns:a16="http://schemas.microsoft.com/office/drawing/2014/main" id="{47C5B24C-5F59-1946-0C16-140E6706376F}"/>
              </a:ext>
            </a:extLst>
          </p:cNvPr>
          <p:cNvSpPr txBox="1">
            <a:spLocks/>
          </p:cNvSpPr>
          <p:nvPr/>
        </p:nvSpPr>
        <p:spPr>
          <a:xfrm>
            <a:off x="753391" y="1850652"/>
            <a:ext cx="2278830" cy="70762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2000" dirty="0">
                <a:solidFill>
                  <a:srgbClr val="3333FF"/>
                </a:solidFill>
                <a:cs typeface="+mn-ea"/>
                <a:sym typeface="+mn-lt"/>
              </a:rPr>
              <a:t>第</a:t>
            </a:r>
            <a:r>
              <a:rPr lang="en-US" altLang="zh-CN" sz="2000" dirty="0">
                <a:solidFill>
                  <a:srgbClr val="3333FF"/>
                </a:solidFill>
                <a:cs typeface="+mn-ea"/>
                <a:sym typeface="+mn-lt"/>
              </a:rPr>
              <a:t>2</a:t>
            </a:r>
            <a:r>
              <a:rPr lang="zh-CN" altLang="en-US" sz="2000" dirty="0">
                <a:solidFill>
                  <a:srgbClr val="3333FF"/>
                </a:solidFill>
                <a:cs typeface="+mn-ea"/>
                <a:sym typeface="+mn-lt"/>
              </a:rPr>
              <a:t>帧“字节计数”错误后的帧划分</a:t>
            </a:r>
          </a:p>
        </p:txBody>
      </p:sp>
      <p:cxnSp>
        <p:nvCxnSpPr>
          <p:cNvPr id="50" name="直接箭头连接符 49">
            <a:extLst>
              <a:ext uri="{FF2B5EF4-FFF2-40B4-BE49-F238E27FC236}">
                <a16:creationId xmlns:a16="http://schemas.microsoft.com/office/drawing/2014/main" id="{DB1929B9-1D2C-90F2-7E1C-187CC3EAA4A6}"/>
              </a:ext>
            </a:extLst>
          </p:cNvPr>
          <p:cNvCxnSpPr>
            <a:cxnSpLocks/>
          </p:cNvCxnSpPr>
          <p:nvPr/>
        </p:nvCxnSpPr>
        <p:spPr>
          <a:xfrm>
            <a:off x="3032221" y="3241637"/>
            <a:ext cx="981892" cy="0"/>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FB751BBE-3270-6C1B-60E1-3648684655CB}"/>
              </a:ext>
            </a:extLst>
          </p:cNvPr>
          <p:cNvCxnSpPr>
            <a:cxnSpLocks/>
          </p:cNvCxnSpPr>
          <p:nvPr/>
        </p:nvCxnSpPr>
        <p:spPr>
          <a:xfrm>
            <a:off x="3032221" y="2180092"/>
            <a:ext cx="981892" cy="0"/>
          </a:xfrm>
          <a:prstGeom prst="straightConnector1">
            <a:avLst/>
          </a:prstGeom>
          <a:ln w="3175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75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043D2-57A8-6E32-A56A-6FC31CFEEE65}"/>
              </a:ext>
            </a:extLst>
          </p:cNvPr>
          <p:cNvSpPr>
            <a:spLocks noGrp="1"/>
          </p:cNvSpPr>
          <p:nvPr>
            <p:ph type="title"/>
          </p:nvPr>
        </p:nvSpPr>
        <p:spPr/>
        <p:txBody>
          <a:bodyPr/>
          <a:lstStyle/>
          <a:p>
            <a:r>
              <a:rPr lang="zh-CN" altLang="zh-CN" dirty="0">
                <a:latin typeface="+mn-lt"/>
                <a:ea typeface="+mn-ea"/>
                <a:cs typeface="+mn-ea"/>
              </a:rPr>
              <a:t>字节填充的标志字节法</a:t>
            </a:r>
            <a:r>
              <a:rPr lang="zh-CN" altLang="en-US" dirty="0">
                <a:latin typeface="+mn-lt"/>
                <a:ea typeface="+mn-ea"/>
                <a:cs typeface="+mn-ea"/>
              </a:rPr>
              <a:t>（</a:t>
            </a:r>
            <a:r>
              <a:rPr lang="en-US" altLang="zh-CN" dirty="0">
                <a:latin typeface="+mn-lt"/>
                <a:ea typeface="+mn-ea"/>
                <a:cs typeface="+mn-ea"/>
              </a:rPr>
              <a:t>1</a:t>
            </a:r>
            <a:r>
              <a:rPr lang="zh-CN" altLang="en-US" dirty="0">
                <a:latin typeface="+mn-lt"/>
                <a:ea typeface="+mn-ea"/>
                <a:cs typeface="+mn-ea"/>
              </a:rPr>
              <a:t>）</a:t>
            </a:r>
          </a:p>
        </p:txBody>
      </p:sp>
      <p:sp>
        <p:nvSpPr>
          <p:cNvPr id="3" name="内容占位符 2">
            <a:extLst>
              <a:ext uri="{FF2B5EF4-FFF2-40B4-BE49-F238E27FC236}">
                <a16:creationId xmlns:a16="http://schemas.microsoft.com/office/drawing/2014/main" id="{D78AA5C5-0F82-9DF9-5414-9B86F3AB59C3}"/>
              </a:ext>
            </a:extLst>
          </p:cNvPr>
          <p:cNvSpPr>
            <a:spLocks noGrp="1"/>
          </p:cNvSpPr>
          <p:nvPr>
            <p:ph idx="1"/>
          </p:nvPr>
        </p:nvSpPr>
        <p:spPr/>
        <p:txBody>
          <a:bodyPr>
            <a:normAutofit/>
          </a:bodyPr>
          <a:lstStyle/>
          <a:p>
            <a:r>
              <a:rPr lang="zh-CN" altLang="en-US" sz="2400" dirty="0">
                <a:solidFill>
                  <a:srgbClr val="C00000"/>
                </a:solidFill>
                <a:cs typeface="+mn-ea"/>
                <a:sym typeface="+mn-lt"/>
              </a:rPr>
              <a:t>定界：</a:t>
            </a:r>
            <a:r>
              <a:rPr lang="zh-CN" altLang="en-US" sz="2400" dirty="0">
                <a:cs typeface="+mn-ea"/>
                <a:sym typeface="+mn-lt"/>
              </a:rPr>
              <a:t>在数据前面加开始</a:t>
            </a:r>
            <a:r>
              <a:rPr lang="zh-CN" altLang="en-US" dirty="0">
                <a:cs typeface="+mn-ea"/>
                <a:sym typeface="+mn-lt"/>
              </a:rPr>
              <a:t>字节</a:t>
            </a:r>
            <a:r>
              <a:rPr lang="zh-CN" altLang="en-US" sz="2400" dirty="0">
                <a:cs typeface="+mn-ea"/>
                <a:sym typeface="+mn-lt"/>
              </a:rPr>
              <a:t>，数据后面加结束字节</a:t>
            </a:r>
            <a:endParaRPr lang="en-US" altLang="zh-CN" sz="2400" dirty="0">
              <a:cs typeface="+mn-ea"/>
              <a:sym typeface="+mn-lt"/>
            </a:endParaRPr>
          </a:p>
          <a:p>
            <a:pPr marL="715963" indent="-358775">
              <a:buFont typeface="Wingdings" panose="05000000000000000000" pitchFamily="2" charset="2"/>
              <a:buChar char="Ø"/>
            </a:pPr>
            <a:r>
              <a:rPr lang="zh-CN" altLang="zh-CN" sz="2000" dirty="0">
                <a:cs typeface="+mn-ea"/>
              </a:rPr>
              <a:t>开始字节和结束字节相同的情况下，可将其称为标志字节</a:t>
            </a:r>
            <a:endParaRPr lang="en-US" altLang="zh-CN" dirty="0">
              <a:cs typeface="+mn-ea"/>
            </a:endParaRPr>
          </a:p>
          <a:p>
            <a:pPr marL="715963" indent="-358775">
              <a:buFont typeface="Wingdings" panose="05000000000000000000" pitchFamily="2" charset="2"/>
              <a:buChar char="Ø"/>
            </a:pPr>
            <a:endParaRPr lang="en-US" altLang="zh-CN" dirty="0">
              <a:cs typeface="+mn-ea"/>
            </a:endParaRPr>
          </a:p>
          <a:p>
            <a:pPr marL="715963" indent="-358775">
              <a:buFont typeface="Wingdings" panose="05000000000000000000" pitchFamily="2" charset="2"/>
              <a:buChar char="Ø"/>
            </a:pPr>
            <a:endParaRPr lang="en-US" altLang="zh-CN" dirty="0">
              <a:cs typeface="+mn-ea"/>
            </a:endParaRPr>
          </a:p>
          <a:p>
            <a:pPr marL="715963" indent="-358775">
              <a:buFont typeface="Wingdings" panose="05000000000000000000" pitchFamily="2" charset="2"/>
              <a:buChar char="Ø"/>
            </a:pPr>
            <a:endParaRPr lang="en-US" altLang="zh-CN" dirty="0">
              <a:cs typeface="+mn-ea"/>
            </a:endParaRPr>
          </a:p>
          <a:p>
            <a:pPr marL="715963" indent="-358775">
              <a:buFont typeface="Wingdings" panose="05000000000000000000" pitchFamily="2" charset="2"/>
              <a:buChar char="Ø"/>
            </a:pPr>
            <a:endParaRPr lang="en-US" altLang="zh-CN" dirty="0">
              <a:cs typeface="+mn-ea"/>
            </a:endParaRPr>
          </a:p>
          <a:p>
            <a:pPr marL="715963" indent="-358775">
              <a:buFont typeface="Wingdings" panose="05000000000000000000" pitchFamily="2" charset="2"/>
              <a:buChar char="Ø"/>
            </a:pPr>
            <a:endParaRPr lang="en-US" altLang="zh-CN" dirty="0">
              <a:cs typeface="+mn-ea"/>
            </a:endParaRPr>
          </a:p>
          <a:p>
            <a:pPr marL="715963" indent="-358775">
              <a:buClr>
                <a:srgbClr val="0070C0"/>
              </a:buClr>
              <a:buFont typeface="Wingdings" panose="05000000000000000000" pitchFamily="2" charset="2"/>
              <a:buChar char="Ø"/>
            </a:pPr>
            <a:r>
              <a:rPr lang="zh-CN" altLang="en-US" sz="2000" dirty="0">
                <a:cs typeface="+mn-ea"/>
                <a:sym typeface="+mn-lt"/>
              </a:rPr>
              <a:t>如果有效载荷中的某个字节恰好</a:t>
            </a:r>
            <a:r>
              <a:rPr lang="zh-CN" altLang="zh-CN" sz="2000" dirty="0">
                <a:cs typeface="+mn-ea"/>
              </a:rPr>
              <a:t>开始字节</a:t>
            </a:r>
            <a:r>
              <a:rPr lang="zh-CN" altLang="en-US" sz="2000" dirty="0">
                <a:cs typeface="+mn-ea"/>
              </a:rPr>
              <a:t>或</a:t>
            </a:r>
            <a:r>
              <a:rPr lang="zh-CN" altLang="zh-CN" sz="2000" dirty="0">
                <a:cs typeface="+mn-ea"/>
              </a:rPr>
              <a:t>结束字节</a:t>
            </a:r>
            <a:r>
              <a:rPr lang="zh-CN" altLang="en-US" sz="2000" dirty="0">
                <a:cs typeface="+mn-ea"/>
                <a:sym typeface="+mn-lt"/>
              </a:rPr>
              <a:t>，则数据链路层就会出现定界错误</a:t>
            </a:r>
            <a:endParaRPr lang="en-US" altLang="zh-CN" dirty="0">
              <a:cs typeface="+mn-ea"/>
              <a:sym typeface="+mn-lt"/>
            </a:endParaRPr>
          </a:p>
          <a:p>
            <a:pPr marL="357188" indent="358775">
              <a:buClr>
                <a:srgbClr val="0070C0"/>
              </a:buClr>
              <a:buNone/>
            </a:pPr>
            <a:endParaRPr lang="zh-CN" altLang="en-US" dirty="0">
              <a:cs typeface="+mn-ea"/>
            </a:endParaRPr>
          </a:p>
        </p:txBody>
      </p:sp>
      <p:sp>
        <p:nvSpPr>
          <p:cNvPr id="4" name="灯片编号占位符 3">
            <a:extLst>
              <a:ext uri="{FF2B5EF4-FFF2-40B4-BE49-F238E27FC236}">
                <a16:creationId xmlns:a16="http://schemas.microsoft.com/office/drawing/2014/main" id="{0D745165-1C48-66B8-DAC7-A04D94D9FBA9}"/>
              </a:ext>
            </a:extLst>
          </p:cNvPr>
          <p:cNvSpPr>
            <a:spLocks noGrp="1"/>
          </p:cNvSpPr>
          <p:nvPr>
            <p:ph type="sldNum" sz="quarter" idx="12"/>
          </p:nvPr>
        </p:nvSpPr>
        <p:spPr/>
        <p:txBody>
          <a:bodyPr/>
          <a:lstStyle/>
          <a:p>
            <a:fld id="{C8BB1146-E542-4D4E-B8E9-6919A11DDD48}" type="slidenum">
              <a:rPr lang="en-US" smtClean="0"/>
              <a:t>32</a:t>
            </a:fld>
            <a:endParaRPr lang="en-US"/>
          </a:p>
        </p:txBody>
      </p:sp>
      <p:grpSp>
        <p:nvGrpSpPr>
          <p:cNvPr id="5" name="组合 4">
            <a:extLst>
              <a:ext uri="{FF2B5EF4-FFF2-40B4-BE49-F238E27FC236}">
                <a16:creationId xmlns:a16="http://schemas.microsoft.com/office/drawing/2014/main" id="{943C3E69-74D6-5A52-488C-7B03A830904A}"/>
              </a:ext>
            </a:extLst>
          </p:cNvPr>
          <p:cNvGrpSpPr/>
          <p:nvPr/>
        </p:nvGrpSpPr>
        <p:grpSpPr>
          <a:xfrm>
            <a:off x="1859571" y="2522246"/>
            <a:ext cx="7432253" cy="1844708"/>
            <a:chOff x="392440" y="3827294"/>
            <a:chExt cx="9046551" cy="2245379"/>
          </a:xfrm>
        </p:grpSpPr>
        <p:sp>
          <p:nvSpPr>
            <p:cNvPr id="18" name="Rectangle 5">
              <a:extLst>
                <a:ext uri="{FF2B5EF4-FFF2-40B4-BE49-F238E27FC236}">
                  <a16:creationId xmlns:a16="http://schemas.microsoft.com/office/drawing/2014/main" id="{B4F0E10D-5B9B-3F82-A0A9-551EE61597E4}"/>
                </a:ext>
              </a:extLst>
            </p:cNvPr>
            <p:cNvSpPr>
              <a:spLocks noChangeArrowheads="1"/>
            </p:cNvSpPr>
            <p:nvPr/>
          </p:nvSpPr>
          <p:spPr bwMode="auto">
            <a:xfrm>
              <a:off x="1571890" y="4590232"/>
              <a:ext cx="7071783" cy="549275"/>
            </a:xfrm>
            <a:prstGeom prst="rect">
              <a:avLst/>
            </a:prstGeom>
            <a:solidFill>
              <a:schemeClr val="tx2">
                <a:lumMod val="20000"/>
                <a:lumOff val="80000"/>
              </a:schemeClr>
            </a:solidFill>
            <a:ln w="12700">
              <a:solidFill>
                <a:schemeClr val="tx1"/>
              </a:solidFill>
              <a:miter lim="800000"/>
              <a:headEnd/>
              <a:tailEnd/>
            </a:ln>
            <a:effectLst/>
          </p:spPr>
          <p:txBody>
            <a:bodyPr wrap="none" anchor="ctr"/>
            <a:lstStyle/>
            <a:p>
              <a:pPr algn="ctr">
                <a:lnSpc>
                  <a:spcPct val="120000"/>
                </a:lnSpc>
              </a:pPr>
              <a:r>
                <a:rPr kumimoji="1" lang="zh-CN" altLang="en-US" sz="1867" b="1" dirty="0">
                  <a:solidFill>
                    <a:srgbClr val="000099"/>
                  </a:solidFill>
                  <a:cs typeface="+mn-ea"/>
                  <a:sym typeface="+mn-lt"/>
                </a:rPr>
                <a:t>有效载荷</a:t>
              </a:r>
            </a:p>
          </p:txBody>
        </p:sp>
        <p:sp>
          <p:nvSpPr>
            <p:cNvPr id="19" name="Line 6">
              <a:extLst>
                <a:ext uri="{FF2B5EF4-FFF2-40B4-BE49-F238E27FC236}">
                  <a16:creationId xmlns:a16="http://schemas.microsoft.com/office/drawing/2014/main" id="{ABACC928-394F-9065-891E-B1E16D977294}"/>
                </a:ext>
              </a:extLst>
            </p:cNvPr>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000099"/>
                </a:solidFill>
                <a:cs typeface="+mn-ea"/>
                <a:sym typeface="+mn-lt"/>
              </a:endParaRPr>
            </a:p>
          </p:txBody>
        </p:sp>
        <p:sp>
          <p:nvSpPr>
            <p:cNvPr id="20" name="Text Box 7">
              <a:extLst>
                <a:ext uri="{FF2B5EF4-FFF2-40B4-BE49-F238E27FC236}">
                  <a16:creationId xmlns:a16="http://schemas.microsoft.com/office/drawing/2014/main" id="{845E8E1C-BA63-923F-7B0C-80A6F295CB84}"/>
                </a:ext>
              </a:extLst>
            </p:cNvPr>
            <p:cNvSpPr txBox="1">
              <a:spLocks noChangeArrowheads="1"/>
            </p:cNvSpPr>
            <p:nvPr/>
          </p:nvSpPr>
          <p:spPr bwMode="auto">
            <a:xfrm>
              <a:off x="4942482" y="5271270"/>
              <a:ext cx="474526" cy="4410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solidFill>
                    <a:srgbClr val="0000FF"/>
                  </a:solidFill>
                  <a:cs typeface="+mn-ea"/>
                  <a:sym typeface="+mn-lt"/>
                </a:rPr>
                <a:t>帧</a:t>
              </a:r>
            </a:p>
          </p:txBody>
        </p:sp>
        <p:sp>
          <p:nvSpPr>
            <p:cNvPr id="21" name="Line 8">
              <a:extLst>
                <a:ext uri="{FF2B5EF4-FFF2-40B4-BE49-F238E27FC236}">
                  <a16:creationId xmlns:a16="http://schemas.microsoft.com/office/drawing/2014/main" id="{E5015CC9-D7BB-1841-5A9D-A31D39F6DE9C}"/>
                </a:ext>
              </a:extLst>
            </p:cNvPr>
            <p:cNvSpPr>
              <a:spLocks noChangeShapeType="1"/>
            </p:cNvSpPr>
            <p:nvPr/>
          </p:nvSpPr>
          <p:spPr bwMode="auto">
            <a:xfrm>
              <a:off x="1303602"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000099"/>
                </a:solidFill>
                <a:cs typeface="+mn-ea"/>
                <a:sym typeface="+mn-lt"/>
              </a:endParaRPr>
            </a:p>
          </p:txBody>
        </p:sp>
        <p:sp>
          <p:nvSpPr>
            <p:cNvPr id="22" name="Text Box 9">
              <a:extLst>
                <a:ext uri="{FF2B5EF4-FFF2-40B4-BE49-F238E27FC236}">
                  <a16:creationId xmlns:a16="http://schemas.microsoft.com/office/drawing/2014/main" id="{BA636A9D-FE16-ECB5-2F24-6B9391C544BE}"/>
                </a:ext>
              </a:extLst>
            </p:cNvPr>
            <p:cNvSpPr txBox="1">
              <a:spLocks noChangeArrowheads="1"/>
            </p:cNvSpPr>
            <p:nvPr/>
          </p:nvSpPr>
          <p:spPr bwMode="auto">
            <a:xfrm>
              <a:off x="751944" y="3827294"/>
              <a:ext cx="1256949" cy="4410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solidFill>
                    <a:srgbClr val="0000FF"/>
                  </a:solidFill>
                  <a:cs typeface="+mn-ea"/>
                  <a:sym typeface="+mn-lt"/>
                </a:rPr>
                <a:t>开始字节</a:t>
              </a:r>
            </a:p>
          </p:txBody>
        </p:sp>
        <p:sp>
          <p:nvSpPr>
            <p:cNvPr id="23" name="Text Box 10">
              <a:extLst>
                <a:ext uri="{FF2B5EF4-FFF2-40B4-BE49-F238E27FC236}">
                  <a16:creationId xmlns:a16="http://schemas.microsoft.com/office/drawing/2014/main" id="{334D1417-6EB8-D1E4-3153-121E43EC1042}"/>
                </a:ext>
              </a:extLst>
            </p:cNvPr>
            <p:cNvSpPr txBox="1">
              <a:spLocks noChangeArrowheads="1"/>
            </p:cNvSpPr>
            <p:nvPr/>
          </p:nvSpPr>
          <p:spPr bwMode="auto">
            <a:xfrm>
              <a:off x="8182042" y="3827294"/>
              <a:ext cx="1256949" cy="4410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dirty="0">
                  <a:solidFill>
                    <a:srgbClr val="0000FF"/>
                  </a:solidFill>
                  <a:cs typeface="+mn-ea"/>
                  <a:sym typeface="+mn-lt"/>
                </a:rPr>
                <a:t>结束字节</a:t>
              </a:r>
            </a:p>
          </p:txBody>
        </p:sp>
        <p:sp>
          <p:nvSpPr>
            <p:cNvPr id="24" name="Line 11">
              <a:extLst>
                <a:ext uri="{FF2B5EF4-FFF2-40B4-BE49-F238E27FC236}">
                  <a16:creationId xmlns:a16="http://schemas.microsoft.com/office/drawing/2014/main" id="{2DC8A2DD-2994-5F46-2203-970AC756B657}"/>
                </a:ext>
              </a:extLst>
            </p:cNvPr>
            <p:cNvSpPr>
              <a:spLocks noChangeShapeType="1"/>
            </p:cNvSpPr>
            <p:nvPr/>
          </p:nvSpPr>
          <p:spPr bwMode="auto">
            <a:xfrm>
              <a:off x="8913681"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000099"/>
                </a:solidFill>
                <a:cs typeface="+mn-ea"/>
                <a:sym typeface="+mn-lt"/>
              </a:endParaRPr>
            </a:p>
          </p:txBody>
        </p:sp>
        <p:sp>
          <p:nvSpPr>
            <p:cNvPr id="25" name="Line 12">
              <a:extLst>
                <a:ext uri="{FF2B5EF4-FFF2-40B4-BE49-F238E27FC236}">
                  <a16:creationId xmlns:a16="http://schemas.microsoft.com/office/drawing/2014/main" id="{3BA41765-199F-DB66-EA46-EF9845D8BBB1}"/>
                </a:ext>
              </a:extLst>
            </p:cNvPr>
            <p:cNvSpPr>
              <a:spLocks noChangeShapeType="1"/>
            </p:cNvSpPr>
            <p:nvPr/>
          </p:nvSpPr>
          <p:spPr bwMode="auto">
            <a:xfrm flipV="1">
              <a:off x="1035315" y="5139507"/>
              <a:ext cx="0" cy="5492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000099"/>
                </a:solidFill>
                <a:cs typeface="+mn-ea"/>
                <a:sym typeface="+mn-lt"/>
              </a:endParaRPr>
            </a:p>
          </p:txBody>
        </p:sp>
        <p:sp>
          <p:nvSpPr>
            <p:cNvPr id="26" name="Text Box 13">
              <a:extLst>
                <a:ext uri="{FF2B5EF4-FFF2-40B4-BE49-F238E27FC236}">
                  <a16:creationId xmlns:a16="http://schemas.microsoft.com/office/drawing/2014/main" id="{E5922DF3-2645-474A-4D87-40AEDE0B6058}"/>
                </a:ext>
              </a:extLst>
            </p:cNvPr>
            <p:cNvSpPr txBox="1">
              <a:spLocks noChangeArrowheads="1"/>
            </p:cNvSpPr>
            <p:nvPr/>
          </p:nvSpPr>
          <p:spPr bwMode="auto">
            <a:xfrm>
              <a:off x="392440" y="5631629"/>
              <a:ext cx="1223778" cy="4410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600" b="1">
                  <a:solidFill>
                    <a:srgbClr val="0000FF"/>
                  </a:solidFill>
                  <a:cs typeface="+mn-ea"/>
                  <a:sym typeface="+mn-lt"/>
                </a:rPr>
                <a:t>发送在前</a:t>
              </a:r>
            </a:p>
          </p:txBody>
        </p:sp>
        <p:sp>
          <p:nvSpPr>
            <p:cNvPr id="27" name="Rectangle 14">
              <a:extLst>
                <a:ext uri="{FF2B5EF4-FFF2-40B4-BE49-F238E27FC236}">
                  <a16:creationId xmlns:a16="http://schemas.microsoft.com/office/drawing/2014/main" id="{5224BBA0-B0E6-5700-5A0D-26B9FE5E591B}"/>
                </a:ext>
              </a:extLst>
            </p:cNvPr>
            <p:cNvSpPr>
              <a:spLocks noChangeArrowheads="1"/>
            </p:cNvSpPr>
            <p:nvPr/>
          </p:nvSpPr>
          <p:spPr bwMode="auto">
            <a:xfrm>
              <a:off x="8456275" y="4590231"/>
              <a:ext cx="701616" cy="549276"/>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cs typeface="+mn-ea"/>
                  <a:sym typeface="+mn-lt"/>
                </a:rPr>
                <a:t>FLAG</a:t>
              </a:r>
            </a:p>
          </p:txBody>
        </p:sp>
        <p:sp>
          <p:nvSpPr>
            <p:cNvPr id="28" name="Rectangle 4">
              <a:extLst>
                <a:ext uri="{FF2B5EF4-FFF2-40B4-BE49-F238E27FC236}">
                  <a16:creationId xmlns:a16="http://schemas.microsoft.com/office/drawing/2014/main" id="{7C25A5C6-55BF-9325-B43C-B3A91CD1DE92}"/>
                </a:ext>
              </a:extLst>
            </p:cNvPr>
            <p:cNvSpPr>
              <a:spLocks noChangeArrowheads="1"/>
            </p:cNvSpPr>
            <p:nvPr/>
          </p:nvSpPr>
          <p:spPr bwMode="auto">
            <a:xfrm>
              <a:off x="1035313" y="4590232"/>
              <a:ext cx="701616" cy="549276"/>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cs typeface="+mn-ea"/>
                  <a:sym typeface="+mn-lt"/>
                </a:rPr>
                <a:t>FLAG</a:t>
              </a:r>
            </a:p>
          </p:txBody>
        </p:sp>
        <p:sp>
          <p:nvSpPr>
            <p:cNvPr id="29" name="Rectangle 4">
              <a:extLst>
                <a:ext uri="{FF2B5EF4-FFF2-40B4-BE49-F238E27FC236}">
                  <a16:creationId xmlns:a16="http://schemas.microsoft.com/office/drawing/2014/main" id="{098FA27F-CBDD-4B46-B0E7-7ACFE23783BC}"/>
                </a:ext>
              </a:extLst>
            </p:cNvPr>
            <p:cNvSpPr>
              <a:spLocks noChangeArrowheads="1"/>
            </p:cNvSpPr>
            <p:nvPr/>
          </p:nvSpPr>
          <p:spPr bwMode="auto">
            <a:xfrm>
              <a:off x="1740526" y="4582835"/>
              <a:ext cx="901258" cy="549276"/>
            </a:xfrm>
            <a:prstGeom prst="rect">
              <a:avLst/>
            </a:prstGeom>
            <a:solidFill>
              <a:srgbClr val="92D050"/>
            </a:solidFill>
            <a:ln w="12700">
              <a:solidFill>
                <a:schemeClr val="tx1"/>
              </a:solidFill>
              <a:miter lim="800000"/>
              <a:headEnd/>
              <a:tailEnd/>
            </a:ln>
            <a:effectLst/>
          </p:spPr>
          <p:txBody>
            <a:bodyPr wrap="none" anchor="ctr"/>
            <a:lstStyle/>
            <a:p>
              <a:pPr algn="ctr">
                <a:lnSpc>
                  <a:spcPct val="120000"/>
                </a:lnSpc>
              </a:pPr>
              <a:r>
                <a:rPr kumimoji="1" lang="zh-CN" altLang="en-US" sz="1600" b="1" dirty="0">
                  <a:cs typeface="+mn-ea"/>
                  <a:sym typeface="+mn-lt"/>
                </a:rPr>
                <a:t>帧首部</a:t>
              </a:r>
              <a:endParaRPr kumimoji="1" lang="en-US" altLang="zh-CN" sz="1600" b="1" dirty="0">
                <a:cs typeface="+mn-ea"/>
                <a:sym typeface="+mn-lt"/>
              </a:endParaRPr>
            </a:p>
          </p:txBody>
        </p:sp>
        <p:sp>
          <p:nvSpPr>
            <p:cNvPr id="30" name="Rectangle 4">
              <a:extLst>
                <a:ext uri="{FF2B5EF4-FFF2-40B4-BE49-F238E27FC236}">
                  <a16:creationId xmlns:a16="http://schemas.microsoft.com/office/drawing/2014/main" id="{823084DB-F81B-5340-CDC2-433016502FFD}"/>
                </a:ext>
              </a:extLst>
            </p:cNvPr>
            <p:cNvSpPr>
              <a:spLocks noChangeArrowheads="1"/>
            </p:cNvSpPr>
            <p:nvPr/>
          </p:nvSpPr>
          <p:spPr bwMode="auto">
            <a:xfrm>
              <a:off x="7754661" y="4597627"/>
              <a:ext cx="706431" cy="549276"/>
            </a:xfrm>
            <a:prstGeom prst="rect">
              <a:avLst/>
            </a:prstGeom>
            <a:solidFill>
              <a:srgbClr val="92D050"/>
            </a:solidFill>
            <a:ln w="12700">
              <a:solidFill>
                <a:schemeClr val="tx1"/>
              </a:solidFill>
              <a:miter lim="800000"/>
              <a:headEnd/>
              <a:tailEnd/>
            </a:ln>
            <a:effectLst/>
          </p:spPr>
          <p:txBody>
            <a:bodyPr wrap="none" anchor="ctr"/>
            <a:lstStyle/>
            <a:p>
              <a:pPr algn="ctr">
                <a:lnSpc>
                  <a:spcPct val="120000"/>
                </a:lnSpc>
              </a:pPr>
              <a:r>
                <a:rPr kumimoji="1" lang="zh-CN" altLang="en-US" sz="1600" b="1" dirty="0">
                  <a:cs typeface="+mn-ea"/>
                  <a:sym typeface="+mn-lt"/>
                </a:rPr>
                <a:t>帧尾</a:t>
              </a:r>
              <a:endParaRPr kumimoji="1" lang="en-US" altLang="zh-CN" sz="1600" b="1" dirty="0">
                <a:cs typeface="+mn-ea"/>
                <a:sym typeface="+mn-lt"/>
              </a:endParaRPr>
            </a:p>
          </p:txBody>
        </p:sp>
      </p:grpSp>
    </p:spTree>
    <p:extLst>
      <p:ext uri="{BB962C8B-B14F-4D97-AF65-F5344CB8AC3E}">
        <p14:creationId xmlns:p14="http://schemas.microsoft.com/office/powerpoint/2010/main" val="403427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DE51D-9570-55E1-813F-7680326A1411}"/>
              </a:ext>
            </a:extLst>
          </p:cNvPr>
          <p:cNvSpPr>
            <a:spLocks noGrp="1"/>
          </p:cNvSpPr>
          <p:nvPr>
            <p:ph type="title"/>
          </p:nvPr>
        </p:nvSpPr>
        <p:spPr/>
        <p:txBody>
          <a:bodyPr/>
          <a:lstStyle/>
          <a:p>
            <a:r>
              <a:rPr lang="zh-CN" altLang="zh-CN" dirty="0">
                <a:latin typeface="+mn-lt"/>
                <a:ea typeface="+mn-ea"/>
                <a:cs typeface="+mn-ea"/>
              </a:rPr>
              <a:t>字节填充的标志字节法</a:t>
            </a:r>
            <a:r>
              <a:rPr lang="zh-CN" altLang="en-US" dirty="0">
                <a:latin typeface="+mn-lt"/>
                <a:ea typeface="+mn-ea"/>
                <a:cs typeface="+mn-ea"/>
              </a:rPr>
              <a:t>（</a:t>
            </a:r>
            <a:r>
              <a:rPr lang="en-US" altLang="zh-CN" dirty="0">
                <a:latin typeface="+mn-lt"/>
                <a:ea typeface="+mn-ea"/>
                <a:cs typeface="+mn-ea"/>
              </a:rPr>
              <a:t>2</a:t>
            </a:r>
            <a:r>
              <a:rPr lang="zh-CN" altLang="en-US" dirty="0">
                <a:latin typeface="+mn-lt"/>
                <a:ea typeface="+mn-ea"/>
                <a:cs typeface="+mn-ea"/>
              </a:rPr>
              <a:t>）</a:t>
            </a:r>
            <a:endParaRPr lang="zh-CN" altLang="en-US" dirty="0"/>
          </a:p>
        </p:txBody>
      </p:sp>
      <p:sp>
        <p:nvSpPr>
          <p:cNvPr id="3" name="内容占位符 2">
            <a:extLst>
              <a:ext uri="{FF2B5EF4-FFF2-40B4-BE49-F238E27FC236}">
                <a16:creationId xmlns:a16="http://schemas.microsoft.com/office/drawing/2014/main" id="{858F3AF3-48F2-C49E-985F-4CB504CC115D}"/>
              </a:ext>
            </a:extLst>
          </p:cNvPr>
          <p:cNvSpPr>
            <a:spLocks noGrp="1"/>
          </p:cNvSpPr>
          <p:nvPr>
            <p:ph idx="1"/>
          </p:nvPr>
        </p:nvSpPr>
        <p:spPr/>
        <p:txBody>
          <a:bodyPr/>
          <a:lstStyle/>
          <a:p>
            <a:r>
              <a:rPr lang="zh-CN" altLang="en-US" sz="2400" dirty="0">
                <a:solidFill>
                  <a:schemeClr val="tx1"/>
                </a:solidFill>
                <a:cs typeface="+mn-ea"/>
                <a:sym typeface="+mn-lt"/>
              </a:rPr>
              <a:t>载荷</a:t>
            </a:r>
            <a:r>
              <a:rPr lang="zh-CN" altLang="en-US" sz="2400" dirty="0">
                <a:cs typeface="+mn-ea"/>
                <a:sym typeface="+mn-lt"/>
              </a:rPr>
              <a:t>中含有 </a:t>
            </a:r>
            <a:r>
              <a:rPr lang="en-US" altLang="zh-CN" sz="2400" dirty="0">
                <a:cs typeface="+mn-ea"/>
                <a:sym typeface="+mn-lt"/>
              </a:rPr>
              <a:t>FLAG</a:t>
            </a:r>
            <a:r>
              <a:rPr lang="zh-CN" altLang="en-US" sz="2400" dirty="0">
                <a:cs typeface="+mn-ea"/>
                <a:sym typeface="+mn-lt"/>
              </a:rPr>
              <a:t>定界符的处理方法举例</a:t>
            </a:r>
            <a:endParaRPr lang="en-US" altLang="zh-CN" sz="2400" dirty="0">
              <a:cs typeface="+mn-ea"/>
              <a:sym typeface="+mn-lt"/>
            </a:endParaRPr>
          </a:p>
          <a:p>
            <a:pPr marL="715963" indent="-358775">
              <a:buFont typeface="Wingdings" panose="05000000000000000000" pitchFamily="2" charset="2"/>
              <a:buChar char="Ø"/>
            </a:pPr>
            <a:r>
              <a:rPr lang="zh-CN" altLang="en-US" sz="2800" dirty="0">
                <a:latin typeface="+mn-lt"/>
                <a:ea typeface="+mn-ea"/>
                <a:cs typeface="+mn-ea"/>
                <a:sym typeface="+mn-lt"/>
              </a:rPr>
              <a:t> </a:t>
            </a:r>
            <a:r>
              <a:rPr lang="zh-CN" altLang="en-US" sz="2000" dirty="0">
                <a:latin typeface="+mn-lt"/>
                <a:ea typeface="+mn-ea"/>
                <a:cs typeface="+mn-ea"/>
                <a:sym typeface="+mn-lt"/>
              </a:rPr>
              <a:t>对于传输数据中偶尔出现的</a:t>
            </a:r>
            <a:r>
              <a:rPr lang="en-US" altLang="zh-CN" sz="2000" dirty="0">
                <a:latin typeface="+mn-lt"/>
                <a:ea typeface="+mn-ea"/>
                <a:cs typeface="+mn-ea"/>
                <a:sym typeface="+mn-lt"/>
              </a:rPr>
              <a:t>FLAG</a:t>
            </a:r>
            <a:r>
              <a:rPr lang="zh-CN" altLang="en-US" sz="2000" dirty="0">
                <a:latin typeface="+mn-lt"/>
                <a:ea typeface="+mn-ea"/>
                <a:cs typeface="+mn-ea"/>
                <a:sym typeface="+mn-lt"/>
              </a:rPr>
              <a:t>字符（通常取</a:t>
            </a:r>
            <a:r>
              <a:rPr lang="en-US" altLang="zh-CN" sz="2000" dirty="0">
                <a:latin typeface="+mn-lt"/>
                <a:ea typeface="+mn-ea"/>
                <a:cs typeface="+mn-ea"/>
                <a:sym typeface="+mn-lt"/>
              </a:rPr>
              <a:t> ASCII</a:t>
            </a:r>
            <a:r>
              <a:rPr lang="zh-CN" altLang="en-US" sz="2000" dirty="0">
                <a:latin typeface="+mn-lt"/>
                <a:ea typeface="+mn-ea"/>
                <a:cs typeface="+mn-ea"/>
                <a:sym typeface="+mn-lt"/>
              </a:rPr>
              <a:t>字符</a:t>
            </a:r>
            <a:r>
              <a:rPr lang="en-US" altLang="zh-CN" sz="2000" dirty="0">
                <a:latin typeface="+mn-lt"/>
                <a:ea typeface="+mn-ea"/>
                <a:cs typeface="+mn-ea"/>
                <a:sym typeface="+mn-lt"/>
              </a:rPr>
              <a:t>0x7E</a:t>
            </a:r>
            <a:r>
              <a:rPr lang="zh-CN" altLang="en-US" sz="2000" dirty="0">
                <a:latin typeface="+mn-lt"/>
                <a:ea typeface="+mn-ea"/>
                <a:cs typeface="+mn-ea"/>
                <a:sym typeface="+mn-lt"/>
              </a:rPr>
              <a:t>）前面插入一个转义字符（通常取</a:t>
            </a:r>
            <a:r>
              <a:rPr lang="en-US" altLang="zh-CN" sz="2000" dirty="0">
                <a:latin typeface="+mn-lt"/>
                <a:ea typeface="+mn-ea"/>
                <a:cs typeface="+mn-ea"/>
                <a:sym typeface="+mn-lt"/>
              </a:rPr>
              <a:t>ESC</a:t>
            </a:r>
            <a:r>
              <a:rPr lang="zh-CN" altLang="en-US" sz="2000" dirty="0">
                <a:latin typeface="+mn-lt"/>
                <a:ea typeface="+mn-ea"/>
                <a:cs typeface="+mn-ea"/>
                <a:sym typeface="+mn-lt"/>
              </a:rPr>
              <a:t>，即</a:t>
            </a:r>
            <a:r>
              <a:rPr lang="en-US" altLang="zh-CN" sz="2000" dirty="0">
                <a:latin typeface="+mn-lt"/>
                <a:ea typeface="+mn-ea"/>
                <a:cs typeface="+mn-ea"/>
                <a:sym typeface="+mn-lt"/>
              </a:rPr>
              <a:t>ASCII</a:t>
            </a:r>
            <a:r>
              <a:rPr lang="zh-CN" altLang="en-US" sz="2000" dirty="0">
                <a:latin typeface="+mn-lt"/>
                <a:ea typeface="+mn-ea"/>
                <a:cs typeface="+mn-ea"/>
                <a:sym typeface="+mn-lt"/>
              </a:rPr>
              <a:t>字符</a:t>
            </a:r>
            <a:r>
              <a:rPr lang="en-US" altLang="zh-CN" sz="2000" dirty="0">
                <a:solidFill>
                  <a:srgbClr val="FF3300"/>
                </a:solidFill>
                <a:latin typeface="+mn-lt"/>
                <a:ea typeface="+mn-ea"/>
                <a:cs typeface="+mn-ea"/>
                <a:sym typeface="+mn-lt"/>
              </a:rPr>
              <a:t>1B</a:t>
            </a:r>
            <a:r>
              <a:rPr lang="en-US" altLang="zh-CN" sz="2000" dirty="0">
                <a:latin typeface="+mn-lt"/>
                <a:ea typeface="+mn-ea"/>
                <a:cs typeface="+mn-ea"/>
                <a:sym typeface="+mn-lt"/>
              </a:rPr>
              <a:t>H)</a:t>
            </a:r>
            <a:r>
              <a:rPr lang="zh-CN" altLang="en-US" sz="2000" dirty="0">
                <a:latin typeface="+mn-lt"/>
                <a:ea typeface="+mn-ea"/>
                <a:cs typeface="+mn-ea"/>
                <a:sym typeface="+mn-lt"/>
              </a:rPr>
              <a:t>，如下表例子：</a:t>
            </a:r>
            <a:endParaRPr lang="en-US" altLang="zh-CN" sz="2000" dirty="0">
              <a:latin typeface="+mn-lt"/>
              <a:ea typeface="+mn-ea"/>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en-US" altLang="zh-CN" sz="2000" dirty="0">
              <a:cs typeface="+mn-ea"/>
              <a:sym typeface="+mn-lt"/>
            </a:endParaRPr>
          </a:p>
          <a:p>
            <a:pPr marL="715963" indent="-358775">
              <a:buFont typeface="Wingdings" panose="05000000000000000000" pitchFamily="2" charset="2"/>
              <a:buChar char="Ø"/>
            </a:pPr>
            <a:endParaRPr lang="zh-CN" altLang="en-US" dirty="0"/>
          </a:p>
        </p:txBody>
      </p:sp>
      <p:sp>
        <p:nvSpPr>
          <p:cNvPr id="4" name="灯片编号占位符 3">
            <a:extLst>
              <a:ext uri="{FF2B5EF4-FFF2-40B4-BE49-F238E27FC236}">
                <a16:creationId xmlns:a16="http://schemas.microsoft.com/office/drawing/2014/main" id="{90471AD7-7670-0ADD-57F0-C4489208DD94}"/>
              </a:ext>
            </a:extLst>
          </p:cNvPr>
          <p:cNvSpPr>
            <a:spLocks noGrp="1"/>
          </p:cNvSpPr>
          <p:nvPr>
            <p:ph type="sldNum" sz="quarter" idx="12"/>
          </p:nvPr>
        </p:nvSpPr>
        <p:spPr/>
        <p:txBody>
          <a:bodyPr/>
          <a:lstStyle/>
          <a:p>
            <a:fld id="{C8BB1146-E542-4D4E-B8E9-6919A11DDD48}" type="slidenum">
              <a:rPr lang="en-US" smtClean="0"/>
              <a:t>33</a:t>
            </a:fld>
            <a:endParaRPr lang="en-US"/>
          </a:p>
        </p:txBody>
      </p:sp>
      <p:graphicFrame>
        <p:nvGraphicFramePr>
          <p:cNvPr id="5" name="Group 41">
            <a:extLst>
              <a:ext uri="{FF2B5EF4-FFF2-40B4-BE49-F238E27FC236}">
                <a16:creationId xmlns:a16="http://schemas.microsoft.com/office/drawing/2014/main" id="{CD9DF791-79AF-D2D2-4CAF-F2687210991B}"/>
              </a:ext>
            </a:extLst>
          </p:cNvPr>
          <p:cNvGraphicFramePr>
            <a:graphicFrameLocks noGrp="1"/>
          </p:cNvGraphicFramePr>
          <p:nvPr>
            <p:extLst>
              <p:ext uri="{D42A27DB-BD31-4B8C-83A1-F6EECF244321}">
                <p14:modId xmlns:p14="http://schemas.microsoft.com/office/powerpoint/2010/main" val="2894811674"/>
              </p:ext>
            </p:extLst>
          </p:nvPr>
        </p:nvGraphicFramePr>
        <p:xfrm>
          <a:off x="1605862" y="3050610"/>
          <a:ext cx="8127860" cy="2481073"/>
        </p:xfrm>
        <a:graphic>
          <a:graphicData uri="http://schemas.openxmlformats.org/drawingml/2006/table">
            <a:tbl>
              <a:tblPr/>
              <a:tblGrid>
                <a:gridCol w="3530787">
                  <a:extLst>
                    <a:ext uri="{9D8B030D-6E8A-4147-A177-3AD203B41FA5}">
                      <a16:colId xmlns:a16="http://schemas.microsoft.com/office/drawing/2014/main" val="20000"/>
                    </a:ext>
                  </a:extLst>
                </a:gridCol>
                <a:gridCol w="4597073">
                  <a:extLst>
                    <a:ext uri="{9D8B030D-6E8A-4147-A177-3AD203B41FA5}">
                      <a16:colId xmlns:a16="http://schemas.microsoft.com/office/drawing/2014/main" val="20001"/>
                    </a:ext>
                  </a:extLst>
                </a:gridCol>
              </a:tblGrid>
              <a:tr h="4905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lt"/>
                          <a:ea typeface="+mn-ea"/>
                          <a:cs typeface="+mn-ea"/>
                          <a:sym typeface="+mn-lt"/>
                        </a:rPr>
                        <a:t>原始数据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lt"/>
                          <a:ea typeface="+mn-ea"/>
                          <a:cs typeface="+mn-ea"/>
                          <a:sym typeface="+mn-lt"/>
                        </a:rPr>
                        <a:t>线路上的数据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lt"/>
                          <a:ea typeface="+mn-ea"/>
                          <a:cs typeface="+mn-ea"/>
                          <a:sym typeface="+mn-lt"/>
                        </a:rPr>
                        <a:t>41 33 </a:t>
                      </a:r>
                      <a:r>
                        <a:rPr kumimoji="0" lang="en-US" altLang="zh-CN" sz="2400" b="0" i="0" u="none" strike="noStrike" cap="none" normalizeH="0" baseline="0">
                          <a:ln>
                            <a:noFill/>
                          </a:ln>
                          <a:solidFill>
                            <a:srgbClr val="FF3300"/>
                          </a:solidFill>
                          <a:effectLst/>
                          <a:latin typeface="+mn-lt"/>
                          <a:ea typeface="+mn-ea"/>
                          <a:cs typeface="+mn-ea"/>
                          <a:sym typeface="+mn-lt"/>
                        </a:rPr>
                        <a:t>7E</a:t>
                      </a:r>
                      <a:r>
                        <a:rPr kumimoji="0" lang="en-US" altLang="zh-CN" sz="2400" b="0" i="0" u="none" strike="noStrike" cap="none" normalizeH="0" baseline="0">
                          <a:ln>
                            <a:noFill/>
                          </a:ln>
                          <a:solidFill>
                            <a:schemeClr val="tx1"/>
                          </a:solidFill>
                          <a:effectLst/>
                          <a:latin typeface="+mn-lt"/>
                          <a:ea typeface="+mn-ea"/>
                          <a:cs typeface="+mn-ea"/>
                          <a:sym typeface="+mn-lt"/>
                        </a:rPr>
                        <a:t> 9C 4B 0C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lt"/>
                          <a:ea typeface="+mn-ea"/>
                          <a:cs typeface="+mn-ea"/>
                          <a:sym typeface="+mn-lt"/>
                        </a:rPr>
                        <a:t>41 33 </a:t>
                      </a:r>
                      <a:r>
                        <a:rPr kumimoji="0" lang="en-US" altLang="zh-CN" sz="2400" b="0" i="0" u="none" strike="noStrike" cap="none" normalizeH="0" baseline="0">
                          <a:ln>
                            <a:noFill/>
                          </a:ln>
                          <a:solidFill>
                            <a:srgbClr val="FF3300"/>
                          </a:solidFill>
                          <a:effectLst/>
                          <a:latin typeface="+mn-lt"/>
                          <a:ea typeface="+mn-ea"/>
                          <a:cs typeface="+mn-ea"/>
                          <a:sym typeface="+mn-lt"/>
                        </a:rPr>
                        <a:t>1B 7E</a:t>
                      </a:r>
                      <a:r>
                        <a:rPr kumimoji="0" lang="en-US" altLang="zh-CN" sz="2400" b="0" i="0" u="none" strike="noStrike" cap="none" normalizeH="0" baseline="0">
                          <a:ln>
                            <a:noFill/>
                          </a:ln>
                          <a:solidFill>
                            <a:schemeClr val="tx1"/>
                          </a:solidFill>
                          <a:effectLst/>
                          <a:latin typeface="+mn-lt"/>
                          <a:ea typeface="+mn-ea"/>
                          <a:cs typeface="+mn-ea"/>
                          <a:sym typeface="+mn-lt"/>
                        </a:rPr>
                        <a:t> 9C 4B 0C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5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lt"/>
                          <a:ea typeface="+mn-ea"/>
                          <a:cs typeface="+mn-ea"/>
                          <a:sym typeface="+mn-lt"/>
                        </a:rPr>
                        <a:t>41 33 </a:t>
                      </a:r>
                      <a:r>
                        <a:rPr kumimoji="0" lang="en-US" altLang="zh-CN" sz="2400" b="0" i="0" u="none" strike="noStrike" cap="none" normalizeH="0" baseline="0">
                          <a:ln>
                            <a:noFill/>
                          </a:ln>
                          <a:solidFill>
                            <a:srgbClr val="FF3300"/>
                          </a:solidFill>
                          <a:effectLst/>
                          <a:latin typeface="+mn-lt"/>
                          <a:ea typeface="+mn-ea"/>
                          <a:cs typeface="+mn-ea"/>
                          <a:sym typeface="+mn-lt"/>
                        </a:rPr>
                        <a:t>1B</a:t>
                      </a:r>
                      <a:r>
                        <a:rPr kumimoji="0" lang="en-US" altLang="zh-CN" sz="2400" b="0" i="0" u="none" strike="noStrike" cap="none" normalizeH="0" baseline="0">
                          <a:ln>
                            <a:noFill/>
                          </a:ln>
                          <a:solidFill>
                            <a:schemeClr val="tx1"/>
                          </a:solidFill>
                          <a:effectLst/>
                          <a:latin typeface="+mn-lt"/>
                          <a:ea typeface="+mn-ea"/>
                          <a:cs typeface="+mn-ea"/>
                          <a:sym typeface="+mn-lt"/>
                        </a:rPr>
                        <a:t> 9C 4B 0C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lt"/>
                          <a:ea typeface="+mn-ea"/>
                          <a:cs typeface="+mn-ea"/>
                          <a:sym typeface="+mn-lt"/>
                        </a:rPr>
                        <a:t>41 33 </a:t>
                      </a:r>
                      <a:r>
                        <a:rPr kumimoji="0" lang="en-US" altLang="zh-CN" sz="2400" b="0" i="0" u="none" strike="noStrike" cap="none" normalizeH="0" baseline="0" dirty="0">
                          <a:ln>
                            <a:noFill/>
                          </a:ln>
                          <a:solidFill>
                            <a:srgbClr val="FF3300"/>
                          </a:solidFill>
                          <a:effectLst/>
                          <a:latin typeface="+mn-lt"/>
                          <a:ea typeface="+mn-ea"/>
                          <a:cs typeface="+mn-ea"/>
                          <a:sym typeface="+mn-lt"/>
                        </a:rPr>
                        <a:t>1B </a:t>
                      </a:r>
                      <a:r>
                        <a:rPr kumimoji="0" lang="en-US" altLang="zh-CN" sz="2400" b="0" i="0" u="none" strike="noStrike" cap="none" normalizeH="0" baseline="0" dirty="0" err="1">
                          <a:ln>
                            <a:noFill/>
                          </a:ln>
                          <a:solidFill>
                            <a:srgbClr val="FF3300"/>
                          </a:solidFill>
                          <a:effectLst/>
                          <a:latin typeface="+mn-lt"/>
                          <a:ea typeface="+mn-ea"/>
                          <a:cs typeface="+mn-ea"/>
                          <a:sym typeface="+mn-lt"/>
                        </a:rPr>
                        <a:t>1B</a:t>
                      </a:r>
                      <a:r>
                        <a:rPr kumimoji="0" lang="en-US" altLang="zh-CN" sz="2400" b="0" i="0" u="none" strike="noStrike" cap="none" normalizeH="0" baseline="0" dirty="0">
                          <a:ln>
                            <a:noFill/>
                          </a:ln>
                          <a:solidFill>
                            <a:schemeClr val="tx1"/>
                          </a:solidFill>
                          <a:effectLst/>
                          <a:latin typeface="+mn-lt"/>
                          <a:ea typeface="+mn-ea"/>
                          <a:cs typeface="+mn-ea"/>
                          <a:sym typeface="+mn-lt"/>
                        </a:rPr>
                        <a:t> 9C 4B 0C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lt"/>
                          <a:ea typeface="+mn-ea"/>
                          <a:cs typeface="+mn-ea"/>
                          <a:sym typeface="+mn-lt"/>
                        </a:rPr>
                        <a:t>41 33 </a:t>
                      </a:r>
                      <a:r>
                        <a:rPr kumimoji="0" lang="en-US" altLang="zh-CN" sz="2400" b="0" i="0" u="none" strike="noStrike" cap="none" normalizeH="0" baseline="0">
                          <a:ln>
                            <a:noFill/>
                          </a:ln>
                          <a:solidFill>
                            <a:srgbClr val="FF3300"/>
                          </a:solidFill>
                          <a:effectLst/>
                          <a:latin typeface="+mn-lt"/>
                          <a:ea typeface="+mn-ea"/>
                          <a:cs typeface="+mn-ea"/>
                          <a:sym typeface="+mn-lt"/>
                        </a:rPr>
                        <a:t>1B 7E</a:t>
                      </a:r>
                      <a:r>
                        <a:rPr kumimoji="0" lang="en-US" altLang="zh-CN" sz="2400" b="0" i="0" u="none" strike="noStrike" cap="none" normalizeH="0" baseline="0">
                          <a:ln>
                            <a:noFill/>
                          </a:ln>
                          <a:solidFill>
                            <a:schemeClr val="tx1"/>
                          </a:solidFill>
                          <a:effectLst/>
                          <a:latin typeface="+mn-lt"/>
                          <a:ea typeface="+mn-ea"/>
                          <a:cs typeface="+mn-ea"/>
                          <a:sym typeface="+mn-lt"/>
                        </a:rPr>
                        <a:t> 9C 4B 0C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lt"/>
                          <a:ea typeface="+mn-ea"/>
                          <a:cs typeface="+mn-ea"/>
                          <a:sym typeface="+mn-lt"/>
                        </a:rPr>
                        <a:t>41 33 </a:t>
                      </a:r>
                      <a:r>
                        <a:rPr kumimoji="0" lang="en-US" altLang="zh-CN" sz="2400" b="0" i="0" u="none" strike="noStrike" cap="none" normalizeH="0" baseline="0">
                          <a:ln>
                            <a:noFill/>
                          </a:ln>
                          <a:solidFill>
                            <a:srgbClr val="FF3300"/>
                          </a:solidFill>
                          <a:effectLst/>
                          <a:latin typeface="+mn-lt"/>
                          <a:ea typeface="+mn-ea"/>
                          <a:cs typeface="+mn-ea"/>
                          <a:sym typeface="+mn-lt"/>
                        </a:rPr>
                        <a:t>1B 1B 1B 7E</a:t>
                      </a:r>
                      <a:r>
                        <a:rPr kumimoji="0" lang="en-US" altLang="zh-CN" sz="2400" b="0" i="0" u="none" strike="noStrike" cap="none" normalizeH="0" baseline="0">
                          <a:ln>
                            <a:noFill/>
                          </a:ln>
                          <a:solidFill>
                            <a:schemeClr val="tx1"/>
                          </a:solidFill>
                          <a:effectLst/>
                          <a:latin typeface="+mn-lt"/>
                          <a:ea typeface="+mn-ea"/>
                          <a:cs typeface="+mn-ea"/>
                          <a:sym typeface="+mn-lt"/>
                        </a:rPr>
                        <a:t> 9C 4B 0C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lt"/>
                          <a:ea typeface="+mn-ea"/>
                          <a:cs typeface="+mn-ea"/>
                          <a:sym typeface="+mn-lt"/>
                        </a:rPr>
                        <a:t>41 33 </a:t>
                      </a:r>
                      <a:r>
                        <a:rPr kumimoji="0" lang="en-US" altLang="zh-CN" sz="2400" b="0" i="0" u="none" strike="noStrike" cap="none" normalizeH="0" baseline="0" dirty="0">
                          <a:ln>
                            <a:noFill/>
                          </a:ln>
                          <a:solidFill>
                            <a:srgbClr val="FF3300"/>
                          </a:solidFill>
                          <a:effectLst/>
                          <a:latin typeface="+mn-lt"/>
                          <a:ea typeface="+mn-ea"/>
                          <a:cs typeface="+mn-ea"/>
                          <a:sym typeface="+mn-lt"/>
                        </a:rPr>
                        <a:t>1B </a:t>
                      </a:r>
                      <a:r>
                        <a:rPr kumimoji="0" lang="en-US" altLang="zh-CN" sz="2400" b="0" i="0" u="none" strike="noStrike" cap="none" normalizeH="0" baseline="0" dirty="0" err="1">
                          <a:ln>
                            <a:noFill/>
                          </a:ln>
                          <a:solidFill>
                            <a:srgbClr val="FF3300"/>
                          </a:solidFill>
                          <a:effectLst/>
                          <a:latin typeface="+mn-lt"/>
                          <a:ea typeface="+mn-ea"/>
                          <a:cs typeface="+mn-ea"/>
                          <a:sym typeface="+mn-lt"/>
                        </a:rPr>
                        <a:t>1B</a:t>
                      </a:r>
                      <a:r>
                        <a:rPr kumimoji="0" lang="en-US" altLang="zh-CN" sz="2400" b="0" i="0" u="none" strike="noStrike" cap="none" normalizeH="0" baseline="0" dirty="0">
                          <a:ln>
                            <a:noFill/>
                          </a:ln>
                          <a:solidFill>
                            <a:schemeClr val="tx1"/>
                          </a:solidFill>
                          <a:effectLst/>
                          <a:latin typeface="+mn-lt"/>
                          <a:ea typeface="+mn-ea"/>
                          <a:cs typeface="+mn-ea"/>
                          <a:sym typeface="+mn-lt"/>
                        </a:rPr>
                        <a:t> 9C 4B 0C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lt"/>
                          <a:ea typeface="+mn-ea"/>
                          <a:cs typeface="+mn-ea"/>
                          <a:sym typeface="+mn-lt"/>
                        </a:rPr>
                        <a:t>41 33 </a:t>
                      </a:r>
                      <a:r>
                        <a:rPr kumimoji="0" lang="en-US" altLang="zh-CN" sz="2400" b="0" i="0" u="none" strike="noStrike" cap="none" normalizeH="0" baseline="0" dirty="0">
                          <a:ln>
                            <a:noFill/>
                          </a:ln>
                          <a:solidFill>
                            <a:srgbClr val="FF3300"/>
                          </a:solidFill>
                          <a:effectLst/>
                          <a:latin typeface="+mn-lt"/>
                          <a:ea typeface="+mn-ea"/>
                          <a:cs typeface="+mn-ea"/>
                          <a:sym typeface="+mn-lt"/>
                        </a:rPr>
                        <a:t>1B </a:t>
                      </a:r>
                      <a:r>
                        <a:rPr kumimoji="0" lang="en-US" altLang="zh-CN" sz="2400" b="0" i="0" u="none" strike="noStrike" cap="none" normalizeH="0" baseline="0" dirty="0" err="1">
                          <a:ln>
                            <a:noFill/>
                          </a:ln>
                          <a:solidFill>
                            <a:srgbClr val="FF3300"/>
                          </a:solidFill>
                          <a:effectLst/>
                          <a:latin typeface="+mn-lt"/>
                          <a:ea typeface="+mn-ea"/>
                          <a:cs typeface="+mn-ea"/>
                          <a:sym typeface="+mn-lt"/>
                        </a:rPr>
                        <a:t>1B</a:t>
                      </a:r>
                      <a:r>
                        <a:rPr kumimoji="0" lang="en-US" altLang="zh-CN" sz="2400" b="0" i="0" u="none" strike="noStrike" cap="none" normalizeH="0" baseline="0" dirty="0">
                          <a:ln>
                            <a:noFill/>
                          </a:ln>
                          <a:solidFill>
                            <a:srgbClr val="FF3300"/>
                          </a:solidFill>
                          <a:effectLst/>
                          <a:latin typeface="+mn-lt"/>
                          <a:ea typeface="+mn-ea"/>
                          <a:cs typeface="+mn-ea"/>
                          <a:sym typeface="+mn-lt"/>
                        </a:rPr>
                        <a:t> </a:t>
                      </a:r>
                      <a:r>
                        <a:rPr kumimoji="0" lang="en-US" altLang="zh-CN" sz="2400" b="0" i="0" u="none" strike="noStrike" cap="none" normalizeH="0" baseline="0" dirty="0" err="1">
                          <a:ln>
                            <a:noFill/>
                          </a:ln>
                          <a:solidFill>
                            <a:srgbClr val="FF3300"/>
                          </a:solidFill>
                          <a:effectLst/>
                          <a:latin typeface="+mn-lt"/>
                          <a:ea typeface="+mn-ea"/>
                          <a:cs typeface="+mn-ea"/>
                          <a:sym typeface="+mn-lt"/>
                        </a:rPr>
                        <a:t>1B</a:t>
                      </a:r>
                      <a:r>
                        <a:rPr kumimoji="0" lang="en-US" altLang="zh-CN" sz="2400" b="0" i="0" u="none" strike="noStrike" cap="none" normalizeH="0" baseline="0" dirty="0">
                          <a:ln>
                            <a:noFill/>
                          </a:ln>
                          <a:solidFill>
                            <a:srgbClr val="FF3300"/>
                          </a:solidFill>
                          <a:effectLst/>
                          <a:latin typeface="+mn-lt"/>
                          <a:ea typeface="+mn-ea"/>
                          <a:cs typeface="+mn-ea"/>
                          <a:sym typeface="+mn-lt"/>
                        </a:rPr>
                        <a:t> </a:t>
                      </a:r>
                      <a:r>
                        <a:rPr kumimoji="0" lang="en-US" altLang="zh-CN" sz="2400" b="0" i="0" u="none" strike="noStrike" cap="none" normalizeH="0" baseline="0" dirty="0" err="1">
                          <a:ln>
                            <a:noFill/>
                          </a:ln>
                          <a:solidFill>
                            <a:srgbClr val="FF3300"/>
                          </a:solidFill>
                          <a:effectLst/>
                          <a:latin typeface="+mn-lt"/>
                          <a:ea typeface="+mn-ea"/>
                          <a:cs typeface="+mn-ea"/>
                          <a:sym typeface="+mn-lt"/>
                        </a:rPr>
                        <a:t>1B</a:t>
                      </a:r>
                      <a:r>
                        <a:rPr kumimoji="0" lang="en-US" altLang="zh-CN" sz="2400" b="0" i="0" u="none" strike="noStrike" cap="none" normalizeH="0" baseline="0" dirty="0">
                          <a:ln>
                            <a:noFill/>
                          </a:ln>
                          <a:solidFill>
                            <a:schemeClr val="tx1"/>
                          </a:solidFill>
                          <a:effectLst/>
                          <a:latin typeface="+mn-lt"/>
                          <a:ea typeface="+mn-ea"/>
                          <a:cs typeface="+mn-ea"/>
                          <a:sym typeface="+mn-lt"/>
                        </a:rPr>
                        <a:t> 9C 4B 0C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7248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2CCEF-3311-5D06-C376-8CA29575F249}"/>
              </a:ext>
            </a:extLst>
          </p:cNvPr>
          <p:cNvSpPr>
            <a:spLocks noGrp="1"/>
          </p:cNvSpPr>
          <p:nvPr>
            <p:ph type="title"/>
          </p:nvPr>
        </p:nvSpPr>
        <p:spPr/>
        <p:txBody>
          <a:bodyPr/>
          <a:lstStyle/>
          <a:p>
            <a:r>
              <a:rPr lang="zh-CN" altLang="zh-CN" dirty="0">
                <a:latin typeface="+mn-lt"/>
                <a:ea typeface="+mn-ea"/>
                <a:cs typeface="+mn-ea"/>
              </a:rPr>
              <a:t>字节填充的标志字节法</a:t>
            </a:r>
            <a:r>
              <a:rPr lang="zh-CN" altLang="en-US" dirty="0">
                <a:latin typeface="+mn-lt"/>
                <a:ea typeface="+mn-ea"/>
                <a:cs typeface="+mn-ea"/>
              </a:rPr>
              <a:t>（</a:t>
            </a:r>
            <a:r>
              <a:rPr lang="en-US" altLang="zh-CN" dirty="0">
                <a:latin typeface="+mn-lt"/>
                <a:ea typeface="+mn-ea"/>
                <a:cs typeface="+mn-ea"/>
              </a:rPr>
              <a:t>3</a:t>
            </a:r>
            <a:r>
              <a:rPr lang="zh-CN" altLang="en-US" dirty="0">
                <a:latin typeface="+mn-lt"/>
                <a:ea typeface="+mn-ea"/>
                <a:cs typeface="+mn-ea"/>
              </a:rPr>
              <a:t>）</a:t>
            </a:r>
            <a:endParaRPr lang="zh-CN" altLang="en-US" dirty="0"/>
          </a:p>
        </p:txBody>
      </p:sp>
      <p:sp>
        <p:nvSpPr>
          <p:cNvPr id="3" name="内容占位符 2">
            <a:extLst>
              <a:ext uri="{FF2B5EF4-FFF2-40B4-BE49-F238E27FC236}">
                <a16:creationId xmlns:a16="http://schemas.microsoft.com/office/drawing/2014/main" id="{8CCFC008-2214-E94E-49D0-7A6D9914C1EC}"/>
              </a:ext>
            </a:extLst>
          </p:cNvPr>
          <p:cNvSpPr>
            <a:spLocks noGrp="1"/>
          </p:cNvSpPr>
          <p:nvPr>
            <p:ph idx="1"/>
          </p:nvPr>
        </p:nvSpPr>
        <p:spPr/>
        <p:txBody>
          <a:bodyPr>
            <a:normAutofit fontScale="92500"/>
          </a:bodyPr>
          <a:lstStyle/>
          <a:p>
            <a:pPr>
              <a:lnSpc>
                <a:spcPct val="120000"/>
              </a:lnSpc>
              <a:spcBef>
                <a:spcPct val="0"/>
              </a:spcBef>
            </a:pPr>
            <a:r>
              <a:rPr lang="zh-CN" altLang="en-US" sz="2600" dirty="0">
                <a:solidFill>
                  <a:srgbClr val="C00000"/>
                </a:solidFill>
                <a:latin typeface="+mn-lt"/>
                <a:ea typeface="+mn-ea"/>
                <a:cs typeface="+mn-ea"/>
                <a:sym typeface="+mn-lt"/>
              </a:rPr>
              <a:t>接收方的处理</a:t>
            </a:r>
            <a:r>
              <a:rPr lang="zh-CN" altLang="en-US" sz="2600" dirty="0">
                <a:latin typeface="+mn-lt"/>
                <a:ea typeface="+mn-ea"/>
                <a:cs typeface="+mn-ea"/>
                <a:sym typeface="+mn-lt"/>
              </a:rPr>
              <a:t>：逐个检查收到的每一个字节，去掉转义字符或定界字符</a:t>
            </a:r>
            <a:endParaRPr lang="en-US" altLang="zh-CN" sz="2600" dirty="0">
              <a:latin typeface="+mn-lt"/>
              <a:ea typeface="+mn-ea"/>
              <a:cs typeface="+mn-ea"/>
              <a:sym typeface="+mn-lt"/>
            </a:endParaRPr>
          </a:p>
          <a:p>
            <a:pPr marL="715963" lvl="1" indent="-358775">
              <a:lnSpc>
                <a:spcPct val="120000"/>
              </a:lnSpc>
              <a:spcBef>
                <a:spcPct val="0"/>
              </a:spcBef>
            </a:pPr>
            <a:r>
              <a:rPr lang="zh-CN" altLang="en-US" sz="2200" b="1" dirty="0">
                <a:latin typeface="+mn-lt"/>
                <a:ea typeface="+mn-ea"/>
                <a:cs typeface="+mn-ea"/>
                <a:sym typeface="+mn-lt"/>
              </a:rPr>
              <a:t>收到转义字符</a:t>
            </a:r>
            <a:r>
              <a:rPr lang="en-US" altLang="zh-CN" sz="2200" b="1" dirty="0">
                <a:latin typeface="+mn-lt"/>
                <a:ea typeface="+mn-ea"/>
                <a:cs typeface="+mn-ea"/>
                <a:sym typeface="+mn-lt"/>
              </a:rPr>
              <a:t>ESC</a:t>
            </a:r>
            <a:r>
              <a:rPr lang="zh-CN" altLang="en-US" sz="2200" b="1" dirty="0">
                <a:latin typeface="+mn-lt"/>
                <a:ea typeface="+mn-ea"/>
                <a:cs typeface="+mn-ea"/>
                <a:sym typeface="+mn-lt"/>
              </a:rPr>
              <a:t>：</a:t>
            </a:r>
            <a:r>
              <a:rPr lang="zh-CN" altLang="en-US" sz="2200" dirty="0">
                <a:latin typeface="+mn-lt"/>
                <a:ea typeface="+mn-ea"/>
                <a:cs typeface="+mn-ea"/>
                <a:sym typeface="+mn-lt"/>
              </a:rPr>
              <a:t>去掉</a:t>
            </a:r>
            <a:r>
              <a:rPr lang="en-US" altLang="zh-CN" sz="2200" dirty="0">
                <a:latin typeface="+mn-lt"/>
                <a:ea typeface="+mn-ea"/>
                <a:cs typeface="+mn-ea"/>
                <a:sym typeface="+mn-lt"/>
              </a:rPr>
              <a:t>ESC</a:t>
            </a:r>
            <a:r>
              <a:rPr lang="zh-CN" altLang="en-US" sz="2200" dirty="0">
                <a:latin typeface="+mn-lt"/>
                <a:ea typeface="+mn-ea"/>
                <a:cs typeface="+mn-ea"/>
                <a:sym typeface="+mn-lt"/>
              </a:rPr>
              <a:t>，后一字节无条件成为有效载荷</a:t>
            </a:r>
            <a:endParaRPr lang="en-US" altLang="zh-CN" sz="2200" dirty="0">
              <a:latin typeface="+mn-lt"/>
              <a:ea typeface="+mn-ea"/>
              <a:cs typeface="+mn-ea"/>
              <a:sym typeface="+mn-lt"/>
            </a:endParaRPr>
          </a:p>
          <a:p>
            <a:pPr marL="715963" lvl="1" indent="-358775">
              <a:lnSpc>
                <a:spcPct val="120000"/>
              </a:lnSpc>
              <a:spcBef>
                <a:spcPct val="0"/>
              </a:spcBef>
            </a:pPr>
            <a:r>
              <a:rPr lang="zh-CN" altLang="en-US" sz="2200" b="1" dirty="0">
                <a:latin typeface="+mn-lt"/>
                <a:ea typeface="+mn-ea"/>
                <a:cs typeface="+mn-ea"/>
                <a:sym typeface="+mn-lt"/>
              </a:rPr>
              <a:t>收到</a:t>
            </a:r>
            <a:r>
              <a:rPr lang="en-US" altLang="zh-CN" sz="2200" b="1" dirty="0">
                <a:latin typeface="+mn-lt"/>
                <a:ea typeface="+mn-ea"/>
                <a:cs typeface="+mn-ea"/>
                <a:sym typeface="+mn-lt"/>
              </a:rPr>
              <a:t>FLAG</a:t>
            </a:r>
            <a:r>
              <a:rPr lang="zh-CN" altLang="en-US" sz="2200" b="1" dirty="0">
                <a:latin typeface="+mn-lt"/>
                <a:ea typeface="+mn-ea"/>
                <a:cs typeface="+mn-ea"/>
                <a:sym typeface="+mn-lt"/>
              </a:rPr>
              <a:t>：</a:t>
            </a:r>
            <a:r>
              <a:rPr lang="zh-CN" altLang="en-US" sz="2200" dirty="0">
                <a:latin typeface="+mn-lt"/>
                <a:ea typeface="+mn-ea"/>
                <a:cs typeface="+mn-ea"/>
                <a:sym typeface="+mn-lt"/>
              </a:rPr>
              <a:t>做为帧的边界</a:t>
            </a:r>
            <a:endParaRPr lang="en-US" altLang="zh-CN" sz="2200" dirty="0">
              <a:latin typeface="+mn-lt"/>
              <a:ea typeface="+mn-ea"/>
              <a:cs typeface="+mn-ea"/>
              <a:sym typeface="+mn-lt"/>
            </a:endParaRPr>
          </a:p>
          <a:p>
            <a:pPr marL="715963" lvl="1" indent="-358775">
              <a:lnSpc>
                <a:spcPct val="120000"/>
              </a:lnSpc>
              <a:spcBef>
                <a:spcPct val="0"/>
              </a:spcBef>
            </a:pPr>
            <a:r>
              <a:rPr lang="zh-CN" altLang="en-US" sz="2200" b="1" dirty="0">
                <a:latin typeface="+mn-lt"/>
                <a:ea typeface="+mn-ea"/>
                <a:cs typeface="+mn-ea"/>
                <a:sym typeface="+mn-lt"/>
              </a:rPr>
              <a:t>收到其它：</a:t>
            </a:r>
            <a:r>
              <a:rPr lang="zh-CN" altLang="en-US" sz="2200" dirty="0">
                <a:latin typeface="+mn-lt"/>
                <a:ea typeface="+mn-ea"/>
                <a:cs typeface="+mn-ea"/>
                <a:sym typeface="+mn-lt"/>
              </a:rPr>
              <a:t>作为有效载荷接收</a:t>
            </a:r>
            <a:endParaRPr lang="en-US" altLang="zh-CN" sz="2200" dirty="0">
              <a:latin typeface="+mn-lt"/>
              <a:ea typeface="+mn-ea"/>
              <a:cs typeface="+mn-ea"/>
              <a:sym typeface="+mn-lt"/>
            </a:endParaRPr>
          </a:p>
          <a:p>
            <a:pPr>
              <a:lnSpc>
                <a:spcPct val="120000"/>
              </a:lnSpc>
            </a:pPr>
            <a:endParaRPr lang="en-US" altLang="zh-CN" sz="2400" dirty="0">
              <a:cs typeface="+mn-ea"/>
              <a:sym typeface="+mn-lt"/>
            </a:endParaRPr>
          </a:p>
          <a:p>
            <a:pPr marL="522288" indent="-342900">
              <a:lnSpc>
                <a:spcPct val="120000"/>
              </a:lnSpc>
            </a:pPr>
            <a:r>
              <a:rPr lang="zh-CN" altLang="zh-CN" sz="2600" dirty="0">
                <a:latin typeface="+mn-lt"/>
                <a:ea typeface="+mn-ea"/>
                <a:cs typeface="+mn-ea"/>
              </a:rPr>
              <a:t>字节填充的标志字节法</a:t>
            </a:r>
            <a:r>
              <a:rPr lang="zh-CN" altLang="en-US" sz="2600" dirty="0">
                <a:latin typeface="+mn-lt"/>
                <a:ea typeface="+mn-ea"/>
                <a:cs typeface="+mn-ea"/>
              </a:rPr>
              <a:t>的</a:t>
            </a:r>
            <a:r>
              <a:rPr lang="zh-CN" altLang="en-US" sz="2600" dirty="0">
                <a:solidFill>
                  <a:srgbClr val="C00000"/>
                </a:solidFill>
                <a:cs typeface="+mn-ea"/>
                <a:sym typeface="+mn-lt"/>
              </a:rPr>
              <a:t>特点：</a:t>
            </a:r>
            <a:endParaRPr lang="en-US" altLang="zh-CN" sz="2600" dirty="0">
              <a:solidFill>
                <a:srgbClr val="C00000"/>
              </a:solidFill>
              <a:cs typeface="+mn-ea"/>
              <a:sym typeface="+mn-lt"/>
            </a:endParaRPr>
          </a:p>
          <a:p>
            <a:pPr marL="715963" indent="-358775">
              <a:lnSpc>
                <a:spcPct val="120000"/>
              </a:lnSpc>
              <a:buFont typeface="Wingdings" panose="05000000000000000000" pitchFamily="2" charset="2"/>
              <a:buChar char="Ø"/>
            </a:pPr>
            <a:r>
              <a:rPr lang="zh-CN" altLang="en-US" sz="2200" dirty="0">
                <a:cs typeface="+mn-ea"/>
                <a:sym typeface="+mn-lt"/>
              </a:rPr>
              <a:t>是一种面向字符的帧格式，所传输的数据都是字符，不适合传输数据中包含二进制数的帧</a:t>
            </a:r>
          </a:p>
          <a:p>
            <a:pPr marL="715963" indent="-358775">
              <a:lnSpc>
                <a:spcPct val="120000"/>
              </a:lnSpc>
              <a:buFont typeface="Wingdings" panose="05000000000000000000" pitchFamily="2" charset="2"/>
              <a:buChar char="Ø"/>
            </a:pPr>
            <a:r>
              <a:rPr lang="zh-CN" altLang="en-US" sz="2200" dirty="0">
                <a:cs typeface="+mn-ea"/>
                <a:sym typeface="+mn-lt"/>
              </a:rPr>
              <a:t>字节填充法依赖于</a:t>
            </a:r>
            <a:r>
              <a:rPr lang="en-US" altLang="zh-CN" sz="2200" dirty="0">
                <a:cs typeface="+mn-ea"/>
                <a:sym typeface="+mn-lt"/>
              </a:rPr>
              <a:t>ESC</a:t>
            </a:r>
            <a:r>
              <a:rPr lang="zh-CN" altLang="en-US" sz="2200" dirty="0">
                <a:cs typeface="+mn-ea"/>
                <a:sym typeface="+mn-lt"/>
              </a:rPr>
              <a:t>、</a:t>
            </a:r>
            <a:r>
              <a:rPr lang="en-US" altLang="zh-CN" sz="2200" dirty="0">
                <a:cs typeface="+mn-ea"/>
                <a:sym typeface="+mn-lt"/>
              </a:rPr>
              <a:t>FLAG </a:t>
            </a:r>
            <a:r>
              <a:rPr lang="zh-CN" altLang="en-US" sz="2200" dirty="0">
                <a:cs typeface="+mn-ea"/>
                <a:sym typeface="+mn-lt"/>
              </a:rPr>
              <a:t>等特定字符具体采用什么字符，没有具体标准，易兼性、互通性比较差</a:t>
            </a:r>
            <a:endParaRPr lang="en-US" altLang="zh-CN" sz="2200" dirty="0">
              <a:cs typeface="+mn-ea"/>
              <a:sym typeface="+mn-lt"/>
            </a:endParaRPr>
          </a:p>
          <a:p>
            <a:pPr marL="715963" indent="-358775">
              <a:lnSpc>
                <a:spcPct val="120000"/>
              </a:lnSpc>
              <a:buFont typeface="Wingdings" panose="05000000000000000000" pitchFamily="2" charset="2"/>
              <a:buChar char="Ø"/>
            </a:pPr>
            <a:r>
              <a:rPr lang="zh-CN" altLang="en-US" sz="2200" dirty="0">
                <a:cs typeface="+mn-ea"/>
                <a:sym typeface="+mn-lt"/>
              </a:rPr>
              <a:t>硬件上实现起来比较困难，无法在高速链路中使用</a:t>
            </a:r>
            <a:endParaRPr lang="en-US" altLang="zh-CN" sz="2200" dirty="0">
              <a:cs typeface="+mn-ea"/>
              <a:sym typeface="+mn-lt"/>
            </a:endParaRPr>
          </a:p>
          <a:p>
            <a:pPr marL="715963" indent="-358775">
              <a:lnSpc>
                <a:spcPct val="120000"/>
              </a:lnSpc>
              <a:buFont typeface="Wingdings" panose="05000000000000000000" pitchFamily="2" charset="2"/>
              <a:buChar char="Ø"/>
            </a:pPr>
            <a:r>
              <a:rPr lang="zh-CN" altLang="en-US" sz="2200" dirty="0">
                <a:solidFill>
                  <a:srgbClr val="C00000"/>
                </a:solidFill>
                <a:cs typeface="+mn-ea"/>
                <a:sym typeface="+mn-lt"/>
              </a:rPr>
              <a:t>适用于软件实现低速链路的成帧处理，通常用于面向字符的串行通信中</a:t>
            </a:r>
          </a:p>
          <a:p>
            <a:pPr marL="715963" lvl="1" indent="-358775">
              <a:lnSpc>
                <a:spcPct val="120000"/>
              </a:lnSpc>
              <a:spcBef>
                <a:spcPct val="0"/>
              </a:spcBef>
            </a:pPr>
            <a:endParaRPr lang="en-US" altLang="zh-CN" sz="2200"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CCD40E9A-8148-C5ED-3156-9FA18AFD1061}"/>
              </a:ext>
            </a:extLst>
          </p:cNvPr>
          <p:cNvSpPr>
            <a:spLocks noGrp="1"/>
          </p:cNvSpPr>
          <p:nvPr>
            <p:ph type="sldNum" sz="quarter" idx="12"/>
          </p:nvPr>
        </p:nvSpPr>
        <p:spPr/>
        <p:txBody>
          <a:bodyPr/>
          <a:lstStyle/>
          <a:p>
            <a:fld id="{C8BB1146-E542-4D4E-B8E9-6919A11DDD48}" type="slidenum">
              <a:rPr lang="en-US" smtClean="0"/>
              <a:t>34</a:t>
            </a:fld>
            <a:endParaRPr lang="en-US"/>
          </a:p>
        </p:txBody>
      </p:sp>
    </p:spTree>
    <p:extLst>
      <p:ext uri="{BB962C8B-B14F-4D97-AF65-F5344CB8AC3E}">
        <p14:creationId xmlns:p14="http://schemas.microsoft.com/office/powerpoint/2010/main" val="1035130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1FEF0-4762-6D51-2B36-5DA4B7971901}"/>
              </a:ext>
            </a:extLst>
          </p:cNvPr>
          <p:cNvSpPr>
            <a:spLocks noGrp="1"/>
          </p:cNvSpPr>
          <p:nvPr>
            <p:ph type="title"/>
          </p:nvPr>
        </p:nvSpPr>
        <p:spPr/>
        <p:txBody>
          <a:bodyPr/>
          <a:lstStyle/>
          <a:p>
            <a:r>
              <a:rPr lang="zh-CN" altLang="en-US" sz="3200" b="1" dirty="0">
                <a:latin typeface="+mn-lt"/>
                <a:ea typeface="+mn-ea"/>
                <a:cs typeface="+mn-ea"/>
                <a:sym typeface="+mn-lt"/>
              </a:rPr>
              <a:t>带比特填充的标志比特法（</a:t>
            </a:r>
            <a:r>
              <a:rPr lang="en-US" altLang="zh-CN" sz="3200" b="1" dirty="0">
                <a:latin typeface="+mn-lt"/>
                <a:ea typeface="+mn-ea"/>
                <a:cs typeface="+mn-ea"/>
                <a:sym typeface="+mn-lt"/>
              </a:rPr>
              <a:t>1</a:t>
            </a:r>
            <a:r>
              <a:rPr lang="zh-CN" altLang="en-US" sz="3200" b="1"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B60468EB-E8A5-F060-555E-4744E1EFDE8C}"/>
              </a:ext>
            </a:extLst>
          </p:cNvPr>
          <p:cNvSpPr>
            <a:spLocks noGrp="1"/>
          </p:cNvSpPr>
          <p:nvPr>
            <p:ph idx="1"/>
          </p:nvPr>
        </p:nvSpPr>
        <p:spPr/>
        <p:txBody>
          <a:bodyPr>
            <a:normAutofit/>
          </a:bodyPr>
          <a:lstStyle/>
          <a:p>
            <a:r>
              <a:rPr lang="zh-CN" altLang="en-US" dirty="0">
                <a:latin typeface="+mn-ea"/>
                <a:cs typeface="+mn-ea"/>
                <a:sym typeface="+mn-lt"/>
              </a:rPr>
              <a:t>用一组特定的比特模式作为定界符，来标志一帧的开始和结束</a:t>
            </a:r>
            <a:endParaRPr lang="en-US" altLang="zh-CN" dirty="0">
              <a:latin typeface="+mn-ea"/>
              <a:cs typeface="+mn-ea"/>
              <a:sym typeface="+mn-lt"/>
            </a:endParaRPr>
          </a:p>
          <a:p>
            <a:pPr marL="715963" indent="-358775">
              <a:buFont typeface="Wingdings" panose="05000000000000000000" pitchFamily="2" charset="2"/>
              <a:buChar char="Ø"/>
            </a:pPr>
            <a:r>
              <a:rPr lang="zh-CN" altLang="zh-CN" sz="2000" kern="100" dirty="0">
                <a:effectLst/>
                <a:latin typeface="+mn-ea"/>
                <a:cs typeface="Times New Roman" panose="02020603050405020304" pitchFamily="18" charset="0"/>
              </a:rPr>
              <a:t>帧的划分也可以在比特级完成</a:t>
            </a:r>
            <a:endParaRPr lang="en-US" altLang="zh-CN" sz="2000" kern="100" dirty="0">
              <a:effectLst/>
              <a:latin typeface="+mn-ea"/>
              <a:cs typeface="Times New Roman" panose="02020603050405020304" pitchFamily="18" charset="0"/>
            </a:endParaRPr>
          </a:p>
          <a:p>
            <a:pPr marL="715963" indent="-358775">
              <a:buFont typeface="Wingdings" panose="05000000000000000000" pitchFamily="2" charset="2"/>
              <a:buChar char="Ø"/>
            </a:pPr>
            <a:r>
              <a:rPr lang="zh-CN" altLang="en-US" sz="2000" dirty="0">
                <a:solidFill>
                  <a:srgbClr val="000000"/>
                </a:solidFill>
                <a:latin typeface="+mn-ea"/>
              </a:rPr>
              <a:t>在</a:t>
            </a:r>
            <a:r>
              <a:rPr lang="zh-CN" altLang="en-US" sz="2000" dirty="0">
                <a:solidFill>
                  <a:srgbClr val="C00000"/>
                </a:solidFill>
                <a:latin typeface="+mn-ea"/>
              </a:rPr>
              <a:t>面向二进制位的串行通信</a:t>
            </a:r>
            <a:r>
              <a:rPr lang="zh-CN" altLang="en-US" sz="2000" dirty="0">
                <a:solidFill>
                  <a:srgbClr val="000000"/>
                </a:solidFill>
                <a:latin typeface="+mn-ea"/>
              </a:rPr>
              <a:t>中常使用带</a:t>
            </a:r>
            <a:r>
              <a:rPr lang="zh-CN" altLang="en-US" sz="2000" dirty="0">
                <a:solidFill>
                  <a:srgbClr val="C00000"/>
                </a:solidFill>
                <a:latin typeface="+mn-ea"/>
              </a:rPr>
              <a:t>比特填充</a:t>
            </a:r>
            <a:r>
              <a:rPr lang="zh-CN" altLang="en-US" sz="2000" dirty="0">
                <a:solidFill>
                  <a:srgbClr val="000000"/>
                </a:solidFill>
                <a:latin typeface="+mn-ea"/>
              </a:rPr>
              <a:t>的首尾标志格式，</a:t>
            </a:r>
            <a:r>
              <a:rPr lang="zh-CN" altLang="zh-CN" sz="2000" kern="100" dirty="0">
                <a:latin typeface="+mn-ea"/>
                <a:cs typeface="Times New Roman" panose="02020603050405020304" pitchFamily="18" charset="0"/>
              </a:rPr>
              <a:t>典型实例</a:t>
            </a:r>
            <a:r>
              <a:rPr lang="zh-CN" altLang="en-US" sz="2000" kern="100" dirty="0">
                <a:latin typeface="+mn-ea"/>
                <a:cs typeface="Times New Roman" panose="02020603050405020304" pitchFamily="18" charset="0"/>
              </a:rPr>
              <a:t>：</a:t>
            </a:r>
            <a:endParaRPr lang="en-US" altLang="zh-CN" sz="2000" kern="100" dirty="0">
              <a:latin typeface="+mn-ea"/>
              <a:cs typeface="Times New Roman" panose="02020603050405020304" pitchFamily="18" charset="0"/>
            </a:endParaRPr>
          </a:p>
          <a:p>
            <a:pPr marL="1073150" indent="-357188">
              <a:buFont typeface="Arial" panose="020B0604020202020204" pitchFamily="34" charset="0"/>
              <a:buChar char="•"/>
            </a:pPr>
            <a:r>
              <a:rPr lang="en-US" altLang="zh-CN" sz="2000" kern="100" dirty="0">
                <a:effectLst/>
                <a:latin typeface="+mn-ea"/>
              </a:rPr>
              <a:t>HDLC</a:t>
            </a:r>
            <a:r>
              <a:rPr lang="zh-CN" altLang="zh-CN" sz="2000" kern="100" dirty="0">
                <a:effectLst/>
                <a:latin typeface="+mn-ea"/>
                <a:cs typeface="Times New Roman" panose="02020603050405020304" pitchFamily="18" charset="0"/>
              </a:rPr>
              <a:t>协议，使用</a:t>
            </a:r>
            <a:r>
              <a:rPr lang="en-US" altLang="zh-CN" sz="2000" kern="100" dirty="0">
                <a:effectLst/>
                <a:latin typeface="+mn-ea"/>
              </a:rPr>
              <a:t>01111110 </a:t>
            </a:r>
            <a:r>
              <a:rPr lang="zh-CN" altLang="zh-CN" sz="2000" kern="100" dirty="0">
                <a:effectLst/>
                <a:latin typeface="+mn-ea"/>
                <a:cs typeface="Times New Roman" panose="02020603050405020304" pitchFamily="18" charset="0"/>
              </a:rPr>
              <a:t>（</a:t>
            </a:r>
            <a:r>
              <a:rPr lang="en-US" altLang="zh-CN" sz="2000" kern="100" dirty="0">
                <a:effectLst/>
                <a:latin typeface="+mn-ea"/>
              </a:rPr>
              <a:t>16</a:t>
            </a:r>
            <a:r>
              <a:rPr lang="zh-CN" altLang="zh-CN" sz="2000" kern="100" dirty="0">
                <a:effectLst/>
                <a:latin typeface="+mn-ea"/>
                <a:cs typeface="Times New Roman" panose="02020603050405020304" pitchFamily="18" charset="0"/>
              </a:rPr>
              <a:t>进制表示为</a:t>
            </a:r>
            <a:r>
              <a:rPr lang="en-US" altLang="zh-CN" sz="2000" kern="100" dirty="0">
                <a:effectLst/>
                <a:latin typeface="+mn-ea"/>
              </a:rPr>
              <a:t>0x7E</a:t>
            </a:r>
            <a:r>
              <a:rPr lang="zh-CN" altLang="en-US" sz="2000" kern="100" dirty="0">
                <a:effectLst/>
                <a:latin typeface="+mn-ea"/>
              </a:rPr>
              <a:t>）比特组合；</a:t>
            </a:r>
            <a:endParaRPr lang="en-US" altLang="zh-CN" sz="2000" kern="100" dirty="0">
              <a:effectLst/>
              <a:latin typeface="+mn-ea"/>
            </a:endParaRPr>
          </a:p>
          <a:p>
            <a:pPr marL="1073150" indent="-357188">
              <a:buFont typeface="Arial" panose="020B0604020202020204" pitchFamily="34" charset="0"/>
              <a:buChar char="•"/>
            </a:pPr>
            <a:r>
              <a:rPr lang="en-US" altLang="zh-CN" sz="2000" kern="100" dirty="0">
                <a:effectLst/>
                <a:latin typeface="+mn-ea"/>
              </a:rPr>
              <a:t>USB</a:t>
            </a:r>
            <a:r>
              <a:rPr lang="zh-CN" altLang="zh-CN" sz="2000" kern="100" dirty="0">
                <a:effectLst/>
                <a:latin typeface="+mn-ea"/>
                <a:cs typeface="Times New Roman" panose="02020603050405020304" pitchFamily="18" charset="0"/>
              </a:rPr>
              <a:t>也采用了比特填充技术</a:t>
            </a:r>
            <a:endParaRPr lang="zh-CN" altLang="en-US" sz="2000" dirty="0">
              <a:latin typeface="+mn-ea"/>
            </a:endParaRPr>
          </a:p>
          <a:p>
            <a:pPr marL="715963" indent="-358775">
              <a:buFont typeface="Wingdings" panose="05000000000000000000" pitchFamily="2" charset="2"/>
              <a:buChar char="Ø"/>
            </a:pPr>
            <a:endParaRPr lang="zh-CN" altLang="en-US" dirty="0">
              <a:latin typeface="+mn-ea"/>
            </a:endParaRPr>
          </a:p>
        </p:txBody>
      </p:sp>
      <p:sp>
        <p:nvSpPr>
          <p:cNvPr id="4" name="灯片编号占位符 3">
            <a:extLst>
              <a:ext uri="{FF2B5EF4-FFF2-40B4-BE49-F238E27FC236}">
                <a16:creationId xmlns:a16="http://schemas.microsoft.com/office/drawing/2014/main" id="{7908156F-2762-074C-3693-C2248BFFC156}"/>
              </a:ext>
            </a:extLst>
          </p:cNvPr>
          <p:cNvSpPr>
            <a:spLocks noGrp="1"/>
          </p:cNvSpPr>
          <p:nvPr>
            <p:ph type="sldNum" sz="quarter" idx="12"/>
          </p:nvPr>
        </p:nvSpPr>
        <p:spPr/>
        <p:txBody>
          <a:bodyPr/>
          <a:lstStyle/>
          <a:p>
            <a:fld id="{C8BB1146-E542-4D4E-B8E9-6919A11DDD48}" type="slidenum">
              <a:rPr lang="en-US" smtClean="0"/>
              <a:t>35</a:t>
            </a:fld>
            <a:endParaRPr lang="en-US"/>
          </a:p>
        </p:txBody>
      </p:sp>
      <p:sp>
        <p:nvSpPr>
          <p:cNvPr id="5" name="文本框 4">
            <a:extLst>
              <a:ext uri="{FF2B5EF4-FFF2-40B4-BE49-F238E27FC236}">
                <a16:creationId xmlns:a16="http://schemas.microsoft.com/office/drawing/2014/main" id="{1F38BA09-6499-6B3B-D1A0-240D1451905A}"/>
              </a:ext>
            </a:extLst>
          </p:cNvPr>
          <p:cNvSpPr txBox="1"/>
          <p:nvPr/>
        </p:nvSpPr>
        <p:spPr>
          <a:xfrm>
            <a:off x="660400" y="4285389"/>
            <a:ext cx="10764077" cy="497316"/>
          </a:xfrm>
          <a:prstGeom prst="rect">
            <a:avLst/>
          </a:prstGeom>
          <a:solidFill>
            <a:srgbClr val="92D050"/>
          </a:solidFill>
          <a:ln>
            <a:solidFill>
              <a:schemeClr val="accent4">
                <a:lumMod val="20000"/>
                <a:lumOff val="80000"/>
              </a:schemeClr>
            </a:solidFill>
          </a:ln>
        </p:spPr>
        <p:txBody>
          <a:bodyPr wrap="square" rtlCol="0">
            <a:spAutoFit/>
          </a:bodyPr>
          <a:lstStyle/>
          <a:p>
            <a:pPr lvl="0">
              <a:lnSpc>
                <a:spcPct val="120000"/>
              </a:lnSpc>
              <a:defRPr/>
            </a:pPr>
            <a:r>
              <a:rPr kumimoji="0" lang="zh-CN" altLang="en-US" sz="2400" b="0" i="0" u="none" strike="noStrike" kern="1200" cap="none" spc="0" normalizeH="0" baseline="0" noProof="0" dirty="0">
                <a:ln>
                  <a:noFill/>
                </a:ln>
                <a:solidFill>
                  <a:prstClr val="black"/>
                </a:solidFill>
                <a:effectLst/>
                <a:uLnTx/>
                <a:uFillTx/>
                <a:cs typeface="+mn-ea"/>
                <a:sym typeface="+mn-lt"/>
              </a:rPr>
              <a:t>问题：有效载荷部分包含与“</a:t>
            </a:r>
            <a:r>
              <a:rPr kumimoji="0" lang="zh-CN" altLang="en-US" sz="2400" b="0" i="0" u="none" strike="noStrike" kern="1200" cap="none" spc="0" normalizeH="0" baseline="0" noProof="0" dirty="0">
                <a:ln>
                  <a:noFill/>
                </a:ln>
                <a:solidFill>
                  <a:srgbClr val="C00000"/>
                </a:solidFill>
                <a:effectLst/>
                <a:uLnTx/>
                <a:uFillTx/>
                <a:cs typeface="+mn-ea"/>
                <a:sym typeface="+mn-lt"/>
              </a:rPr>
              <a:t>定界符</a:t>
            </a:r>
            <a:r>
              <a:rPr kumimoji="0" lang="zh-CN" altLang="en-US" sz="2400" b="0" i="0" u="none" strike="noStrike" kern="1200" cap="none" spc="0" normalizeH="0" baseline="0" noProof="0" dirty="0">
                <a:ln>
                  <a:noFill/>
                </a:ln>
                <a:solidFill>
                  <a:prstClr val="black"/>
                </a:solidFill>
                <a:effectLst/>
                <a:uLnTx/>
                <a:uFillTx/>
                <a:cs typeface="+mn-ea"/>
                <a:sym typeface="+mn-lt"/>
              </a:rPr>
              <a:t>”相同的比特组合（</a:t>
            </a:r>
            <a:r>
              <a:rPr lang="en-US" altLang="zh-CN" sz="2400" dirty="0">
                <a:cs typeface="+mn-ea"/>
                <a:sym typeface="+mn-lt"/>
              </a:rPr>
              <a:t>01111110</a:t>
            </a:r>
            <a:r>
              <a:rPr lang="zh-CN" altLang="en-US" sz="2400" dirty="0">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会怎样？</a:t>
            </a:r>
          </a:p>
        </p:txBody>
      </p:sp>
    </p:spTree>
    <p:extLst>
      <p:ext uri="{BB962C8B-B14F-4D97-AF65-F5344CB8AC3E}">
        <p14:creationId xmlns:p14="http://schemas.microsoft.com/office/powerpoint/2010/main" val="122314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0E4EE-5373-5BF3-2966-BFC9046495F2}"/>
              </a:ext>
            </a:extLst>
          </p:cNvPr>
          <p:cNvSpPr>
            <a:spLocks noGrp="1"/>
          </p:cNvSpPr>
          <p:nvPr>
            <p:ph type="title"/>
          </p:nvPr>
        </p:nvSpPr>
        <p:spPr/>
        <p:txBody>
          <a:bodyPr/>
          <a:lstStyle/>
          <a:p>
            <a:r>
              <a:rPr lang="zh-CN" altLang="en-US" sz="3200" b="1" dirty="0">
                <a:latin typeface="+mn-lt"/>
                <a:ea typeface="+mn-ea"/>
                <a:cs typeface="+mn-ea"/>
                <a:sym typeface="+mn-lt"/>
              </a:rPr>
              <a:t>带比特填充的标志比特法（</a:t>
            </a:r>
            <a:r>
              <a:rPr lang="en-US" altLang="zh-CN" sz="3200" b="1" dirty="0">
                <a:latin typeface="+mn-lt"/>
                <a:ea typeface="+mn-ea"/>
                <a:cs typeface="+mn-ea"/>
                <a:sym typeface="+mn-lt"/>
              </a:rPr>
              <a:t>2</a:t>
            </a:r>
            <a:r>
              <a:rPr lang="zh-CN" altLang="en-US" sz="3200" b="1"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2BE2CBBD-50FB-E46B-099E-81D8315B20BA}"/>
              </a:ext>
            </a:extLst>
          </p:cNvPr>
          <p:cNvSpPr>
            <a:spLocks noGrp="1"/>
          </p:cNvSpPr>
          <p:nvPr>
            <p:ph idx="1"/>
          </p:nvPr>
        </p:nvSpPr>
        <p:spPr>
          <a:xfrm>
            <a:off x="635058" y="1125538"/>
            <a:ext cx="10858500" cy="5008562"/>
          </a:xfrm>
        </p:spPr>
        <p:txBody>
          <a:bodyPr/>
          <a:lstStyle/>
          <a:p>
            <a:pPr>
              <a:lnSpc>
                <a:spcPct val="120000"/>
              </a:lnSpc>
              <a:spcBef>
                <a:spcPct val="0"/>
              </a:spcBef>
            </a:pPr>
            <a:r>
              <a:rPr lang="zh-CN" altLang="en-US" dirty="0">
                <a:latin typeface="+mn-lt"/>
                <a:ea typeface="+mn-ea"/>
                <a:cs typeface="+mn-ea"/>
                <a:sym typeface="+mn-lt"/>
              </a:rPr>
              <a:t>发送端的处理：</a:t>
            </a:r>
            <a:r>
              <a:rPr lang="zh-CN" altLang="en-US" dirty="0">
                <a:solidFill>
                  <a:srgbClr val="C00000"/>
                </a:solidFill>
                <a:latin typeface="+mn-lt"/>
                <a:ea typeface="+mn-ea"/>
                <a:cs typeface="+mn-ea"/>
                <a:sym typeface="+mn-lt"/>
              </a:rPr>
              <a:t>比特填充</a:t>
            </a:r>
            <a:endParaRPr lang="en-US" altLang="zh-CN" sz="2000" dirty="0">
              <a:solidFill>
                <a:srgbClr val="C00000"/>
              </a:solidFill>
              <a:latin typeface="+mn-lt"/>
              <a:ea typeface="+mn-ea"/>
              <a:cs typeface="+mn-ea"/>
              <a:sym typeface="+mn-lt"/>
            </a:endParaRPr>
          </a:p>
          <a:p>
            <a:pPr marL="522287" indent="-342900">
              <a:lnSpc>
                <a:spcPct val="120000"/>
              </a:lnSpc>
              <a:spcBef>
                <a:spcPct val="0"/>
              </a:spcBef>
              <a:buFont typeface="Wingdings" panose="05000000000000000000" pitchFamily="2" charset="2"/>
              <a:buChar char="Ø"/>
            </a:pPr>
            <a:r>
              <a:rPr lang="zh-CN" altLang="en-US" sz="2000" dirty="0">
                <a:latin typeface="+mn-ea"/>
                <a:cs typeface="+mn-ea"/>
                <a:sym typeface="+mn-lt"/>
              </a:rPr>
              <a:t>发送方检查有效载荷，若出现了连续</a:t>
            </a:r>
            <a:r>
              <a:rPr lang="en-US" altLang="zh-CN" sz="2000" dirty="0">
                <a:latin typeface="+mn-ea"/>
                <a:cs typeface="+mn-ea"/>
                <a:sym typeface="+mn-lt"/>
              </a:rPr>
              <a:t>5</a:t>
            </a:r>
            <a:r>
              <a:rPr lang="zh-CN" altLang="en-US" sz="2000" dirty="0">
                <a:latin typeface="+mn-ea"/>
                <a:cs typeface="+mn-ea"/>
                <a:sym typeface="+mn-lt"/>
              </a:rPr>
              <a:t>个</a:t>
            </a:r>
            <a:r>
              <a:rPr lang="en-US" altLang="zh-CN" sz="2000" dirty="0">
                <a:latin typeface="+mn-ea"/>
                <a:cs typeface="+mn-ea"/>
                <a:sym typeface="+mn-lt"/>
              </a:rPr>
              <a:t>1</a:t>
            </a:r>
            <a:r>
              <a:rPr lang="zh-CN" altLang="en-US" sz="2000" dirty="0">
                <a:latin typeface="+mn-ea"/>
                <a:cs typeface="+mn-ea"/>
                <a:sym typeface="+mn-lt"/>
              </a:rPr>
              <a:t>比特后，则直接插入</a:t>
            </a:r>
            <a:r>
              <a:rPr lang="en-US" altLang="zh-CN" sz="2000" dirty="0">
                <a:latin typeface="+mn-ea"/>
                <a:cs typeface="+mn-ea"/>
                <a:sym typeface="+mn-lt"/>
              </a:rPr>
              <a:t>1</a:t>
            </a:r>
            <a:r>
              <a:rPr lang="zh-CN" altLang="en-US" sz="2000" dirty="0">
                <a:latin typeface="+mn-ea"/>
                <a:cs typeface="+mn-ea"/>
                <a:sym typeface="+mn-lt"/>
              </a:rPr>
              <a:t>个</a:t>
            </a:r>
            <a:r>
              <a:rPr lang="en-US" altLang="zh-CN" sz="2000" dirty="0">
                <a:latin typeface="+mn-ea"/>
                <a:cs typeface="+mn-ea"/>
                <a:sym typeface="+mn-lt"/>
              </a:rPr>
              <a:t>0</a:t>
            </a:r>
            <a:r>
              <a:rPr lang="zh-CN" altLang="en-US" sz="2000" dirty="0">
                <a:latin typeface="+mn-ea"/>
                <a:cs typeface="+mn-ea"/>
                <a:sym typeface="+mn-lt"/>
              </a:rPr>
              <a:t>比特，防止和定界符的比特模式 </a:t>
            </a:r>
            <a:r>
              <a:rPr lang="en-US" altLang="zh-CN" sz="2000" dirty="0">
                <a:latin typeface="+mn-ea"/>
                <a:cs typeface="+mn-ea"/>
                <a:sym typeface="+mn-lt"/>
              </a:rPr>
              <a:t>01111110 </a:t>
            </a:r>
            <a:r>
              <a:rPr lang="zh-CN" altLang="en-US" sz="2000" dirty="0">
                <a:latin typeface="+mn-ea"/>
                <a:cs typeface="+mn-ea"/>
                <a:sym typeface="+mn-lt"/>
              </a:rPr>
              <a:t>相同</a:t>
            </a:r>
            <a:endParaRPr lang="en-US" altLang="zh-CN" sz="2000" dirty="0">
              <a:latin typeface="+mn-ea"/>
              <a:cs typeface="+mn-ea"/>
              <a:sym typeface="+mn-lt"/>
            </a:endParaRPr>
          </a:p>
          <a:p>
            <a:pPr marL="522287" indent="-342900">
              <a:lnSpc>
                <a:spcPct val="120000"/>
              </a:lnSpc>
              <a:spcBef>
                <a:spcPct val="0"/>
              </a:spcBef>
              <a:buFont typeface="Wingdings" panose="05000000000000000000" pitchFamily="2" charset="2"/>
              <a:buChar char="Ø"/>
            </a:pPr>
            <a:r>
              <a:rPr lang="zh-CN" altLang="en-US" sz="2000" dirty="0">
                <a:latin typeface="+mn-ea"/>
                <a:cs typeface="+mn-ea"/>
                <a:sym typeface="+mn-lt"/>
              </a:rPr>
              <a:t>这种在连续</a:t>
            </a:r>
            <a:r>
              <a:rPr lang="en-US" altLang="zh-CN" sz="2000" dirty="0">
                <a:latin typeface="+mn-ea"/>
                <a:cs typeface="+mn-ea"/>
                <a:sym typeface="+mn-lt"/>
              </a:rPr>
              <a:t>5</a:t>
            </a:r>
            <a:r>
              <a:rPr lang="zh-CN" altLang="en-US" sz="2000" dirty="0">
                <a:latin typeface="+mn-ea"/>
                <a:cs typeface="+mn-ea"/>
                <a:sym typeface="+mn-lt"/>
              </a:rPr>
              <a:t>个</a:t>
            </a:r>
            <a:r>
              <a:rPr lang="en-US" altLang="zh-CN" sz="2000" dirty="0">
                <a:latin typeface="+mn-ea"/>
                <a:cs typeface="+mn-ea"/>
                <a:sym typeface="+mn-lt"/>
              </a:rPr>
              <a:t>1</a:t>
            </a:r>
            <a:r>
              <a:rPr lang="zh-CN" altLang="en-US" sz="2000" dirty="0">
                <a:latin typeface="+mn-ea"/>
                <a:cs typeface="+mn-ea"/>
                <a:sym typeface="+mn-lt"/>
              </a:rPr>
              <a:t>比特后插入</a:t>
            </a:r>
            <a:r>
              <a:rPr lang="en-US" altLang="zh-CN" sz="2000" dirty="0">
                <a:latin typeface="+mn-ea"/>
                <a:cs typeface="+mn-ea"/>
                <a:sym typeface="+mn-lt"/>
              </a:rPr>
              <a:t>1</a:t>
            </a:r>
            <a:r>
              <a:rPr lang="zh-CN" altLang="en-US" sz="2000" dirty="0">
                <a:latin typeface="+mn-ea"/>
                <a:cs typeface="+mn-ea"/>
                <a:sym typeface="+mn-lt"/>
              </a:rPr>
              <a:t>个</a:t>
            </a:r>
            <a:r>
              <a:rPr lang="en-US" altLang="zh-CN" sz="2000" dirty="0">
                <a:latin typeface="+mn-ea"/>
                <a:cs typeface="+mn-ea"/>
                <a:sym typeface="+mn-lt"/>
              </a:rPr>
              <a:t>0</a:t>
            </a:r>
            <a:r>
              <a:rPr lang="zh-CN" altLang="en-US" sz="2000" dirty="0">
                <a:latin typeface="+mn-ea"/>
                <a:cs typeface="+mn-ea"/>
                <a:sym typeface="+mn-lt"/>
              </a:rPr>
              <a:t>比特的方法称为</a:t>
            </a:r>
            <a:r>
              <a:rPr lang="zh-CN" altLang="en-US" sz="2000" dirty="0">
                <a:solidFill>
                  <a:srgbClr val="C00000"/>
                </a:solidFill>
                <a:latin typeface="+mn-ea"/>
                <a:cs typeface="+mn-ea"/>
                <a:sym typeface="+mn-lt"/>
              </a:rPr>
              <a:t>比特填充法</a:t>
            </a:r>
            <a:endParaRPr lang="en-US" altLang="zh-CN" sz="2000" dirty="0">
              <a:solidFill>
                <a:srgbClr val="C00000"/>
              </a:solidFill>
              <a:latin typeface="+mn-ea"/>
              <a:cs typeface="+mn-ea"/>
              <a:sym typeface="+mn-lt"/>
            </a:endParaRPr>
          </a:p>
          <a:p>
            <a:pPr marL="522287" indent="-342900">
              <a:spcBef>
                <a:spcPct val="0"/>
              </a:spcBef>
              <a:buFont typeface="Wingdings" panose="05000000000000000000" pitchFamily="2" charset="2"/>
              <a:buChar char="Ø"/>
            </a:pPr>
            <a:r>
              <a:rPr kumimoji="1" lang="zh-CN" altLang="en-US" sz="2000" b="0" i="0" u="none" strike="noStrike" kern="1200" cap="none" spc="0" normalizeH="0" baseline="0" noProof="0" dirty="0">
                <a:ln>
                  <a:noFill/>
                </a:ln>
                <a:solidFill>
                  <a:prstClr val="black"/>
                </a:solidFill>
                <a:effectLst/>
                <a:uLnTx/>
                <a:uFillTx/>
                <a:cs typeface="+mn-ea"/>
                <a:sym typeface="+mn-lt"/>
              </a:rPr>
              <a:t>比特填充法是比特位操作，用</a:t>
            </a:r>
            <a:r>
              <a:rPr kumimoji="1" lang="en-US" altLang="zh-CN" sz="2000" b="0" i="0" u="none" strike="noStrike" kern="1200" cap="none" spc="0" normalizeH="0" baseline="0" noProof="0" dirty="0">
                <a:ln>
                  <a:noFill/>
                </a:ln>
                <a:solidFill>
                  <a:prstClr val="black"/>
                </a:solidFill>
                <a:effectLst/>
                <a:uLnTx/>
                <a:uFillTx/>
                <a:cs typeface="+mn-ea"/>
                <a:sym typeface="+mn-lt"/>
              </a:rPr>
              <a:t>0</a:t>
            </a:r>
            <a:r>
              <a:rPr kumimoji="1" lang="zh-CN" altLang="en-US" sz="2000" b="0" i="0" u="none" strike="noStrike" kern="1200" cap="none" spc="0" normalizeH="0" baseline="0" noProof="0" dirty="0">
                <a:ln>
                  <a:noFill/>
                </a:ln>
                <a:solidFill>
                  <a:prstClr val="black"/>
                </a:solidFill>
                <a:effectLst/>
                <a:uLnTx/>
                <a:uFillTx/>
                <a:cs typeface="+mn-ea"/>
                <a:sym typeface="+mn-lt"/>
              </a:rPr>
              <a:t>比特进行位插入和删除，硬件实现起来比较方便</a:t>
            </a:r>
            <a:endParaRPr kumimoji="1"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4" name="灯片编号占位符 3">
            <a:extLst>
              <a:ext uri="{FF2B5EF4-FFF2-40B4-BE49-F238E27FC236}">
                <a16:creationId xmlns:a16="http://schemas.microsoft.com/office/drawing/2014/main" id="{F8C479E2-CE6E-F8E6-92DB-5BB314CEB7FD}"/>
              </a:ext>
            </a:extLst>
          </p:cNvPr>
          <p:cNvSpPr>
            <a:spLocks noGrp="1"/>
          </p:cNvSpPr>
          <p:nvPr>
            <p:ph type="sldNum" sz="quarter" idx="12"/>
          </p:nvPr>
        </p:nvSpPr>
        <p:spPr/>
        <p:txBody>
          <a:bodyPr/>
          <a:lstStyle/>
          <a:p>
            <a:fld id="{C8BB1146-E542-4D4E-B8E9-6919A11DDD48}" type="slidenum">
              <a:rPr lang="en-US" smtClean="0"/>
              <a:t>36</a:t>
            </a:fld>
            <a:endParaRPr lang="en-US"/>
          </a:p>
        </p:txBody>
      </p:sp>
      <p:grpSp>
        <p:nvGrpSpPr>
          <p:cNvPr id="5" name="组合 4">
            <a:extLst>
              <a:ext uri="{FF2B5EF4-FFF2-40B4-BE49-F238E27FC236}">
                <a16:creationId xmlns:a16="http://schemas.microsoft.com/office/drawing/2014/main" id="{D82D4790-A652-37E7-6509-A4E24E25D2E1}"/>
              </a:ext>
            </a:extLst>
          </p:cNvPr>
          <p:cNvGrpSpPr/>
          <p:nvPr/>
        </p:nvGrpSpPr>
        <p:grpSpPr>
          <a:xfrm>
            <a:off x="2739912" y="4113461"/>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6" name="Rectangle 44">
              <a:extLst>
                <a:ext uri="{FF2B5EF4-FFF2-40B4-BE49-F238E27FC236}">
                  <a16:creationId xmlns:a16="http://schemas.microsoft.com/office/drawing/2014/main" id="{EF94D1BB-64AB-9E1A-EE82-47BB886C52E1}"/>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 name="Rectangle 44">
              <a:extLst>
                <a:ext uri="{FF2B5EF4-FFF2-40B4-BE49-F238E27FC236}">
                  <a16:creationId xmlns:a16="http://schemas.microsoft.com/office/drawing/2014/main" id="{6887ADD3-196D-F236-1C31-6289E6356A0B}"/>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 name="Rectangle 44">
              <a:extLst>
                <a:ext uri="{FF2B5EF4-FFF2-40B4-BE49-F238E27FC236}">
                  <a16:creationId xmlns:a16="http://schemas.microsoft.com/office/drawing/2014/main" id="{3086BA0F-D2BD-BBD4-1EC8-97094630B39C}"/>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 name="Rectangle 44">
              <a:extLst>
                <a:ext uri="{FF2B5EF4-FFF2-40B4-BE49-F238E27FC236}">
                  <a16:creationId xmlns:a16="http://schemas.microsoft.com/office/drawing/2014/main" id="{53350F5C-7B1E-D039-9516-D0C3334353FB}"/>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0" name="Rectangle 44">
              <a:extLst>
                <a:ext uri="{FF2B5EF4-FFF2-40B4-BE49-F238E27FC236}">
                  <a16:creationId xmlns:a16="http://schemas.microsoft.com/office/drawing/2014/main" id="{BBC591C4-5375-6419-601E-AC91C20D07D9}"/>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 name="Rectangle 44">
              <a:extLst>
                <a:ext uri="{FF2B5EF4-FFF2-40B4-BE49-F238E27FC236}">
                  <a16:creationId xmlns:a16="http://schemas.microsoft.com/office/drawing/2014/main" id="{5593F24A-3565-6844-732B-1AEC5548A0FB}"/>
                </a:ext>
              </a:extLst>
            </p:cNvPr>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 name="Rectangle 44">
              <a:extLst>
                <a:ext uri="{FF2B5EF4-FFF2-40B4-BE49-F238E27FC236}">
                  <a16:creationId xmlns:a16="http://schemas.microsoft.com/office/drawing/2014/main" id="{8BA8E1C2-AA39-63F4-A38E-C414CE36D9DC}"/>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 name="Rectangle 44">
              <a:extLst>
                <a:ext uri="{FF2B5EF4-FFF2-40B4-BE49-F238E27FC236}">
                  <a16:creationId xmlns:a16="http://schemas.microsoft.com/office/drawing/2014/main" id="{C63435A9-7FF9-8DA5-6BAB-82809F4CE653}"/>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 name="Rectangle 44">
              <a:extLst>
                <a:ext uri="{FF2B5EF4-FFF2-40B4-BE49-F238E27FC236}">
                  <a16:creationId xmlns:a16="http://schemas.microsoft.com/office/drawing/2014/main" id="{5CF74963-3D4C-5A27-B1C6-1B1C563BDE9B}"/>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5" name="Rectangle 44">
              <a:extLst>
                <a:ext uri="{FF2B5EF4-FFF2-40B4-BE49-F238E27FC236}">
                  <a16:creationId xmlns:a16="http://schemas.microsoft.com/office/drawing/2014/main" id="{8AF670EB-CFC7-2B81-52AB-940A821606F4}"/>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6" name="Rectangle 44">
              <a:extLst>
                <a:ext uri="{FF2B5EF4-FFF2-40B4-BE49-F238E27FC236}">
                  <a16:creationId xmlns:a16="http://schemas.microsoft.com/office/drawing/2014/main" id="{FC290C50-CCCB-2983-A0EE-699DBBB351DB}"/>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7" name="Rectangle 44">
              <a:extLst>
                <a:ext uri="{FF2B5EF4-FFF2-40B4-BE49-F238E27FC236}">
                  <a16:creationId xmlns:a16="http://schemas.microsoft.com/office/drawing/2014/main" id="{6B8A939A-BC6A-1BEF-C046-0ABF18D78C85}"/>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8" name="Rectangle 44">
              <a:extLst>
                <a:ext uri="{FF2B5EF4-FFF2-40B4-BE49-F238E27FC236}">
                  <a16:creationId xmlns:a16="http://schemas.microsoft.com/office/drawing/2014/main" id="{3D815157-05B6-10D5-EF18-E0D516AC2559}"/>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9" name="Rectangle 44">
              <a:extLst>
                <a:ext uri="{FF2B5EF4-FFF2-40B4-BE49-F238E27FC236}">
                  <a16:creationId xmlns:a16="http://schemas.microsoft.com/office/drawing/2014/main" id="{AAF25C54-B4D2-F3BD-4A7A-8FA8CEDF0C36}"/>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0" name="Rectangle 44">
              <a:extLst>
                <a:ext uri="{FF2B5EF4-FFF2-40B4-BE49-F238E27FC236}">
                  <a16:creationId xmlns:a16="http://schemas.microsoft.com/office/drawing/2014/main" id="{2816FFE5-55B8-E8C1-D95B-420CA30A0CED}"/>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1" name="Rectangle 44">
              <a:extLst>
                <a:ext uri="{FF2B5EF4-FFF2-40B4-BE49-F238E27FC236}">
                  <a16:creationId xmlns:a16="http://schemas.microsoft.com/office/drawing/2014/main" id="{111F3AC0-5958-E180-942C-375D757D2830}"/>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2" name="Rectangle 44">
              <a:extLst>
                <a:ext uri="{FF2B5EF4-FFF2-40B4-BE49-F238E27FC236}">
                  <a16:creationId xmlns:a16="http://schemas.microsoft.com/office/drawing/2014/main" id="{FC093DC5-150C-269F-C1C0-B076B255321D}"/>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3" name="Rectangle 44">
              <a:extLst>
                <a:ext uri="{FF2B5EF4-FFF2-40B4-BE49-F238E27FC236}">
                  <a16:creationId xmlns:a16="http://schemas.microsoft.com/office/drawing/2014/main" id="{B2B71F0A-3C4B-B370-0CCB-4DECD9A5E625}"/>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4" name="Rectangle 44">
              <a:extLst>
                <a:ext uri="{FF2B5EF4-FFF2-40B4-BE49-F238E27FC236}">
                  <a16:creationId xmlns:a16="http://schemas.microsoft.com/office/drawing/2014/main" id="{C0CE043C-B1B9-0DD3-50C8-821A23741CCC}"/>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DB0D71A0-26A4-4322-DE2C-1C4D15EBE564}"/>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6" name="Rectangle 44">
              <a:extLst>
                <a:ext uri="{FF2B5EF4-FFF2-40B4-BE49-F238E27FC236}">
                  <a16:creationId xmlns:a16="http://schemas.microsoft.com/office/drawing/2014/main" id="{A06015F3-FEE8-2CCB-ECD9-CB67AECD90FB}"/>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7" name="Rectangle 44">
              <a:extLst>
                <a:ext uri="{FF2B5EF4-FFF2-40B4-BE49-F238E27FC236}">
                  <a16:creationId xmlns:a16="http://schemas.microsoft.com/office/drawing/2014/main" id="{0233FA8E-25AA-9292-1936-F68F4BDA909C}"/>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8" name="Rectangle 44">
              <a:extLst>
                <a:ext uri="{FF2B5EF4-FFF2-40B4-BE49-F238E27FC236}">
                  <a16:creationId xmlns:a16="http://schemas.microsoft.com/office/drawing/2014/main" id="{63C2F5E7-1DEA-B309-94A3-30303B03BECD}"/>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9" name="Rectangle 44">
              <a:extLst>
                <a:ext uri="{FF2B5EF4-FFF2-40B4-BE49-F238E27FC236}">
                  <a16:creationId xmlns:a16="http://schemas.microsoft.com/office/drawing/2014/main" id="{FA3F512E-CF2E-ABCD-2123-38E3F941F0EF}"/>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sp>
        <p:nvSpPr>
          <p:cNvPr id="30" name="矩形 29">
            <a:extLst>
              <a:ext uri="{FF2B5EF4-FFF2-40B4-BE49-F238E27FC236}">
                <a16:creationId xmlns:a16="http://schemas.microsoft.com/office/drawing/2014/main" id="{2F161B65-3FCA-836E-A67F-B8FB651BA0A3}"/>
              </a:ext>
            </a:extLst>
          </p:cNvPr>
          <p:cNvSpPr/>
          <p:nvPr/>
        </p:nvSpPr>
        <p:spPr>
          <a:xfrm>
            <a:off x="1069156" y="4042199"/>
            <a:ext cx="1450168"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原始载荷</a:t>
            </a:r>
          </a:p>
        </p:txBody>
      </p:sp>
      <p:sp>
        <p:nvSpPr>
          <p:cNvPr id="31" name="矩形 30">
            <a:extLst>
              <a:ext uri="{FF2B5EF4-FFF2-40B4-BE49-F238E27FC236}">
                <a16:creationId xmlns:a16="http://schemas.microsoft.com/office/drawing/2014/main" id="{70E1B5FC-A5CE-2FA6-86C1-DF3C16C08A51}"/>
              </a:ext>
            </a:extLst>
          </p:cNvPr>
          <p:cNvSpPr/>
          <p:nvPr/>
        </p:nvSpPr>
        <p:spPr>
          <a:xfrm>
            <a:off x="984757" y="5302158"/>
            <a:ext cx="1595501"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比特填充后</a:t>
            </a:r>
          </a:p>
        </p:txBody>
      </p:sp>
      <p:grpSp>
        <p:nvGrpSpPr>
          <p:cNvPr id="32" name="组合 31">
            <a:extLst>
              <a:ext uri="{FF2B5EF4-FFF2-40B4-BE49-F238E27FC236}">
                <a16:creationId xmlns:a16="http://schemas.microsoft.com/office/drawing/2014/main" id="{E2B4E630-0739-8D95-1E2B-535F4D7B8A8D}"/>
              </a:ext>
            </a:extLst>
          </p:cNvPr>
          <p:cNvGrpSpPr/>
          <p:nvPr/>
        </p:nvGrpSpPr>
        <p:grpSpPr>
          <a:xfrm>
            <a:off x="2739796" y="5378422"/>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3" name="Rectangle 44">
              <a:extLst>
                <a:ext uri="{FF2B5EF4-FFF2-40B4-BE49-F238E27FC236}">
                  <a16:creationId xmlns:a16="http://schemas.microsoft.com/office/drawing/2014/main" id="{5B5C9F9F-614D-2F0E-03D9-0F9201131CC3}"/>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34" name="Rectangle 44">
              <a:extLst>
                <a:ext uri="{FF2B5EF4-FFF2-40B4-BE49-F238E27FC236}">
                  <a16:creationId xmlns:a16="http://schemas.microsoft.com/office/drawing/2014/main" id="{E8EE417C-B147-8C4F-6733-80255A77061C}"/>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5" name="Rectangle 44">
              <a:extLst>
                <a:ext uri="{FF2B5EF4-FFF2-40B4-BE49-F238E27FC236}">
                  <a16:creationId xmlns:a16="http://schemas.microsoft.com/office/drawing/2014/main" id="{6897507D-6AD8-93F8-4F08-BBC9117BD711}"/>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6" name="Rectangle 44">
              <a:extLst>
                <a:ext uri="{FF2B5EF4-FFF2-40B4-BE49-F238E27FC236}">
                  <a16:creationId xmlns:a16="http://schemas.microsoft.com/office/drawing/2014/main" id="{A12BF470-1CE4-C84D-FAEB-F471372699B7}"/>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7" name="Rectangle 44">
              <a:extLst>
                <a:ext uri="{FF2B5EF4-FFF2-40B4-BE49-F238E27FC236}">
                  <a16:creationId xmlns:a16="http://schemas.microsoft.com/office/drawing/2014/main" id="{BF9FC37B-BB1B-2BEE-F14C-FB3C4C0A9281}"/>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D93AF662-98AC-78D3-509E-2812B7C9DF57}"/>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39" name="直接箭头连接符 38">
            <a:extLst>
              <a:ext uri="{FF2B5EF4-FFF2-40B4-BE49-F238E27FC236}">
                <a16:creationId xmlns:a16="http://schemas.microsoft.com/office/drawing/2014/main" id="{83CDB0C6-C498-D800-5B5C-A3EB8F08E450}"/>
              </a:ext>
            </a:extLst>
          </p:cNvPr>
          <p:cNvCxnSpPr>
            <a:cxnSpLocks/>
            <a:endCxn id="40" idx="0"/>
          </p:cNvCxnSpPr>
          <p:nvPr/>
        </p:nvCxnSpPr>
        <p:spPr>
          <a:xfrm>
            <a:off x="4654374" y="4400805"/>
            <a:ext cx="159423" cy="977617"/>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44">
            <a:extLst>
              <a:ext uri="{FF2B5EF4-FFF2-40B4-BE49-F238E27FC236}">
                <a16:creationId xmlns:a16="http://schemas.microsoft.com/office/drawing/2014/main" id="{BFBC0C56-F940-A77A-CDD8-01EE156D3648}"/>
              </a:ext>
            </a:extLst>
          </p:cNvPr>
          <p:cNvSpPr>
            <a:spLocks noChangeArrowheads="1"/>
          </p:cNvSpPr>
          <p:nvPr/>
        </p:nvSpPr>
        <p:spPr bwMode="auto">
          <a:xfrm>
            <a:off x="4654258" y="537842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41" name="组合 40">
            <a:extLst>
              <a:ext uri="{FF2B5EF4-FFF2-40B4-BE49-F238E27FC236}">
                <a16:creationId xmlns:a16="http://schemas.microsoft.com/office/drawing/2014/main" id="{C1E81B1A-310A-A76C-AB85-DEF16B6E01E9}"/>
              </a:ext>
            </a:extLst>
          </p:cNvPr>
          <p:cNvGrpSpPr/>
          <p:nvPr/>
        </p:nvGrpSpPr>
        <p:grpSpPr>
          <a:xfrm>
            <a:off x="4973335" y="5378422"/>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42" name="Rectangle 44">
              <a:extLst>
                <a:ext uri="{FF2B5EF4-FFF2-40B4-BE49-F238E27FC236}">
                  <a16:creationId xmlns:a16="http://schemas.microsoft.com/office/drawing/2014/main" id="{45748314-3208-F9E1-42A3-529759D31EBF}"/>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43" name="Rectangle 44">
              <a:extLst>
                <a:ext uri="{FF2B5EF4-FFF2-40B4-BE49-F238E27FC236}">
                  <a16:creationId xmlns:a16="http://schemas.microsoft.com/office/drawing/2014/main" id="{F951F78D-EEBE-0ECC-388D-85C852DD3D1C}"/>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4" name="Rectangle 44">
              <a:extLst>
                <a:ext uri="{FF2B5EF4-FFF2-40B4-BE49-F238E27FC236}">
                  <a16:creationId xmlns:a16="http://schemas.microsoft.com/office/drawing/2014/main" id="{374AA750-8AF9-24BE-F6E9-EB9091EC7E71}"/>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5" name="Rectangle 44">
              <a:extLst>
                <a:ext uri="{FF2B5EF4-FFF2-40B4-BE49-F238E27FC236}">
                  <a16:creationId xmlns:a16="http://schemas.microsoft.com/office/drawing/2014/main" id="{A4880A6B-66BA-9C06-E0D3-B2ABACD5A4B7}"/>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6" name="Rectangle 44">
              <a:extLst>
                <a:ext uri="{FF2B5EF4-FFF2-40B4-BE49-F238E27FC236}">
                  <a16:creationId xmlns:a16="http://schemas.microsoft.com/office/drawing/2014/main" id="{448E684A-63E7-E36C-6EE8-2D29606B6F83}"/>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7" name="Rectangle 44">
              <a:extLst>
                <a:ext uri="{FF2B5EF4-FFF2-40B4-BE49-F238E27FC236}">
                  <a16:creationId xmlns:a16="http://schemas.microsoft.com/office/drawing/2014/main" id="{5AFAD2CB-8A8A-A598-42D6-8E670452A62D}"/>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48" name="直接箭头连接符 47">
            <a:extLst>
              <a:ext uri="{FF2B5EF4-FFF2-40B4-BE49-F238E27FC236}">
                <a16:creationId xmlns:a16="http://schemas.microsoft.com/office/drawing/2014/main" id="{DCFF57A8-51D5-36B7-796D-DE9C8D6A991D}"/>
              </a:ext>
            </a:extLst>
          </p:cNvPr>
          <p:cNvCxnSpPr>
            <a:cxnSpLocks/>
            <a:endCxn id="49" idx="0"/>
          </p:cNvCxnSpPr>
          <p:nvPr/>
        </p:nvCxnSpPr>
        <p:spPr>
          <a:xfrm>
            <a:off x="6568835" y="4400805"/>
            <a:ext cx="478501" cy="977623"/>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4">
            <a:extLst>
              <a:ext uri="{FF2B5EF4-FFF2-40B4-BE49-F238E27FC236}">
                <a16:creationId xmlns:a16="http://schemas.microsoft.com/office/drawing/2014/main" id="{0005408F-AF3C-4F86-443C-0BAE0CFAE3F5}"/>
              </a:ext>
            </a:extLst>
          </p:cNvPr>
          <p:cNvSpPr>
            <a:spLocks noChangeArrowheads="1"/>
          </p:cNvSpPr>
          <p:nvPr/>
        </p:nvSpPr>
        <p:spPr bwMode="auto">
          <a:xfrm>
            <a:off x="6887797" y="5378428"/>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50" name="组合 49">
            <a:extLst>
              <a:ext uri="{FF2B5EF4-FFF2-40B4-BE49-F238E27FC236}">
                <a16:creationId xmlns:a16="http://schemas.microsoft.com/office/drawing/2014/main" id="{4E6972C0-87B0-0270-508E-D585B1F62A8C}"/>
              </a:ext>
            </a:extLst>
          </p:cNvPr>
          <p:cNvGrpSpPr/>
          <p:nvPr/>
        </p:nvGrpSpPr>
        <p:grpSpPr>
          <a:xfrm>
            <a:off x="7206874" y="5378428"/>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51" name="Rectangle 44">
              <a:extLst>
                <a:ext uri="{FF2B5EF4-FFF2-40B4-BE49-F238E27FC236}">
                  <a16:creationId xmlns:a16="http://schemas.microsoft.com/office/drawing/2014/main" id="{D83AB137-BB34-4B6D-85BE-4EB6C8898C03}"/>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2" name="Rectangle 44">
              <a:extLst>
                <a:ext uri="{FF2B5EF4-FFF2-40B4-BE49-F238E27FC236}">
                  <a16:creationId xmlns:a16="http://schemas.microsoft.com/office/drawing/2014/main" id="{20A09829-9F7A-C00E-1118-8A05F41AC4D3}"/>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3" name="Rectangle 44">
              <a:extLst>
                <a:ext uri="{FF2B5EF4-FFF2-40B4-BE49-F238E27FC236}">
                  <a16:creationId xmlns:a16="http://schemas.microsoft.com/office/drawing/2014/main" id="{0A3CD3A5-ABB2-12CC-4D47-D849120DB4ED}"/>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4" name="Rectangle 44">
              <a:extLst>
                <a:ext uri="{FF2B5EF4-FFF2-40B4-BE49-F238E27FC236}">
                  <a16:creationId xmlns:a16="http://schemas.microsoft.com/office/drawing/2014/main" id="{6EB7224B-46C2-272C-A9D9-A3B547C7DC55}"/>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5" name="Rectangle 44">
              <a:extLst>
                <a:ext uri="{FF2B5EF4-FFF2-40B4-BE49-F238E27FC236}">
                  <a16:creationId xmlns:a16="http://schemas.microsoft.com/office/drawing/2014/main" id="{15BF4E16-5846-9CD2-E5C0-687474A25471}"/>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6" name="Rectangle 44">
              <a:extLst>
                <a:ext uri="{FF2B5EF4-FFF2-40B4-BE49-F238E27FC236}">
                  <a16:creationId xmlns:a16="http://schemas.microsoft.com/office/drawing/2014/main" id="{DC84C517-34E3-E488-A8DF-B9603145A260}"/>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7" name="Rectangle 44">
              <a:extLst>
                <a:ext uri="{FF2B5EF4-FFF2-40B4-BE49-F238E27FC236}">
                  <a16:creationId xmlns:a16="http://schemas.microsoft.com/office/drawing/2014/main" id="{73F45457-E8E4-A496-59F9-5330EBC9C67A}"/>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8" name="Rectangle 44">
              <a:extLst>
                <a:ext uri="{FF2B5EF4-FFF2-40B4-BE49-F238E27FC236}">
                  <a16:creationId xmlns:a16="http://schemas.microsoft.com/office/drawing/2014/main" id="{4A2AAA0C-2F03-96B2-5786-B4D318D9ED96}"/>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9" name="Rectangle 44">
              <a:extLst>
                <a:ext uri="{FF2B5EF4-FFF2-40B4-BE49-F238E27FC236}">
                  <a16:creationId xmlns:a16="http://schemas.microsoft.com/office/drawing/2014/main" id="{55F7C208-8421-893E-0CD6-9DBF0D5D1ECB}"/>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0" name="Rectangle 44">
              <a:extLst>
                <a:ext uri="{FF2B5EF4-FFF2-40B4-BE49-F238E27FC236}">
                  <a16:creationId xmlns:a16="http://schemas.microsoft.com/office/drawing/2014/main" id="{C8B82EE3-88FC-61B4-044C-03F40C121A03}"/>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1" name="Rectangle 44">
              <a:extLst>
                <a:ext uri="{FF2B5EF4-FFF2-40B4-BE49-F238E27FC236}">
                  <a16:creationId xmlns:a16="http://schemas.microsoft.com/office/drawing/2014/main" id="{8B45A02C-804C-C6F8-C1DE-83DAA7946640}"/>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2" name="Rectangle 44">
              <a:extLst>
                <a:ext uri="{FF2B5EF4-FFF2-40B4-BE49-F238E27FC236}">
                  <a16:creationId xmlns:a16="http://schemas.microsoft.com/office/drawing/2014/main" id="{48DEAD41-3828-C8AD-2A94-CC313D5E33D3}"/>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cxnSp>
        <p:nvCxnSpPr>
          <p:cNvPr id="63" name="直接箭头连接符 62">
            <a:extLst>
              <a:ext uri="{FF2B5EF4-FFF2-40B4-BE49-F238E27FC236}">
                <a16:creationId xmlns:a16="http://schemas.microsoft.com/office/drawing/2014/main" id="{749D2C9B-8121-F338-BD14-6F77236B2461}"/>
              </a:ext>
            </a:extLst>
          </p:cNvPr>
          <p:cNvCxnSpPr/>
          <p:nvPr/>
        </p:nvCxnSpPr>
        <p:spPr>
          <a:xfrm>
            <a:off x="2739912" y="4532291"/>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57673D6-3EC2-5E45-E334-5313DFEE6B51}"/>
              </a:ext>
            </a:extLst>
          </p:cNvPr>
          <p:cNvCxnSpPr/>
          <p:nvPr/>
        </p:nvCxnSpPr>
        <p:spPr>
          <a:xfrm>
            <a:off x="4734143" y="4532291"/>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1CE201A-FE24-4528-4B37-68534340995C}"/>
              </a:ext>
            </a:extLst>
          </p:cNvPr>
          <p:cNvCxnSpPr/>
          <p:nvPr/>
        </p:nvCxnSpPr>
        <p:spPr>
          <a:xfrm>
            <a:off x="6728374" y="4532291"/>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7452967-DA56-3E11-4B72-4EABEB682E98}"/>
              </a:ext>
            </a:extLst>
          </p:cNvPr>
          <p:cNvSpPr txBox="1"/>
          <p:nvPr/>
        </p:nvSpPr>
        <p:spPr>
          <a:xfrm>
            <a:off x="6831270" y="4760112"/>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
        <p:nvSpPr>
          <p:cNvPr id="67" name="文本框 66">
            <a:extLst>
              <a:ext uri="{FF2B5EF4-FFF2-40B4-BE49-F238E27FC236}">
                <a16:creationId xmlns:a16="http://schemas.microsoft.com/office/drawing/2014/main" id="{592D09F7-17CB-D5E6-0FA9-EEA4A1E6649F}"/>
              </a:ext>
            </a:extLst>
          </p:cNvPr>
          <p:cNvSpPr txBox="1"/>
          <p:nvPr/>
        </p:nvSpPr>
        <p:spPr>
          <a:xfrm>
            <a:off x="3473718" y="4786637"/>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Tree>
    <p:extLst>
      <p:ext uri="{BB962C8B-B14F-4D97-AF65-F5344CB8AC3E}">
        <p14:creationId xmlns:p14="http://schemas.microsoft.com/office/powerpoint/2010/main" val="3690717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6B468-58E7-4801-8156-6992122C98CF}"/>
              </a:ext>
            </a:extLst>
          </p:cNvPr>
          <p:cNvSpPr>
            <a:spLocks noGrp="1"/>
          </p:cNvSpPr>
          <p:nvPr>
            <p:ph type="title"/>
          </p:nvPr>
        </p:nvSpPr>
        <p:spPr/>
        <p:txBody>
          <a:bodyPr/>
          <a:lstStyle/>
          <a:p>
            <a:r>
              <a:rPr lang="zh-CN" altLang="en-US" sz="3200" b="1" dirty="0">
                <a:latin typeface="+mn-lt"/>
                <a:ea typeface="+mn-ea"/>
                <a:cs typeface="+mn-ea"/>
                <a:sym typeface="+mn-lt"/>
              </a:rPr>
              <a:t>带比特填充的标志比特法（</a:t>
            </a:r>
            <a:r>
              <a:rPr lang="en-US" altLang="zh-CN" sz="3200" b="1" dirty="0">
                <a:latin typeface="+mn-lt"/>
                <a:ea typeface="+mn-ea"/>
                <a:cs typeface="+mn-ea"/>
                <a:sym typeface="+mn-lt"/>
              </a:rPr>
              <a:t>3</a:t>
            </a:r>
            <a:r>
              <a:rPr lang="zh-CN" altLang="en-US" sz="3200" b="1"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E1A2D936-22E8-E7F8-D045-6D6A3B76FC32}"/>
              </a:ext>
            </a:extLst>
          </p:cNvPr>
          <p:cNvSpPr>
            <a:spLocks noGrp="1"/>
          </p:cNvSpPr>
          <p:nvPr>
            <p:ph idx="1"/>
          </p:nvPr>
        </p:nvSpPr>
        <p:spPr/>
        <p:txBody>
          <a:bodyPr/>
          <a:lstStyle/>
          <a:p>
            <a:pPr>
              <a:lnSpc>
                <a:spcPct val="120000"/>
              </a:lnSpc>
              <a:spcBef>
                <a:spcPct val="0"/>
              </a:spcBef>
            </a:pPr>
            <a:r>
              <a:rPr lang="zh-CN" altLang="en-US" sz="2400" dirty="0">
                <a:latin typeface="+mn-lt"/>
                <a:ea typeface="+mn-ea"/>
                <a:cs typeface="+mn-ea"/>
                <a:sym typeface="+mn-lt"/>
              </a:rPr>
              <a:t>接收端的处理</a:t>
            </a:r>
            <a:endParaRPr lang="en-US" altLang="zh-CN" sz="2400" dirty="0">
              <a:latin typeface="+mn-lt"/>
              <a:ea typeface="+mn-ea"/>
              <a:cs typeface="+mn-ea"/>
              <a:sym typeface="+mn-lt"/>
            </a:endParaRPr>
          </a:p>
          <a:p>
            <a:pPr lvl="1">
              <a:lnSpc>
                <a:spcPct val="120000"/>
              </a:lnSpc>
              <a:spcBef>
                <a:spcPct val="0"/>
              </a:spcBef>
            </a:pPr>
            <a:r>
              <a:rPr lang="zh-CN" altLang="en-US" dirty="0">
                <a:latin typeface="+mn-lt"/>
                <a:ea typeface="+mn-ea"/>
                <a:cs typeface="+mn-ea"/>
                <a:sym typeface="+mn-lt"/>
              </a:rPr>
              <a:t>检查接收到的比特流，若出现</a:t>
            </a:r>
            <a:r>
              <a:rPr lang="zh-CN" altLang="en-US" dirty="0">
                <a:solidFill>
                  <a:srgbClr val="C00000"/>
                </a:solidFill>
                <a:latin typeface="+mn-lt"/>
                <a:ea typeface="+mn-ea"/>
                <a:cs typeface="+mn-ea"/>
                <a:sym typeface="+mn-lt"/>
              </a:rPr>
              <a:t>连续</a:t>
            </a:r>
            <a:r>
              <a:rPr lang="en-US" altLang="zh-CN" dirty="0">
                <a:solidFill>
                  <a:srgbClr val="C00000"/>
                </a:solidFill>
                <a:latin typeface="+mn-lt"/>
                <a:ea typeface="+mn-ea"/>
                <a:cs typeface="+mn-ea"/>
                <a:sym typeface="+mn-lt"/>
              </a:rPr>
              <a:t>5</a:t>
            </a:r>
            <a:r>
              <a:rPr lang="zh-CN" altLang="en-US" dirty="0">
                <a:solidFill>
                  <a:srgbClr val="C00000"/>
                </a:solidFill>
                <a:latin typeface="+mn-lt"/>
                <a:ea typeface="+mn-ea"/>
                <a:cs typeface="+mn-ea"/>
                <a:sym typeface="+mn-lt"/>
              </a:rPr>
              <a:t>个</a:t>
            </a:r>
            <a:r>
              <a:rPr lang="en-US" altLang="zh-CN" dirty="0">
                <a:solidFill>
                  <a:srgbClr val="C00000"/>
                </a:solidFill>
                <a:latin typeface="+mn-lt"/>
                <a:ea typeface="+mn-ea"/>
                <a:cs typeface="+mn-ea"/>
                <a:sym typeface="+mn-lt"/>
              </a:rPr>
              <a:t>1</a:t>
            </a:r>
            <a:r>
              <a:rPr lang="zh-CN" altLang="en-US" dirty="0">
                <a:latin typeface="+mn-lt"/>
                <a:ea typeface="+mn-ea"/>
                <a:cs typeface="+mn-ea"/>
                <a:sym typeface="+mn-lt"/>
              </a:rPr>
              <a:t>后，则检查下一比特：</a:t>
            </a:r>
            <a:endParaRPr lang="en-US" altLang="zh-CN" dirty="0">
              <a:latin typeface="+mn-lt"/>
              <a:ea typeface="+mn-ea"/>
              <a:cs typeface="+mn-ea"/>
              <a:sym typeface="+mn-lt"/>
            </a:endParaRPr>
          </a:p>
          <a:p>
            <a:pPr lvl="2">
              <a:lnSpc>
                <a:spcPct val="120000"/>
              </a:lnSpc>
              <a:spcBef>
                <a:spcPct val="0"/>
              </a:spcBef>
              <a:buFont typeface="Arial" panose="020B0604020202020204" pitchFamily="34" charset="0"/>
              <a:buChar char="•"/>
            </a:pPr>
            <a:r>
              <a:rPr lang="zh-CN" altLang="en-US" sz="2000" dirty="0">
                <a:latin typeface="+mn-lt"/>
                <a:ea typeface="+mn-ea"/>
                <a:cs typeface="+mn-ea"/>
                <a:sym typeface="+mn-lt"/>
              </a:rPr>
              <a:t>若为</a:t>
            </a:r>
            <a:r>
              <a:rPr lang="en-US" altLang="zh-CN" sz="2000" dirty="0">
                <a:solidFill>
                  <a:srgbClr val="C00000"/>
                </a:solidFill>
                <a:latin typeface="+mn-lt"/>
                <a:ea typeface="+mn-ea"/>
                <a:cs typeface="+mn-ea"/>
                <a:sym typeface="+mn-lt"/>
              </a:rPr>
              <a:t>0</a:t>
            </a:r>
            <a:r>
              <a:rPr lang="zh-CN" altLang="en-US" sz="2000" dirty="0">
                <a:solidFill>
                  <a:srgbClr val="C00000"/>
                </a:solidFill>
                <a:latin typeface="+mn-lt"/>
                <a:ea typeface="+mn-ea"/>
                <a:cs typeface="+mn-ea"/>
                <a:sym typeface="+mn-lt"/>
              </a:rPr>
              <a:t>：</a:t>
            </a:r>
            <a:r>
              <a:rPr lang="zh-CN" altLang="en-US" sz="2000" dirty="0">
                <a:latin typeface="+mn-lt"/>
                <a:ea typeface="+mn-ea"/>
                <a:cs typeface="+mn-ea"/>
                <a:sym typeface="+mn-lt"/>
              </a:rPr>
              <a:t>则后面为</a:t>
            </a:r>
            <a:r>
              <a:rPr lang="zh-CN" altLang="en-US" sz="2000" dirty="0">
                <a:solidFill>
                  <a:srgbClr val="C00000"/>
                </a:solidFill>
                <a:latin typeface="+mn-lt"/>
                <a:ea typeface="+mn-ea"/>
                <a:cs typeface="+mn-ea"/>
                <a:sym typeface="+mn-lt"/>
              </a:rPr>
              <a:t>有效载荷</a:t>
            </a:r>
            <a:r>
              <a:rPr lang="zh-CN" altLang="en-US" sz="2000" dirty="0">
                <a:latin typeface="+mn-lt"/>
                <a:ea typeface="+mn-ea"/>
                <a:cs typeface="+mn-ea"/>
                <a:sym typeface="+mn-lt"/>
              </a:rPr>
              <a:t>，该</a:t>
            </a:r>
            <a:r>
              <a:rPr lang="en-US" altLang="zh-CN" sz="2000" dirty="0">
                <a:latin typeface="+mn-lt"/>
                <a:ea typeface="+mn-ea"/>
                <a:cs typeface="+mn-ea"/>
                <a:sym typeface="+mn-lt"/>
              </a:rPr>
              <a:t>0</a:t>
            </a:r>
            <a:r>
              <a:rPr lang="zh-CN" altLang="en-US" sz="2000" dirty="0">
                <a:latin typeface="+mn-lt"/>
                <a:ea typeface="+mn-ea"/>
                <a:cs typeface="+mn-ea"/>
                <a:sym typeface="+mn-lt"/>
              </a:rPr>
              <a:t>比特是发送方填充进去的，直接</a:t>
            </a:r>
            <a:r>
              <a:rPr lang="zh-CN" altLang="en-US" sz="2000" dirty="0">
                <a:solidFill>
                  <a:schemeClr val="tx1"/>
                </a:solidFill>
                <a:latin typeface="+mn-lt"/>
                <a:ea typeface="+mn-ea"/>
                <a:cs typeface="+mn-ea"/>
                <a:sym typeface="+mn-lt"/>
              </a:rPr>
              <a:t>丢弃</a:t>
            </a:r>
            <a:r>
              <a:rPr lang="zh-CN" altLang="en-US" sz="2000" dirty="0">
                <a:solidFill>
                  <a:srgbClr val="7030A0"/>
                </a:solidFill>
                <a:latin typeface="+mn-lt"/>
                <a:ea typeface="+mn-ea"/>
                <a:cs typeface="+mn-ea"/>
                <a:sym typeface="+mn-lt"/>
              </a:rPr>
              <a:t>；</a:t>
            </a:r>
            <a:endParaRPr lang="en-US" altLang="zh-CN" sz="2000" dirty="0">
              <a:solidFill>
                <a:srgbClr val="7030A0"/>
              </a:solidFill>
              <a:latin typeface="+mn-lt"/>
              <a:ea typeface="+mn-ea"/>
              <a:cs typeface="+mn-ea"/>
              <a:sym typeface="+mn-lt"/>
            </a:endParaRPr>
          </a:p>
          <a:p>
            <a:pPr lvl="2">
              <a:lnSpc>
                <a:spcPct val="120000"/>
              </a:lnSpc>
              <a:spcBef>
                <a:spcPct val="0"/>
              </a:spcBef>
              <a:buFont typeface="Arial" panose="020B0604020202020204" pitchFamily="34" charset="0"/>
              <a:buChar char="•"/>
            </a:pPr>
            <a:r>
              <a:rPr lang="zh-CN" altLang="en-US" sz="2000" dirty="0">
                <a:latin typeface="+mn-lt"/>
                <a:ea typeface="+mn-ea"/>
                <a:cs typeface="+mn-ea"/>
                <a:sym typeface="+mn-lt"/>
              </a:rPr>
              <a:t>若为</a:t>
            </a:r>
            <a:r>
              <a:rPr lang="en-US" altLang="zh-CN" sz="2000" dirty="0">
                <a:solidFill>
                  <a:srgbClr val="C00000"/>
                </a:solidFill>
                <a:latin typeface="+mn-lt"/>
                <a:ea typeface="+mn-ea"/>
                <a:cs typeface="+mn-ea"/>
                <a:sym typeface="+mn-lt"/>
              </a:rPr>
              <a:t>1</a:t>
            </a:r>
            <a:r>
              <a:rPr lang="zh-CN" altLang="en-US" sz="2000" dirty="0">
                <a:solidFill>
                  <a:srgbClr val="C00000"/>
                </a:solidFill>
                <a:latin typeface="+mn-lt"/>
                <a:ea typeface="+mn-ea"/>
                <a:cs typeface="+mn-ea"/>
                <a:sym typeface="+mn-lt"/>
              </a:rPr>
              <a:t>：</a:t>
            </a:r>
            <a:r>
              <a:rPr lang="zh-CN" altLang="en-US" sz="2000" dirty="0">
                <a:latin typeface="+mn-lt"/>
                <a:ea typeface="+mn-ea"/>
                <a:cs typeface="+mn-ea"/>
                <a:sym typeface="+mn-lt"/>
              </a:rPr>
              <a:t>如果接下来的一比特是</a:t>
            </a:r>
            <a:r>
              <a:rPr lang="en-US" altLang="zh-CN" sz="2000" dirty="0">
                <a:latin typeface="+mn-lt"/>
                <a:ea typeface="+mn-ea"/>
                <a:cs typeface="+mn-ea"/>
                <a:sym typeface="+mn-lt"/>
              </a:rPr>
              <a:t>0</a:t>
            </a:r>
            <a:r>
              <a:rPr lang="zh-CN" altLang="en-US" sz="2000" dirty="0">
                <a:latin typeface="+mn-lt"/>
                <a:ea typeface="+mn-ea"/>
                <a:cs typeface="+mn-ea"/>
                <a:sym typeface="+mn-lt"/>
              </a:rPr>
              <a:t>，则构成</a:t>
            </a:r>
            <a:r>
              <a:rPr lang="zh-CN" altLang="en-US" sz="2000" dirty="0">
                <a:solidFill>
                  <a:srgbClr val="C00000"/>
                </a:solidFill>
                <a:latin typeface="+mn-lt"/>
                <a:ea typeface="+mn-ea"/>
                <a:cs typeface="+mn-ea"/>
                <a:sym typeface="+mn-lt"/>
              </a:rPr>
              <a:t>定界符</a:t>
            </a:r>
            <a:r>
              <a:rPr lang="zh-CN" altLang="en-US" sz="2000" dirty="0">
                <a:solidFill>
                  <a:srgbClr val="7030A0"/>
                </a:solidFill>
                <a:latin typeface="+mn-lt"/>
                <a:ea typeface="+mn-ea"/>
                <a:cs typeface="+mn-ea"/>
                <a:sym typeface="+mn-lt"/>
              </a:rPr>
              <a:t>，</a:t>
            </a:r>
            <a:r>
              <a:rPr lang="zh-CN" altLang="en-US" sz="2000" dirty="0">
                <a:latin typeface="+mn-lt"/>
                <a:ea typeface="+mn-ea"/>
                <a:cs typeface="+mn-ea"/>
                <a:sym typeface="+mn-lt"/>
              </a:rPr>
              <a:t>一帧结束；如果接下来一比特是</a:t>
            </a:r>
            <a:r>
              <a:rPr lang="en-US" altLang="zh-CN" sz="2000" dirty="0">
                <a:latin typeface="+mn-lt"/>
                <a:ea typeface="+mn-ea"/>
                <a:cs typeface="+mn-ea"/>
                <a:sym typeface="+mn-lt"/>
              </a:rPr>
              <a:t>1</a:t>
            </a:r>
            <a:r>
              <a:rPr lang="zh-CN" altLang="en-US" sz="2000" dirty="0">
                <a:latin typeface="+mn-lt"/>
                <a:ea typeface="+mn-ea"/>
                <a:cs typeface="+mn-ea"/>
                <a:sym typeface="+mn-lt"/>
              </a:rPr>
              <a:t>，则需要作出错处理。</a:t>
            </a:r>
          </a:p>
          <a:p>
            <a:pPr marL="457200" lvl="1" indent="0">
              <a:lnSpc>
                <a:spcPct val="120000"/>
              </a:lnSpc>
              <a:spcBef>
                <a:spcPct val="0"/>
              </a:spcBef>
              <a:buFont typeface="Arial" panose="020B0604020202020204" pitchFamily="34" charset="0"/>
              <a:buNone/>
            </a:pPr>
            <a:endParaRPr lang="en-US" altLang="zh-CN"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948EE87C-32DD-9035-E29B-697B9CA6F079}"/>
              </a:ext>
            </a:extLst>
          </p:cNvPr>
          <p:cNvSpPr>
            <a:spLocks noGrp="1"/>
          </p:cNvSpPr>
          <p:nvPr>
            <p:ph type="sldNum" sz="quarter" idx="12"/>
          </p:nvPr>
        </p:nvSpPr>
        <p:spPr/>
        <p:txBody>
          <a:bodyPr/>
          <a:lstStyle/>
          <a:p>
            <a:fld id="{C8BB1146-E542-4D4E-B8E9-6919A11DDD48}" type="slidenum">
              <a:rPr lang="en-US" smtClean="0"/>
              <a:t>37</a:t>
            </a:fld>
            <a:endParaRPr lang="en-US"/>
          </a:p>
        </p:txBody>
      </p:sp>
      <p:sp>
        <p:nvSpPr>
          <p:cNvPr id="5" name="Rectangle 44">
            <a:extLst>
              <a:ext uri="{FF2B5EF4-FFF2-40B4-BE49-F238E27FC236}">
                <a16:creationId xmlns:a16="http://schemas.microsoft.com/office/drawing/2014/main" id="{97890CEF-D81F-4FA4-7A97-4873365E0F27}"/>
              </a:ext>
            </a:extLst>
          </p:cNvPr>
          <p:cNvSpPr>
            <a:spLocks noChangeArrowheads="1"/>
          </p:cNvSpPr>
          <p:nvPr/>
        </p:nvSpPr>
        <p:spPr bwMode="auto">
          <a:xfrm>
            <a:off x="6194360" y="4304715"/>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sp>
        <p:nvSpPr>
          <p:cNvPr id="6" name="Rectangle 44">
            <a:extLst>
              <a:ext uri="{FF2B5EF4-FFF2-40B4-BE49-F238E27FC236}">
                <a16:creationId xmlns:a16="http://schemas.microsoft.com/office/drawing/2014/main" id="{3B0DDE1B-B9BA-2CB0-A3BF-02C56B235866}"/>
              </a:ext>
            </a:extLst>
          </p:cNvPr>
          <p:cNvSpPr>
            <a:spLocks noChangeArrowheads="1"/>
          </p:cNvSpPr>
          <p:nvPr/>
        </p:nvSpPr>
        <p:spPr bwMode="auto">
          <a:xfrm>
            <a:off x="3960821" y="430470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7" name="组合 6">
            <a:extLst>
              <a:ext uri="{FF2B5EF4-FFF2-40B4-BE49-F238E27FC236}">
                <a16:creationId xmlns:a16="http://schemas.microsoft.com/office/drawing/2014/main" id="{5FC2C2F2-466E-2A44-2BC6-2A8D97812CB2}"/>
              </a:ext>
            </a:extLst>
          </p:cNvPr>
          <p:cNvGrpSpPr/>
          <p:nvPr/>
        </p:nvGrpSpPr>
        <p:grpSpPr>
          <a:xfrm>
            <a:off x="2046359" y="5288395"/>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8" name="Rectangle 44">
              <a:extLst>
                <a:ext uri="{FF2B5EF4-FFF2-40B4-BE49-F238E27FC236}">
                  <a16:creationId xmlns:a16="http://schemas.microsoft.com/office/drawing/2014/main" id="{C3BDFCF7-D986-237C-093D-99F3EF8C9B19}"/>
                </a:ext>
              </a:extLst>
            </p:cNvPr>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9" name="Rectangle 44">
              <a:extLst>
                <a:ext uri="{FF2B5EF4-FFF2-40B4-BE49-F238E27FC236}">
                  <a16:creationId xmlns:a16="http://schemas.microsoft.com/office/drawing/2014/main" id="{E2718375-C5DF-71A4-A32B-8D4495294811}"/>
                </a:ext>
              </a:extLst>
            </p:cNvPr>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 name="Rectangle 44">
              <a:extLst>
                <a:ext uri="{FF2B5EF4-FFF2-40B4-BE49-F238E27FC236}">
                  <a16:creationId xmlns:a16="http://schemas.microsoft.com/office/drawing/2014/main" id="{5242B6CC-1393-B2FD-DB95-F601E9C9091F}"/>
                </a:ext>
              </a:extLst>
            </p:cNvPr>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 name="Rectangle 44">
              <a:extLst>
                <a:ext uri="{FF2B5EF4-FFF2-40B4-BE49-F238E27FC236}">
                  <a16:creationId xmlns:a16="http://schemas.microsoft.com/office/drawing/2014/main" id="{CF9A7957-C340-F2A2-50BF-F7646EA73C85}"/>
                </a:ext>
              </a:extLst>
            </p:cNvPr>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2" name="Rectangle 44">
              <a:extLst>
                <a:ext uri="{FF2B5EF4-FFF2-40B4-BE49-F238E27FC236}">
                  <a16:creationId xmlns:a16="http://schemas.microsoft.com/office/drawing/2014/main" id="{391FA89C-9772-229F-21B8-BB1DB4E90DA5}"/>
                </a:ext>
              </a:extLst>
            </p:cNvPr>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3" name="Rectangle 44">
              <a:extLst>
                <a:ext uri="{FF2B5EF4-FFF2-40B4-BE49-F238E27FC236}">
                  <a16:creationId xmlns:a16="http://schemas.microsoft.com/office/drawing/2014/main" id="{384BB0FC-36D4-DE84-D75F-8E83DFBBBC98}"/>
                </a:ext>
              </a:extLst>
            </p:cNvPr>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4" name="组合 13">
            <a:extLst>
              <a:ext uri="{FF2B5EF4-FFF2-40B4-BE49-F238E27FC236}">
                <a16:creationId xmlns:a16="http://schemas.microsoft.com/office/drawing/2014/main" id="{087EF6BA-1E1D-32A3-3D3E-B01D078544C9}"/>
              </a:ext>
            </a:extLst>
          </p:cNvPr>
          <p:cNvGrpSpPr/>
          <p:nvPr/>
        </p:nvGrpSpPr>
        <p:grpSpPr>
          <a:xfrm>
            <a:off x="3960821" y="5288395"/>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15" name="Rectangle 44">
              <a:extLst>
                <a:ext uri="{FF2B5EF4-FFF2-40B4-BE49-F238E27FC236}">
                  <a16:creationId xmlns:a16="http://schemas.microsoft.com/office/drawing/2014/main" id="{7BD34C46-FE2F-A9FA-84E3-1C77A2A6E2A5}"/>
                </a:ext>
              </a:extLst>
            </p:cNvPr>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6" name="Rectangle 44">
              <a:extLst>
                <a:ext uri="{FF2B5EF4-FFF2-40B4-BE49-F238E27FC236}">
                  <a16:creationId xmlns:a16="http://schemas.microsoft.com/office/drawing/2014/main" id="{4D2E844F-55D9-2C05-38C8-3011B15B11FA}"/>
                </a:ext>
              </a:extLst>
            </p:cNvPr>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7" name="Rectangle 44">
              <a:extLst>
                <a:ext uri="{FF2B5EF4-FFF2-40B4-BE49-F238E27FC236}">
                  <a16:creationId xmlns:a16="http://schemas.microsoft.com/office/drawing/2014/main" id="{70788A8B-7B36-3C8A-D4BB-7B65DD27E785}"/>
                </a:ext>
              </a:extLst>
            </p:cNvPr>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8" name="Rectangle 44">
              <a:extLst>
                <a:ext uri="{FF2B5EF4-FFF2-40B4-BE49-F238E27FC236}">
                  <a16:creationId xmlns:a16="http://schemas.microsoft.com/office/drawing/2014/main" id="{C17DF48D-AEA0-DD2D-E50D-E42451E23045}"/>
                </a:ext>
              </a:extLst>
            </p:cNvPr>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9" name="Rectangle 44">
              <a:extLst>
                <a:ext uri="{FF2B5EF4-FFF2-40B4-BE49-F238E27FC236}">
                  <a16:creationId xmlns:a16="http://schemas.microsoft.com/office/drawing/2014/main" id="{7E79ADFB-4EF9-9BA4-8FD5-9F93807C53E3}"/>
                </a:ext>
              </a:extLst>
            </p:cNvPr>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20" name="Rectangle 44">
              <a:extLst>
                <a:ext uri="{FF2B5EF4-FFF2-40B4-BE49-F238E27FC236}">
                  <a16:creationId xmlns:a16="http://schemas.microsoft.com/office/drawing/2014/main" id="{525E7FE4-C1E1-8DE3-721C-6EB138AA22C7}"/>
                </a:ext>
              </a:extLst>
            </p:cNvPr>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21" name="组合 20">
            <a:extLst>
              <a:ext uri="{FF2B5EF4-FFF2-40B4-BE49-F238E27FC236}">
                <a16:creationId xmlns:a16="http://schemas.microsoft.com/office/drawing/2014/main" id="{92B495FA-FE38-F296-B0D4-BCD23AEA2034}"/>
              </a:ext>
            </a:extLst>
          </p:cNvPr>
          <p:cNvGrpSpPr/>
          <p:nvPr/>
        </p:nvGrpSpPr>
        <p:grpSpPr>
          <a:xfrm>
            <a:off x="5875283" y="5288401"/>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22" name="Rectangle 44">
              <a:extLst>
                <a:ext uri="{FF2B5EF4-FFF2-40B4-BE49-F238E27FC236}">
                  <a16:creationId xmlns:a16="http://schemas.microsoft.com/office/drawing/2014/main" id="{8AD697BE-543E-6542-72BA-5B5B2F6D9244}"/>
                </a:ext>
              </a:extLst>
            </p:cNvPr>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3" name="Rectangle 44">
              <a:extLst>
                <a:ext uri="{FF2B5EF4-FFF2-40B4-BE49-F238E27FC236}">
                  <a16:creationId xmlns:a16="http://schemas.microsoft.com/office/drawing/2014/main" id="{1EF9C85A-3D64-B5AA-F013-E887E13FC437}"/>
                </a:ext>
              </a:extLst>
            </p:cNvPr>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4" name="Rectangle 44">
              <a:extLst>
                <a:ext uri="{FF2B5EF4-FFF2-40B4-BE49-F238E27FC236}">
                  <a16:creationId xmlns:a16="http://schemas.microsoft.com/office/drawing/2014/main" id="{6503D1E6-3990-B7A1-882F-8E0BF61949FE}"/>
                </a:ext>
              </a:extLst>
            </p:cNvPr>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5" name="Rectangle 44">
              <a:extLst>
                <a:ext uri="{FF2B5EF4-FFF2-40B4-BE49-F238E27FC236}">
                  <a16:creationId xmlns:a16="http://schemas.microsoft.com/office/drawing/2014/main" id="{A0FAB692-3D0D-1658-FDF2-9B83003AC17B}"/>
                </a:ext>
              </a:extLst>
            </p:cNvPr>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6" name="Rectangle 44">
              <a:extLst>
                <a:ext uri="{FF2B5EF4-FFF2-40B4-BE49-F238E27FC236}">
                  <a16:creationId xmlns:a16="http://schemas.microsoft.com/office/drawing/2014/main" id="{0C9E6005-2E12-1C70-D046-1451F7C326C6}"/>
                </a:ext>
              </a:extLst>
            </p:cNvPr>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7" name="Rectangle 44">
              <a:extLst>
                <a:ext uri="{FF2B5EF4-FFF2-40B4-BE49-F238E27FC236}">
                  <a16:creationId xmlns:a16="http://schemas.microsoft.com/office/drawing/2014/main" id="{24E98EC4-4E00-CCF2-2A0C-E309FE669B57}"/>
                </a:ext>
              </a:extLst>
            </p:cNvPr>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8" name="Rectangle 44">
              <a:extLst>
                <a:ext uri="{FF2B5EF4-FFF2-40B4-BE49-F238E27FC236}">
                  <a16:creationId xmlns:a16="http://schemas.microsoft.com/office/drawing/2014/main" id="{86E79013-F58B-DA28-602D-4E76F93864CB}"/>
                </a:ext>
              </a:extLst>
            </p:cNvPr>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9" name="Rectangle 44">
              <a:extLst>
                <a:ext uri="{FF2B5EF4-FFF2-40B4-BE49-F238E27FC236}">
                  <a16:creationId xmlns:a16="http://schemas.microsoft.com/office/drawing/2014/main" id="{CD1B8D6A-7E26-B734-34C9-66C4813E19EB}"/>
                </a:ext>
              </a:extLst>
            </p:cNvPr>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0" name="Rectangle 44">
              <a:extLst>
                <a:ext uri="{FF2B5EF4-FFF2-40B4-BE49-F238E27FC236}">
                  <a16:creationId xmlns:a16="http://schemas.microsoft.com/office/drawing/2014/main" id="{255527BE-DF44-3B2A-A9FA-1D230DA8AC23}"/>
                </a:ext>
              </a:extLst>
            </p:cNvPr>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1" name="Rectangle 44">
              <a:extLst>
                <a:ext uri="{FF2B5EF4-FFF2-40B4-BE49-F238E27FC236}">
                  <a16:creationId xmlns:a16="http://schemas.microsoft.com/office/drawing/2014/main" id="{1535F96C-E740-F14E-BE48-112BC1322BAF}"/>
                </a:ext>
              </a:extLst>
            </p:cNvPr>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2" name="Rectangle 44">
              <a:extLst>
                <a:ext uri="{FF2B5EF4-FFF2-40B4-BE49-F238E27FC236}">
                  <a16:creationId xmlns:a16="http://schemas.microsoft.com/office/drawing/2014/main" id="{91747A23-FF0C-35D4-9A47-1E84D241112D}"/>
                </a:ext>
              </a:extLst>
            </p:cNvPr>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33" name="Rectangle 44">
              <a:extLst>
                <a:ext uri="{FF2B5EF4-FFF2-40B4-BE49-F238E27FC236}">
                  <a16:creationId xmlns:a16="http://schemas.microsoft.com/office/drawing/2014/main" id="{0FF211CF-74AF-8951-57CB-F88BFC181C26}"/>
                </a:ext>
              </a:extLst>
            </p:cNvPr>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34" name="矩形 33">
            <a:extLst>
              <a:ext uri="{FF2B5EF4-FFF2-40B4-BE49-F238E27FC236}">
                <a16:creationId xmlns:a16="http://schemas.microsoft.com/office/drawing/2014/main" id="{3E6CF06C-ECDC-3A8D-D79A-659F83165D5C}"/>
              </a:ext>
            </a:extLst>
          </p:cNvPr>
          <p:cNvSpPr/>
          <p:nvPr/>
        </p:nvSpPr>
        <p:spPr>
          <a:xfrm>
            <a:off x="1053904" y="5225635"/>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处理后</a:t>
            </a:r>
          </a:p>
        </p:txBody>
      </p:sp>
      <p:grpSp>
        <p:nvGrpSpPr>
          <p:cNvPr id="36" name="组合 35">
            <a:extLst>
              <a:ext uri="{FF2B5EF4-FFF2-40B4-BE49-F238E27FC236}">
                <a16:creationId xmlns:a16="http://schemas.microsoft.com/office/drawing/2014/main" id="{A1747436-33EE-4C79-F68E-CB206C56D954}"/>
              </a:ext>
            </a:extLst>
          </p:cNvPr>
          <p:cNvGrpSpPr/>
          <p:nvPr/>
        </p:nvGrpSpPr>
        <p:grpSpPr>
          <a:xfrm>
            <a:off x="2046359" y="4304709"/>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7" name="Rectangle 44">
              <a:extLst>
                <a:ext uri="{FF2B5EF4-FFF2-40B4-BE49-F238E27FC236}">
                  <a16:creationId xmlns:a16="http://schemas.microsoft.com/office/drawing/2014/main" id="{4BAD25DF-147D-341D-B064-F569CD11953B}"/>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38" name="Rectangle 44">
              <a:extLst>
                <a:ext uri="{FF2B5EF4-FFF2-40B4-BE49-F238E27FC236}">
                  <a16:creationId xmlns:a16="http://schemas.microsoft.com/office/drawing/2014/main" id="{846C8236-4395-15BB-6EEC-BAC88F05D954}"/>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39" name="Rectangle 44">
              <a:extLst>
                <a:ext uri="{FF2B5EF4-FFF2-40B4-BE49-F238E27FC236}">
                  <a16:creationId xmlns:a16="http://schemas.microsoft.com/office/drawing/2014/main" id="{E75D35EB-6726-FB4A-B227-084BC3D19B7A}"/>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0" name="Rectangle 44">
              <a:extLst>
                <a:ext uri="{FF2B5EF4-FFF2-40B4-BE49-F238E27FC236}">
                  <a16:creationId xmlns:a16="http://schemas.microsoft.com/office/drawing/2014/main" id="{F076B42A-BFBF-BA5A-CC51-2EAE877B8BD9}"/>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1" name="Rectangle 44">
              <a:extLst>
                <a:ext uri="{FF2B5EF4-FFF2-40B4-BE49-F238E27FC236}">
                  <a16:creationId xmlns:a16="http://schemas.microsoft.com/office/drawing/2014/main" id="{D787F650-FE66-14FF-3F66-378D6E4FC045}"/>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2" name="Rectangle 44">
              <a:extLst>
                <a:ext uri="{FF2B5EF4-FFF2-40B4-BE49-F238E27FC236}">
                  <a16:creationId xmlns:a16="http://schemas.microsoft.com/office/drawing/2014/main" id="{B531EAEE-C5EA-DFEE-0E82-887CDA6A28E2}"/>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43" name="组合 42">
            <a:extLst>
              <a:ext uri="{FF2B5EF4-FFF2-40B4-BE49-F238E27FC236}">
                <a16:creationId xmlns:a16="http://schemas.microsoft.com/office/drawing/2014/main" id="{8A11A77F-69EF-EE0A-CFA3-F37928B0CFEB}"/>
              </a:ext>
            </a:extLst>
          </p:cNvPr>
          <p:cNvGrpSpPr/>
          <p:nvPr/>
        </p:nvGrpSpPr>
        <p:grpSpPr>
          <a:xfrm>
            <a:off x="4279898" y="4304709"/>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44" name="Rectangle 44">
              <a:extLst>
                <a:ext uri="{FF2B5EF4-FFF2-40B4-BE49-F238E27FC236}">
                  <a16:creationId xmlns:a16="http://schemas.microsoft.com/office/drawing/2014/main" id="{720DB413-3BE2-E1CC-8D73-3A416C84BDC5}"/>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45" name="Rectangle 44">
              <a:extLst>
                <a:ext uri="{FF2B5EF4-FFF2-40B4-BE49-F238E27FC236}">
                  <a16:creationId xmlns:a16="http://schemas.microsoft.com/office/drawing/2014/main" id="{523479A8-3694-BE7F-2A42-D9D90589869D}"/>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6" name="Rectangle 44">
              <a:extLst>
                <a:ext uri="{FF2B5EF4-FFF2-40B4-BE49-F238E27FC236}">
                  <a16:creationId xmlns:a16="http://schemas.microsoft.com/office/drawing/2014/main" id="{9E7B161E-8D04-133E-5B12-B95B0656658C}"/>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7" name="Rectangle 44">
              <a:extLst>
                <a:ext uri="{FF2B5EF4-FFF2-40B4-BE49-F238E27FC236}">
                  <a16:creationId xmlns:a16="http://schemas.microsoft.com/office/drawing/2014/main" id="{B3C4D231-D5EE-CD88-2848-822D18B6697D}"/>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8" name="Rectangle 44">
              <a:extLst>
                <a:ext uri="{FF2B5EF4-FFF2-40B4-BE49-F238E27FC236}">
                  <a16:creationId xmlns:a16="http://schemas.microsoft.com/office/drawing/2014/main" id="{294C4035-7770-32E2-9321-DB26448A80EB}"/>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49" name="Rectangle 44">
              <a:extLst>
                <a:ext uri="{FF2B5EF4-FFF2-40B4-BE49-F238E27FC236}">
                  <a16:creationId xmlns:a16="http://schemas.microsoft.com/office/drawing/2014/main" id="{955D0C5C-D30C-E196-09EA-9AA84DEFA6CF}"/>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50" name="组合 49">
            <a:extLst>
              <a:ext uri="{FF2B5EF4-FFF2-40B4-BE49-F238E27FC236}">
                <a16:creationId xmlns:a16="http://schemas.microsoft.com/office/drawing/2014/main" id="{EC439DC0-FFAA-DDF5-FF14-D055200AACF1}"/>
              </a:ext>
            </a:extLst>
          </p:cNvPr>
          <p:cNvGrpSpPr/>
          <p:nvPr/>
        </p:nvGrpSpPr>
        <p:grpSpPr>
          <a:xfrm>
            <a:off x="6513437" y="4304715"/>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51" name="Rectangle 44">
              <a:extLst>
                <a:ext uri="{FF2B5EF4-FFF2-40B4-BE49-F238E27FC236}">
                  <a16:creationId xmlns:a16="http://schemas.microsoft.com/office/drawing/2014/main" id="{6458EF2C-E373-FA19-C2C8-242B72D9A6C2}"/>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2" name="Rectangle 44">
              <a:extLst>
                <a:ext uri="{FF2B5EF4-FFF2-40B4-BE49-F238E27FC236}">
                  <a16:creationId xmlns:a16="http://schemas.microsoft.com/office/drawing/2014/main" id="{38F38CA9-F4F7-6793-7112-9EB519221DF0}"/>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3" name="Rectangle 44">
              <a:extLst>
                <a:ext uri="{FF2B5EF4-FFF2-40B4-BE49-F238E27FC236}">
                  <a16:creationId xmlns:a16="http://schemas.microsoft.com/office/drawing/2014/main" id="{FDCFC77D-E2CC-4578-0BDF-D121F3BE266A}"/>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4" name="Rectangle 44">
              <a:extLst>
                <a:ext uri="{FF2B5EF4-FFF2-40B4-BE49-F238E27FC236}">
                  <a16:creationId xmlns:a16="http://schemas.microsoft.com/office/drawing/2014/main" id="{AD55E002-B8AD-73AC-8B17-00057016F275}"/>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5" name="Rectangle 44">
              <a:extLst>
                <a:ext uri="{FF2B5EF4-FFF2-40B4-BE49-F238E27FC236}">
                  <a16:creationId xmlns:a16="http://schemas.microsoft.com/office/drawing/2014/main" id="{60A82EEF-58D9-1C9A-7A5C-950B840F30BC}"/>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6" name="Rectangle 44">
              <a:extLst>
                <a:ext uri="{FF2B5EF4-FFF2-40B4-BE49-F238E27FC236}">
                  <a16:creationId xmlns:a16="http://schemas.microsoft.com/office/drawing/2014/main" id="{49C595D9-8C02-0A65-D60A-AE6A5F22C1D5}"/>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7" name="Rectangle 44">
              <a:extLst>
                <a:ext uri="{FF2B5EF4-FFF2-40B4-BE49-F238E27FC236}">
                  <a16:creationId xmlns:a16="http://schemas.microsoft.com/office/drawing/2014/main" id="{90E553F9-B4F5-5EDC-DEF2-9A24102969DC}"/>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8" name="Rectangle 44">
              <a:extLst>
                <a:ext uri="{FF2B5EF4-FFF2-40B4-BE49-F238E27FC236}">
                  <a16:creationId xmlns:a16="http://schemas.microsoft.com/office/drawing/2014/main" id="{5BFD204F-917E-6EB2-213B-B9AD877F4130}"/>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9" name="Rectangle 44">
              <a:extLst>
                <a:ext uri="{FF2B5EF4-FFF2-40B4-BE49-F238E27FC236}">
                  <a16:creationId xmlns:a16="http://schemas.microsoft.com/office/drawing/2014/main" id="{7877E258-4892-0593-D926-A1435F05DD51}"/>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0" name="Rectangle 44">
              <a:extLst>
                <a:ext uri="{FF2B5EF4-FFF2-40B4-BE49-F238E27FC236}">
                  <a16:creationId xmlns:a16="http://schemas.microsoft.com/office/drawing/2014/main" id="{D0528442-399A-F8AF-5872-EDB2B1967ACE}"/>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1" name="Rectangle 44">
              <a:extLst>
                <a:ext uri="{FF2B5EF4-FFF2-40B4-BE49-F238E27FC236}">
                  <a16:creationId xmlns:a16="http://schemas.microsoft.com/office/drawing/2014/main" id="{88ED73CE-91EE-319F-042B-CFA896C6C0F9}"/>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2" name="Rectangle 44">
              <a:extLst>
                <a:ext uri="{FF2B5EF4-FFF2-40B4-BE49-F238E27FC236}">
                  <a16:creationId xmlns:a16="http://schemas.microsoft.com/office/drawing/2014/main" id="{1BF3E7A0-FC52-893C-C38F-E735835270CF}"/>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63" name="直接箭头连接符 62">
            <a:extLst>
              <a:ext uri="{FF2B5EF4-FFF2-40B4-BE49-F238E27FC236}">
                <a16:creationId xmlns:a16="http://schemas.microsoft.com/office/drawing/2014/main" id="{E012B4F0-045E-3352-4AFE-52041B88E0A5}"/>
              </a:ext>
            </a:extLst>
          </p:cNvPr>
          <p:cNvCxnSpPr>
            <a:endCxn id="6" idx="0"/>
          </p:cNvCxnSpPr>
          <p:nvPr/>
        </p:nvCxnSpPr>
        <p:spPr>
          <a:xfrm flipH="1">
            <a:off x="4120360" y="3734213"/>
            <a:ext cx="159538" cy="570496"/>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C3ED001D-4889-ED5D-E81D-FF51BA13527E}"/>
              </a:ext>
            </a:extLst>
          </p:cNvPr>
          <p:cNvSpPr/>
          <p:nvPr/>
        </p:nvSpPr>
        <p:spPr>
          <a:xfrm>
            <a:off x="4279898" y="3418754"/>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cxnSp>
        <p:nvCxnSpPr>
          <p:cNvPr id="65" name="直接箭头连接符 64">
            <a:extLst>
              <a:ext uri="{FF2B5EF4-FFF2-40B4-BE49-F238E27FC236}">
                <a16:creationId xmlns:a16="http://schemas.microsoft.com/office/drawing/2014/main" id="{F8B1D18D-53A1-C610-4199-F8E7618CDA01}"/>
              </a:ext>
            </a:extLst>
          </p:cNvPr>
          <p:cNvCxnSpPr>
            <a:endCxn id="5" idx="0"/>
          </p:cNvCxnSpPr>
          <p:nvPr/>
        </p:nvCxnSpPr>
        <p:spPr>
          <a:xfrm flipH="1">
            <a:off x="6353899" y="3803976"/>
            <a:ext cx="159538" cy="50073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245119EE-A012-B046-CEF5-6793461EF029}"/>
              </a:ext>
            </a:extLst>
          </p:cNvPr>
          <p:cNvSpPr/>
          <p:nvPr/>
        </p:nvSpPr>
        <p:spPr>
          <a:xfrm>
            <a:off x="6570629" y="3418754"/>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
        <p:nvSpPr>
          <p:cNvPr id="67" name="Line 78">
            <a:extLst>
              <a:ext uri="{FF2B5EF4-FFF2-40B4-BE49-F238E27FC236}">
                <a16:creationId xmlns:a16="http://schemas.microsoft.com/office/drawing/2014/main" id="{84AE3B1D-4A81-DDAA-8A1D-F56E52D81555}"/>
              </a:ext>
            </a:extLst>
          </p:cNvPr>
          <p:cNvSpPr>
            <a:spLocks noChangeShapeType="1"/>
          </p:cNvSpPr>
          <p:nvPr/>
        </p:nvSpPr>
        <p:spPr bwMode="auto">
          <a:xfrm flipH="1">
            <a:off x="4120358" y="4620168"/>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sp>
        <p:nvSpPr>
          <p:cNvPr id="68" name="Line 78">
            <a:extLst>
              <a:ext uri="{FF2B5EF4-FFF2-40B4-BE49-F238E27FC236}">
                <a16:creationId xmlns:a16="http://schemas.microsoft.com/office/drawing/2014/main" id="{DB84F058-3D40-8124-7DB3-6F1C44463F30}"/>
              </a:ext>
            </a:extLst>
          </p:cNvPr>
          <p:cNvSpPr>
            <a:spLocks noChangeShapeType="1"/>
          </p:cNvSpPr>
          <p:nvPr/>
        </p:nvSpPr>
        <p:spPr bwMode="auto">
          <a:xfrm flipH="1">
            <a:off x="6034819" y="4648433"/>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cxnSp>
        <p:nvCxnSpPr>
          <p:cNvPr id="69" name="直接箭头连接符 68">
            <a:extLst>
              <a:ext uri="{FF2B5EF4-FFF2-40B4-BE49-F238E27FC236}">
                <a16:creationId xmlns:a16="http://schemas.microsoft.com/office/drawing/2014/main" id="{7A40A14C-E094-9AB6-847C-D6A220358045}"/>
              </a:ext>
            </a:extLst>
          </p:cNvPr>
          <p:cNvCxnSpPr/>
          <p:nvPr/>
        </p:nvCxnSpPr>
        <p:spPr>
          <a:xfrm>
            <a:off x="2046360" y="4744811"/>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CE3E8963-1AF8-686F-7C9B-D89DDBF3860A}"/>
              </a:ext>
            </a:extLst>
          </p:cNvPr>
          <p:cNvCxnSpPr/>
          <p:nvPr/>
        </p:nvCxnSpPr>
        <p:spPr>
          <a:xfrm>
            <a:off x="4353651" y="4744811"/>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7133337A-189D-3C62-9246-93D76FE6B9BD}"/>
              </a:ext>
            </a:extLst>
          </p:cNvPr>
          <p:cNvCxnSpPr>
            <a:cxnSpLocks/>
          </p:cNvCxnSpPr>
          <p:nvPr/>
        </p:nvCxnSpPr>
        <p:spPr>
          <a:xfrm>
            <a:off x="6570629" y="4744811"/>
            <a:ext cx="5158386"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82A8038A-726E-1BFB-84A0-7CD93DCB2F87}"/>
              </a:ext>
            </a:extLst>
          </p:cNvPr>
          <p:cNvSpPr/>
          <p:nvPr/>
        </p:nvSpPr>
        <p:spPr>
          <a:xfrm>
            <a:off x="6859621" y="5225635"/>
            <a:ext cx="2525507" cy="406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Rectangle 44">
            <a:extLst>
              <a:ext uri="{FF2B5EF4-FFF2-40B4-BE49-F238E27FC236}">
                <a16:creationId xmlns:a16="http://schemas.microsoft.com/office/drawing/2014/main" id="{DBC74E93-716B-D765-8674-B4DC96310E1B}"/>
              </a:ext>
            </a:extLst>
          </p:cNvPr>
          <p:cNvSpPr>
            <a:spLocks noChangeArrowheads="1"/>
          </p:cNvSpPr>
          <p:nvPr/>
        </p:nvSpPr>
        <p:spPr bwMode="auto">
          <a:xfrm>
            <a:off x="10366967" y="4298215"/>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4" name="Rectangle 44">
            <a:extLst>
              <a:ext uri="{FF2B5EF4-FFF2-40B4-BE49-F238E27FC236}">
                <a16:creationId xmlns:a16="http://schemas.microsoft.com/office/drawing/2014/main" id="{D2D1C710-3897-A9A8-BCD0-3BFD6A5A02A4}"/>
              </a:ext>
            </a:extLst>
          </p:cNvPr>
          <p:cNvSpPr>
            <a:spLocks noChangeArrowheads="1"/>
          </p:cNvSpPr>
          <p:nvPr/>
        </p:nvSpPr>
        <p:spPr bwMode="auto">
          <a:xfrm>
            <a:off x="9699782" y="5285200"/>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cxnSp>
        <p:nvCxnSpPr>
          <p:cNvPr id="75" name="直接连接符 74">
            <a:extLst>
              <a:ext uri="{FF2B5EF4-FFF2-40B4-BE49-F238E27FC236}">
                <a16:creationId xmlns:a16="http://schemas.microsoft.com/office/drawing/2014/main" id="{937EF8C0-45C6-F725-421F-528016F510CA}"/>
              </a:ext>
            </a:extLst>
          </p:cNvPr>
          <p:cNvCxnSpPr>
            <a:cxnSpLocks/>
          </p:cNvCxnSpPr>
          <p:nvPr/>
        </p:nvCxnSpPr>
        <p:spPr>
          <a:xfrm>
            <a:off x="6832514" y="5695164"/>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4F81789-2B9D-D0FC-8BFC-1B7045E43430}"/>
              </a:ext>
            </a:extLst>
          </p:cNvPr>
          <p:cNvCxnSpPr>
            <a:cxnSpLocks/>
          </p:cNvCxnSpPr>
          <p:nvPr/>
        </p:nvCxnSpPr>
        <p:spPr>
          <a:xfrm>
            <a:off x="9385128" y="5695164"/>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56A0C9E-88B3-E847-6F6B-DCED06B46D9A}"/>
              </a:ext>
            </a:extLst>
          </p:cNvPr>
          <p:cNvCxnSpPr>
            <a:cxnSpLocks/>
          </p:cNvCxnSpPr>
          <p:nvPr/>
        </p:nvCxnSpPr>
        <p:spPr>
          <a:xfrm>
            <a:off x="6832514" y="5985051"/>
            <a:ext cx="255261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Rectangle 44">
            <a:extLst>
              <a:ext uri="{FF2B5EF4-FFF2-40B4-BE49-F238E27FC236}">
                <a16:creationId xmlns:a16="http://schemas.microsoft.com/office/drawing/2014/main" id="{EF049EA6-B43F-35EE-93F5-BD8A9CD1CFD5}"/>
              </a:ext>
            </a:extLst>
          </p:cNvPr>
          <p:cNvSpPr>
            <a:spLocks noChangeArrowheads="1"/>
          </p:cNvSpPr>
          <p:nvPr/>
        </p:nvSpPr>
        <p:spPr bwMode="auto">
          <a:xfrm>
            <a:off x="10688542" y="429465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9" name="Rectangle 44">
            <a:extLst>
              <a:ext uri="{FF2B5EF4-FFF2-40B4-BE49-F238E27FC236}">
                <a16:creationId xmlns:a16="http://schemas.microsoft.com/office/drawing/2014/main" id="{6F2F2917-435E-A753-4442-725D2C92D2F9}"/>
              </a:ext>
            </a:extLst>
          </p:cNvPr>
          <p:cNvSpPr>
            <a:spLocks noChangeArrowheads="1"/>
          </p:cNvSpPr>
          <p:nvPr/>
        </p:nvSpPr>
        <p:spPr bwMode="auto">
          <a:xfrm>
            <a:off x="11049240" y="429465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0" name="Rectangle 44">
            <a:extLst>
              <a:ext uri="{FF2B5EF4-FFF2-40B4-BE49-F238E27FC236}">
                <a16:creationId xmlns:a16="http://schemas.microsoft.com/office/drawing/2014/main" id="{9F2664D8-4809-9418-816C-10C5BE97354C}"/>
              </a:ext>
            </a:extLst>
          </p:cNvPr>
          <p:cNvSpPr>
            <a:spLocks noChangeArrowheads="1"/>
          </p:cNvSpPr>
          <p:nvPr/>
        </p:nvSpPr>
        <p:spPr bwMode="auto">
          <a:xfrm>
            <a:off x="11409938" y="429465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1" name="Rectangle 44">
            <a:extLst>
              <a:ext uri="{FF2B5EF4-FFF2-40B4-BE49-F238E27FC236}">
                <a16:creationId xmlns:a16="http://schemas.microsoft.com/office/drawing/2014/main" id="{89EB6332-03FB-3D60-884E-6FDC4931A6B5}"/>
              </a:ext>
            </a:extLst>
          </p:cNvPr>
          <p:cNvSpPr>
            <a:spLocks noChangeArrowheads="1"/>
          </p:cNvSpPr>
          <p:nvPr/>
        </p:nvSpPr>
        <p:spPr bwMode="auto">
          <a:xfrm>
            <a:off x="10022895" y="5285200"/>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2" name="Rectangle 44">
            <a:extLst>
              <a:ext uri="{FF2B5EF4-FFF2-40B4-BE49-F238E27FC236}">
                <a16:creationId xmlns:a16="http://schemas.microsoft.com/office/drawing/2014/main" id="{BAA16C0B-4AA3-B262-D7B6-5E55EA87650D}"/>
              </a:ext>
            </a:extLst>
          </p:cNvPr>
          <p:cNvSpPr>
            <a:spLocks noChangeArrowheads="1"/>
          </p:cNvSpPr>
          <p:nvPr/>
        </p:nvSpPr>
        <p:spPr bwMode="auto">
          <a:xfrm>
            <a:off x="10394103" y="5285200"/>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3" name="Rectangle 44">
            <a:extLst>
              <a:ext uri="{FF2B5EF4-FFF2-40B4-BE49-F238E27FC236}">
                <a16:creationId xmlns:a16="http://schemas.microsoft.com/office/drawing/2014/main" id="{FB63BD0C-EF5B-27B4-D462-913FCB0550C8}"/>
              </a:ext>
            </a:extLst>
          </p:cNvPr>
          <p:cNvSpPr>
            <a:spLocks noChangeArrowheads="1"/>
          </p:cNvSpPr>
          <p:nvPr/>
        </p:nvSpPr>
        <p:spPr bwMode="auto">
          <a:xfrm>
            <a:off x="10660211" y="5285200"/>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cxnSp>
        <p:nvCxnSpPr>
          <p:cNvPr id="84" name="直接箭头连接符 83">
            <a:extLst>
              <a:ext uri="{FF2B5EF4-FFF2-40B4-BE49-F238E27FC236}">
                <a16:creationId xmlns:a16="http://schemas.microsoft.com/office/drawing/2014/main" id="{EA13C10C-4F9A-942E-6C85-51CF9A7D5608}"/>
              </a:ext>
            </a:extLst>
          </p:cNvPr>
          <p:cNvCxnSpPr>
            <a:cxnSpLocks/>
          </p:cNvCxnSpPr>
          <p:nvPr/>
        </p:nvCxnSpPr>
        <p:spPr>
          <a:xfrm>
            <a:off x="9446612" y="5985051"/>
            <a:ext cx="1841498"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9425169-3E79-2E21-51B0-C2C729EC9396}"/>
              </a:ext>
            </a:extLst>
          </p:cNvPr>
          <p:cNvCxnSpPr>
            <a:cxnSpLocks/>
          </p:cNvCxnSpPr>
          <p:nvPr/>
        </p:nvCxnSpPr>
        <p:spPr>
          <a:xfrm flipH="1">
            <a:off x="2046358" y="5985051"/>
            <a:ext cx="472467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3EEC8A96-2E2E-804F-8F2A-7E198A9C0185}"/>
              </a:ext>
            </a:extLst>
          </p:cNvPr>
          <p:cNvSpPr txBox="1"/>
          <p:nvPr/>
        </p:nvSpPr>
        <p:spPr>
          <a:xfrm>
            <a:off x="7311877" y="6020171"/>
            <a:ext cx="1402948" cy="396134"/>
          </a:xfrm>
          <a:prstGeom prst="rect">
            <a:avLst/>
          </a:prstGeom>
          <a:noFill/>
        </p:spPr>
        <p:txBody>
          <a:bodyPr wrap="none" rtlCol="0">
            <a:spAutoFit/>
          </a:bodyPr>
          <a:lstStyle/>
          <a:p>
            <a:pPr>
              <a:lnSpc>
                <a:spcPct val="120000"/>
              </a:lnSpc>
            </a:pPr>
            <a:r>
              <a:rPr kumimoji="1" lang="zh-CN" altLang="en-US" dirty="0">
                <a:solidFill>
                  <a:srgbClr val="FF0000"/>
                </a:solidFill>
                <a:cs typeface="+mn-ea"/>
                <a:sym typeface="+mn-lt"/>
              </a:rPr>
              <a:t>定界符</a:t>
            </a:r>
            <a:r>
              <a:rPr kumimoji="1" lang="en-US" altLang="zh-CN" dirty="0">
                <a:solidFill>
                  <a:srgbClr val="FF0000"/>
                </a:solidFill>
                <a:cs typeface="+mn-ea"/>
                <a:sym typeface="+mn-lt"/>
              </a:rPr>
              <a:t>0x7E</a:t>
            </a:r>
            <a:endParaRPr kumimoji="1" lang="zh-CN" altLang="en-US" dirty="0">
              <a:solidFill>
                <a:srgbClr val="FF0000"/>
              </a:solidFill>
              <a:cs typeface="+mn-ea"/>
              <a:sym typeface="+mn-lt"/>
            </a:endParaRPr>
          </a:p>
        </p:txBody>
      </p:sp>
      <p:sp>
        <p:nvSpPr>
          <p:cNvPr id="87" name="文本框 86">
            <a:extLst>
              <a:ext uri="{FF2B5EF4-FFF2-40B4-BE49-F238E27FC236}">
                <a16:creationId xmlns:a16="http://schemas.microsoft.com/office/drawing/2014/main" id="{90090BF2-19CD-1CF1-D726-781BD2876E05}"/>
              </a:ext>
            </a:extLst>
          </p:cNvPr>
          <p:cNvSpPr txBox="1"/>
          <p:nvPr/>
        </p:nvSpPr>
        <p:spPr>
          <a:xfrm>
            <a:off x="9608410" y="6025032"/>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下一帧数据</a:t>
            </a:r>
          </a:p>
        </p:txBody>
      </p:sp>
      <p:sp>
        <p:nvSpPr>
          <p:cNvPr id="88" name="文本框 87">
            <a:extLst>
              <a:ext uri="{FF2B5EF4-FFF2-40B4-BE49-F238E27FC236}">
                <a16:creationId xmlns:a16="http://schemas.microsoft.com/office/drawing/2014/main" id="{2BBEAC5A-9986-5B13-44DD-AA826D994C28}"/>
              </a:ext>
            </a:extLst>
          </p:cNvPr>
          <p:cNvSpPr txBox="1"/>
          <p:nvPr/>
        </p:nvSpPr>
        <p:spPr>
          <a:xfrm>
            <a:off x="3349179" y="6006662"/>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前一帧数据</a:t>
            </a:r>
          </a:p>
        </p:txBody>
      </p:sp>
      <p:sp>
        <p:nvSpPr>
          <p:cNvPr id="89" name="矩形 88">
            <a:extLst>
              <a:ext uri="{FF2B5EF4-FFF2-40B4-BE49-F238E27FC236}">
                <a16:creationId xmlns:a16="http://schemas.microsoft.com/office/drawing/2014/main" id="{9908D658-020E-9B94-62E7-E73CF4DB933F}"/>
              </a:ext>
            </a:extLst>
          </p:cNvPr>
          <p:cNvSpPr/>
          <p:nvPr/>
        </p:nvSpPr>
        <p:spPr>
          <a:xfrm>
            <a:off x="1060383" y="4276573"/>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处理前</a:t>
            </a:r>
          </a:p>
        </p:txBody>
      </p:sp>
    </p:spTree>
    <p:extLst>
      <p:ext uri="{BB962C8B-B14F-4D97-AF65-F5344CB8AC3E}">
        <p14:creationId xmlns:p14="http://schemas.microsoft.com/office/powerpoint/2010/main" val="1726868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5B097-6D1F-E7A3-F637-D3C145209252}"/>
              </a:ext>
            </a:extLst>
          </p:cNvPr>
          <p:cNvSpPr>
            <a:spLocks noGrp="1"/>
          </p:cNvSpPr>
          <p:nvPr>
            <p:ph type="title"/>
          </p:nvPr>
        </p:nvSpPr>
        <p:spPr/>
        <p:txBody>
          <a:bodyPr>
            <a:normAutofit/>
          </a:bodyPr>
          <a:lstStyle/>
          <a:p>
            <a:r>
              <a:rPr lang="zh-CN" altLang="zh-CN" dirty="0">
                <a:latin typeface="+mn-lt"/>
                <a:ea typeface="+mn-ea"/>
                <a:cs typeface="+mn-ea"/>
              </a:rPr>
              <a:t>编码违禁法</a:t>
            </a:r>
            <a:endParaRPr lang="zh-CN" altLang="en-US" dirty="0"/>
          </a:p>
        </p:txBody>
      </p:sp>
      <p:sp>
        <p:nvSpPr>
          <p:cNvPr id="3" name="内容占位符 2">
            <a:extLst>
              <a:ext uri="{FF2B5EF4-FFF2-40B4-BE49-F238E27FC236}">
                <a16:creationId xmlns:a16="http://schemas.microsoft.com/office/drawing/2014/main" id="{1E3F54DB-D450-CC1D-CD6D-BE6F7DB4722C}"/>
              </a:ext>
            </a:extLst>
          </p:cNvPr>
          <p:cNvSpPr>
            <a:spLocks noGrp="1"/>
          </p:cNvSpPr>
          <p:nvPr>
            <p:ph idx="1"/>
          </p:nvPr>
        </p:nvSpPr>
        <p:spPr>
          <a:xfrm>
            <a:off x="660400" y="1125538"/>
            <a:ext cx="10858500" cy="5284151"/>
          </a:xfrm>
        </p:spPr>
        <p:txBody>
          <a:bodyPr>
            <a:normAutofit fontScale="92500" lnSpcReduction="10000"/>
          </a:bodyPr>
          <a:lstStyle/>
          <a:p>
            <a:pPr marL="285750" lvl="1" indent="-285750">
              <a:lnSpc>
                <a:spcPct val="140000"/>
              </a:lnSpc>
              <a:spcBef>
                <a:spcPct val="0"/>
              </a:spcBef>
              <a:buFont typeface="Wingdings" panose="05000000000000000000" pitchFamily="2" charset="2"/>
              <a:buChar char="n"/>
            </a:pPr>
            <a:r>
              <a:rPr lang="zh-CN" altLang="zh-CN" sz="2600" kern="100" dirty="0">
                <a:effectLst/>
                <a:latin typeface="+mn-ea"/>
                <a:cs typeface="Times New Roman" panose="02020603050405020304" pitchFamily="18" charset="0"/>
              </a:rPr>
              <a:t>编码违禁法是利用物理介质编码的“违法标志”来界定帧的开始与结束</a:t>
            </a:r>
            <a:endParaRPr lang="en-US" altLang="zh-CN" sz="2600" kern="100" dirty="0">
              <a:effectLst/>
              <a:latin typeface="+mn-ea"/>
              <a:cs typeface="Times New Roman" panose="02020603050405020304" pitchFamily="18" charset="0"/>
            </a:endParaRPr>
          </a:p>
          <a:p>
            <a:pPr marL="715963" lvl="1" indent="-358775">
              <a:lnSpc>
                <a:spcPct val="140000"/>
              </a:lnSpc>
              <a:spcBef>
                <a:spcPct val="0"/>
              </a:spcBef>
            </a:pPr>
            <a:r>
              <a:rPr lang="zh-CN" altLang="zh-CN" sz="2200" kern="100" dirty="0">
                <a:effectLst/>
                <a:latin typeface="+mn-ea"/>
                <a:cs typeface="Times New Roman" panose="02020603050405020304" pitchFamily="18" charset="0"/>
              </a:rPr>
              <a:t>仅适用于采用冗余编码的方案中</a:t>
            </a:r>
            <a:endParaRPr lang="en-US" altLang="zh-CN" sz="2200" kern="100" dirty="0">
              <a:effectLst/>
              <a:latin typeface="+mn-ea"/>
              <a:cs typeface="Times New Roman" panose="02020603050405020304" pitchFamily="18" charset="0"/>
            </a:endParaRPr>
          </a:p>
          <a:p>
            <a:pPr marL="285750" lvl="1" indent="-285750">
              <a:lnSpc>
                <a:spcPct val="140000"/>
              </a:lnSpc>
              <a:spcBef>
                <a:spcPct val="0"/>
              </a:spcBef>
              <a:buFont typeface="Wingdings" panose="05000000000000000000" pitchFamily="2" charset="2"/>
              <a:buChar char="n"/>
            </a:pPr>
            <a:r>
              <a:rPr lang="zh-CN" altLang="zh-CN" sz="2600" kern="100" dirty="0">
                <a:effectLst/>
                <a:latin typeface="+mn-ea"/>
                <a:cs typeface="Times New Roman" panose="02020603050405020304" pitchFamily="18" charset="0"/>
              </a:rPr>
              <a:t>编码违禁法</a:t>
            </a:r>
            <a:r>
              <a:rPr lang="zh-CN" altLang="en-US" sz="2600" dirty="0">
                <a:latin typeface="+mn-ea"/>
                <a:cs typeface="+mn-ea"/>
                <a:sym typeface="+mn-lt"/>
              </a:rPr>
              <a:t>在物理层实现，通常有以下几种编码方法：</a:t>
            </a:r>
            <a:endParaRPr lang="en-US" altLang="zh-CN" sz="2600" dirty="0">
              <a:latin typeface="+mn-ea"/>
              <a:cs typeface="+mn-ea"/>
              <a:sym typeface="+mn-lt"/>
            </a:endParaRPr>
          </a:p>
          <a:p>
            <a:pPr marL="715963" lvl="1" indent="-358775">
              <a:lnSpc>
                <a:spcPct val="140000"/>
              </a:lnSpc>
              <a:spcBef>
                <a:spcPct val="0"/>
              </a:spcBef>
            </a:pPr>
            <a:r>
              <a:rPr lang="zh-CN" altLang="en-US" sz="2200" b="1" dirty="0">
                <a:solidFill>
                  <a:schemeClr val="tx1"/>
                </a:solidFill>
                <a:cs typeface="+mn-ea"/>
                <a:sym typeface="+mn-lt"/>
              </a:rPr>
              <a:t>曼彻斯特编码 </a:t>
            </a:r>
            <a:r>
              <a:rPr lang="en-US" altLang="zh-CN" sz="2200" b="1" dirty="0">
                <a:solidFill>
                  <a:schemeClr val="tx1"/>
                </a:solidFill>
                <a:cs typeface="+mn-ea"/>
                <a:sym typeface="+mn-lt"/>
              </a:rPr>
              <a:t>/ </a:t>
            </a:r>
            <a:r>
              <a:rPr lang="zh-CN" altLang="en-US" sz="2200" b="1" dirty="0">
                <a:solidFill>
                  <a:schemeClr val="tx1"/>
                </a:solidFill>
                <a:cs typeface="+mn-ea"/>
                <a:sym typeface="+mn-lt"/>
              </a:rPr>
              <a:t>差分曼彻斯特编码</a:t>
            </a:r>
            <a:endParaRPr lang="en-US" altLang="zh-CN" sz="2200" b="1" dirty="0">
              <a:solidFill>
                <a:schemeClr val="tx1"/>
              </a:solidFill>
              <a:cs typeface="+mn-ea"/>
              <a:sym typeface="+mn-lt"/>
            </a:endParaRPr>
          </a:p>
          <a:p>
            <a:pPr marL="915987" lvl="1" indent="-285750">
              <a:lnSpc>
                <a:spcPct val="140000"/>
              </a:lnSpc>
              <a:spcBef>
                <a:spcPct val="0"/>
              </a:spcBef>
              <a:buFont typeface="Arial" panose="020B0604020202020204" pitchFamily="34" charset="0"/>
              <a:buChar char="•"/>
            </a:pPr>
            <a:r>
              <a:rPr lang="zh-CN" altLang="en-US" sz="2200" dirty="0">
                <a:solidFill>
                  <a:srgbClr val="C00000"/>
                </a:solidFill>
                <a:latin typeface="+mn-lt"/>
                <a:ea typeface="+mn-ea"/>
                <a:cs typeface="+mn-ea"/>
                <a:sym typeface="+mn-lt"/>
              </a:rPr>
              <a:t>高</a:t>
            </a:r>
            <a:r>
              <a:rPr lang="en-US" altLang="zh-CN" sz="2200" dirty="0">
                <a:solidFill>
                  <a:srgbClr val="C00000"/>
                </a:solidFill>
                <a:latin typeface="+mn-lt"/>
                <a:ea typeface="+mn-ea"/>
                <a:cs typeface="+mn-ea"/>
                <a:sym typeface="+mn-lt"/>
              </a:rPr>
              <a:t>-</a:t>
            </a:r>
            <a:r>
              <a:rPr lang="zh-CN" altLang="en-US" sz="2200" dirty="0">
                <a:solidFill>
                  <a:srgbClr val="C00000"/>
                </a:solidFill>
                <a:latin typeface="+mn-lt"/>
                <a:ea typeface="+mn-ea"/>
                <a:cs typeface="+mn-ea"/>
                <a:sym typeface="+mn-lt"/>
              </a:rPr>
              <a:t>高或低</a:t>
            </a:r>
            <a:r>
              <a:rPr lang="en-US" altLang="zh-CN" sz="2200" dirty="0">
                <a:solidFill>
                  <a:srgbClr val="C00000"/>
                </a:solidFill>
                <a:latin typeface="+mn-lt"/>
                <a:ea typeface="+mn-ea"/>
                <a:cs typeface="+mn-ea"/>
                <a:sym typeface="+mn-lt"/>
              </a:rPr>
              <a:t>-</a:t>
            </a:r>
            <a:r>
              <a:rPr lang="zh-CN" altLang="en-US" sz="2200" dirty="0">
                <a:solidFill>
                  <a:srgbClr val="C00000"/>
                </a:solidFill>
                <a:latin typeface="+mn-lt"/>
                <a:ea typeface="+mn-ea"/>
                <a:cs typeface="+mn-ea"/>
                <a:sym typeface="+mn-lt"/>
              </a:rPr>
              <a:t>低电平对</a:t>
            </a:r>
            <a:r>
              <a:rPr lang="zh-CN" altLang="en-US" sz="2200" dirty="0">
                <a:solidFill>
                  <a:schemeClr val="tx1"/>
                </a:solidFill>
                <a:latin typeface="+mn-lt"/>
                <a:ea typeface="+mn-ea"/>
                <a:cs typeface="+mn-ea"/>
                <a:sym typeface="+mn-lt"/>
              </a:rPr>
              <a:t>在数据的编码中是违例、不用的，可以用来定界帧的开始和结束</a:t>
            </a:r>
            <a:endParaRPr lang="en-US" altLang="zh-CN" sz="2200" dirty="0">
              <a:solidFill>
                <a:schemeClr val="tx1"/>
              </a:solidFill>
              <a:latin typeface="+mn-lt"/>
              <a:ea typeface="+mn-ea"/>
              <a:cs typeface="+mn-ea"/>
              <a:sym typeface="+mn-lt"/>
            </a:endParaRPr>
          </a:p>
          <a:p>
            <a:pPr marL="915987" lvl="1" indent="-285750">
              <a:lnSpc>
                <a:spcPct val="140000"/>
              </a:lnSpc>
              <a:spcBef>
                <a:spcPct val="0"/>
              </a:spcBef>
              <a:buFont typeface="Arial" panose="020B0604020202020204" pitchFamily="34" charset="0"/>
              <a:buChar char="•"/>
            </a:pPr>
            <a:r>
              <a:rPr lang="zh-CN" altLang="en-US" sz="2200" dirty="0">
                <a:latin typeface="+mn-lt"/>
                <a:ea typeface="+mn-ea"/>
                <a:cs typeface="+mn-ea"/>
                <a:sym typeface="+mn-lt"/>
              </a:rPr>
              <a:t>用在 </a:t>
            </a:r>
            <a:r>
              <a:rPr lang="en-US" altLang="zh-CN" sz="2200" dirty="0">
                <a:latin typeface="+mn-lt"/>
                <a:ea typeface="+mn-ea"/>
                <a:cs typeface="+mn-ea"/>
                <a:sym typeface="+mn-lt"/>
              </a:rPr>
              <a:t>10Mbps</a:t>
            </a:r>
            <a:r>
              <a:rPr lang="zh-CN" altLang="en-US" sz="2200" dirty="0">
                <a:latin typeface="+mn-lt"/>
                <a:ea typeface="+mn-ea"/>
                <a:cs typeface="+mn-ea"/>
                <a:sym typeface="+mn-lt"/>
              </a:rPr>
              <a:t>以太网</a:t>
            </a:r>
            <a:r>
              <a:rPr lang="en-US" altLang="zh-CN" sz="2200" dirty="0">
                <a:latin typeface="+mn-lt"/>
                <a:ea typeface="+mn-ea"/>
                <a:cs typeface="+mn-ea"/>
                <a:sym typeface="+mn-lt"/>
              </a:rPr>
              <a:t>/802.5</a:t>
            </a:r>
            <a:r>
              <a:rPr lang="zh-CN" altLang="en-US" sz="2200" dirty="0">
                <a:latin typeface="+mn-lt"/>
                <a:ea typeface="+mn-ea"/>
                <a:cs typeface="+mn-ea"/>
                <a:sym typeface="+mn-lt"/>
              </a:rPr>
              <a:t>令牌环网</a:t>
            </a:r>
            <a:endParaRPr lang="en-US" altLang="zh-CN" sz="2200" dirty="0">
              <a:latin typeface="+mn-lt"/>
              <a:ea typeface="+mn-ea"/>
              <a:cs typeface="+mn-ea"/>
              <a:sym typeface="+mn-lt"/>
            </a:endParaRPr>
          </a:p>
          <a:p>
            <a:pPr marL="715963" lvl="1" indent="-358775">
              <a:lnSpc>
                <a:spcPct val="140000"/>
              </a:lnSpc>
              <a:spcBef>
                <a:spcPct val="0"/>
              </a:spcBef>
            </a:pPr>
            <a:r>
              <a:rPr lang="en-US" altLang="zh-CN" sz="2200" b="1" dirty="0">
                <a:solidFill>
                  <a:schemeClr val="tx1"/>
                </a:solidFill>
                <a:cs typeface="+mn-ea"/>
                <a:sym typeface="+mn-lt"/>
              </a:rPr>
              <a:t>4B/5B </a:t>
            </a:r>
            <a:r>
              <a:rPr lang="zh-CN" altLang="en-US" sz="2200" b="1" dirty="0">
                <a:solidFill>
                  <a:schemeClr val="tx1"/>
                </a:solidFill>
                <a:cs typeface="+mn-ea"/>
                <a:sym typeface="+mn-lt"/>
              </a:rPr>
              <a:t>编码</a:t>
            </a:r>
            <a:endParaRPr lang="en-US" altLang="zh-CN" sz="2200" b="1" dirty="0">
              <a:solidFill>
                <a:schemeClr val="tx1"/>
              </a:solidFill>
              <a:cs typeface="+mn-ea"/>
              <a:sym typeface="+mn-lt"/>
            </a:endParaRPr>
          </a:p>
          <a:p>
            <a:pPr marL="911225" lvl="2" indent="-285750">
              <a:lnSpc>
                <a:spcPct val="140000"/>
              </a:lnSpc>
              <a:spcBef>
                <a:spcPct val="0"/>
              </a:spcBef>
              <a:buFont typeface="Arial" panose="020B0604020202020204" pitchFamily="34" charset="0"/>
              <a:buChar char="•"/>
            </a:pPr>
            <a:r>
              <a:rPr lang="en-US" altLang="zh-CN" sz="2200" dirty="0">
                <a:latin typeface="+mn-lt"/>
                <a:ea typeface="+mn-ea"/>
                <a:cs typeface="+mn-ea"/>
                <a:sym typeface="+mn-lt"/>
              </a:rPr>
              <a:t>4</a:t>
            </a:r>
            <a:r>
              <a:rPr lang="zh-CN" altLang="en-US" sz="2200" dirty="0">
                <a:latin typeface="+mn-lt"/>
                <a:ea typeface="+mn-ea"/>
                <a:cs typeface="+mn-ea"/>
                <a:sym typeface="+mn-lt"/>
              </a:rPr>
              <a:t>比特数据映射成</a:t>
            </a:r>
            <a:r>
              <a:rPr lang="en-US" altLang="zh-CN" sz="2200" dirty="0">
                <a:latin typeface="+mn-lt"/>
                <a:ea typeface="+mn-ea"/>
                <a:cs typeface="+mn-ea"/>
                <a:sym typeface="+mn-lt"/>
              </a:rPr>
              <a:t>5</a:t>
            </a:r>
            <a:r>
              <a:rPr lang="zh-CN" altLang="en-US" sz="2200" dirty="0">
                <a:latin typeface="+mn-lt"/>
                <a:ea typeface="+mn-ea"/>
                <a:cs typeface="+mn-ea"/>
                <a:sym typeface="+mn-lt"/>
              </a:rPr>
              <a:t>比特编码（</a:t>
            </a:r>
            <a:r>
              <a:rPr lang="en-US" altLang="zh-CN" sz="2200" dirty="0">
                <a:latin typeface="+mn-lt"/>
                <a:ea typeface="+mn-ea"/>
                <a:cs typeface="+mn-ea"/>
                <a:sym typeface="+mn-lt"/>
              </a:rPr>
              <a:t>32</a:t>
            </a:r>
            <a:r>
              <a:rPr lang="zh-CN" altLang="en-US" sz="2200" dirty="0">
                <a:latin typeface="+mn-lt"/>
                <a:ea typeface="+mn-ea"/>
                <a:cs typeface="+mn-ea"/>
                <a:sym typeface="+mn-lt"/>
              </a:rPr>
              <a:t>种编码），</a:t>
            </a:r>
            <a:r>
              <a:rPr lang="zh-CN" altLang="en-US" sz="2200" dirty="0">
                <a:solidFill>
                  <a:schemeClr val="tx1"/>
                </a:solidFill>
                <a:latin typeface="+mn-lt"/>
                <a:ea typeface="+mn-ea"/>
                <a:cs typeface="+mn-ea"/>
                <a:sym typeface="+mn-lt"/>
              </a:rPr>
              <a:t>其中</a:t>
            </a:r>
            <a:r>
              <a:rPr lang="en-US" altLang="zh-CN" sz="2200" dirty="0">
                <a:solidFill>
                  <a:srgbClr val="C00000"/>
                </a:solidFill>
                <a:latin typeface="+mn-lt"/>
                <a:ea typeface="+mn-ea"/>
                <a:cs typeface="+mn-ea"/>
                <a:sym typeface="+mn-lt"/>
              </a:rPr>
              <a:t>16</a:t>
            </a:r>
            <a:r>
              <a:rPr lang="zh-CN" altLang="en-US" sz="2200" dirty="0">
                <a:solidFill>
                  <a:srgbClr val="C00000"/>
                </a:solidFill>
                <a:latin typeface="+mn-lt"/>
                <a:ea typeface="+mn-ea"/>
                <a:cs typeface="+mn-ea"/>
                <a:sym typeface="+mn-lt"/>
              </a:rPr>
              <a:t>种编码未使用，可用做帧定界符</a:t>
            </a:r>
            <a:endParaRPr lang="en-US" altLang="zh-CN" sz="2200" dirty="0">
              <a:solidFill>
                <a:srgbClr val="C00000"/>
              </a:solidFill>
              <a:latin typeface="+mn-lt"/>
              <a:ea typeface="+mn-ea"/>
              <a:cs typeface="+mn-ea"/>
              <a:sym typeface="+mn-lt"/>
            </a:endParaRPr>
          </a:p>
          <a:p>
            <a:pPr marL="911225" lvl="2" indent="-285750">
              <a:lnSpc>
                <a:spcPct val="140000"/>
              </a:lnSpc>
              <a:spcBef>
                <a:spcPct val="0"/>
              </a:spcBef>
              <a:buFont typeface="Arial" panose="020B0604020202020204" pitchFamily="34" charset="0"/>
              <a:buChar char="•"/>
            </a:pPr>
            <a:r>
              <a:rPr lang="zh-CN" altLang="en-US" sz="2200" dirty="0">
                <a:latin typeface="+mn-lt"/>
                <a:ea typeface="+mn-ea"/>
                <a:cs typeface="+mn-ea"/>
                <a:sym typeface="+mn-lt"/>
              </a:rPr>
              <a:t>用在</a:t>
            </a:r>
            <a:r>
              <a:rPr lang="en-US" altLang="zh-CN" sz="2200" dirty="0">
                <a:latin typeface="+mn-lt"/>
                <a:ea typeface="+mn-ea"/>
                <a:cs typeface="+mn-ea"/>
                <a:sym typeface="+mn-lt"/>
              </a:rPr>
              <a:t>100BASE-TX</a:t>
            </a:r>
            <a:r>
              <a:rPr lang="zh-CN" altLang="en-US" sz="2200" dirty="0">
                <a:latin typeface="+mn-lt"/>
                <a:ea typeface="+mn-ea"/>
                <a:cs typeface="+mn-ea"/>
                <a:sym typeface="+mn-lt"/>
              </a:rPr>
              <a:t>、</a:t>
            </a:r>
            <a:r>
              <a:rPr lang="en-US" altLang="zh-CN" sz="2200" dirty="0">
                <a:latin typeface="+mn-lt"/>
                <a:ea typeface="+mn-ea"/>
                <a:cs typeface="+mn-ea"/>
                <a:sym typeface="+mn-lt"/>
              </a:rPr>
              <a:t>100BASE-FX</a:t>
            </a:r>
            <a:r>
              <a:rPr lang="zh-CN" altLang="en-US" sz="2200" dirty="0">
                <a:latin typeface="+mn-lt"/>
                <a:ea typeface="+mn-ea"/>
                <a:cs typeface="+mn-ea"/>
                <a:sym typeface="+mn-lt"/>
              </a:rPr>
              <a:t>快速以太网</a:t>
            </a:r>
            <a:endParaRPr lang="en-US" altLang="zh-CN" sz="2200" dirty="0">
              <a:latin typeface="+mn-lt"/>
              <a:ea typeface="+mn-ea"/>
              <a:cs typeface="+mn-ea"/>
              <a:sym typeface="+mn-lt"/>
            </a:endParaRPr>
          </a:p>
          <a:p>
            <a:pPr marL="715963" lvl="1" indent="-358775">
              <a:lnSpc>
                <a:spcPct val="140000"/>
              </a:lnSpc>
              <a:spcBef>
                <a:spcPct val="0"/>
              </a:spcBef>
            </a:pPr>
            <a:r>
              <a:rPr lang="en-US" altLang="zh-CN" sz="2200" b="1" dirty="0">
                <a:solidFill>
                  <a:schemeClr val="tx1"/>
                </a:solidFill>
                <a:cs typeface="+mn-ea"/>
                <a:sym typeface="+mn-lt"/>
              </a:rPr>
              <a:t>8B/10B</a:t>
            </a:r>
            <a:r>
              <a:rPr lang="zh-CN" altLang="en-US" sz="2200" b="1" dirty="0">
                <a:solidFill>
                  <a:schemeClr val="tx1"/>
                </a:solidFill>
                <a:cs typeface="+mn-ea"/>
                <a:sym typeface="+mn-lt"/>
              </a:rPr>
              <a:t>编码</a:t>
            </a:r>
            <a:endParaRPr lang="en-US" altLang="zh-CN" sz="2200" b="1" dirty="0">
              <a:solidFill>
                <a:schemeClr val="tx1"/>
              </a:solidFill>
              <a:cs typeface="+mn-ea"/>
              <a:sym typeface="+mn-lt"/>
            </a:endParaRPr>
          </a:p>
          <a:p>
            <a:pPr marL="911225" lvl="2" indent="-285750">
              <a:lnSpc>
                <a:spcPct val="120000"/>
              </a:lnSpc>
              <a:spcBef>
                <a:spcPct val="0"/>
              </a:spcBef>
              <a:buFont typeface="Arial" panose="020B0604020202020204" pitchFamily="34" charset="0"/>
              <a:buChar char="•"/>
            </a:pPr>
            <a:r>
              <a:rPr lang="en-US" altLang="zh-CN" sz="2200" dirty="0">
                <a:latin typeface="+mn-lt"/>
                <a:ea typeface="+mn-ea"/>
                <a:cs typeface="+mn-ea"/>
                <a:sym typeface="+mn-lt"/>
              </a:rPr>
              <a:t>8</a:t>
            </a:r>
            <a:r>
              <a:rPr lang="zh-CN" altLang="en-US" sz="2200" dirty="0">
                <a:latin typeface="+mn-lt"/>
                <a:ea typeface="+mn-ea"/>
                <a:cs typeface="+mn-ea"/>
                <a:sym typeface="+mn-lt"/>
              </a:rPr>
              <a:t>比特的数据分为两部分，低</a:t>
            </a:r>
            <a:r>
              <a:rPr lang="en-US" altLang="zh-CN" sz="2200" dirty="0">
                <a:latin typeface="+mn-lt"/>
                <a:ea typeface="+mn-ea"/>
                <a:cs typeface="+mn-ea"/>
                <a:sym typeface="+mn-lt"/>
              </a:rPr>
              <a:t>5</a:t>
            </a:r>
            <a:r>
              <a:rPr lang="zh-CN" altLang="en-US" sz="2200" dirty="0">
                <a:latin typeface="+mn-lt"/>
                <a:ea typeface="+mn-ea"/>
                <a:cs typeface="+mn-ea"/>
                <a:sym typeface="+mn-lt"/>
              </a:rPr>
              <a:t>比特进行</a:t>
            </a:r>
            <a:r>
              <a:rPr lang="en-US" altLang="zh-CN" sz="2200" dirty="0">
                <a:latin typeface="+mn-lt"/>
                <a:ea typeface="+mn-ea"/>
                <a:cs typeface="+mn-ea"/>
                <a:sym typeface="+mn-lt"/>
              </a:rPr>
              <a:t>5b/6b</a:t>
            </a:r>
            <a:r>
              <a:rPr lang="zh-CN" altLang="en-US" sz="2200" dirty="0">
                <a:latin typeface="+mn-lt"/>
                <a:ea typeface="+mn-ea"/>
                <a:cs typeface="+mn-ea"/>
                <a:sym typeface="+mn-lt"/>
              </a:rPr>
              <a:t>编码，高</a:t>
            </a:r>
            <a:r>
              <a:rPr lang="en-US" altLang="zh-CN" sz="2200" dirty="0">
                <a:latin typeface="+mn-lt"/>
                <a:ea typeface="+mn-ea"/>
                <a:cs typeface="+mn-ea"/>
                <a:sym typeface="+mn-lt"/>
              </a:rPr>
              <a:t>3</a:t>
            </a:r>
            <a:r>
              <a:rPr lang="zh-CN" altLang="en-US" sz="2200" dirty="0">
                <a:latin typeface="+mn-lt"/>
                <a:ea typeface="+mn-ea"/>
                <a:cs typeface="+mn-ea"/>
                <a:sym typeface="+mn-lt"/>
              </a:rPr>
              <a:t>比特进行</a:t>
            </a:r>
            <a:r>
              <a:rPr lang="en-US" altLang="zh-CN" sz="2200" dirty="0">
                <a:latin typeface="+mn-lt"/>
                <a:ea typeface="+mn-ea"/>
                <a:cs typeface="+mn-ea"/>
                <a:sym typeface="+mn-lt"/>
              </a:rPr>
              <a:t>3B/4B</a:t>
            </a:r>
            <a:r>
              <a:rPr lang="zh-CN" altLang="en-US" sz="2200" dirty="0">
                <a:latin typeface="+mn-lt"/>
                <a:ea typeface="+mn-ea"/>
                <a:cs typeface="+mn-ea"/>
                <a:sym typeface="+mn-lt"/>
              </a:rPr>
              <a:t>编码，</a:t>
            </a:r>
            <a:r>
              <a:rPr lang="zh-CN" altLang="en-US" sz="2200" dirty="0">
                <a:solidFill>
                  <a:srgbClr val="C00000"/>
                </a:solidFill>
                <a:latin typeface="+mn-lt"/>
                <a:ea typeface="+mn-ea"/>
                <a:cs typeface="+mn-ea"/>
                <a:sym typeface="+mn-lt"/>
              </a:rPr>
              <a:t>将其中不用的编码用作起始码、结束码、传输空闲状态等控制码</a:t>
            </a:r>
            <a:r>
              <a:rPr lang="zh-CN" altLang="en-US" sz="2200" dirty="0">
                <a:latin typeface="+mn-lt"/>
                <a:ea typeface="+mn-ea"/>
                <a:cs typeface="+mn-ea"/>
                <a:sym typeface="+mn-lt"/>
              </a:rPr>
              <a:t>（现有标准用了其中的</a:t>
            </a:r>
            <a:r>
              <a:rPr lang="en-US" altLang="zh-CN" sz="2200" dirty="0">
                <a:latin typeface="+mn-lt"/>
                <a:ea typeface="+mn-ea"/>
                <a:cs typeface="+mn-ea"/>
                <a:sym typeface="+mn-lt"/>
              </a:rPr>
              <a:t>12</a:t>
            </a:r>
            <a:r>
              <a:rPr lang="zh-CN" altLang="en-US" sz="2200" dirty="0">
                <a:latin typeface="+mn-lt"/>
                <a:ea typeface="+mn-ea"/>
                <a:cs typeface="+mn-ea"/>
                <a:sym typeface="+mn-lt"/>
              </a:rPr>
              <a:t>种编码）</a:t>
            </a:r>
            <a:endParaRPr lang="en-US" altLang="zh-CN" sz="2200" dirty="0">
              <a:latin typeface="+mn-lt"/>
              <a:ea typeface="+mn-ea"/>
              <a:cs typeface="+mn-ea"/>
              <a:sym typeface="+mn-lt"/>
            </a:endParaRPr>
          </a:p>
          <a:p>
            <a:pPr marL="911225" lvl="2" indent="-285750">
              <a:lnSpc>
                <a:spcPct val="120000"/>
              </a:lnSpc>
              <a:spcBef>
                <a:spcPct val="0"/>
              </a:spcBef>
              <a:buFont typeface="Arial" panose="020B0604020202020204" pitchFamily="34" charset="0"/>
              <a:buChar char="•"/>
            </a:pPr>
            <a:r>
              <a:rPr lang="zh-CN" altLang="en-US" sz="2200" dirty="0">
                <a:latin typeface="+mn-lt"/>
                <a:ea typeface="+mn-ea"/>
                <a:cs typeface="+mn-ea"/>
                <a:sym typeface="+mn-lt"/>
              </a:rPr>
              <a:t>用在</a:t>
            </a:r>
            <a:r>
              <a:rPr lang="en-US" altLang="zh-CN" sz="2200" dirty="0">
                <a:latin typeface="+mn-lt"/>
                <a:ea typeface="+mn-ea"/>
                <a:cs typeface="+mn-ea"/>
                <a:sym typeface="+mn-lt"/>
              </a:rPr>
              <a:t>1000BASE-SX</a:t>
            </a:r>
            <a:r>
              <a:rPr lang="zh-CN" altLang="en-US" sz="2200" dirty="0">
                <a:latin typeface="+mn-lt"/>
                <a:ea typeface="+mn-ea"/>
                <a:cs typeface="+mn-ea"/>
                <a:sym typeface="+mn-lt"/>
              </a:rPr>
              <a:t>、</a:t>
            </a:r>
            <a:r>
              <a:rPr lang="en-US" altLang="zh-CN" sz="2200" dirty="0">
                <a:latin typeface="+mn-lt"/>
                <a:ea typeface="+mn-ea"/>
                <a:cs typeface="+mn-ea"/>
                <a:sym typeface="+mn-lt"/>
              </a:rPr>
              <a:t>1000BASE-LX</a:t>
            </a:r>
            <a:r>
              <a:rPr lang="zh-CN" altLang="en-US" sz="2200" dirty="0">
                <a:latin typeface="+mn-lt"/>
                <a:ea typeface="+mn-ea"/>
                <a:cs typeface="+mn-ea"/>
                <a:sym typeface="+mn-lt"/>
              </a:rPr>
              <a:t>千兆以太网</a:t>
            </a:r>
            <a:r>
              <a:rPr lang="en-US" altLang="zh-CN" sz="2200" dirty="0">
                <a:latin typeface="+mn-lt"/>
                <a:ea typeface="+mn-ea"/>
                <a:cs typeface="+mn-ea"/>
                <a:sym typeface="+mn-lt"/>
              </a:rPr>
              <a:t>802.3z</a:t>
            </a:r>
            <a:r>
              <a:rPr lang="zh-CN" altLang="en-US" sz="2200" dirty="0">
                <a:latin typeface="+mn-lt"/>
                <a:ea typeface="+mn-ea"/>
                <a:cs typeface="+mn-ea"/>
                <a:sym typeface="+mn-lt"/>
              </a:rPr>
              <a:t>标准中</a:t>
            </a:r>
            <a:endParaRPr lang="en-US" altLang="zh-CN" sz="2200" dirty="0">
              <a:latin typeface="+mn-lt"/>
              <a:ea typeface="+mn-ea"/>
              <a:cs typeface="+mn-ea"/>
              <a:sym typeface="+mn-lt"/>
            </a:endParaRPr>
          </a:p>
          <a:p>
            <a:pPr marL="911225" lvl="2" indent="-285750">
              <a:lnSpc>
                <a:spcPct val="140000"/>
              </a:lnSpc>
              <a:spcBef>
                <a:spcPct val="0"/>
              </a:spcBef>
              <a:buFont typeface="Arial" panose="020B0604020202020204" pitchFamily="34" charset="0"/>
              <a:buChar char="•"/>
            </a:pPr>
            <a:endParaRPr lang="en-US" altLang="zh-CN" sz="2000" dirty="0">
              <a:latin typeface="+mn-lt"/>
              <a:ea typeface="+mn-ea"/>
              <a:cs typeface="+mn-ea"/>
              <a:sym typeface="+mn-lt"/>
            </a:endParaRPr>
          </a:p>
          <a:p>
            <a:pPr marL="309563" lvl="1" indent="0">
              <a:lnSpc>
                <a:spcPct val="140000"/>
              </a:lnSpc>
              <a:spcBef>
                <a:spcPct val="0"/>
              </a:spcBef>
              <a:buNone/>
            </a:pPr>
            <a:endParaRPr lang="en-US" altLang="zh-CN" sz="2100" b="1" dirty="0">
              <a:solidFill>
                <a:srgbClr val="C00000"/>
              </a:solidFill>
              <a:cs typeface="+mn-ea"/>
              <a:sym typeface="+mn-lt"/>
            </a:endParaRPr>
          </a:p>
        </p:txBody>
      </p:sp>
      <p:sp>
        <p:nvSpPr>
          <p:cNvPr id="4" name="灯片编号占位符 3">
            <a:extLst>
              <a:ext uri="{FF2B5EF4-FFF2-40B4-BE49-F238E27FC236}">
                <a16:creationId xmlns:a16="http://schemas.microsoft.com/office/drawing/2014/main" id="{8E49C24A-ACF6-7690-5D6D-8EB29049F2FE}"/>
              </a:ext>
            </a:extLst>
          </p:cNvPr>
          <p:cNvSpPr>
            <a:spLocks noGrp="1"/>
          </p:cNvSpPr>
          <p:nvPr>
            <p:ph type="sldNum" sz="quarter" idx="12"/>
          </p:nvPr>
        </p:nvSpPr>
        <p:spPr/>
        <p:txBody>
          <a:bodyPr/>
          <a:lstStyle/>
          <a:p>
            <a:fld id="{C8BB1146-E542-4D4E-B8E9-6919A11DDD48}" type="slidenum">
              <a:rPr lang="en-US" smtClean="0"/>
              <a:t>38</a:t>
            </a:fld>
            <a:endParaRPr lang="en-US"/>
          </a:p>
        </p:txBody>
      </p:sp>
    </p:spTree>
    <p:extLst>
      <p:ext uri="{BB962C8B-B14F-4D97-AF65-F5344CB8AC3E}">
        <p14:creationId xmlns:p14="http://schemas.microsoft.com/office/powerpoint/2010/main" val="530228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39</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fontScale="70000" lnSpcReduction="20000"/>
          </a:bodyPr>
          <a:lstStyle/>
          <a:p>
            <a:pPr marL="0" indent="0">
              <a:lnSpc>
                <a:spcPct val="120000"/>
              </a:lnSpc>
              <a:spcBef>
                <a:spcPts val="0"/>
              </a:spcBef>
              <a:buNone/>
            </a:pPr>
            <a:r>
              <a:rPr lang="en-US" altLang="zh-CN" sz="3200" dirty="0">
                <a:latin typeface="+mj-ea"/>
                <a:ea typeface="+mj-ea"/>
                <a:cs typeface="+mn-ea"/>
                <a:sym typeface="+mn-lt"/>
              </a:rPr>
              <a:t>4.1 </a:t>
            </a:r>
            <a:r>
              <a:rPr lang="zh-CN" altLang="en-US" sz="3200" dirty="0">
                <a:latin typeface="+mj-ea"/>
                <a:ea typeface="+mj-ea"/>
                <a:cs typeface="+mn-ea"/>
                <a:sym typeface="+mn-lt"/>
              </a:rPr>
              <a:t>数据链路层概述</a:t>
            </a:r>
          </a:p>
          <a:p>
            <a:pPr marL="0" indent="0">
              <a:lnSpc>
                <a:spcPct val="120000"/>
              </a:lnSpc>
              <a:spcBef>
                <a:spcPts val="0"/>
              </a:spcBef>
              <a:buNone/>
            </a:pPr>
            <a:r>
              <a:rPr lang="en-US" altLang="zh-CN" sz="3200" dirty="0">
                <a:latin typeface="+mj-ea"/>
                <a:ea typeface="+mj-ea"/>
                <a:cs typeface="+mn-ea"/>
                <a:sym typeface="+mn-lt"/>
              </a:rPr>
              <a:t>4.2 </a:t>
            </a:r>
            <a:r>
              <a:rPr lang="zh-CN" altLang="en-US" sz="3200" dirty="0">
                <a:latin typeface="+mj-ea"/>
                <a:ea typeface="+mj-ea"/>
                <a:cs typeface="+mn-ea"/>
                <a:sym typeface="+mn-lt"/>
              </a:rPr>
              <a:t>数据链路层基本原理</a:t>
            </a:r>
            <a:endParaRPr lang="en-US" altLang="zh-CN" sz="3200" dirty="0">
              <a:latin typeface="+mj-ea"/>
              <a:ea typeface="+mj-ea"/>
              <a:cs typeface="+mn-ea"/>
              <a:sym typeface="+mn-lt"/>
            </a:endParaRPr>
          </a:p>
          <a:p>
            <a:pPr marL="0" indent="0">
              <a:lnSpc>
                <a:spcPct val="120000"/>
              </a:lnSpc>
              <a:spcBef>
                <a:spcPts val="0"/>
              </a:spcBef>
              <a:buNone/>
            </a:pPr>
            <a:r>
              <a:rPr kumimoji="1" lang="zh-CN" altLang="en-US" sz="3200" dirty="0">
                <a:latin typeface="+mj-ea"/>
                <a:ea typeface="+mj-ea"/>
                <a:cs typeface="+mn-ea"/>
                <a:sym typeface="+mn-lt"/>
              </a:rPr>
              <a:t>   </a:t>
            </a:r>
            <a:r>
              <a:rPr kumimoji="1" lang="en-US" altLang="zh-CN" sz="2800" dirty="0">
                <a:latin typeface="+mj-ea"/>
                <a:ea typeface="+mj-ea"/>
                <a:cs typeface="+mn-ea"/>
                <a:sym typeface="+mn-lt"/>
              </a:rPr>
              <a:t>4.2.1 </a:t>
            </a:r>
            <a:r>
              <a:rPr kumimoji="1" lang="zh-CN" altLang="en-US" sz="2800" dirty="0">
                <a:latin typeface="+mj-ea"/>
                <a:ea typeface="+mj-ea"/>
                <a:cs typeface="+mn-ea"/>
                <a:sym typeface="+mn-lt"/>
              </a:rPr>
              <a:t>链路管理</a:t>
            </a:r>
            <a:endParaRPr kumimoji="1" lang="en-US" altLang="zh-CN" sz="2800" dirty="0">
              <a:latin typeface="+mj-ea"/>
              <a:ea typeface="+mj-ea"/>
              <a:cs typeface="+mn-ea"/>
              <a:sym typeface="+mn-lt"/>
            </a:endParaRPr>
          </a:p>
          <a:p>
            <a:pPr marL="0" indent="0">
              <a:lnSpc>
                <a:spcPct val="120000"/>
              </a:lnSpc>
              <a:spcBef>
                <a:spcPts val="0"/>
              </a:spcBef>
              <a:buNone/>
            </a:pPr>
            <a:r>
              <a:rPr kumimoji="1" lang="en-US" altLang="zh-CN" sz="2800" dirty="0">
                <a:solidFill>
                  <a:srgbClr val="FF0000"/>
                </a:solidFill>
                <a:latin typeface="+mj-ea"/>
                <a:ea typeface="+mj-ea"/>
                <a:cs typeface="+mn-ea"/>
                <a:sym typeface="+mn-lt"/>
              </a:rPr>
              <a:t>    </a:t>
            </a:r>
            <a:r>
              <a:rPr kumimoji="1" lang="en-US" altLang="zh-CN" sz="2800" dirty="0">
                <a:latin typeface="+mj-ea"/>
                <a:ea typeface="+mj-ea"/>
                <a:cs typeface="+mn-ea"/>
                <a:sym typeface="+mn-lt"/>
              </a:rPr>
              <a:t>4.2.2 </a:t>
            </a:r>
            <a:r>
              <a:rPr kumimoji="1" lang="zh-CN" altLang="en-US" sz="2800" dirty="0">
                <a:latin typeface="+mj-ea"/>
                <a:ea typeface="+mj-ea"/>
                <a:cs typeface="+mn-ea"/>
                <a:sym typeface="+mn-lt"/>
              </a:rPr>
              <a:t>成帧</a:t>
            </a:r>
            <a:endParaRPr kumimoji="1" lang="en-US" altLang="zh-CN" sz="2800" dirty="0">
              <a:latin typeface="+mj-ea"/>
              <a:ea typeface="+mj-ea"/>
              <a:cs typeface="+mn-ea"/>
              <a:sym typeface="+mn-lt"/>
            </a:endParaRPr>
          </a:p>
          <a:p>
            <a:pPr marL="0" indent="0">
              <a:lnSpc>
                <a:spcPct val="120000"/>
              </a:lnSpc>
              <a:spcBef>
                <a:spcPts val="0"/>
              </a:spcBef>
              <a:buNone/>
            </a:pPr>
            <a:r>
              <a:rPr kumimoji="1" lang="en-US" altLang="zh-CN" sz="2800" dirty="0">
                <a:latin typeface="+mj-ea"/>
                <a:ea typeface="+mj-ea"/>
                <a:cs typeface="+mn-ea"/>
                <a:sym typeface="+mn-lt"/>
              </a:rPr>
              <a:t>    </a:t>
            </a:r>
            <a:r>
              <a:rPr kumimoji="1" lang="en-US" altLang="zh-CN" sz="2800" b="1" dirty="0">
                <a:solidFill>
                  <a:srgbClr val="3333FF"/>
                </a:solidFill>
                <a:latin typeface="+mj-ea"/>
                <a:ea typeface="+mj-ea"/>
                <a:cs typeface="+mn-ea"/>
                <a:sym typeface="+mn-lt"/>
              </a:rPr>
              <a:t>4.2.3</a:t>
            </a:r>
            <a:r>
              <a:rPr kumimoji="1" lang="zh-CN" altLang="en-US" sz="2800" b="1" dirty="0">
                <a:solidFill>
                  <a:srgbClr val="3333FF"/>
                </a:solidFill>
                <a:latin typeface="+mj-ea"/>
                <a:ea typeface="+mj-ea"/>
                <a:cs typeface="+mn-ea"/>
                <a:sym typeface="+mn-lt"/>
              </a:rPr>
              <a:t>差错控制和流量控制</a:t>
            </a:r>
            <a:endParaRPr kumimoji="1" lang="en-US" altLang="zh-CN" sz="2800" b="1" dirty="0">
              <a:solidFill>
                <a:srgbClr val="3333FF"/>
              </a:solidFill>
              <a:latin typeface="+mj-ea"/>
              <a:ea typeface="+mj-ea"/>
              <a:cs typeface="+mn-ea"/>
              <a:sym typeface="+mn-lt"/>
            </a:endParaRPr>
          </a:p>
          <a:p>
            <a:pPr marL="0" indent="450850">
              <a:lnSpc>
                <a:spcPct val="120000"/>
              </a:lnSpc>
              <a:spcBef>
                <a:spcPts val="0"/>
              </a:spcBef>
              <a:buNone/>
            </a:pPr>
            <a:r>
              <a:rPr kumimoji="1" lang="en-US" altLang="zh-CN" sz="2900" dirty="0">
                <a:solidFill>
                  <a:srgbClr val="3333FF"/>
                </a:solidFill>
                <a:latin typeface="+mn-lt"/>
                <a:ea typeface="+mn-ea"/>
                <a:cs typeface="+mn-ea"/>
                <a:sym typeface="+mn-lt"/>
              </a:rPr>
              <a:t>4.2.3.1 </a:t>
            </a:r>
            <a:r>
              <a:rPr kumimoji="1" lang="zh-CN" altLang="en-US" sz="2900" dirty="0">
                <a:solidFill>
                  <a:srgbClr val="3333FF"/>
                </a:solidFill>
                <a:latin typeface="+mn-lt"/>
                <a:ea typeface="+mn-ea"/>
                <a:cs typeface="+mn-ea"/>
                <a:sym typeface="+mn-lt"/>
              </a:rPr>
              <a:t>流量控制和差错控制概述</a:t>
            </a:r>
            <a:endParaRPr kumimoji="1" lang="en-US" altLang="zh-CN" sz="2900" dirty="0">
              <a:solidFill>
                <a:srgbClr val="3333FF"/>
              </a:solidFill>
              <a:latin typeface="+mn-lt"/>
              <a:ea typeface="+mn-ea"/>
              <a:cs typeface="+mn-ea"/>
              <a:sym typeface="+mn-lt"/>
            </a:endParaRPr>
          </a:p>
          <a:p>
            <a:pPr marL="0" indent="450850">
              <a:lnSpc>
                <a:spcPct val="120000"/>
              </a:lnSpc>
              <a:spcBef>
                <a:spcPts val="0"/>
              </a:spcBef>
              <a:buNone/>
            </a:pPr>
            <a:r>
              <a:rPr kumimoji="1" lang="en-US" altLang="zh-CN" sz="2800" dirty="0">
                <a:solidFill>
                  <a:schemeClr val="tx1"/>
                </a:solidFill>
                <a:cs typeface="+mn-ea"/>
                <a:sym typeface="+mn-lt"/>
              </a:rPr>
              <a:t>4.2.3.2 </a:t>
            </a:r>
            <a:r>
              <a:rPr kumimoji="1" lang="zh-CN" altLang="en-US" sz="2800" dirty="0">
                <a:solidFill>
                  <a:schemeClr val="tx1"/>
                </a:solidFill>
                <a:cs typeface="+mn-ea"/>
                <a:sym typeface="+mn-lt"/>
              </a:rPr>
              <a:t>基于停等协议的控制</a:t>
            </a:r>
            <a:endParaRPr kumimoji="1" lang="en-US" altLang="zh-CN" sz="2800" dirty="0">
              <a:solidFill>
                <a:schemeClr val="tx1"/>
              </a:solidFill>
              <a:cs typeface="+mn-ea"/>
              <a:sym typeface="+mn-lt"/>
            </a:endParaRPr>
          </a:p>
          <a:p>
            <a:pPr marL="0" indent="450850">
              <a:lnSpc>
                <a:spcPct val="120000"/>
              </a:lnSpc>
              <a:spcBef>
                <a:spcPts val="0"/>
              </a:spcBef>
              <a:buNone/>
            </a:pPr>
            <a:r>
              <a:rPr kumimoji="1" lang="en-US" altLang="zh-CN" sz="2800" dirty="0">
                <a:latin typeface="+mn-lt"/>
                <a:ea typeface="+mn-ea"/>
                <a:cs typeface="+mn-ea"/>
                <a:sym typeface="+mn-lt"/>
              </a:rPr>
              <a:t>4.2.3.3 </a:t>
            </a:r>
            <a:r>
              <a:rPr kumimoji="1" lang="zh-CN" altLang="en-US" sz="2800" dirty="0">
                <a:latin typeface="+mn-lt"/>
                <a:ea typeface="+mn-ea"/>
                <a:cs typeface="+mn-ea"/>
                <a:sym typeface="+mn-lt"/>
              </a:rPr>
              <a:t>基于滑窗协议的控制</a:t>
            </a:r>
            <a:endParaRPr kumimoji="1" lang="en-US" altLang="zh-CN" sz="2800" dirty="0">
              <a:latin typeface="+mn-lt"/>
              <a:ea typeface="+mn-ea"/>
              <a:cs typeface="+mn-ea"/>
              <a:sym typeface="+mn-lt"/>
            </a:endParaRPr>
          </a:p>
          <a:p>
            <a:pPr marL="0" indent="450850">
              <a:lnSpc>
                <a:spcPct val="120000"/>
              </a:lnSpc>
              <a:spcBef>
                <a:spcPts val="0"/>
              </a:spcBef>
              <a:buNone/>
            </a:pPr>
            <a:r>
              <a:rPr kumimoji="1" lang="en-US" altLang="zh-CN" sz="2800" dirty="0">
                <a:latin typeface="+mn-lt"/>
                <a:ea typeface="+mn-ea"/>
                <a:cs typeface="+mn-ea"/>
                <a:sym typeface="+mn-lt"/>
              </a:rPr>
              <a:t>4.2.3.4 </a:t>
            </a:r>
            <a:r>
              <a:rPr kumimoji="1" lang="zh-CN" altLang="en-US" sz="2800" dirty="0">
                <a:latin typeface="+mn-lt"/>
                <a:ea typeface="+mn-ea"/>
                <a:cs typeface="+mn-ea"/>
                <a:sym typeface="+mn-lt"/>
              </a:rPr>
              <a:t>停等协议和滑窗协议的技术对比</a:t>
            </a:r>
            <a:r>
              <a:rPr kumimoji="1" lang="en-US" altLang="zh-CN" sz="2800" dirty="0">
                <a:latin typeface="+mn-lt"/>
                <a:ea typeface="+mn-ea"/>
                <a:cs typeface="+mn-ea"/>
                <a:sym typeface="+mn-lt"/>
              </a:rPr>
              <a:t>         </a:t>
            </a:r>
            <a:r>
              <a:rPr kumimoji="1" lang="en-US" altLang="zh-CN" sz="2800" b="1" dirty="0">
                <a:latin typeface="+mn-lt"/>
                <a:ea typeface="+mn-ea"/>
                <a:cs typeface="+mn-ea"/>
                <a:sym typeface="+mn-lt"/>
              </a:rPr>
              <a:t>        </a:t>
            </a:r>
            <a:endParaRPr lang="en-US" altLang="zh-CN" sz="2800" b="1" dirty="0">
              <a:latin typeface="+mn-lt"/>
              <a:ea typeface="+mn-ea"/>
              <a:cs typeface="+mn-ea"/>
              <a:sym typeface="+mn-lt"/>
            </a:endParaRPr>
          </a:p>
          <a:p>
            <a:pPr marL="0" indent="0">
              <a:lnSpc>
                <a:spcPct val="120000"/>
              </a:lnSpc>
              <a:spcBef>
                <a:spcPts val="0"/>
              </a:spcBef>
              <a:buNone/>
            </a:pPr>
            <a:r>
              <a:rPr lang="en-US" altLang="zh-CN" sz="3200" dirty="0">
                <a:latin typeface="+mj-ea"/>
                <a:ea typeface="+mj-ea"/>
                <a:cs typeface="+mn-ea"/>
                <a:sym typeface="+mn-lt"/>
              </a:rPr>
              <a:t>4.3 </a:t>
            </a:r>
            <a:r>
              <a:rPr lang="zh-CN" altLang="en-US" sz="3200" dirty="0">
                <a:cs typeface="+mn-ea"/>
                <a:sym typeface="+mn-lt"/>
              </a:rPr>
              <a:t>数据链路控制协议</a:t>
            </a:r>
            <a:endParaRPr lang="en-US" altLang="zh-CN" sz="3200" dirty="0">
              <a:latin typeface="+mj-ea"/>
              <a:ea typeface="+mj-ea"/>
              <a:cs typeface="+mn-ea"/>
              <a:sym typeface="+mn-lt"/>
            </a:endParaRPr>
          </a:p>
          <a:p>
            <a:pPr marL="0" indent="0">
              <a:lnSpc>
                <a:spcPct val="120000"/>
              </a:lnSpc>
              <a:spcBef>
                <a:spcPts val="0"/>
              </a:spcBef>
              <a:buNone/>
            </a:pPr>
            <a:r>
              <a:rPr lang="en-US" altLang="zh-CN" sz="3200" dirty="0">
                <a:latin typeface="+mj-ea"/>
                <a:ea typeface="+mj-ea"/>
                <a:cs typeface="+mn-ea"/>
                <a:sym typeface="+mn-lt"/>
              </a:rPr>
              <a:t>4.4 </a:t>
            </a:r>
            <a:r>
              <a:rPr lang="zh-CN" altLang="en-US" sz="3200" dirty="0">
                <a:latin typeface="+mj-ea"/>
                <a:ea typeface="+mj-ea"/>
                <a:cs typeface="+mn-ea"/>
                <a:sym typeface="+mn-lt"/>
              </a:rPr>
              <a:t>局域网的数据链路层</a:t>
            </a:r>
            <a:r>
              <a:rPr lang="zh-CN" altLang="en-US" sz="3200" dirty="0">
                <a:solidFill>
                  <a:schemeClr val="bg1"/>
                </a:solidFill>
                <a:latin typeface="+mj-ea"/>
                <a:ea typeface="+mj-ea"/>
                <a:cs typeface="+mn-ea"/>
                <a:sym typeface="+mn-lt"/>
              </a:rPr>
              <a:t>层</a:t>
            </a:r>
            <a:endParaRPr lang="zh-CN" altLang="en-US" sz="3200" dirty="0">
              <a:latin typeface="+mj-ea"/>
              <a:ea typeface="+mj-ea"/>
              <a:cs typeface="+mn-ea"/>
              <a:sym typeface="+mn-lt"/>
            </a:endParaRPr>
          </a:p>
          <a:p>
            <a:pPr marL="0" indent="0">
              <a:lnSpc>
                <a:spcPct val="120000"/>
              </a:lnSpc>
              <a:spcBef>
                <a:spcPts val="0"/>
              </a:spcBef>
              <a:buNone/>
            </a:pPr>
            <a:r>
              <a:rPr lang="en-US" altLang="zh-CN" sz="3200" dirty="0">
                <a:latin typeface="+mj-ea"/>
                <a:ea typeface="+mj-ea"/>
                <a:cs typeface="+mn-ea"/>
                <a:sym typeface="+mn-lt"/>
              </a:rPr>
              <a:t>4.5 </a:t>
            </a:r>
            <a:r>
              <a:rPr lang="zh-CN" altLang="en-US" sz="3200" dirty="0">
                <a:latin typeface="+mj-ea"/>
                <a:ea typeface="+mj-ea"/>
                <a:cs typeface="+mn-ea"/>
                <a:sym typeface="+mn-lt"/>
              </a:rPr>
              <a:t>数据链路层网络互连</a:t>
            </a:r>
            <a:endParaRPr lang="en-US" altLang="zh-CN" sz="3200" dirty="0">
              <a:latin typeface="+mj-ea"/>
              <a:ea typeface="+mj-ea"/>
              <a:cs typeface="+mn-ea"/>
              <a:sym typeface="+mn-lt"/>
            </a:endParaRPr>
          </a:p>
          <a:p>
            <a:pPr marL="0" indent="0">
              <a:lnSpc>
                <a:spcPct val="120000"/>
              </a:lnSpc>
              <a:spcBef>
                <a:spcPts val="0"/>
              </a:spcBef>
              <a:buNone/>
            </a:pPr>
            <a:r>
              <a:rPr lang="en-US" altLang="zh-CN" sz="3200" dirty="0">
                <a:latin typeface="+mj-ea"/>
                <a:ea typeface="+mj-ea"/>
                <a:cs typeface="+mn-ea"/>
                <a:sym typeface="+mn-lt"/>
              </a:rPr>
              <a:t>4.6 </a:t>
            </a:r>
            <a:r>
              <a:rPr lang="zh-CN" altLang="en-US" sz="3200" dirty="0">
                <a:latin typeface="+mj-ea"/>
                <a:ea typeface="+mj-ea"/>
                <a:cs typeface="+mn-ea"/>
                <a:sym typeface="+mn-lt"/>
              </a:rPr>
              <a:t>以太网的产业应用情况</a:t>
            </a:r>
          </a:p>
          <a:p>
            <a:pPr marL="0" indent="0">
              <a:lnSpc>
                <a:spcPct val="120000"/>
              </a:lnSpc>
              <a:spcBef>
                <a:spcPts val="0"/>
              </a:spcBef>
              <a:buNone/>
            </a:pPr>
            <a:r>
              <a:rPr lang="en-US" altLang="zh-CN" sz="3200" dirty="0">
                <a:latin typeface="+mj-ea"/>
                <a:ea typeface="+mj-ea"/>
                <a:cs typeface="+mn-ea"/>
                <a:sym typeface="+mn-lt"/>
              </a:rPr>
              <a:t>4.7</a:t>
            </a:r>
            <a:r>
              <a:rPr lang="zh-CN" altLang="en-US" sz="3200" dirty="0">
                <a:latin typeface="+mj-ea"/>
                <a:ea typeface="+mj-ea"/>
                <a:cs typeface="+mn-ea"/>
                <a:sym typeface="+mn-lt"/>
              </a:rPr>
              <a:t> 本章总结</a:t>
            </a:r>
            <a:endParaRPr lang="zh-CN" altLang="en-US" dirty="0"/>
          </a:p>
        </p:txBody>
      </p:sp>
    </p:spTree>
    <p:extLst>
      <p:ext uri="{BB962C8B-B14F-4D97-AF65-F5344CB8AC3E}">
        <p14:creationId xmlns:p14="http://schemas.microsoft.com/office/powerpoint/2010/main" val="283456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a:xfrm>
            <a:off x="674688" y="127432"/>
            <a:ext cx="10858500" cy="900112"/>
          </a:xfrm>
        </p:spPr>
        <p:txBody>
          <a:bodyPr>
            <a:normAutofit/>
          </a:bodyPr>
          <a:lstStyle/>
          <a:p>
            <a:pPr>
              <a:lnSpc>
                <a:spcPct val="120000"/>
              </a:lnSpc>
            </a:pPr>
            <a:r>
              <a:rPr lang="zh-CN" altLang="en-US" sz="3200" dirty="0">
                <a:latin typeface="+mj-ea"/>
                <a:cs typeface="+mn-ea"/>
                <a:sym typeface="+mn-lt"/>
              </a:rPr>
              <a:t>数据链路层在协议栈中的位置</a:t>
            </a:r>
          </a:p>
        </p:txBody>
      </p:sp>
      <p:grpSp>
        <p:nvGrpSpPr>
          <p:cNvPr id="7" name="组合 6"/>
          <p:cNvGrpSpPr/>
          <p:nvPr/>
        </p:nvGrpSpPr>
        <p:grpSpPr>
          <a:xfrm>
            <a:off x="2555900" y="2948658"/>
            <a:ext cx="3849451" cy="3137743"/>
            <a:chOff x="4332600" y="2496402"/>
            <a:chExt cx="3454707" cy="3137743"/>
          </a:xfrm>
          <a:solidFill>
            <a:schemeClr val="accent5">
              <a:lumMod val="20000"/>
              <a:lumOff val="80000"/>
            </a:schemeClr>
          </a:solidFill>
        </p:grpSpPr>
        <p:sp>
          <p:nvSpPr>
            <p:cNvPr id="8" name="Rectangle 6"/>
            <p:cNvSpPr>
              <a:spLocks noChangeArrowheads="1"/>
            </p:cNvSpPr>
            <p:nvPr/>
          </p:nvSpPr>
          <p:spPr bwMode="auto">
            <a:xfrm>
              <a:off x="4332600" y="24964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应用层（</a:t>
              </a:r>
              <a:r>
                <a:rPr kumimoji="0" lang="en-US" altLang="zh-CN" sz="2000" b="0" i="0" u="none" strike="noStrike" kern="0" cap="none" spc="0" normalizeH="0" baseline="0" noProof="0" dirty="0">
                  <a:ln>
                    <a:noFill/>
                  </a:ln>
                  <a:solidFill>
                    <a:prstClr val="black"/>
                  </a:solidFill>
                  <a:effectLst/>
                  <a:uLnTx/>
                  <a:uFillTx/>
                  <a:cs typeface="+mn-ea"/>
                  <a:sym typeface="+mn-lt"/>
                </a:rPr>
                <a:t>AL)</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9" name="Rectangle 7"/>
            <p:cNvSpPr>
              <a:spLocks noChangeArrowheads="1"/>
            </p:cNvSpPr>
            <p:nvPr/>
          </p:nvSpPr>
          <p:spPr bwMode="auto">
            <a:xfrm>
              <a:off x="4332600" y="29282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传输层（</a:t>
              </a:r>
              <a:r>
                <a:rPr kumimoji="0" lang="en-US" altLang="zh-CN" sz="2000" b="0" i="0" u="none" strike="noStrike" kern="0" cap="none" spc="0" normalizeH="0" baseline="0" noProof="0" dirty="0">
                  <a:ln>
                    <a:noFill/>
                  </a:ln>
                  <a:solidFill>
                    <a:prstClr val="black"/>
                  </a:solidFill>
                  <a:effectLst/>
                  <a:uLnTx/>
                  <a:uFillTx/>
                  <a:cs typeface="+mn-ea"/>
                  <a:sym typeface="+mn-lt"/>
                </a:rPr>
                <a:t>TL)</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0" name="Rectangle 8"/>
            <p:cNvSpPr>
              <a:spLocks noChangeArrowheads="1"/>
            </p:cNvSpPr>
            <p:nvPr/>
          </p:nvSpPr>
          <p:spPr bwMode="auto">
            <a:xfrm>
              <a:off x="4332600" y="33600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网络层（</a:t>
              </a:r>
              <a:r>
                <a:rPr kumimoji="0" lang="en-US" altLang="zh-CN" sz="2000" b="0" i="0" u="none" strike="noStrike" kern="0" cap="none" spc="0" normalizeH="0" baseline="0" noProof="0" dirty="0">
                  <a:ln>
                    <a:noFill/>
                  </a:ln>
                  <a:solidFill>
                    <a:prstClr val="black"/>
                  </a:solidFill>
                  <a:effectLst/>
                  <a:uLnTx/>
                  <a:uFillTx/>
                  <a:cs typeface="+mn-ea"/>
                  <a:sym typeface="+mn-lt"/>
                </a:rPr>
                <a:t>NL</a:t>
              </a:r>
              <a:r>
                <a:rPr kumimoji="0" lang="zh-CN" altLang="en-US" sz="2000" b="0" i="0" u="none" strike="noStrike" kern="0" cap="none" spc="0" normalizeH="0" baseline="0" noProof="0" dirty="0">
                  <a:ln>
                    <a:noFill/>
                  </a:ln>
                  <a:solidFill>
                    <a:prstClr val="black"/>
                  </a:solidFill>
                  <a:effectLst/>
                  <a:uLnTx/>
                  <a:uFillTx/>
                  <a:cs typeface="+mn-ea"/>
                  <a:sym typeface="+mn-lt"/>
                </a:rPr>
                <a:t>）</a:t>
              </a:r>
            </a:p>
          </p:txBody>
        </p:sp>
        <p:sp>
          <p:nvSpPr>
            <p:cNvPr id="13" name="Rectangle 11"/>
            <p:cNvSpPr>
              <a:spLocks noChangeArrowheads="1"/>
            </p:cNvSpPr>
            <p:nvPr/>
          </p:nvSpPr>
          <p:spPr bwMode="auto">
            <a:xfrm>
              <a:off x="4332600" y="4656990"/>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物理层（</a:t>
              </a:r>
              <a:r>
                <a:rPr kumimoji="0" lang="en-US" altLang="zh-CN" sz="2000" b="0" i="0" u="none" strike="noStrike" kern="0" cap="none" spc="0" normalizeH="0" baseline="0" noProof="0" dirty="0">
                  <a:ln>
                    <a:noFill/>
                  </a:ln>
                  <a:solidFill>
                    <a:prstClr val="black"/>
                  </a:solidFill>
                  <a:effectLst/>
                  <a:uLnTx/>
                  <a:uFillTx/>
                  <a:cs typeface="+mn-ea"/>
                  <a:sym typeface="+mn-lt"/>
                </a:rPr>
                <a:t>PHL</a:t>
              </a:r>
              <a:r>
                <a:rPr kumimoji="0" lang="zh-CN" altLang="en-US" sz="2000" b="0" i="0" u="none" strike="noStrike" kern="0" cap="none" spc="0" normalizeH="0" baseline="0" noProof="0" dirty="0">
                  <a:ln>
                    <a:noFill/>
                  </a:ln>
                  <a:solidFill>
                    <a:prstClr val="black"/>
                  </a:solidFill>
                  <a:effectLst/>
                  <a:uLnTx/>
                  <a:uFillTx/>
                  <a:cs typeface="+mn-ea"/>
                  <a:sym typeface="+mn-lt"/>
                </a:rPr>
                <a:t>）</a:t>
              </a:r>
            </a:p>
          </p:txBody>
        </p:sp>
        <p:sp>
          <p:nvSpPr>
            <p:cNvPr id="14" name="矩形 13"/>
            <p:cNvSpPr/>
            <p:nvPr/>
          </p:nvSpPr>
          <p:spPr>
            <a:xfrm>
              <a:off x="4754340" y="5204284"/>
              <a:ext cx="2611225"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0070C0"/>
                  </a:solidFill>
                  <a:effectLst/>
                  <a:uLnTx/>
                  <a:uFillTx/>
                  <a:cs typeface="+mn-ea"/>
                  <a:sym typeface="+mn-lt"/>
                </a:rPr>
                <a:t>TCP/IP </a:t>
              </a:r>
              <a:r>
                <a:rPr kumimoji="1" lang="zh-CN" altLang="en-US" sz="2000" b="0" i="0" u="none" strike="noStrike" kern="1200" cap="none" spc="0" normalizeH="0" baseline="0" noProof="0" dirty="0">
                  <a:ln>
                    <a:noFill/>
                  </a:ln>
                  <a:solidFill>
                    <a:srgbClr val="0070C0"/>
                  </a:solidFill>
                  <a:effectLst/>
                  <a:uLnTx/>
                  <a:uFillTx/>
                  <a:cs typeface="+mn-ea"/>
                  <a:sym typeface="+mn-lt"/>
                </a:rPr>
                <a:t>协议栈</a:t>
              </a:r>
            </a:p>
          </p:txBody>
        </p:sp>
      </p:grpSp>
      <p:sp>
        <p:nvSpPr>
          <p:cNvPr id="16" name="Rectangle 9"/>
          <p:cNvSpPr>
            <a:spLocks noChangeArrowheads="1"/>
          </p:cNvSpPr>
          <p:nvPr/>
        </p:nvSpPr>
        <p:spPr bwMode="auto">
          <a:xfrm>
            <a:off x="6405351" y="4244851"/>
            <a:ext cx="2794580" cy="444376"/>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逻辑链路控制 </a:t>
            </a:r>
            <a:r>
              <a:rPr kumimoji="0" lang="en-US" altLang="zh-CN" sz="2000" b="0" i="0" u="none" strike="noStrike" kern="0" cap="none" spc="0" normalizeH="0" baseline="0" noProof="0" dirty="0">
                <a:ln>
                  <a:noFill/>
                </a:ln>
                <a:solidFill>
                  <a:prstClr val="black"/>
                </a:solidFill>
                <a:effectLst/>
                <a:uLnTx/>
                <a:uFillTx/>
                <a:cs typeface="+mn-ea"/>
                <a:sym typeface="+mn-lt"/>
              </a:rPr>
              <a:t>(LLC)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7" name="Rectangle 10"/>
          <p:cNvSpPr>
            <a:spLocks noChangeArrowheads="1"/>
          </p:cNvSpPr>
          <p:nvPr/>
        </p:nvSpPr>
        <p:spPr bwMode="auto">
          <a:xfrm>
            <a:off x="6405352" y="4676651"/>
            <a:ext cx="2794580" cy="445169"/>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介质访问控制 </a:t>
            </a:r>
            <a:r>
              <a:rPr kumimoji="0" lang="en-US" altLang="zh-CN" sz="2000" b="0" i="0" u="none" strike="noStrike" kern="0" cap="none" spc="0" normalizeH="0" baseline="0" noProof="0" dirty="0">
                <a:ln>
                  <a:noFill/>
                </a:ln>
                <a:solidFill>
                  <a:prstClr val="black"/>
                </a:solidFill>
                <a:effectLst/>
                <a:uLnTx/>
                <a:uFillTx/>
                <a:cs typeface="+mn-ea"/>
                <a:sym typeface="+mn-lt"/>
              </a:rPr>
              <a:t>(MAC)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9" name="Rectangle 8"/>
          <p:cNvSpPr>
            <a:spLocks noChangeArrowheads="1"/>
          </p:cNvSpPr>
          <p:nvPr/>
        </p:nvSpPr>
        <p:spPr bwMode="auto">
          <a:xfrm>
            <a:off x="2555900" y="4244851"/>
            <a:ext cx="3849451" cy="864395"/>
          </a:xfrm>
          <a:prstGeom prst="rect">
            <a:avLst/>
          </a:prstGeom>
          <a:solidFill>
            <a:schemeClr val="accent2">
              <a:lumMod val="40000"/>
              <a:lumOff val="6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r>
              <a:rPr kumimoji="0" lang="en-US" altLang="zh-CN" sz="2000" b="0" i="0" u="none" strike="noStrike" kern="0" cap="none" spc="0" normalizeH="0" baseline="0" noProof="0" dirty="0">
                <a:ln>
                  <a:noFill/>
                </a:ln>
                <a:solidFill>
                  <a:prstClr val="black"/>
                </a:solidFill>
                <a:effectLst/>
                <a:uLnTx/>
                <a:uFillTx/>
                <a:cs typeface="+mn-ea"/>
                <a:sym typeface="+mn-lt"/>
              </a:rPr>
              <a:t>DLL</a:t>
            </a:r>
            <a:r>
              <a:rPr kumimoji="0" lang="zh-CN" altLang="en-US" sz="2000" b="0" i="0" u="none" strike="noStrike" kern="0" cap="none" spc="0" normalizeH="0" baseline="0" noProof="0" dirty="0">
                <a:ln>
                  <a:noFill/>
                </a:ln>
                <a:solidFill>
                  <a:prstClr val="black"/>
                </a:solidFill>
                <a:effectLst/>
                <a:uLnTx/>
                <a:uFillTx/>
                <a:cs typeface="+mn-ea"/>
                <a:sym typeface="+mn-lt"/>
              </a:rPr>
              <a:t>）</a:t>
            </a:r>
          </a:p>
        </p:txBody>
      </p:sp>
      <p:sp>
        <p:nvSpPr>
          <p:cNvPr id="22" name="椭圆形标注 21"/>
          <p:cNvSpPr/>
          <p:nvPr/>
        </p:nvSpPr>
        <p:spPr>
          <a:xfrm>
            <a:off x="7083607" y="2857499"/>
            <a:ext cx="1987626" cy="950825"/>
          </a:xfrm>
          <a:prstGeom prst="wedgeEllipseCallout">
            <a:avLst>
              <a:gd name="adj1" fmla="val -39044"/>
              <a:gd name="adj2" fmla="val 109510"/>
            </a:avLst>
          </a:prstGeom>
          <a:solidFill>
            <a:schemeClr val="accent5">
              <a:lumMod val="20000"/>
              <a:lumOff val="8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局域网的</a:t>
            </a:r>
            <a:endParaRPr kumimoji="0" lang="en-US" altLang="zh-CN" sz="2000" b="0" i="0" u="none" strike="noStrike" kern="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
        <p:nvSpPr>
          <p:cNvPr id="24" name="内容占位符 2">
            <a:extLst>
              <a:ext uri="{FF2B5EF4-FFF2-40B4-BE49-F238E27FC236}">
                <a16:creationId xmlns:a16="http://schemas.microsoft.com/office/drawing/2014/main" id="{BFCD87D3-E36B-467C-9F20-43EA3F5B383E}"/>
              </a:ext>
            </a:extLst>
          </p:cNvPr>
          <p:cNvSpPr>
            <a:spLocks noGrp="1"/>
          </p:cNvSpPr>
          <p:nvPr>
            <p:ph idx="1"/>
          </p:nvPr>
        </p:nvSpPr>
        <p:spPr>
          <a:xfrm>
            <a:off x="660400" y="1217448"/>
            <a:ext cx="10515600" cy="1424900"/>
          </a:xfrm>
        </p:spPr>
        <p:txBody>
          <a:bodyPr>
            <a:normAutofit/>
          </a:bodyPr>
          <a:lstStyle/>
          <a:p>
            <a:pPr indent="39688">
              <a:spcBef>
                <a:spcPts val="0"/>
              </a:spcBef>
              <a:buNone/>
            </a:pPr>
            <a:r>
              <a:rPr lang="zh-CN" altLang="en-US" sz="2400" dirty="0">
                <a:cs typeface="+mn-ea"/>
                <a:sym typeface="+mn-lt"/>
              </a:rPr>
              <a:t>在 </a:t>
            </a:r>
            <a:r>
              <a:rPr lang="en-US" altLang="zh-CN" sz="2400" dirty="0">
                <a:cs typeface="+mn-ea"/>
                <a:sym typeface="+mn-lt"/>
              </a:rPr>
              <a:t>TCP/IP </a:t>
            </a:r>
            <a:r>
              <a:rPr lang="zh-CN" altLang="en-US" sz="2400" dirty="0">
                <a:cs typeface="+mn-ea"/>
                <a:sym typeface="+mn-lt"/>
              </a:rPr>
              <a:t>分层模型中，数据链路层介于物理层和网络层之间：</a:t>
            </a:r>
            <a:endParaRPr lang="en-US" altLang="zh-CN" sz="2400" dirty="0">
              <a:cs typeface="+mn-ea"/>
              <a:sym typeface="+mn-lt"/>
            </a:endParaRPr>
          </a:p>
          <a:p>
            <a:pPr indent="396875">
              <a:spcBef>
                <a:spcPts val="0"/>
              </a:spcBef>
              <a:buFont typeface="Wingdings" panose="05000000000000000000" pitchFamily="2" charset="2"/>
              <a:buChar char="Ø"/>
            </a:pPr>
            <a:endParaRPr lang="en-US" altLang="zh-CN" sz="600" dirty="0">
              <a:cs typeface="+mn-ea"/>
              <a:sym typeface="+mn-lt"/>
            </a:endParaRPr>
          </a:p>
          <a:p>
            <a:pPr indent="396875">
              <a:spcBef>
                <a:spcPts val="0"/>
              </a:spcBef>
              <a:buFont typeface="Wingdings" panose="05000000000000000000" pitchFamily="2" charset="2"/>
              <a:buChar char="Ø"/>
            </a:pPr>
            <a:r>
              <a:rPr lang="zh-CN" altLang="en-US" sz="2000" dirty="0">
                <a:cs typeface="+mn-ea"/>
                <a:sym typeface="+mn-lt"/>
              </a:rPr>
              <a:t>向下：利用物理层提供的比特流服务（服务可能有差错）</a:t>
            </a:r>
            <a:endParaRPr lang="en-US" altLang="zh-CN" sz="2000" dirty="0">
              <a:cs typeface="+mn-ea"/>
              <a:sym typeface="+mn-lt"/>
            </a:endParaRPr>
          </a:p>
          <a:p>
            <a:pPr indent="396875">
              <a:spcBef>
                <a:spcPts val="0"/>
              </a:spcBef>
              <a:buFont typeface="Wingdings" panose="05000000000000000000" pitchFamily="2" charset="2"/>
              <a:buChar char="Ø"/>
            </a:pPr>
            <a:r>
              <a:rPr lang="zh-CN" altLang="en-US" sz="2000" dirty="0">
                <a:cs typeface="+mn-ea"/>
                <a:sym typeface="+mn-lt"/>
              </a:rPr>
              <a:t>向上：向网络层提供分组的收发服务（</a:t>
            </a:r>
            <a:r>
              <a:rPr lang="zh-CN" altLang="en-US" sz="2000" dirty="0">
                <a:solidFill>
                  <a:srgbClr val="FF0000"/>
                </a:solidFill>
                <a:cs typeface="+mn-ea"/>
                <a:sym typeface="+mn-lt"/>
              </a:rPr>
              <a:t>无差错的分组传送服务</a:t>
            </a:r>
            <a:r>
              <a:rPr lang="zh-CN" altLang="en-US" sz="2000" dirty="0">
                <a:cs typeface="+mn-ea"/>
                <a:sym typeface="+mn-lt"/>
              </a:rPr>
              <a:t>）</a:t>
            </a:r>
            <a:endParaRPr lang="en-US" altLang="zh-CN" sz="2000" dirty="0">
              <a:cs typeface="+mn-ea"/>
              <a:sym typeface="+mn-lt"/>
            </a:endParaRPr>
          </a:p>
          <a:p>
            <a:pPr>
              <a:spcBef>
                <a:spcPts val="0"/>
              </a:spcBef>
              <a:buFont typeface="Wingdings" panose="05000000000000000000" pitchFamily="2" charset="2"/>
              <a:buChar char="Ø"/>
            </a:pP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A835A9AB-12D8-8E53-6A9F-1A962EFC6668}"/>
              </a:ext>
            </a:extLst>
          </p:cNvPr>
          <p:cNvSpPr>
            <a:spLocks noGrp="1"/>
          </p:cNvSpPr>
          <p:nvPr>
            <p:ph type="sldNum" sz="quarter" idx="12"/>
          </p:nvPr>
        </p:nvSpPr>
        <p:spPr/>
        <p:txBody>
          <a:bodyPr/>
          <a:lstStyle/>
          <a:p>
            <a:fld id="{C8BB1146-E542-4D4E-B8E9-6919A11DDD48}" type="slidenum">
              <a:rPr lang="en-US" smtClean="0"/>
              <a:t>4</a:t>
            </a:fld>
            <a:endParaRPr lang="en-US"/>
          </a:p>
        </p:txBody>
      </p:sp>
    </p:spTree>
    <p:extLst>
      <p:ext uri="{BB962C8B-B14F-4D97-AF65-F5344CB8AC3E}">
        <p14:creationId xmlns:p14="http://schemas.microsoft.com/office/powerpoint/2010/main" val="349431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59503-9E2A-0B98-6FDF-D30BAAE79211}"/>
              </a:ext>
            </a:extLst>
          </p:cNvPr>
          <p:cNvSpPr>
            <a:spLocks noGrp="1"/>
          </p:cNvSpPr>
          <p:nvPr>
            <p:ph type="title"/>
          </p:nvPr>
        </p:nvSpPr>
        <p:spPr/>
        <p:txBody>
          <a:bodyPr>
            <a:normAutofit/>
          </a:bodyPr>
          <a:lstStyle/>
          <a:p>
            <a:r>
              <a:rPr lang="zh-CN" altLang="en-US" sz="3200" dirty="0">
                <a:latin typeface="+mn-lt"/>
                <a:ea typeface="+mn-ea"/>
                <a:cs typeface="+mn-ea"/>
                <a:sym typeface="+mn-lt"/>
              </a:rPr>
              <a:t>数据链路层不加控制的数据收发</a:t>
            </a:r>
            <a:endParaRPr lang="zh-CN" altLang="en-US" dirty="0"/>
          </a:p>
        </p:txBody>
      </p:sp>
      <p:sp>
        <p:nvSpPr>
          <p:cNvPr id="4" name="灯片编号占位符 3">
            <a:extLst>
              <a:ext uri="{FF2B5EF4-FFF2-40B4-BE49-F238E27FC236}">
                <a16:creationId xmlns:a16="http://schemas.microsoft.com/office/drawing/2014/main" id="{A1085234-2F90-51D7-2902-B2F65350DDF8}"/>
              </a:ext>
            </a:extLst>
          </p:cNvPr>
          <p:cNvSpPr>
            <a:spLocks noGrp="1"/>
          </p:cNvSpPr>
          <p:nvPr>
            <p:ph type="sldNum" sz="quarter" idx="12"/>
          </p:nvPr>
        </p:nvSpPr>
        <p:spPr/>
        <p:txBody>
          <a:bodyPr/>
          <a:lstStyle/>
          <a:p>
            <a:fld id="{C8BB1146-E542-4D4E-B8E9-6919A11DDD48}" type="slidenum">
              <a:rPr lang="en-US" smtClean="0"/>
              <a:t>40</a:t>
            </a:fld>
            <a:endParaRPr lang="en-US"/>
          </a:p>
        </p:txBody>
      </p:sp>
      <p:sp>
        <p:nvSpPr>
          <p:cNvPr id="5" name="下箭头 63">
            <a:extLst>
              <a:ext uri="{FF2B5EF4-FFF2-40B4-BE49-F238E27FC236}">
                <a16:creationId xmlns:a16="http://schemas.microsoft.com/office/drawing/2014/main" id="{4699B8B6-EA46-6B34-165B-BA07FE5716AF}"/>
              </a:ext>
            </a:extLst>
          </p:cNvPr>
          <p:cNvSpPr/>
          <p:nvPr/>
        </p:nvSpPr>
        <p:spPr>
          <a:xfrm rot="10800000" flipV="1">
            <a:off x="901650" y="3531188"/>
            <a:ext cx="10375448" cy="1103925"/>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6" name="内容占位符 2">
            <a:extLst>
              <a:ext uri="{FF2B5EF4-FFF2-40B4-BE49-F238E27FC236}">
                <a16:creationId xmlns:a16="http://schemas.microsoft.com/office/drawing/2014/main" id="{F4D14F31-E2D4-8A9F-1E84-4ABD244571C6}"/>
              </a:ext>
            </a:extLst>
          </p:cNvPr>
          <p:cNvSpPr txBox="1">
            <a:spLocks/>
          </p:cNvSpPr>
          <p:nvPr/>
        </p:nvSpPr>
        <p:spPr>
          <a:xfrm>
            <a:off x="908276" y="1890443"/>
            <a:ext cx="2490907" cy="1451262"/>
          </a:xfrm>
          <a:prstGeom prst="rect">
            <a:avLst/>
          </a:prstGeom>
          <a:solidFill>
            <a:srgbClr val="92D050">
              <a:alpha val="10000"/>
            </a:srgbClr>
          </a:solidFill>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发送端只管发送</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接收端只管接收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不作流量控制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不作差错控制</a:t>
            </a:r>
            <a:endParaRPr kumimoji="1" lang="en-US" altLang="zh-CN" sz="2000" dirty="0">
              <a:latin typeface="+mn-lt"/>
              <a:ea typeface="+mn-ea"/>
              <a:cs typeface="+mn-ea"/>
              <a:sym typeface="+mn-lt"/>
            </a:endParaRPr>
          </a:p>
          <a:p>
            <a:pPr marL="0" indent="0">
              <a:lnSpc>
                <a:spcPct val="120000"/>
              </a:lnSpc>
              <a:spcBef>
                <a:spcPct val="0"/>
              </a:spcBef>
              <a:buFont typeface="Arial" panose="020B0604020202020204" pitchFamily="34" charset="0"/>
              <a:buNone/>
            </a:pPr>
            <a:endParaRPr kumimoji="1" lang="en-US" altLang="zh-CN" sz="2000" dirty="0">
              <a:latin typeface="+mn-lt"/>
              <a:ea typeface="+mn-ea"/>
              <a:cs typeface="+mn-ea"/>
              <a:sym typeface="+mn-lt"/>
            </a:endParaRPr>
          </a:p>
        </p:txBody>
      </p:sp>
      <p:sp>
        <p:nvSpPr>
          <p:cNvPr id="7" name="矩形 6">
            <a:extLst>
              <a:ext uri="{FF2B5EF4-FFF2-40B4-BE49-F238E27FC236}">
                <a16:creationId xmlns:a16="http://schemas.microsoft.com/office/drawing/2014/main" id="{A30B2862-E08A-EF6A-2CDB-4F3BA41B7F72}"/>
              </a:ext>
            </a:extLst>
          </p:cNvPr>
          <p:cNvSpPr/>
          <p:nvPr/>
        </p:nvSpPr>
        <p:spPr>
          <a:xfrm>
            <a:off x="5219413" y="3682093"/>
            <a:ext cx="1739922" cy="497316"/>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400" b="1" dirty="0">
                <a:cs typeface="+mn-ea"/>
                <a:sym typeface="+mn-lt"/>
              </a:rPr>
              <a:t>存在的问题</a:t>
            </a:r>
            <a:endParaRPr kumimoji="1" lang="en-US" altLang="zh-CN" sz="2400" b="1" dirty="0">
              <a:cs typeface="+mn-ea"/>
              <a:sym typeface="+mn-lt"/>
            </a:endParaRPr>
          </a:p>
        </p:txBody>
      </p:sp>
      <p:sp>
        <p:nvSpPr>
          <p:cNvPr id="8" name="内容占位符 2">
            <a:extLst>
              <a:ext uri="{FF2B5EF4-FFF2-40B4-BE49-F238E27FC236}">
                <a16:creationId xmlns:a16="http://schemas.microsoft.com/office/drawing/2014/main" id="{1F3902C3-8A43-3FC6-9A89-FEA01EC5AB2F}"/>
              </a:ext>
            </a:extLst>
          </p:cNvPr>
          <p:cNvSpPr txBox="1">
            <a:spLocks/>
          </p:cNvSpPr>
          <p:nvPr/>
        </p:nvSpPr>
        <p:spPr>
          <a:xfrm>
            <a:off x="4333461" y="2005583"/>
            <a:ext cx="6943637" cy="1380984"/>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完美信道：帧不会丢失，也不会受损，信道带宽能力足够</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始终就绪：接收方始终处于接收就绪状态，随时都能接收</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能力超强：发送方</a:t>
            </a:r>
            <a:r>
              <a:rPr kumimoji="1" lang="en-US" altLang="zh-CN" sz="2000" dirty="0">
                <a:latin typeface="+mn-lt"/>
                <a:ea typeface="+mn-ea"/>
                <a:cs typeface="+mn-ea"/>
                <a:sym typeface="+mn-lt"/>
              </a:rPr>
              <a:t>/</a:t>
            </a:r>
            <a:r>
              <a:rPr kumimoji="1" lang="zh-CN" altLang="en-US" sz="2000" dirty="0">
                <a:latin typeface="+mn-lt"/>
                <a:ea typeface="+mn-ea"/>
                <a:cs typeface="+mn-ea"/>
                <a:sym typeface="+mn-lt"/>
              </a:rPr>
              <a:t>接收方能够生成</a:t>
            </a:r>
            <a:r>
              <a:rPr kumimoji="1" lang="en-US" altLang="zh-CN" sz="2000" dirty="0">
                <a:latin typeface="+mn-lt"/>
                <a:ea typeface="+mn-ea"/>
                <a:cs typeface="+mn-ea"/>
                <a:sym typeface="+mn-lt"/>
              </a:rPr>
              <a:t>/</a:t>
            </a:r>
            <a:r>
              <a:rPr kumimoji="1" lang="zh-CN" altLang="en-US" sz="2000" dirty="0">
                <a:latin typeface="+mn-lt"/>
                <a:ea typeface="+mn-ea"/>
                <a:cs typeface="+mn-ea"/>
                <a:sym typeface="+mn-lt"/>
              </a:rPr>
              <a:t>处理数据的能力无限</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endParaRPr kumimoji="1" lang="en-US" altLang="zh-CN" sz="2000" dirty="0">
              <a:latin typeface="+mn-lt"/>
              <a:ea typeface="+mn-ea"/>
              <a:cs typeface="+mn-ea"/>
              <a:sym typeface="+mn-lt"/>
            </a:endParaRPr>
          </a:p>
        </p:txBody>
      </p:sp>
      <p:sp>
        <p:nvSpPr>
          <p:cNvPr id="9" name="矩形 8">
            <a:extLst>
              <a:ext uri="{FF2B5EF4-FFF2-40B4-BE49-F238E27FC236}">
                <a16:creationId xmlns:a16="http://schemas.microsoft.com/office/drawing/2014/main" id="{1408826E-577E-084A-CCE3-BC2A458CE003}"/>
              </a:ext>
            </a:extLst>
          </p:cNvPr>
          <p:cNvSpPr/>
          <p:nvPr/>
        </p:nvSpPr>
        <p:spPr>
          <a:xfrm>
            <a:off x="801081" y="1264308"/>
            <a:ext cx="2685351"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b="1" dirty="0">
                <a:solidFill>
                  <a:srgbClr val="C00000"/>
                </a:solidFill>
                <a:cs typeface="+mn-ea"/>
                <a:sym typeface="+mn-lt"/>
              </a:rPr>
              <a:t>不加任何控制：</a:t>
            </a:r>
            <a:endParaRPr kumimoji="1" lang="en-US" altLang="zh-CN" sz="2000" dirty="0">
              <a:solidFill>
                <a:srgbClr val="C00000"/>
              </a:solidFill>
              <a:cs typeface="+mn-ea"/>
              <a:sym typeface="+mn-lt"/>
            </a:endParaRPr>
          </a:p>
        </p:txBody>
      </p:sp>
      <p:sp>
        <p:nvSpPr>
          <p:cNvPr id="10" name="矩形 9">
            <a:extLst>
              <a:ext uri="{FF2B5EF4-FFF2-40B4-BE49-F238E27FC236}">
                <a16:creationId xmlns:a16="http://schemas.microsoft.com/office/drawing/2014/main" id="{A860B396-62D0-188F-E486-427186962035}"/>
              </a:ext>
            </a:extLst>
          </p:cNvPr>
          <p:cNvSpPr/>
          <p:nvPr/>
        </p:nvSpPr>
        <p:spPr>
          <a:xfrm>
            <a:off x="4269940" y="1264308"/>
            <a:ext cx="3916457"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b="1" dirty="0">
                <a:solidFill>
                  <a:srgbClr val="C00000"/>
                </a:solidFill>
                <a:cs typeface="+mn-ea"/>
                <a:sym typeface="+mn-lt"/>
              </a:rPr>
              <a:t>需要基于以下假设条件：</a:t>
            </a:r>
            <a:endParaRPr kumimoji="1" lang="en-US" altLang="zh-CN" sz="2400" b="1" dirty="0">
              <a:solidFill>
                <a:srgbClr val="C00000"/>
              </a:solidFill>
              <a:cs typeface="+mn-ea"/>
              <a:sym typeface="+mn-lt"/>
            </a:endParaRPr>
          </a:p>
        </p:txBody>
      </p:sp>
      <p:sp>
        <p:nvSpPr>
          <p:cNvPr id="11" name="内容占位符 2">
            <a:extLst>
              <a:ext uri="{FF2B5EF4-FFF2-40B4-BE49-F238E27FC236}">
                <a16:creationId xmlns:a16="http://schemas.microsoft.com/office/drawing/2014/main" id="{194F09EC-3533-9E58-0A6C-1C8D52E32A30}"/>
              </a:ext>
            </a:extLst>
          </p:cNvPr>
          <p:cNvSpPr txBox="1">
            <a:spLocks/>
          </p:cNvSpPr>
          <p:nvPr/>
        </p:nvSpPr>
        <p:spPr>
          <a:xfrm>
            <a:off x="1987826" y="4694077"/>
            <a:ext cx="8242851" cy="1269401"/>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这样的假设条件在实际传输链路上几乎不存在，技术上也不现实</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接收方来不及接收以及传输中数据帧发生错误、丢失是难免的</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数据帧一旦发生错误或丢失，只有依赖更高层次发现错误、解决错误</a:t>
            </a:r>
          </a:p>
        </p:txBody>
      </p:sp>
    </p:spTree>
    <p:extLst>
      <p:ext uri="{BB962C8B-B14F-4D97-AF65-F5344CB8AC3E}">
        <p14:creationId xmlns:p14="http://schemas.microsoft.com/office/powerpoint/2010/main" val="3325923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F85CD-F0F5-8FAD-8600-AC6C3B56C505}"/>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prstClr val="black"/>
                </a:solidFill>
                <a:effectLst/>
                <a:uLnTx/>
                <a:uFillTx/>
                <a:latin typeface="+mn-lt"/>
                <a:ea typeface="+mn-ea"/>
                <a:cs typeface="+mn-ea"/>
                <a:sym typeface="+mn-lt"/>
              </a:rPr>
              <a:t>数据链路层不加控制将带来两个问题</a:t>
            </a:r>
            <a:endParaRPr lang="zh-CN" altLang="en-US" dirty="0"/>
          </a:p>
        </p:txBody>
      </p:sp>
      <p:sp>
        <p:nvSpPr>
          <p:cNvPr id="4" name="灯片编号占位符 3">
            <a:extLst>
              <a:ext uri="{FF2B5EF4-FFF2-40B4-BE49-F238E27FC236}">
                <a16:creationId xmlns:a16="http://schemas.microsoft.com/office/drawing/2014/main" id="{AB85EAAE-6BE6-600A-A00A-0D15D9D8A835}"/>
              </a:ext>
            </a:extLst>
          </p:cNvPr>
          <p:cNvSpPr>
            <a:spLocks noGrp="1"/>
          </p:cNvSpPr>
          <p:nvPr>
            <p:ph type="sldNum" sz="quarter" idx="12"/>
          </p:nvPr>
        </p:nvSpPr>
        <p:spPr/>
        <p:txBody>
          <a:bodyPr/>
          <a:lstStyle/>
          <a:p>
            <a:fld id="{C8BB1146-E542-4D4E-B8E9-6919A11DDD48}" type="slidenum">
              <a:rPr lang="en-US" smtClean="0"/>
              <a:t>41</a:t>
            </a:fld>
            <a:endParaRPr lang="en-US"/>
          </a:p>
        </p:txBody>
      </p:sp>
      <p:sp>
        <p:nvSpPr>
          <p:cNvPr id="5" name="Rectangle 3">
            <a:extLst>
              <a:ext uri="{FF2B5EF4-FFF2-40B4-BE49-F238E27FC236}">
                <a16:creationId xmlns:a16="http://schemas.microsoft.com/office/drawing/2014/main" id="{A332B77B-ECD7-660B-30D3-B45F6D3CAF9F}"/>
              </a:ext>
            </a:extLst>
          </p:cNvPr>
          <p:cNvSpPr txBox="1">
            <a:spLocks noChangeArrowheads="1"/>
          </p:cNvSpPr>
          <p:nvPr/>
        </p:nvSpPr>
        <p:spPr>
          <a:xfrm>
            <a:off x="683039" y="1997534"/>
            <a:ext cx="6030011" cy="1555953"/>
          </a:xfrm>
          <a:prstGeom prst="rect">
            <a:avLst/>
          </a:prstGeom>
          <a:solidFill>
            <a:srgbClr val="92D050">
              <a:alpha val="16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lang="zh-CN" altLang="en-US" sz="2000" dirty="0">
                <a:solidFill>
                  <a:prstClr val="black"/>
                </a:solidFill>
                <a:latin typeface="+mn-lt"/>
                <a:ea typeface="+mn-ea"/>
                <a:cs typeface="+mn-ea"/>
                <a:sym typeface="+mn-lt"/>
              </a:rPr>
              <a:t>接收方</a:t>
            </a: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的处理速率有限，低于发送方的发送速率</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接收方的接收缓冲区小，缓存不下突发性数据流量</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L="228600" marR="0" lvl="0" indent="-228600" algn="l" defTabSz="914400" rtl="0" eaLnBrk="1" fontAlgn="auto" latinLnBrk="0" hangingPunct="1">
              <a:lnSpc>
                <a:spcPct val="120000"/>
              </a:lnSpc>
              <a:spcBef>
                <a:spcPct val="0"/>
              </a:spcBef>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6" name="Rectangle 3">
            <a:extLst>
              <a:ext uri="{FF2B5EF4-FFF2-40B4-BE49-F238E27FC236}">
                <a16:creationId xmlns:a16="http://schemas.microsoft.com/office/drawing/2014/main" id="{BAC147E4-9601-ACA7-6995-2BE4EACF830D}"/>
              </a:ext>
            </a:extLst>
          </p:cNvPr>
          <p:cNvSpPr txBox="1">
            <a:spLocks noChangeArrowheads="1"/>
          </p:cNvSpPr>
          <p:nvPr/>
        </p:nvSpPr>
        <p:spPr>
          <a:xfrm>
            <a:off x="6939417" y="1977634"/>
            <a:ext cx="4443744" cy="1575853"/>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帧损坏：数据帧的比特发生差错</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帧丢失：接收方未收到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帧乱序：先发后到，后发先到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帧重复：相同数据帧，收到多次</a:t>
            </a:r>
            <a:endParaRPr lang="en-US" altLang="zh-CN" sz="2000" dirty="0">
              <a:latin typeface="+mn-lt"/>
              <a:ea typeface="+mn-ea"/>
              <a:cs typeface="+mn-ea"/>
              <a:sym typeface="+mn-lt"/>
            </a:endParaRPr>
          </a:p>
          <a:p>
            <a:pPr marL="228600" marR="0" lvl="0" indent="-228600" algn="l" defTabSz="914400" rtl="0" eaLnBrk="1" fontAlgn="auto" latinLnBrk="0" hangingPunct="1">
              <a:lnSpc>
                <a:spcPct val="120000"/>
              </a:lnSpc>
              <a:spcBef>
                <a:spcPts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7" name="矩形 6">
            <a:extLst>
              <a:ext uri="{FF2B5EF4-FFF2-40B4-BE49-F238E27FC236}">
                <a16:creationId xmlns:a16="http://schemas.microsoft.com/office/drawing/2014/main" id="{B642FDA8-ED6A-A311-D0F5-362CB89B0594}"/>
              </a:ext>
            </a:extLst>
          </p:cNvPr>
          <p:cNvSpPr/>
          <p:nvPr/>
        </p:nvSpPr>
        <p:spPr>
          <a:xfrm>
            <a:off x="660400" y="1374972"/>
            <a:ext cx="4203395" cy="497316"/>
          </a:xfrm>
          <a:prstGeom prst="rect">
            <a:avLst/>
          </a:prstGeom>
        </p:spPr>
        <p:txBody>
          <a:bodyPr wrap="none">
            <a:spAutoFit/>
          </a:bodyPr>
          <a:lstStyle/>
          <a:p>
            <a:pPr marL="457200" lvl="0" indent="-4572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1</a:t>
            </a:r>
            <a:r>
              <a:rPr lang="zh-CN" altLang="en-US" sz="2400" dirty="0">
                <a:solidFill>
                  <a:srgbClr val="C00000"/>
                </a:solidFill>
                <a:cs typeface="+mn-ea"/>
                <a:sym typeface="+mn-lt"/>
              </a:rPr>
              <a:t>：接收方来不及处理</a:t>
            </a:r>
            <a:endParaRPr lang="en-US" altLang="zh-CN" sz="2400" dirty="0">
              <a:solidFill>
                <a:srgbClr val="C00000"/>
              </a:solidFill>
              <a:cs typeface="+mn-ea"/>
              <a:sym typeface="+mn-lt"/>
            </a:endParaRPr>
          </a:p>
        </p:txBody>
      </p:sp>
      <p:sp>
        <p:nvSpPr>
          <p:cNvPr id="8" name="矩形 7">
            <a:extLst>
              <a:ext uri="{FF2B5EF4-FFF2-40B4-BE49-F238E27FC236}">
                <a16:creationId xmlns:a16="http://schemas.microsoft.com/office/drawing/2014/main" id="{0B9A4DA0-9EE0-4CCC-8F30-42544E564B01}"/>
              </a:ext>
            </a:extLst>
          </p:cNvPr>
          <p:cNvSpPr/>
          <p:nvPr/>
        </p:nvSpPr>
        <p:spPr>
          <a:xfrm>
            <a:off x="6939417" y="1356782"/>
            <a:ext cx="4087979" cy="497316"/>
          </a:xfrm>
          <a:prstGeom prst="rect">
            <a:avLst/>
          </a:prstGeom>
        </p:spPr>
        <p:txBody>
          <a:bodyPr wrap="none">
            <a:spAutoFit/>
          </a:bodyPr>
          <a:lstStyle/>
          <a:p>
            <a:pPr marL="342900" lvl="0" indent="-3429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2</a:t>
            </a:r>
            <a:r>
              <a:rPr lang="zh-CN" altLang="en-US" sz="2400" dirty="0">
                <a:solidFill>
                  <a:srgbClr val="C00000"/>
                </a:solidFill>
                <a:cs typeface="+mn-ea"/>
                <a:sym typeface="+mn-lt"/>
              </a:rPr>
              <a:t>：信道上发生了差错</a:t>
            </a:r>
            <a:endParaRPr lang="en-US" altLang="zh-CN" sz="2400" dirty="0">
              <a:solidFill>
                <a:srgbClr val="C00000"/>
              </a:solidFill>
              <a:cs typeface="+mn-ea"/>
              <a:sym typeface="+mn-lt"/>
            </a:endParaRPr>
          </a:p>
        </p:txBody>
      </p:sp>
      <p:sp>
        <p:nvSpPr>
          <p:cNvPr id="9" name="Rectangle 3">
            <a:extLst>
              <a:ext uri="{FF2B5EF4-FFF2-40B4-BE49-F238E27FC236}">
                <a16:creationId xmlns:a16="http://schemas.microsoft.com/office/drawing/2014/main" id="{8BDF5474-2C89-9324-826D-D4FFC160A5CC}"/>
              </a:ext>
            </a:extLst>
          </p:cNvPr>
          <p:cNvSpPr txBox="1">
            <a:spLocks noChangeArrowheads="1"/>
          </p:cNvSpPr>
          <p:nvPr/>
        </p:nvSpPr>
        <p:spPr>
          <a:xfrm>
            <a:off x="2764945" y="4646324"/>
            <a:ext cx="1494366" cy="528649"/>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流量控制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10" name="Rectangle 3">
            <a:extLst>
              <a:ext uri="{FF2B5EF4-FFF2-40B4-BE49-F238E27FC236}">
                <a16:creationId xmlns:a16="http://schemas.microsoft.com/office/drawing/2014/main" id="{CE4026FB-977C-A19F-5819-42E1D2171D7F}"/>
              </a:ext>
            </a:extLst>
          </p:cNvPr>
          <p:cNvSpPr txBox="1">
            <a:spLocks noChangeArrowheads="1"/>
          </p:cNvSpPr>
          <p:nvPr/>
        </p:nvSpPr>
        <p:spPr>
          <a:xfrm>
            <a:off x="8576549" y="4646325"/>
            <a:ext cx="1494366" cy="528648"/>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差错控制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13" name="Rectangle 3">
            <a:extLst>
              <a:ext uri="{FF2B5EF4-FFF2-40B4-BE49-F238E27FC236}">
                <a16:creationId xmlns:a16="http://schemas.microsoft.com/office/drawing/2014/main" id="{71DB0B56-7324-81D4-45E9-F8D148CB2683}"/>
              </a:ext>
            </a:extLst>
          </p:cNvPr>
          <p:cNvSpPr txBox="1">
            <a:spLocks noChangeArrowheads="1"/>
          </p:cNvSpPr>
          <p:nvPr/>
        </p:nvSpPr>
        <p:spPr>
          <a:xfrm>
            <a:off x="4825414" y="5532749"/>
            <a:ext cx="3295869" cy="497317"/>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prstClr val="black"/>
                </a:solidFill>
                <a:latin typeface="+mn-lt"/>
                <a:ea typeface="+mn-ea"/>
                <a:cs typeface="+mn-ea"/>
                <a:sym typeface="+mn-lt"/>
              </a:rPr>
              <a:t>确保数据帧被正确接收</a:t>
            </a: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14" name="箭头: 圆角右 13">
            <a:extLst>
              <a:ext uri="{FF2B5EF4-FFF2-40B4-BE49-F238E27FC236}">
                <a16:creationId xmlns:a16="http://schemas.microsoft.com/office/drawing/2014/main" id="{3C1462CD-0F27-3F80-CB2D-9638C601B6A5}"/>
              </a:ext>
            </a:extLst>
          </p:cNvPr>
          <p:cNvSpPr/>
          <p:nvPr/>
        </p:nvSpPr>
        <p:spPr>
          <a:xfrm rot="10800000">
            <a:off x="8051075" y="5234742"/>
            <a:ext cx="1504054" cy="728735"/>
          </a:xfrm>
          <a:prstGeom prst="bentArrow">
            <a:avLst>
              <a:gd name="adj1" fmla="val 30933"/>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5" name="箭头: 圆角右 14">
            <a:extLst>
              <a:ext uri="{FF2B5EF4-FFF2-40B4-BE49-F238E27FC236}">
                <a16:creationId xmlns:a16="http://schemas.microsoft.com/office/drawing/2014/main" id="{5FCB1B84-5E9B-92EF-F494-F985CDB290AF}"/>
              </a:ext>
            </a:extLst>
          </p:cNvPr>
          <p:cNvSpPr/>
          <p:nvPr/>
        </p:nvSpPr>
        <p:spPr>
          <a:xfrm flipV="1">
            <a:off x="3184635" y="5275046"/>
            <a:ext cx="1629826" cy="688431"/>
          </a:xfrm>
          <a:prstGeom prst="bentArrow">
            <a:avLst>
              <a:gd name="adj1" fmla="val 31166"/>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8" name="下箭头 63">
            <a:extLst>
              <a:ext uri="{FF2B5EF4-FFF2-40B4-BE49-F238E27FC236}">
                <a16:creationId xmlns:a16="http://schemas.microsoft.com/office/drawing/2014/main" id="{22C9956F-5981-D00F-5FC4-0107B1D8C65C}"/>
              </a:ext>
            </a:extLst>
          </p:cNvPr>
          <p:cNvSpPr/>
          <p:nvPr/>
        </p:nvSpPr>
        <p:spPr>
          <a:xfrm rot="10800000" flipV="1">
            <a:off x="683040" y="3624703"/>
            <a:ext cx="5658176" cy="97670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9" name="下箭头 63">
            <a:extLst>
              <a:ext uri="{FF2B5EF4-FFF2-40B4-BE49-F238E27FC236}">
                <a16:creationId xmlns:a16="http://schemas.microsoft.com/office/drawing/2014/main" id="{9CD23A10-46F1-DA22-A047-D6B896C06A16}"/>
              </a:ext>
            </a:extLst>
          </p:cNvPr>
          <p:cNvSpPr/>
          <p:nvPr/>
        </p:nvSpPr>
        <p:spPr>
          <a:xfrm rot="10800000" flipV="1">
            <a:off x="6939415" y="3721565"/>
            <a:ext cx="4443745" cy="820658"/>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20" name="矩形 19">
            <a:extLst>
              <a:ext uri="{FF2B5EF4-FFF2-40B4-BE49-F238E27FC236}">
                <a16:creationId xmlns:a16="http://schemas.microsoft.com/office/drawing/2014/main" id="{7C36C919-ECA3-EDE5-3724-61ADA8840221}"/>
              </a:ext>
            </a:extLst>
          </p:cNvPr>
          <p:cNvSpPr/>
          <p:nvPr/>
        </p:nvSpPr>
        <p:spPr>
          <a:xfrm>
            <a:off x="2907871" y="3702033"/>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
        <p:nvSpPr>
          <p:cNvPr id="21" name="矩形 20">
            <a:extLst>
              <a:ext uri="{FF2B5EF4-FFF2-40B4-BE49-F238E27FC236}">
                <a16:creationId xmlns:a16="http://schemas.microsoft.com/office/drawing/2014/main" id="{56B618AE-2223-69A4-B519-3250DEE61A23}"/>
              </a:ext>
            </a:extLst>
          </p:cNvPr>
          <p:cNvSpPr/>
          <p:nvPr/>
        </p:nvSpPr>
        <p:spPr>
          <a:xfrm>
            <a:off x="8506915" y="3721565"/>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Tree>
    <p:extLst>
      <p:ext uri="{BB962C8B-B14F-4D97-AF65-F5344CB8AC3E}">
        <p14:creationId xmlns:p14="http://schemas.microsoft.com/office/powerpoint/2010/main" val="3298697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0F28C-0C96-D9E9-0BE7-8B2C68598583}"/>
              </a:ext>
            </a:extLst>
          </p:cNvPr>
          <p:cNvSpPr>
            <a:spLocks noGrp="1"/>
          </p:cNvSpPr>
          <p:nvPr>
            <p:ph type="title"/>
          </p:nvPr>
        </p:nvSpPr>
        <p:spPr/>
        <p:txBody>
          <a:bodyPr/>
          <a:lstStyle/>
          <a:p>
            <a:r>
              <a:rPr lang="zh-CN" altLang="en-US" sz="3200" b="1" dirty="0">
                <a:latin typeface="+mn-lt"/>
                <a:ea typeface="+mn-ea"/>
                <a:cs typeface="+mn-ea"/>
                <a:sym typeface="+mn-lt"/>
              </a:rPr>
              <a:t>差错控制</a:t>
            </a:r>
            <a:endParaRPr lang="zh-CN" altLang="en-US" dirty="0"/>
          </a:p>
        </p:txBody>
      </p:sp>
      <p:sp>
        <p:nvSpPr>
          <p:cNvPr id="3" name="内容占位符 2">
            <a:extLst>
              <a:ext uri="{FF2B5EF4-FFF2-40B4-BE49-F238E27FC236}">
                <a16:creationId xmlns:a16="http://schemas.microsoft.com/office/drawing/2014/main" id="{B0806EB9-80CB-D173-7C9F-6B2F60EDDD18}"/>
              </a:ext>
            </a:extLst>
          </p:cNvPr>
          <p:cNvSpPr>
            <a:spLocks noGrp="1"/>
          </p:cNvSpPr>
          <p:nvPr>
            <p:ph idx="1"/>
          </p:nvPr>
        </p:nvSpPr>
        <p:spPr/>
        <p:txBody>
          <a:bodyPr>
            <a:normAutofit lnSpcReduction="10000"/>
          </a:bodyPr>
          <a:lstStyle/>
          <a:p>
            <a:pPr eaLnBrk="1" hangingPunct="1">
              <a:spcBef>
                <a:spcPct val="0"/>
              </a:spcBef>
            </a:pPr>
            <a:r>
              <a:rPr lang="zh-CN" altLang="en-US" dirty="0">
                <a:latin typeface="+mn-ea"/>
                <a:cs typeface="+mn-ea"/>
              </a:rPr>
              <a:t>差错控制主要指</a:t>
            </a:r>
            <a:r>
              <a:rPr lang="zh-CN" altLang="en-US" dirty="0">
                <a:solidFill>
                  <a:srgbClr val="C00000"/>
                </a:solidFill>
                <a:latin typeface="+mn-ea"/>
                <a:cs typeface="+mn-ea"/>
              </a:rPr>
              <a:t>错误检测和重传方法</a:t>
            </a:r>
          </a:p>
          <a:p>
            <a:pPr marL="715963" indent="-358775">
              <a:spcBef>
                <a:spcPct val="0"/>
              </a:spcBef>
              <a:buFont typeface="Wingdings" panose="05000000000000000000" pitchFamily="2" charset="2"/>
              <a:buChar char="Ø"/>
            </a:pPr>
            <a:r>
              <a:rPr lang="zh-CN" altLang="en-US" sz="2000" dirty="0">
                <a:solidFill>
                  <a:srgbClr val="C00000"/>
                </a:solidFill>
                <a:latin typeface="+mn-lt"/>
                <a:ea typeface="+mn-ea"/>
                <a:cs typeface="+mn-ea"/>
                <a:sym typeface="+mn-lt"/>
              </a:rPr>
              <a:t>错误检测</a:t>
            </a:r>
            <a:r>
              <a:rPr lang="zh-CN" altLang="en-US" sz="2000" dirty="0">
                <a:latin typeface="+mn-lt"/>
                <a:ea typeface="+mn-ea"/>
                <a:cs typeface="+mn-ea"/>
                <a:sym typeface="+mn-lt"/>
              </a:rPr>
              <a:t>：接收方能</a:t>
            </a:r>
            <a:r>
              <a:rPr lang="zh-CN" altLang="en-US" sz="2000" dirty="0">
                <a:cs typeface="+mn-ea"/>
                <a:sym typeface="+mn-lt"/>
              </a:rPr>
              <a:t>检测出数据帧出错，</a:t>
            </a:r>
            <a:r>
              <a:rPr lang="zh-CN" altLang="en-US" sz="2000" dirty="0">
                <a:latin typeface="+mn-lt"/>
                <a:ea typeface="+mn-ea"/>
                <a:cs typeface="+mn-ea"/>
                <a:sym typeface="+mn-lt"/>
              </a:rPr>
              <a:t>不将错误的帧交给网络层</a:t>
            </a:r>
            <a:endParaRPr lang="en-US" altLang="zh-CN" sz="2000" dirty="0">
              <a:latin typeface="+mn-lt"/>
              <a:ea typeface="+mn-ea"/>
              <a:cs typeface="+mn-ea"/>
              <a:sym typeface="+mn-lt"/>
            </a:endParaRPr>
          </a:p>
          <a:p>
            <a:pPr marL="715963" indent="-358775">
              <a:spcBef>
                <a:spcPct val="0"/>
              </a:spcBef>
              <a:buFont typeface="Wingdings" panose="05000000000000000000" pitchFamily="2" charset="2"/>
              <a:buChar char="Ø"/>
            </a:pPr>
            <a:r>
              <a:rPr lang="zh-CN" altLang="en-US" sz="2000" dirty="0">
                <a:solidFill>
                  <a:srgbClr val="C00000"/>
                </a:solidFill>
                <a:latin typeface="+mn-lt"/>
                <a:ea typeface="+mn-ea"/>
                <a:cs typeface="+mn-ea"/>
                <a:sym typeface="+mn-lt"/>
              </a:rPr>
              <a:t>确认</a:t>
            </a:r>
            <a:r>
              <a:rPr lang="zh-CN" altLang="en-US" sz="2000" dirty="0">
                <a:latin typeface="+mn-lt"/>
                <a:ea typeface="+mn-ea"/>
                <a:cs typeface="+mn-ea"/>
                <a:sym typeface="+mn-lt"/>
              </a:rPr>
              <a:t>：接收方收到正确的数据帧后给发送方一个肯定应答</a:t>
            </a:r>
            <a:endParaRPr lang="en-US" altLang="zh-CN" sz="2000" dirty="0">
              <a:solidFill>
                <a:srgbClr val="C00000"/>
              </a:solidFill>
              <a:latin typeface="+mn-ea"/>
              <a:cs typeface="+mn-ea"/>
            </a:endParaRPr>
          </a:p>
          <a:p>
            <a:pPr marL="715963" indent="-358775">
              <a:spcBef>
                <a:spcPct val="0"/>
              </a:spcBef>
              <a:buFont typeface="Wingdings" panose="05000000000000000000" pitchFamily="2" charset="2"/>
              <a:buChar char="Ø"/>
            </a:pPr>
            <a:r>
              <a:rPr lang="zh-CN" altLang="en-US" sz="2000" dirty="0">
                <a:solidFill>
                  <a:srgbClr val="C00000"/>
                </a:solidFill>
                <a:latin typeface="+mn-ea"/>
                <a:cs typeface="+mn-ea"/>
              </a:rPr>
              <a:t>自动重复请求</a:t>
            </a:r>
            <a:r>
              <a:rPr lang="en-US" altLang="zh-CN" sz="2000" dirty="0">
                <a:solidFill>
                  <a:srgbClr val="C00000"/>
                </a:solidFill>
                <a:latin typeface="+mn-ea"/>
                <a:cs typeface="+mn-ea"/>
              </a:rPr>
              <a:t>(ARQ)</a:t>
            </a:r>
            <a:r>
              <a:rPr lang="zh-CN" altLang="en-US" sz="2000" dirty="0">
                <a:latin typeface="+mn-ea"/>
                <a:cs typeface="+mn-ea"/>
              </a:rPr>
              <a:t>：数据帧在传输中出现错误，接收方就返回一个否定应答帧</a:t>
            </a:r>
            <a:r>
              <a:rPr lang="en-US" altLang="zh-CN" sz="2000" dirty="0">
                <a:latin typeface="+mn-ea"/>
                <a:cs typeface="+mn-ea"/>
              </a:rPr>
              <a:t>(NAK)</a:t>
            </a:r>
            <a:r>
              <a:rPr lang="zh-CN" altLang="en-US" sz="2000" dirty="0">
                <a:latin typeface="+mn-ea"/>
                <a:cs typeface="+mn-ea"/>
              </a:rPr>
              <a:t>，出错的帧就会被发送方重新传送。这个过程叫</a:t>
            </a:r>
            <a:r>
              <a:rPr lang="en-US" altLang="zh-CN" sz="2000" dirty="0">
                <a:latin typeface="+mn-ea"/>
                <a:cs typeface="+mn-ea"/>
              </a:rPr>
              <a:t>ARQ</a:t>
            </a:r>
          </a:p>
          <a:p>
            <a:pPr marL="715963" indent="-358775">
              <a:spcBef>
                <a:spcPct val="0"/>
              </a:spcBef>
              <a:buFont typeface="Wingdings" panose="05000000000000000000" pitchFamily="2" charset="2"/>
              <a:buChar char="Ø"/>
            </a:pPr>
            <a:r>
              <a:rPr lang="zh-CN" altLang="en-US" sz="2000" dirty="0">
                <a:solidFill>
                  <a:srgbClr val="C00000"/>
                </a:solidFill>
                <a:latin typeface="+mn-lt"/>
                <a:ea typeface="+mn-ea"/>
                <a:cs typeface="+mn-ea"/>
                <a:sym typeface="+mn-lt"/>
              </a:rPr>
              <a:t>超时重传</a:t>
            </a:r>
            <a:r>
              <a:rPr lang="zh-CN" altLang="en-US" sz="2000" dirty="0">
                <a:latin typeface="+mn-lt"/>
                <a:ea typeface="+mn-ea"/>
                <a:cs typeface="+mn-ea"/>
                <a:sym typeface="+mn-lt"/>
              </a:rPr>
              <a:t>：发送方对发送出去的数据帧启动一个定时器，超时未收到接收方的确认消息，将数据帧重发，防止丢失</a:t>
            </a:r>
            <a:endParaRPr lang="en-US" altLang="zh-CN" sz="2000" dirty="0">
              <a:latin typeface="+mn-lt"/>
              <a:ea typeface="+mn-ea"/>
              <a:cs typeface="+mn-ea"/>
              <a:sym typeface="+mn-lt"/>
            </a:endParaRPr>
          </a:p>
          <a:p>
            <a:pPr marL="715963" indent="-358775">
              <a:spcBef>
                <a:spcPct val="0"/>
              </a:spcBef>
              <a:buFont typeface="Wingdings" panose="05000000000000000000" pitchFamily="2" charset="2"/>
              <a:buChar char="Ø"/>
            </a:pPr>
            <a:endParaRPr lang="en-US" altLang="zh-CN" sz="2000" dirty="0">
              <a:latin typeface="+mn-lt"/>
              <a:ea typeface="+mn-ea"/>
              <a:cs typeface="+mn-ea"/>
              <a:sym typeface="+mn-lt"/>
            </a:endParaRPr>
          </a:p>
          <a:p>
            <a:pPr marL="266700" lvl="1" indent="-266700">
              <a:spcBef>
                <a:spcPct val="0"/>
              </a:spcBef>
              <a:buFont typeface="Wingdings" panose="05000000000000000000" pitchFamily="2" charset="2"/>
              <a:buChar char="n"/>
            </a:pPr>
            <a:r>
              <a:rPr lang="zh-CN" altLang="en-US" sz="2400" dirty="0">
                <a:latin typeface="+mn-ea"/>
                <a:cs typeface="+mn-ea"/>
                <a:sym typeface="+mn-lt"/>
              </a:rPr>
              <a:t>差错控制方案技术要点</a:t>
            </a:r>
            <a:endParaRPr lang="en-US" altLang="zh-CN" sz="2400" dirty="0">
              <a:latin typeface="+mn-ea"/>
              <a:cs typeface="+mn-ea"/>
              <a:sym typeface="+mn-lt"/>
            </a:endParaRPr>
          </a:p>
          <a:p>
            <a:pPr marL="715963" lvl="1" indent="-358775">
              <a:lnSpc>
                <a:spcPct val="120000"/>
              </a:lnSpc>
              <a:spcBef>
                <a:spcPts val="0"/>
              </a:spcBef>
            </a:pPr>
            <a:r>
              <a:rPr lang="zh-CN" altLang="en-US" dirty="0">
                <a:latin typeface="+mn-lt"/>
                <a:ea typeface="+mn-ea"/>
                <a:cs typeface="+mn-ea"/>
                <a:sym typeface="+mn-lt"/>
              </a:rPr>
              <a:t>接收方利用数据帧携带的信息能检错与纠错</a:t>
            </a:r>
            <a:endParaRPr lang="en-US" altLang="zh-CN" dirty="0">
              <a:latin typeface="+mn-lt"/>
              <a:ea typeface="+mn-ea"/>
              <a:cs typeface="+mn-ea"/>
              <a:sym typeface="+mn-lt"/>
            </a:endParaRPr>
          </a:p>
          <a:p>
            <a:pPr marL="715963" lvl="1" indent="-358775">
              <a:lnSpc>
                <a:spcPct val="120000"/>
              </a:lnSpc>
              <a:spcBef>
                <a:spcPts val="0"/>
              </a:spcBef>
            </a:pPr>
            <a:r>
              <a:rPr lang="zh-CN" altLang="en-US" dirty="0">
                <a:latin typeface="+mn-lt"/>
                <a:ea typeface="+mn-ea"/>
                <a:cs typeface="+mn-ea"/>
                <a:sym typeface="+mn-lt"/>
              </a:rPr>
              <a:t>发送方进行接收确认和超时重发</a:t>
            </a:r>
            <a:endParaRPr lang="en-US" altLang="zh-CN" dirty="0">
              <a:latin typeface="+mn-lt"/>
              <a:ea typeface="+mn-ea"/>
              <a:cs typeface="+mn-ea"/>
              <a:sym typeface="+mn-lt"/>
            </a:endParaRPr>
          </a:p>
          <a:p>
            <a:pPr marL="715963" lvl="1" indent="-358775">
              <a:lnSpc>
                <a:spcPct val="120000"/>
              </a:lnSpc>
              <a:spcBef>
                <a:spcPts val="0"/>
              </a:spcBef>
            </a:pPr>
            <a:r>
              <a:rPr lang="zh-CN" altLang="en-US" dirty="0">
                <a:latin typeface="+mn-lt"/>
                <a:ea typeface="+mn-ea"/>
                <a:cs typeface="+mn-ea"/>
                <a:sym typeface="+mn-lt"/>
              </a:rPr>
              <a:t>接收方按序接收，防帧丢失、帧乱序、帧重复</a:t>
            </a:r>
            <a:endParaRPr lang="en-US" altLang="zh-CN" dirty="0">
              <a:latin typeface="+mn-lt"/>
              <a:ea typeface="+mn-ea"/>
              <a:cs typeface="+mn-ea"/>
              <a:sym typeface="+mn-lt"/>
            </a:endParaRPr>
          </a:p>
          <a:p>
            <a:pPr marL="452438" lvl="1" indent="-179388">
              <a:lnSpc>
                <a:spcPct val="120000"/>
              </a:lnSpc>
              <a:spcBef>
                <a:spcPts val="0"/>
              </a:spcBef>
            </a:pPr>
            <a:endParaRPr lang="en-US" altLang="zh-CN" dirty="0">
              <a:latin typeface="+mn-lt"/>
              <a:ea typeface="+mn-ea"/>
              <a:cs typeface="+mn-ea"/>
              <a:sym typeface="+mn-lt"/>
            </a:endParaRPr>
          </a:p>
          <a:p>
            <a:pPr marL="266700" lvl="1" indent="-266700">
              <a:spcBef>
                <a:spcPct val="0"/>
              </a:spcBef>
              <a:buFont typeface="Wingdings" panose="05000000000000000000" pitchFamily="2" charset="2"/>
              <a:buChar char="n"/>
            </a:pPr>
            <a:r>
              <a:rPr lang="zh-CN" altLang="en-US" sz="2400" dirty="0">
                <a:latin typeface="+mn-ea"/>
                <a:cs typeface="+mn-ea"/>
              </a:rPr>
              <a:t>数据被重传的情况有三种：</a:t>
            </a:r>
            <a:r>
              <a:rPr lang="zh-CN" altLang="en-US" sz="2400" dirty="0">
                <a:solidFill>
                  <a:srgbClr val="C00000"/>
                </a:solidFill>
                <a:latin typeface="+mn-ea"/>
                <a:cs typeface="+mn-ea"/>
              </a:rPr>
              <a:t>帧破坏、帧丢失、应答帧丢失</a:t>
            </a:r>
            <a:endParaRPr lang="en-US" altLang="zh-CN" sz="2400" dirty="0">
              <a:solidFill>
                <a:srgbClr val="C00000"/>
              </a:solidFill>
              <a:latin typeface="+mn-ea"/>
              <a:cs typeface="+mn-ea"/>
            </a:endParaRPr>
          </a:p>
          <a:p>
            <a:endParaRPr lang="zh-CN" altLang="en-US" dirty="0"/>
          </a:p>
        </p:txBody>
      </p:sp>
      <p:sp>
        <p:nvSpPr>
          <p:cNvPr id="4" name="灯片编号占位符 3">
            <a:extLst>
              <a:ext uri="{FF2B5EF4-FFF2-40B4-BE49-F238E27FC236}">
                <a16:creationId xmlns:a16="http://schemas.microsoft.com/office/drawing/2014/main" id="{C8702012-68B2-2F7D-1ACC-D076C0134210}"/>
              </a:ext>
            </a:extLst>
          </p:cNvPr>
          <p:cNvSpPr>
            <a:spLocks noGrp="1"/>
          </p:cNvSpPr>
          <p:nvPr>
            <p:ph type="sldNum" sz="quarter" idx="12"/>
          </p:nvPr>
        </p:nvSpPr>
        <p:spPr/>
        <p:txBody>
          <a:bodyPr/>
          <a:lstStyle/>
          <a:p>
            <a:fld id="{C8BB1146-E542-4D4E-B8E9-6919A11DDD48}" type="slidenum">
              <a:rPr lang="en-US" smtClean="0"/>
              <a:t>42</a:t>
            </a:fld>
            <a:endParaRPr lang="en-US"/>
          </a:p>
        </p:txBody>
      </p:sp>
    </p:spTree>
    <p:extLst>
      <p:ext uri="{BB962C8B-B14F-4D97-AF65-F5344CB8AC3E}">
        <p14:creationId xmlns:p14="http://schemas.microsoft.com/office/powerpoint/2010/main" val="3669068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E3A6E-3A4C-35AB-25C2-B2688DF88F44}"/>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prstClr val="black"/>
                </a:solidFill>
                <a:effectLst/>
                <a:uLnTx/>
                <a:uFillTx/>
                <a:latin typeface="+mn-lt"/>
                <a:ea typeface="+mn-ea"/>
                <a:cs typeface="+mn-ea"/>
                <a:sym typeface="+mn-lt"/>
              </a:rPr>
              <a:t>流量控制</a:t>
            </a:r>
            <a:endParaRPr lang="zh-CN" altLang="en-US" dirty="0"/>
          </a:p>
        </p:txBody>
      </p:sp>
      <p:sp>
        <p:nvSpPr>
          <p:cNvPr id="3" name="内容占位符 2">
            <a:extLst>
              <a:ext uri="{FF2B5EF4-FFF2-40B4-BE49-F238E27FC236}">
                <a16:creationId xmlns:a16="http://schemas.microsoft.com/office/drawing/2014/main" id="{52B85C17-6C22-9E95-3A99-5194EFE41A1D}"/>
              </a:ext>
            </a:extLst>
          </p:cNvPr>
          <p:cNvSpPr>
            <a:spLocks noGrp="1"/>
          </p:cNvSpPr>
          <p:nvPr>
            <p:ph idx="1"/>
          </p:nvPr>
        </p:nvSpPr>
        <p:spPr/>
        <p:txBody>
          <a:bodyPr/>
          <a:lstStyle/>
          <a:p>
            <a:pPr>
              <a:lnSpc>
                <a:spcPct val="120000"/>
              </a:lnSpc>
              <a:spcBef>
                <a:spcPts val="0"/>
              </a:spcBef>
            </a:pPr>
            <a:r>
              <a:rPr lang="zh-CN" altLang="en-US" dirty="0">
                <a:latin typeface="+mn-lt"/>
                <a:ea typeface="+mn-ea"/>
                <a:cs typeface="+mn-ea"/>
                <a:sym typeface="+mn-lt"/>
              </a:rPr>
              <a:t> </a:t>
            </a:r>
            <a:r>
              <a:rPr lang="zh-CN" altLang="en-US" sz="2400" dirty="0">
                <a:solidFill>
                  <a:srgbClr val="C00000"/>
                </a:solidFill>
                <a:latin typeface="+mn-lt"/>
                <a:ea typeface="+mn-ea"/>
                <a:cs typeface="+mn-ea"/>
                <a:sym typeface="+mn-lt"/>
              </a:rPr>
              <a:t>流量控制</a:t>
            </a:r>
            <a:r>
              <a:rPr lang="zh-CN" altLang="en-US" sz="2400" dirty="0">
                <a:latin typeface="+mn-lt"/>
                <a:ea typeface="+mn-ea"/>
                <a:cs typeface="+mn-ea"/>
                <a:sym typeface="+mn-lt"/>
              </a:rPr>
              <a:t>是一组过程，</a:t>
            </a:r>
            <a:r>
              <a:rPr lang="zh-CN" altLang="zh-CN" dirty="0">
                <a:cs typeface="+mn-ea"/>
              </a:rPr>
              <a:t>这组过程告诉发送方在</a:t>
            </a:r>
            <a:r>
              <a:rPr lang="zh-CN" altLang="en-US" dirty="0">
                <a:cs typeface="+mn-ea"/>
              </a:rPr>
              <a:t>收到</a:t>
            </a:r>
            <a:r>
              <a:rPr lang="zh-CN" altLang="zh-CN" dirty="0">
                <a:cs typeface="+mn-ea"/>
              </a:rPr>
              <a:t>接收方的应答之前</a:t>
            </a:r>
            <a:r>
              <a:rPr lang="zh-CN" altLang="en-US" dirty="0">
                <a:cs typeface="+mn-ea"/>
              </a:rPr>
              <a:t>，</a:t>
            </a:r>
            <a:r>
              <a:rPr lang="zh-CN" altLang="zh-CN" dirty="0">
                <a:cs typeface="+mn-ea"/>
              </a:rPr>
              <a:t>最多可以传送多少数据</a:t>
            </a:r>
            <a:endParaRPr lang="zh-CN" altLang="en-US" dirty="0">
              <a:cs typeface="+mn-ea"/>
              <a:sym typeface="+mn-lt"/>
            </a:endParaRPr>
          </a:p>
          <a:p>
            <a:pPr marL="715963" lvl="1" indent="-358775">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marL="715963" indent="-358775">
              <a:lnSpc>
                <a:spcPct val="120000"/>
              </a:lnSpc>
              <a:spcBef>
                <a:spcPts val="0"/>
              </a:spcBef>
              <a:buFont typeface="Wingdings" panose="05000000000000000000" pitchFamily="2" charset="2"/>
              <a:buChar char="Ø"/>
            </a:pPr>
            <a:r>
              <a:rPr lang="zh-CN" altLang="en-US" sz="2400" dirty="0">
                <a:latin typeface="+mn-lt"/>
                <a:ea typeface="+mn-ea"/>
                <a:cs typeface="+mn-ea"/>
                <a:sym typeface="+mn-lt"/>
              </a:rPr>
              <a:t>流量控制的技术要点：</a:t>
            </a:r>
          </a:p>
          <a:p>
            <a:pPr marL="1058863" lvl="1" indent="-342900">
              <a:spcBef>
                <a:spcPts val="0"/>
              </a:spcBef>
              <a:buFont typeface="Arial" panose="020B0604020202020204" pitchFamily="34" charset="0"/>
              <a:buChar char="•"/>
            </a:pPr>
            <a:r>
              <a:rPr lang="zh-CN" altLang="en-US" dirty="0">
                <a:cs typeface="+mn-ea"/>
                <a:sym typeface="+mn-lt"/>
              </a:rPr>
              <a:t>数据流</a:t>
            </a:r>
            <a:r>
              <a:rPr lang="zh-CN" altLang="en-US" dirty="0">
                <a:solidFill>
                  <a:srgbClr val="C00000"/>
                </a:solidFill>
                <a:cs typeface="+mn-ea"/>
                <a:sym typeface="+mn-lt"/>
              </a:rPr>
              <a:t>不能使接收方过载</a:t>
            </a:r>
          </a:p>
          <a:p>
            <a:pPr marL="1058863" lvl="1" indent="-342900">
              <a:spcBef>
                <a:spcPts val="0"/>
              </a:spcBef>
              <a:buFont typeface="Arial" panose="020B0604020202020204" pitchFamily="34" charset="0"/>
              <a:buChar char="•"/>
            </a:pPr>
            <a:r>
              <a:rPr lang="zh-CN" altLang="en-US" dirty="0">
                <a:cs typeface="+mn-ea"/>
                <a:sym typeface="+mn-lt"/>
              </a:rPr>
              <a:t>接收方对数据进行</a:t>
            </a:r>
            <a:r>
              <a:rPr lang="zh-CN" altLang="en-US" dirty="0">
                <a:solidFill>
                  <a:srgbClr val="C00000"/>
                </a:solidFill>
                <a:cs typeface="+mn-ea"/>
                <a:sym typeface="+mn-lt"/>
              </a:rPr>
              <a:t>确认</a:t>
            </a:r>
            <a:endParaRPr lang="en-US" altLang="zh-CN" dirty="0">
              <a:solidFill>
                <a:srgbClr val="C00000"/>
              </a:solidFill>
              <a:cs typeface="+mn-ea"/>
              <a:sym typeface="+mn-lt"/>
            </a:endParaRPr>
          </a:p>
          <a:p>
            <a:pPr marL="1058863" lvl="1" indent="-342900">
              <a:spcBef>
                <a:spcPts val="0"/>
              </a:spcBef>
              <a:buFont typeface="Arial" panose="020B0604020202020204" pitchFamily="34" charset="0"/>
              <a:buChar char="•"/>
            </a:pPr>
            <a:endParaRPr lang="en-US" altLang="zh-CN" dirty="0">
              <a:cs typeface="+mn-ea"/>
              <a:sym typeface="+mn-lt"/>
            </a:endParaRPr>
          </a:p>
          <a:p>
            <a:pPr marL="715963" lvl="1" indent="-358775">
              <a:lnSpc>
                <a:spcPct val="120000"/>
              </a:lnSpc>
              <a:spcBef>
                <a:spcPts val="0"/>
              </a:spcBef>
              <a:buFont typeface="Wingdings" panose="05000000000000000000" pitchFamily="2" charset="2"/>
              <a:buChar char="Ø"/>
            </a:pPr>
            <a:r>
              <a:rPr lang="zh-CN" altLang="en-US" sz="2400" dirty="0">
                <a:latin typeface="+mn-lt"/>
                <a:ea typeface="+mn-ea"/>
                <a:cs typeface="+mn-ea"/>
                <a:sym typeface="+mn-lt"/>
              </a:rPr>
              <a:t>流量控制的解决方法：</a:t>
            </a:r>
            <a:endParaRPr lang="en-US" altLang="zh-CN" sz="2400" dirty="0">
              <a:latin typeface="+mn-lt"/>
              <a:ea typeface="+mn-ea"/>
              <a:cs typeface="+mn-ea"/>
              <a:sym typeface="+mn-lt"/>
            </a:endParaRPr>
          </a:p>
          <a:p>
            <a:pPr marL="1058863" lvl="1" indent="-342900">
              <a:lnSpc>
                <a:spcPct val="120000"/>
              </a:lnSpc>
              <a:spcBef>
                <a:spcPts val="0"/>
              </a:spcBef>
              <a:buFont typeface="Arial" panose="020B0604020202020204" pitchFamily="34" charset="0"/>
              <a:buChar char="•"/>
            </a:pPr>
            <a:r>
              <a:rPr lang="zh-CN" altLang="en-US" sz="2000" dirty="0">
                <a:solidFill>
                  <a:srgbClr val="C00000"/>
                </a:solidFill>
                <a:latin typeface="+mn-lt"/>
                <a:ea typeface="+mn-ea"/>
                <a:cs typeface="+mn-ea"/>
                <a:sym typeface="+mn-lt"/>
              </a:rPr>
              <a:t>基于反馈 </a:t>
            </a:r>
            <a:r>
              <a:rPr lang="en-US" altLang="zh-CN" sz="2000" dirty="0">
                <a:latin typeface="+mn-lt"/>
                <a:ea typeface="+mn-ea"/>
                <a:cs typeface="+mn-ea"/>
                <a:sym typeface="+mn-lt"/>
              </a:rPr>
              <a:t>(feedback-based) </a:t>
            </a:r>
            <a:r>
              <a:rPr lang="zh-CN" altLang="en-US" sz="2000" dirty="0">
                <a:latin typeface="+mn-lt"/>
                <a:ea typeface="+mn-ea"/>
                <a:cs typeface="+mn-ea"/>
                <a:sym typeface="+mn-lt"/>
              </a:rPr>
              <a:t>的流量控制。接收方反馈，发送方来调整发送速率</a:t>
            </a:r>
            <a:endParaRPr lang="en-US" altLang="zh-CN" sz="2000" dirty="0">
              <a:latin typeface="+mn-lt"/>
              <a:ea typeface="+mn-ea"/>
              <a:cs typeface="+mn-ea"/>
              <a:sym typeface="+mn-lt"/>
            </a:endParaRPr>
          </a:p>
          <a:p>
            <a:pPr marL="1058863" lvl="1" indent="-342900">
              <a:lnSpc>
                <a:spcPct val="120000"/>
              </a:lnSpc>
              <a:spcBef>
                <a:spcPts val="0"/>
              </a:spcBef>
              <a:buFont typeface="Arial" panose="020B0604020202020204" pitchFamily="34" charset="0"/>
              <a:buChar char="•"/>
            </a:pPr>
            <a:endParaRPr lang="zh-CN" altLang="en-US" dirty="0">
              <a:latin typeface="+mn-lt"/>
              <a:ea typeface="+mn-ea"/>
              <a:cs typeface="+mn-ea"/>
              <a:sym typeface="+mn-lt"/>
            </a:endParaRPr>
          </a:p>
          <a:p>
            <a:pPr marL="1058863" lvl="1" indent="-342900">
              <a:spcBef>
                <a:spcPts val="0"/>
              </a:spcBef>
              <a:buFont typeface="Arial" panose="020B0604020202020204" pitchFamily="34" charset="0"/>
              <a:buChar char="•"/>
            </a:pPr>
            <a:endParaRPr lang="zh-CN" altLang="en-US" dirty="0">
              <a:cs typeface="+mn-ea"/>
            </a:endParaRPr>
          </a:p>
        </p:txBody>
      </p:sp>
      <p:sp>
        <p:nvSpPr>
          <p:cNvPr id="4" name="灯片编号占位符 3">
            <a:extLst>
              <a:ext uri="{FF2B5EF4-FFF2-40B4-BE49-F238E27FC236}">
                <a16:creationId xmlns:a16="http://schemas.microsoft.com/office/drawing/2014/main" id="{4B856DE5-3990-A216-FCB7-8C21CD369712}"/>
              </a:ext>
            </a:extLst>
          </p:cNvPr>
          <p:cNvSpPr>
            <a:spLocks noGrp="1"/>
          </p:cNvSpPr>
          <p:nvPr>
            <p:ph type="sldNum" sz="quarter" idx="12"/>
          </p:nvPr>
        </p:nvSpPr>
        <p:spPr/>
        <p:txBody>
          <a:bodyPr/>
          <a:lstStyle/>
          <a:p>
            <a:fld id="{C8BB1146-E542-4D4E-B8E9-6919A11DDD48}" type="slidenum">
              <a:rPr lang="en-US" smtClean="0"/>
              <a:t>43</a:t>
            </a:fld>
            <a:endParaRPr lang="en-US"/>
          </a:p>
        </p:txBody>
      </p:sp>
    </p:spTree>
    <p:extLst>
      <p:ext uri="{BB962C8B-B14F-4D97-AF65-F5344CB8AC3E}">
        <p14:creationId xmlns:p14="http://schemas.microsoft.com/office/powerpoint/2010/main" val="3694327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71D1023B-70C7-4B81-AAC7-7B7D182428DB}"/>
              </a:ext>
            </a:extLst>
          </p:cNvPr>
          <p:cNvSpPr txBox="1">
            <a:spLocks/>
          </p:cNvSpPr>
          <p:nvPr/>
        </p:nvSpPr>
        <p:spPr>
          <a:xfrm>
            <a:off x="616082" y="436188"/>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ct val="120000"/>
              </a:lnSpc>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mn-lt"/>
                <a:ea typeface="+mn-ea"/>
                <a:cs typeface="+mn-ea"/>
                <a:sym typeface="+mn-lt"/>
              </a:rPr>
              <a:t>对流量控制和差错控制实现技术的说明</a:t>
            </a:r>
          </a:p>
        </p:txBody>
      </p:sp>
      <p:sp>
        <p:nvSpPr>
          <p:cNvPr id="3" name="Rectangle 3">
            <a:extLst>
              <a:ext uri="{FF2B5EF4-FFF2-40B4-BE49-F238E27FC236}">
                <a16:creationId xmlns:a16="http://schemas.microsoft.com/office/drawing/2014/main" id="{FEFFFFEF-0C15-43E1-A84C-BA66046F88B0}"/>
              </a:ext>
            </a:extLst>
          </p:cNvPr>
          <p:cNvSpPr txBox="1">
            <a:spLocks noChangeArrowheads="1"/>
          </p:cNvSpPr>
          <p:nvPr/>
        </p:nvSpPr>
        <p:spPr>
          <a:xfrm>
            <a:off x="955493" y="1325212"/>
            <a:ext cx="10281013" cy="5284309"/>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n"/>
            </a:pPr>
            <a:r>
              <a:rPr lang="zh-CN" altLang="en-US" sz="2400" dirty="0">
                <a:latin typeface="+mn-lt"/>
                <a:ea typeface="+mn-ea"/>
                <a:cs typeface="+mn-ea"/>
              </a:rPr>
              <a:t>流量控制和差错控制是结合在一起实现的</a:t>
            </a:r>
            <a:endParaRPr lang="en-US" altLang="zh-CN" sz="2400" dirty="0">
              <a:latin typeface="+mn-lt"/>
              <a:ea typeface="+mn-ea"/>
              <a:cs typeface="+mn-ea"/>
            </a:endParaRPr>
          </a:p>
          <a:p>
            <a:pPr>
              <a:lnSpc>
                <a:spcPct val="120000"/>
              </a:lnSpc>
              <a:spcBef>
                <a:spcPct val="0"/>
              </a:spcBef>
              <a:buFont typeface="Wingdings" panose="05000000000000000000" pitchFamily="2" charset="2"/>
              <a:buChar char="n"/>
            </a:pPr>
            <a:endParaRPr lang="en-US" altLang="zh-CN" sz="1000" dirty="0">
              <a:latin typeface="+mn-lt"/>
              <a:ea typeface="+mn-ea"/>
              <a:cs typeface="+mn-ea"/>
            </a:endParaRPr>
          </a:p>
          <a:p>
            <a:pPr>
              <a:lnSpc>
                <a:spcPct val="120000"/>
              </a:lnSpc>
              <a:spcBef>
                <a:spcPct val="0"/>
              </a:spcBef>
              <a:buFont typeface="Wingdings" panose="05000000000000000000" pitchFamily="2" charset="2"/>
              <a:buChar char="n"/>
            </a:pPr>
            <a:r>
              <a:rPr lang="zh-CN" altLang="en-US" sz="2400" dirty="0">
                <a:latin typeface="+mn-lt"/>
                <a:ea typeface="+mn-ea"/>
                <a:cs typeface="+mn-ea"/>
                <a:sym typeface="+mn-lt"/>
              </a:rPr>
              <a:t>流量控制和差错控制在技术实现上，既有关联，也有区别：</a:t>
            </a:r>
            <a:endParaRPr lang="en-US" altLang="zh-CN" sz="2400" dirty="0">
              <a:latin typeface="+mn-lt"/>
              <a:ea typeface="+mn-ea"/>
              <a:cs typeface="+mn-ea"/>
              <a:sym typeface="+mn-lt"/>
            </a:endParaRPr>
          </a:p>
          <a:p>
            <a:pPr marL="715963" indent="-358775">
              <a:lnSpc>
                <a:spcPct val="120000"/>
              </a:lnSpc>
              <a:spcBef>
                <a:spcPct val="0"/>
              </a:spcBef>
              <a:buFont typeface="Wingdings" panose="05000000000000000000" pitchFamily="2" charset="2"/>
              <a:buChar char="Ø"/>
            </a:pPr>
            <a:endParaRPr lang="en-US" altLang="zh-CN" sz="1100" dirty="0">
              <a:latin typeface="+mn-lt"/>
              <a:ea typeface="+mn-ea"/>
              <a:cs typeface="+mn-ea"/>
              <a:sym typeface="+mn-lt"/>
            </a:endParaRPr>
          </a:p>
          <a:p>
            <a:pPr marL="715963" indent="-358775">
              <a:lnSpc>
                <a:spcPct val="120000"/>
              </a:lnSpc>
              <a:spcBef>
                <a:spcPct val="0"/>
              </a:spcBef>
              <a:buFont typeface="Wingdings" panose="05000000000000000000" pitchFamily="2" charset="2"/>
              <a:buChar char="Ø"/>
            </a:pPr>
            <a:r>
              <a:rPr lang="zh-CN" altLang="en-US" sz="2400" dirty="0">
                <a:latin typeface="+mn-lt"/>
                <a:ea typeface="+mn-ea"/>
                <a:cs typeface="+mn-ea"/>
                <a:sym typeface="+mn-lt"/>
              </a:rPr>
              <a:t>公共的技术：</a:t>
            </a:r>
            <a:endParaRPr lang="en-US" altLang="zh-CN" sz="2400" dirty="0">
              <a:latin typeface="+mn-lt"/>
              <a:ea typeface="+mn-ea"/>
              <a:cs typeface="+mn-ea"/>
              <a:sym typeface="+mn-lt"/>
            </a:endParaRPr>
          </a:p>
          <a:p>
            <a:pPr marL="1073150" indent="-357188">
              <a:lnSpc>
                <a:spcPct val="120000"/>
              </a:lnSpc>
              <a:spcBef>
                <a:spcPct val="0"/>
              </a:spcBef>
            </a:pPr>
            <a:r>
              <a:rPr lang="zh-CN" altLang="en-US" sz="2000" dirty="0">
                <a:latin typeface="+mn-lt"/>
                <a:ea typeface="+mn-ea"/>
                <a:cs typeface="+mn-ea"/>
                <a:sym typeface="+mn-lt"/>
              </a:rPr>
              <a:t>都需要用到“</a:t>
            </a:r>
            <a:r>
              <a:rPr lang="zh-CN" altLang="en-US" sz="2000" dirty="0">
                <a:solidFill>
                  <a:srgbClr val="C00000"/>
                </a:solidFill>
                <a:latin typeface="+mn-lt"/>
                <a:ea typeface="+mn-ea"/>
                <a:cs typeface="+mn-ea"/>
                <a:sym typeface="+mn-lt"/>
              </a:rPr>
              <a:t>接收确认，超时重发</a:t>
            </a:r>
            <a:r>
              <a:rPr lang="zh-CN" altLang="en-US" sz="2000" dirty="0">
                <a:latin typeface="+mn-lt"/>
                <a:ea typeface="+mn-ea"/>
                <a:cs typeface="+mn-ea"/>
                <a:sym typeface="+mn-lt"/>
              </a:rPr>
              <a:t>”的控制技术</a:t>
            </a:r>
            <a:endParaRPr lang="en-US" altLang="zh-CN" sz="2000" dirty="0">
              <a:latin typeface="+mn-lt"/>
              <a:ea typeface="+mn-ea"/>
              <a:cs typeface="+mn-ea"/>
              <a:sym typeface="+mn-lt"/>
            </a:endParaRPr>
          </a:p>
          <a:p>
            <a:pPr marL="715963" indent="-358775">
              <a:lnSpc>
                <a:spcPct val="120000"/>
              </a:lnSpc>
              <a:spcBef>
                <a:spcPct val="0"/>
              </a:spcBef>
              <a:buFont typeface="Wingdings" panose="05000000000000000000" pitchFamily="2" charset="2"/>
              <a:buChar char="Ø"/>
            </a:pPr>
            <a:r>
              <a:rPr lang="zh-CN" altLang="en-US" sz="2400" dirty="0">
                <a:latin typeface="+mn-lt"/>
                <a:ea typeface="+mn-ea"/>
                <a:cs typeface="+mn-ea"/>
                <a:sym typeface="+mn-lt"/>
              </a:rPr>
              <a:t>有区别的技术：</a:t>
            </a:r>
            <a:endParaRPr lang="en-US" altLang="zh-CN" sz="2400" dirty="0">
              <a:latin typeface="+mn-lt"/>
              <a:ea typeface="+mn-ea"/>
              <a:cs typeface="+mn-ea"/>
              <a:sym typeface="+mn-lt"/>
            </a:endParaRPr>
          </a:p>
          <a:p>
            <a:pPr marL="1073150" indent="-357188">
              <a:lnSpc>
                <a:spcPct val="120000"/>
              </a:lnSpc>
              <a:spcBef>
                <a:spcPct val="0"/>
              </a:spcBef>
              <a:tabLst>
                <a:tab pos="447675" algn="l"/>
              </a:tabLst>
            </a:pPr>
            <a:r>
              <a:rPr lang="zh-CN" altLang="en-US" sz="2000" dirty="0">
                <a:latin typeface="+mn-lt"/>
                <a:ea typeface="+mn-ea"/>
                <a:cs typeface="+mn-ea"/>
                <a:sym typeface="+mn-lt"/>
              </a:rPr>
              <a:t>差错控制多了一个“</a:t>
            </a:r>
            <a:r>
              <a:rPr lang="zh-CN" altLang="en-US" sz="2000" dirty="0">
                <a:solidFill>
                  <a:srgbClr val="C00000"/>
                </a:solidFill>
                <a:latin typeface="+mn-lt"/>
                <a:ea typeface="+mn-ea"/>
                <a:cs typeface="+mn-ea"/>
                <a:sym typeface="+mn-lt"/>
              </a:rPr>
              <a:t>差错检测与纠错</a:t>
            </a:r>
            <a:r>
              <a:rPr lang="zh-CN" altLang="en-US" sz="2000" dirty="0">
                <a:latin typeface="+mn-lt"/>
                <a:ea typeface="+mn-ea"/>
                <a:cs typeface="+mn-ea"/>
                <a:sym typeface="+mn-lt"/>
              </a:rPr>
              <a:t>”环节，对接收到的数据帧先要做差错检测与纠错，是差错控制的先导环节</a:t>
            </a:r>
          </a:p>
          <a:p>
            <a:pPr>
              <a:lnSpc>
                <a:spcPct val="120000"/>
              </a:lnSpc>
              <a:spcBef>
                <a:spcPct val="0"/>
              </a:spcBef>
              <a:buFont typeface="Wingdings" panose="05000000000000000000" pitchFamily="2" charset="2"/>
              <a:buChar char="n"/>
            </a:pPr>
            <a:endParaRPr lang="en-US" altLang="zh-CN" sz="1100" dirty="0">
              <a:latin typeface="+mn-lt"/>
              <a:ea typeface="+mn-ea"/>
              <a:cs typeface="+mn-ea"/>
              <a:sym typeface="+mn-lt"/>
            </a:endParaRPr>
          </a:p>
          <a:p>
            <a:pPr>
              <a:lnSpc>
                <a:spcPct val="120000"/>
              </a:lnSpc>
              <a:spcBef>
                <a:spcPct val="0"/>
              </a:spcBef>
              <a:buFont typeface="Wingdings" panose="05000000000000000000" pitchFamily="2" charset="2"/>
              <a:buChar char="n"/>
            </a:pPr>
            <a:r>
              <a:rPr lang="zh-CN" altLang="en-US" sz="2400" dirty="0">
                <a:latin typeface="+mn-lt"/>
                <a:ea typeface="+mn-ea"/>
                <a:cs typeface="+mn-ea"/>
                <a:sym typeface="+mn-lt"/>
              </a:rPr>
              <a:t>流量控制和差错控制的技术有两种：</a:t>
            </a:r>
          </a:p>
          <a:p>
            <a:pPr marL="1073150" lvl="1" indent="-357188">
              <a:lnSpc>
                <a:spcPct val="120000"/>
              </a:lnSpc>
              <a:spcBef>
                <a:spcPct val="0"/>
              </a:spcBef>
            </a:pPr>
            <a:r>
              <a:rPr lang="zh-CN" altLang="en-US" sz="2000" dirty="0">
                <a:solidFill>
                  <a:srgbClr val="C00000"/>
                </a:solidFill>
                <a:latin typeface="+mn-lt"/>
                <a:ea typeface="+mn-ea"/>
                <a:cs typeface="+mn-ea"/>
                <a:sym typeface="+mn-lt"/>
              </a:rPr>
              <a:t>停止等待协议</a:t>
            </a:r>
          </a:p>
          <a:p>
            <a:pPr marL="1073150" lvl="1" indent="-357188">
              <a:lnSpc>
                <a:spcPct val="120000"/>
              </a:lnSpc>
              <a:spcBef>
                <a:spcPct val="0"/>
              </a:spcBef>
            </a:pPr>
            <a:r>
              <a:rPr lang="zh-CN" altLang="en-US" sz="2000" dirty="0">
                <a:solidFill>
                  <a:srgbClr val="C00000"/>
                </a:solidFill>
                <a:latin typeface="+mn-lt"/>
                <a:ea typeface="+mn-ea"/>
                <a:cs typeface="+mn-ea"/>
                <a:sym typeface="+mn-lt"/>
              </a:rPr>
              <a:t>滑动窗口协议</a:t>
            </a:r>
            <a:endParaRPr lang="en-US" altLang="zh-CN" sz="2000" dirty="0">
              <a:solidFill>
                <a:srgbClr val="C00000"/>
              </a:solidFill>
              <a:latin typeface="+mn-lt"/>
              <a:ea typeface="+mn-ea"/>
              <a:cs typeface="+mn-ea"/>
              <a:sym typeface="+mn-lt"/>
            </a:endParaRPr>
          </a:p>
          <a:p>
            <a:pPr>
              <a:lnSpc>
                <a:spcPct val="120000"/>
              </a:lnSpc>
              <a:spcBef>
                <a:spcPct val="0"/>
              </a:spcBef>
            </a:pPr>
            <a:endParaRPr lang="en-US" altLang="zh-CN" sz="2400" dirty="0">
              <a:latin typeface="+mn-lt"/>
              <a:ea typeface="+mn-ea"/>
              <a:cs typeface="+mn-ea"/>
              <a:sym typeface="+mn-lt"/>
            </a:endParaRPr>
          </a:p>
        </p:txBody>
      </p:sp>
    </p:spTree>
    <p:extLst>
      <p:ext uri="{BB962C8B-B14F-4D97-AF65-F5344CB8AC3E}">
        <p14:creationId xmlns:p14="http://schemas.microsoft.com/office/powerpoint/2010/main" val="3130412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45</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fontScale="77500" lnSpcReduction="20000"/>
          </a:bodyPr>
          <a:lstStyle/>
          <a:p>
            <a:pPr marL="0" indent="0">
              <a:lnSpc>
                <a:spcPct val="120000"/>
              </a:lnSpc>
              <a:spcBef>
                <a:spcPts val="0"/>
              </a:spcBef>
              <a:buNone/>
            </a:pPr>
            <a:r>
              <a:rPr lang="en-US" altLang="zh-CN" sz="2800" dirty="0">
                <a:latin typeface="+mj-ea"/>
                <a:ea typeface="+mj-ea"/>
                <a:cs typeface="+mn-ea"/>
                <a:sym typeface="+mn-lt"/>
              </a:rPr>
              <a:t>4.1 </a:t>
            </a:r>
            <a:r>
              <a:rPr lang="zh-CN" altLang="en-US" sz="2800" dirty="0">
                <a:latin typeface="+mj-ea"/>
                <a:ea typeface="+mj-ea"/>
                <a:cs typeface="+mn-ea"/>
                <a:sym typeface="+mn-lt"/>
              </a:rPr>
              <a:t>数据链路层概述</a:t>
            </a:r>
          </a:p>
          <a:p>
            <a:pPr marL="0" indent="0">
              <a:lnSpc>
                <a:spcPct val="120000"/>
              </a:lnSpc>
              <a:spcBef>
                <a:spcPts val="0"/>
              </a:spcBef>
              <a:buNone/>
            </a:pPr>
            <a:r>
              <a:rPr lang="en-US" altLang="zh-CN" sz="2800" dirty="0">
                <a:latin typeface="+mj-ea"/>
                <a:ea typeface="+mj-ea"/>
                <a:cs typeface="+mn-ea"/>
                <a:sym typeface="+mn-lt"/>
              </a:rPr>
              <a:t>4.2 </a:t>
            </a:r>
            <a:r>
              <a:rPr lang="zh-CN" altLang="en-US" sz="2800" dirty="0">
                <a:latin typeface="+mj-ea"/>
                <a:ea typeface="+mj-ea"/>
                <a:cs typeface="+mn-ea"/>
                <a:sym typeface="+mn-lt"/>
              </a:rPr>
              <a:t>数据链路层基本原理</a:t>
            </a:r>
            <a:endParaRPr lang="en-US" altLang="zh-CN" sz="2800" dirty="0">
              <a:latin typeface="+mj-ea"/>
              <a:ea typeface="+mj-ea"/>
              <a:cs typeface="+mn-ea"/>
              <a:sym typeface="+mn-lt"/>
            </a:endParaRPr>
          </a:p>
          <a:p>
            <a:pPr marL="0" indent="0">
              <a:lnSpc>
                <a:spcPct val="120000"/>
              </a:lnSpc>
              <a:spcBef>
                <a:spcPts val="0"/>
              </a:spcBef>
              <a:buNone/>
            </a:pPr>
            <a:r>
              <a:rPr kumimoji="1" lang="zh-CN" altLang="en-US" sz="2800" dirty="0">
                <a:latin typeface="+mj-ea"/>
                <a:ea typeface="+mj-ea"/>
                <a:cs typeface="+mn-ea"/>
                <a:sym typeface="+mn-lt"/>
              </a:rPr>
              <a:t>   </a:t>
            </a:r>
            <a:r>
              <a:rPr kumimoji="1" lang="en-US" altLang="zh-CN" sz="2400" dirty="0">
                <a:latin typeface="+mj-ea"/>
                <a:ea typeface="+mj-ea"/>
                <a:cs typeface="+mn-ea"/>
                <a:sym typeface="+mn-lt"/>
              </a:rPr>
              <a:t>4.2.1 </a:t>
            </a:r>
            <a:r>
              <a:rPr kumimoji="1" lang="zh-CN" altLang="en-US" sz="2400" dirty="0">
                <a:latin typeface="+mj-ea"/>
                <a:ea typeface="+mj-ea"/>
                <a:cs typeface="+mn-ea"/>
                <a:sym typeface="+mn-lt"/>
              </a:rPr>
              <a:t>链路管理</a:t>
            </a:r>
            <a:endParaRPr kumimoji="1" lang="en-US" altLang="zh-CN" sz="2400" dirty="0">
              <a:latin typeface="+mj-ea"/>
              <a:ea typeface="+mj-ea"/>
              <a:cs typeface="+mn-ea"/>
              <a:sym typeface="+mn-lt"/>
            </a:endParaRPr>
          </a:p>
          <a:p>
            <a:pPr marL="0" indent="0">
              <a:lnSpc>
                <a:spcPct val="120000"/>
              </a:lnSpc>
              <a:spcBef>
                <a:spcPts val="0"/>
              </a:spcBef>
              <a:buNone/>
            </a:pPr>
            <a:r>
              <a:rPr kumimoji="1" lang="en-US" altLang="zh-CN" sz="2400" dirty="0">
                <a:solidFill>
                  <a:srgbClr val="FF0000"/>
                </a:solidFill>
                <a:latin typeface="+mj-ea"/>
                <a:ea typeface="+mj-ea"/>
                <a:cs typeface="+mn-ea"/>
                <a:sym typeface="+mn-lt"/>
              </a:rPr>
              <a:t>    </a:t>
            </a:r>
            <a:r>
              <a:rPr kumimoji="1" lang="en-US" altLang="zh-CN" sz="2400" dirty="0">
                <a:latin typeface="+mj-ea"/>
                <a:ea typeface="+mj-ea"/>
                <a:cs typeface="+mn-ea"/>
                <a:sym typeface="+mn-lt"/>
              </a:rPr>
              <a:t>4.2.2 </a:t>
            </a:r>
            <a:r>
              <a:rPr kumimoji="1" lang="zh-CN" altLang="en-US" sz="2400" dirty="0">
                <a:latin typeface="+mj-ea"/>
                <a:ea typeface="+mj-ea"/>
                <a:cs typeface="+mn-ea"/>
                <a:sym typeface="+mn-lt"/>
              </a:rPr>
              <a:t>成帧</a:t>
            </a:r>
            <a:endParaRPr kumimoji="1" lang="en-US" altLang="zh-CN" sz="2400" dirty="0">
              <a:latin typeface="+mj-ea"/>
              <a:ea typeface="+mj-ea"/>
              <a:cs typeface="+mn-ea"/>
              <a:sym typeface="+mn-lt"/>
            </a:endParaRPr>
          </a:p>
          <a:p>
            <a:pPr marL="0" indent="0">
              <a:lnSpc>
                <a:spcPct val="120000"/>
              </a:lnSpc>
              <a:spcBef>
                <a:spcPts val="0"/>
              </a:spcBef>
              <a:buNone/>
            </a:pPr>
            <a:r>
              <a:rPr kumimoji="1" lang="en-US" altLang="zh-CN" sz="2400" dirty="0">
                <a:latin typeface="+mj-ea"/>
                <a:ea typeface="+mj-ea"/>
                <a:cs typeface="+mn-ea"/>
                <a:sym typeface="+mn-lt"/>
              </a:rPr>
              <a:t>    </a:t>
            </a:r>
            <a:r>
              <a:rPr kumimoji="1" lang="en-US" altLang="zh-CN" sz="2400" b="1" dirty="0">
                <a:solidFill>
                  <a:srgbClr val="3333FF"/>
                </a:solidFill>
                <a:latin typeface="+mj-ea"/>
                <a:ea typeface="+mj-ea"/>
                <a:cs typeface="+mn-ea"/>
                <a:sym typeface="+mn-lt"/>
              </a:rPr>
              <a:t>4.2.3</a:t>
            </a:r>
            <a:r>
              <a:rPr kumimoji="1" lang="zh-CN" altLang="en-US" sz="2400" b="1" dirty="0">
                <a:solidFill>
                  <a:srgbClr val="3333FF"/>
                </a:solidFill>
                <a:latin typeface="+mj-ea"/>
                <a:ea typeface="+mj-ea"/>
                <a:cs typeface="+mn-ea"/>
                <a:sym typeface="+mn-lt"/>
              </a:rPr>
              <a:t>差错控制和流量控制</a:t>
            </a:r>
            <a:endParaRPr kumimoji="1" lang="en-US" altLang="zh-CN" sz="2400" b="1" dirty="0">
              <a:solidFill>
                <a:srgbClr val="3333FF"/>
              </a:solidFill>
              <a:latin typeface="+mj-ea"/>
              <a:ea typeface="+mj-ea"/>
              <a:cs typeface="+mn-ea"/>
              <a:sym typeface="+mn-lt"/>
            </a:endParaRPr>
          </a:p>
          <a:p>
            <a:pPr marL="0" indent="450850">
              <a:lnSpc>
                <a:spcPct val="120000"/>
              </a:lnSpc>
              <a:spcBef>
                <a:spcPts val="0"/>
              </a:spcBef>
              <a:buNone/>
            </a:pPr>
            <a:r>
              <a:rPr kumimoji="1" lang="en-US" altLang="zh-CN" sz="2500" dirty="0">
                <a:cs typeface="+mn-ea"/>
                <a:sym typeface="+mn-lt"/>
              </a:rPr>
              <a:t>4.2.3.1 </a:t>
            </a:r>
            <a:r>
              <a:rPr kumimoji="1" lang="zh-CN" altLang="en-US" sz="2500" dirty="0">
                <a:cs typeface="+mn-ea"/>
                <a:sym typeface="+mn-lt"/>
              </a:rPr>
              <a:t>流量控制和差错控制概述</a:t>
            </a:r>
            <a:endParaRPr kumimoji="1" lang="en-US" altLang="zh-CN" sz="2500" dirty="0">
              <a:cs typeface="+mn-ea"/>
              <a:sym typeface="+mn-lt"/>
            </a:endParaRPr>
          </a:p>
          <a:p>
            <a:pPr marL="0" indent="450850">
              <a:lnSpc>
                <a:spcPct val="120000"/>
              </a:lnSpc>
              <a:spcBef>
                <a:spcPts val="0"/>
              </a:spcBef>
              <a:buNone/>
            </a:pPr>
            <a:r>
              <a:rPr kumimoji="1" lang="en-US" altLang="zh-CN" sz="2400" dirty="0">
                <a:solidFill>
                  <a:srgbClr val="3333FF"/>
                </a:solidFill>
                <a:cs typeface="+mn-ea"/>
                <a:sym typeface="+mn-lt"/>
              </a:rPr>
              <a:t>4.2.3.2 </a:t>
            </a:r>
            <a:r>
              <a:rPr kumimoji="1" lang="zh-CN" altLang="en-US" sz="2400" dirty="0">
                <a:solidFill>
                  <a:srgbClr val="3333FF"/>
                </a:solidFill>
                <a:cs typeface="+mn-ea"/>
                <a:sym typeface="+mn-lt"/>
              </a:rPr>
              <a:t>基于停等协议的控制</a:t>
            </a:r>
            <a:endParaRPr kumimoji="1" lang="en-US" altLang="zh-CN" sz="2400" dirty="0">
              <a:solidFill>
                <a:srgbClr val="3333FF"/>
              </a:solidFill>
              <a:cs typeface="+mn-ea"/>
              <a:sym typeface="+mn-lt"/>
            </a:endParaRPr>
          </a:p>
          <a:p>
            <a:pPr marL="0" indent="450850">
              <a:lnSpc>
                <a:spcPct val="120000"/>
              </a:lnSpc>
              <a:spcBef>
                <a:spcPts val="0"/>
              </a:spcBef>
              <a:buNone/>
            </a:pPr>
            <a:r>
              <a:rPr kumimoji="1" lang="en-US" altLang="zh-CN" sz="2400" dirty="0">
                <a:latin typeface="+mn-lt"/>
                <a:ea typeface="+mn-ea"/>
                <a:cs typeface="+mn-ea"/>
                <a:sym typeface="+mn-lt"/>
              </a:rPr>
              <a:t>4.2.3.3 </a:t>
            </a:r>
            <a:r>
              <a:rPr kumimoji="1" lang="zh-CN" altLang="en-US" sz="2400" dirty="0">
                <a:latin typeface="+mn-lt"/>
                <a:ea typeface="+mn-ea"/>
                <a:cs typeface="+mn-ea"/>
                <a:sym typeface="+mn-lt"/>
              </a:rPr>
              <a:t>基于滑窗协议的控制</a:t>
            </a:r>
            <a:endParaRPr kumimoji="1" lang="en-US" altLang="zh-CN" sz="2400" dirty="0">
              <a:latin typeface="+mn-lt"/>
              <a:ea typeface="+mn-ea"/>
              <a:cs typeface="+mn-ea"/>
              <a:sym typeface="+mn-lt"/>
            </a:endParaRPr>
          </a:p>
          <a:p>
            <a:pPr marL="0" indent="450850">
              <a:lnSpc>
                <a:spcPct val="120000"/>
              </a:lnSpc>
              <a:spcBef>
                <a:spcPts val="0"/>
              </a:spcBef>
              <a:buNone/>
            </a:pPr>
            <a:r>
              <a:rPr kumimoji="1" lang="en-US" altLang="zh-CN" sz="2400" dirty="0">
                <a:latin typeface="+mn-lt"/>
                <a:ea typeface="+mn-ea"/>
                <a:cs typeface="+mn-ea"/>
                <a:sym typeface="+mn-lt"/>
              </a:rPr>
              <a:t>4.2.3.4 </a:t>
            </a:r>
            <a:r>
              <a:rPr kumimoji="1" lang="zh-CN" altLang="en-US" sz="2400" dirty="0">
                <a:latin typeface="+mn-lt"/>
                <a:ea typeface="+mn-ea"/>
                <a:cs typeface="+mn-ea"/>
                <a:sym typeface="+mn-lt"/>
              </a:rPr>
              <a:t>停等协议和滑窗协议的技术对比</a:t>
            </a:r>
            <a:r>
              <a:rPr kumimoji="1" lang="en-US" altLang="zh-CN" sz="2400" dirty="0">
                <a:latin typeface="+mn-lt"/>
                <a:ea typeface="+mn-ea"/>
                <a:cs typeface="+mn-ea"/>
                <a:sym typeface="+mn-lt"/>
              </a:rPr>
              <a:t>         </a:t>
            </a:r>
            <a:r>
              <a:rPr kumimoji="1" lang="en-US" altLang="zh-CN" sz="2400" b="1" dirty="0">
                <a:latin typeface="+mn-lt"/>
                <a:ea typeface="+mn-ea"/>
                <a:cs typeface="+mn-ea"/>
                <a:sym typeface="+mn-lt"/>
              </a:rPr>
              <a:t>        </a:t>
            </a:r>
            <a:endParaRPr lang="en-US" altLang="zh-CN" sz="2400" b="1" dirty="0">
              <a:latin typeface="+mn-lt"/>
              <a:ea typeface="+mn-ea"/>
              <a:cs typeface="+mn-ea"/>
              <a:sym typeface="+mn-lt"/>
            </a:endParaRPr>
          </a:p>
          <a:p>
            <a:pPr marL="0" indent="0">
              <a:lnSpc>
                <a:spcPct val="120000"/>
              </a:lnSpc>
              <a:spcBef>
                <a:spcPts val="0"/>
              </a:spcBef>
              <a:buNone/>
            </a:pPr>
            <a:r>
              <a:rPr lang="en-US" altLang="zh-CN" sz="2800" dirty="0">
                <a:latin typeface="+mj-ea"/>
                <a:ea typeface="+mj-ea"/>
                <a:cs typeface="+mn-ea"/>
                <a:sym typeface="+mn-lt"/>
              </a:rPr>
              <a:t>4.3 </a:t>
            </a:r>
            <a:r>
              <a:rPr lang="zh-CN" altLang="en-US" sz="2800" dirty="0">
                <a:cs typeface="+mn-ea"/>
                <a:sym typeface="+mn-lt"/>
              </a:rPr>
              <a:t>数据链路控制协议</a:t>
            </a:r>
            <a:endParaRPr lang="en-US" altLang="zh-CN"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4.4 </a:t>
            </a:r>
            <a:r>
              <a:rPr lang="zh-CN" altLang="en-US" sz="2800" dirty="0">
                <a:latin typeface="+mj-ea"/>
                <a:ea typeface="+mj-ea"/>
                <a:cs typeface="+mn-ea"/>
                <a:sym typeface="+mn-lt"/>
              </a:rPr>
              <a:t>局域网的数据链路层</a:t>
            </a:r>
            <a:r>
              <a:rPr lang="zh-CN" altLang="en-US" sz="2800" dirty="0">
                <a:solidFill>
                  <a:schemeClr val="bg1"/>
                </a:solidFill>
                <a:latin typeface="+mj-ea"/>
                <a:ea typeface="+mj-ea"/>
                <a:cs typeface="+mn-ea"/>
                <a:sym typeface="+mn-lt"/>
              </a:rPr>
              <a:t>层</a:t>
            </a:r>
            <a:endParaRPr lang="zh-CN" altLang="en-US"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4.5 </a:t>
            </a:r>
            <a:r>
              <a:rPr lang="zh-CN" altLang="en-US" sz="2800" dirty="0">
                <a:latin typeface="+mj-ea"/>
                <a:ea typeface="+mj-ea"/>
                <a:cs typeface="+mn-ea"/>
                <a:sym typeface="+mn-lt"/>
              </a:rPr>
              <a:t>数据链路层网络互连</a:t>
            </a:r>
            <a:endParaRPr lang="en-US" altLang="zh-CN"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4.6 </a:t>
            </a:r>
            <a:r>
              <a:rPr lang="zh-CN" altLang="en-US" sz="2800" dirty="0">
                <a:latin typeface="+mj-ea"/>
                <a:ea typeface="+mj-ea"/>
                <a:cs typeface="+mn-ea"/>
                <a:sym typeface="+mn-lt"/>
              </a:rPr>
              <a:t>以太网的产业应用情况</a:t>
            </a:r>
          </a:p>
          <a:p>
            <a:pPr marL="0" indent="0">
              <a:lnSpc>
                <a:spcPct val="120000"/>
              </a:lnSpc>
              <a:spcBef>
                <a:spcPts val="0"/>
              </a:spcBef>
              <a:buNone/>
            </a:pPr>
            <a:r>
              <a:rPr lang="en-US" altLang="zh-CN" sz="2800" dirty="0">
                <a:latin typeface="+mj-ea"/>
                <a:ea typeface="+mj-ea"/>
                <a:cs typeface="+mn-ea"/>
                <a:sym typeface="+mn-lt"/>
              </a:rPr>
              <a:t>4.7</a:t>
            </a:r>
            <a:r>
              <a:rPr lang="zh-CN" altLang="en-US" sz="2800" dirty="0">
                <a:latin typeface="+mj-ea"/>
                <a:ea typeface="+mj-ea"/>
                <a:cs typeface="+mn-ea"/>
                <a:sym typeface="+mn-lt"/>
              </a:rPr>
              <a:t> 本章总结</a:t>
            </a:r>
            <a:endParaRPr lang="zh-CN" altLang="en-US" dirty="0"/>
          </a:p>
        </p:txBody>
      </p:sp>
    </p:spTree>
    <p:extLst>
      <p:ext uri="{BB962C8B-B14F-4D97-AF65-F5344CB8AC3E}">
        <p14:creationId xmlns:p14="http://schemas.microsoft.com/office/powerpoint/2010/main" val="85864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0FA3F6-9341-F8E0-92B9-A6D9B9DA20CE}"/>
              </a:ext>
            </a:extLst>
          </p:cNvPr>
          <p:cNvSpPr>
            <a:spLocks noGrp="1"/>
          </p:cNvSpPr>
          <p:nvPr>
            <p:ph type="title"/>
          </p:nvPr>
        </p:nvSpPr>
        <p:spPr/>
        <p:txBody>
          <a:bodyPr>
            <a:normAutofit/>
          </a:bodyPr>
          <a:lstStyle/>
          <a:p>
            <a:r>
              <a:rPr lang="zh-CN" altLang="en-US" sz="3200" b="1" dirty="0">
                <a:latin typeface="+mn-lt"/>
                <a:ea typeface="+mn-ea"/>
                <a:cs typeface="+mn-ea"/>
                <a:sym typeface="+mn-lt"/>
              </a:rPr>
              <a:t>无错信道上的停等式协议（</a:t>
            </a:r>
            <a:r>
              <a:rPr lang="en-US" altLang="zh-CN" sz="3200" b="1" dirty="0">
                <a:latin typeface="+mn-lt"/>
                <a:ea typeface="+mn-ea"/>
                <a:cs typeface="+mn-ea"/>
                <a:sym typeface="+mn-lt"/>
              </a:rPr>
              <a:t>1</a:t>
            </a:r>
            <a:r>
              <a:rPr lang="zh-CN" altLang="en-US" sz="3200" b="1" dirty="0">
                <a:latin typeface="+mn-lt"/>
                <a:ea typeface="+mn-ea"/>
                <a:cs typeface="+mn-ea"/>
                <a:sym typeface="+mn-lt"/>
              </a:rPr>
              <a:t>）</a:t>
            </a:r>
            <a:endParaRPr lang="zh-CN" altLang="en-US" dirty="0"/>
          </a:p>
        </p:txBody>
      </p:sp>
      <p:sp>
        <p:nvSpPr>
          <p:cNvPr id="4" name="灯片编号占位符 3">
            <a:extLst>
              <a:ext uri="{FF2B5EF4-FFF2-40B4-BE49-F238E27FC236}">
                <a16:creationId xmlns:a16="http://schemas.microsoft.com/office/drawing/2014/main" id="{7FCC3FA0-375F-6AA9-FE0B-FE7D74838D1F}"/>
              </a:ext>
            </a:extLst>
          </p:cNvPr>
          <p:cNvSpPr>
            <a:spLocks noGrp="1"/>
          </p:cNvSpPr>
          <p:nvPr>
            <p:ph type="sldNum" sz="quarter" idx="12"/>
          </p:nvPr>
        </p:nvSpPr>
        <p:spPr/>
        <p:txBody>
          <a:bodyPr/>
          <a:lstStyle/>
          <a:p>
            <a:fld id="{C8BB1146-E542-4D4E-B8E9-6919A11DDD48}" type="slidenum">
              <a:rPr lang="en-US" smtClean="0"/>
              <a:t>46</a:t>
            </a:fld>
            <a:endParaRPr lang="en-US"/>
          </a:p>
        </p:txBody>
      </p:sp>
      <p:sp>
        <p:nvSpPr>
          <p:cNvPr id="5" name="Content Placeholder 2">
            <a:extLst>
              <a:ext uri="{FF2B5EF4-FFF2-40B4-BE49-F238E27FC236}">
                <a16:creationId xmlns:a16="http://schemas.microsoft.com/office/drawing/2014/main" id="{95B5596F-C881-54D9-43F8-5B83BD23062D}"/>
              </a:ext>
            </a:extLst>
          </p:cNvPr>
          <p:cNvSpPr txBox="1">
            <a:spLocks/>
          </p:cNvSpPr>
          <p:nvPr/>
        </p:nvSpPr>
        <p:spPr>
          <a:xfrm>
            <a:off x="701383" y="1152311"/>
            <a:ext cx="7110982" cy="482811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n"/>
            </a:pPr>
            <a:r>
              <a:rPr kumimoji="1" lang="zh-CN" altLang="en-US" sz="2400" b="1" dirty="0">
                <a:latin typeface="+mn-lt"/>
                <a:ea typeface="+mn-ea"/>
                <a:cs typeface="+mn-ea"/>
                <a:sym typeface="+mn-lt"/>
              </a:rPr>
              <a:t>假设</a:t>
            </a: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通信信道不会出错（</a:t>
            </a:r>
            <a:r>
              <a:rPr kumimoji="1" lang="en-US" altLang="zh-CN" sz="2000" dirty="0">
                <a:latin typeface="+mn-lt"/>
                <a:ea typeface="+mn-ea"/>
                <a:cs typeface="+mn-ea"/>
                <a:sym typeface="+mn-lt"/>
              </a:rPr>
              <a:t>Error-Free</a:t>
            </a:r>
            <a:r>
              <a:rPr kumimoji="1" lang="zh-CN" altLang="en-US" sz="2000" dirty="0">
                <a:latin typeface="+mn-lt"/>
                <a:ea typeface="+mn-ea"/>
                <a:cs typeface="+mn-ea"/>
                <a:sym typeface="+mn-lt"/>
              </a:rPr>
              <a:t>）：既不发生数据帧部分比特错误，也不发生帧丢失情况</a:t>
            </a:r>
            <a:endParaRPr lang="en-US" altLang="zh-CN" sz="2000" dirty="0">
              <a:latin typeface="+mn-lt"/>
              <a:ea typeface="+mn-ea"/>
              <a:cs typeface="+mn-ea"/>
              <a:sym typeface="+mn-lt"/>
            </a:endParaRP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发送方以高于接收方能处理到达帧的速度发送帧，会导致接收方来不及接收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n"/>
            </a:pPr>
            <a:endParaRPr kumimoji="1" lang="en-US" altLang="zh-CN" sz="2400" b="1" dirty="0">
              <a:latin typeface="+mn-lt"/>
              <a:ea typeface="+mn-ea"/>
              <a:cs typeface="+mn-ea"/>
              <a:sym typeface="+mn-lt"/>
            </a:endParaRPr>
          </a:p>
          <a:p>
            <a:pPr>
              <a:lnSpc>
                <a:spcPct val="120000"/>
              </a:lnSpc>
              <a:spcBef>
                <a:spcPct val="0"/>
              </a:spcBef>
              <a:buFont typeface="Wingdings" panose="05000000000000000000" pitchFamily="2" charset="2"/>
              <a:buChar char="n"/>
            </a:pPr>
            <a:r>
              <a:rPr kumimoji="1" lang="zh-CN" altLang="en-US" sz="2400" b="1" dirty="0">
                <a:latin typeface="+mn-lt"/>
                <a:ea typeface="+mn-ea"/>
                <a:cs typeface="+mn-ea"/>
                <a:sym typeface="+mn-lt"/>
              </a:rPr>
              <a:t>停</a:t>
            </a:r>
            <a:r>
              <a:rPr kumimoji="1" lang="en-US" altLang="zh-CN" sz="2400" b="1" dirty="0">
                <a:latin typeface="+mn-lt"/>
                <a:ea typeface="+mn-ea"/>
                <a:cs typeface="+mn-ea"/>
                <a:sym typeface="+mn-lt"/>
              </a:rPr>
              <a:t>-</a:t>
            </a:r>
            <a:r>
              <a:rPr kumimoji="1" lang="zh-CN" altLang="en-US" sz="2400" b="1" dirty="0">
                <a:latin typeface="+mn-lt"/>
                <a:ea typeface="+mn-ea"/>
                <a:cs typeface="+mn-ea"/>
                <a:sym typeface="+mn-lt"/>
              </a:rPr>
              <a:t>等式协议（</a:t>
            </a:r>
            <a:r>
              <a:rPr kumimoji="1" lang="en-US" altLang="zh-CN" sz="2400" b="1" dirty="0">
                <a:latin typeface="+mn-lt"/>
                <a:ea typeface="+mn-ea"/>
                <a:cs typeface="+mn-ea"/>
                <a:sym typeface="+mn-lt"/>
              </a:rPr>
              <a:t>stop-and-wait</a:t>
            </a:r>
            <a:r>
              <a:rPr kumimoji="1" lang="zh-CN" altLang="en-US" sz="2400" b="1" dirty="0">
                <a:latin typeface="+mn-lt"/>
                <a:ea typeface="+mn-ea"/>
                <a:cs typeface="+mn-ea"/>
                <a:sym typeface="+mn-lt"/>
              </a:rPr>
              <a:t>）</a:t>
            </a: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发送方发送一帧后暂停，等待</a:t>
            </a:r>
            <a:r>
              <a:rPr kumimoji="1" lang="zh-CN" altLang="en-US" sz="2000" dirty="0">
                <a:solidFill>
                  <a:srgbClr val="C00000"/>
                </a:solidFill>
                <a:latin typeface="+mn-lt"/>
                <a:ea typeface="+mn-ea"/>
                <a:cs typeface="+mn-ea"/>
                <a:sym typeface="+mn-lt"/>
              </a:rPr>
              <a:t>确认</a:t>
            </a:r>
            <a:r>
              <a:rPr kumimoji="1" lang="zh-CN" altLang="en-US" sz="2000" dirty="0">
                <a:latin typeface="+mn-lt"/>
                <a:ea typeface="+mn-ea"/>
                <a:cs typeface="+mn-ea"/>
                <a:sym typeface="+mn-lt"/>
              </a:rPr>
              <a:t>到达后发送下一帧</a:t>
            </a: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接收方完成接收后，回复</a:t>
            </a:r>
            <a:r>
              <a:rPr kumimoji="1" lang="zh-CN" altLang="en-US" sz="2000" dirty="0">
                <a:solidFill>
                  <a:srgbClr val="C00000"/>
                </a:solidFill>
                <a:latin typeface="+mn-lt"/>
                <a:ea typeface="+mn-ea"/>
                <a:cs typeface="+mn-ea"/>
                <a:sym typeface="+mn-lt"/>
              </a:rPr>
              <a:t>确认</a:t>
            </a:r>
            <a:r>
              <a:rPr kumimoji="1" lang="zh-CN" altLang="en-US" sz="2000" dirty="0">
                <a:latin typeface="+mn-lt"/>
                <a:ea typeface="+mn-ea"/>
                <a:cs typeface="+mn-ea"/>
                <a:sym typeface="+mn-lt"/>
              </a:rPr>
              <a:t>接收</a:t>
            </a:r>
            <a:endParaRPr kumimoji="1" lang="en-US" altLang="zh-CN" sz="2000" dirty="0">
              <a:latin typeface="+mn-lt"/>
              <a:ea typeface="+mn-ea"/>
              <a:cs typeface="+mn-ea"/>
              <a:sym typeface="+mn-lt"/>
            </a:endParaRP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确认帧的内容是不重要的：哑帧（</a:t>
            </a:r>
            <a:r>
              <a:rPr kumimoji="1" lang="en-US" altLang="zh-CN" sz="2000" dirty="0">
                <a:latin typeface="+mn-lt"/>
                <a:ea typeface="+mn-ea"/>
                <a:cs typeface="+mn-ea"/>
                <a:sym typeface="+mn-lt"/>
              </a:rPr>
              <a:t>dummy frame</a:t>
            </a:r>
            <a:r>
              <a:rPr kumimoji="1" lang="zh-CN" altLang="en-US" sz="2000" dirty="0">
                <a:latin typeface="+mn-lt"/>
                <a:ea typeface="+mn-ea"/>
                <a:cs typeface="+mn-ea"/>
                <a:sym typeface="+mn-lt"/>
              </a:rPr>
              <a:t>）</a:t>
            </a:r>
          </a:p>
          <a:p>
            <a:pPr lvl="1">
              <a:lnSpc>
                <a:spcPct val="120000"/>
              </a:lnSpc>
              <a:spcBef>
                <a:spcPct val="0"/>
              </a:spcBef>
            </a:pPr>
            <a:endParaRPr lang="en-US" sz="2000" dirty="0">
              <a:latin typeface="+mn-lt"/>
              <a:ea typeface="+mn-ea"/>
              <a:cs typeface="+mn-ea"/>
              <a:sym typeface="+mn-lt"/>
            </a:endParaRPr>
          </a:p>
        </p:txBody>
      </p:sp>
      <p:cxnSp>
        <p:nvCxnSpPr>
          <p:cNvPr id="6" name="直接连接符 5">
            <a:extLst>
              <a:ext uri="{FF2B5EF4-FFF2-40B4-BE49-F238E27FC236}">
                <a16:creationId xmlns:a16="http://schemas.microsoft.com/office/drawing/2014/main" id="{C0080664-2947-23D4-4B46-9B4ED499EF3B}"/>
              </a:ext>
            </a:extLst>
          </p:cNvPr>
          <p:cNvCxnSpPr/>
          <p:nvPr/>
        </p:nvCxnSpPr>
        <p:spPr>
          <a:xfrm>
            <a:off x="9265562" y="2252979"/>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89CB911-9A08-AD4A-7471-1F7529807C25}"/>
              </a:ext>
            </a:extLst>
          </p:cNvPr>
          <p:cNvCxnSpPr/>
          <p:nvPr/>
        </p:nvCxnSpPr>
        <p:spPr>
          <a:xfrm>
            <a:off x="10938787" y="2252979"/>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6B2EEECC-4347-8C4B-EE71-2717E86F873F}"/>
              </a:ext>
            </a:extLst>
          </p:cNvPr>
          <p:cNvSpPr>
            <a:spLocks noGrp="1"/>
          </p:cNvSpPr>
          <p:nvPr/>
        </p:nvSpPr>
        <p:spPr>
          <a:xfrm>
            <a:off x="8765182" y="1501774"/>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latin typeface="+mn-lt"/>
                <a:ea typeface="+mn-ea"/>
                <a:cs typeface="+mn-ea"/>
                <a:sym typeface="+mn-lt"/>
              </a:rPr>
              <a:t>发送方</a:t>
            </a:r>
          </a:p>
        </p:txBody>
      </p:sp>
      <p:sp>
        <p:nvSpPr>
          <p:cNvPr id="9" name="内容占位符 2">
            <a:extLst>
              <a:ext uri="{FF2B5EF4-FFF2-40B4-BE49-F238E27FC236}">
                <a16:creationId xmlns:a16="http://schemas.microsoft.com/office/drawing/2014/main" id="{3E1179CF-2851-536B-1518-888CBC75DF27}"/>
              </a:ext>
            </a:extLst>
          </p:cNvPr>
          <p:cNvSpPr>
            <a:spLocks noGrp="1"/>
          </p:cNvSpPr>
          <p:nvPr/>
        </p:nvSpPr>
        <p:spPr>
          <a:xfrm>
            <a:off x="10404752" y="1501774"/>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latin typeface="+mn-lt"/>
                <a:ea typeface="+mn-ea"/>
                <a:cs typeface="+mn-ea"/>
                <a:sym typeface="+mn-lt"/>
              </a:rPr>
              <a:t>接收方</a:t>
            </a:r>
          </a:p>
        </p:txBody>
      </p:sp>
      <p:cxnSp>
        <p:nvCxnSpPr>
          <p:cNvPr id="10" name="直接箭头连接符 9">
            <a:extLst>
              <a:ext uri="{FF2B5EF4-FFF2-40B4-BE49-F238E27FC236}">
                <a16:creationId xmlns:a16="http://schemas.microsoft.com/office/drawing/2014/main" id="{C4327058-A355-8157-5DFC-148E4C8FFD40}"/>
              </a:ext>
            </a:extLst>
          </p:cNvPr>
          <p:cNvCxnSpPr/>
          <p:nvPr/>
        </p:nvCxnSpPr>
        <p:spPr>
          <a:xfrm>
            <a:off x="9282072" y="2613024"/>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67D97D3-A612-61BD-DCDB-D1AF10A5F253}"/>
              </a:ext>
            </a:extLst>
          </p:cNvPr>
          <p:cNvCxnSpPr/>
          <p:nvPr/>
        </p:nvCxnSpPr>
        <p:spPr>
          <a:xfrm flipH="1">
            <a:off x="9282072" y="3122929"/>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F6B563-F2E7-9CCD-BF61-D95FC460E4C9}"/>
              </a:ext>
            </a:extLst>
          </p:cNvPr>
          <p:cNvCxnSpPr/>
          <p:nvPr/>
        </p:nvCxnSpPr>
        <p:spPr>
          <a:xfrm>
            <a:off x="9282072" y="3597274"/>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C107366-21F4-2152-03C8-556E7FACA087}"/>
              </a:ext>
            </a:extLst>
          </p:cNvPr>
          <p:cNvCxnSpPr/>
          <p:nvPr/>
        </p:nvCxnSpPr>
        <p:spPr>
          <a:xfrm>
            <a:off x="9297947" y="4549774"/>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A611BBF-2EE7-0C0A-91C6-E31911791F07}"/>
              </a:ext>
            </a:extLst>
          </p:cNvPr>
          <p:cNvCxnSpPr/>
          <p:nvPr/>
        </p:nvCxnSpPr>
        <p:spPr>
          <a:xfrm flipH="1">
            <a:off x="9282072" y="4043679"/>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39025EA-99CB-6E76-1B4A-9F556B8C815F}"/>
              </a:ext>
            </a:extLst>
          </p:cNvPr>
          <p:cNvCxnSpPr/>
          <p:nvPr/>
        </p:nvCxnSpPr>
        <p:spPr>
          <a:xfrm>
            <a:off x="8912502" y="5012054"/>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E3A9B45-D7F7-13A0-D11F-6C4055CE6643}"/>
              </a:ext>
            </a:extLst>
          </p:cNvPr>
          <p:cNvSpPr>
            <a:spLocks noGrp="1"/>
          </p:cNvSpPr>
          <p:nvPr/>
        </p:nvSpPr>
        <p:spPr>
          <a:xfrm>
            <a:off x="8765182" y="4252594"/>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latin typeface="+mn-lt"/>
                <a:ea typeface="+mn-ea"/>
                <a:cs typeface="+mn-ea"/>
                <a:sym typeface="+mn-lt"/>
              </a:rPr>
              <a:t>时间</a:t>
            </a:r>
          </a:p>
        </p:txBody>
      </p:sp>
      <p:sp>
        <p:nvSpPr>
          <p:cNvPr id="17" name="文本框 16">
            <a:extLst>
              <a:ext uri="{FF2B5EF4-FFF2-40B4-BE49-F238E27FC236}">
                <a16:creationId xmlns:a16="http://schemas.microsoft.com/office/drawing/2014/main" id="{C86DEFE2-4BA4-BF01-B8D0-DA6951314D51}"/>
              </a:ext>
            </a:extLst>
          </p:cNvPr>
          <p:cNvSpPr txBox="1"/>
          <p:nvPr/>
        </p:nvSpPr>
        <p:spPr>
          <a:xfrm>
            <a:off x="9763065" y="5470524"/>
            <a:ext cx="701731" cy="509905"/>
          </a:xfrm>
          <a:prstGeom prst="rect">
            <a:avLst/>
          </a:prstGeom>
          <a:noFill/>
        </p:spPr>
        <p:txBody>
          <a:bodyPr vert="eaVert" wrap="square" rtlCol="0">
            <a:spAutoFit/>
          </a:bodyPr>
          <a:lstStyle/>
          <a:p>
            <a:pPr>
              <a:lnSpc>
                <a:spcPct val="120000"/>
              </a:lnSpc>
            </a:pPr>
            <a:r>
              <a:rPr lang="en-US" altLang="zh-CN" sz="2800" b="1" dirty="0">
                <a:cs typeface="+mn-ea"/>
                <a:sym typeface="+mn-lt"/>
              </a:rPr>
              <a:t>...</a:t>
            </a:r>
          </a:p>
        </p:txBody>
      </p:sp>
      <p:cxnSp>
        <p:nvCxnSpPr>
          <p:cNvPr id="18" name="直接箭头连接符 17">
            <a:extLst>
              <a:ext uri="{FF2B5EF4-FFF2-40B4-BE49-F238E27FC236}">
                <a16:creationId xmlns:a16="http://schemas.microsoft.com/office/drawing/2014/main" id="{45D0286B-03A2-D33F-6948-2E9E600C6FB0}"/>
              </a:ext>
            </a:extLst>
          </p:cNvPr>
          <p:cNvCxnSpPr/>
          <p:nvPr/>
        </p:nvCxnSpPr>
        <p:spPr>
          <a:xfrm flipH="1">
            <a:off x="9282072" y="5012054"/>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8A5C8883-5C55-8999-FC30-5C0FB470FC2F}"/>
              </a:ext>
            </a:extLst>
          </p:cNvPr>
          <p:cNvSpPr>
            <a:spLocks noGrp="1"/>
          </p:cNvSpPr>
          <p:nvPr/>
        </p:nvSpPr>
        <p:spPr>
          <a:xfrm rot="795916">
            <a:off x="9628147" y="2410459"/>
            <a:ext cx="9480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数据帧</a:t>
            </a:r>
          </a:p>
        </p:txBody>
      </p:sp>
      <p:sp>
        <p:nvSpPr>
          <p:cNvPr id="20" name="内容占位符 2">
            <a:extLst>
              <a:ext uri="{FF2B5EF4-FFF2-40B4-BE49-F238E27FC236}">
                <a16:creationId xmlns:a16="http://schemas.microsoft.com/office/drawing/2014/main" id="{A8A33369-C7F2-8F8E-0B4F-56648A1D598B}"/>
              </a:ext>
            </a:extLst>
          </p:cNvPr>
          <p:cNvSpPr>
            <a:spLocks noGrp="1"/>
          </p:cNvSpPr>
          <p:nvPr/>
        </p:nvSpPr>
        <p:spPr>
          <a:xfrm rot="20783472">
            <a:off x="9646482" y="3230244"/>
            <a:ext cx="134683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哑帧确认</a:t>
            </a:r>
          </a:p>
        </p:txBody>
      </p:sp>
      <p:sp>
        <p:nvSpPr>
          <p:cNvPr id="21" name="左大括号 20">
            <a:extLst>
              <a:ext uri="{FF2B5EF4-FFF2-40B4-BE49-F238E27FC236}">
                <a16:creationId xmlns:a16="http://schemas.microsoft.com/office/drawing/2014/main" id="{4427A452-3F5E-C95D-FC98-9061A118683D}"/>
              </a:ext>
            </a:extLst>
          </p:cNvPr>
          <p:cNvSpPr/>
          <p:nvPr/>
        </p:nvSpPr>
        <p:spPr>
          <a:xfrm>
            <a:off x="8938537" y="2613024"/>
            <a:ext cx="278765" cy="871855"/>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2" name="内容占位符 2">
            <a:extLst>
              <a:ext uri="{FF2B5EF4-FFF2-40B4-BE49-F238E27FC236}">
                <a16:creationId xmlns:a16="http://schemas.microsoft.com/office/drawing/2014/main" id="{D447AC5D-3279-7279-02E0-3EE84629061A}"/>
              </a:ext>
            </a:extLst>
          </p:cNvPr>
          <p:cNvSpPr>
            <a:spLocks noGrp="1"/>
          </p:cNvSpPr>
          <p:nvPr/>
        </p:nvSpPr>
        <p:spPr>
          <a:xfrm>
            <a:off x="8472447" y="2439034"/>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等待确认</a:t>
            </a:r>
          </a:p>
        </p:txBody>
      </p:sp>
    </p:spTree>
    <p:extLst>
      <p:ext uri="{BB962C8B-B14F-4D97-AF65-F5344CB8AC3E}">
        <p14:creationId xmlns:p14="http://schemas.microsoft.com/office/powerpoint/2010/main" val="1830767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8751F-F7A6-4904-F943-8743F457C16B}"/>
              </a:ext>
            </a:extLst>
          </p:cNvPr>
          <p:cNvSpPr>
            <a:spLocks noGrp="1"/>
          </p:cNvSpPr>
          <p:nvPr>
            <p:ph type="title"/>
          </p:nvPr>
        </p:nvSpPr>
        <p:spPr/>
        <p:txBody>
          <a:bodyPr>
            <a:normAutofit/>
          </a:bodyPr>
          <a:lstStyle/>
          <a:p>
            <a:r>
              <a:rPr lang="zh-CN" altLang="en-US" sz="3200" b="1" dirty="0">
                <a:latin typeface="+mn-lt"/>
                <a:ea typeface="+mn-ea"/>
                <a:cs typeface="+mn-ea"/>
                <a:sym typeface="+mn-lt"/>
              </a:rPr>
              <a:t>无错信道上的停等式协议（</a:t>
            </a:r>
            <a:r>
              <a:rPr lang="en-US" altLang="zh-CN" sz="3200" b="1" dirty="0">
                <a:latin typeface="+mn-lt"/>
                <a:ea typeface="+mn-ea"/>
                <a:cs typeface="+mn-ea"/>
                <a:sym typeface="+mn-lt"/>
              </a:rPr>
              <a:t>2</a:t>
            </a:r>
            <a:r>
              <a:rPr lang="zh-CN" altLang="en-US" sz="3200" b="1" dirty="0">
                <a:latin typeface="+mn-lt"/>
                <a:ea typeface="+mn-ea"/>
                <a:cs typeface="+mn-ea"/>
                <a:sym typeface="+mn-lt"/>
              </a:rPr>
              <a:t>）</a:t>
            </a:r>
            <a:endParaRPr lang="zh-CN" altLang="en-US" dirty="0"/>
          </a:p>
        </p:txBody>
      </p:sp>
      <p:sp>
        <p:nvSpPr>
          <p:cNvPr id="4" name="灯片编号占位符 3">
            <a:extLst>
              <a:ext uri="{FF2B5EF4-FFF2-40B4-BE49-F238E27FC236}">
                <a16:creationId xmlns:a16="http://schemas.microsoft.com/office/drawing/2014/main" id="{6EC4E76F-9591-2307-518A-DF08443E7411}"/>
              </a:ext>
            </a:extLst>
          </p:cNvPr>
          <p:cNvSpPr>
            <a:spLocks noGrp="1"/>
          </p:cNvSpPr>
          <p:nvPr>
            <p:ph type="sldNum" sz="quarter" idx="12"/>
          </p:nvPr>
        </p:nvSpPr>
        <p:spPr/>
        <p:txBody>
          <a:bodyPr/>
          <a:lstStyle/>
          <a:p>
            <a:fld id="{C8BB1146-E542-4D4E-B8E9-6919A11DDD48}" type="slidenum">
              <a:rPr lang="en-US" smtClean="0"/>
              <a:t>47</a:t>
            </a:fld>
            <a:endParaRPr lang="en-US"/>
          </a:p>
        </p:txBody>
      </p:sp>
      <p:sp>
        <p:nvSpPr>
          <p:cNvPr id="5" name="内容占位符 2">
            <a:extLst>
              <a:ext uri="{FF2B5EF4-FFF2-40B4-BE49-F238E27FC236}">
                <a16:creationId xmlns:a16="http://schemas.microsoft.com/office/drawing/2014/main" id="{5BE54CEA-F5A8-8AFD-99DC-09D30DAD3AEF}"/>
              </a:ext>
            </a:extLst>
          </p:cNvPr>
          <p:cNvSpPr txBox="1">
            <a:spLocks/>
          </p:cNvSpPr>
          <p:nvPr/>
        </p:nvSpPr>
        <p:spPr>
          <a:xfrm>
            <a:off x="660400" y="1133462"/>
            <a:ext cx="4474845" cy="2685415"/>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Ø"/>
            </a:pPr>
            <a:r>
              <a:rPr kumimoji="1" lang="zh-CN" altLang="en-US" sz="2400" b="1" dirty="0">
                <a:solidFill>
                  <a:srgbClr val="C00000"/>
                </a:solidFill>
                <a:latin typeface="+mn-lt"/>
                <a:ea typeface="+mn-ea"/>
                <a:cs typeface="+mn-ea"/>
                <a:sym typeface="+mn-lt"/>
              </a:rPr>
              <a:t>发送方</a:t>
            </a:r>
          </a:p>
          <a:p>
            <a:pPr marL="357188" lvl="1" indent="-177800">
              <a:lnSpc>
                <a:spcPct val="120000"/>
              </a:lnSpc>
              <a:spcBef>
                <a:spcPts val="0"/>
              </a:spcBef>
            </a:pPr>
            <a:r>
              <a:rPr kumimoji="1" lang="zh-CN" altLang="en-US" sz="2000" dirty="0">
                <a:latin typeface="+mn-lt"/>
                <a:ea typeface="+mn-ea"/>
                <a:cs typeface="+mn-ea"/>
                <a:sym typeface="+mn-lt"/>
              </a:rPr>
              <a:t>完成一帧发送后</a:t>
            </a:r>
          </a:p>
          <a:p>
            <a:pPr marL="357188" lvl="1" indent="-177800">
              <a:lnSpc>
                <a:spcPct val="120000"/>
              </a:lnSpc>
              <a:spcBef>
                <a:spcPts val="0"/>
              </a:spcBef>
            </a:pPr>
            <a:r>
              <a:rPr kumimoji="1" lang="zh-CN" altLang="en-US" sz="2000" dirty="0">
                <a:latin typeface="+mn-lt"/>
                <a:ea typeface="+mn-ea"/>
                <a:cs typeface="+mn-ea"/>
                <a:sym typeface="+mn-lt"/>
              </a:rPr>
              <a:t>等待确认到达</a:t>
            </a:r>
          </a:p>
          <a:p>
            <a:pPr marL="357188" lvl="1" indent="-177800">
              <a:lnSpc>
                <a:spcPct val="120000"/>
              </a:lnSpc>
              <a:spcBef>
                <a:spcPts val="0"/>
              </a:spcBef>
            </a:pPr>
            <a:r>
              <a:rPr kumimoji="1" lang="zh-CN" altLang="en-US" sz="2000" dirty="0">
                <a:latin typeface="+mn-lt"/>
                <a:ea typeface="+mn-ea"/>
                <a:cs typeface="+mn-ea"/>
                <a:sym typeface="+mn-lt"/>
              </a:rPr>
              <a:t>确认到达后，发送下一帧</a:t>
            </a:r>
          </a:p>
          <a:p>
            <a:pPr lvl="1">
              <a:lnSpc>
                <a:spcPct val="120000"/>
              </a:lnSpc>
              <a:spcBef>
                <a:spcPts val="0"/>
              </a:spcBef>
            </a:pPr>
            <a:endParaRPr kumimoji="1" lang="zh-CN" altLang="en-US" sz="2000" dirty="0">
              <a:latin typeface="+mn-lt"/>
              <a:ea typeface="+mn-ea"/>
              <a:cs typeface="+mn-ea"/>
              <a:sym typeface="+mn-lt"/>
            </a:endParaRPr>
          </a:p>
        </p:txBody>
      </p:sp>
      <p:pic>
        <p:nvPicPr>
          <p:cNvPr id="6" name="图片 5">
            <a:extLst>
              <a:ext uri="{FF2B5EF4-FFF2-40B4-BE49-F238E27FC236}">
                <a16:creationId xmlns:a16="http://schemas.microsoft.com/office/drawing/2014/main" id="{D3D8301A-9937-1C5B-9F79-BCA1E33B87DB}"/>
              </a:ext>
            </a:extLst>
          </p:cNvPr>
          <p:cNvPicPr>
            <a:picLocks noChangeAspect="1"/>
          </p:cNvPicPr>
          <p:nvPr/>
        </p:nvPicPr>
        <p:blipFill>
          <a:blip r:embed="rId2"/>
          <a:stretch>
            <a:fillRect/>
          </a:stretch>
        </p:blipFill>
        <p:spPr>
          <a:xfrm>
            <a:off x="776557" y="3405071"/>
            <a:ext cx="5209222" cy="1878965"/>
          </a:xfrm>
          <a:prstGeom prst="rect">
            <a:avLst/>
          </a:prstGeom>
        </p:spPr>
      </p:pic>
      <p:pic>
        <p:nvPicPr>
          <p:cNvPr id="7" name="图片 6">
            <a:extLst>
              <a:ext uri="{FF2B5EF4-FFF2-40B4-BE49-F238E27FC236}">
                <a16:creationId xmlns:a16="http://schemas.microsoft.com/office/drawing/2014/main" id="{1013E1EF-82E5-70A0-B1C0-8E2E03041865}"/>
              </a:ext>
            </a:extLst>
          </p:cNvPr>
          <p:cNvPicPr>
            <a:picLocks noChangeAspect="1"/>
          </p:cNvPicPr>
          <p:nvPr/>
        </p:nvPicPr>
        <p:blipFill>
          <a:blip r:embed="rId3"/>
          <a:stretch>
            <a:fillRect/>
          </a:stretch>
        </p:blipFill>
        <p:spPr>
          <a:xfrm>
            <a:off x="6547786" y="3381880"/>
            <a:ext cx="5108185" cy="1878965"/>
          </a:xfrm>
          <a:prstGeom prst="rect">
            <a:avLst/>
          </a:prstGeom>
        </p:spPr>
      </p:pic>
      <p:cxnSp>
        <p:nvCxnSpPr>
          <p:cNvPr id="8" name="直接连接符 7">
            <a:extLst>
              <a:ext uri="{FF2B5EF4-FFF2-40B4-BE49-F238E27FC236}">
                <a16:creationId xmlns:a16="http://schemas.microsoft.com/office/drawing/2014/main" id="{B2CF0873-619F-026A-68BC-D0E82336FDE4}"/>
              </a:ext>
            </a:extLst>
          </p:cNvPr>
          <p:cNvCxnSpPr>
            <a:cxnSpLocks/>
          </p:cNvCxnSpPr>
          <p:nvPr/>
        </p:nvCxnSpPr>
        <p:spPr>
          <a:xfrm>
            <a:off x="6302049" y="1207246"/>
            <a:ext cx="0" cy="40535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内容占位符 2">
            <a:extLst>
              <a:ext uri="{FF2B5EF4-FFF2-40B4-BE49-F238E27FC236}">
                <a16:creationId xmlns:a16="http://schemas.microsoft.com/office/drawing/2014/main" id="{FB399A45-EADF-AEB8-5A95-6ECA678EAA6A}"/>
              </a:ext>
            </a:extLst>
          </p:cNvPr>
          <p:cNvSpPr>
            <a:spLocks noGrp="1"/>
          </p:cNvSpPr>
          <p:nvPr/>
        </p:nvSpPr>
        <p:spPr>
          <a:xfrm>
            <a:off x="6618320" y="1133462"/>
            <a:ext cx="4474845" cy="26854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kumimoji="1" lang="zh-CN" altLang="en-US" sz="2400" b="1" dirty="0">
                <a:solidFill>
                  <a:srgbClr val="C00000"/>
                </a:solidFill>
                <a:latin typeface="+mn-lt"/>
                <a:ea typeface="+mn-ea"/>
                <a:cs typeface="+mn-ea"/>
                <a:sym typeface="+mn-lt"/>
              </a:rPr>
              <a:t>接收方</a:t>
            </a:r>
          </a:p>
          <a:p>
            <a:pPr marL="452438" lvl="1" indent="-179388">
              <a:lnSpc>
                <a:spcPct val="120000"/>
              </a:lnSpc>
              <a:spcBef>
                <a:spcPts val="0"/>
              </a:spcBef>
            </a:pPr>
            <a:r>
              <a:rPr kumimoji="1" lang="zh-CN" altLang="en-US" sz="2000" dirty="0">
                <a:latin typeface="+mn-lt"/>
                <a:ea typeface="+mn-ea"/>
                <a:cs typeface="+mn-ea"/>
                <a:sym typeface="+mn-lt"/>
              </a:rPr>
              <a:t>完成一帧接收后</a:t>
            </a:r>
          </a:p>
          <a:p>
            <a:pPr marL="452438" lvl="1" indent="-179388">
              <a:lnSpc>
                <a:spcPct val="120000"/>
              </a:lnSpc>
              <a:spcBef>
                <a:spcPts val="0"/>
              </a:spcBef>
            </a:pPr>
            <a:r>
              <a:rPr kumimoji="1" lang="zh-CN" altLang="en-US" sz="2000" dirty="0">
                <a:latin typeface="+mn-lt"/>
                <a:ea typeface="+mn-ea"/>
                <a:cs typeface="+mn-ea"/>
                <a:sym typeface="+mn-lt"/>
              </a:rPr>
              <a:t>交给物理层一个哑帧</a:t>
            </a:r>
          </a:p>
          <a:p>
            <a:pPr marL="452438" lvl="1" indent="-179388">
              <a:lnSpc>
                <a:spcPct val="120000"/>
              </a:lnSpc>
              <a:spcBef>
                <a:spcPts val="0"/>
              </a:spcBef>
            </a:pPr>
            <a:r>
              <a:rPr kumimoji="1" lang="zh-CN" altLang="en-US" sz="2000" dirty="0">
                <a:latin typeface="+mn-lt"/>
                <a:ea typeface="+mn-ea"/>
                <a:cs typeface="+mn-ea"/>
                <a:sym typeface="+mn-lt"/>
              </a:rPr>
              <a:t>作为成功接收上一帧的确认</a:t>
            </a:r>
          </a:p>
          <a:p>
            <a:pPr lvl="1">
              <a:lnSpc>
                <a:spcPct val="120000"/>
              </a:lnSpc>
              <a:spcBef>
                <a:spcPts val="0"/>
              </a:spcBef>
            </a:pPr>
            <a:endParaRPr kumimoji="1" lang="zh-CN" altLang="en-US" sz="2000" dirty="0">
              <a:latin typeface="+mn-lt"/>
              <a:ea typeface="+mn-ea"/>
              <a:cs typeface="+mn-ea"/>
              <a:sym typeface="+mn-lt"/>
            </a:endParaRPr>
          </a:p>
        </p:txBody>
      </p:sp>
      <p:sp>
        <p:nvSpPr>
          <p:cNvPr id="10" name="矩形 9">
            <a:extLst>
              <a:ext uri="{FF2B5EF4-FFF2-40B4-BE49-F238E27FC236}">
                <a16:creationId xmlns:a16="http://schemas.microsoft.com/office/drawing/2014/main" id="{5C018CF3-3E37-2073-A2BF-53B4CAA84934}"/>
              </a:ext>
            </a:extLst>
          </p:cNvPr>
          <p:cNvSpPr/>
          <p:nvPr/>
        </p:nvSpPr>
        <p:spPr>
          <a:xfrm>
            <a:off x="660403" y="5438095"/>
            <a:ext cx="10871197" cy="799193"/>
          </a:xfrm>
          <a:prstGeom prst="rect">
            <a:avLst/>
          </a:prstGeom>
          <a:solidFill>
            <a:srgbClr val="92D050"/>
          </a:solidFill>
        </p:spPr>
        <p:txBody>
          <a:bodyPr wrap="square">
            <a:spAutoFit/>
          </a:bodyPr>
          <a:lstStyle/>
          <a:p>
            <a:pPr>
              <a:lnSpc>
                <a:spcPct val="120000"/>
              </a:lnSpc>
            </a:pPr>
            <a:r>
              <a:rPr kumimoji="1" lang="zh-CN" altLang="en-US" sz="2000" b="1" dirty="0">
                <a:solidFill>
                  <a:srgbClr val="C00000"/>
                </a:solidFill>
                <a:cs typeface="+mn-ea"/>
                <a:sym typeface="+mn-lt"/>
              </a:rPr>
              <a:t>存在的问题：</a:t>
            </a:r>
            <a:r>
              <a:rPr kumimoji="1" lang="zh-CN" altLang="en-US" sz="2000" dirty="0">
                <a:cs typeface="+mn-ea"/>
                <a:sym typeface="+mn-lt"/>
              </a:rPr>
              <a:t>在假设信道不会发生传输错误的假设条件下，通过停等协议控制了发送数据、接收数据的速度。但这个假设条件依然不存在、不现实，信道发生传输错误是极有可能的。</a:t>
            </a:r>
          </a:p>
        </p:txBody>
      </p:sp>
    </p:spTree>
    <p:extLst>
      <p:ext uri="{BB962C8B-B14F-4D97-AF65-F5344CB8AC3E}">
        <p14:creationId xmlns:p14="http://schemas.microsoft.com/office/powerpoint/2010/main" val="3530857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5F10-16D3-4D0D-8B57-F7242E2AF654}"/>
              </a:ext>
            </a:extLst>
          </p:cNvPr>
          <p:cNvSpPr txBox="1">
            <a:spLocks/>
          </p:cNvSpPr>
          <p:nvPr/>
        </p:nvSpPr>
        <p:spPr>
          <a:xfrm>
            <a:off x="656399" y="310767"/>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latin typeface="+mn-lt"/>
                <a:ea typeface="+mn-ea"/>
                <a:cs typeface="+mn-ea"/>
                <a:sym typeface="+mn-lt"/>
              </a:rPr>
              <a:t>有错信道上的停等式协议（</a:t>
            </a:r>
            <a:r>
              <a:rPr lang="en-US" altLang="zh-CN" sz="3200" b="1" dirty="0">
                <a:latin typeface="+mn-lt"/>
                <a:ea typeface="+mn-ea"/>
                <a:cs typeface="+mn-ea"/>
                <a:sym typeface="+mn-lt"/>
              </a:rPr>
              <a:t>1</a:t>
            </a:r>
            <a:r>
              <a:rPr lang="zh-CN" altLang="en-US" sz="3200" b="1" dirty="0">
                <a:latin typeface="+mn-lt"/>
                <a:ea typeface="+mn-ea"/>
                <a:cs typeface="+mn-ea"/>
                <a:sym typeface="+mn-lt"/>
              </a:rPr>
              <a:t>）</a:t>
            </a:r>
          </a:p>
        </p:txBody>
      </p:sp>
      <p:sp>
        <p:nvSpPr>
          <p:cNvPr id="51" name="Content Placeholder 2">
            <a:extLst>
              <a:ext uri="{FF2B5EF4-FFF2-40B4-BE49-F238E27FC236}">
                <a16:creationId xmlns:a16="http://schemas.microsoft.com/office/drawing/2014/main" id="{3CD04848-BA66-427B-84AD-E889BECEC8DF}"/>
              </a:ext>
            </a:extLst>
          </p:cNvPr>
          <p:cNvSpPr txBox="1">
            <a:spLocks/>
          </p:cNvSpPr>
          <p:nvPr/>
        </p:nvSpPr>
        <p:spPr>
          <a:xfrm>
            <a:off x="656399" y="972984"/>
            <a:ext cx="7633329" cy="5188034"/>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n"/>
            </a:pPr>
            <a:endParaRPr lang="en-US" sz="2400" dirty="0">
              <a:latin typeface="+mn-ea"/>
              <a:ea typeface="+mn-ea"/>
              <a:cs typeface="+mn-ea"/>
              <a:sym typeface="+mn-lt"/>
            </a:endParaRPr>
          </a:p>
          <a:p>
            <a:pPr>
              <a:lnSpc>
                <a:spcPct val="120000"/>
              </a:lnSpc>
              <a:spcBef>
                <a:spcPts val="0"/>
              </a:spcBef>
              <a:buFont typeface="Wingdings" panose="05000000000000000000" pitchFamily="2" charset="2"/>
              <a:buChar char="n"/>
            </a:pPr>
            <a:r>
              <a:rPr lang="en-US" sz="2400" dirty="0" err="1">
                <a:latin typeface="+mn-ea"/>
                <a:ea typeface="+mn-ea"/>
                <a:cs typeface="+mn-ea"/>
                <a:sym typeface="+mn-lt"/>
              </a:rPr>
              <a:t>假设</a:t>
            </a:r>
            <a:endParaRPr lang="en-US" sz="2400" dirty="0">
              <a:latin typeface="+mn-ea"/>
              <a:ea typeface="+mn-ea"/>
              <a:cs typeface="+mn-ea"/>
              <a:sym typeface="+mn-lt"/>
            </a:endParaRPr>
          </a:p>
          <a:p>
            <a:pPr marL="715963" lvl="1" indent="-358775">
              <a:lnSpc>
                <a:spcPct val="120000"/>
              </a:lnSpc>
              <a:spcBef>
                <a:spcPts val="0"/>
              </a:spcBef>
              <a:buFont typeface="Wingdings" panose="05000000000000000000" pitchFamily="2" charset="2"/>
              <a:buChar char="Ø"/>
            </a:pPr>
            <a:r>
              <a:rPr lang="zh-CN" altLang="en-US" sz="2000" dirty="0">
                <a:latin typeface="+mn-lt"/>
                <a:ea typeface="+mn-ea"/>
                <a:cs typeface="+mn-ea"/>
                <a:sym typeface="+mn-lt"/>
              </a:rPr>
              <a:t>接收方接收数据的速度能力有限</a:t>
            </a:r>
            <a:endParaRPr lang="en-US" altLang="zh-CN" sz="2000" dirty="0">
              <a:latin typeface="+mn-lt"/>
              <a:ea typeface="+mn-ea"/>
              <a:cs typeface="+mn-ea"/>
              <a:sym typeface="+mn-lt"/>
            </a:endParaRPr>
          </a:p>
          <a:p>
            <a:pPr marL="715963" lvl="1" indent="-358775">
              <a:lnSpc>
                <a:spcPct val="120000"/>
              </a:lnSpc>
              <a:spcBef>
                <a:spcPts val="0"/>
              </a:spcBef>
              <a:buFont typeface="Wingdings" panose="05000000000000000000" pitchFamily="2" charset="2"/>
              <a:buChar char="Ø"/>
            </a:pPr>
            <a:r>
              <a:rPr lang="en-US" sz="2000" dirty="0" err="1">
                <a:latin typeface="+mn-lt"/>
                <a:ea typeface="+mn-ea"/>
                <a:cs typeface="+mn-ea"/>
                <a:sym typeface="+mn-lt"/>
              </a:rPr>
              <a:t>通信信道可能会出错</a:t>
            </a:r>
            <a:r>
              <a:rPr lang="zh-CN" altLang="en-US" sz="2000" dirty="0">
                <a:latin typeface="+mn-lt"/>
                <a:ea typeface="+mn-ea"/>
                <a:cs typeface="+mn-ea"/>
                <a:sym typeface="+mn-lt"/>
              </a:rPr>
              <a:t>，导致帧在传输过程中被损坏或丢失</a:t>
            </a:r>
            <a:endParaRPr lang="en-US" sz="2000" dirty="0">
              <a:latin typeface="+mn-lt"/>
              <a:ea typeface="+mn-ea"/>
              <a:cs typeface="+mn-ea"/>
              <a:sym typeface="+mn-lt"/>
            </a:endParaRPr>
          </a:p>
          <a:p>
            <a:pPr>
              <a:lnSpc>
                <a:spcPct val="120000"/>
              </a:lnSpc>
              <a:spcBef>
                <a:spcPts val="0"/>
              </a:spcBef>
              <a:buFont typeface="Wingdings" panose="05000000000000000000" pitchFamily="2" charset="2"/>
              <a:buChar char="n"/>
            </a:pPr>
            <a:endParaRPr lang="en-US" altLang="zh-CN" sz="2400" dirty="0">
              <a:latin typeface="+mn-ea"/>
              <a:ea typeface="+mn-ea"/>
              <a:cs typeface="+mn-ea"/>
              <a:sym typeface="+mn-lt"/>
            </a:endParaRPr>
          </a:p>
          <a:p>
            <a:pPr>
              <a:lnSpc>
                <a:spcPct val="120000"/>
              </a:lnSpc>
              <a:spcBef>
                <a:spcPts val="0"/>
              </a:spcBef>
              <a:buFont typeface="Wingdings" panose="05000000000000000000" pitchFamily="2" charset="2"/>
              <a:buChar char="n"/>
            </a:pPr>
            <a:r>
              <a:rPr lang="zh-CN" altLang="en-US" sz="2400" dirty="0">
                <a:latin typeface="+mn-ea"/>
                <a:ea typeface="+mn-ea"/>
                <a:cs typeface="+mn-ea"/>
                <a:sym typeface="+mn-lt"/>
              </a:rPr>
              <a:t>一个简单的解决方案</a:t>
            </a:r>
            <a:endParaRPr lang="en-US" altLang="zh-CN" sz="2400" dirty="0">
              <a:latin typeface="+mn-ea"/>
              <a:ea typeface="+mn-ea"/>
              <a:cs typeface="+mn-ea"/>
              <a:sym typeface="+mn-lt"/>
            </a:endParaRPr>
          </a:p>
          <a:p>
            <a:pPr marL="715963" lvl="1" indent="-358775">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发送方增加一个</a:t>
            </a:r>
            <a:r>
              <a:rPr kumimoji="1" lang="zh-CN" altLang="en-US" sz="2000" dirty="0">
                <a:solidFill>
                  <a:srgbClr val="C00000"/>
                </a:solidFill>
                <a:latin typeface="+mn-lt"/>
                <a:ea typeface="+mn-ea"/>
                <a:cs typeface="+mn-ea"/>
                <a:sym typeface="+mn-lt"/>
              </a:rPr>
              <a:t>计时器</a:t>
            </a:r>
            <a:r>
              <a:rPr kumimoji="1" lang="en-US" altLang="zh-CN" sz="2000" dirty="0">
                <a:solidFill>
                  <a:srgbClr val="C00000"/>
                </a:solidFill>
                <a:latin typeface="+mn-lt"/>
                <a:ea typeface="+mn-ea"/>
                <a:cs typeface="+mn-ea"/>
                <a:sym typeface="+mn-lt"/>
              </a:rPr>
              <a:t>(timer)</a:t>
            </a:r>
            <a:r>
              <a:rPr kumimoji="1" lang="zh-CN" altLang="en-US" sz="2000" dirty="0">
                <a:solidFill>
                  <a:srgbClr val="C00000"/>
                </a:solidFill>
                <a:latin typeface="+mn-lt"/>
                <a:ea typeface="+mn-ea"/>
                <a:cs typeface="+mn-ea"/>
                <a:sym typeface="+mn-lt"/>
              </a:rPr>
              <a:t>，</a:t>
            </a:r>
            <a:r>
              <a:rPr kumimoji="1" lang="zh-CN" altLang="en-US" sz="2000" dirty="0">
                <a:latin typeface="+mn-lt"/>
                <a:ea typeface="+mn-ea"/>
                <a:cs typeface="+mn-ea"/>
                <a:sym typeface="+mn-lt"/>
              </a:rPr>
              <a:t>对发出去的数据帧进行计时</a:t>
            </a:r>
            <a:endParaRPr kumimoji="1" lang="en-US" altLang="zh-CN" sz="2000" dirty="0">
              <a:latin typeface="+mn-lt"/>
              <a:ea typeface="+mn-ea"/>
              <a:cs typeface="+mn-ea"/>
              <a:sym typeface="+mn-lt"/>
            </a:endParaRPr>
          </a:p>
          <a:p>
            <a:pPr marL="715963" lvl="1" indent="-358775">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如果超时，认为接收方没有收到或帧出错</a:t>
            </a:r>
            <a:endParaRPr kumimoji="1" lang="en-US" altLang="zh-CN" sz="2000" dirty="0">
              <a:latin typeface="+mn-lt"/>
              <a:ea typeface="+mn-ea"/>
              <a:cs typeface="+mn-ea"/>
              <a:sym typeface="+mn-lt"/>
            </a:endParaRPr>
          </a:p>
          <a:p>
            <a:pPr marL="715963" lvl="1" indent="-358775">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发送方将</a:t>
            </a:r>
            <a:r>
              <a:rPr kumimoji="1" lang="zh-CN" altLang="en-US" sz="2000" dirty="0">
                <a:solidFill>
                  <a:srgbClr val="C00000"/>
                </a:solidFill>
                <a:latin typeface="+mn-lt"/>
                <a:ea typeface="+mn-ea"/>
                <a:cs typeface="+mn-ea"/>
                <a:sym typeface="+mn-lt"/>
              </a:rPr>
              <a:t>超时重发</a:t>
            </a:r>
            <a:r>
              <a:rPr kumimoji="1" lang="zh-CN" altLang="en-US" sz="2000" dirty="0">
                <a:latin typeface="+mn-lt"/>
                <a:ea typeface="+mn-ea"/>
                <a:cs typeface="+mn-ea"/>
                <a:sym typeface="+mn-lt"/>
              </a:rPr>
              <a:t>该帧</a:t>
            </a:r>
            <a:endParaRPr lang="en-US" dirty="0">
              <a:latin typeface="+mn-lt"/>
              <a:ea typeface="+mn-ea"/>
              <a:cs typeface="+mn-ea"/>
              <a:sym typeface="+mn-lt"/>
            </a:endParaRPr>
          </a:p>
        </p:txBody>
      </p:sp>
      <p:cxnSp>
        <p:nvCxnSpPr>
          <p:cNvPr id="52" name="直接连接符 51">
            <a:extLst>
              <a:ext uri="{FF2B5EF4-FFF2-40B4-BE49-F238E27FC236}">
                <a16:creationId xmlns:a16="http://schemas.microsoft.com/office/drawing/2014/main" id="{AEA2CB8D-C977-4E7C-871B-9C1BCA1866C4}"/>
              </a:ext>
            </a:extLst>
          </p:cNvPr>
          <p:cNvCxnSpPr>
            <a:cxnSpLocks/>
          </p:cNvCxnSpPr>
          <p:nvPr/>
        </p:nvCxnSpPr>
        <p:spPr>
          <a:xfrm>
            <a:off x="9665773" y="1689451"/>
            <a:ext cx="1651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96E51D8-2935-4395-A075-729C55826B22}"/>
              </a:ext>
            </a:extLst>
          </p:cNvPr>
          <p:cNvCxnSpPr>
            <a:cxnSpLocks/>
          </p:cNvCxnSpPr>
          <p:nvPr/>
        </p:nvCxnSpPr>
        <p:spPr>
          <a:xfrm>
            <a:off x="10823378" y="1689451"/>
            <a:ext cx="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内容占位符 2">
            <a:extLst>
              <a:ext uri="{FF2B5EF4-FFF2-40B4-BE49-F238E27FC236}">
                <a16:creationId xmlns:a16="http://schemas.microsoft.com/office/drawing/2014/main" id="{8F13E8E4-2948-4BD7-9A12-687706EC8B1E}"/>
              </a:ext>
            </a:extLst>
          </p:cNvPr>
          <p:cNvSpPr>
            <a:spLocks noGrp="1"/>
          </p:cNvSpPr>
          <p:nvPr/>
        </p:nvSpPr>
        <p:spPr>
          <a:xfrm>
            <a:off x="9165393" y="1178276"/>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p>
        </p:txBody>
      </p:sp>
      <p:sp>
        <p:nvSpPr>
          <p:cNvPr id="55" name="内容占位符 2">
            <a:extLst>
              <a:ext uri="{FF2B5EF4-FFF2-40B4-BE49-F238E27FC236}">
                <a16:creationId xmlns:a16="http://schemas.microsoft.com/office/drawing/2014/main" id="{1C7847CD-87E5-47C1-B34F-8CCD6876BB48}"/>
              </a:ext>
            </a:extLst>
          </p:cNvPr>
          <p:cNvSpPr>
            <a:spLocks noGrp="1"/>
          </p:cNvSpPr>
          <p:nvPr/>
        </p:nvSpPr>
        <p:spPr>
          <a:xfrm>
            <a:off x="10289343" y="1178276"/>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56" name="直接箭头连接符 7">
            <a:extLst>
              <a:ext uri="{FF2B5EF4-FFF2-40B4-BE49-F238E27FC236}">
                <a16:creationId xmlns:a16="http://schemas.microsoft.com/office/drawing/2014/main" id="{474F0FE9-52D1-4108-9545-D9222589640F}"/>
              </a:ext>
            </a:extLst>
          </p:cNvPr>
          <p:cNvCxnSpPr/>
          <p:nvPr/>
        </p:nvCxnSpPr>
        <p:spPr>
          <a:xfrm>
            <a:off x="9682283" y="2049496"/>
            <a:ext cx="1019810" cy="16891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E628B50-A287-4667-BF8F-A9FBAF428C46}"/>
              </a:ext>
            </a:extLst>
          </p:cNvPr>
          <p:cNvCxnSpPr/>
          <p:nvPr/>
        </p:nvCxnSpPr>
        <p:spPr>
          <a:xfrm>
            <a:off x="9682283" y="3407126"/>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12">
            <a:extLst>
              <a:ext uri="{FF2B5EF4-FFF2-40B4-BE49-F238E27FC236}">
                <a16:creationId xmlns:a16="http://schemas.microsoft.com/office/drawing/2014/main" id="{EA32EAA9-91EC-4E4A-BE7C-E93A967B1A31}"/>
              </a:ext>
            </a:extLst>
          </p:cNvPr>
          <p:cNvCxnSpPr>
            <a:cxnSpLocks/>
          </p:cNvCxnSpPr>
          <p:nvPr/>
        </p:nvCxnSpPr>
        <p:spPr>
          <a:xfrm>
            <a:off x="11149133" y="4586625"/>
            <a:ext cx="0" cy="4690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内容占位符 2">
            <a:extLst>
              <a:ext uri="{FF2B5EF4-FFF2-40B4-BE49-F238E27FC236}">
                <a16:creationId xmlns:a16="http://schemas.microsoft.com/office/drawing/2014/main" id="{0BA4BA59-5BF9-4BD4-AB7A-656D6F775B7B}"/>
              </a:ext>
            </a:extLst>
          </p:cNvPr>
          <p:cNvSpPr>
            <a:spLocks noGrp="1"/>
          </p:cNvSpPr>
          <p:nvPr/>
        </p:nvSpPr>
        <p:spPr>
          <a:xfrm>
            <a:off x="10928153" y="3907506"/>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时间</a:t>
            </a:r>
          </a:p>
        </p:txBody>
      </p:sp>
      <p:sp>
        <p:nvSpPr>
          <p:cNvPr id="60" name="内容占位符 2">
            <a:extLst>
              <a:ext uri="{FF2B5EF4-FFF2-40B4-BE49-F238E27FC236}">
                <a16:creationId xmlns:a16="http://schemas.microsoft.com/office/drawing/2014/main" id="{39914094-F2D3-4A0B-A7BA-AC378C9F3BF1}"/>
              </a:ext>
            </a:extLst>
          </p:cNvPr>
          <p:cNvSpPr>
            <a:spLocks noGrp="1"/>
          </p:cNvSpPr>
          <p:nvPr/>
        </p:nvSpPr>
        <p:spPr>
          <a:xfrm rot="636618">
            <a:off x="9665684" y="1838041"/>
            <a:ext cx="1238885"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丢失</a:t>
            </a:r>
            <a:r>
              <a:rPr kumimoji="1" lang="en-US" altLang="zh-CN" sz="1600" dirty="0">
                <a:solidFill>
                  <a:srgbClr val="FF0000"/>
                </a:solidFill>
                <a:latin typeface="+mn-lt"/>
                <a:ea typeface="+mn-ea"/>
                <a:cs typeface="+mn-ea"/>
                <a:sym typeface="+mn-lt"/>
              </a:rPr>
              <a:t>/</a:t>
            </a:r>
            <a:r>
              <a:rPr kumimoji="1" lang="zh-CN" altLang="en-US" sz="1600" dirty="0">
                <a:solidFill>
                  <a:srgbClr val="FF0000"/>
                </a:solidFill>
                <a:latin typeface="+mn-lt"/>
                <a:ea typeface="+mn-ea"/>
                <a:cs typeface="+mn-ea"/>
                <a:sym typeface="+mn-lt"/>
              </a:rPr>
              <a:t>出错</a:t>
            </a:r>
          </a:p>
        </p:txBody>
      </p:sp>
      <p:sp>
        <p:nvSpPr>
          <p:cNvPr id="61" name="左大括号 19">
            <a:extLst>
              <a:ext uri="{FF2B5EF4-FFF2-40B4-BE49-F238E27FC236}">
                <a16:creationId xmlns:a16="http://schemas.microsoft.com/office/drawing/2014/main" id="{C3E1E82A-92FE-4899-9FF6-814D99E8BEA6}"/>
              </a:ext>
            </a:extLst>
          </p:cNvPr>
          <p:cNvSpPr/>
          <p:nvPr/>
        </p:nvSpPr>
        <p:spPr>
          <a:xfrm>
            <a:off x="9338748" y="2049496"/>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62" name="内容占位符 2">
            <a:extLst>
              <a:ext uri="{FF2B5EF4-FFF2-40B4-BE49-F238E27FC236}">
                <a16:creationId xmlns:a16="http://schemas.microsoft.com/office/drawing/2014/main" id="{5A826C5B-EB68-438E-A377-750C7CA6A370}"/>
              </a:ext>
            </a:extLst>
          </p:cNvPr>
          <p:cNvSpPr>
            <a:spLocks noGrp="1"/>
          </p:cNvSpPr>
          <p:nvPr/>
        </p:nvSpPr>
        <p:spPr>
          <a:xfrm>
            <a:off x="8988228" y="2177766"/>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超时重发</a:t>
            </a:r>
          </a:p>
        </p:txBody>
      </p:sp>
      <p:sp>
        <p:nvSpPr>
          <p:cNvPr id="63" name="内容占位符 2">
            <a:extLst>
              <a:ext uri="{FF2B5EF4-FFF2-40B4-BE49-F238E27FC236}">
                <a16:creationId xmlns:a16="http://schemas.microsoft.com/office/drawing/2014/main" id="{999A4487-27E9-487D-A2FF-6F316C02D248}"/>
              </a:ext>
            </a:extLst>
          </p:cNvPr>
          <p:cNvSpPr>
            <a:spLocks noGrp="1"/>
          </p:cNvSpPr>
          <p:nvPr/>
        </p:nvSpPr>
        <p:spPr>
          <a:xfrm>
            <a:off x="8734228" y="1821713"/>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64" name="内容占位符 2">
            <a:extLst>
              <a:ext uri="{FF2B5EF4-FFF2-40B4-BE49-F238E27FC236}">
                <a16:creationId xmlns:a16="http://schemas.microsoft.com/office/drawing/2014/main" id="{CB533A7A-B29E-45F2-8915-0EA0574F515B}"/>
              </a:ext>
            </a:extLst>
          </p:cNvPr>
          <p:cNvSpPr>
            <a:spLocks noGrp="1"/>
          </p:cNvSpPr>
          <p:nvPr/>
        </p:nvSpPr>
        <p:spPr>
          <a:xfrm>
            <a:off x="8737130" y="336884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65" name="内容占位符 2">
            <a:extLst>
              <a:ext uri="{FF2B5EF4-FFF2-40B4-BE49-F238E27FC236}">
                <a16:creationId xmlns:a16="http://schemas.microsoft.com/office/drawing/2014/main" id="{40132983-9789-4BBB-B5FA-9423AE4F4F64}"/>
              </a:ext>
            </a:extLst>
          </p:cNvPr>
          <p:cNvSpPr>
            <a:spLocks noGrp="1"/>
          </p:cNvSpPr>
          <p:nvPr/>
        </p:nvSpPr>
        <p:spPr>
          <a:xfrm>
            <a:off x="10816393" y="3379186"/>
            <a:ext cx="332740" cy="5626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66" name="矩形 65">
            <a:extLst>
              <a:ext uri="{FF2B5EF4-FFF2-40B4-BE49-F238E27FC236}">
                <a16:creationId xmlns:a16="http://schemas.microsoft.com/office/drawing/2014/main" id="{1351D8E4-DAB8-453C-B304-8FEB47A7FEE3}"/>
              </a:ext>
            </a:extLst>
          </p:cNvPr>
          <p:cNvSpPr/>
          <p:nvPr/>
        </p:nvSpPr>
        <p:spPr>
          <a:xfrm>
            <a:off x="833639" y="5283929"/>
            <a:ext cx="10663036" cy="799193"/>
          </a:xfrm>
          <a:prstGeom prst="rect">
            <a:avLst/>
          </a:prstGeom>
          <a:solidFill>
            <a:srgbClr val="92D050"/>
          </a:solidFill>
        </p:spPr>
        <p:txBody>
          <a:bodyPr wrap="square">
            <a:spAutoFit/>
          </a:bodyPr>
          <a:lstStyle/>
          <a:p>
            <a:pPr>
              <a:lnSpc>
                <a:spcPct val="120000"/>
              </a:lnSpc>
            </a:pPr>
            <a:r>
              <a:rPr kumimoji="1" lang="zh-CN" altLang="en-US" sz="2000" dirty="0">
                <a:solidFill>
                  <a:srgbClr val="FF0000"/>
                </a:solidFill>
                <a:cs typeface="+mn-ea"/>
                <a:sym typeface="+mn-lt"/>
              </a:rPr>
              <a:t>问题：</a:t>
            </a:r>
            <a:r>
              <a:rPr kumimoji="1" lang="zh-CN" altLang="en-US" sz="2000" dirty="0">
                <a:cs typeface="+mn-ea"/>
                <a:sym typeface="+mn-lt"/>
              </a:rPr>
              <a:t>会不会数据帧接收方已经正确收下来了，发送方误认为没有收到，超时重发，导致接收方重复收到这帧数据？</a:t>
            </a:r>
          </a:p>
        </p:txBody>
      </p:sp>
    </p:spTree>
    <p:extLst>
      <p:ext uri="{BB962C8B-B14F-4D97-AF65-F5344CB8AC3E}">
        <p14:creationId xmlns:p14="http://schemas.microsoft.com/office/powerpoint/2010/main" val="1780063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5F10-16D3-4D0D-8B57-F7242E2AF654}"/>
              </a:ext>
            </a:extLst>
          </p:cNvPr>
          <p:cNvSpPr txBox="1">
            <a:spLocks/>
          </p:cNvSpPr>
          <p:nvPr/>
        </p:nvSpPr>
        <p:spPr>
          <a:xfrm>
            <a:off x="676933" y="333255"/>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latin typeface="+mn-lt"/>
                <a:ea typeface="+mn-ea"/>
                <a:cs typeface="+mn-ea"/>
                <a:sym typeface="+mn-lt"/>
              </a:rPr>
              <a:t>有错信道上的停等式协议（</a:t>
            </a:r>
            <a:r>
              <a:rPr lang="en-US" altLang="zh-CN" sz="3200" b="1" dirty="0">
                <a:latin typeface="+mn-lt"/>
                <a:ea typeface="+mn-ea"/>
                <a:cs typeface="+mn-ea"/>
                <a:sym typeface="+mn-lt"/>
              </a:rPr>
              <a:t>2</a:t>
            </a:r>
            <a:r>
              <a:rPr lang="zh-CN" altLang="en-US" sz="3200" b="1" dirty="0">
                <a:latin typeface="+mn-lt"/>
                <a:ea typeface="+mn-ea"/>
                <a:cs typeface="+mn-ea"/>
                <a:sym typeface="+mn-lt"/>
              </a:rPr>
              <a:t>）</a:t>
            </a:r>
          </a:p>
        </p:txBody>
      </p:sp>
      <p:sp>
        <p:nvSpPr>
          <p:cNvPr id="3" name="内容占位符 2">
            <a:extLst>
              <a:ext uri="{FF2B5EF4-FFF2-40B4-BE49-F238E27FC236}">
                <a16:creationId xmlns:a16="http://schemas.microsoft.com/office/drawing/2014/main" id="{ABC47491-1B73-48B0-8B41-15416CFAD571}"/>
              </a:ext>
            </a:extLst>
          </p:cNvPr>
          <p:cNvSpPr txBox="1">
            <a:spLocks/>
          </p:cNvSpPr>
          <p:nvPr/>
        </p:nvSpPr>
        <p:spPr>
          <a:xfrm>
            <a:off x="560979" y="1609621"/>
            <a:ext cx="8216849" cy="4402302"/>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5963" indent="-358775">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一个场景：</a:t>
            </a:r>
            <a:r>
              <a:rPr kumimoji="1" lang="en-US" altLang="zh-CN" sz="2000" dirty="0">
                <a:solidFill>
                  <a:srgbClr val="FF0000"/>
                </a:solidFill>
                <a:latin typeface="+mn-lt"/>
                <a:ea typeface="+mn-ea"/>
                <a:cs typeface="+mn-ea"/>
                <a:sym typeface="+mn-lt"/>
              </a:rPr>
              <a:t>ACK</a:t>
            </a:r>
            <a:r>
              <a:rPr kumimoji="1" lang="zh-CN" altLang="en-US" sz="2000" dirty="0">
                <a:solidFill>
                  <a:srgbClr val="FF0000"/>
                </a:solidFill>
                <a:latin typeface="+mn-lt"/>
                <a:ea typeface="+mn-ea"/>
                <a:cs typeface="+mn-ea"/>
                <a:sym typeface="+mn-lt"/>
              </a:rPr>
              <a:t>丢失</a:t>
            </a:r>
            <a:endParaRPr kumimoji="1" lang="en-US" altLang="zh-CN" sz="2000" dirty="0">
              <a:solidFill>
                <a:srgbClr val="FF0000"/>
              </a:solidFill>
              <a:latin typeface="+mn-lt"/>
              <a:ea typeface="+mn-ea"/>
              <a:cs typeface="+mn-ea"/>
              <a:sym typeface="+mn-lt"/>
            </a:endParaRPr>
          </a:p>
          <a:p>
            <a:pPr marL="1073150" lvl="1" indent="-357188">
              <a:lnSpc>
                <a:spcPct val="120000"/>
              </a:lnSpc>
              <a:spcBef>
                <a:spcPct val="0"/>
              </a:spcBef>
            </a:pPr>
            <a:r>
              <a:rPr kumimoji="1" lang="en-US" altLang="zh-CN" sz="1800" dirty="0">
                <a:latin typeface="+mn-lt"/>
                <a:ea typeface="+mn-ea"/>
                <a:cs typeface="+mn-ea"/>
                <a:sym typeface="+mn-lt"/>
              </a:rPr>
              <a:t>A</a:t>
            </a:r>
            <a:r>
              <a:rPr kumimoji="1" lang="zh-CN" altLang="en-US" sz="1800" dirty="0">
                <a:latin typeface="+mn-lt"/>
                <a:ea typeface="+mn-ea"/>
                <a:cs typeface="+mn-ea"/>
                <a:sym typeface="+mn-lt"/>
              </a:rPr>
              <a:t>发送帧</a:t>
            </a:r>
            <a:r>
              <a:rPr kumimoji="1" lang="en-US" altLang="zh-CN" sz="1800" dirty="0">
                <a:latin typeface="+mn-lt"/>
                <a:ea typeface="+mn-ea"/>
                <a:cs typeface="+mn-ea"/>
                <a:sym typeface="+mn-lt"/>
              </a:rPr>
              <a:t>A1</a:t>
            </a:r>
          </a:p>
          <a:p>
            <a:pPr marL="1073150" lvl="1" indent="-357188">
              <a:lnSpc>
                <a:spcPct val="120000"/>
              </a:lnSpc>
              <a:spcBef>
                <a:spcPct val="0"/>
              </a:spcBef>
            </a:pPr>
            <a:r>
              <a:rPr kumimoji="1" lang="en-US" altLang="zh-CN" sz="1800" dirty="0">
                <a:latin typeface="+mn-lt"/>
                <a:ea typeface="+mn-ea"/>
                <a:cs typeface="+mn-ea"/>
                <a:sym typeface="+mn-lt"/>
              </a:rPr>
              <a:t>B</a:t>
            </a:r>
            <a:r>
              <a:rPr kumimoji="1" lang="zh-CN" altLang="en-US" sz="1800" dirty="0">
                <a:latin typeface="+mn-lt"/>
                <a:ea typeface="+mn-ea"/>
                <a:cs typeface="+mn-ea"/>
                <a:sym typeface="+mn-lt"/>
              </a:rPr>
              <a:t>收到了</a:t>
            </a:r>
            <a:r>
              <a:rPr kumimoji="1" lang="en-US" altLang="zh-CN" sz="1800" dirty="0">
                <a:latin typeface="+mn-lt"/>
                <a:ea typeface="+mn-ea"/>
                <a:cs typeface="+mn-ea"/>
                <a:sym typeface="+mn-lt"/>
              </a:rPr>
              <a:t>A1</a:t>
            </a:r>
          </a:p>
          <a:p>
            <a:pPr marL="1073150" lvl="1" indent="-357188">
              <a:lnSpc>
                <a:spcPct val="120000"/>
              </a:lnSpc>
              <a:spcBef>
                <a:spcPct val="0"/>
              </a:spcBef>
            </a:pPr>
            <a:r>
              <a:rPr kumimoji="1" lang="en-US" altLang="zh-CN" sz="1800" dirty="0">
                <a:latin typeface="+mn-lt"/>
                <a:ea typeface="+mn-ea"/>
                <a:cs typeface="+mn-ea"/>
                <a:sym typeface="+mn-lt"/>
              </a:rPr>
              <a:t>B</a:t>
            </a:r>
            <a:r>
              <a:rPr kumimoji="1" lang="zh-CN" altLang="en-US" sz="1800" dirty="0">
                <a:latin typeface="+mn-lt"/>
                <a:ea typeface="+mn-ea"/>
                <a:cs typeface="+mn-ea"/>
                <a:sym typeface="+mn-lt"/>
              </a:rPr>
              <a:t>生成确认</a:t>
            </a:r>
            <a:r>
              <a:rPr kumimoji="1" lang="en-US" altLang="zh-CN" sz="1800" dirty="0">
                <a:latin typeface="+mn-lt"/>
                <a:ea typeface="+mn-ea"/>
                <a:cs typeface="+mn-ea"/>
                <a:sym typeface="+mn-lt"/>
              </a:rPr>
              <a:t>ACK</a:t>
            </a:r>
          </a:p>
          <a:p>
            <a:pPr marL="1073150" lvl="1" indent="-357188">
              <a:lnSpc>
                <a:spcPct val="120000"/>
              </a:lnSpc>
              <a:spcBef>
                <a:spcPct val="0"/>
              </a:spcBef>
            </a:pPr>
            <a:r>
              <a:rPr kumimoji="1" lang="en-US" altLang="zh-CN" sz="1800" dirty="0">
                <a:latin typeface="+mn-lt"/>
                <a:ea typeface="+mn-ea"/>
                <a:cs typeface="+mn-ea"/>
                <a:sym typeface="+mn-lt"/>
              </a:rPr>
              <a:t>ACK</a:t>
            </a:r>
            <a:r>
              <a:rPr kumimoji="1" lang="zh-CN" altLang="en-US" sz="1800" dirty="0">
                <a:latin typeface="+mn-lt"/>
                <a:ea typeface="+mn-ea"/>
                <a:cs typeface="+mn-ea"/>
                <a:sym typeface="+mn-lt"/>
              </a:rPr>
              <a:t>在传输中丢失</a:t>
            </a:r>
            <a:endParaRPr kumimoji="1" lang="en-US" altLang="zh-CN" sz="1800" dirty="0">
              <a:latin typeface="+mn-lt"/>
              <a:ea typeface="+mn-ea"/>
              <a:cs typeface="+mn-ea"/>
              <a:sym typeface="+mn-lt"/>
            </a:endParaRPr>
          </a:p>
          <a:p>
            <a:pPr marL="1073150" lvl="1" indent="-357188">
              <a:lnSpc>
                <a:spcPct val="120000"/>
              </a:lnSpc>
              <a:spcBef>
                <a:spcPct val="0"/>
              </a:spcBef>
            </a:pPr>
            <a:r>
              <a:rPr kumimoji="1" lang="en-US" altLang="zh-CN" sz="1800" dirty="0">
                <a:latin typeface="+mn-lt"/>
                <a:ea typeface="+mn-ea"/>
                <a:cs typeface="+mn-ea"/>
                <a:sym typeface="+mn-lt"/>
              </a:rPr>
              <a:t>A</a:t>
            </a:r>
            <a:r>
              <a:rPr kumimoji="1" lang="zh-CN" altLang="en-US" sz="1800" dirty="0">
                <a:latin typeface="+mn-lt"/>
                <a:ea typeface="+mn-ea"/>
                <a:cs typeface="+mn-ea"/>
                <a:sym typeface="+mn-lt"/>
              </a:rPr>
              <a:t>超时，重发</a:t>
            </a:r>
            <a:r>
              <a:rPr kumimoji="1" lang="en-US" altLang="zh-CN" sz="1800" dirty="0">
                <a:latin typeface="+mn-lt"/>
                <a:ea typeface="+mn-ea"/>
                <a:cs typeface="+mn-ea"/>
                <a:sym typeface="+mn-lt"/>
              </a:rPr>
              <a:t>A1</a:t>
            </a:r>
          </a:p>
          <a:p>
            <a:pPr marL="1073150" lvl="1" indent="-357188">
              <a:lnSpc>
                <a:spcPct val="120000"/>
              </a:lnSpc>
              <a:spcBef>
                <a:spcPct val="0"/>
              </a:spcBef>
            </a:pPr>
            <a:r>
              <a:rPr kumimoji="1" lang="en-US" altLang="zh-CN" sz="1800" dirty="0">
                <a:latin typeface="+mn-lt"/>
                <a:ea typeface="+mn-ea"/>
                <a:cs typeface="+mn-ea"/>
                <a:sym typeface="+mn-lt"/>
              </a:rPr>
              <a:t>B</a:t>
            </a:r>
            <a:r>
              <a:rPr kumimoji="1" lang="zh-CN" altLang="en-US" sz="1800" dirty="0">
                <a:latin typeface="+mn-lt"/>
                <a:ea typeface="+mn-ea"/>
                <a:cs typeface="+mn-ea"/>
                <a:sym typeface="+mn-lt"/>
              </a:rPr>
              <a:t>收到</a:t>
            </a:r>
            <a:r>
              <a:rPr kumimoji="1" lang="en-US" altLang="zh-CN" sz="1800" dirty="0">
                <a:latin typeface="+mn-lt"/>
                <a:ea typeface="+mn-ea"/>
                <a:cs typeface="+mn-ea"/>
                <a:sym typeface="+mn-lt"/>
              </a:rPr>
              <a:t>A1</a:t>
            </a:r>
            <a:r>
              <a:rPr kumimoji="1" lang="zh-CN" altLang="en-US" sz="1800" dirty="0">
                <a:latin typeface="+mn-lt"/>
                <a:ea typeface="+mn-ea"/>
                <a:cs typeface="+mn-ea"/>
                <a:sym typeface="+mn-lt"/>
              </a:rPr>
              <a:t>的另一个副本（并把它交给网络层）</a:t>
            </a:r>
          </a:p>
          <a:p>
            <a:pPr marL="715963" indent="-358775">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另一个场景：</a:t>
            </a:r>
            <a:r>
              <a:rPr kumimoji="1" lang="zh-CN" altLang="en-US" sz="2000" dirty="0">
                <a:solidFill>
                  <a:srgbClr val="FF0000"/>
                </a:solidFill>
                <a:latin typeface="+mn-lt"/>
                <a:ea typeface="+mn-ea"/>
                <a:cs typeface="+mn-ea"/>
                <a:sym typeface="+mn-lt"/>
              </a:rPr>
              <a:t>超时后，接收方才收到数据帧</a:t>
            </a:r>
            <a:endParaRPr kumimoji="1" lang="en-US" altLang="zh-CN" sz="2000" dirty="0">
              <a:solidFill>
                <a:srgbClr val="FF0000"/>
              </a:solidFill>
              <a:latin typeface="+mn-lt"/>
              <a:ea typeface="+mn-ea"/>
              <a:cs typeface="+mn-ea"/>
              <a:sym typeface="+mn-lt"/>
            </a:endParaRPr>
          </a:p>
          <a:p>
            <a:pPr marL="1073150" lvl="1" indent="-357188">
              <a:lnSpc>
                <a:spcPct val="120000"/>
              </a:lnSpc>
              <a:spcBef>
                <a:spcPct val="0"/>
              </a:spcBef>
            </a:pPr>
            <a:r>
              <a:rPr kumimoji="1" lang="zh-CN" altLang="en-US" sz="1800" dirty="0">
                <a:latin typeface="+mn-lt"/>
                <a:ea typeface="+mn-ea"/>
                <a:cs typeface="+mn-ea"/>
                <a:sym typeface="+mn-lt"/>
              </a:rPr>
              <a:t>超时时间定义得小了一点，或者数据帧传输时间刚好长了一点</a:t>
            </a:r>
            <a:endParaRPr kumimoji="1" lang="en-US" altLang="zh-CN" sz="1800" dirty="0">
              <a:latin typeface="+mn-lt"/>
              <a:ea typeface="+mn-ea"/>
              <a:cs typeface="+mn-ea"/>
              <a:sym typeface="+mn-lt"/>
            </a:endParaRPr>
          </a:p>
          <a:p>
            <a:pPr marL="1073150" lvl="1" indent="-357188">
              <a:lnSpc>
                <a:spcPct val="120000"/>
              </a:lnSpc>
              <a:spcBef>
                <a:spcPct val="0"/>
              </a:spcBef>
            </a:pPr>
            <a:r>
              <a:rPr kumimoji="1" lang="zh-CN" altLang="en-US" sz="1800" dirty="0">
                <a:latin typeface="+mn-lt"/>
                <a:ea typeface="+mn-ea"/>
                <a:cs typeface="+mn-ea"/>
                <a:sym typeface="+mn-lt"/>
              </a:rPr>
              <a:t>发送方超时重发后，接收方收到了第一次发的数据帧</a:t>
            </a:r>
            <a:endParaRPr kumimoji="1" lang="en-US" altLang="zh-CN" sz="1800" dirty="0">
              <a:latin typeface="+mn-lt"/>
              <a:ea typeface="+mn-ea"/>
              <a:cs typeface="+mn-ea"/>
              <a:sym typeface="+mn-lt"/>
            </a:endParaRPr>
          </a:p>
          <a:p>
            <a:pPr marL="1073150" lvl="1" indent="-357188">
              <a:lnSpc>
                <a:spcPct val="120000"/>
              </a:lnSpc>
              <a:spcBef>
                <a:spcPct val="0"/>
              </a:spcBef>
            </a:pPr>
            <a:r>
              <a:rPr kumimoji="1" lang="zh-CN" altLang="en-US" sz="1800" dirty="0">
                <a:latin typeface="+mn-lt"/>
                <a:ea typeface="+mn-ea"/>
                <a:cs typeface="+mn-ea"/>
                <a:sym typeface="+mn-lt"/>
              </a:rPr>
              <a:t>发送方超时重发，接收方会收到该数据帧的一个副本</a:t>
            </a:r>
          </a:p>
        </p:txBody>
      </p:sp>
      <p:pic>
        <p:nvPicPr>
          <p:cNvPr id="4" name="图片 3">
            <a:extLst>
              <a:ext uri="{FF2B5EF4-FFF2-40B4-BE49-F238E27FC236}">
                <a16:creationId xmlns:a16="http://schemas.microsoft.com/office/drawing/2014/main" id="{4C040442-3182-488F-8F06-718ABD5FFB13}"/>
              </a:ext>
            </a:extLst>
          </p:cNvPr>
          <p:cNvPicPr>
            <a:picLocks noChangeAspect="1"/>
          </p:cNvPicPr>
          <p:nvPr/>
        </p:nvPicPr>
        <p:blipFill>
          <a:blip r:embed="rId2"/>
          <a:stretch>
            <a:fillRect/>
          </a:stretch>
        </p:blipFill>
        <p:spPr>
          <a:xfrm>
            <a:off x="10461750" y="4286463"/>
            <a:ext cx="396875" cy="281305"/>
          </a:xfrm>
          <a:prstGeom prst="rect">
            <a:avLst/>
          </a:prstGeom>
        </p:spPr>
      </p:pic>
      <p:cxnSp>
        <p:nvCxnSpPr>
          <p:cNvPr id="5" name="直接连接符 4">
            <a:extLst>
              <a:ext uri="{FF2B5EF4-FFF2-40B4-BE49-F238E27FC236}">
                <a16:creationId xmlns:a16="http://schemas.microsoft.com/office/drawing/2014/main" id="{02E1F0E4-9BB4-46CB-837F-E28FD421F9E5}"/>
              </a:ext>
            </a:extLst>
          </p:cNvPr>
          <p:cNvCxnSpPr/>
          <p:nvPr/>
        </p:nvCxnSpPr>
        <p:spPr>
          <a:xfrm>
            <a:off x="9224770" y="2028403"/>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C6F6DCD-55CD-4C69-98A7-C331E8101D61}"/>
              </a:ext>
            </a:extLst>
          </p:cNvPr>
          <p:cNvCxnSpPr/>
          <p:nvPr/>
        </p:nvCxnSpPr>
        <p:spPr>
          <a:xfrm>
            <a:off x="10382375" y="2028403"/>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368CF24E-4E72-440D-80B9-8186751566DB}"/>
              </a:ext>
            </a:extLst>
          </p:cNvPr>
          <p:cNvSpPr>
            <a:spLocks noGrp="1"/>
          </p:cNvSpPr>
          <p:nvPr/>
        </p:nvSpPr>
        <p:spPr>
          <a:xfrm>
            <a:off x="8584692" y="1517228"/>
            <a:ext cx="1141094"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r>
              <a:rPr kumimoji="1" lang="en-US" altLang="zh-CN" sz="1800" dirty="0">
                <a:latin typeface="+mn-lt"/>
                <a:ea typeface="+mn-ea"/>
                <a:cs typeface="+mn-ea"/>
                <a:sym typeface="+mn-lt"/>
              </a:rPr>
              <a:t>A</a:t>
            </a:r>
            <a:endParaRPr kumimoji="1" lang="zh-CN" altLang="en-US" sz="1800" dirty="0">
              <a:latin typeface="+mn-lt"/>
              <a:ea typeface="+mn-ea"/>
              <a:cs typeface="+mn-ea"/>
              <a:sym typeface="+mn-lt"/>
            </a:endParaRPr>
          </a:p>
        </p:txBody>
      </p:sp>
      <p:sp>
        <p:nvSpPr>
          <p:cNvPr id="8" name="内容占位符 2">
            <a:extLst>
              <a:ext uri="{FF2B5EF4-FFF2-40B4-BE49-F238E27FC236}">
                <a16:creationId xmlns:a16="http://schemas.microsoft.com/office/drawing/2014/main" id="{4B3E6EEE-0D54-4A79-91A1-CBE6944D588E}"/>
              </a:ext>
            </a:extLst>
          </p:cNvPr>
          <p:cNvSpPr>
            <a:spLocks noGrp="1"/>
          </p:cNvSpPr>
          <p:nvPr/>
        </p:nvSpPr>
        <p:spPr>
          <a:xfrm>
            <a:off x="9725786" y="1517228"/>
            <a:ext cx="11239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r>
              <a:rPr kumimoji="1" lang="en-US" altLang="zh-CN" sz="1800" dirty="0">
                <a:latin typeface="+mn-lt"/>
                <a:ea typeface="+mn-ea"/>
                <a:cs typeface="+mn-ea"/>
                <a:sym typeface="+mn-lt"/>
              </a:rPr>
              <a:t>B</a:t>
            </a:r>
            <a:endParaRPr kumimoji="1" lang="zh-CN" altLang="en-US" sz="1800" dirty="0">
              <a:latin typeface="+mn-lt"/>
              <a:ea typeface="+mn-ea"/>
              <a:cs typeface="+mn-ea"/>
              <a:sym typeface="+mn-lt"/>
            </a:endParaRPr>
          </a:p>
        </p:txBody>
      </p:sp>
      <p:cxnSp>
        <p:nvCxnSpPr>
          <p:cNvPr id="9" name="直接箭头连接符 8">
            <a:extLst>
              <a:ext uri="{FF2B5EF4-FFF2-40B4-BE49-F238E27FC236}">
                <a16:creationId xmlns:a16="http://schemas.microsoft.com/office/drawing/2014/main" id="{8D6726E4-3DD9-4EF6-9A8D-C9039DEA6318}"/>
              </a:ext>
            </a:extLst>
          </p:cNvPr>
          <p:cNvCxnSpPr/>
          <p:nvPr/>
        </p:nvCxnSpPr>
        <p:spPr>
          <a:xfrm>
            <a:off x="9241280" y="2388448"/>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162BF8D-0FA1-4DF7-AF45-6839B95A8D51}"/>
              </a:ext>
            </a:extLst>
          </p:cNvPr>
          <p:cNvCxnSpPr/>
          <p:nvPr/>
        </p:nvCxnSpPr>
        <p:spPr>
          <a:xfrm>
            <a:off x="9241280" y="3746078"/>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4AE79C55-C93B-4A38-BD20-1204050CE9D5}"/>
              </a:ext>
            </a:extLst>
          </p:cNvPr>
          <p:cNvSpPr>
            <a:spLocks noGrp="1"/>
          </p:cNvSpPr>
          <p:nvPr/>
        </p:nvSpPr>
        <p:spPr>
          <a:xfrm>
            <a:off x="10373485" y="2318598"/>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2" name="左大括号 11">
            <a:extLst>
              <a:ext uri="{FF2B5EF4-FFF2-40B4-BE49-F238E27FC236}">
                <a16:creationId xmlns:a16="http://schemas.microsoft.com/office/drawing/2014/main" id="{90DCF2E3-AE7F-439C-B027-9E976DB4839C}"/>
              </a:ext>
            </a:extLst>
          </p:cNvPr>
          <p:cNvSpPr/>
          <p:nvPr/>
        </p:nvSpPr>
        <p:spPr>
          <a:xfrm>
            <a:off x="8897745" y="2388448"/>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3" name="内容占位符 2">
            <a:extLst>
              <a:ext uri="{FF2B5EF4-FFF2-40B4-BE49-F238E27FC236}">
                <a16:creationId xmlns:a16="http://schemas.microsoft.com/office/drawing/2014/main" id="{2E78FCE1-5300-4B1D-9074-FA7FF7C0791A}"/>
              </a:ext>
            </a:extLst>
          </p:cNvPr>
          <p:cNvSpPr>
            <a:spLocks noGrp="1"/>
          </p:cNvSpPr>
          <p:nvPr/>
        </p:nvSpPr>
        <p:spPr>
          <a:xfrm>
            <a:off x="8533255" y="2562438"/>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超时重发</a:t>
            </a:r>
          </a:p>
        </p:txBody>
      </p:sp>
      <p:sp>
        <p:nvSpPr>
          <p:cNvPr id="14" name="内容占位符 2">
            <a:extLst>
              <a:ext uri="{FF2B5EF4-FFF2-40B4-BE49-F238E27FC236}">
                <a16:creationId xmlns:a16="http://schemas.microsoft.com/office/drawing/2014/main" id="{90DF9B8B-087A-4A13-8F38-E1B2746B4E03}"/>
              </a:ext>
            </a:extLst>
          </p:cNvPr>
          <p:cNvSpPr>
            <a:spLocks noGrp="1"/>
          </p:cNvSpPr>
          <p:nvPr/>
        </p:nvSpPr>
        <p:spPr>
          <a:xfrm>
            <a:off x="8311005" y="216238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5" name="内容占位符 2">
            <a:extLst>
              <a:ext uri="{FF2B5EF4-FFF2-40B4-BE49-F238E27FC236}">
                <a16:creationId xmlns:a16="http://schemas.microsoft.com/office/drawing/2014/main" id="{4F121E31-DBA5-4FBC-B23E-D821726CF628}"/>
              </a:ext>
            </a:extLst>
          </p:cNvPr>
          <p:cNvSpPr>
            <a:spLocks noGrp="1"/>
          </p:cNvSpPr>
          <p:nvPr/>
        </p:nvSpPr>
        <p:spPr>
          <a:xfrm>
            <a:off x="8305925" y="367876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6" name="内容占位符 2">
            <a:extLst>
              <a:ext uri="{FF2B5EF4-FFF2-40B4-BE49-F238E27FC236}">
                <a16:creationId xmlns:a16="http://schemas.microsoft.com/office/drawing/2014/main" id="{BAA7C1E4-D16F-4E12-8856-C4DE47A32940}"/>
              </a:ext>
            </a:extLst>
          </p:cNvPr>
          <p:cNvSpPr>
            <a:spLocks noGrp="1"/>
          </p:cNvSpPr>
          <p:nvPr/>
        </p:nvSpPr>
        <p:spPr>
          <a:xfrm>
            <a:off x="10369675" y="3751158"/>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cxnSp>
        <p:nvCxnSpPr>
          <p:cNvPr id="17" name="直接箭头连接符 16">
            <a:extLst>
              <a:ext uri="{FF2B5EF4-FFF2-40B4-BE49-F238E27FC236}">
                <a16:creationId xmlns:a16="http://schemas.microsoft.com/office/drawing/2014/main" id="{3FDA8446-27FF-4426-B966-10258DC7F2D5}"/>
              </a:ext>
            </a:extLst>
          </p:cNvPr>
          <p:cNvCxnSpPr/>
          <p:nvPr/>
        </p:nvCxnSpPr>
        <p:spPr>
          <a:xfrm flipH="1">
            <a:off x="9725785" y="2709758"/>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96681F15-1250-4762-89B0-F6CDD9849EEB}"/>
              </a:ext>
            </a:extLst>
          </p:cNvPr>
          <p:cNvSpPr>
            <a:spLocks noGrp="1"/>
          </p:cNvSpPr>
          <p:nvPr/>
        </p:nvSpPr>
        <p:spPr>
          <a:xfrm rot="20788795">
            <a:off x="9376171" y="2838301"/>
            <a:ext cx="134747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600" dirty="0">
                <a:solidFill>
                  <a:srgbClr val="FF0000"/>
                </a:solidFill>
                <a:latin typeface="+mn-lt"/>
                <a:ea typeface="+mn-ea"/>
                <a:cs typeface="+mn-ea"/>
                <a:sym typeface="+mn-lt"/>
              </a:rPr>
              <a:t>ACK</a:t>
            </a:r>
            <a:r>
              <a:rPr kumimoji="1" lang="zh-CN" altLang="en-US" sz="1600" dirty="0">
                <a:solidFill>
                  <a:srgbClr val="FF0000"/>
                </a:solidFill>
                <a:latin typeface="+mn-lt"/>
                <a:ea typeface="+mn-ea"/>
                <a:cs typeface="+mn-ea"/>
                <a:sym typeface="+mn-lt"/>
              </a:rPr>
              <a:t>丢失</a:t>
            </a:r>
          </a:p>
        </p:txBody>
      </p:sp>
      <p:sp>
        <p:nvSpPr>
          <p:cNvPr id="19" name="椭圆 18">
            <a:extLst>
              <a:ext uri="{FF2B5EF4-FFF2-40B4-BE49-F238E27FC236}">
                <a16:creationId xmlns:a16="http://schemas.microsoft.com/office/drawing/2014/main" id="{655D57A5-7CB5-49F7-8B95-566899746078}"/>
              </a:ext>
            </a:extLst>
          </p:cNvPr>
          <p:cNvSpPr/>
          <p:nvPr/>
        </p:nvSpPr>
        <p:spPr>
          <a:xfrm>
            <a:off x="10240135" y="3533353"/>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TextBox 8">
            <a:extLst>
              <a:ext uri="{FF2B5EF4-FFF2-40B4-BE49-F238E27FC236}">
                <a16:creationId xmlns:a16="http://schemas.microsoft.com/office/drawing/2014/main" id="{9CEDC408-54FF-48A8-B9B5-750E6405B5C4}"/>
              </a:ext>
            </a:extLst>
          </p:cNvPr>
          <p:cNvSpPr txBox="1"/>
          <p:nvPr/>
        </p:nvSpPr>
        <p:spPr>
          <a:xfrm>
            <a:off x="9535968" y="2145890"/>
            <a:ext cx="466794" cy="726609"/>
          </a:xfrm>
          <a:prstGeom prst="rect">
            <a:avLst/>
          </a:prstGeom>
          <a:noFill/>
        </p:spPr>
        <p:txBody>
          <a:bodyPr wrap="none" rtlCol="0">
            <a:spAutoFit/>
          </a:bodyPr>
          <a:lstStyle/>
          <a:p>
            <a:pPr>
              <a:lnSpc>
                <a:spcPct val="120000"/>
              </a:lnSpc>
            </a:pPr>
            <a:r>
              <a:rPr kumimoji="1" lang="en-US" altLang="zh-CN" dirty="0">
                <a:cs typeface="+mn-ea"/>
                <a:sym typeface="+mn-lt"/>
              </a:rPr>
              <a:t>A1</a:t>
            </a:r>
          </a:p>
          <a:p>
            <a:pPr>
              <a:lnSpc>
                <a:spcPct val="120000"/>
              </a:lnSpc>
            </a:pPr>
            <a:endParaRPr lang="en-US" dirty="0">
              <a:cs typeface="+mn-ea"/>
              <a:sym typeface="+mn-lt"/>
            </a:endParaRPr>
          </a:p>
        </p:txBody>
      </p:sp>
      <p:sp>
        <p:nvSpPr>
          <p:cNvPr id="21" name="Rectangle 10">
            <a:extLst>
              <a:ext uri="{FF2B5EF4-FFF2-40B4-BE49-F238E27FC236}">
                <a16:creationId xmlns:a16="http://schemas.microsoft.com/office/drawing/2014/main" id="{6B7BD26F-A794-4DBC-B6C5-E49EFBC781AD}"/>
              </a:ext>
            </a:extLst>
          </p:cNvPr>
          <p:cNvSpPr/>
          <p:nvPr/>
        </p:nvSpPr>
        <p:spPr>
          <a:xfrm>
            <a:off x="9103327" y="3420810"/>
            <a:ext cx="960519" cy="427746"/>
          </a:xfrm>
          <a:prstGeom prst="rect">
            <a:avLst/>
          </a:prstGeom>
        </p:spPr>
        <p:txBody>
          <a:bodyPr wrap="none">
            <a:spAutoFit/>
          </a:bodyPr>
          <a:lstStyle/>
          <a:p>
            <a:pPr lvl="1">
              <a:lnSpc>
                <a:spcPct val="120000"/>
              </a:lnSpc>
            </a:pPr>
            <a:r>
              <a:rPr kumimoji="1" lang="en-US" altLang="zh-CN" sz="2000" dirty="0">
                <a:cs typeface="+mn-ea"/>
                <a:sym typeface="+mn-lt"/>
              </a:rPr>
              <a:t>A1</a:t>
            </a:r>
          </a:p>
        </p:txBody>
      </p:sp>
      <p:sp>
        <p:nvSpPr>
          <p:cNvPr id="22" name="Rectangle 11">
            <a:extLst>
              <a:ext uri="{FF2B5EF4-FFF2-40B4-BE49-F238E27FC236}">
                <a16:creationId xmlns:a16="http://schemas.microsoft.com/office/drawing/2014/main" id="{46DAE5B6-AC6B-4629-ABCC-28D40BD1C1F2}"/>
              </a:ext>
            </a:extLst>
          </p:cNvPr>
          <p:cNvSpPr/>
          <p:nvPr/>
        </p:nvSpPr>
        <p:spPr>
          <a:xfrm>
            <a:off x="10151332" y="2369760"/>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3" name="Rectangle 38">
            <a:extLst>
              <a:ext uri="{FF2B5EF4-FFF2-40B4-BE49-F238E27FC236}">
                <a16:creationId xmlns:a16="http://schemas.microsoft.com/office/drawing/2014/main" id="{A41F3260-01CD-4603-85BE-D1FC15DBD208}"/>
              </a:ext>
            </a:extLst>
          </p:cNvPr>
          <p:cNvSpPr/>
          <p:nvPr/>
        </p:nvSpPr>
        <p:spPr>
          <a:xfrm>
            <a:off x="10167745" y="3766418"/>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4" name="矩形 23">
            <a:extLst>
              <a:ext uri="{FF2B5EF4-FFF2-40B4-BE49-F238E27FC236}">
                <a16:creationId xmlns:a16="http://schemas.microsoft.com/office/drawing/2014/main" id="{BCC86CCB-65C2-4206-B73A-A30A0BE88C0A}"/>
              </a:ext>
            </a:extLst>
          </p:cNvPr>
          <p:cNvSpPr/>
          <p:nvPr/>
        </p:nvSpPr>
        <p:spPr>
          <a:xfrm>
            <a:off x="676933" y="1080499"/>
            <a:ext cx="10018452" cy="497316"/>
          </a:xfrm>
          <a:prstGeom prst="rect">
            <a:avLst/>
          </a:prstGeom>
        </p:spPr>
        <p:txBody>
          <a:bodyPr wrap="square">
            <a:spAutoFit/>
          </a:bodyPr>
          <a:lstStyle/>
          <a:p>
            <a:pPr marL="342900" indent="-342900">
              <a:lnSpc>
                <a:spcPct val="120000"/>
              </a:lnSpc>
              <a:buFont typeface="Wingdings" panose="05000000000000000000" pitchFamily="2" charset="2"/>
              <a:buChar char="n"/>
            </a:pPr>
            <a:r>
              <a:rPr kumimoji="1" lang="zh-CN" altLang="en-US" sz="2400" dirty="0">
                <a:cs typeface="+mn-ea"/>
                <a:sym typeface="+mn-lt"/>
              </a:rPr>
              <a:t>接收方重复收到同一帧数据的两种场景：</a:t>
            </a:r>
          </a:p>
        </p:txBody>
      </p:sp>
      <p:sp>
        <p:nvSpPr>
          <p:cNvPr id="25" name="矩形 24">
            <a:extLst>
              <a:ext uri="{FF2B5EF4-FFF2-40B4-BE49-F238E27FC236}">
                <a16:creationId xmlns:a16="http://schemas.microsoft.com/office/drawing/2014/main" id="{9B34B3B4-22D0-44CE-9549-0DC380BEDCD5}"/>
              </a:ext>
            </a:extLst>
          </p:cNvPr>
          <p:cNvSpPr/>
          <p:nvPr/>
        </p:nvSpPr>
        <p:spPr>
          <a:xfrm>
            <a:off x="660400" y="5647542"/>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FF0000"/>
                </a:solidFill>
                <a:cs typeface="+mn-ea"/>
                <a:sym typeface="+mn-lt"/>
              </a:rPr>
              <a:t>问题：</a:t>
            </a:r>
            <a:r>
              <a:rPr kumimoji="1" lang="zh-CN" altLang="en-US" sz="2400" dirty="0">
                <a:cs typeface="+mn-ea"/>
                <a:sym typeface="+mn-lt"/>
              </a:rPr>
              <a:t>如何解决接收方重复接收同一帧数据？发送方对数据帧进行</a:t>
            </a:r>
            <a:r>
              <a:rPr kumimoji="1" lang="zh-CN" altLang="en-US" sz="2400" dirty="0">
                <a:solidFill>
                  <a:srgbClr val="C00000"/>
                </a:solidFill>
                <a:cs typeface="+mn-ea"/>
                <a:sym typeface="+mn-lt"/>
              </a:rPr>
              <a:t>序号标识</a:t>
            </a:r>
          </a:p>
        </p:txBody>
      </p:sp>
    </p:spTree>
    <p:extLst>
      <p:ext uri="{BB962C8B-B14F-4D97-AF65-F5344CB8AC3E}">
        <p14:creationId xmlns:p14="http://schemas.microsoft.com/office/powerpoint/2010/main" val="9672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86" name="Freeform 70"/>
          <p:cNvSpPr/>
          <p:nvPr>
            <p:custDataLst>
              <p:tags r:id="rId1"/>
            </p:custDataLst>
          </p:nvPr>
        </p:nvSpPr>
        <p:spPr bwMode="auto">
          <a:xfrm rot="14568312">
            <a:off x="3034370" y="2325931"/>
            <a:ext cx="1142936" cy="481719"/>
          </a:xfrm>
          <a:custGeom>
            <a:avLst/>
            <a:gdLst>
              <a:gd name="T0" fmla="*/ 0 w 972"/>
              <a:gd name="T1" fmla="*/ 228 h 228"/>
              <a:gd name="T2" fmla="*/ 432 w 972"/>
              <a:gd name="T3" fmla="*/ 9 h 228"/>
              <a:gd name="T4" fmla="*/ 972 w 972"/>
              <a:gd name="T5" fmla="*/ 171 h 228"/>
            </a:gdLst>
            <a:ahLst/>
            <a:cxnLst>
              <a:cxn ang="0">
                <a:pos x="T0" y="T1"/>
              </a:cxn>
              <a:cxn ang="0">
                <a:pos x="T2" y="T3"/>
              </a:cxn>
              <a:cxn ang="0">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rgbClr val="FF00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521449" name="Line 233"/>
          <p:cNvSpPr>
            <a:spLocks noChangeShapeType="1"/>
          </p:cNvSpPr>
          <p:nvPr>
            <p:custDataLst>
              <p:tags r:id="rId2"/>
            </p:custDataLst>
          </p:nvPr>
        </p:nvSpPr>
        <p:spPr bwMode="auto">
          <a:xfrm flipV="1">
            <a:off x="1091483" y="5070374"/>
            <a:ext cx="335131" cy="11989"/>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pic>
        <p:nvPicPr>
          <p:cNvPr id="258" name="图形 257">
            <a:extLst>
              <a:ext uri="{FF2B5EF4-FFF2-40B4-BE49-F238E27FC236}">
                <a16:creationId xmlns:a16="http://schemas.microsoft.com/office/drawing/2014/main" id="{74FFCD0C-8BD6-43CF-BE2E-C231EE450C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14426" y="5436611"/>
            <a:ext cx="240805" cy="374368"/>
          </a:xfrm>
          <a:prstGeom prst="rect">
            <a:avLst/>
          </a:prstGeom>
        </p:spPr>
      </p:pic>
      <p:pic>
        <p:nvPicPr>
          <p:cNvPr id="259" name="图形 258">
            <a:extLst>
              <a:ext uri="{FF2B5EF4-FFF2-40B4-BE49-F238E27FC236}">
                <a16:creationId xmlns:a16="http://schemas.microsoft.com/office/drawing/2014/main" id="{68F8B3DE-1779-454D-842F-C27CA8BBF7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7828" y="1677089"/>
            <a:ext cx="502240" cy="439979"/>
          </a:xfrm>
          <a:prstGeom prst="rect">
            <a:avLst/>
          </a:prstGeom>
        </p:spPr>
      </p:pic>
      <p:pic>
        <p:nvPicPr>
          <p:cNvPr id="260" name="Picture 8" descr="wireless-network-new-4">
            <a:extLst>
              <a:ext uri="{FF2B5EF4-FFF2-40B4-BE49-F238E27FC236}">
                <a16:creationId xmlns:a16="http://schemas.microsoft.com/office/drawing/2014/main" id="{ACD9D378-A6DF-4D4D-8CD8-D1720463B6E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052508" y="3940942"/>
            <a:ext cx="563436" cy="51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1" name="Group 10">
            <a:extLst>
              <a:ext uri="{FF2B5EF4-FFF2-40B4-BE49-F238E27FC236}">
                <a16:creationId xmlns:a16="http://schemas.microsoft.com/office/drawing/2014/main" id="{CA2EE2B3-FCD9-4F15-A5A4-6B7197E0BE1C}"/>
              </a:ext>
            </a:extLst>
          </p:cNvPr>
          <p:cNvGrpSpPr/>
          <p:nvPr/>
        </p:nvGrpSpPr>
        <p:grpSpPr bwMode="auto">
          <a:xfrm flipH="1">
            <a:off x="4352270" y="5347741"/>
            <a:ext cx="692110" cy="463238"/>
            <a:chOff x="762" y="2391"/>
            <a:chExt cx="423" cy="312"/>
          </a:xfrm>
        </p:grpSpPr>
        <p:grpSp>
          <p:nvGrpSpPr>
            <p:cNvPr id="262" name="Group 11">
              <a:extLst>
                <a:ext uri="{FF2B5EF4-FFF2-40B4-BE49-F238E27FC236}">
                  <a16:creationId xmlns:a16="http://schemas.microsoft.com/office/drawing/2014/main" id="{3898ABAA-111D-4D5B-AE43-20C340C0D806}"/>
                </a:ext>
              </a:extLst>
            </p:cNvPr>
            <p:cNvGrpSpPr/>
            <p:nvPr/>
          </p:nvGrpSpPr>
          <p:grpSpPr bwMode="auto">
            <a:xfrm>
              <a:off x="867" y="2432"/>
              <a:ext cx="318" cy="271"/>
              <a:chOff x="657" y="1570"/>
              <a:chExt cx="318" cy="311"/>
            </a:xfrm>
          </p:grpSpPr>
          <p:sp>
            <p:nvSpPr>
              <p:cNvPr id="270" name="Line 12">
                <a:extLst>
                  <a:ext uri="{FF2B5EF4-FFF2-40B4-BE49-F238E27FC236}">
                    <a16:creationId xmlns:a16="http://schemas.microsoft.com/office/drawing/2014/main" id="{FF97919C-0E80-43A9-A337-BE7354C61518}"/>
                  </a:ext>
                </a:extLst>
              </p:cNvPr>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050">
                  <a:cs typeface="+mn-ea"/>
                  <a:sym typeface="+mn-lt"/>
                </a:endParaRPr>
              </a:p>
            </p:txBody>
          </p:sp>
          <p:pic>
            <p:nvPicPr>
              <p:cNvPr id="271" name="Picture 13" descr="laptop copy">
                <a:extLst>
                  <a:ext uri="{FF2B5EF4-FFF2-40B4-BE49-F238E27FC236}">
                    <a16:creationId xmlns:a16="http://schemas.microsoft.com/office/drawing/2014/main" id="{64F57277-EEB0-4621-A851-865606B61D2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3" name="Group 14">
              <a:extLst>
                <a:ext uri="{FF2B5EF4-FFF2-40B4-BE49-F238E27FC236}">
                  <a16:creationId xmlns:a16="http://schemas.microsoft.com/office/drawing/2014/main" id="{1992966A-01D6-447C-A5D7-A520E5AC9FDF}"/>
                </a:ext>
              </a:extLst>
            </p:cNvPr>
            <p:cNvGrpSpPr/>
            <p:nvPr/>
          </p:nvGrpSpPr>
          <p:grpSpPr bwMode="auto">
            <a:xfrm>
              <a:off x="762" y="2391"/>
              <a:ext cx="306" cy="90"/>
              <a:chOff x="748" y="2251"/>
              <a:chExt cx="306" cy="90"/>
            </a:xfrm>
          </p:grpSpPr>
          <p:sp>
            <p:nvSpPr>
              <p:cNvPr id="264" name="AutoShape 15">
                <a:extLst>
                  <a:ext uri="{FF2B5EF4-FFF2-40B4-BE49-F238E27FC236}">
                    <a16:creationId xmlns:a16="http://schemas.microsoft.com/office/drawing/2014/main" id="{695DF776-27E5-40D9-8937-BC068792D87B}"/>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265" name="AutoShape 16">
                <a:extLst>
                  <a:ext uri="{FF2B5EF4-FFF2-40B4-BE49-F238E27FC236}">
                    <a16:creationId xmlns:a16="http://schemas.microsoft.com/office/drawing/2014/main" id="{C13DA2CB-63AB-48A7-BEF2-3B5ECA89BB4A}"/>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266" name="AutoShape 17">
                <a:extLst>
                  <a:ext uri="{FF2B5EF4-FFF2-40B4-BE49-F238E27FC236}">
                    <a16:creationId xmlns:a16="http://schemas.microsoft.com/office/drawing/2014/main" id="{AACB1536-7CE7-4C69-835B-35CC2DB6C530}"/>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267" name="AutoShape 18">
                <a:extLst>
                  <a:ext uri="{FF2B5EF4-FFF2-40B4-BE49-F238E27FC236}">
                    <a16:creationId xmlns:a16="http://schemas.microsoft.com/office/drawing/2014/main" id="{09D14B37-5194-4BE3-88A2-D05A484E7267}"/>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268" name="AutoShape 19">
                <a:extLst>
                  <a:ext uri="{FF2B5EF4-FFF2-40B4-BE49-F238E27FC236}">
                    <a16:creationId xmlns:a16="http://schemas.microsoft.com/office/drawing/2014/main" id="{302689B6-559C-4109-A887-4ED82993A17C}"/>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269" name="AutoShape 20">
                <a:extLst>
                  <a:ext uri="{FF2B5EF4-FFF2-40B4-BE49-F238E27FC236}">
                    <a16:creationId xmlns:a16="http://schemas.microsoft.com/office/drawing/2014/main" id="{5D5A2174-8024-49A4-AB58-C39FC7DC5893}"/>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grpSp>
      </p:grpSp>
      <p:sp>
        <p:nvSpPr>
          <p:cNvPr id="272" name="Freeform 9">
            <a:extLst>
              <a:ext uri="{FF2B5EF4-FFF2-40B4-BE49-F238E27FC236}">
                <a16:creationId xmlns:a16="http://schemas.microsoft.com/office/drawing/2014/main" id="{32F0D1EE-6DC1-4A92-9EFC-3C16A638F6E4}"/>
              </a:ext>
            </a:extLst>
          </p:cNvPr>
          <p:cNvSpPr/>
          <p:nvPr/>
        </p:nvSpPr>
        <p:spPr bwMode="auto">
          <a:xfrm rot="20235030">
            <a:off x="4447658" y="4412996"/>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274" name="图形 273">
            <a:extLst>
              <a:ext uri="{FF2B5EF4-FFF2-40B4-BE49-F238E27FC236}">
                <a16:creationId xmlns:a16="http://schemas.microsoft.com/office/drawing/2014/main" id="{D05C52AF-F4E6-442C-AD5A-BEDE12C87E7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991288" y="1663383"/>
            <a:ext cx="623733" cy="562931"/>
          </a:xfrm>
          <a:prstGeom prst="rect">
            <a:avLst/>
          </a:prstGeom>
        </p:spPr>
      </p:pic>
      <p:pic>
        <p:nvPicPr>
          <p:cNvPr id="282" name="图形 281">
            <a:extLst>
              <a:ext uri="{FF2B5EF4-FFF2-40B4-BE49-F238E27FC236}">
                <a16:creationId xmlns:a16="http://schemas.microsoft.com/office/drawing/2014/main" id="{F4E5A192-3D9A-464D-A9F3-1C8DA7130DF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30121" y="2898943"/>
            <a:ext cx="623733" cy="562931"/>
          </a:xfrm>
          <a:prstGeom prst="rect">
            <a:avLst/>
          </a:prstGeom>
        </p:spPr>
      </p:pic>
      <p:pic>
        <p:nvPicPr>
          <p:cNvPr id="283" name="图形 282">
            <a:extLst>
              <a:ext uri="{FF2B5EF4-FFF2-40B4-BE49-F238E27FC236}">
                <a16:creationId xmlns:a16="http://schemas.microsoft.com/office/drawing/2014/main" id="{1019598D-98DD-42FA-92C7-E68D4E8FC32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889753" y="2927281"/>
            <a:ext cx="623733" cy="562931"/>
          </a:xfrm>
          <a:prstGeom prst="rect">
            <a:avLst/>
          </a:prstGeom>
        </p:spPr>
      </p:pic>
      <p:sp>
        <p:nvSpPr>
          <p:cNvPr id="284" name="Freeform 9">
            <a:extLst>
              <a:ext uri="{FF2B5EF4-FFF2-40B4-BE49-F238E27FC236}">
                <a16:creationId xmlns:a16="http://schemas.microsoft.com/office/drawing/2014/main" id="{7FE45BC8-E6E9-4BBC-9CE7-8478EDE6647D}"/>
              </a:ext>
            </a:extLst>
          </p:cNvPr>
          <p:cNvSpPr/>
          <p:nvPr/>
        </p:nvSpPr>
        <p:spPr bwMode="auto">
          <a:xfrm rot="1988854">
            <a:off x="3873927" y="4450627"/>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85" name="Line 233">
            <a:extLst>
              <a:ext uri="{FF2B5EF4-FFF2-40B4-BE49-F238E27FC236}">
                <a16:creationId xmlns:a16="http://schemas.microsoft.com/office/drawing/2014/main" id="{DE1D037B-D6FE-42B4-8F9B-7639CB983AFC}"/>
              </a:ext>
            </a:extLst>
          </p:cNvPr>
          <p:cNvSpPr>
            <a:spLocks noChangeShapeType="1"/>
          </p:cNvSpPr>
          <p:nvPr>
            <p:custDataLst>
              <p:tags r:id="rId3"/>
            </p:custDataLst>
          </p:nvPr>
        </p:nvSpPr>
        <p:spPr bwMode="auto">
          <a:xfrm flipH="1" flipV="1">
            <a:off x="1096647" y="5093876"/>
            <a:ext cx="1291" cy="460973"/>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287" name="Line 233">
            <a:extLst>
              <a:ext uri="{FF2B5EF4-FFF2-40B4-BE49-F238E27FC236}">
                <a16:creationId xmlns:a16="http://schemas.microsoft.com/office/drawing/2014/main" id="{14DC186C-5D06-4683-9EAB-6E02DD008554}"/>
              </a:ext>
            </a:extLst>
          </p:cNvPr>
          <p:cNvSpPr>
            <a:spLocks noChangeShapeType="1"/>
          </p:cNvSpPr>
          <p:nvPr>
            <p:custDataLst>
              <p:tags r:id="rId4"/>
            </p:custDataLst>
          </p:nvPr>
        </p:nvSpPr>
        <p:spPr bwMode="auto">
          <a:xfrm flipH="1" flipV="1">
            <a:off x="2555599" y="5034930"/>
            <a:ext cx="9985" cy="512656"/>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289" name="Line 233">
            <a:extLst>
              <a:ext uri="{FF2B5EF4-FFF2-40B4-BE49-F238E27FC236}">
                <a16:creationId xmlns:a16="http://schemas.microsoft.com/office/drawing/2014/main" id="{CE1C1439-5EAE-4931-B14E-99BE50A5C9D0}"/>
              </a:ext>
            </a:extLst>
          </p:cNvPr>
          <p:cNvSpPr>
            <a:spLocks noChangeShapeType="1"/>
          </p:cNvSpPr>
          <p:nvPr>
            <p:custDataLst>
              <p:tags r:id="rId5"/>
            </p:custDataLst>
          </p:nvPr>
        </p:nvSpPr>
        <p:spPr bwMode="auto">
          <a:xfrm flipV="1">
            <a:off x="2341988" y="3395890"/>
            <a:ext cx="0" cy="689987"/>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291" name="Line 99">
            <a:extLst>
              <a:ext uri="{FF2B5EF4-FFF2-40B4-BE49-F238E27FC236}">
                <a16:creationId xmlns:a16="http://schemas.microsoft.com/office/drawing/2014/main" id="{5C61FCD0-65F2-40B0-8F8C-C9600676B250}"/>
              </a:ext>
            </a:extLst>
          </p:cNvPr>
          <p:cNvSpPr>
            <a:spLocks noChangeShapeType="1"/>
          </p:cNvSpPr>
          <p:nvPr>
            <p:custDataLst>
              <p:tags r:id="rId6"/>
            </p:custDataLst>
          </p:nvPr>
        </p:nvSpPr>
        <p:spPr bwMode="auto">
          <a:xfrm rot="5400000" flipH="1" flipV="1">
            <a:off x="2425698" y="2080560"/>
            <a:ext cx="737626" cy="905046"/>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92" name="Line 99">
            <a:extLst>
              <a:ext uri="{FF2B5EF4-FFF2-40B4-BE49-F238E27FC236}">
                <a16:creationId xmlns:a16="http://schemas.microsoft.com/office/drawing/2014/main" id="{C7E8353A-BA1D-41CF-A62D-06FD58B95518}"/>
              </a:ext>
            </a:extLst>
          </p:cNvPr>
          <p:cNvSpPr>
            <a:spLocks noChangeShapeType="1"/>
          </p:cNvSpPr>
          <p:nvPr>
            <p:custDataLst>
              <p:tags r:id="rId7"/>
            </p:custDataLst>
          </p:nvPr>
        </p:nvSpPr>
        <p:spPr bwMode="auto">
          <a:xfrm rot="5400000" flipH="1">
            <a:off x="3386971" y="2156155"/>
            <a:ext cx="756406" cy="772636"/>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93" name="Line 99">
            <a:extLst>
              <a:ext uri="{FF2B5EF4-FFF2-40B4-BE49-F238E27FC236}">
                <a16:creationId xmlns:a16="http://schemas.microsoft.com/office/drawing/2014/main" id="{E4B78BEA-0028-4365-A898-0DE6394476F0}"/>
              </a:ext>
            </a:extLst>
          </p:cNvPr>
          <p:cNvSpPr>
            <a:spLocks noChangeShapeType="1"/>
          </p:cNvSpPr>
          <p:nvPr>
            <p:custDataLst>
              <p:tags r:id="rId8"/>
            </p:custDataLst>
          </p:nvPr>
        </p:nvSpPr>
        <p:spPr bwMode="auto">
          <a:xfrm rot="5400000" flipV="1">
            <a:off x="3231614" y="2548809"/>
            <a:ext cx="26425" cy="1289856"/>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97" name="Line 99">
            <a:extLst>
              <a:ext uri="{FF2B5EF4-FFF2-40B4-BE49-F238E27FC236}">
                <a16:creationId xmlns:a16="http://schemas.microsoft.com/office/drawing/2014/main" id="{DCBB57D8-B8A8-43EB-8EBE-735B4DB3640D}"/>
              </a:ext>
            </a:extLst>
          </p:cNvPr>
          <p:cNvSpPr>
            <a:spLocks noChangeShapeType="1"/>
          </p:cNvSpPr>
          <p:nvPr>
            <p:custDataLst>
              <p:tags r:id="rId9"/>
            </p:custDataLst>
          </p:nvPr>
        </p:nvSpPr>
        <p:spPr bwMode="auto">
          <a:xfrm rot="5400000" flipH="1">
            <a:off x="3944824" y="3694073"/>
            <a:ext cx="662991" cy="176107"/>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98" name="Line 99">
            <a:extLst>
              <a:ext uri="{FF2B5EF4-FFF2-40B4-BE49-F238E27FC236}">
                <a16:creationId xmlns:a16="http://schemas.microsoft.com/office/drawing/2014/main" id="{3D1631E3-71DE-404A-9F16-FD9F56574AC6}"/>
              </a:ext>
            </a:extLst>
          </p:cNvPr>
          <p:cNvSpPr>
            <a:spLocks noChangeShapeType="1"/>
          </p:cNvSpPr>
          <p:nvPr>
            <p:custDataLst>
              <p:tags r:id="rId10"/>
            </p:custDataLst>
          </p:nvPr>
        </p:nvSpPr>
        <p:spPr bwMode="auto">
          <a:xfrm rot="5400000" flipH="1">
            <a:off x="2220059" y="1208725"/>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4" name="文本框 23">
            <a:extLst>
              <a:ext uri="{FF2B5EF4-FFF2-40B4-BE49-F238E27FC236}">
                <a16:creationId xmlns:a16="http://schemas.microsoft.com/office/drawing/2014/main" id="{ED8470F8-3028-4037-AFA9-FCB4C812DED8}"/>
              </a:ext>
            </a:extLst>
          </p:cNvPr>
          <p:cNvSpPr txBox="1"/>
          <p:nvPr/>
        </p:nvSpPr>
        <p:spPr>
          <a:xfrm>
            <a:off x="681266" y="1450297"/>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301" name="文本框 300">
            <a:extLst>
              <a:ext uri="{FF2B5EF4-FFF2-40B4-BE49-F238E27FC236}">
                <a16:creationId xmlns:a16="http://schemas.microsoft.com/office/drawing/2014/main" id="{0FAB7362-768A-4984-ABDF-3B7ED210F238}"/>
              </a:ext>
            </a:extLst>
          </p:cNvPr>
          <p:cNvSpPr txBox="1"/>
          <p:nvPr/>
        </p:nvSpPr>
        <p:spPr>
          <a:xfrm>
            <a:off x="2959951" y="140390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302" name="文本框 301">
            <a:extLst>
              <a:ext uri="{FF2B5EF4-FFF2-40B4-BE49-F238E27FC236}">
                <a16:creationId xmlns:a16="http://schemas.microsoft.com/office/drawing/2014/main" id="{A6A1BD05-FE40-47EF-98EE-89BC411AD264}"/>
              </a:ext>
            </a:extLst>
          </p:cNvPr>
          <p:cNvSpPr txBox="1"/>
          <p:nvPr/>
        </p:nvSpPr>
        <p:spPr>
          <a:xfrm>
            <a:off x="4439873" y="305485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303" name="文本框 302">
            <a:extLst>
              <a:ext uri="{FF2B5EF4-FFF2-40B4-BE49-F238E27FC236}">
                <a16:creationId xmlns:a16="http://schemas.microsoft.com/office/drawing/2014/main" id="{040EDBEF-6446-43A6-8885-34CA0ED18033}"/>
              </a:ext>
            </a:extLst>
          </p:cNvPr>
          <p:cNvSpPr txBox="1"/>
          <p:nvPr/>
        </p:nvSpPr>
        <p:spPr>
          <a:xfrm>
            <a:off x="1408544" y="3085463"/>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305" name="文本框 304">
            <a:extLst>
              <a:ext uri="{FF2B5EF4-FFF2-40B4-BE49-F238E27FC236}">
                <a16:creationId xmlns:a16="http://schemas.microsoft.com/office/drawing/2014/main" id="{49B40CDB-5CF6-4A12-97A3-BF06C23C0F8E}"/>
              </a:ext>
            </a:extLst>
          </p:cNvPr>
          <p:cNvSpPr txBox="1"/>
          <p:nvPr/>
        </p:nvSpPr>
        <p:spPr>
          <a:xfrm>
            <a:off x="4534834" y="4242341"/>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306" name="文本框 305">
            <a:extLst>
              <a:ext uri="{FF2B5EF4-FFF2-40B4-BE49-F238E27FC236}">
                <a16:creationId xmlns:a16="http://schemas.microsoft.com/office/drawing/2014/main" id="{DD63D744-36EB-435B-8CCE-C8045AD98930}"/>
              </a:ext>
            </a:extLst>
          </p:cNvPr>
          <p:cNvSpPr txBox="1"/>
          <p:nvPr/>
        </p:nvSpPr>
        <p:spPr>
          <a:xfrm>
            <a:off x="1775166" y="5881690"/>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308" name="文本框 307">
            <a:extLst>
              <a:ext uri="{FF2B5EF4-FFF2-40B4-BE49-F238E27FC236}">
                <a16:creationId xmlns:a16="http://schemas.microsoft.com/office/drawing/2014/main" id="{D39E5AB2-9D7C-427F-89FE-F9A832B316C6}"/>
              </a:ext>
            </a:extLst>
          </p:cNvPr>
          <p:cNvSpPr txBox="1"/>
          <p:nvPr/>
        </p:nvSpPr>
        <p:spPr>
          <a:xfrm>
            <a:off x="3599384" y="5881626"/>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309" name="文本框 308">
            <a:extLst>
              <a:ext uri="{FF2B5EF4-FFF2-40B4-BE49-F238E27FC236}">
                <a16:creationId xmlns:a16="http://schemas.microsoft.com/office/drawing/2014/main" id="{2C99E5A4-6B9B-47F6-B55F-4E929110C18D}"/>
              </a:ext>
            </a:extLst>
          </p:cNvPr>
          <p:cNvSpPr txBox="1"/>
          <p:nvPr/>
        </p:nvSpPr>
        <p:spPr>
          <a:xfrm>
            <a:off x="4394958" y="5840989"/>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5" name="矩形 24">
            <a:extLst>
              <a:ext uri="{FF2B5EF4-FFF2-40B4-BE49-F238E27FC236}">
                <a16:creationId xmlns:a16="http://schemas.microsoft.com/office/drawing/2014/main" id="{1CA4D192-4D62-4BD6-A420-E7A92EE12DC2}"/>
              </a:ext>
            </a:extLst>
          </p:cNvPr>
          <p:cNvSpPr/>
          <p:nvPr/>
        </p:nvSpPr>
        <p:spPr>
          <a:xfrm>
            <a:off x="5439438" y="1249547"/>
            <a:ext cx="5975551" cy="4831259"/>
          </a:xfrm>
          <a:prstGeom prst="rect">
            <a:avLst/>
          </a:prstGeom>
        </p:spPr>
        <p:txBody>
          <a:bodyPr wrap="square">
            <a:spAutoFit/>
          </a:bodyPr>
          <a:lstStyle/>
          <a:p>
            <a:pPr>
              <a:lnSpc>
                <a:spcPct val="120000"/>
              </a:lnSpc>
            </a:pPr>
            <a:r>
              <a:rPr lang="zh-CN" altLang="en-US" sz="2400" dirty="0">
                <a:latin typeface="+mn-ea"/>
                <a:cs typeface="+mn-ea"/>
                <a:sym typeface="+mn-lt"/>
              </a:rPr>
              <a:t>构建一个可连通的网络：</a:t>
            </a:r>
            <a:endParaRPr lang="en-US" altLang="zh-CN" sz="2400" dirty="0">
              <a:latin typeface="+mn-ea"/>
              <a:cs typeface="+mn-ea"/>
              <a:sym typeface="+mn-lt"/>
            </a:endParaRPr>
          </a:p>
          <a:p>
            <a:pPr marL="342900" indent="-342900">
              <a:lnSpc>
                <a:spcPct val="120000"/>
              </a:lnSpc>
              <a:buFont typeface="Wingdings" panose="05000000000000000000" pitchFamily="2" charset="2"/>
              <a:buChar char="Ø"/>
            </a:pPr>
            <a:r>
              <a:rPr lang="zh-CN" altLang="en-US" sz="2000" b="1" dirty="0">
                <a:cs typeface="+mn-ea"/>
                <a:sym typeface="+mn-lt"/>
              </a:rPr>
              <a:t>网络设备互连成网</a:t>
            </a:r>
            <a:endParaRPr lang="en-US" altLang="zh-CN" sz="2000" b="1"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路由器、交换机、无线 </a:t>
            </a:r>
            <a:r>
              <a:rPr lang="en-US" altLang="zh-CN" sz="1600" dirty="0">
                <a:cs typeface="+mn-ea"/>
                <a:sym typeface="+mn-lt"/>
              </a:rPr>
              <a:t>AP</a:t>
            </a:r>
            <a:r>
              <a:rPr lang="zh-CN" altLang="en-US" sz="1600" dirty="0">
                <a:cs typeface="+mn-ea"/>
                <a:sym typeface="+mn-lt"/>
              </a:rPr>
              <a:t>、集线器等网络设备通过设备接口、物理线路互连；</a:t>
            </a:r>
            <a:endParaRPr lang="en-US" altLang="zh-CN" sz="1600"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设备接口可以是 </a:t>
            </a:r>
            <a:r>
              <a:rPr lang="en-US" altLang="zh-CN" sz="1600" dirty="0">
                <a:cs typeface="+mn-ea"/>
                <a:sym typeface="+mn-lt"/>
              </a:rPr>
              <a:t>POS(Packet Over SONET/SDH</a:t>
            </a:r>
            <a:r>
              <a:rPr lang="zh-CN" altLang="en-US" sz="1600" dirty="0">
                <a:cs typeface="+mn-ea"/>
                <a:sym typeface="+mn-lt"/>
              </a:rPr>
              <a:t>）光接口、以太光接口、以太电接口等；</a:t>
            </a:r>
            <a:endParaRPr lang="en-US" altLang="zh-CN" sz="1600"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接口间互连线路可以是光纤，也可以是网线电缆；</a:t>
            </a:r>
            <a:endParaRPr lang="en-US" altLang="zh-CN" sz="1600"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用什么接口、什么线路互连，取决于传输距离、所需带宽等；</a:t>
            </a:r>
            <a:endParaRPr lang="en-US" altLang="zh-CN" sz="1600" dirty="0">
              <a:cs typeface="+mn-ea"/>
              <a:sym typeface="+mn-lt"/>
            </a:endParaRPr>
          </a:p>
          <a:p>
            <a:pPr marL="342900" indent="-342900">
              <a:lnSpc>
                <a:spcPct val="120000"/>
              </a:lnSpc>
              <a:buFont typeface="Wingdings" panose="05000000000000000000" pitchFamily="2" charset="2"/>
              <a:buChar char="Ø"/>
            </a:pPr>
            <a:r>
              <a:rPr lang="zh-CN" altLang="en-US" sz="2000" b="1" dirty="0">
                <a:cs typeface="+mn-ea"/>
                <a:sym typeface="+mn-lt"/>
              </a:rPr>
              <a:t>用户终端接入到网络</a:t>
            </a:r>
            <a:endParaRPr lang="en-US" altLang="zh-CN" sz="2000" b="1"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有线：服务器、计算机等用户终端通过其网卡、网线接入到网络中；</a:t>
            </a:r>
            <a:endParaRPr lang="en-US" altLang="zh-CN" sz="1600"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无线：手机、笔记本等用户终端通过无线 </a:t>
            </a:r>
            <a:r>
              <a:rPr lang="en-US" altLang="zh-CN" sz="1600" dirty="0" err="1">
                <a:cs typeface="+mn-ea"/>
                <a:sym typeface="+mn-lt"/>
              </a:rPr>
              <a:t>WiFi</a:t>
            </a:r>
            <a:r>
              <a:rPr lang="en-US" altLang="zh-CN" sz="1600" dirty="0">
                <a:cs typeface="+mn-ea"/>
                <a:sym typeface="+mn-lt"/>
              </a:rPr>
              <a:t> </a:t>
            </a:r>
            <a:r>
              <a:rPr lang="zh-CN" altLang="en-US" sz="1600" dirty="0">
                <a:cs typeface="+mn-ea"/>
                <a:sym typeface="+mn-lt"/>
              </a:rPr>
              <a:t>接入到网络中；</a:t>
            </a:r>
            <a:endParaRPr lang="en-US" altLang="zh-CN" sz="1600" dirty="0">
              <a:cs typeface="+mn-ea"/>
              <a:sym typeface="+mn-lt"/>
            </a:endParaRPr>
          </a:p>
          <a:p>
            <a:pPr marL="342900" indent="-342900">
              <a:lnSpc>
                <a:spcPct val="120000"/>
              </a:lnSpc>
              <a:buFont typeface="Wingdings" panose="05000000000000000000" pitchFamily="2" charset="2"/>
              <a:buChar char="Ø"/>
            </a:pPr>
            <a:r>
              <a:rPr lang="zh-CN" altLang="en-US" sz="2000" b="1" dirty="0">
                <a:cs typeface="+mn-ea"/>
                <a:sym typeface="+mn-lt"/>
              </a:rPr>
              <a:t>接口互连的信道方式</a:t>
            </a:r>
            <a:endParaRPr lang="en-US" altLang="zh-CN" sz="2000" b="1"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可以以点到点信道方式互连</a:t>
            </a:r>
            <a:endParaRPr lang="en-US" altLang="zh-CN" sz="1600" dirty="0">
              <a:cs typeface="+mn-ea"/>
              <a:sym typeface="+mn-lt"/>
            </a:endParaRPr>
          </a:p>
          <a:p>
            <a:pPr marL="342900" indent="-165100">
              <a:lnSpc>
                <a:spcPct val="120000"/>
              </a:lnSpc>
              <a:buFont typeface="Arial" panose="020B0604020202020204" pitchFamily="34" charset="0"/>
              <a:buChar char="•"/>
            </a:pPr>
            <a:r>
              <a:rPr lang="zh-CN" altLang="en-US" sz="1600" dirty="0">
                <a:cs typeface="+mn-ea"/>
                <a:sym typeface="+mn-lt"/>
              </a:rPr>
              <a:t>也可以通过集线器以广播信道方式互连</a:t>
            </a:r>
            <a:endParaRPr lang="en-US" altLang="zh-CN" sz="1600" dirty="0">
              <a:cs typeface="+mn-ea"/>
              <a:sym typeface="+mn-lt"/>
            </a:endParaRPr>
          </a:p>
        </p:txBody>
      </p:sp>
      <p:sp>
        <p:nvSpPr>
          <p:cNvPr id="313" name="矩形 312">
            <a:extLst>
              <a:ext uri="{FF2B5EF4-FFF2-40B4-BE49-F238E27FC236}">
                <a16:creationId xmlns:a16="http://schemas.microsoft.com/office/drawing/2014/main" id="{53539E22-B0E2-4991-980A-3F81CE525DF6}"/>
              </a:ext>
            </a:extLst>
          </p:cNvPr>
          <p:cNvSpPr/>
          <p:nvPr/>
        </p:nvSpPr>
        <p:spPr>
          <a:xfrm>
            <a:off x="3656188" y="2236447"/>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314" name="矩形 313">
            <a:extLst>
              <a:ext uri="{FF2B5EF4-FFF2-40B4-BE49-F238E27FC236}">
                <a16:creationId xmlns:a16="http://schemas.microsoft.com/office/drawing/2014/main" id="{65B38D28-FE13-4A12-A059-5714EC68BA64}"/>
              </a:ext>
            </a:extLst>
          </p:cNvPr>
          <p:cNvSpPr/>
          <p:nvPr/>
        </p:nvSpPr>
        <p:spPr>
          <a:xfrm>
            <a:off x="4231423" y="3604395"/>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sp>
        <p:nvSpPr>
          <p:cNvPr id="315" name="矩形 314">
            <a:extLst>
              <a:ext uri="{FF2B5EF4-FFF2-40B4-BE49-F238E27FC236}">
                <a16:creationId xmlns:a16="http://schemas.microsoft.com/office/drawing/2014/main" id="{B12BD194-99A8-4517-A54B-BF3FB6E7FA7B}"/>
              </a:ext>
            </a:extLst>
          </p:cNvPr>
          <p:cNvSpPr/>
          <p:nvPr/>
        </p:nvSpPr>
        <p:spPr>
          <a:xfrm>
            <a:off x="929996" y="4401838"/>
            <a:ext cx="1261884"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（由集线器互连）</a:t>
            </a:r>
          </a:p>
        </p:txBody>
      </p:sp>
      <p:grpSp>
        <p:nvGrpSpPr>
          <p:cNvPr id="316" name="组合 315">
            <a:extLst>
              <a:ext uri="{FF2B5EF4-FFF2-40B4-BE49-F238E27FC236}">
                <a16:creationId xmlns:a16="http://schemas.microsoft.com/office/drawing/2014/main" id="{1706F3E5-8BD1-410A-90A8-BB07667D87B2}"/>
              </a:ext>
            </a:extLst>
          </p:cNvPr>
          <p:cNvGrpSpPr/>
          <p:nvPr/>
        </p:nvGrpSpPr>
        <p:grpSpPr>
          <a:xfrm>
            <a:off x="1386067" y="4963672"/>
            <a:ext cx="843917" cy="213405"/>
            <a:chOff x="6596063" y="4965700"/>
            <a:chExt cx="839787" cy="282575"/>
          </a:xfrm>
        </p:grpSpPr>
        <p:sp>
          <p:nvSpPr>
            <p:cNvPr id="317" name="Freeform 5">
              <a:extLst>
                <a:ext uri="{FF2B5EF4-FFF2-40B4-BE49-F238E27FC236}">
                  <a16:creationId xmlns:a16="http://schemas.microsoft.com/office/drawing/2014/main" id="{1A12EB06-1E7E-44F0-A123-5E1137ED7BF1}"/>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18" name="Freeform 6">
              <a:extLst>
                <a:ext uri="{FF2B5EF4-FFF2-40B4-BE49-F238E27FC236}">
                  <a16:creationId xmlns:a16="http://schemas.microsoft.com/office/drawing/2014/main" id="{A116B9A2-D60B-4833-892D-A4E1BC8B9DF4}"/>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19" name="Freeform 7">
              <a:extLst>
                <a:ext uri="{FF2B5EF4-FFF2-40B4-BE49-F238E27FC236}">
                  <a16:creationId xmlns:a16="http://schemas.microsoft.com/office/drawing/2014/main" id="{1602B049-C09C-41F1-9C94-3D939997FE35}"/>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20" name="Freeform 8">
              <a:extLst>
                <a:ext uri="{FF2B5EF4-FFF2-40B4-BE49-F238E27FC236}">
                  <a16:creationId xmlns:a16="http://schemas.microsoft.com/office/drawing/2014/main" id="{A321CF53-E6BE-41C2-A61C-60B59FEFA404}"/>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21" name="Freeform 9">
              <a:extLst>
                <a:ext uri="{FF2B5EF4-FFF2-40B4-BE49-F238E27FC236}">
                  <a16:creationId xmlns:a16="http://schemas.microsoft.com/office/drawing/2014/main" id="{229567F4-B391-40BE-A2F6-D6E9238340FB}"/>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22" name="Freeform 10">
              <a:extLst>
                <a:ext uri="{FF2B5EF4-FFF2-40B4-BE49-F238E27FC236}">
                  <a16:creationId xmlns:a16="http://schemas.microsoft.com/office/drawing/2014/main" id="{2532B545-02A0-426D-8D25-861DA0F03BF3}"/>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23" name="Freeform 11">
              <a:extLst>
                <a:ext uri="{FF2B5EF4-FFF2-40B4-BE49-F238E27FC236}">
                  <a16:creationId xmlns:a16="http://schemas.microsoft.com/office/drawing/2014/main" id="{BE8BC764-D93D-4BEF-A947-258DF13A1FDB}"/>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sp>
        <p:nvSpPr>
          <p:cNvPr id="324" name="Line 233">
            <a:extLst>
              <a:ext uri="{FF2B5EF4-FFF2-40B4-BE49-F238E27FC236}">
                <a16:creationId xmlns:a16="http://schemas.microsoft.com/office/drawing/2014/main" id="{F23068EE-E261-4529-8C37-5F9E6502D23C}"/>
              </a:ext>
            </a:extLst>
          </p:cNvPr>
          <p:cNvSpPr>
            <a:spLocks noChangeShapeType="1"/>
          </p:cNvSpPr>
          <p:nvPr>
            <p:custDataLst>
              <p:tags r:id="rId11"/>
            </p:custDataLst>
          </p:nvPr>
        </p:nvSpPr>
        <p:spPr bwMode="auto">
          <a:xfrm flipV="1">
            <a:off x="2188407" y="5058386"/>
            <a:ext cx="384596" cy="1836"/>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pic>
        <p:nvPicPr>
          <p:cNvPr id="257" name="图形 256">
            <a:extLst>
              <a:ext uri="{FF2B5EF4-FFF2-40B4-BE49-F238E27FC236}">
                <a16:creationId xmlns:a16="http://schemas.microsoft.com/office/drawing/2014/main" id="{7AFE58AA-4D4A-499B-BE02-73537C9B89C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4080" y="5561161"/>
            <a:ext cx="356718" cy="270087"/>
          </a:xfrm>
          <a:prstGeom prst="rect">
            <a:avLst/>
          </a:prstGeom>
        </p:spPr>
      </p:pic>
      <p:sp>
        <p:nvSpPr>
          <p:cNvPr id="325" name="矩形 324">
            <a:extLst>
              <a:ext uri="{FF2B5EF4-FFF2-40B4-BE49-F238E27FC236}">
                <a16:creationId xmlns:a16="http://schemas.microsoft.com/office/drawing/2014/main" id="{6E3A959A-B130-4769-B653-8C00F2F509AE}"/>
              </a:ext>
            </a:extLst>
          </p:cNvPr>
          <p:cNvSpPr/>
          <p:nvPr/>
        </p:nvSpPr>
        <p:spPr>
          <a:xfrm>
            <a:off x="3940638" y="4963424"/>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sp>
        <p:nvSpPr>
          <p:cNvPr id="326" name="矩形 325">
            <a:extLst>
              <a:ext uri="{FF2B5EF4-FFF2-40B4-BE49-F238E27FC236}">
                <a16:creationId xmlns:a16="http://schemas.microsoft.com/office/drawing/2014/main" id="{338EE40A-E95B-4DC7-9756-5084FE5EE3A2}"/>
              </a:ext>
            </a:extLst>
          </p:cNvPr>
          <p:cNvSpPr/>
          <p:nvPr/>
        </p:nvSpPr>
        <p:spPr>
          <a:xfrm>
            <a:off x="1750790" y="1454963"/>
            <a:ext cx="1729722" cy="463460"/>
          </a:xfrm>
          <a:prstGeom prst="rect">
            <a:avLst/>
          </a:prstGeom>
        </p:spPr>
        <p:txBody>
          <a:bodyPr wrap="squar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sp>
        <p:nvSpPr>
          <p:cNvPr id="327" name="矩形 326">
            <a:extLst>
              <a:ext uri="{FF2B5EF4-FFF2-40B4-BE49-F238E27FC236}">
                <a16:creationId xmlns:a16="http://schemas.microsoft.com/office/drawing/2014/main" id="{F6595016-F697-473B-A915-9AEA03AAE6AA}"/>
              </a:ext>
            </a:extLst>
          </p:cNvPr>
          <p:cNvSpPr/>
          <p:nvPr/>
        </p:nvSpPr>
        <p:spPr>
          <a:xfrm>
            <a:off x="2078156" y="2278815"/>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65" name="Rectangle 2">
            <a:extLst>
              <a:ext uri="{FF2B5EF4-FFF2-40B4-BE49-F238E27FC236}">
                <a16:creationId xmlns:a16="http://schemas.microsoft.com/office/drawing/2014/main" id="{5A98C4BE-F626-4691-A0AF-EA2E8350F817}"/>
              </a:ext>
            </a:extLst>
          </p:cNvPr>
          <p:cNvSpPr>
            <a:spLocks noGrp="1" noChangeArrowheads="1"/>
          </p:cNvSpPr>
          <p:nvPr>
            <p:ph type="title"/>
          </p:nvPr>
        </p:nvSpPr>
        <p:spPr>
          <a:xfrm>
            <a:off x="681266" y="148150"/>
            <a:ext cx="10858500" cy="900112"/>
          </a:xfrm>
        </p:spPr>
        <p:txBody>
          <a:bodyPr>
            <a:normAutofit/>
          </a:bodyPr>
          <a:lstStyle/>
          <a:p>
            <a:pPr>
              <a:lnSpc>
                <a:spcPct val="120000"/>
              </a:lnSpc>
            </a:pPr>
            <a:r>
              <a:rPr lang="zh-CN" altLang="en-US" sz="3200" dirty="0">
                <a:latin typeface="+mj-ea"/>
                <a:cs typeface="+mn-ea"/>
                <a:sym typeface="+mn-lt"/>
              </a:rPr>
              <a:t>数据链路层的背景：先看网络是如何构建的？</a:t>
            </a:r>
            <a:endParaRPr lang="en-US" altLang="zh-CN" sz="3200" dirty="0">
              <a:latin typeface="+mj-ea"/>
              <a:cs typeface="+mn-ea"/>
              <a:sym typeface="+mn-lt"/>
            </a:endParaRPr>
          </a:p>
        </p:txBody>
      </p:sp>
      <p:pic>
        <p:nvPicPr>
          <p:cNvPr id="66" name="图形 65">
            <a:extLst>
              <a:ext uri="{FF2B5EF4-FFF2-40B4-BE49-F238E27FC236}">
                <a16:creationId xmlns:a16="http://schemas.microsoft.com/office/drawing/2014/main" id="{906EFE54-C645-4E2A-A354-A890238A920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121063" y="4077958"/>
            <a:ext cx="447238" cy="297273"/>
          </a:xfrm>
          <a:prstGeom prst="rect">
            <a:avLst/>
          </a:prstGeom>
        </p:spPr>
      </p:pic>
      <p:pic>
        <p:nvPicPr>
          <p:cNvPr id="67" name="图形 66">
            <a:extLst>
              <a:ext uri="{FF2B5EF4-FFF2-40B4-BE49-F238E27FC236}">
                <a16:creationId xmlns:a16="http://schemas.microsoft.com/office/drawing/2014/main" id="{3E383341-9B68-4036-B577-40E9BEEA2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1049" y="5556792"/>
            <a:ext cx="356718" cy="270087"/>
          </a:xfrm>
          <a:prstGeom prst="rect">
            <a:avLst/>
          </a:prstGeom>
        </p:spPr>
      </p:pic>
      <p:pic>
        <p:nvPicPr>
          <p:cNvPr id="68" name="图形 67">
            <a:extLst>
              <a:ext uri="{FF2B5EF4-FFF2-40B4-BE49-F238E27FC236}">
                <a16:creationId xmlns:a16="http://schemas.microsoft.com/office/drawing/2014/main" id="{EE409940-DD53-412E-B866-03969DAA5E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343062" y="5554849"/>
            <a:ext cx="356718" cy="270087"/>
          </a:xfrm>
          <a:prstGeom prst="rect">
            <a:avLst/>
          </a:prstGeom>
        </p:spPr>
      </p:pic>
      <p:pic>
        <p:nvPicPr>
          <p:cNvPr id="69" name="图形 68">
            <a:extLst>
              <a:ext uri="{FF2B5EF4-FFF2-40B4-BE49-F238E27FC236}">
                <a16:creationId xmlns:a16="http://schemas.microsoft.com/office/drawing/2014/main" id="{845937FF-805B-411C-A2A8-1E6BE301E06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68144" y="5579155"/>
            <a:ext cx="356718" cy="270087"/>
          </a:xfrm>
          <a:prstGeom prst="rect">
            <a:avLst/>
          </a:prstGeom>
        </p:spPr>
      </p:pic>
      <p:sp>
        <p:nvSpPr>
          <p:cNvPr id="70" name="Line 233">
            <a:extLst>
              <a:ext uri="{FF2B5EF4-FFF2-40B4-BE49-F238E27FC236}">
                <a16:creationId xmlns:a16="http://schemas.microsoft.com/office/drawing/2014/main" id="{40323CD8-3608-47AE-B388-02EEE96F4CF3}"/>
              </a:ext>
            </a:extLst>
          </p:cNvPr>
          <p:cNvSpPr>
            <a:spLocks noChangeShapeType="1"/>
          </p:cNvSpPr>
          <p:nvPr>
            <p:custDataLst>
              <p:tags r:id="rId12"/>
            </p:custDataLst>
          </p:nvPr>
        </p:nvSpPr>
        <p:spPr bwMode="auto">
          <a:xfrm flipV="1">
            <a:off x="1826811" y="5125524"/>
            <a:ext cx="9154" cy="437432"/>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2" name="Line 233">
            <a:extLst>
              <a:ext uri="{FF2B5EF4-FFF2-40B4-BE49-F238E27FC236}">
                <a16:creationId xmlns:a16="http://schemas.microsoft.com/office/drawing/2014/main" id="{66B7839E-7167-439F-92E4-CCD66405CB52}"/>
              </a:ext>
            </a:extLst>
          </p:cNvPr>
          <p:cNvSpPr>
            <a:spLocks noChangeShapeType="1"/>
          </p:cNvSpPr>
          <p:nvPr>
            <p:custDataLst>
              <p:tags r:id="rId13"/>
            </p:custDataLst>
          </p:nvPr>
        </p:nvSpPr>
        <p:spPr bwMode="auto">
          <a:xfrm flipV="1">
            <a:off x="1915880" y="4401837"/>
            <a:ext cx="272372" cy="561834"/>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3" name="Line 233">
            <a:extLst>
              <a:ext uri="{FF2B5EF4-FFF2-40B4-BE49-F238E27FC236}">
                <a16:creationId xmlns:a16="http://schemas.microsoft.com/office/drawing/2014/main" id="{0C6D8DC0-AD83-42C0-A51E-0E840C32FEBD}"/>
              </a:ext>
            </a:extLst>
          </p:cNvPr>
          <p:cNvSpPr>
            <a:spLocks noChangeShapeType="1"/>
          </p:cNvSpPr>
          <p:nvPr>
            <p:custDataLst>
              <p:tags r:id="rId14"/>
            </p:custDataLst>
          </p:nvPr>
        </p:nvSpPr>
        <p:spPr bwMode="auto">
          <a:xfrm flipH="1" flipV="1">
            <a:off x="2513869" y="4396653"/>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4" name="文本框 73">
            <a:extLst>
              <a:ext uri="{FF2B5EF4-FFF2-40B4-BE49-F238E27FC236}">
                <a16:creationId xmlns:a16="http://schemas.microsoft.com/office/drawing/2014/main" id="{9EAE77E7-07B3-4910-B716-4C69DC8D909B}"/>
              </a:ext>
            </a:extLst>
          </p:cNvPr>
          <p:cNvSpPr txBox="1"/>
          <p:nvPr/>
        </p:nvSpPr>
        <p:spPr>
          <a:xfrm>
            <a:off x="2527836" y="4113622"/>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75" name="文本框 74">
            <a:extLst>
              <a:ext uri="{FF2B5EF4-FFF2-40B4-BE49-F238E27FC236}">
                <a16:creationId xmlns:a16="http://schemas.microsoft.com/office/drawing/2014/main" id="{6941C442-C488-408E-B005-3A675FF76CD2}"/>
              </a:ext>
            </a:extLst>
          </p:cNvPr>
          <p:cNvSpPr txBox="1"/>
          <p:nvPr/>
        </p:nvSpPr>
        <p:spPr>
          <a:xfrm>
            <a:off x="1768571" y="5142259"/>
            <a:ext cx="588623" cy="269561"/>
          </a:xfrm>
          <a:prstGeom prst="rect">
            <a:avLst/>
          </a:prstGeom>
          <a:noFill/>
        </p:spPr>
        <p:txBody>
          <a:bodyPr wrap="none" rtlCol="0">
            <a:spAutoFit/>
          </a:bodyPr>
          <a:lstStyle/>
          <a:p>
            <a:pPr>
              <a:lnSpc>
                <a:spcPct val="120000"/>
              </a:lnSpc>
            </a:pPr>
            <a:r>
              <a:rPr lang="zh-CN" altLang="en-US" sz="1050" dirty="0">
                <a:cs typeface="+mn-ea"/>
                <a:sym typeface="+mn-lt"/>
              </a:rPr>
              <a:t>集线器</a:t>
            </a:r>
          </a:p>
        </p:txBody>
      </p:sp>
      <p:sp>
        <p:nvSpPr>
          <p:cNvPr id="76" name="矩形 75">
            <a:extLst>
              <a:ext uri="{FF2B5EF4-FFF2-40B4-BE49-F238E27FC236}">
                <a16:creationId xmlns:a16="http://schemas.microsoft.com/office/drawing/2014/main" id="{AE2499B2-683B-479F-8436-5CDCA320FD54}"/>
              </a:ext>
            </a:extLst>
          </p:cNvPr>
          <p:cNvSpPr/>
          <p:nvPr/>
        </p:nvSpPr>
        <p:spPr>
          <a:xfrm>
            <a:off x="1544074" y="3606052"/>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sp>
        <p:nvSpPr>
          <p:cNvPr id="77" name="矩形 76">
            <a:extLst>
              <a:ext uri="{FF2B5EF4-FFF2-40B4-BE49-F238E27FC236}">
                <a16:creationId xmlns:a16="http://schemas.microsoft.com/office/drawing/2014/main" id="{789D87D7-ED8D-4922-AC32-89CABDB7B48D}"/>
              </a:ext>
            </a:extLst>
          </p:cNvPr>
          <p:cNvSpPr/>
          <p:nvPr/>
        </p:nvSpPr>
        <p:spPr>
          <a:xfrm>
            <a:off x="2809000" y="3216718"/>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sp>
        <p:nvSpPr>
          <p:cNvPr id="78" name="矩形 77">
            <a:extLst>
              <a:ext uri="{FF2B5EF4-FFF2-40B4-BE49-F238E27FC236}">
                <a16:creationId xmlns:a16="http://schemas.microsoft.com/office/drawing/2014/main" id="{B800AB9E-1ECF-4D56-BB93-588E244FE50D}"/>
              </a:ext>
            </a:extLst>
          </p:cNvPr>
          <p:cNvSpPr/>
          <p:nvPr/>
        </p:nvSpPr>
        <p:spPr>
          <a:xfrm>
            <a:off x="2728034" y="4462529"/>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sp>
        <p:nvSpPr>
          <p:cNvPr id="4" name="灯片编号占位符 3">
            <a:extLst>
              <a:ext uri="{FF2B5EF4-FFF2-40B4-BE49-F238E27FC236}">
                <a16:creationId xmlns:a16="http://schemas.microsoft.com/office/drawing/2014/main" id="{45FE04B1-2E53-98C3-DC56-0637E7E8E725}"/>
              </a:ext>
            </a:extLst>
          </p:cNvPr>
          <p:cNvSpPr>
            <a:spLocks noGrp="1"/>
          </p:cNvSpPr>
          <p:nvPr>
            <p:ph type="sldNum" sz="quarter" idx="12"/>
          </p:nvPr>
        </p:nvSpPr>
        <p:spPr/>
        <p:txBody>
          <a:bodyPr/>
          <a:lstStyle/>
          <a:p>
            <a:fld id="{67CBE2BA-217C-4668-9731-D33A8B8F2C49}" type="slidenum">
              <a:rPr lang="zh-CN" altLang="en-US" smtClean="0"/>
              <a:t>5</a:t>
            </a:fld>
            <a:endParaRPr lang="zh-CN" altLang="en-US"/>
          </a:p>
        </p:txBody>
      </p:sp>
    </p:spTree>
    <p:extLst>
      <p:ext uri="{BB962C8B-B14F-4D97-AF65-F5344CB8AC3E}">
        <p14:creationId xmlns:p14="http://schemas.microsoft.com/office/powerpoint/2010/main" val="197191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5F10-16D3-4D0D-8B57-F7242E2AF654}"/>
              </a:ext>
            </a:extLst>
          </p:cNvPr>
          <p:cNvSpPr txBox="1">
            <a:spLocks/>
          </p:cNvSpPr>
          <p:nvPr/>
        </p:nvSpPr>
        <p:spPr>
          <a:xfrm>
            <a:off x="635533" y="382547"/>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latin typeface="+mn-lt"/>
                <a:ea typeface="+mn-ea"/>
                <a:cs typeface="+mn-ea"/>
                <a:sym typeface="+mn-lt"/>
              </a:rPr>
              <a:t>有错信道上的停等式协议（</a:t>
            </a:r>
            <a:r>
              <a:rPr lang="en-US" altLang="zh-CN" sz="3200" b="1" dirty="0">
                <a:latin typeface="+mn-lt"/>
                <a:ea typeface="+mn-ea"/>
                <a:cs typeface="+mn-ea"/>
                <a:sym typeface="+mn-lt"/>
              </a:rPr>
              <a:t>3</a:t>
            </a:r>
            <a:r>
              <a:rPr lang="zh-CN" altLang="en-US" sz="3200" b="1" dirty="0">
                <a:latin typeface="+mn-lt"/>
                <a:ea typeface="+mn-ea"/>
                <a:cs typeface="+mn-ea"/>
                <a:sym typeface="+mn-lt"/>
              </a:rPr>
              <a:t>）</a:t>
            </a:r>
          </a:p>
        </p:txBody>
      </p:sp>
      <p:pic>
        <p:nvPicPr>
          <p:cNvPr id="3" name="图片 2">
            <a:extLst>
              <a:ext uri="{FF2B5EF4-FFF2-40B4-BE49-F238E27FC236}">
                <a16:creationId xmlns:a16="http://schemas.microsoft.com/office/drawing/2014/main" id="{332CC622-CDF1-464C-9C7A-8799BE88D8A3}"/>
              </a:ext>
            </a:extLst>
          </p:cNvPr>
          <p:cNvPicPr>
            <a:picLocks noChangeAspect="1"/>
          </p:cNvPicPr>
          <p:nvPr/>
        </p:nvPicPr>
        <p:blipFill>
          <a:blip r:embed="rId2"/>
          <a:stretch>
            <a:fillRect/>
          </a:stretch>
        </p:blipFill>
        <p:spPr>
          <a:xfrm>
            <a:off x="11300460" y="2828728"/>
            <a:ext cx="308610" cy="293370"/>
          </a:xfrm>
          <a:prstGeom prst="rect">
            <a:avLst/>
          </a:prstGeom>
        </p:spPr>
      </p:pic>
      <p:pic>
        <p:nvPicPr>
          <p:cNvPr id="4" name="图片 3">
            <a:extLst>
              <a:ext uri="{FF2B5EF4-FFF2-40B4-BE49-F238E27FC236}">
                <a16:creationId xmlns:a16="http://schemas.microsoft.com/office/drawing/2014/main" id="{A9D117AD-1A6A-455B-97D4-C415D1CC3596}"/>
              </a:ext>
            </a:extLst>
          </p:cNvPr>
          <p:cNvPicPr>
            <a:picLocks noChangeAspect="1"/>
          </p:cNvPicPr>
          <p:nvPr/>
        </p:nvPicPr>
        <p:blipFill>
          <a:blip r:embed="rId2"/>
          <a:stretch>
            <a:fillRect/>
          </a:stretch>
        </p:blipFill>
        <p:spPr>
          <a:xfrm>
            <a:off x="8426450" y="4231443"/>
            <a:ext cx="308610" cy="293370"/>
          </a:xfrm>
          <a:prstGeom prst="rect">
            <a:avLst/>
          </a:prstGeom>
        </p:spPr>
      </p:pic>
      <p:pic>
        <p:nvPicPr>
          <p:cNvPr id="5" name="图片 4">
            <a:extLst>
              <a:ext uri="{FF2B5EF4-FFF2-40B4-BE49-F238E27FC236}">
                <a16:creationId xmlns:a16="http://schemas.microsoft.com/office/drawing/2014/main" id="{76C1DB0A-4FA4-40C3-AF1F-AD08CFA0355B}"/>
              </a:ext>
            </a:extLst>
          </p:cNvPr>
          <p:cNvPicPr>
            <a:picLocks noChangeAspect="1"/>
          </p:cNvPicPr>
          <p:nvPr/>
        </p:nvPicPr>
        <p:blipFill>
          <a:blip r:embed="rId2"/>
          <a:stretch>
            <a:fillRect/>
          </a:stretch>
        </p:blipFill>
        <p:spPr>
          <a:xfrm>
            <a:off x="8434705" y="3453568"/>
            <a:ext cx="308610" cy="293370"/>
          </a:xfrm>
          <a:prstGeom prst="rect">
            <a:avLst/>
          </a:prstGeom>
        </p:spPr>
      </p:pic>
      <p:pic>
        <p:nvPicPr>
          <p:cNvPr id="6" name="图片 5">
            <a:extLst>
              <a:ext uri="{FF2B5EF4-FFF2-40B4-BE49-F238E27FC236}">
                <a16:creationId xmlns:a16="http://schemas.microsoft.com/office/drawing/2014/main" id="{D7A15195-EBCD-4D6E-8E54-182A6B68466A}"/>
              </a:ext>
            </a:extLst>
          </p:cNvPr>
          <p:cNvPicPr>
            <a:picLocks noChangeAspect="1"/>
          </p:cNvPicPr>
          <p:nvPr/>
        </p:nvPicPr>
        <p:blipFill>
          <a:blip r:embed="rId2"/>
          <a:stretch>
            <a:fillRect/>
          </a:stretch>
        </p:blipFill>
        <p:spPr>
          <a:xfrm>
            <a:off x="8430260" y="2828728"/>
            <a:ext cx="308610" cy="293370"/>
          </a:xfrm>
          <a:prstGeom prst="rect">
            <a:avLst/>
          </a:prstGeom>
        </p:spPr>
      </p:pic>
      <p:sp>
        <p:nvSpPr>
          <p:cNvPr id="8" name="内容占位符 2">
            <a:extLst>
              <a:ext uri="{FF2B5EF4-FFF2-40B4-BE49-F238E27FC236}">
                <a16:creationId xmlns:a16="http://schemas.microsoft.com/office/drawing/2014/main" id="{2A4D423D-7D8B-416C-89F6-52A934FD49DF}"/>
              </a:ext>
            </a:extLst>
          </p:cNvPr>
          <p:cNvSpPr txBox="1">
            <a:spLocks/>
          </p:cNvSpPr>
          <p:nvPr/>
        </p:nvSpPr>
        <p:spPr>
          <a:xfrm>
            <a:off x="635533" y="1702556"/>
            <a:ext cx="6004660" cy="4301808"/>
          </a:xfrm>
          <a:prstGeom prst="rect">
            <a:avLst/>
          </a:prstGeom>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5963" indent="-358775">
              <a:lnSpc>
                <a:spcPct val="120000"/>
              </a:lnSpc>
              <a:spcBef>
                <a:spcPts val="0"/>
              </a:spcBef>
              <a:buFont typeface="Wingdings" panose="05000000000000000000" pitchFamily="2" charset="2"/>
              <a:buChar char="Ø"/>
            </a:pPr>
            <a:r>
              <a:rPr kumimoji="1" lang="zh-CN" altLang="en-US" sz="2000" dirty="0">
                <a:solidFill>
                  <a:srgbClr val="C00000"/>
                </a:solidFill>
                <a:latin typeface="+mn-lt"/>
                <a:ea typeface="+mn-ea"/>
                <a:cs typeface="+mn-ea"/>
                <a:sym typeface="+mn-lt"/>
              </a:rPr>
              <a:t>序号（</a:t>
            </a:r>
            <a:r>
              <a:rPr kumimoji="1" lang="en-US" altLang="zh-CN" sz="2000" dirty="0">
                <a:solidFill>
                  <a:srgbClr val="C00000"/>
                </a:solidFill>
                <a:latin typeface="+mn-lt"/>
                <a:ea typeface="+mn-ea"/>
                <a:cs typeface="+mn-ea"/>
                <a:sym typeface="+mn-lt"/>
              </a:rPr>
              <a:t>SEQ</a:t>
            </a:r>
            <a:r>
              <a:rPr kumimoji="1" lang="zh-CN" altLang="en-US" sz="2000" dirty="0">
                <a:solidFill>
                  <a:srgbClr val="C00000"/>
                </a:solidFill>
                <a:latin typeface="+mn-lt"/>
                <a:ea typeface="+mn-ea"/>
                <a:cs typeface="+mn-ea"/>
                <a:sym typeface="+mn-lt"/>
              </a:rPr>
              <a:t>：</a:t>
            </a:r>
            <a:r>
              <a:rPr kumimoji="1" lang="en-US" altLang="zh-CN" sz="2000" dirty="0">
                <a:solidFill>
                  <a:srgbClr val="C00000"/>
                </a:solidFill>
                <a:latin typeface="+mn-lt"/>
                <a:ea typeface="+mn-ea"/>
                <a:cs typeface="+mn-ea"/>
                <a:sym typeface="+mn-lt"/>
              </a:rPr>
              <a:t>sequence number</a:t>
            </a:r>
            <a:r>
              <a:rPr kumimoji="1" lang="zh-CN" altLang="en-US" sz="2000" dirty="0">
                <a:solidFill>
                  <a:srgbClr val="C00000"/>
                </a:solidFill>
                <a:latin typeface="+mn-lt"/>
                <a:ea typeface="+mn-ea"/>
                <a:cs typeface="+mn-ea"/>
                <a:sym typeface="+mn-lt"/>
              </a:rPr>
              <a:t>）</a:t>
            </a:r>
            <a:endParaRPr kumimoji="1" lang="en-US" altLang="zh-CN" sz="2000" dirty="0">
              <a:latin typeface="+mn-lt"/>
              <a:ea typeface="+mn-ea"/>
              <a:cs typeface="+mn-ea"/>
              <a:sym typeface="+mn-lt"/>
            </a:endParaRPr>
          </a:p>
          <a:p>
            <a:pPr lvl="1">
              <a:lnSpc>
                <a:spcPct val="120000"/>
              </a:lnSpc>
              <a:spcBef>
                <a:spcPts val="0"/>
              </a:spcBef>
            </a:pPr>
            <a:r>
              <a:rPr kumimoji="1" lang="zh-CN" altLang="en-US" sz="1800" dirty="0">
                <a:latin typeface="+mn-lt"/>
                <a:ea typeface="+mn-ea"/>
                <a:cs typeface="+mn-ea"/>
                <a:sym typeface="+mn-lt"/>
              </a:rPr>
              <a:t>接收方需要区分到达的帧是第一次发来的新帧</a:t>
            </a:r>
            <a:endParaRPr kumimoji="1" lang="en-US" altLang="zh-CN" sz="1800" dirty="0">
              <a:latin typeface="+mn-lt"/>
              <a:ea typeface="+mn-ea"/>
              <a:cs typeface="+mn-ea"/>
              <a:sym typeface="+mn-lt"/>
            </a:endParaRPr>
          </a:p>
          <a:p>
            <a:pPr lvl="1">
              <a:lnSpc>
                <a:spcPct val="120000"/>
              </a:lnSpc>
              <a:spcBef>
                <a:spcPts val="0"/>
              </a:spcBef>
            </a:pPr>
            <a:r>
              <a:rPr kumimoji="1" lang="zh-CN" altLang="en-US" sz="1800" dirty="0">
                <a:latin typeface="+mn-lt"/>
                <a:ea typeface="+mn-ea"/>
                <a:cs typeface="+mn-ea"/>
                <a:sym typeface="+mn-lt"/>
              </a:rPr>
              <a:t>发送方在帧的首部携带帧序号，接收方检查帧序号</a:t>
            </a:r>
            <a:endParaRPr kumimoji="1" lang="en-US" altLang="zh-CN" sz="1800" dirty="0">
              <a:latin typeface="+mn-lt"/>
              <a:ea typeface="+mn-ea"/>
              <a:cs typeface="+mn-ea"/>
              <a:sym typeface="+mn-lt"/>
            </a:endParaRPr>
          </a:p>
          <a:p>
            <a:pPr marL="715963" indent="-358775">
              <a:lnSpc>
                <a:spcPct val="120000"/>
              </a:lnSpc>
              <a:spcBef>
                <a:spcPts val="0"/>
              </a:spcBef>
              <a:buFont typeface="Wingdings" panose="05000000000000000000" pitchFamily="2" charset="2"/>
              <a:buChar char="Ø"/>
            </a:pPr>
            <a:endParaRPr kumimoji="1" lang="en-US" altLang="zh-CN" sz="2000" dirty="0">
              <a:solidFill>
                <a:srgbClr val="C00000"/>
              </a:solidFill>
              <a:latin typeface="+mn-lt"/>
              <a:ea typeface="+mn-ea"/>
              <a:cs typeface="+mn-ea"/>
              <a:sym typeface="+mn-lt"/>
            </a:endParaRPr>
          </a:p>
          <a:p>
            <a:pPr marL="715963" indent="-358775">
              <a:lnSpc>
                <a:spcPct val="120000"/>
              </a:lnSpc>
              <a:spcBef>
                <a:spcPts val="0"/>
              </a:spcBef>
              <a:buFont typeface="Wingdings" panose="05000000000000000000" pitchFamily="2" charset="2"/>
              <a:buChar char="Ø"/>
            </a:pPr>
            <a:r>
              <a:rPr kumimoji="1" lang="zh-CN" altLang="en-US" sz="2000" dirty="0">
                <a:solidFill>
                  <a:srgbClr val="C00000"/>
                </a:solidFill>
                <a:latin typeface="+mn-lt"/>
                <a:ea typeface="+mn-ea"/>
                <a:cs typeface="+mn-ea"/>
                <a:sym typeface="+mn-lt"/>
              </a:rPr>
              <a:t>序号需要的最小位数</a:t>
            </a:r>
            <a:r>
              <a:rPr kumimoji="1" lang="zh-CN" altLang="en-US" sz="2000" dirty="0">
                <a:latin typeface="+mn-lt"/>
                <a:ea typeface="+mn-ea"/>
                <a:cs typeface="+mn-ea"/>
                <a:sym typeface="+mn-lt"/>
              </a:rPr>
              <a:t>（</a:t>
            </a:r>
            <a:r>
              <a:rPr kumimoji="1" lang="en-US" altLang="zh-CN" sz="2000" dirty="0">
                <a:latin typeface="+mn-lt"/>
                <a:ea typeface="+mn-ea"/>
                <a:cs typeface="+mn-ea"/>
                <a:sym typeface="+mn-lt"/>
              </a:rPr>
              <a:t>bits</a:t>
            </a:r>
            <a:r>
              <a:rPr kumimoji="1" lang="zh-CN" altLang="en-US" sz="2000" dirty="0">
                <a:latin typeface="+mn-lt"/>
                <a:ea typeface="+mn-ea"/>
                <a:cs typeface="+mn-ea"/>
                <a:sym typeface="+mn-lt"/>
              </a:rPr>
              <a:t>）</a:t>
            </a:r>
          </a:p>
          <a:p>
            <a:pPr lvl="1">
              <a:lnSpc>
                <a:spcPct val="120000"/>
              </a:lnSpc>
              <a:spcBef>
                <a:spcPts val="0"/>
              </a:spcBef>
            </a:pPr>
            <a:r>
              <a:rPr kumimoji="1" lang="zh-CN" altLang="en-US" sz="1800" dirty="0">
                <a:latin typeface="+mn-lt"/>
                <a:ea typeface="+mn-ea"/>
                <a:cs typeface="+mn-ea"/>
                <a:sym typeface="+mn-lt"/>
              </a:rPr>
              <a:t>在这个协议中，唯一不明确的地方出现在当前帧（序号</a:t>
            </a:r>
            <a:r>
              <a:rPr kumimoji="1" lang="en-US" altLang="zh-CN" sz="1800" dirty="0">
                <a:latin typeface="+mn-lt"/>
                <a:ea typeface="+mn-ea"/>
                <a:cs typeface="+mn-ea"/>
                <a:sym typeface="+mn-lt"/>
              </a:rPr>
              <a:t>m</a:t>
            </a:r>
            <a:r>
              <a:rPr kumimoji="1" lang="zh-CN" altLang="en-US" sz="1800" dirty="0">
                <a:latin typeface="+mn-lt"/>
                <a:ea typeface="+mn-ea"/>
                <a:cs typeface="+mn-ea"/>
                <a:sym typeface="+mn-lt"/>
              </a:rPr>
              <a:t>）和它的直接后续帧（序号</a:t>
            </a:r>
            <a:r>
              <a:rPr kumimoji="1" lang="en-US" altLang="zh-CN" sz="1800" dirty="0">
                <a:latin typeface="+mn-lt"/>
                <a:ea typeface="+mn-ea"/>
                <a:cs typeface="+mn-ea"/>
                <a:sym typeface="+mn-lt"/>
              </a:rPr>
              <a:t>m+1</a:t>
            </a:r>
            <a:r>
              <a:rPr kumimoji="1" lang="zh-CN" altLang="en-US" sz="1800" dirty="0">
                <a:latin typeface="+mn-lt"/>
                <a:ea typeface="+mn-ea"/>
                <a:cs typeface="+mn-ea"/>
                <a:sym typeface="+mn-lt"/>
              </a:rPr>
              <a:t>）</a:t>
            </a:r>
            <a:endParaRPr kumimoji="1" lang="en-US" altLang="zh-CN" sz="1800" dirty="0">
              <a:latin typeface="+mn-lt"/>
              <a:ea typeface="+mn-ea"/>
              <a:cs typeface="+mn-ea"/>
              <a:sym typeface="+mn-lt"/>
            </a:endParaRPr>
          </a:p>
          <a:p>
            <a:pPr lvl="1">
              <a:lnSpc>
                <a:spcPct val="120000"/>
              </a:lnSpc>
              <a:spcBef>
                <a:spcPts val="0"/>
              </a:spcBef>
            </a:pPr>
            <a:r>
              <a:rPr kumimoji="1" lang="en-US" altLang="zh-CN" sz="1800" dirty="0">
                <a:latin typeface="+mn-lt"/>
                <a:ea typeface="+mn-ea"/>
                <a:cs typeface="+mn-ea"/>
                <a:sym typeface="+mn-lt"/>
              </a:rPr>
              <a:t>1</a:t>
            </a:r>
            <a:r>
              <a:rPr kumimoji="1" lang="zh-CN" altLang="en-US" sz="1800" dirty="0">
                <a:latin typeface="+mn-lt"/>
                <a:ea typeface="+mn-ea"/>
                <a:cs typeface="+mn-ea"/>
                <a:sym typeface="+mn-lt"/>
              </a:rPr>
              <a:t> </a:t>
            </a:r>
            <a:r>
              <a:rPr kumimoji="1" lang="en-US" altLang="zh-CN" sz="1800" dirty="0">
                <a:latin typeface="+mn-lt"/>
                <a:ea typeface="+mn-ea"/>
                <a:cs typeface="+mn-ea"/>
                <a:sym typeface="+mn-lt"/>
              </a:rPr>
              <a:t>bit</a:t>
            </a:r>
            <a:r>
              <a:rPr kumimoji="1" lang="zh-CN" altLang="en-US" sz="1800" dirty="0">
                <a:latin typeface="+mn-lt"/>
                <a:ea typeface="+mn-ea"/>
                <a:cs typeface="+mn-ea"/>
                <a:sym typeface="+mn-lt"/>
              </a:rPr>
              <a:t>序号</a:t>
            </a:r>
            <a:r>
              <a:rPr kumimoji="1" lang="en-US" altLang="zh-CN" sz="1800" dirty="0">
                <a:latin typeface="+mn-lt"/>
                <a:ea typeface="+mn-ea"/>
                <a:cs typeface="+mn-ea"/>
                <a:sym typeface="+mn-lt"/>
              </a:rPr>
              <a:t>(0</a:t>
            </a:r>
            <a:r>
              <a:rPr kumimoji="1" lang="zh-CN" altLang="en-US" sz="1800" dirty="0">
                <a:latin typeface="+mn-lt"/>
                <a:ea typeface="+mn-ea"/>
                <a:cs typeface="+mn-ea"/>
                <a:sym typeface="+mn-lt"/>
              </a:rPr>
              <a:t>或</a:t>
            </a:r>
            <a:r>
              <a:rPr kumimoji="1" lang="en-US" altLang="zh-CN" sz="1800" dirty="0">
                <a:latin typeface="+mn-lt"/>
                <a:ea typeface="+mn-ea"/>
                <a:cs typeface="+mn-ea"/>
                <a:sym typeface="+mn-lt"/>
              </a:rPr>
              <a:t>1)</a:t>
            </a:r>
            <a:r>
              <a:rPr kumimoji="1" lang="zh-CN" altLang="en-US" sz="1800" dirty="0">
                <a:latin typeface="+mn-lt"/>
                <a:ea typeface="+mn-ea"/>
                <a:cs typeface="+mn-ea"/>
                <a:sym typeface="+mn-lt"/>
              </a:rPr>
              <a:t>就足以满足要求。</a:t>
            </a:r>
            <a:endParaRPr kumimoji="1" lang="en-US" altLang="zh-CN" sz="1800" dirty="0">
              <a:latin typeface="+mn-lt"/>
              <a:ea typeface="+mn-ea"/>
              <a:cs typeface="+mn-ea"/>
              <a:sym typeface="+mn-lt"/>
            </a:endParaRPr>
          </a:p>
          <a:p>
            <a:pPr marL="715963" indent="-358775">
              <a:lnSpc>
                <a:spcPct val="120000"/>
              </a:lnSpc>
              <a:spcBef>
                <a:spcPts val="0"/>
              </a:spcBef>
              <a:buFont typeface="Wingdings" panose="05000000000000000000" pitchFamily="2" charset="2"/>
              <a:buChar char="Ø"/>
            </a:pPr>
            <a:endParaRPr kumimoji="1" lang="en-US" altLang="zh-CN" sz="2000" dirty="0">
              <a:solidFill>
                <a:srgbClr val="C00000"/>
              </a:solidFill>
              <a:latin typeface="+mn-lt"/>
              <a:ea typeface="+mn-ea"/>
              <a:cs typeface="+mn-ea"/>
              <a:sym typeface="+mn-lt"/>
            </a:endParaRPr>
          </a:p>
          <a:p>
            <a:pPr marL="715963" indent="-358775">
              <a:lnSpc>
                <a:spcPct val="120000"/>
              </a:lnSpc>
              <a:spcBef>
                <a:spcPts val="0"/>
              </a:spcBef>
              <a:buFont typeface="Wingdings" panose="05000000000000000000" pitchFamily="2" charset="2"/>
              <a:buChar char="Ø"/>
            </a:pPr>
            <a:r>
              <a:rPr kumimoji="1" lang="zh-CN" altLang="en-US" sz="2000" dirty="0">
                <a:solidFill>
                  <a:srgbClr val="C00000"/>
                </a:solidFill>
                <a:latin typeface="+mn-lt"/>
                <a:ea typeface="+mn-ea"/>
                <a:cs typeface="+mn-ea"/>
                <a:sym typeface="+mn-lt"/>
              </a:rPr>
              <a:t>自动重复请求</a:t>
            </a:r>
            <a:r>
              <a:rPr kumimoji="1" lang="zh-CN" altLang="en-US" sz="2000" dirty="0">
                <a:latin typeface="+mn-lt"/>
                <a:ea typeface="+mn-ea"/>
                <a:cs typeface="+mn-ea"/>
                <a:sym typeface="+mn-lt"/>
              </a:rPr>
              <a:t>，或</a:t>
            </a:r>
            <a:r>
              <a:rPr kumimoji="1" lang="zh-CN" altLang="en-US" sz="2000" dirty="0">
                <a:solidFill>
                  <a:srgbClr val="C00000"/>
                </a:solidFill>
                <a:latin typeface="+mn-lt"/>
                <a:ea typeface="+mn-ea"/>
                <a:cs typeface="+mn-ea"/>
                <a:sym typeface="+mn-lt"/>
              </a:rPr>
              <a:t>带有重传的肯定确认</a:t>
            </a:r>
            <a:endParaRPr kumimoji="1" lang="zh-CN" altLang="en-US" sz="2000" dirty="0">
              <a:latin typeface="+mn-lt"/>
              <a:ea typeface="+mn-ea"/>
              <a:cs typeface="+mn-ea"/>
              <a:sym typeface="+mn-lt"/>
            </a:endParaRPr>
          </a:p>
          <a:p>
            <a:pPr lvl="1">
              <a:lnSpc>
                <a:spcPct val="120000"/>
              </a:lnSpc>
              <a:spcBef>
                <a:spcPts val="0"/>
              </a:spcBef>
            </a:pPr>
            <a:r>
              <a:rPr kumimoji="1" lang="en-US" altLang="zh-CN" sz="1600" dirty="0">
                <a:latin typeface="+mn-lt"/>
                <a:ea typeface="+mn-ea"/>
                <a:cs typeface="+mn-ea"/>
                <a:sym typeface="+mn-lt"/>
              </a:rPr>
              <a:t>ARQ(Automatic Repeat </a:t>
            </a:r>
            <a:r>
              <a:rPr kumimoji="1" lang="en-US" altLang="zh-CN" sz="1600" dirty="0" err="1">
                <a:latin typeface="+mn-lt"/>
                <a:ea typeface="+mn-ea"/>
                <a:cs typeface="+mn-ea"/>
                <a:sym typeface="+mn-lt"/>
              </a:rPr>
              <a:t>reQuest</a:t>
            </a:r>
            <a:r>
              <a:rPr kumimoji="1" lang="en-US" altLang="zh-CN" sz="1600" dirty="0">
                <a:latin typeface="+mn-lt"/>
                <a:ea typeface="+mn-ea"/>
                <a:cs typeface="+mn-ea"/>
                <a:sym typeface="+mn-lt"/>
              </a:rPr>
              <a:t>)</a:t>
            </a:r>
          </a:p>
          <a:p>
            <a:pPr lvl="1">
              <a:lnSpc>
                <a:spcPct val="120000"/>
              </a:lnSpc>
              <a:spcBef>
                <a:spcPts val="0"/>
              </a:spcBef>
            </a:pPr>
            <a:r>
              <a:rPr kumimoji="1" lang="en-US" altLang="zh-CN" sz="1600" dirty="0">
                <a:latin typeface="+mn-lt"/>
                <a:ea typeface="+mn-ea"/>
                <a:cs typeface="+mn-ea"/>
                <a:sym typeface="+mn-lt"/>
              </a:rPr>
              <a:t>PAR(Positive Acknowledgement with Retransmission)</a:t>
            </a:r>
          </a:p>
          <a:p>
            <a:pPr>
              <a:lnSpc>
                <a:spcPct val="120000"/>
              </a:lnSpc>
              <a:spcBef>
                <a:spcPts val="0"/>
              </a:spcBef>
            </a:pPr>
            <a:endParaRPr kumimoji="1" lang="zh-CN" altLang="en-US" sz="2400" dirty="0">
              <a:latin typeface="+mn-lt"/>
              <a:ea typeface="+mn-ea"/>
              <a:cs typeface="+mn-ea"/>
              <a:sym typeface="+mn-lt"/>
            </a:endParaRPr>
          </a:p>
        </p:txBody>
      </p:sp>
      <p:cxnSp>
        <p:nvCxnSpPr>
          <p:cNvPr id="10" name="直接连接符 9">
            <a:extLst>
              <a:ext uri="{FF2B5EF4-FFF2-40B4-BE49-F238E27FC236}">
                <a16:creationId xmlns:a16="http://schemas.microsoft.com/office/drawing/2014/main" id="{A26B0373-5763-4F61-B150-D162EFFD3D4B}"/>
              </a:ext>
            </a:extLst>
          </p:cNvPr>
          <p:cNvCxnSpPr/>
          <p:nvPr/>
        </p:nvCxnSpPr>
        <p:spPr>
          <a:xfrm>
            <a:off x="7268845" y="2424868"/>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272F4EB-D73C-4ABF-B519-075E6DADBC31}"/>
              </a:ext>
            </a:extLst>
          </p:cNvPr>
          <p:cNvCxnSpPr/>
          <p:nvPr/>
        </p:nvCxnSpPr>
        <p:spPr>
          <a:xfrm>
            <a:off x="8426450" y="2424868"/>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E2F4A454-133C-4161-9BCF-61FC12595425}"/>
              </a:ext>
            </a:extLst>
          </p:cNvPr>
          <p:cNvSpPr>
            <a:spLocks noGrp="1"/>
          </p:cNvSpPr>
          <p:nvPr/>
        </p:nvSpPr>
        <p:spPr>
          <a:xfrm>
            <a:off x="6768465" y="1913693"/>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p>
        </p:txBody>
      </p:sp>
      <p:sp>
        <p:nvSpPr>
          <p:cNvPr id="13" name="内容占位符 2">
            <a:extLst>
              <a:ext uri="{FF2B5EF4-FFF2-40B4-BE49-F238E27FC236}">
                <a16:creationId xmlns:a16="http://schemas.microsoft.com/office/drawing/2014/main" id="{DF571438-43AF-4DB8-A7A0-2C9B847DE93F}"/>
              </a:ext>
            </a:extLst>
          </p:cNvPr>
          <p:cNvSpPr>
            <a:spLocks noGrp="1"/>
          </p:cNvSpPr>
          <p:nvPr/>
        </p:nvSpPr>
        <p:spPr>
          <a:xfrm>
            <a:off x="7892415" y="1913693"/>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14" name="直接箭头连接符 13">
            <a:extLst>
              <a:ext uri="{FF2B5EF4-FFF2-40B4-BE49-F238E27FC236}">
                <a16:creationId xmlns:a16="http://schemas.microsoft.com/office/drawing/2014/main" id="{57E43127-7033-42F8-987D-F0A46B37A97C}"/>
              </a:ext>
            </a:extLst>
          </p:cNvPr>
          <p:cNvCxnSpPr/>
          <p:nvPr/>
        </p:nvCxnSpPr>
        <p:spPr>
          <a:xfrm>
            <a:off x="7285355" y="2784913"/>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D91D9A6-E323-48AC-A21F-389FF3F52609}"/>
              </a:ext>
            </a:extLst>
          </p:cNvPr>
          <p:cNvCxnSpPr/>
          <p:nvPr/>
        </p:nvCxnSpPr>
        <p:spPr>
          <a:xfrm>
            <a:off x="7285355" y="3453568"/>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22F54EF-95CA-4E08-B2FA-E01EBF2969D2}"/>
              </a:ext>
            </a:extLst>
          </p:cNvPr>
          <p:cNvCxnSpPr/>
          <p:nvPr/>
        </p:nvCxnSpPr>
        <p:spPr>
          <a:xfrm>
            <a:off x="8665845" y="5126793"/>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44AA972C-3C70-4A2B-8D3D-A799CE7C3F25}"/>
              </a:ext>
            </a:extLst>
          </p:cNvPr>
          <p:cNvSpPr>
            <a:spLocks noGrp="1"/>
          </p:cNvSpPr>
          <p:nvPr/>
        </p:nvSpPr>
        <p:spPr>
          <a:xfrm>
            <a:off x="8531225" y="4456233"/>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latin typeface="+mn-lt"/>
                <a:ea typeface="+mn-ea"/>
                <a:cs typeface="+mn-ea"/>
                <a:sym typeface="+mn-lt"/>
              </a:rPr>
              <a:t>时间</a:t>
            </a:r>
          </a:p>
        </p:txBody>
      </p:sp>
      <p:sp>
        <p:nvSpPr>
          <p:cNvPr id="18" name="内容占位符 2">
            <a:extLst>
              <a:ext uri="{FF2B5EF4-FFF2-40B4-BE49-F238E27FC236}">
                <a16:creationId xmlns:a16="http://schemas.microsoft.com/office/drawing/2014/main" id="{87D1FE0A-1DAD-4D2A-AEA8-8FE58754D510}"/>
              </a:ext>
            </a:extLst>
          </p:cNvPr>
          <p:cNvSpPr>
            <a:spLocks noGrp="1"/>
          </p:cNvSpPr>
          <p:nvPr/>
        </p:nvSpPr>
        <p:spPr>
          <a:xfrm>
            <a:off x="6640194" y="2553773"/>
            <a:ext cx="871856"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cxnSp>
        <p:nvCxnSpPr>
          <p:cNvPr id="19" name="直接连接符 18">
            <a:extLst>
              <a:ext uri="{FF2B5EF4-FFF2-40B4-BE49-F238E27FC236}">
                <a16:creationId xmlns:a16="http://schemas.microsoft.com/office/drawing/2014/main" id="{192E61F1-FE1F-4362-BF72-E1DECF43EB7E}"/>
              </a:ext>
            </a:extLst>
          </p:cNvPr>
          <p:cNvCxnSpPr/>
          <p:nvPr/>
        </p:nvCxnSpPr>
        <p:spPr>
          <a:xfrm>
            <a:off x="10134600" y="2419788"/>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E2D10BC-7802-4DAD-BF85-B2BA2F318A9A}"/>
              </a:ext>
            </a:extLst>
          </p:cNvPr>
          <p:cNvCxnSpPr/>
          <p:nvPr/>
        </p:nvCxnSpPr>
        <p:spPr>
          <a:xfrm>
            <a:off x="11292205" y="2419788"/>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内容占位符 2">
            <a:extLst>
              <a:ext uri="{FF2B5EF4-FFF2-40B4-BE49-F238E27FC236}">
                <a16:creationId xmlns:a16="http://schemas.microsoft.com/office/drawing/2014/main" id="{4E1B7F71-AE58-4BC7-AA16-7563054F8C78}"/>
              </a:ext>
            </a:extLst>
          </p:cNvPr>
          <p:cNvSpPr>
            <a:spLocks noGrp="1"/>
          </p:cNvSpPr>
          <p:nvPr/>
        </p:nvSpPr>
        <p:spPr>
          <a:xfrm>
            <a:off x="9634220" y="1908613"/>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p>
        </p:txBody>
      </p:sp>
      <p:sp>
        <p:nvSpPr>
          <p:cNvPr id="22" name="内容占位符 2">
            <a:extLst>
              <a:ext uri="{FF2B5EF4-FFF2-40B4-BE49-F238E27FC236}">
                <a16:creationId xmlns:a16="http://schemas.microsoft.com/office/drawing/2014/main" id="{AC345D8E-AA61-4FA3-91B4-7F8F4F1B90D0}"/>
              </a:ext>
            </a:extLst>
          </p:cNvPr>
          <p:cNvSpPr>
            <a:spLocks noGrp="1"/>
          </p:cNvSpPr>
          <p:nvPr/>
        </p:nvSpPr>
        <p:spPr>
          <a:xfrm>
            <a:off x="10758170" y="1908613"/>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23" name="直接箭头连接符 22">
            <a:extLst>
              <a:ext uri="{FF2B5EF4-FFF2-40B4-BE49-F238E27FC236}">
                <a16:creationId xmlns:a16="http://schemas.microsoft.com/office/drawing/2014/main" id="{031647D4-B225-421F-BD49-A040A3DDCEBF}"/>
              </a:ext>
            </a:extLst>
          </p:cNvPr>
          <p:cNvCxnSpPr/>
          <p:nvPr/>
        </p:nvCxnSpPr>
        <p:spPr>
          <a:xfrm>
            <a:off x="10151110" y="2779833"/>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038C35A-5CCF-4157-9933-10341178B9E8}"/>
              </a:ext>
            </a:extLst>
          </p:cNvPr>
          <p:cNvCxnSpPr/>
          <p:nvPr/>
        </p:nvCxnSpPr>
        <p:spPr>
          <a:xfrm>
            <a:off x="10151110" y="4137463"/>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左大括号 24">
            <a:extLst>
              <a:ext uri="{FF2B5EF4-FFF2-40B4-BE49-F238E27FC236}">
                <a16:creationId xmlns:a16="http://schemas.microsoft.com/office/drawing/2014/main" id="{BC15D4DC-1BE2-4AFB-9EEC-12985CDDCCDA}"/>
              </a:ext>
            </a:extLst>
          </p:cNvPr>
          <p:cNvSpPr/>
          <p:nvPr/>
        </p:nvSpPr>
        <p:spPr>
          <a:xfrm>
            <a:off x="9807575" y="2779833"/>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6" name="内容占位符 2">
            <a:extLst>
              <a:ext uri="{FF2B5EF4-FFF2-40B4-BE49-F238E27FC236}">
                <a16:creationId xmlns:a16="http://schemas.microsoft.com/office/drawing/2014/main" id="{6026D253-AFEB-40B1-B8BA-FD33FC8D65BB}"/>
              </a:ext>
            </a:extLst>
          </p:cNvPr>
          <p:cNvSpPr>
            <a:spLocks noGrp="1"/>
          </p:cNvSpPr>
          <p:nvPr/>
        </p:nvSpPr>
        <p:spPr>
          <a:xfrm>
            <a:off x="9443085" y="2953823"/>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超时重发</a:t>
            </a:r>
          </a:p>
        </p:txBody>
      </p:sp>
      <p:sp>
        <p:nvSpPr>
          <p:cNvPr id="27" name="内容占位符 2">
            <a:extLst>
              <a:ext uri="{FF2B5EF4-FFF2-40B4-BE49-F238E27FC236}">
                <a16:creationId xmlns:a16="http://schemas.microsoft.com/office/drawing/2014/main" id="{C771A1AF-EE4E-4E33-BF5B-2DFC61BA4F9A}"/>
              </a:ext>
            </a:extLst>
          </p:cNvPr>
          <p:cNvSpPr>
            <a:spLocks noGrp="1"/>
          </p:cNvSpPr>
          <p:nvPr/>
        </p:nvSpPr>
        <p:spPr>
          <a:xfrm>
            <a:off x="9490710" y="2553773"/>
            <a:ext cx="91313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8" name="内容占位符 2">
            <a:extLst>
              <a:ext uri="{FF2B5EF4-FFF2-40B4-BE49-F238E27FC236}">
                <a16:creationId xmlns:a16="http://schemas.microsoft.com/office/drawing/2014/main" id="{FF1D4367-F04D-442F-8F13-0CEAE03B9992}"/>
              </a:ext>
            </a:extLst>
          </p:cNvPr>
          <p:cNvSpPr>
            <a:spLocks noGrp="1"/>
          </p:cNvSpPr>
          <p:nvPr/>
        </p:nvSpPr>
        <p:spPr>
          <a:xfrm>
            <a:off x="9508490" y="406951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9" name="内容占位符 2">
            <a:extLst>
              <a:ext uri="{FF2B5EF4-FFF2-40B4-BE49-F238E27FC236}">
                <a16:creationId xmlns:a16="http://schemas.microsoft.com/office/drawing/2014/main" id="{ECB1F34B-F172-4B1F-8720-60C2FE8A351E}"/>
              </a:ext>
            </a:extLst>
          </p:cNvPr>
          <p:cNvSpPr>
            <a:spLocks noGrp="1"/>
          </p:cNvSpPr>
          <p:nvPr/>
        </p:nvSpPr>
        <p:spPr>
          <a:xfrm>
            <a:off x="11353800" y="4046023"/>
            <a:ext cx="598805" cy="501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丢弃重复帧</a:t>
            </a:r>
          </a:p>
        </p:txBody>
      </p:sp>
      <p:cxnSp>
        <p:nvCxnSpPr>
          <p:cNvPr id="30" name="直接箭头连接符 29">
            <a:extLst>
              <a:ext uri="{FF2B5EF4-FFF2-40B4-BE49-F238E27FC236}">
                <a16:creationId xmlns:a16="http://schemas.microsoft.com/office/drawing/2014/main" id="{2B977379-0652-447A-9649-085A1F5E7776}"/>
              </a:ext>
            </a:extLst>
          </p:cNvPr>
          <p:cNvCxnSpPr/>
          <p:nvPr/>
        </p:nvCxnSpPr>
        <p:spPr>
          <a:xfrm flipH="1">
            <a:off x="10635615" y="3101143"/>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内容占位符 2">
            <a:extLst>
              <a:ext uri="{FF2B5EF4-FFF2-40B4-BE49-F238E27FC236}">
                <a16:creationId xmlns:a16="http://schemas.microsoft.com/office/drawing/2014/main" id="{78877CA7-A49B-4484-B26D-D85BDECA5EC3}"/>
              </a:ext>
            </a:extLst>
          </p:cNvPr>
          <p:cNvSpPr>
            <a:spLocks noGrp="1"/>
          </p:cNvSpPr>
          <p:nvPr/>
        </p:nvSpPr>
        <p:spPr>
          <a:xfrm>
            <a:off x="10268585" y="3259893"/>
            <a:ext cx="97472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r>
              <a:rPr kumimoji="1" lang="zh-CN" altLang="en-US" sz="1200" dirty="0">
                <a:solidFill>
                  <a:srgbClr val="FF0000"/>
                </a:solidFill>
                <a:latin typeface="+mn-lt"/>
                <a:ea typeface="+mn-ea"/>
                <a:cs typeface="+mn-ea"/>
                <a:sym typeface="+mn-lt"/>
              </a:rPr>
              <a:t>丢失</a:t>
            </a:r>
          </a:p>
        </p:txBody>
      </p:sp>
      <p:cxnSp>
        <p:nvCxnSpPr>
          <p:cNvPr id="32" name="直接箭头连接符 31">
            <a:extLst>
              <a:ext uri="{FF2B5EF4-FFF2-40B4-BE49-F238E27FC236}">
                <a16:creationId xmlns:a16="http://schemas.microsoft.com/office/drawing/2014/main" id="{126D23A4-59E3-4FA9-AC1E-CEF0A50892FD}"/>
              </a:ext>
            </a:extLst>
          </p:cNvPr>
          <p:cNvCxnSpPr/>
          <p:nvPr/>
        </p:nvCxnSpPr>
        <p:spPr>
          <a:xfrm flipH="1">
            <a:off x="7285355" y="3073203"/>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6539C42-298D-4CA2-96F7-C41DA582BC88}"/>
              </a:ext>
            </a:extLst>
          </p:cNvPr>
          <p:cNvCxnSpPr/>
          <p:nvPr/>
        </p:nvCxnSpPr>
        <p:spPr>
          <a:xfrm flipH="1">
            <a:off x="7268845" y="3778053"/>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内容占位符 2">
            <a:extLst>
              <a:ext uri="{FF2B5EF4-FFF2-40B4-BE49-F238E27FC236}">
                <a16:creationId xmlns:a16="http://schemas.microsoft.com/office/drawing/2014/main" id="{C84424D7-0057-415E-B20E-AA6E46778782}"/>
              </a:ext>
            </a:extLst>
          </p:cNvPr>
          <p:cNvSpPr>
            <a:spLocks noGrp="1"/>
          </p:cNvSpPr>
          <p:nvPr/>
        </p:nvSpPr>
        <p:spPr>
          <a:xfrm>
            <a:off x="6661149" y="3274497"/>
            <a:ext cx="690881"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cxnSp>
        <p:nvCxnSpPr>
          <p:cNvPr id="35" name="直接箭头连接符 34">
            <a:extLst>
              <a:ext uri="{FF2B5EF4-FFF2-40B4-BE49-F238E27FC236}">
                <a16:creationId xmlns:a16="http://schemas.microsoft.com/office/drawing/2014/main" id="{B92818A6-E950-4132-B2CB-2A71E3C7BFCD}"/>
              </a:ext>
            </a:extLst>
          </p:cNvPr>
          <p:cNvCxnSpPr/>
          <p:nvPr/>
        </p:nvCxnSpPr>
        <p:spPr>
          <a:xfrm>
            <a:off x="7272655" y="4188263"/>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578856-2C5C-4128-9D52-C7C83D481753}"/>
              </a:ext>
            </a:extLst>
          </p:cNvPr>
          <p:cNvCxnSpPr/>
          <p:nvPr/>
        </p:nvCxnSpPr>
        <p:spPr>
          <a:xfrm flipH="1">
            <a:off x="7256145" y="4512748"/>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内容占位符 2">
            <a:extLst>
              <a:ext uri="{FF2B5EF4-FFF2-40B4-BE49-F238E27FC236}">
                <a16:creationId xmlns:a16="http://schemas.microsoft.com/office/drawing/2014/main" id="{B51C01D6-04F4-4983-B34C-96DF6FDBD193}"/>
              </a:ext>
            </a:extLst>
          </p:cNvPr>
          <p:cNvSpPr>
            <a:spLocks noGrp="1"/>
          </p:cNvSpPr>
          <p:nvPr/>
        </p:nvSpPr>
        <p:spPr>
          <a:xfrm>
            <a:off x="6660514" y="3975538"/>
            <a:ext cx="916307" cy="25590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38" name="内容占位符 2">
            <a:extLst>
              <a:ext uri="{FF2B5EF4-FFF2-40B4-BE49-F238E27FC236}">
                <a16:creationId xmlns:a16="http://schemas.microsoft.com/office/drawing/2014/main" id="{8F29D7A4-8C7E-4B1E-BE64-AD8535317F80}"/>
              </a:ext>
            </a:extLst>
          </p:cNvPr>
          <p:cNvSpPr>
            <a:spLocks noGrp="1"/>
          </p:cNvSpPr>
          <p:nvPr/>
        </p:nvSpPr>
        <p:spPr>
          <a:xfrm>
            <a:off x="7621270" y="3197028"/>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sp>
        <p:nvSpPr>
          <p:cNvPr id="39" name="内容占位符 2">
            <a:extLst>
              <a:ext uri="{FF2B5EF4-FFF2-40B4-BE49-F238E27FC236}">
                <a16:creationId xmlns:a16="http://schemas.microsoft.com/office/drawing/2014/main" id="{2FF25015-09D8-4BB3-AC14-845B08064F3D}"/>
              </a:ext>
            </a:extLst>
          </p:cNvPr>
          <p:cNvSpPr>
            <a:spLocks noGrp="1"/>
          </p:cNvSpPr>
          <p:nvPr/>
        </p:nvSpPr>
        <p:spPr>
          <a:xfrm>
            <a:off x="7621270" y="3895528"/>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40" name="内容占位符 2">
            <a:extLst>
              <a:ext uri="{FF2B5EF4-FFF2-40B4-BE49-F238E27FC236}">
                <a16:creationId xmlns:a16="http://schemas.microsoft.com/office/drawing/2014/main" id="{E6B1A151-1D59-44A3-B1F7-CD2720A84F68}"/>
              </a:ext>
            </a:extLst>
          </p:cNvPr>
          <p:cNvSpPr>
            <a:spLocks noGrp="1"/>
          </p:cNvSpPr>
          <p:nvPr/>
        </p:nvSpPr>
        <p:spPr>
          <a:xfrm>
            <a:off x="7621270" y="4638478"/>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cxnSp>
        <p:nvCxnSpPr>
          <p:cNvPr id="41" name="直接箭头连接符 40">
            <a:extLst>
              <a:ext uri="{FF2B5EF4-FFF2-40B4-BE49-F238E27FC236}">
                <a16:creationId xmlns:a16="http://schemas.microsoft.com/office/drawing/2014/main" id="{1B195A66-0098-463E-A76C-B0C52797668B}"/>
              </a:ext>
            </a:extLst>
          </p:cNvPr>
          <p:cNvCxnSpPr/>
          <p:nvPr/>
        </p:nvCxnSpPr>
        <p:spPr>
          <a:xfrm flipH="1">
            <a:off x="10138410" y="4446073"/>
            <a:ext cx="1125855" cy="3873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2" name="内容占位符 2">
            <a:extLst>
              <a:ext uri="{FF2B5EF4-FFF2-40B4-BE49-F238E27FC236}">
                <a16:creationId xmlns:a16="http://schemas.microsoft.com/office/drawing/2014/main" id="{53CC8D0B-BBE4-4CDA-A35D-B5613CC5B134}"/>
              </a:ext>
            </a:extLst>
          </p:cNvPr>
          <p:cNvSpPr>
            <a:spLocks noGrp="1"/>
          </p:cNvSpPr>
          <p:nvPr/>
        </p:nvSpPr>
        <p:spPr>
          <a:xfrm>
            <a:off x="10545445" y="4592758"/>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pic>
        <p:nvPicPr>
          <p:cNvPr id="43" name="图片 42">
            <a:extLst>
              <a:ext uri="{FF2B5EF4-FFF2-40B4-BE49-F238E27FC236}">
                <a16:creationId xmlns:a16="http://schemas.microsoft.com/office/drawing/2014/main" id="{6B192792-1C53-4968-B2E7-B08D378B21BD}"/>
              </a:ext>
            </a:extLst>
          </p:cNvPr>
          <p:cNvPicPr>
            <a:picLocks noChangeAspect="1"/>
          </p:cNvPicPr>
          <p:nvPr/>
        </p:nvPicPr>
        <p:blipFill>
          <a:blip r:embed="rId2"/>
          <a:stretch>
            <a:fillRect/>
          </a:stretch>
        </p:blipFill>
        <p:spPr>
          <a:xfrm>
            <a:off x="11307445" y="4954073"/>
            <a:ext cx="308610" cy="293370"/>
          </a:xfrm>
          <a:prstGeom prst="rect">
            <a:avLst/>
          </a:prstGeom>
        </p:spPr>
      </p:pic>
      <p:cxnSp>
        <p:nvCxnSpPr>
          <p:cNvPr id="44" name="直接箭头连接符 43">
            <a:extLst>
              <a:ext uri="{FF2B5EF4-FFF2-40B4-BE49-F238E27FC236}">
                <a16:creationId xmlns:a16="http://schemas.microsoft.com/office/drawing/2014/main" id="{A8D0E171-A422-435D-8FC6-874E258E7E25}"/>
              </a:ext>
            </a:extLst>
          </p:cNvPr>
          <p:cNvCxnSpPr/>
          <p:nvPr/>
        </p:nvCxnSpPr>
        <p:spPr>
          <a:xfrm>
            <a:off x="10158095" y="4891208"/>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50E7F28-A683-44CA-8AD3-D216CE8A2CA2}"/>
              </a:ext>
            </a:extLst>
          </p:cNvPr>
          <p:cNvCxnSpPr/>
          <p:nvPr/>
        </p:nvCxnSpPr>
        <p:spPr>
          <a:xfrm flipH="1">
            <a:off x="10141585" y="5215693"/>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内容占位符 2">
            <a:extLst>
              <a:ext uri="{FF2B5EF4-FFF2-40B4-BE49-F238E27FC236}">
                <a16:creationId xmlns:a16="http://schemas.microsoft.com/office/drawing/2014/main" id="{34397D16-0C56-461E-ACD8-D05944294FBA}"/>
              </a:ext>
            </a:extLst>
          </p:cNvPr>
          <p:cNvSpPr>
            <a:spLocks noGrp="1"/>
          </p:cNvSpPr>
          <p:nvPr/>
        </p:nvSpPr>
        <p:spPr>
          <a:xfrm>
            <a:off x="9533889" y="4712138"/>
            <a:ext cx="734691"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sp>
        <p:nvSpPr>
          <p:cNvPr id="47" name="内容占位符 2">
            <a:extLst>
              <a:ext uri="{FF2B5EF4-FFF2-40B4-BE49-F238E27FC236}">
                <a16:creationId xmlns:a16="http://schemas.microsoft.com/office/drawing/2014/main" id="{8CF18DD5-E8AD-4C80-A3C0-EAD016DF121E}"/>
              </a:ext>
            </a:extLst>
          </p:cNvPr>
          <p:cNvSpPr>
            <a:spLocks noGrp="1"/>
          </p:cNvSpPr>
          <p:nvPr/>
        </p:nvSpPr>
        <p:spPr>
          <a:xfrm>
            <a:off x="9533254" y="5413178"/>
            <a:ext cx="699769"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48" name="内容占位符 2">
            <a:extLst>
              <a:ext uri="{FF2B5EF4-FFF2-40B4-BE49-F238E27FC236}">
                <a16:creationId xmlns:a16="http://schemas.microsoft.com/office/drawing/2014/main" id="{D041C665-8153-43C4-AA2B-DF4CEEF73370}"/>
              </a:ext>
            </a:extLst>
          </p:cNvPr>
          <p:cNvSpPr>
            <a:spLocks noGrp="1"/>
          </p:cNvSpPr>
          <p:nvPr/>
        </p:nvSpPr>
        <p:spPr>
          <a:xfrm>
            <a:off x="10494010" y="5333168"/>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cxnSp>
        <p:nvCxnSpPr>
          <p:cNvPr id="49" name="直接连接符 48">
            <a:extLst>
              <a:ext uri="{FF2B5EF4-FFF2-40B4-BE49-F238E27FC236}">
                <a16:creationId xmlns:a16="http://schemas.microsoft.com/office/drawing/2014/main" id="{04268B89-C624-4F77-A80F-4484B2CC3682}"/>
              </a:ext>
            </a:extLst>
          </p:cNvPr>
          <p:cNvCxnSpPr/>
          <p:nvPr/>
        </p:nvCxnSpPr>
        <p:spPr>
          <a:xfrm>
            <a:off x="9229725" y="1485703"/>
            <a:ext cx="0" cy="5224780"/>
          </a:xfrm>
          <a:prstGeom prst="line">
            <a:avLst/>
          </a:prstGeom>
          <a:ln w="12700"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85B4B370-6FF3-4C13-B69C-7253BA752FDB}"/>
              </a:ext>
            </a:extLst>
          </p:cNvPr>
          <p:cNvSpPr/>
          <p:nvPr/>
        </p:nvSpPr>
        <p:spPr>
          <a:xfrm>
            <a:off x="11307445" y="3927278"/>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矩形 51">
            <a:extLst>
              <a:ext uri="{FF2B5EF4-FFF2-40B4-BE49-F238E27FC236}">
                <a16:creationId xmlns:a16="http://schemas.microsoft.com/office/drawing/2014/main" id="{94D48199-55E2-415E-A161-7A0F9258E72B}"/>
              </a:ext>
            </a:extLst>
          </p:cNvPr>
          <p:cNvSpPr/>
          <p:nvPr/>
        </p:nvSpPr>
        <p:spPr>
          <a:xfrm>
            <a:off x="660400" y="1090347"/>
            <a:ext cx="6070893"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cs typeface="+mn-ea"/>
                <a:sym typeface="+mn-lt"/>
              </a:rPr>
              <a:t>解决接收方重复接收同一帧数据的方法：</a:t>
            </a:r>
            <a:endParaRPr lang="zh-CN" altLang="en-US" sz="2400" dirty="0">
              <a:cs typeface="+mn-ea"/>
              <a:sym typeface="+mn-lt"/>
            </a:endParaRPr>
          </a:p>
        </p:txBody>
      </p:sp>
    </p:spTree>
    <p:extLst>
      <p:ext uri="{BB962C8B-B14F-4D97-AF65-F5344CB8AC3E}">
        <p14:creationId xmlns:p14="http://schemas.microsoft.com/office/powerpoint/2010/main" val="1761108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5F10-16D3-4D0D-8B57-F7242E2AF654}"/>
              </a:ext>
            </a:extLst>
          </p:cNvPr>
          <p:cNvSpPr txBox="1">
            <a:spLocks/>
          </p:cNvSpPr>
          <p:nvPr/>
        </p:nvSpPr>
        <p:spPr>
          <a:xfrm>
            <a:off x="717725" y="348491"/>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latin typeface="+mn-lt"/>
                <a:ea typeface="+mn-ea"/>
                <a:cs typeface="+mn-ea"/>
                <a:sym typeface="+mn-lt"/>
              </a:rPr>
              <a:t>有错信道上的停等式协议（</a:t>
            </a:r>
            <a:r>
              <a:rPr lang="en-US" altLang="zh-CN" sz="3200" b="1" dirty="0">
                <a:latin typeface="+mn-lt"/>
                <a:ea typeface="+mn-ea"/>
                <a:cs typeface="+mn-ea"/>
                <a:sym typeface="+mn-lt"/>
              </a:rPr>
              <a:t>4</a:t>
            </a:r>
            <a:r>
              <a:rPr lang="zh-CN" altLang="en-US" sz="3200" b="1" dirty="0">
                <a:latin typeface="+mn-lt"/>
                <a:ea typeface="+mn-ea"/>
                <a:cs typeface="+mn-ea"/>
                <a:sym typeface="+mn-lt"/>
              </a:rPr>
              <a:t>）</a:t>
            </a:r>
          </a:p>
        </p:txBody>
      </p:sp>
      <p:sp>
        <p:nvSpPr>
          <p:cNvPr id="5" name="内容占位符 2">
            <a:extLst>
              <a:ext uri="{FF2B5EF4-FFF2-40B4-BE49-F238E27FC236}">
                <a16:creationId xmlns:a16="http://schemas.microsoft.com/office/drawing/2014/main" id="{6DA502BF-5DC4-44CA-9889-8BE10D366E36}"/>
              </a:ext>
            </a:extLst>
          </p:cNvPr>
          <p:cNvSpPr>
            <a:spLocks noGrp="1"/>
          </p:cNvSpPr>
          <p:nvPr/>
        </p:nvSpPr>
        <p:spPr>
          <a:xfrm>
            <a:off x="660400" y="1125538"/>
            <a:ext cx="5413374" cy="37041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20000"/>
              </a:lnSpc>
              <a:spcBef>
                <a:spcPts val="0"/>
              </a:spcBef>
              <a:buFont typeface="Wingdings" panose="05000000000000000000" pitchFamily="2" charset="2"/>
              <a:buChar char="n"/>
            </a:pPr>
            <a:r>
              <a:rPr kumimoji="1" lang="zh-CN" altLang="en-US" sz="2400" dirty="0">
                <a:solidFill>
                  <a:srgbClr val="C00000"/>
                </a:solidFill>
                <a:latin typeface="+mn-lt"/>
                <a:ea typeface="+mn-ea"/>
                <a:cs typeface="+mn-ea"/>
                <a:sym typeface="+mn-lt"/>
              </a:rPr>
              <a:t>发送方</a:t>
            </a:r>
            <a:r>
              <a:rPr kumimoji="1" lang="zh-CN" altLang="en-US" sz="2400" dirty="0">
                <a:latin typeface="+mn-lt"/>
                <a:ea typeface="+mn-ea"/>
                <a:cs typeface="+mn-ea"/>
                <a:sym typeface="+mn-lt"/>
              </a:rPr>
              <a:t>：帧带序列号并检查确认序列号，给接收方标识好帧序列号</a:t>
            </a:r>
          </a:p>
          <a:p>
            <a:pPr lvl="1" fontAlgn="auto">
              <a:lnSpc>
                <a:spcPct val="120000"/>
              </a:lnSpc>
              <a:spcBef>
                <a:spcPts val="0"/>
              </a:spcBef>
              <a:buFont typeface="Wingdings" panose="05000000000000000000" pitchFamily="2" charset="2"/>
              <a:buChar char="Ø"/>
            </a:pPr>
            <a:r>
              <a:rPr kumimoji="1" lang="zh-CN" altLang="en-US" sz="1800" dirty="0">
                <a:latin typeface="+mn-lt"/>
                <a:ea typeface="+mn-ea"/>
                <a:cs typeface="+mn-ea"/>
                <a:sym typeface="+mn-lt"/>
              </a:rPr>
              <a:t>初始化帧序号</a:t>
            </a:r>
            <a:r>
              <a:rPr kumimoji="1" lang="en-US" altLang="zh-CN" sz="1800" dirty="0">
                <a:latin typeface="+mn-lt"/>
                <a:ea typeface="+mn-ea"/>
                <a:cs typeface="+mn-ea"/>
                <a:sym typeface="+mn-lt"/>
              </a:rPr>
              <a:t>0</a:t>
            </a:r>
            <a:r>
              <a:rPr kumimoji="1" lang="zh-CN" altLang="en-US" sz="1800" dirty="0">
                <a:latin typeface="+mn-lt"/>
                <a:ea typeface="+mn-ea"/>
                <a:cs typeface="+mn-ea"/>
                <a:sym typeface="+mn-lt"/>
              </a:rPr>
              <a:t>，发送帧</a:t>
            </a:r>
          </a:p>
          <a:p>
            <a:pPr lvl="1" fontAlgn="auto">
              <a:lnSpc>
                <a:spcPct val="120000"/>
              </a:lnSpc>
              <a:spcBef>
                <a:spcPts val="0"/>
              </a:spcBef>
              <a:buFont typeface="Wingdings" panose="05000000000000000000" pitchFamily="2" charset="2"/>
              <a:buChar char="Ø"/>
            </a:pPr>
            <a:r>
              <a:rPr kumimoji="1" lang="zh-CN" altLang="en-US" sz="1800" dirty="0">
                <a:latin typeface="+mn-lt"/>
                <a:ea typeface="+mn-ea"/>
                <a:cs typeface="+mn-ea"/>
                <a:sym typeface="+mn-lt"/>
              </a:rPr>
              <a:t>等待：正确的确认</a:t>
            </a:r>
            <a:r>
              <a:rPr kumimoji="1" lang="en-US" altLang="zh-CN" sz="1800" dirty="0">
                <a:latin typeface="+mn-lt"/>
                <a:ea typeface="+mn-ea"/>
                <a:cs typeface="+mn-ea"/>
                <a:sym typeface="+mn-lt"/>
              </a:rPr>
              <a:t>/</a:t>
            </a:r>
            <a:r>
              <a:rPr kumimoji="1" lang="zh-CN" altLang="en-US" sz="1800" dirty="0">
                <a:latin typeface="+mn-lt"/>
                <a:ea typeface="+mn-ea"/>
                <a:cs typeface="+mn-ea"/>
                <a:sym typeface="+mn-lt"/>
              </a:rPr>
              <a:t>错误的确认</a:t>
            </a:r>
            <a:r>
              <a:rPr kumimoji="1" lang="en-US" altLang="zh-CN" sz="1800" dirty="0">
                <a:latin typeface="+mn-lt"/>
                <a:ea typeface="+mn-ea"/>
                <a:cs typeface="+mn-ea"/>
                <a:sym typeface="+mn-lt"/>
              </a:rPr>
              <a:t>/</a:t>
            </a:r>
            <a:r>
              <a:rPr kumimoji="1" lang="zh-CN" altLang="en-US" sz="1800" dirty="0">
                <a:latin typeface="+mn-lt"/>
                <a:ea typeface="+mn-ea"/>
                <a:cs typeface="+mn-ea"/>
                <a:sym typeface="+mn-lt"/>
              </a:rPr>
              <a:t>超时</a:t>
            </a:r>
          </a:p>
          <a:p>
            <a:pPr lvl="1" fontAlgn="auto">
              <a:lnSpc>
                <a:spcPct val="120000"/>
              </a:lnSpc>
              <a:spcBef>
                <a:spcPts val="0"/>
              </a:spcBef>
              <a:buFont typeface="Wingdings" panose="05000000000000000000" pitchFamily="2" charset="2"/>
              <a:buChar char="Ø"/>
            </a:pPr>
            <a:r>
              <a:rPr kumimoji="1" lang="zh-CN" altLang="en-US" sz="1800" dirty="0">
                <a:solidFill>
                  <a:srgbClr val="C00000"/>
                </a:solidFill>
                <a:latin typeface="+mn-lt"/>
                <a:ea typeface="+mn-ea"/>
                <a:cs typeface="+mn-ea"/>
                <a:sym typeface="+mn-lt"/>
              </a:rPr>
              <a:t>正确确认：发送下一帧</a:t>
            </a:r>
          </a:p>
          <a:p>
            <a:pPr lvl="1" fontAlgn="auto">
              <a:lnSpc>
                <a:spcPct val="120000"/>
              </a:lnSpc>
              <a:spcBef>
                <a:spcPts val="0"/>
              </a:spcBef>
              <a:buFont typeface="Wingdings" panose="05000000000000000000" pitchFamily="2" charset="2"/>
              <a:buChar char="Ø"/>
            </a:pPr>
            <a:r>
              <a:rPr kumimoji="1" lang="zh-CN" altLang="en-US" sz="1800" dirty="0">
                <a:solidFill>
                  <a:srgbClr val="C00000"/>
                </a:solidFill>
                <a:latin typeface="+mn-lt"/>
                <a:ea typeface="+mn-ea"/>
                <a:cs typeface="+mn-ea"/>
                <a:sym typeface="+mn-lt"/>
              </a:rPr>
              <a:t>超时</a:t>
            </a:r>
            <a:r>
              <a:rPr kumimoji="1" lang="en-US" altLang="zh-CN" sz="1800" dirty="0">
                <a:solidFill>
                  <a:srgbClr val="C00000"/>
                </a:solidFill>
                <a:latin typeface="+mn-lt"/>
                <a:ea typeface="+mn-ea"/>
                <a:cs typeface="+mn-ea"/>
                <a:sym typeface="+mn-lt"/>
              </a:rPr>
              <a:t>/</a:t>
            </a:r>
            <a:r>
              <a:rPr kumimoji="1" lang="zh-CN" altLang="en-US" sz="1800" dirty="0">
                <a:solidFill>
                  <a:srgbClr val="C00000"/>
                </a:solidFill>
                <a:latin typeface="+mn-lt"/>
                <a:ea typeface="+mn-ea"/>
                <a:cs typeface="+mn-ea"/>
                <a:sym typeface="+mn-lt"/>
              </a:rPr>
              <a:t>错误确认：重发</a:t>
            </a:r>
            <a:endParaRPr kumimoji="1" lang="zh-CN" altLang="en-US" sz="2000" dirty="0">
              <a:latin typeface="+mn-lt"/>
              <a:ea typeface="+mn-ea"/>
              <a:cs typeface="+mn-ea"/>
              <a:sym typeface="+mn-lt"/>
            </a:endParaRPr>
          </a:p>
        </p:txBody>
      </p:sp>
      <p:cxnSp>
        <p:nvCxnSpPr>
          <p:cNvPr id="6" name="直接连接符 5">
            <a:extLst>
              <a:ext uri="{FF2B5EF4-FFF2-40B4-BE49-F238E27FC236}">
                <a16:creationId xmlns:a16="http://schemas.microsoft.com/office/drawing/2014/main" id="{B01A4E78-6A4B-4C0C-8403-F45F58E4251D}"/>
              </a:ext>
            </a:extLst>
          </p:cNvPr>
          <p:cNvCxnSpPr/>
          <p:nvPr/>
        </p:nvCxnSpPr>
        <p:spPr>
          <a:xfrm>
            <a:off x="6207125" y="1703705"/>
            <a:ext cx="0" cy="4652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16AFCCDD-7D2C-4D95-9D9F-25C44D1182CE}"/>
              </a:ext>
            </a:extLst>
          </p:cNvPr>
          <p:cNvPicPr>
            <a:picLocks noChangeAspect="1"/>
          </p:cNvPicPr>
          <p:nvPr/>
        </p:nvPicPr>
        <p:blipFill>
          <a:blip r:embed="rId2"/>
          <a:stretch>
            <a:fillRect/>
          </a:stretch>
        </p:blipFill>
        <p:spPr>
          <a:xfrm>
            <a:off x="596107" y="3779008"/>
            <a:ext cx="5571490" cy="2775585"/>
          </a:xfrm>
          <a:prstGeom prst="rect">
            <a:avLst/>
          </a:prstGeom>
        </p:spPr>
      </p:pic>
      <p:sp>
        <p:nvSpPr>
          <p:cNvPr id="8" name="内容占位符 2">
            <a:extLst>
              <a:ext uri="{FF2B5EF4-FFF2-40B4-BE49-F238E27FC236}">
                <a16:creationId xmlns:a16="http://schemas.microsoft.com/office/drawing/2014/main" id="{7D90CD8F-7E9D-4A6C-9981-165FE341A2F6}"/>
              </a:ext>
            </a:extLst>
          </p:cNvPr>
          <p:cNvSpPr>
            <a:spLocks noGrp="1"/>
          </p:cNvSpPr>
          <p:nvPr/>
        </p:nvSpPr>
        <p:spPr>
          <a:xfrm>
            <a:off x="6286182" y="1304894"/>
            <a:ext cx="5413375" cy="26854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20000"/>
              </a:lnSpc>
              <a:spcBef>
                <a:spcPts val="0"/>
              </a:spcBef>
              <a:buFont typeface="Wingdings" panose="05000000000000000000" pitchFamily="2" charset="2"/>
              <a:buChar char="n"/>
            </a:pPr>
            <a:r>
              <a:rPr kumimoji="1" lang="zh-CN" altLang="en-US" sz="2400" dirty="0">
                <a:solidFill>
                  <a:srgbClr val="C00000"/>
                </a:solidFill>
                <a:latin typeface="+mn-lt"/>
                <a:ea typeface="+mn-ea"/>
                <a:cs typeface="+mn-ea"/>
                <a:sym typeface="+mn-lt"/>
              </a:rPr>
              <a:t>接收方</a:t>
            </a:r>
            <a:r>
              <a:rPr kumimoji="1" lang="zh-CN" altLang="en-US" sz="2400" dirty="0">
                <a:latin typeface="+mn-lt"/>
                <a:ea typeface="+mn-ea"/>
                <a:cs typeface="+mn-ea"/>
                <a:sym typeface="+mn-lt"/>
              </a:rPr>
              <a:t>：检查帧序列号，防止重复帧</a:t>
            </a:r>
          </a:p>
          <a:p>
            <a:pPr lvl="1" fontAlgn="auto">
              <a:lnSpc>
                <a:spcPct val="120000"/>
              </a:lnSpc>
              <a:spcBef>
                <a:spcPts val="0"/>
              </a:spcBef>
              <a:buFont typeface="Wingdings" panose="05000000000000000000" pitchFamily="2" charset="2"/>
              <a:buChar char="Ø"/>
            </a:pPr>
            <a:r>
              <a:rPr kumimoji="1" lang="zh-CN" altLang="en-US" sz="1800" dirty="0">
                <a:latin typeface="+mn-lt"/>
                <a:ea typeface="+mn-ea"/>
                <a:cs typeface="+mn-ea"/>
                <a:sym typeface="+mn-lt"/>
              </a:rPr>
              <a:t>初始化期待</a:t>
            </a:r>
            <a:r>
              <a:rPr kumimoji="1" lang="en-US" altLang="zh-CN" sz="1800" dirty="0">
                <a:latin typeface="+mn-lt"/>
                <a:ea typeface="+mn-ea"/>
                <a:cs typeface="+mn-ea"/>
                <a:sym typeface="+mn-lt"/>
              </a:rPr>
              <a:t>0</a:t>
            </a:r>
            <a:r>
              <a:rPr kumimoji="1" lang="zh-CN" altLang="en-US" sz="1800" dirty="0">
                <a:latin typeface="+mn-lt"/>
                <a:ea typeface="+mn-ea"/>
                <a:cs typeface="+mn-ea"/>
                <a:sym typeface="+mn-lt"/>
              </a:rPr>
              <a:t>号帧</a:t>
            </a:r>
          </a:p>
          <a:p>
            <a:pPr lvl="1" fontAlgn="auto">
              <a:lnSpc>
                <a:spcPct val="120000"/>
              </a:lnSpc>
              <a:spcBef>
                <a:spcPts val="0"/>
              </a:spcBef>
              <a:buFont typeface="Wingdings" panose="05000000000000000000" pitchFamily="2" charset="2"/>
              <a:buChar char="Ø"/>
            </a:pPr>
            <a:r>
              <a:rPr kumimoji="1" lang="zh-CN" altLang="en-US" sz="1800" dirty="0">
                <a:latin typeface="+mn-lt"/>
                <a:ea typeface="+mn-ea"/>
                <a:cs typeface="+mn-ea"/>
                <a:sym typeface="+mn-lt"/>
              </a:rPr>
              <a:t>等待帧达到</a:t>
            </a:r>
          </a:p>
          <a:p>
            <a:pPr lvl="1" fontAlgn="auto">
              <a:lnSpc>
                <a:spcPct val="120000"/>
              </a:lnSpc>
              <a:spcBef>
                <a:spcPts val="0"/>
              </a:spcBef>
              <a:buFont typeface="Wingdings" panose="05000000000000000000" pitchFamily="2" charset="2"/>
              <a:buChar char="Ø"/>
            </a:pPr>
            <a:r>
              <a:rPr kumimoji="1" lang="zh-CN" altLang="en-US" sz="1800" dirty="0">
                <a:solidFill>
                  <a:srgbClr val="C00000"/>
                </a:solidFill>
                <a:latin typeface="+mn-lt"/>
                <a:ea typeface="+mn-ea"/>
                <a:cs typeface="+mn-ea"/>
                <a:sym typeface="+mn-lt"/>
              </a:rPr>
              <a:t>正确帧（序号和内容都正确）：交给网络层，并发送该帧确认</a:t>
            </a:r>
          </a:p>
          <a:p>
            <a:pPr lvl="1" fontAlgn="auto">
              <a:lnSpc>
                <a:spcPct val="120000"/>
              </a:lnSpc>
              <a:spcBef>
                <a:spcPts val="0"/>
              </a:spcBef>
              <a:buFont typeface="Wingdings" panose="05000000000000000000" pitchFamily="2" charset="2"/>
              <a:buChar char="Ø"/>
            </a:pPr>
            <a:r>
              <a:rPr kumimoji="1" lang="zh-CN" altLang="en-US" sz="1800" dirty="0">
                <a:solidFill>
                  <a:srgbClr val="C00000"/>
                </a:solidFill>
                <a:latin typeface="+mn-lt"/>
                <a:ea typeface="+mn-ea"/>
                <a:cs typeface="+mn-ea"/>
                <a:sym typeface="+mn-lt"/>
              </a:rPr>
              <a:t>错误帧：发送上一个成功接收帧的确认</a:t>
            </a:r>
          </a:p>
        </p:txBody>
      </p:sp>
      <p:pic>
        <p:nvPicPr>
          <p:cNvPr id="9" name="图片 8">
            <a:extLst>
              <a:ext uri="{FF2B5EF4-FFF2-40B4-BE49-F238E27FC236}">
                <a16:creationId xmlns:a16="http://schemas.microsoft.com/office/drawing/2014/main" id="{F3BF7F72-EA70-4616-BBC4-31163EB43031}"/>
              </a:ext>
            </a:extLst>
          </p:cNvPr>
          <p:cNvPicPr>
            <a:picLocks noChangeAspect="1"/>
          </p:cNvPicPr>
          <p:nvPr/>
        </p:nvPicPr>
        <p:blipFill>
          <a:blip r:embed="rId3"/>
          <a:stretch>
            <a:fillRect/>
          </a:stretch>
        </p:blipFill>
        <p:spPr>
          <a:xfrm>
            <a:off x="6207125" y="3778217"/>
            <a:ext cx="5665470" cy="2685415"/>
          </a:xfrm>
          <a:prstGeom prst="rect">
            <a:avLst/>
          </a:prstGeom>
        </p:spPr>
      </p:pic>
    </p:spTree>
    <p:extLst>
      <p:ext uri="{BB962C8B-B14F-4D97-AF65-F5344CB8AC3E}">
        <p14:creationId xmlns:p14="http://schemas.microsoft.com/office/powerpoint/2010/main" val="2917159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71D1023B-70C7-4B81-AAC7-7B7D182428DB}"/>
              </a:ext>
            </a:extLst>
          </p:cNvPr>
          <p:cNvSpPr txBox="1">
            <a:spLocks/>
          </p:cNvSpPr>
          <p:nvPr/>
        </p:nvSpPr>
        <p:spPr>
          <a:xfrm>
            <a:off x="616082" y="212434"/>
            <a:ext cx="8220812" cy="8790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solidFill>
                  <a:prstClr val="black"/>
                </a:solidFill>
                <a:latin typeface="+mn-lt"/>
                <a:ea typeface="+mn-ea"/>
                <a:cs typeface="+mn-ea"/>
                <a:sym typeface="+mn-lt"/>
              </a:rPr>
              <a:t>基于停等协议实现流量控制</a:t>
            </a:r>
            <a:endParaRPr kumimoji="0" lang="zh-CN" altLang="en-US" sz="3200" b="1"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6" name="Line 5">
            <a:extLst>
              <a:ext uri="{FF2B5EF4-FFF2-40B4-BE49-F238E27FC236}">
                <a16:creationId xmlns:a16="http://schemas.microsoft.com/office/drawing/2014/main" id="{4848037B-4F63-4D96-B807-102326B7EA0A}"/>
              </a:ext>
            </a:extLst>
          </p:cNvPr>
          <p:cNvSpPr>
            <a:spLocks noChangeShapeType="1"/>
          </p:cNvSpPr>
          <p:nvPr/>
        </p:nvSpPr>
        <p:spPr bwMode="auto">
          <a:xfrm>
            <a:off x="6819976" y="1602610"/>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8313F5A7-6A94-4965-BD6A-F25820854889}"/>
              </a:ext>
            </a:extLst>
          </p:cNvPr>
          <p:cNvSpPr>
            <a:spLocks noChangeShapeType="1"/>
          </p:cNvSpPr>
          <p:nvPr/>
        </p:nvSpPr>
        <p:spPr bwMode="auto">
          <a:xfrm>
            <a:off x="6532638"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A1FEC0D2-51B8-4F3A-BE13-D2369CA83E33}"/>
              </a:ext>
            </a:extLst>
          </p:cNvPr>
          <p:cNvSpPr>
            <a:spLocks noChangeShapeType="1"/>
          </p:cNvSpPr>
          <p:nvPr/>
        </p:nvSpPr>
        <p:spPr bwMode="auto">
          <a:xfrm>
            <a:off x="11141150"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B3A93BA2-B8A4-47F2-9323-FE14C36E0863}"/>
              </a:ext>
            </a:extLst>
          </p:cNvPr>
          <p:cNvSpPr>
            <a:spLocks noChangeShapeType="1"/>
          </p:cNvSpPr>
          <p:nvPr/>
        </p:nvSpPr>
        <p:spPr bwMode="auto">
          <a:xfrm>
            <a:off x="6532638" y="23963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7C4653A9-8383-4419-84D1-45DA923D99E2}"/>
              </a:ext>
            </a:extLst>
          </p:cNvPr>
          <p:cNvSpPr>
            <a:spLocks noChangeShapeType="1"/>
          </p:cNvSpPr>
          <p:nvPr/>
        </p:nvSpPr>
        <p:spPr bwMode="auto">
          <a:xfrm flipH="1">
            <a:off x="6532638" y="28281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10">
            <a:extLst>
              <a:ext uri="{FF2B5EF4-FFF2-40B4-BE49-F238E27FC236}">
                <a16:creationId xmlns:a16="http://schemas.microsoft.com/office/drawing/2014/main" id="{9EF8581E-9CE5-4C2E-AB9E-07F6DA725E59}"/>
              </a:ext>
            </a:extLst>
          </p:cNvPr>
          <p:cNvSpPr>
            <a:spLocks noChangeShapeType="1"/>
          </p:cNvSpPr>
          <p:nvPr/>
        </p:nvSpPr>
        <p:spPr bwMode="auto">
          <a:xfrm>
            <a:off x="6532638" y="33329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Line 11">
            <a:extLst>
              <a:ext uri="{FF2B5EF4-FFF2-40B4-BE49-F238E27FC236}">
                <a16:creationId xmlns:a16="http://schemas.microsoft.com/office/drawing/2014/main" id="{E625C03D-8199-4D1C-B4EF-3F291E213E38}"/>
              </a:ext>
            </a:extLst>
          </p:cNvPr>
          <p:cNvSpPr>
            <a:spLocks noChangeShapeType="1"/>
          </p:cNvSpPr>
          <p:nvPr/>
        </p:nvSpPr>
        <p:spPr bwMode="auto">
          <a:xfrm flipH="1">
            <a:off x="6532638" y="37647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3" name="Line 12">
            <a:extLst>
              <a:ext uri="{FF2B5EF4-FFF2-40B4-BE49-F238E27FC236}">
                <a16:creationId xmlns:a16="http://schemas.microsoft.com/office/drawing/2014/main" id="{833F3595-7FCB-42DA-A377-EF7493A166D9}"/>
              </a:ext>
            </a:extLst>
          </p:cNvPr>
          <p:cNvSpPr>
            <a:spLocks noChangeShapeType="1"/>
          </p:cNvSpPr>
          <p:nvPr/>
        </p:nvSpPr>
        <p:spPr bwMode="auto">
          <a:xfrm>
            <a:off x="6532638" y="42680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 name="Line 13">
            <a:extLst>
              <a:ext uri="{FF2B5EF4-FFF2-40B4-BE49-F238E27FC236}">
                <a16:creationId xmlns:a16="http://schemas.microsoft.com/office/drawing/2014/main" id="{C925358C-112C-47DF-8D07-004171704C04}"/>
              </a:ext>
            </a:extLst>
          </p:cNvPr>
          <p:cNvSpPr>
            <a:spLocks noChangeShapeType="1"/>
          </p:cNvSpPr>
          <p:nvPr/>
        </p:nvSpPr>
        <p:spPr bwMode="auto">
          <a:xfrm flipH="1">
            <a:off x="6532638" y="46998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5" name="Line 14">
            <a:extLst>
              <a:ext uri="{FF2B5EF4-FFF2-40B4-BE49-F238E27FC236}">
                <a16:creationId xmlns:a16="http://schemas.microsoft.com/office/drawing/2014/main" id="{5CE8BC56-3C06-4911-B9D8-BA49C40E1E8C}"/>
              </a:ext>
            </a:extLst>
          </p:cNvPr>
          <p:cNvSpPr>
            <a:spLocks noChangeShapeType="1"/>
          </p:cNvSpPr>
          <p:nvPr/>
        </p:nvSpPr>
        <p:spPr bwMode="auto">
          <a:xfrm>
            <a:off x="6532638" y="5204648"/>
            <a:ext cx="4608512" cy="3159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6" name="Text Box 15">
            <a:extLst>
              <a:ext uri="{FF2B5EF4-FFF2-40B4-BE49-F238E27FC236}">
                <a16:creationId xmlns:a16="http://schemas.microsoft.com/office/drawing/2014/main" id="{EDA89730-B350-4FEE-A197-66EF272EB861}"/>
              </a:ext>
            </a:extLst>
          </p:cNvPr>
          <p:cNvSpPr txBox="1">
            <a:spLocks noChangeArrowheads="1"/>
          </p:cNvSpPr>
          <p:nvPr/>
        </p:nvSpPr>
        <p:spPr bwMode="auto">
          <a:xfrm>
            <a:off x="9125810" y="2404299"/>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17" name="Text Box 16">
            <a:extLst>
              <a:ext uri="{FF2B5EF4-FFF2-40B4-BE49-F238E27FC236}">
                <a16:creationId xmlns:a16="http://schemas.microsoft.com/office/drawing/2014/main" id="{6FC200F5-8DDC-4940-BAE1-7C1917153539}"/>
              </a:ext>
            </a:extLst>
          </p:cNvPr>
          <p:cNvSpPr txBox="1">
            <a:spLocks noChangeArrowheads="1"/>
          </p:cNvSpPr>
          <p:nvPr/>
        </p:nvSpPr>
        <p:spPr bwMode="auto">
          <a:xfrm>
            <a:off x="6965222" y="2837686"/>
            <a:ext cx="954107" cy="429861"/>
          </a:xfrm>
          <a:prstGeom prst="rect">
            <a:avLst/>
          </a:prstGeom>
          <a:solidFill>
            <a:srgbClr val="00B050"/>
          </a:solidFill>
          <a:ln>
            <a:noFill/>
          </a:ln>
          <a:effec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确认帧</a:t>
            </a:r>
          </a:p>
        </p:txBody>
      </p:sp>
      <p:sp>
        <p:nvSpPr>
          <p:cNvPr id="18" name="Text Box 17">
            <a:extLst>
              <a:ext uri="{FF2B5EF4-FFF2-40B4-BE49-F238E27FC236}">
                <a16:creationId xmlns:a16="http://schemas.microsoft.com/office/drawing/2014/main" id="{15B6AAF6-CA3B-4138-AC9D-76CD53A192EA}"/>
              </a:ext>
            </a:extLst>
          </p:cNvPr>
          <p:cNvSpPr txBox="1">
            <a:spLocks noChangeArrowheads="1"/>
          </p:cNvSpPr>
          <p:nvPr/>
        </p:nvSpPr>
        <p:spPr bwMode="auto">
          <a:xfrm>
            <a:off x="6965222" y="3772724"/>
            <a:ext cx="954107" cy="429861"/>
          </a:xfrm>
          <a:prstGeom prst="rect">
            <a:avLst/>
          </a:prstGeom>
          <a:solidFill>
            <a:srgbClr val="00B050"/>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9" name="Text Box 18">
            <a:extLst>
              <a:ext uri="{FF2B5EF4-FFF2-40B4-BE49-F238E27FC236}">
                <a16:creationId xmlns:a16="http://schemas.microsoft.com/office/drawing/2014/main" id="{33879D89-85C5-4E0E-BB9C-6DACC1E566AB}"/>
              </a:ext>
            </a:extLst>
          </p:cNvPr>
          <p:cNvSpPr txBox="1">
            <a:spLocks noChangeArrowheads="1"/>
          </p:cNvSpPr>
          <p:nvPr/>
        </p:nvSpPr>
        <p:spPr bwMode="auto">
          <a:xfrm>
            <a:off x="6965222" y="4709349"/>
            <a:ext cx="954107" cy="429861"/>
          </a:xfrm>
          <a:prstGeom prst="rect">
            <a:avLst/>
          </a:prstGeom>
          <a:solidFill>
            <a:srgbClr val="00B050"/>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20" name="Text Box 19">
            <a:extLst>
              <a:ext uri="{FF2B5EF4-FFF2-40B4-BE49-F238E27FC236}">
                <a16:creationId xmlns:a16="http://schemas.microsoft.com/office/drawing/2014/main" id="{2949DC24-55FF-4635-8F3B-760FD725C93B}"/>
              </a:ext>
            </a:extLst>
          </p:cNvPr>
          <p:cNvSpPr txBox="1">
            <a:spLocks noChangeArrowheads="1"/>
          </p:cNvSpPr>
          <p:nvPr/>
        </p:nvSpPr>
        <p:spPr bwMode="auto">
          <a:xfrm>
            <a:off x="9125810" y="33409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1" name="Text Box 20">
            <a:extLst>
              <a:ext uri="{FF2B5EF4-FFF2-40B4-BE49-F238E27FC236}">
                <a16:creationId xmlns:a16="http://schemas.microsoft.com/office/drawing/2014/main" id="{5E0DCE28-B30C-4C23-A0E7-3F9B2A371A85}"/>
              </a:ext>
            </a:extLst>
          </p:cNvPr>
          <p:cNvSpPr txBox="1">
            <a:spLocks noChangeArrowheads="1"/>
          </p:cNvSpPr>
          <p:nvPr/>
        </p:nvSpPr>
        <p:spPr bwMode="auto">
          <a:xfrm>
            <a:off x="9125810" y="42045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2" name="Text Box 21">
            <a:extLst>
              <a:ext uri="{FF2B5EF4-FFF2-40B4-BE49-F238E27FC236}">
                <a16:creationId xmlns:a16="http://schemas.microsoft.com/office/drawing/2014/main" id="{8B56A5E7-CDE7-4BCB-9BD1-2361CF86DFD0}"/>
              </a:ext>
            </a:extLst>
          </p:cNvPr>
          <p:cNvSpPr txBox="1">
            <a:spLocks noChangeArrowheads="1"/>
          </p:cNvSpPr>
          <p:nvPr/>
        </p:nvSpPr>
        <p:spPr bwMode="auto">
          <a:xfrm>
            <a:off x="9119390" y="5226874"/>
            <a:ext cx="968535"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a:solidFill>
                  <a:srgbClr val="000000"/>
                </a:solidFill>
                <a:cs typeface="+mn-ea"/>
                <a:sym typeface="+mn-lt"/>
              </a:rPr>
              <a:t>EOT</a:t>
            </a:r>
            <a:r>
              <a:rPr lang="zh-CN" altLang="en-US" sz="2000">
                <a:solidFill>
                  <a:srgbClr val="000000"/>
                </a:solidFill>
                <a:cs typeface="+mn-ea"/>
                <a:sym typeface="+mn-lt"/>
              </a:rPr>
              <a:t>帧</a:t>
            </a:r>
          </a:p>
        </p:txBody>
      </p:sp>
      <p:sp>
        <p:nvSpPr>
          <p:cNvPr id="23" name="Text Box 25">
            <a:extLst>
              <a:ext uri="{FF2B5EF4-FFF2-40B4-BE49-F238E27FC236}">
                <a16:creationId xmlns:a16="http://schemas.microsoft.com/office/drawing/2014/main" id="{96999B62-3BF9-4FD4-B9D2-37032EB8C0FB}"/>
              </a:ext>
            </a:extLst>
          </p:cNvPr>
          <p:cNvSpPr txBox="1">
            <a:spLocks noChangeArrowheads="1"/>
          </p:cNvSpPr>
          <p:nvPr/>
        </p:nvSpPr>
        <p:spPr bwMode="auto">
          <a:xfrm>
            <a:off x="6188551" y="912842"/>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24" name="Text Box 26">
            <a:extLst>
              <a:ext uri="{FF2B5EF4-FFF2-40B4-BE49-F238E27FC236}">
                <a16:creationId xmlns:a16="http://schemas.microsoft.com/office/drawing/2014/main" id="{01C2C8B8-F564-4DB8-9C49-CBB693B91EBA}"/>
              </a:ext>
            </a:extLst>
          </p:cNvPr>
          <p:cNvSpPr txBox="1">
            <a:spLocks noChangeArrowheads="1"/>
          </p:cNvSpPr>
          <p:nvPr/>
        </p:nvSpPr>
        <p:spPr bwMode="auto">
          <a:xfrm>
            <a:off x="10670858" y="88664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pic>
        <p:nvPicPr>
          <p:cNvPr id="25" name="Picture 34">
            <a:extLst>
              <a:ext uri="{FF2B5EF4-FFF2-40B4-BE49-F238E27FC236}">
                <a16:creationId xmlns:a16="http://schemas.microsoft.com/office/drawing/2014/main" id="{2856E671-1978-47AF-9AA7-CC6E910C75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5300" y="1315274"/>
            <a:ext cx="7556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4">
            <a:extLst>
              <a:ext uri="{FF2B5EF4-FFF2-40B4-BE49-F238E27FC236}">
                <a16:creationId xmlns:a16="http://schemas.microsoft.com/office/drawing/2014/main" id="{B2D99C0A-F81C-47D6-A77B-D2D20C6763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0788" y="1315274"/>
            <a:ext cx="7556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3">
            <a:extLst>
              <a:ext uri="{FF2B5EF4-FFF2-40B4-BE49-F238E27FC236}">
                <a16:creationId xmlns:a16="http://schemas.microsoft.com/office/drawing/2014/main" id="{F9F8B76E-4180-4A4D-B90F-082E57DDB120}"/>
              </a:ext>
            </a:extLst>
          </p:cNvPr>
          <p:cNvSpPr txBox="1">
            <a:spLocks noChangeArrowheads="1"/>
          </p:cNvSpPr>
          <p:nvPr/>
        </p:nvSpPr>
        <p:spPr>
          <a:xfrm>
            <a:off x="611803" y="1155005"/>
            <a:ext cx="5324930" cy="4987787"/>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n"/>
            </a:pPr>
            <a:r>
              <a:rPr lang="zh-CN" altLang="en-US" sz="2400" dirty="0">
                <a:latin typeface="+mn-lt"/>
                <a:ea typeface="+mn-ea"/>
                <a:cs typeface="+mn-ea"/>
                <a:sym typeface="+mn-lt"/>
              </a:rPr>
              <a:t>停止等待协议（停等协议）</a:t>
            </a:r>
          </a:p>
          <a:p>
            <a:pPr marL="615950" lvl="1" indent="-342900">
              <a:lnSpc>
                <a:spcPct val="120000"/>
              </a:lnSpc>
              <a:spcBef>
                <a:spcPct val="0"/>
              </a:spcBef>
              <a:buFont typeface="Wingdings" panose="05000000000000000000" pitchFamily="2" charset="2"/>
              <a:buChar char="Ø"/>
            </a:pPr>
            <a:r>
              <a:rPr lang="zh-CN" altLang="en-US" sz="2000" dirty="0">
                <a:latin typeface="+mn-lt"/>
                <a:ea typeface="+mn-ea"/>
                <a:cs typeface="+mn-ea"/>
                <a:sym typeface="+mn-lt"/>
              </a:rPr>
              <a:t>发送方每发送一帧后就等待确认</a:t>
            </a:r>
            <a:r>
              <a:rPr lang="en-US" altLang="zh-CN" sz="2000" dirty="0">
                <a:latin typeface="+mn-lt"/>
                <a:ea typeface="+mn-ea"/>
                <a:cs typeface="+mn-ea"/>
                <a:sym typeface="+mn-lt"/>
              </a:rPr>
              <a:t>(ACK)</a:t>
            </a:r>
            <a:r>
              <a:rPr lang="zh-CN" altLang="en-US" sz="2000" dirty="0">
                <a:latin typeface="+mn-lt"/>
                <a:ea typeface="+mn-ea"/>
                <a:cs typeface="+mn-ea"/>
                <a:sym typeface="+mn-lt"/>
              </a:rPr>
              <a:t>。只有收到一个确认后，才发送下一个帧。直到发送方发送一个传输结束帧。</a:t>
            </a:r>
            <a:endParaRPr lang="en-US" altLang="zh-CN" sz="2000" dirty="0">
              <a:latin typeface="+mn-lt"/>
              <a:ea typeface="+mn-ea"/>
              <a:cs typeface="+mn-ea"/>
              <a:sym typeface="+mn-lt"/>
            </a:endParaRPr>
          </a:p>
          <a:p>
            <a:pPr marL="615950" lvl="1" indent="-342900">
              <a:lnSpc>
                <a:spcPct val="120000"/>
              </a:lnSpc>
              <a:spcBef>
                <a:spcPct val="0"/>
              </a:spcBef>
              <a:buFont typeface="Wingdings" panose="05000000000000000000" pitchFamily="2" charset="2"/>
              <a:buChar char="Ø"/>
            </a:pPr>
            <a:r>
              <a:rPr lang="zh-CN" altLang="en-US" sz="2000" dirty="0">
                <a:solidFill>
                  <a:srgbClr val="C00000"/>
                </a:solidFill>
                <a:latin typeface="+mn-lt"/>
                <a:ea typeface="+mn-ea"/>
                <a:cs typeface="+mn-ea"/>
                <a:sym typeface="+mn-lt"/>
              </a:rPr>
              <a:t>流量控制</a:t>
            </a:r>
            <a:r>
              <a:rPr lang="zh-CN" altLang="en-US" sz="2000" dirty="0">
                <a:latin typeface="+mn-lt"/>
                <a:ea typeface="+mn-ea"/>
                <a:cs typeface="+mn-ea"/>
                <a:sym typeface="+mn-lt"/>
              </a:rPr>
              <a:t>：只有收到确认发送下一帧，发送速率得到控制</a:t>
            </a:r>
            <a:endParaRPr lang="en-US" altLang="zh-CN" sz="2000" dirty="0">
              <a:latin typeface="+mn-lt"/>
              <a:ea typeface="+mn-ea"/>
              <a:cs typeface="+mn-ea"/>
              <a:sym typeface="+mn-lt"/>
            </a:endParaRPr>
          </a:p>
          <a:p>
            <a:pPr marL="615950" lvl="1" indent="-342900">
              <a:lnSpc>
                <a:spcPct val="120000"/>
              </a:lnSpc>
              <a:spcBef>
                <a:spcPct val="0"/>
              </a:spcBef>
              <a:buFont typeface="Wingdings" panose="05000000000000000000" pitchFamily="2" charset="2"/>
              <a:buChar char="Ø"/>
            </a:pPr>
            <a:endParaRPr lang="zh-CN" altLang="en-US" sz="2000" dirty="0">
              <a:latin typeface="+mn-lt"/>
              <a:ea typeface="+mn-ea"/>
              <a:cs typeface="+mn-ea"/>
              <a:sym typeface="+mn-lt"/>
            </a:endParaRPr>
          </a:p>
          <a:p>
            <a:pPr marL="342900" lvl="1" indent="-342900">
              <a:lnSpc>
                <a:spcPct val="120000"/>
              </a:lnSpc>
              <a:spcBef>
                <a:spcPct val="0"/>
              </a:spcBef>
              <a:buFont typeface="Wingdings" panose="05000000000000000000" pitchFamily="2" charset="2"/>
              <a:buChar char="n"/>
            </a:pPr>
            <a:r>
              <a:rPr lang="zh-CN" altLang="en-US" dirty="0">
                <a:latin typeface="+mn-lt"/>
                <a:ea typeface="+mn-ea"/>
                <a:cs typeface="+mn-ea"/>
                <a:sym typeface="+mn-lt"/>
              </a:rPr>
              <a:t>协议的优点与缺点</a:t>
            </a:r>
            <a:endParaRPr lang="en-US" altLang="zh-CN" dirty="0">
              <a:latin typeface="+mn-lt"/>
              <a:ea typeface="+mn-ea"/>
              <a:cs typeface="+mn-ea"/>
              <a:sym typeface="+mn-lt"/>
            </a:endParaRPr>
          </a:p>
          <a:p>
            <a:pPr marL="615950" lvl="1" indent="-342900">
              <a:lnSpc>
                <a:spcPct val="120000"/>
              </a:lnSpc>
              <a:spcBef>
                <a:spcPct val="0"/>
              </a:spcBef>
              <a:buFont typeface="Wingdings" panose="05000000000000000000" pitchFamily="2" charset="2"/>
              <a:buChar char="Ø"/>
            </a:pPr>
            <a:r>
              <a:rPr lang="zh-CN" altLang="en-US" sz="2000" dirty="0">
                <a:solidFill>
                  <a:srgbClr val="C00000"/>
                </a:solidFill>
                <a:latin typeface="+mn-lt"/>
                <a:ea typeface="+mn-ea"/>
                <a:cs typeface="+mn-ea"/>
                <a:sym typeface="+mn-lt"/>
              </a:rPr>
              <a:t>优点</a:t>
            </a:r>
            <a:r>
              <a:rPr lang="zh-CN" altLang="en-US" sz="2000" dirty="0">
                <a:latin typeface="+mn-lt"/>
                <a:ea typeface="+mn-ea"/>
                <a:cs typeface="+mn-ea"/>
                <a:sym typeface="+mn-lt"/>
              </a:rPr>
              <a:t>：协议简单。</a:t>
            </a:r>
          </a:p>
          <a:p>
            <a:pPr marL="615950" lvl="1" indent="-342900">
              <a:lnSpc>
                <a:spcPct val="120000"/>
              </a:lnSpc>
              <a:spcBef>
                <a:spcPct val="0"/>
              </a:spcBef>
              <a:buFont typeface="Wingdings" panose="05000000000000000000" pitchFamily="2" charset="2"/>
              <a:buChar char="Ø"/>
            </a:pPr>
            <a:r>
              <a:rPr lang="zh-CN" altLang="en-US" sz="2000" dirty="0">
                <a:solidFill>
                  <a:srgbClr val="C00000"/>
                </a:solidFill>
                <a:latin typeface="+mn-lt"/>
                <a:ea typeface="+mn-ea"/>
                <a:cs typeface="+mn-ea"/>
                <a:sym typeface="+mn-lt"/>
              </a:rPr>
              <a:t>缺点</a:t>
            </a:r>
            <a:r>
              <a:rPr lang="zh-CN" altLang="en-US" sz="2000" dirty="0">
                <a:latin typeface="+mn-lt"/>
                <a:ea typeface="+mn-ea"/>
                <a:cs typeface="+mn-ea"/>
                <a:sym typeface="+mn-lt"/>
              </a:rPr>
              <a:t>：传输效率低，线路带宽利用率也很低。</a:t>
            </a:r>
            <a:endParaRPr lang="en-US" altLang="zh-CN" sz="2000" dirty="0">
              <a:latin typeface="+mn-lt"/>
              <a:ea typeface="+mn-ea"/>
              <a:cs typeface="+mn-ea"/>
              <a:sym typeface="+mn-lt"/>
            </a:endParaRPr>
          </a:p>
        </p:txBody>
      </p:sp>
    </p:spTree>
    <p:extLst>
      <p:ext uri="{BB962C8B-B14F-4D97-AF65-F5344CB8AC3E}">
        <p14:creationId xmlns:p14="http://schemas.microsoft.com/office/powerpoint/2010/main" val="2138944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F99E7-7756-3D65-B5E2-07F342E585D5}"/>
              </a:ext>
            </a:extLst>
          </p:cNvPr>
          <p:cNvSpPr>
            <a:spLocks noGrp="1"/>
          </p:cNvSpPr>
          <p:nvPr>
            <p:ph type="title"/>
          </p:nvPr>
        </p:nvSpPr>
        <p:spPr/>
        <p:txBody>
          <a:bodyPr>
            <a:normAutofit/>
          </a:bodyPr>
          <a:lstStyle/>
          <a:p>
            <a:r>
              <a:rPr lang="zh-CN" altLang="en-US" sz="3200" b="1" dirty="0">
                <a:solidFill>
                  <a:prstClr val="black"/>
                </a:solidFill>
                <a:latin typeface="+mn-lt"/>
                <a:ea typeface="+mn-ea"/>
                <a:cs typeface="+mn-ea"/>
                <a:sym typeface="+mn-lt"/>
              </a:rPr>
              <a:t>停等协议性能评估：完成一帧发送所需的最短时间</a:t>
            </a:r>
            <a:endParaRPr lang="zh-CN" altLang="en-US" dirty="0"/>
          </a:p>
        </p:txBody>
      </p:sp>
      <p:sp>
        <p:nvSpPr>
          <p:cNvPr id="4" name="内容占位符 3">
            <a:extLst>
              <a:ext uri="{FF2B5EF4-FFF2-40B4-BE49-F238E27FC236}">
                <a16:creationId xmlns:a16="http://schemas.microsoft.com/office/drawing/2014/main" id="{5E1032B7-0F14-0050-29A0-B19C129BEAE7}"/>
              </a:ext>
            </a:extLst>
          </p:cNvPr>
          <p:cNvSpPr>
            <a:spLocks noGrp="1"/>
          </p:cNvSpPr>
          <p:nvPr>
            <p:ph idx="10"/>
          </p:nvPr>
        </p:nvSpPr>
        <p:spPr>
          <a:xfrm>
            <a:off x="660400" y="1125538"/>
            <a:ext cx="5879634" cy="5008562"/>
          </a:xfrm>
        </p:spPr>
        <p:txBody>
          <a:bodyPr>
            <a:normAutofit lnSpcReduction="10000"/>
          </a:bodyPr>
          <a:lstStyle/>
          <a:p>
            <a:pPr fontAlgn="base">
              <a:lnSpc>
                <a:spcPct val="120000"/>
              </a:lnSpc>
              <a:spcBef>
                <a:spcPct val="0"/>
              </a:spcBef>
              <a:spcAft>
                <a:spcPct val="0"/>
              </a:spcAft>
            </a:pPr>
            <a:r>
              <a:rPr lang="en-US" altLang="zh-CN" sz="2400" b="1" i="1" dirty="0" err="1">
                <a:solidFill>
                  <a:srgbClr val="C00000"/>
                </a:solidFill>
                <a:cs typeface="+mn-ea"/>
                <a:sym typeface="+mn-lt"/>
              </a:rPr>
              <a:t>t</a:t>
            </a:r>
            <a:r>
              <a:rPr lang="en-US" altLang="zh-CN" sz="2400" b="1" i="1" baseline="-25000" dirty="0" err="1">
                <a:solidFill>
                  <a:srgbClr val="C00000"/>
                </a:solidFill>
                <a:cs typeface="+mn-ea"/>
                <a:sym typeface="+mn-lt"/>
              </a:rPr>
              <a:t>W</a:t>
            </a:r>
            <a:r>
              <a:rPr lang="en-US" altLang="zh-CN" sz="2400" b="1" i="1" baseline="-25000" dirty="0">
                <a:solidFill>
                  <a:srgbClr val="C00000"/>
                </a:solidFill>
                <a:cs typeface="+mn-ea"/>
                <a:sym typeface="+mn-lt"/>
              </a:rPr>
              <a:t> </a:t>
            </a:r>
            <a:r>
              <a:rPr lang="en-US" altLang="zh-CN" sz="2400" b="1" i="1" dirty="0">
                <a:solidFill>
                  <a:srgbClr val="C00000"/>
                </a:solidFill>
                <a:cs typeface="+mn-ea"/>
                <a:sym typeface="+mn-lt"/>
              </a:rPr>
              <a:t>= t</a:t>
            </a:r>
            <a:r>
              <a:rPr lang="en-US" altLang="zh-CN" sz="2400" b="1" i="1" baseline="-25000" dirty="0">
                <a:solidFill>
                  <a:srgbClr val="C00000"/>
                </a:solidFill>
                <a:cs typeface="+mn-ea"/>
                <a:sym typeface="+mn-lt"/>
              </a:rPr>
              <a:t>I</a:t>
            </a:r>
            <a:r>
              <a:rPr lang="en-US" altLang="zh-CN" sz="2400" b="1" i="1" dirty="0">
                <a:solidFill>
                  <a:srgbClr val="C00000"/>
                </a:solidFill>
                <a:cs typeface="+mn-ea"/>
                <a:sym typeface="+mn-lt"/>
              </a:rPr>
              <a:t>+2t</a:t>
            </a:r>
            <a:r>
              <a:rPr lang="en-US" altLang="zh-CN" sz="2400" b="1" i="1" baseline="-25000" dirty="0">
                <a:solidFill>
                  <a:srgbClr val="C00000"/>
                </a:solidFill>
                <a:cs typeface="+mn-ea"/>
                <a:sym typeface="+mn-lt"/>
              </a:rPr>
              <a:t>P</a:t>
            </a:r>
            <a:r>
              <a:rPr lang="en-US" altLang="zh-CN" sz="2400" b="1" i="1" dirty="0">
                <a:solidFill>
                  <a:srgbClr val="C00000"/>
                </a:solidFill>
                <a:cs typeface="+mn-ea"/>
                <a:sym typeface="+mn-lt"/>
              </a:rPr>
              <a:t>+2t</a:t>
            </a:r>
            <a:r>
              <a:rPr lang="en-US" altLang="zh-CN" sz="2400" b="1" i="1" baseline="-25000" dirty="0">
                <a:solidFill>
                  <a:srgbClr val="C00000"/>
                </a:solidFill>
                <a:cs typeface="+mn-ea"/>
                <a:sym typeface="+mn-lt"/>
              </a:rPr>
              <a:t>Proc</a:t>
            </a:r>
            <a:r>
              <a:rPr lang="en-US" altLang="zh-CN" sz="2400" b="1" i="1" dirty="0">
                <a:solidFill>
                  <a:srgbClr val="C00000"/>
                </a:solidFill>
                <a:cs typeface="+mn-ea"/>
                <a:sym typeface="+mn-lt"/>
              </a:rPr>
              <a:t>+t</a:t>
            </a:r>
            <a:r>
              <a:rPr lang="en-US" altLang="zh-CN" sz="2400" b="1" i="1" baseline="-25000" dirty="0">
                <a:solidFill>
                  <a:srgbClr val="C00000"/>
                </a:solidFill>
                <a:cs typeface="+mn-ea"/>
                <a:sym typeface="+mn-lt"/>
              </a:rPr>
              <a:t>S</a:t>
            </a:r>
          </a:p>
          <a:p>
            <a:pPr fontAlgn="base">
              <a:lnSpc>
                <a:spcPct val="120000"/>
              </a:lnSpc>
              <a:spcBef>
                <a:spcPct val="0"/>
              </a:spcBef>
              <a:spcAft>
                <a:spcPct val="0"/>
              </a:spcAft>
            </a:pPr>
            <a:endParaRPr lang="en-US" altLang="zh-CN" sz="2400" i="1" baseline="-25000" dirty="0">
              <a:solidFill>
                <a:srgbClr val="000000"/>
              </a:solidFill>
              <a:cs typeface="+mn-ea"/>
              <a:sym typeface="+mn-lt"/>
            </a:endParaRPr>
          </a:p>
          <a:p>
            <a:pPr fontAlgn="base">
              <a:lnSpc>
                <a:spcPct val="120000"/>
              </a:lnSpc>
              <a:spcBef>
                <a:spcPct val="0"/>
              </a:spcBef>
              <a:spcAft>
                <a:spcPct val="0"/>
              </a:spcAft>
            </a:pPr>
            <a:r>
              <a:rPr lang="en-US" altLang="zh-CN" sz="2400" b="1" i="1" dirty="0" err="1">
                <a:solidFill>
                  <a:srgbClr val="C00000"/>
                </a:solidFill>
                <a:cs typeface="+mn-ea"/>
                <a:sym typeface="+mn-lt"/>
              </a:rPr>
              <a:t>t</a:t>
            </a:r>
            <a:r>
              <a:rPr lang="en-US" altLang="zh-CN" sz="2400" b="1" i="1" baseline="-25000" dirty="0" err="1">
                <a:solidFill>
                  <a:srgbClr val="C00000"/>
                </a:solidFill>
                <a:cs typeface="+mn-ea"/>
                <a:sym typeface="+mn-lt"/>
              </a:rPr>
              <a:t>I</a:t>
            </a:r>
            <a:r>
              <a:rPr lang="zh-CN" altLang="en-US" sz="2400" dirty="0">
                <a:solidFill>
                  <a:srgbClr val="000000"/>
                </a:solidFill>
                <a:cs typeface="+mn-ea"/>
                <a:sym typeface="+mn-lt"/>
              </a:rPr>
              <a:t>：发送端发送数据帧比特流时间 </a:t>
            </a:r>
            <a:r>
              <a:rPr lang="en-US" altLang="zh-CN" sz="2400" dirty="0">
                <a:solidFill>
                  <a:srgbClr val="000000"/>
                </a:solidFill>
                <a:cs typeface="+mn-ea"/>
                <a:sym typeface="+mn-lt"/>
              </a:rPr>
              <a:t> </a:t>
            </a:r>
          </a:p>
          <a:p>
            <a:pPr marL="0" indent="0" fontAlgn="base">
              <a:lnSpc>
                <a:spcPct val="120000"/>
              </a:lnSpc>
              <a:spcBef>
                <a:spcPct val="0"/>
              </a:spcBef>
              <a:spcAft>
                <a:spcPct val="0"/>
              </a:spcAft>
              <a:buNone/>
            </a:pPr>
            <a:r>
              <a:rPr lang="zh-CN" altLang="en-US" sz="2400" dirty="0">
                <a:solidFill>
                  <a:srgbClr val="000000"/>
                </a:solidFill>
                <a:cs typeface="+mn-ea"/>
                <a:sym typeface="+mn-lt"/>
              </a:rPr>
              <a:t>       （帧长</a:t>
            </a:r>
            <a:r>
              <a:rPr lang="en-US" altLang="zh-CN" sz="2400" dirty="0">
                <a:solidFill>
                  <a:srgbClr val="000000"/>
                </a:solidFill>
                <a:cs typeface="+mn-ea"/>
                <a:sym typeface="+mn-lt"/>
              </a:rPr>
              <a:t>/</a:t>
            </a:r>
            <a:r>
              <a:rPr lang="zh-CN" altLang="en-US" sz="2400" dirty="0">
                <a:solidFill>
                  <a:srgbClr val="000000"/>
                </a:solidFill>
                <a:cs typeface="+mn-ea"/>
                <a:sym typeface="+mn-lt"/>
              </a:rPr>
              <a:t>数据传输速率）</a:t>
            </a:r>
            <a:endParaRPr lang="en-US" altLang="zh-CN" sz="2400" dirty="0">
              <a:solidFill>
                <a:srgbClr val="000000"/>
              </a:solidFill>
              <a:cs typeface="+mn-ea"/>
              <a:sym typeface="+mn-lt"/>
            </a:endParaRPr>
          </a:p>
          <a:p>
            <a:pPr fontAlgn="base">
              <a:lnSpc>
                <a:spcPct val="120000"/>
              </a:lnSpc>
              <a:spcBef>
                <a:spcPct val="0"/>
              </a:spcBef>
              <a:spcAft>
                <a:spcPct val="0"/>
              </a:spcAft>
            </a:pPr>
            <a:endParaRPr lang="zh-CN" altLang="en-US" sz="2400" dirty="0">
              <a:solidFill>
                <a:srgbClr val="000000"/>
              </a:solidFill>
              <a:cs typeface="+mn-ea"/>
              <a:sym typeface="+mn-lt"/>
            </a:endParaRPr>
          </a:p>
          <a:p>
            <a:pPr fontAlgn="base">
              <a:lnSpc>
                <a:spcPct val="120000"/>
              </a:lnSpc>
              <a:spcBef>
                <a:spcPct val="0"/>
              </a:spcBef>
              <a:spcAft>
                <a:spcPct val="0"/>
              </a:spcAft>
            </a:pPr>
            <a:r>
              <a:rPr lang="en-US" altLang="zh-CN" sz="2400" b="1" i="1" dirty="0" err="1">
                <a:solidFill>
                  <a:srgbClr val="C00000"/>
                </a:solidFill>
                <a:cs typeface="+mn-ea"/>
                <a:sym typeface="+mn-lt"/>
              </a:rPr>
              <a:t>t</a:t>
            </a:r>
            <a:r>
              <a:rPr lang="en-US" altLang="zh-CN" sz="2400" b="1" i="1" baseline="-25000" dirty="0" err="1">
                <a:solidFill>
                  <a:srgbClr val="C00000"/>
                </a:solidFill>
                <a:cs typeface="+mn-ea"/>
                <a:sym typeface="+mn-lt"/>
              </a:rPr>
              <a:t>S</a:t>
            </a:r>
            <a:r>
              <a:rPr lang="zh-CN" altLang="en-US" sz="2400" dirty="0">
                <a:solidFill>
                  <a:srgbClr val="000000"/>
                </a:solidFill>
                <a:cs typeface="+mn-ea"/>
                <a:sym typeface="+mn-lt"/>
              </a:rPr>
              <a:t>：接收端发送确认帧比特流时间 </a:t>
            </a:r>
            <a:endParaRPr lang="en-US" altLang="zh-CN" sz="2400" dirty="0">
              <a:solidFill>
                <a:srgbClr val="000000"/>
              </a:solidFill>
              <a:cs typeface="+mn-ea"/>
              <a:sym typeface="+mn-lt"/>
            </a:endParaRPr>
          </a:p>
          <a:p>
            <a:pPr marL="0" indent="0" fontAlgn="base">
              <a:spcBef>
                <a:spcPct val="0"/>
              </a:spcBef>
              <a:spcAft>
                <a:spcPct val="0"/>
              </a:spcAft>
              <a:buNone/>
            </a:pPr>
            <a:r>
              <a:rPr lang="zh-CN" altLang="en-US" dirty="0">
                <a:solidFill>
                  <a:srgbClr val="000000"/>
                </a:solidFill>
                <a:cs typeface="+mn-ea"/>
                <a:sym typeface="+mn-lt"/>
              </a:rPr>
              <a:t>       （</a:t>
            </a:r>
            <a:r>
              <a:rPr lang="en-US" altLang="zh-CN" dirty="0">
                <a:solidFill>
                  <a:srgbClr val="000000"/>
                </a:solidFill>
                <a:cs typeface="+mn-ea"/>
                <a:sym typeface="+mn-lt"/>
              </a:rPr>
              <a:t> </a:t>
            </a:r>
            <a:r>
              <a:rPr lang="zh-CN" altLang="en-US" dirty="0">
                <a:solidFill>
                  <a:srgbClr val="000000"/>
                </a:solidFill>
                <a:cs typeface="+mn-ea"/>
                <a:sym typeface="+mn-lt"/>
              </a:rPr>
              <a:t>确认帧长</a:t>
            </a:r>
            <a:r>
              <a:rPr lang="en-US" altLang="zh-CN" dirty="0">
                <a:solidFill>
                  <a:srgbClr val="000000"/>
                </a:solidFill>
                <a:cs typeface="+mn-ea"/>
                <a:sym typeface="+mn-lt"/>
              </a:rPr>
              <a:t>/</a:t>
            </a:r>
            <a:r>
              <a:rPr lang="zh-CN" altLang="en-US" dirty="0">
                <a:solidFill>
                  <a:srgbClr val="000000"/>
                </a:solidFill>
                <a:cs typeface="+mn-ea"/>
                <a:sym typeface="+mn-lt"/>
              </a:rPr>
              <a:t>数据传输速率）</a:t>
            </a:r>
            <a:endParaRPr lang="en-US" altLang="zh-CN" dirty="0">
              <a:solidFill>
                <a:srgbClr val="000000"/>
              </a:solidFill>
              <a:cs typeface="+mn-ea"/>
              <a:sym typeface="+mn-lt"/>
            </a:endParaRPr>
          </a:p>
          <a:p>
            <a:pPr marL="0" indent="0" fontAlgn="base">
              <a:spcBef>
                <a:spcPct val="0"/>
              </a:spcBef>
              <a:spcAft>
                <a:spcPct val="0"/>
              </a:spcAft>
              <a:buNone/>
            </a:pPr>
            <a:endParaRPr lang="zh-CN" altLang="en-US" dirty="0">
              <a:solidFill>
                <a:srgbClr val="000000"/>
              </a:solidFill>
              <a:cs typeface="+mn-ea"/>
              <a:sym typeface="+mn-lt"/>
            </a:endParaRPr>
          </a:p>
          <a:p>
            <a:pPr fontAlgn="base">
              <a:lnSpc>
                <a:spcPct val="120000"/>
              </a:lnSpc>
              <a:spcBef>
                <a:spcPct val="0"/>
              </a:spcBef>
              <a:spcAft>
                <a:spcPct val="0"/>
              </a:spcAft>
            </a:pPr>
            <a:r>
              <a:rPr lang="en-US" altLang="zh-CN" sz="2400" b="1" i="1" dirty="0" err="1">
                <a:solidFill>
                  <a:srgbClr val="C00000"/>
                </a:solidFill>
                <a:cs typeface="+mn-ea"/>
                <a:sym typeface="+mn-lt"/>
              </a:rPr>
              <a:t>t</a:t>
            </a:r>
            <a:r>
              <a:rPr lang="en-US" altLang="zh-CN" sz="2400" b="1" i="1" baseline="-25000" dirty="0" err="1">
                <a:solidFill>
                  <a:srgbClr val="C00000"/>
                </a:solidFill>
                <a:cs typeface="+mn-ea"/>
                <a:sym typeface="+mn-lt"/>
              </a:rPr>
              <a:t>P</a:t>
            </a:r>
            <a:r>
              <a:rPr lang="zh-CN" altLang="en-US" sz="2400" dirty="0">
                <a:solidFill>
                  <a:srgbClr val="000000"/>
                </a:solidFill>
                <a:cs typeface="+mn-ea"/>
                <a:sym typeface="+mn-lt"/>
              </a:rPr>
              <a:t>：信号传播延时</a:t>
            </a:r>
            <a:endParaRPr lang="en-US" altLang="zh-CN" sz="2400" dirty="0">
              <a:solidFill>
                <a:srgbClr val="000000"/>
              </a:solidFill>
              <a:cs typeface="+mn-ea"/>
              <a:sym typeface="+mn-lt"/>
            </a:endParaRPr>
          </a:p>
          <a:p>
            <a:pPr marL="0" indent="0" fontAlgn="base">
              <a:lnSpc>
                <a:spcPct val="120000"/>
              </a:lnSpc>
              <a:spcBef>
                <a:spcPct val="0"/>
              </a:spcBef>
              <a:spcAft>
                <a:spcPct val="0"/>
              </a:spcAft>
              <a:buNone/>
            </a:pPr>
            <a:r>
              <a:rPr lang="en-US" altLang="zh-CN" dirty="0">
                <a:solidFill>
                  <a:srgbClr val="000000"/>
                </a:solidFill>
                <a:cs typeface="+mn-ea"/>
                <a:sym typeface="+mn-lt"/>
              </a:rPr>
              <a:t>       </a:t>
            </a:r>
            <a:r>
              <a:rPr lang="zh-CN" altLang="en-US" dirty="0">
                <a:solidFill>
                  <a:srgbClr val="000000"/>
                </a:solidFill>
                <a:cs typeface="+mn-ea"/>
                <a:sym typeface="+mn-lt"/>
              </a:rPr>
              <a:t>（</a:t>
            </a:r>
            <a:r>
              <a:rPr lang="en-US" altLang="zh-CN" sz="2400" dirty="0">
                <a:solidFill>
                  <a:srgbClr val="000000"/>
                </a:solidFill>
                <a:cs typeface="+mn-ea"/>
                <a:sym typeface="+mn-lt"/>
              </a:rPr>
              <a:t> </a:t>
            </a:r>
            <a:r>
              <a:rPr lang="zh-CN" altLang="en-US" sz="2400" dirty="0">
                <a:solidFill>
                  <a:srgbClr val="000000"/>
                </a:solidFill>
                <a:cs typeface="+mn-ea"/>
                <a:sym typeface="+mn-lt"/>
              </a:rPr>
              <a:t>线路距离</a:t>
            </a:r>
            <a:r>
              <a:rPr lang="en-US" altLang="zh-CN" sz="2400" dirty="0">
                <a:solidFill>
                  <a:srgbClr val="000000"/>
                </a:solidFill>
                <a:cs typeface="+mn-ea"/>
                <a:sym typeface="+mn-lt"/>
              </a:rPr>
              <a:t>/</a:t>
            </a:r>
            <a:r>
              <a:rPr lang="zh-CN" altLang="en-US" dirty="0">
                <a:solidFill>
                  <a:srgbClr val="000000"/>
                </a:solidFill>
                <a:cs typeface="+mn-ea"/>
                <a:sym typeface="+mn-lt"/>
              </a:rPr>
              <a:t>信号</a:t>
            </a:r>
            <a:r>
              <a:rPr lang="zh-CN" altLang="en-US" sz="2400" dirty="0">
                <a:solidFill>
                  <a:srgbClr val="000000"/>
                </a:solidFill>
                <a:cs typeface="+mn-ea"/>
                <a:sym typeface="+mn-lt"/>
              </a:rPr>
              <a:t>传输速率）</a:t>
            </a:r>
            <a:endParaRPr lang="en-US" altLang="zh-CN" sz="2400" dirty="0">
              <a:solidFill>
                <a:srgbClr val="000000"/>
              </a:solidFill>
              <a:cs typeface="+mn-ea"/>
              <a:sym typeface="+mn-lt"/>
            </a:endParaRPr>
          </a:p>
          <a:p>
            <a:pPr marL="0" indent="0" fontAlgn="base">
              <a:lnSpc>
                <a:spcPct val="120000"/>
              </a:lnSpc>
              <a:spcBef>
                <a:spcPct val="0"/>
              </a:spcBef>
              <a:spcAft>
                <a:spcPct val="0"/>
              </a:spcAft>
              <a:buNone/>
            </a:pPr>
            <a:endParaRPr lang="zh-CN" altLang="en-US" sz="2400" dirty="0">
              <a:solidFill>
                <a:srgbClr val="000000"/>
              </a:solidFill>
              <a:cs typeface="+mn-ea"/>
              <a:sym typeface="+mn-lt"/>
            </a:endParaRPr>
          </a:p>
          <a:p>
            <a:pPr fontAlgn="base">
              <a:lnSpc>
                <a:spcPct val="120000"/>
              </a:lnSpc>
              <a:spcBef>
                <a:spcPct val="0"/>
              </a:spcBef>
              <a:spcAft>
                <a:spcPct val="0"/>
              </a:spcAft>
            </a:pPr>
            <a:r>
              <a:rPr lang="en-US" altLang="zh-CN" sz="2400" b="1" i="1" dirty="0" err="1">
                <a:solidFill>
                  <a:srgbClr val="C00000"/>
                </a:solidFill>
                <a:cs typeface="+mn-ea"/>
                <a:sym typeface="+mn-lt"/>
              </a:rPr>
              <a:t>t</a:t>
            </a:r>
            <a:r>
              <a:rPr lang="en-US" altLang="zh-CN" sz="2400" b="1" i="1" baseline="-25000" dirty="0" err="1">
                <a:solidFill>
                  <a:srgbClr val="C00000"/>
                </a:solidFill>
                <a:cs typeface="+mn-ea"/>
                <a:sym typeface="+mn-lt"/>
              </a:rPr>
              <a:t>Proc</a:t>
            </a:r>
            <a:r>
              <a:rPr lang="zh-CN" altLang="en-US" sz="2400" dirty="0">
                <a:solidFill>
                  <a:srgbClr val="000000"/>
                </a:solidFill>
                <a:cs typeface="+mn-ea"/>
                <a:sym typeface="+mn-lt"/>
              </a:rPr>
              <a:t>：节点处理时间</a:t>
            </a:r>
          </a:p>
          <a:p>
            <a:endParaRPr lang="zh-CN" altLang="en-US" dirty="0"/>
          </a:p>
        </p:txBody>
      </p:sp>
      <p:sp>
        <p:nvSpPr>
          <p:cNvPr id="5" name="灯片编号占位符 4">
            <a:extLst>
              <a:ext uri="{FF2B5EF4-FFF2-40B4-BE49-F238E27FC236}">
                <a16:creationId xmlns:a16="http://schemas.microsoft.com/office/drawing/2014/main" id="{621D4645-0F7C-B2EE-C6E5-427DFC6A229D}"/>
              </a:ext>
            </a:extLst>
          </p:cNvPr>
          <p:cNvSpPr>
            <a:spLocks noGrp="1"/>
          </p:cNvSpPr>
          <p:nvPr>
            <p:ph type="sldNum" sz="quarter" idx="12"/>
          </p:nvPr>
        </p:nvSpPr>
        <p:spPr/>
        <p:txBody>
          <a:bodyPr/>
          <a:lstStyle/>
          <a:p>
            <a:fld id="{C8BB1146-E542-4D4E-B8E9-6919A11DDD48}" type="slidenum">
              <a:rPr lang="en-US" smtClean="0"/>
              <a:t>53</a:t>
            </a:fld>
            <a:endParaRPr lang="en-US"/>
          </a:p>
        </p:txBody>
      </p:sp>
      <p:pic>
        <p:nvPicPr>
          <p:cNvPr id="71" name="图片 70">
            <a:extLst>
              <a:ext uri="{FF2B5EF4-FFF2-40B4-BE49-F238E27FC236}">
                <a16:creationId xmlns:a16="http://schemas.microsoft.com/office/drawing/2014/main" id="{0AFCB82F-5301-9D95-C6F6-6E8CDA250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034" y="1028700"/>
            <a:ext cx="4797859" cy="5324232"/>
          </a:xfrm>
          <a:prstGeom prst="rect">
            <a:avLst/>
          </a:prstGeom>
        </p:spPr>
      </p:pic>
    </p:spTree>
    <p:extLst>
      <p:ext uri="{BB962C8B-B14F-4D97-AF65-F5344CB8AC3E}">
        <p14:creationId xmlns:p14="http://schemas.microsoft.com/office/powerpoint/2010/main" val="1742002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5C386-77CF-1838-6E51-76EAAF5FE03C}"/>
              </a:ext>
            </a:extLst>
          </p:cNvPr>
          <p:cNvSpPr>
            <a:spLocks noGrp="1"/>
          </p:cNvSpPr>
          <p:nvPr>
            <p:ph type="title"/>
          </p:nvPr>
        </p:nvSpPr>
        <p:spPr/>
        <p:txBody>
          <a:bodyPr>
            <a:normAutofit/>
          </a:bodyPr>
          <a:lstStyle/>
          <a:p>
            <a:r>
              <a:rPr lang="zh-CN" altLang="en-US" sz="3200" b="1" dirty="0">
                <a:solidFill>
                  <a:prstClr val="black"/>
                </a:solidFill>
                <a:latin typeface="+mn-lt"/>
                <a:ea typeface="+mn-ea"/>
                <a:cs typeface="+mn-ea"/>
                <a:sym typeface="+mn-lt"/>
              </a:rPr>
              <a:t>停等协议性能评估：信道利用率和有效数据传输速率</a:t>
            </a:r>
            <a:endParaRPr lang="zh-CN" altLang="en-US" dirty="0"/>
          </a:p>
        </p:txBody>
      </p:sp>
      <p:sp>
        <p:nvSpPr>
          <p:cNvPr id="3" name="内容占位符 2">
            <a:extLst>
              <a:ext uri="{FF2B5EF4-FFF2-40B4-BE49-F238E27FC236}">
                <a16:creationId xmlns:a16="http://schemas.microsoft.com/office/drawing/2014/main" id="{8F0F8752-062B-9573-5B75-CC1349C907DC}"/>
              </a:ext>
            </a:extLst>
          </p:cNvPr>
          <p:cNvSpPr>
            <a:spLocks noGrp="1"/>
          </p:cNvSpPr>
          <p:nvPr>
            <p:ph idx="1"/>
          </p:nvPr>
        </p:nvSpPr>
        <p:spPr/>
        <p:txBody>
          <a:bodyPr/>
          <a:lstStyle/>
          <a:p>
            <a:pPr>
              <a:lnSpc>
                <a:spcPct val="120000"/>
              </a:lnSpc>
              <a:spcBef>
                <a:spcPct val="0"/>
              </a:spcBef>
            </a:pPr>
            <a:r>
              <a:rPr lang="zh-CN" altLang="en-US" sz="2400" dirty="0">
                <a:solidFill>
                  <a:srgbClr val="C00000"/>
                </a:solidFill>
                <a:latin typeface="+mn-lt"/>
                <a:ea typeface="+mn-ea"/>
                <a:cs typeface="+mn-ea"/>
                <a:sym typeface="+mn-lt"/>
              </a:rPr>
              <a:t>信道利用率</a:t>
            </a:r>
            <a:r>
              <a:rPr lang="zh-CN" altLang="en-US" sz="2400" dirty="0">
                <a:latin typeface="+mn-lt"/>
                <a:ea typeface="+mn-ea"/>
                <a:cs typeface="+mn-ea"/>
                <a:sym typeface="+mn-lt"/>
              </a:rPr>
              <a:t>：信道被占用的时间和总时间之比。</a:t>
            </a:r>
          </a:p>
          <a:p>
            <a:pPr>
              <a:lnSpc>
                <a:spcPct val="120000"/>
              </a:lnSpc>
              <a:spcBef>
                <a:spcPct val="0"/>
              </a:spcBef>
            </a:pPr>
            <a:r>
              <a:rPr lang="zh-CN" altLang="en-US" sz="2400" dirty="0">
                <a:solidFill>
                  <a:srgbClr val="C00000"/>
                </a:solidFill>
                <a:latin typeface="+mn-lt"/>
                <a:ea typeface="+mn-ea"/>
                <a:cs typeface="+mn-ea"/>
                <a:sym typeface="+mn-lt"/>
              </a:rPr>
              <a:t>有效数据传输率</a:t>
            </a:r>
            <a:r>
              <a:rPr lang="zh-CN" altLang="en-US" sz="2400" dirty="0">
                <a:latin typeface="+mn-lt"/>
                <a:ea typeface="+mn-ea"/>
                <a:cs typeface="+mn-ea"/>
                <a:sym typeface="+mn-lt"/>
              </a:rPr>
              <a:t>：单位时间内传输的有效数据位数。</a:t>
            </a:r>
          </a:p>
          <a:p>
            <a:pPr marL="715963" indent="-358775">
              <a:lnSpc>
                <a:spcPct val="120000"/>
              </a:lnSpc>
              <a:spcBef>
                <a:spcPct val="0"/>
              </a:spcBef>
              <a:buFont typeface="Wingdings" panose="05000000000000000000" pitchFamily="2" charset="2"/>
              <a:buChar char="Ø"/>
            </a:pPr>
            <a:endParaRPr lang="en-US" altLang="zh-CN" sz="2400" dirty="0">
              <a:latin typeface="+mn-lt"/>
              <a:ea typeface="+mn-ea"/>
              <a:cs typeface="+mn-ea"/>
              <a:sym typeface="+mn-lt"/>
            </a:endParaRPr>
          </a:p>
          <a:p>
            <a:pPr marL="715963" indent="-358775">
              <a:lnSpc>
                <a:spcPct val="120000"/>
              </a:lnSpc>
              <a:spcBef>
                <a:spcPct val="0"/>
              </a:spcBef>
              <a:buFont typeface="Wingdings" panose="05000000000000000000" pitchFamily="2" charset="2"/>
              <a:buChar char="Ø"/>
            </a:pPr>
            <a:r>
              <a:rPr lang="zh-CN" altLang="en-US" sz="2400" dirty="0">
                <a:latin typeface="+mn-lt"/>
                <a:ea typeface="+mn-ea"/>
                <a:cs typeface="+mn-ea"/>
                <a:sym typeface="+mn-lt"/>
              </a:rPr>
              <a:t>无差错情形时发送信道的利用率</a:t>
            </a:r>
            <a:r>
              <a:rPr lang="en-US" altLang="zh-CN" sz="2400" i="1" dirty="0">
                <a:latin typeface="+mn-lt"/>
                <a:ea typeface="+mn-ea"/>
                <a:cs typeface="+mn-ea"/>
                <a:sym typeface="+mn-lt"/>
              </a:rPr>
              <a:t>P</a:t>
            </a:r>
            <a:r>
              <a:rPr lang="zh-CN" altLang="en-US" sz="2400" dirty="0">
                <a:latin typeface="+mn-lt"/>
                <a:ea typeface="+mn-ea"/>
                <a:cs typeface="+mn-ea"/>
                <a:sym typeface="+mn-lt"/>
              </a:rPr>
              <a:t>：</a:t>
            </a:r>
          </a:p>
          <a:p>
            <a:pPr algn="ctr">
              <a:lnSpc>
                <a:spcPct val="120000"/>
              </a:lnSpc>
              <a:spcBef>
                <a:spcPct val="0"/>
              </a:spcBef>
              <a:buFont typeface="Wingdings" panose="05000000000000000000" pitchFamily="2" charset="2"/>
              <a:buNone/>
            </a:pPr>
            <a:r>
              <a:rPr lang="en-US" altLang="zh-CN" sz="2400" i="1" dirty="0">
                <a:latin typeface="+mn-lt"/>
                <a:ea typeface="+mn-ea"/>
                <a:cs typeface="+mn-ea"/>
                <a:sym typeface="+mn-lt"/>
              </a:rPr>
              <a:t>                  P=</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en-US" altLang="zh-CN" sz="2400" i="1"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W</a:t>
            </a:r>
            <a:r>
              <a:rPr lang="en-US" altLang="zh-CN" sz="2400" i="1" dirty="0">
                <a:latin typeface="+mn-lt"/>
                <a:ea typeface="+mn-ea"/>
                <a:cs typeface="+mn-ea"/>
                <a:sym typeface="+mn-lt"/>
              </a:rPr>
              <a:t> </a:t>
            </a:r>
          </a:p>
          <a:p>
            <a:pPr marL="1073150" lvl="1" indent="-357188">
              <a:lnSpc>
                <a:spcPct val="120000"/>
              </a:lnSpc>
              <a:spcBef>
                <a:spcPct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I</a:t>
            </a:r>
            <a:r>
              <a:rPr lang="zh-CN" altLang="en-US" sz="2000" dirty="0">
                <a:latin typeface="+mn-lt"/>
                <a:ea typeface="+mn-ea"/>
                <a:cs typeface="+mn-ea"/>
                <a:sym typeface="+mn-lt"/>
              </a:rPr>
              <a:t>：发送端发送数据比特流的时间</a:t>
            </a:r>
          </a:p>
          <a:p>
            <a:pPr marL="1073150" lvl="1" indent="-357188">
              <a:lnSpc>
                <a:spcPct val="120000"/>
              </a:lnSpc>
              <a:spcBef>
                <a:spcPct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w</a:t>
            </a:r>
            <a:r>
              <a:rPr lang="zh-CN" altLang="en-US" sz="2000" dirty="0">
                <a:latin typeface="+mn-lt"/>
                <a:ea typeface="+mn-ea"/>
                <a:cs typeface="+mn-ea"/>
                <a:sym typeface="+mn-lt"/>
              </a:rPr>
              <a:t>：发送一帧的总时间</a:t>
            </a:r>
          </a:p>
          <a:p>
            <a:pPr>
              <a:lnSpc>
                <a:spcPct val="120000"/>
              </a:lnSpc>
              <a:spcBef>
                <a:spcPct val="0"/>
              </a:spcBef>
              <a:buFont typeface="Wingdings" panose="05000000000000000000" pitchFamily="2" charset="2"/>
              <a:buChar char="Ø"/>
            </a:pPr>
            <a:endParaRPr lang="en-US" altLang="zh-CN" sz="2400" dirty="0">
              <a:latin typeface="+mn-lt"/>
              <a:ea typeface="+mn-ea"/>
              <a:cs typeface="+mn-ea"/>
              <a:sym typeface="+mn-lt"/>
            </a:endParaRPr>
          </a:p>
          <a:p>
            <a:pPr marL="715963" indent="-358775">
              <a:lnSpc>
                <a:spcPct val="120000"/>
              </a:lnSpc>
              <a:spcBef>
                <a:spcPct val="0"/>
              </a:spcBef>
              <a:buFont typeface="Wingdings" panose="05000000000000000000" pitchFamily="2" charset="2"/>
              <a:buChar char="Ø"/>
            </a:pPr>
            <a:r>
              <a:rPr lang="zh-CN" altLang="en-US" sz="2400" dirty="0">
                <a:latin typeface="+mn-lt"/>
                <a:ea typeface="+mn-ea"/>
                <a:cs typeface="+mn-ea"/>
                <a:sym typeface="+mn-lt"/>
              </a:rPr>
              <a:t>无差错情形时的有效数据传输率</a:t>
            </a:r>
          </a:p>
          <a:p>
            <a:pPr algn="ctr">
              <a:lnSpc>
                <a:spcPct val="120000"/>
              </a:lnSpc>
              <a:spcBef>
                <a:spcPct val="0"/>
              </a:spcBef>
              <a:buFont typeface="Wingdings" panose="05000000000000000000" pitchFamily="2" charset="2"/>
              <a:buNone/>
            </a:pPr>
            <a:r>
              <a:rPr lang="en-US" altLang="zh-CN" sz="2400" i="1" dirty="0">
                <a:latin typeface="+mn-lt"/>
                <a:ea typeface="+mn-ea"/>
                <a:cs typeface="+mn-ea"/>
                <a:sym typeface="+mn-lt"/>
              </a:rPr>
              <a:t>                    S=N</a:t>
            </a:r>
            <a:r>
              <a:rPr lang="en-US" altLang="zh-CN" sz="2400" dirty="0">
                <a:latin typeface="+mn-lt"/>
                <a:ea typeface="+mn-ea"/>
                <a:cs typeface="+mn-ea"/>
                <a:sym typeface="+mn-lt"/>
              </a:rPr>
              <a:t>/</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W</a:t>
            </a:r>
            <a:r>
              <a:rPr lang="en-US" altLang="zh-CN" sz="2400" dirty="0">
                <a:latin typeface="+mn-lt"/>
                <a:ea typeface="+mn-ea"/>
                <a:cs typeface="+mn-ea"/>
                <a:sym typeface="+mn-lt"/>
              </a:rPr>
              <a:t> </a:t>
            </a:r>
          </a:p>
          <a:p>
            <a:pPr marL="1073150" lvl="1" indent="-357188">
              <a:lnSpc>
                <a:spcPct val="120000"/>
              </a:lnSpc>
              <a:spcBef>
                <a:spcPct val="0"/>
              </a:spcBef>
              <a:buFont typeface="Wingdings" panose="05000000000000000000" pitchFamily="2" charset="2"/>
              <a:buNone/>
            </a:pPr>
            <a:r>
              <a:rPr lang="en-US" altLang="zh-CN" sz="2000" i="1" dirty="0">
                <a:latin typeface="+mn-lt"/>
                <a:ea typeface="+mn-ea"/>
                <a:cs typeface="+mn-ea"/>
                <a:sym typeface="+mn-lt"/>
              </a:rPr>
              <a:t>N</a:t>
            </a:r>
            <a:r>
              <a:rPr lang="zh-CN" altLang="en-US" sz="2000" dirty="0">
                <a:latin typeface="+mn-lt"/>
                <a:ea typeface="+mn-ea"/>
                <a:cs typeface="+mn-ea"/>
                <a:sym typeface="+mn-lt"/>
              </a:rPr>
              <a:t>：一帧数据帧的有效数据比特数；</a:t>
            </a:r>
          </a:p>
          <a:p>
            <a:endParaRPr lang="zh-CN" altLang="en-US" dirty="0"/>
          </a:p>
        </p:txBody>
      </p:sp>
      <p:sp>
        <p:nvSpPr>
          <p:cNvPr id="4" name="灯片编号占位符 3">
            <a:extLst>
              <a:ext uri="{FF2B5EF4-FFF2-40B4-BE49-F238E27FC236}">
                <a16:creationId xmlns:a16="http://schemas.microsoft.com/office/drawing/2014/main" id="{6FFC4999-F6F2-E881-0EF3-643C9FBD8157}"/>
              </a:ext>
            </a:extLst>
          </p:cNvPr>
          <p:cNvSpPr>
            <a:spLocks noGrp="1"/>
          </p:cNvSpPr>
          <p:nvPr>
            <p:ph type="sldNum" sz="quarter" idx="12"/>
          </p:nvPr>
        </p:nvSpPr>
        <p:spPr/>
        <p:txBody>
          <a:bodyPr/>
          <a:lstStyle/>
          <a:p>
            <a:fld id="{C8BB1146-E542-4D4E-B8E9-6919A11DDD48}" type="slidenum">
              <a:rPr lang="en-US" smtClean="0"/>
              <a:t>54</a:t>
            </a:fld>
            <a:endParaRPr lang="en-US"/>
          </a:p>
        </p:txBody>
      </p:sp>
    </p:spTree>
    <p:extLst>
      <p:ext uri="{BB962C8B-B14F-4D97-AF65-F5344CB8AC3E}">
        <p14:creationId xmlns:p14="http://schemas.microsoft.com/office/powerpoint/2010/main" val="3572023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14073-FD01-F7EE-4630-D77A41875294}"/>
              </a:ext>
            </a:extLst>
          </p:cNvPr>
          <p:cNvSpPr>
            <a:spLocks noGrp="1"/>
          </p:cNvSpPr>
          <p:nvPr>
            <p:ph type="title"/>
          </p:nvPr>
        </p:nvSpPr>
        <p:spPr/>
        <p:txBody>
          <a:bodyPr>
            <a:normAutofit fontScale="90000"/>
          </a:bodyPr>
          <a:lstStyle/>
          <a:p>
            <a:pPr>
              <a:lnSpc>
                <a:spcPct val="130000"/>
              </a:lnSpc>
              <a:spcAft>
                <a:spcPct val="0"/>
              </a:spcAft>
            </a:pPr>
            <a:br>
              <a:rPr lang="en-US" altLang="zh-CN" sz="2000" b="1" dirty="0">
                <a:solidFill>
                  <a:prstClr val="black"/>
                </a:solidFill>
                <a:latin typeface="+mn-lt"/>
                <a:ea typeface="+mn-ea"/>
                <a:cs typeface="+mn-ea"/>
                <a:sym typeface="+mn-lt"/>
              </a:rPr>
            </a:br>
            <a:r>
              <a:rPr lang="zh-CN" altLang="en-US" sz="3200" b="1" dirty="0">
                <a:solidFill>
                  <a:prstClr val="black"/>
                </a:solidFill>
                <a:latin typeface="+mn-lt"/>
                <a:ea typeface="+mn-ea"/>
                <a:cs typeface="+mn-ea"/>
                <a:sym typeface="+mn-lt"/>
              </a:rPr>
              <a:t>停等协议性能评估：信道利用率和有效数据传输效率计算实例</a:t>
            </a:r>
            <a:endParaRPr lang="zh-CN" altLang="en-US" dirty="0"/>
          </a:p>
        </p:txBody>
      </p:sp>
      <p:sp>
        <p:nvSpPr>
          <p:cNvPr id="4" name="灯片编号占位符 3">
            <a:extLst>
              <a:ext uri="{FF2B5EF4-FFF2-40B4-BE49-F238E27FC236}">
                <a16:creationId xmlns:a16="http://schemas.microsoft.com/office/drawing/2014/main" id="{54949A33-976B-26CA-ED60-F3C72EC137C6}"/>
              </a:ext>
            </a:extLst>
          </p:cNvPr>
          <p:cNvSpPr>
            <a:spLocks noGrp="1"/>
          </p:cNvSpPr>
          <p:nvPr>
            <p:ph type="sldNum" sz="quarter" idx="12"/>
          </p:nvPr>
        </p:nvSpPr>
        <p:spPr/>
        <p:txBody>
          <a:bodyPr/>
          <a:lstStyle/>
          <a:p>
            <a:fld id="{C8BB1146-E542-4D4E-B8E9-6919A11DDD48}" type="slidenum">
              <a:rPr lang="en-US" smtClean="0"/>
              <a:t>55</a:t>
            </a:fld>
            <a:endParaRPr lang="en-US"/>
          </a:p>
        </p:txBody>
      </p:sp>
      <p:sp>
        <p:nvSpPr>
          <p:cNvPr id="5" name="Rectangle 3">
            <a:extLst>
              <a:ext uri="{FF2B5EF4-FFF2-40B4-BE49-F238E27FC236}">
                <a16:creationId xmlns:a16="http://schemas.microsoft.com/office/drawing/2014/main" id="{D8FD08FF-7F43-DCCE-42A4-6D240A68BB29}"/>
              </a:ext>
            </a:extLst>
          </p:cNvPr>
          <p:cNvSpPr txBox="1">
            <a:spLocks noChangeArrowheads="1"/>
          </p:cNvSpPr>
          <p:nvPr/>
        </p:nvSpPr>
        <p:spPr>
          <a:xfrm>
            <a:off x="749432" y="1834299"/>
            <a:ext cx="5162476" cy="3992452"/>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000" i="1" dirty="0">
                <a:latin typeface="+mn-lt"/>
                <a:ea typeface="+mn-ea"/>
                <a:cs typeface="+mn-ea"/>
                <a:sym typeface="+mn-lt"/>
              </a:rPr>
              <a:t>C </a:t>
            </a:r>
            <a:r>
              <a:rPr lang="en-US" altLang="zh-CN" sz="2000" dirty="0">
                <a:latin typeface="+mn-lt"/>
                <a:ea typeface="+mn-ea"/>
                <a:cs typeface="+mn-ea"/>
                <a:sym typeface="+mn-lt"/>
              </a:rPr>
              <a:t>= </a:t>
            </a:r>
            <a:r>
              <a:rPr lang="zh-CN" altLang="en-US" sz="2000" dirty="0">
                <a:latin typeface="+mn-lt"/>
                <a:ea typeface="+mn-ea"/>
                <a:cs typeface="+mn-ea"/>
                <a:sym typeface="+mn-lt"/>
              </a:rPr>
              <a:t>数据流发送速率（</a:t>
            </a:r>
            <a:r>
              <a:rPr lang="en-US" altLang="zh-CN" sz="2000" dirty="0">
                <a:latin typeface="+mn-lt"/>
                <a:ea typeface="+mn-ea"/>
                <a:cs typeface="+mn-ea"/>
                <a:sym typeface="+mn-lt"/>
              </a:rPr>
              <a:t>10Mbps</a:t>
            </a:r>
            <a:r>
              <a:rPr lang="zh-CN" altLang="en-US" sz="2000" dirty="0">
                <a:latin typeface="+mn-lt"/>
                <a:ea typeface="+mn-ea"/>
                <a:cs typeface="+mn-ea"/>
                <a:sym typeface="+mn-lt"/>
              </a:rPr>
              <a:t>或</a:t>
            </a:r>
            <a:r>
              <a:rPr lang="en-US" altLang="zh-CN" sz="2000" dirty="0">
                <a:latin typeface="+mn-lt"/>
                <a:ea typeface="+mn-ea"/>
                <a:cs typeface="+mn-ea"/>
                <a:sym typeface="+mn-lt"/>
              </a:rPr>
              <a:t>10bit/</a:t>
            </a:r>
            <a:r>
              <a:rPr lang="en-US" altLang="zh-CN" sz="2000" dirty="0">
                <a:latin typeface="+mn-ea"/>
                <a:ea typeface="+mn-ea"/>
                <a:sym typeface="Symbol" panose="05050102010706020507" pitchFamily="18" charset="2"/>
              </a:rPr>
              <a:t> </a:t>
            </a:r>
            <a:r>
              <a:rPr lang="en-US" altLang="zh-CN" sz="2000" dirty="0">
                <a:latin typeface="+mn-ea"/>
                <a:ea typeface="+mn-ea"/>
              </a:rPr>
              <a:t>s </a:t>
            </a:r>
            <a:r>
              <a:rPr lang="zh-CN" altLang="en-US" sz="2000" dirty="0">
                <a:latin typeface="+mn-lt"/>
                <a:ea typeface="+mn-ea"/>
                <a:cs typeface="+mn-ea"/>
                <a:sym typeface="+mn-lt"/>
              </a:rPr>
              <a:t>）</a:t>
            </a:r>
          </a:p>
          <a:p>
            <a:pPr>
              <a:lnSpc>
                <a:spcPct val="150000"/>
              </a:lnSpc>
              <a:spcBef>
                <a:spcPts val="0"/>
              </a:spcBef>
              <a:buFont typeface="Wingdings" panose="05000000000000000000" pitchFamily="2" charset="2"/>
              <a:buNone/>
            </a:pPr>
            <a:r>
              <a:rPr lang="en-US" altLang="zh-CN" sz="2000" i="1" dirty="0">
                <a:latin typeface="+mn-lt"/>
                <a:ea typeface="+mn-ea"/>
                <a:cs typeface="+mn-ea"/>
                <a:sym typeface="+mn-lt"/>
              </a:rPr>
              <a:t>S </a:t>
            </a:r>
            <a:r>
              <a:rPr lang="en-US" altLang="zh-CN" sz="2000" dirty="0">
                <a:latin typeface="+mn-lt"/>
                <a:ea typeface="+mn-ea"/>
                <a:cs typeface="+mn-ea"/>
                <a:sym typeface="+mn-lt"/>
              </a:rPr>
              <a:t>= </a:t>
            </a:r>
            <a:r>
              <a:rPr lang="zh-CN" altLang="en-US" sz="2000" dirty="0">
                <a:latin typeface="+mn-lt"/>
                <a:ea typeface="+mn-ea"/>
                <a:cs typeface="+mn-ea"/>
                <a:sym typeface="+mn-lt"/>
              </a:rPr>
              <a:t>数据流在线路上传输速度（</a:t>
            </a:r>
            <a:r>
              <a:rPr lang="en-US" altLang="zh-CN" sz="2000" dirty="0">
                <a:latin typeface="+mn-lt"/>
                <a:ea typeface="+mn-ea"/>
                <a:cs typeface="+mn-ea"/>
                <a:sym typeface="+mn-lt"/>
              </a:rPr>
              <a:t>200m/</a:t>
            </a:r>
            <a:r>
              <a:rPr lang="en-US" altLang="zh-CN" sz="2000" dirty="0">
                <a:latin typeface="+mn-ea"/>
                <a:ea typeface="+mn-ea"/>
                <a:sym typeface="Symbol" panose="05050102010706020507" pitchFamily="18" charset="2"/>
              </a:rPr>
              <a:t> </a:t>
            </a:r>
            <a:r>
              <a:rPr lang="en-US" altLang="zh-CN" sz="2000" dirty="0">
                <a:latin typeface="+mn-ea"/>
                <a:ea typeface="+mn-ea"/>
              </a:rPr>
              <a:t>s </a:t>
            </a:r>
            <a:r>
              <a:rPr lang="zh-CN" altLang="en-US" sz="2000" dirty="0">
                <a:latin typeface="+mn-lt"/>
                <a:ea typeface="+mn-ea"/>
                <a:cs typeface="+mn-ea"/>
                <a:sym typeface="+mn-lt"/>
              </a:rPr>
              <a:t>）</a:t>
            </a:r>
          </a:p>
          <a:p>
            <a:pPr>
              <a:lnSpc>
                <a:spcPct val="150000"/>
              </a:lnSpc>
              <a:spcBef>
                <a:spcPts val="0"/>
              </a:spcBef>
              <a:buFont typeface="Wingdings" panose="05000000000000000000" pitchFamily="2" charset="2"/>
              <a:buNone/>
            </a:pPr>
            <a:r>
              <a:rPr lang="en-US" altLang="zh-CN" sz="2000" i="1" dirty="0">
                <a:latin typeface="+mn-lt"/>
                <a:ea typeface="+mn-ea"/>
                <a:cs typeface="+mn-ea"/>
                <a:sym typeface="+mn-lt"/>
              </a:rPr>
              <a:t>D </a:t>
            </a:r>
            <a:r>
              <a:rPr lang="en-US" altLang="zh-CN" sz="2000" dirty="0">
                <a:latin typeface="+mn-lt"/>
                <a:ea typeface="+mn-ea"/>
                <a:cs typeface="+mn-ea"/>
                <a:sym typeface="+mn-lt"/>
              </a:rPr>
              <a:t>= </a:t>
            </a:r>
            <a:r>
              <a:rPr lang="zh-CN" altLang="en-US" sz="2000" dirty="0">
                <a:latin typeface="+mn-lt"/>
                <a:ea typeface="+mn-ea"/>
                <a:cs typeface="+mn-ea"/>
                <a:sym typeface="+mn-lt"/>
              </a:rPr>
              <a:t>发送方与接收方的距离（</a:t>
            </a:r>
            <a:r>
              <a:rPr lang="en-US" altLang="zh-CN" sz="2000" dirty="0">
                <a:latin typeface="+mn-lt"/>
                <a:ea typeface="+mn-ea"/>
                <a:cs typeface="+mn-ea"/>
                <a:sym typeface="+mn-lt"/>
              </a:rPr>
              <a:t>200m</a:t>
            </a:r>
            <a:r>
              <a:rPr lang="zh-CN" altLang="en-US" sz="2000" dirty="0">
                <a:latin typeface="+mn-lt"/>
                <a:ea typeface="+mn-ea"/>
                <a:cs typeface="+mn-ea"/>
                <a:sym typeface="+mn-lt"/>
              </a:rPr>
              <a:t>）</a:t>
            </a:r>
          </a:p>
          <a:p>
            <a:pPr>
              <a:lnSpc>
                <a:spcPct val="150000"/>
              </a:lnSpc>
              <a:spcBef>
                <a:spcPts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Proc</a:t>
            </a:r>
            <a:r>
              <a:rPr lang="en-US" altLang="zh-CN" sz="2000" i="1" baseline="-25000" dirty="0">
                <a:latin typeface="+mn-lt"/>
                <a:ea typeface="+mn-ea"/>
                <a:cs typeface="+mn-ea"/>
                <a:sym typeface="+mn-lt"/>
              </a:rPr>
              <a:t> </a:t>
            </a:r>
            <a:r>
              <a:rPr lang="en-US" altLang="zh-CN" sz="2000" dirty="0">
                <a:latin typeface="+mn-lt"/>
                <a:ea typeface="+mn-ea"/>
                <a:cs typeface="+mn-ea"/>
                <a:sym typeface="+mn-lt"/>
              </a:rPr>
              <a:t>= </a:t>
            </a:r>
            <a:r>
              <a:rPr lang="zh-CN" altLang="en-US" sz="2000" dirty="0">
                <a:latin typeface="+mn-lt"/>
                <a:ea typeface="+mn-ea"/>
                <a:cs typeface="+mn-ea"/>
                <a:sym typeface="+mn-lt"/>
              </a:rPr>
              <a:t>生成一帧的时间（</a:t>
            </a:r>
            <a:r>
              <a:rPr lang="en-US" altLang="zh-CN" sz="2000" dirty="0">
                <a:latin typeface="+mn-lt"/>
                <a:ea typeface="+mn-ea"/>
                <a:cs typeface="+mn-ea"/>
                <a:sym typeface="+mn-lt"/>
              </a:rPr>
              <a:t>1</a:t>
            </a:r>
            <a:r>
              <a:rPr lang="en-US" altLang="zh-CN" sz="2000" dirty="0">
                <a:latin typeface="+mn-ea"/>
                <a:ea typeface="+mn-ea"/>
                <a:sym typeface="Symbol" panose="05050102010706020507" pitchFamily="18" charset="2"/>
              </a:rPr>
              <a:t> </a:t>
            </a:r>
            <a:r>
              <a:rPr lang="en-US" altLang="zh-CN" sz="2000" dirty="0">
                <a:latin typeface="+mn-ea"/>
                <a:ea typeface="+mn-ea"/>
              </a:rPr>
              <a:t>s </a:t>
            </a:r>
            <a:r>
              <a:rPr lang="zh-CN" altLang="en-US" sz="2000" dirty="0">
                <a:latin typeface="+mn-lt"/>
                <a:ea typeface="+mn-ea"/>
                <a:cs typeface="+mn-ea"/>
                <a:sym typeface="+mn-lt"/>
              </a:rPr>
              <a:t>）</a:t>
            </a:r>
          </a:p>
          <a:p>
            <a:pPr>
              <a:lnSpc>
                <a:spcPct val="150000"/>
              </a:lnSpc>
              <a:spcBef>
                <a:spcPts val="0"/>
              </a:spcBef>
              <a:buFont typeface="Wingdings" panose="05000000000000000000" pitchFamily="2" charset="2"/>
              <a:buNone/>
            </a:pPr>
            <a:r>
              <a:rPr lang="en-US" altLang="zh-CN" sz="2000" i="1" dirty="0" err="1">
                <a:latin typeface="+mn-lt"/>
                <a:ea typeface="+mn-ea"/>
                <a:cs typeface="+mn-ea"/>
                <a:sym typeface="+mn-lt"/>
              </a:rPr>
              <a:t>L</a:t>
            </a:r>
            <a:r>
              <a:rPr lang="en-US" altLang="zh-CN" sz="2000" i="1" baseline="-25000" dirty="0" err="1">
                <a:latin typeface="+mn-lt"/>
                <a:ea typeface="+mn-ea"/>
                <a:cs typeface="+mn-ea"/>
                <a:sym typeface="+mn-lt"/>
              </a:rPr>
              <a:t>f</a:t>
            </a:r>
            <a:r>
              <a:rPr lang="en-US" altLang="zh-CN" sz="2000" i="1" baseline="-25000" dirty="0">
                <a:latin typeface="+mn-lt"/>
                <a:ea typeface="+mn-ea"/>
                <a:cs typeface="+mn-ea"/>
                <a:sym typeface="+mn-lt"/>
              </a:rPr>
              <a:t> </a:t>
            </a:r>
            <a:r>
              <a:rPr lang="en-US" altLang="zh-CN" sz="2000" dirty="0">
                <a:latin typeface="+mn-lt"/>
                <a:ea typeface="+mn-ea"/>
                <a:cs typeface="+mn-ea"/>
                <a:sym typeface="+mn-lt"/>
              </a:rPr>
              <a:t>= </a:t>
            </a:r>
            <a:r>
              <a:rPr lang="zh-CN" altLang="en-US" sz="2000" dirty="0">
                <a:latin typeface="+mn-lt"/>
                <a:ea typeface="+mn-ea"/>
                <a:cs typeface="+mn-ea"/>
                <a:sym typeface="+mn-lt"/>
              </a:rPr>
              <a:t>一帧数据的比特数（</a:t>
            </a:r>
            <a:r>
              <a:rPr lang="en-US" altLang="zh-CN" sz="2000" dirty="0">
                <a:latin typeface="+mn-lt"/>
                <a:ea typeface="+mn-ea"/>
                <a:cs typeface="+mn-ea"/>
                <a:sym typeface="+mn-lt"/>
              </a:rPr>
              <a:t>200bit</a:t>
            </a:r>
            <a:r>
              <a:rPr lang="zh-CN" altLang="en-US" sz="2000" dirty="0">
                <a:latin typeface="+mn-lt"/>
                <a:ea typeface="+mn-ea"/>
                <a:cs typeface="+mn-ea"/>
                <a:sym typeface="+mn-lt"/>
              </a:rPr>
              <a:t>）</a:t>
            </a:r>
          </a:p>
          <a:p>
            <a:pPr>
              <a:lnSpc>
                <a:spcPct val="150000"/>
              </a:lnSpc>
              <a:spcBef>
                <a:spcPts val="0"/>
              </a:spcBef>
              <a:buFont typeface="Wingdings" panose="05000000000000000000" pitchFamily="2" charset="2"/>
              <a:buNone/>
            </a:pPr>
            <a:r>
              <a:rPr lang="en-US" altLang="zh-CN" sz="2000" i="1" dirty="0">
                <a:latin typeface="+mn-lt"/>
                <a:ea typeface="+mn-ea"/>
                <a:cs typeface="+mn-ea"/>
                <a:sym typeface="+mn-lt"/>
              </a:rPr>
              <a:t>N </a:t>
            </a:r>
            <a:r>
              <a:rPr lang="en-US" altLang="zh-CN" sz="2000" dirty="0">
                <a:latin typeface="+mn-lt"/>
                <a:ea typeface="+mn-ea"/>
                <a:cs typeface="+mn-ea"/>
                <a:sym typeface="+mn-lt"/>
              </a:rPr>
              <a:t>= </a:t>
            </a:r>
            <a:r>
              <a:rPr lang="zh-CN" altLang="en-US" sz="2000" dirty="0">
                <a:latin typeface="+mn-lt"/>
                <a:ea typeface="+mn-ea"/>
                <a:cs typeface="+mn-ea"/>
                <a:sym typeface="+mn-lt"/>
              </a:rPr>
              <a:t>一帧数据的有效数据比特数（</a:t>
            </a:r>
            <a:r>
              <a:rPr lang="en-US" altLang="zh-CN" sz="2000" dirty="0">
                <a:latin typeface="+mn-lt"/>
                <a:ea typeface="+mn-ea"/>
                <a:cs typeface="+mn-ea"/>
                <a:sym typeface="+mn-lt"/>
              </a:rPr>
              <a:t>160bit</a:t>
            </a:r>
            <a:r>
              <a:rPr lang="zh-CN" altLang="en-US" sz="2000" dirty="0">
                <a:latin typeface="+mn-lt"/>
                <a:ea typeface="+mn-ea"/>
                <a:cs typeface="+mn-ea"/>
                <a:sym typeface="+mn-lt"/>
              </a:rPr>
              <a:t>）</a:t>
            </a:r>
          </a:p>
          <a:p>
            <a:pPr>
              <a:lnSpc>
                <a:spcPct val="150000"/>
              </a:lnSpc>
              <a:spcBef>
                <a:spcPts val="0"/>
              </a:spcBef>
              <a:buFont typeface="Wingdings" panose="05000000000000000000" pitchFamily="2" charset="2"/>
              <a:buNone/>
            </a:pPr>
            <a:r>
              <a:rPr lang="en-US" altLang="zh-CN" sz="2000" i="1" dirty="0">
                <a:latin typeface="+mn-lt"/>
                <a:ea typeface="+mn-ea"/>
                <a:cs typeface="+mn-ea"/>
                <a:sym typeface="+mn-lt"/>
              </a:rPr>
              <a:t>L</a:t>
            </a:r>
            <a:r>
              <a:rPr lang="en-US" altLang="zh-CN" sz="2000" i="1" baseline="-25000" dirty="0">
                <a:latin typeface="+mn-lt"/>
                <a:ea typeface="+mn-ea"/>
                <a:cs typeface="+mn-ea"/>
                <a:sym typeface="+mn-lt"/>
              </a:rPr>
              <a:t>S </a:t>
            </a:r>
            <a:r>
              <a:rPr lang="en-US" altLang="zh-CN" sz="2000" dirty="0">
                <a:latin typeface="+mn-lt"/>
                <a:ea typeface="+mn-ea"/>
                <a:cs typeface="+mn-ea"/>
                <a:sym typeface="+mn-lt"/>
              </a:rPr>
              <a:t>= </a:t>
            </a:r>
            <a:r>
              <a:rPr lang="zh-CN" altLang="en-US" sz="2000" dirty="0">
                <a:latin typeface="+mn-lt"/>
                <a:ea typeface="+mn-ea"/>
                <a:cs typeface="+mn-ea"/>
                <a:sym typeface="+mn-lt"/>
              </a:rPr>
              <a:t>一帧确认帧的比特数（</a:t>
            </a:r>
            <a:r>
              <a:rPr lang="en-US" altLang="zh-CN" sz="2000" dirty="0">
                <a:latin typeface="+mn-lt"/>
                <a:ea typeface="+mn-ea"/>
                <a:cs typeface="+mn-ea"/>
                <a:sym typeface="+mn-lt"/>
              </a:rPr>
              <a:t>40bit</a:t>
            </a:r>
            <a:r>
              <a:rPr lang="zh-CN" altLang="en-US" sz="2000" dirty="0">
                <a:latin typeface="+mn-lt"/>
                <a:ea typeface="+mn-ea"/>
                <a:cs typeface="+mn-ea"/>
                <a:sym typeface="+mn-lt"/>
              </a:rPr>
              <a:t>）</a:t>
            </a:r>
          </a:p>
        </p:txBody>
      </p:sp>
      <p:sp>
        <p:nvSpPr>
          <p:cNvPr id="6" name="Rectangle 3">
            <a:extLst>
              <a:ext uri="{FF2B5EF4-FFF2-40B4-BE49-F238E27FC236}">
                <a16:creationId xmlns:a16="http://schemas.microsoft.com/office/drawing/2014/main" id="{77F2A1A1-36FD-0870-068B-2AF215A588DD}"/>
              </a:ext>
            </a:extLst>
          </p:cNvPr>
          <p:cNvSpPr txBox="1">
            <a:spLocks noChangeArrowheads="1"/>
          </p:cNvSpPr>
          <p:nvPr/>
        </p:nvSpPr>
        <p:spPr>
          <a:xfrm>
            <a:off x="6761776" y="1687932"/>
            <a:ext cx="4423058" cy="4427945"/>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W</a:t>
            </a:r>
            <a:r>
              <a:rPr lang="en-US" altLang="zh-CN" sz="2000" i="1" baseline="-25000" dirty="0">
                <a:latin typeface="+mn-lt"/>
                <a:ea typeface="+mn-ea"/>
                <a:cs typeface="+mn-ea"/>
                <a:sym typeface="+mn-lt"/>
              </a:rPr>
              <a:t>  </a:t>
            </a:r>
            <a:r>
              <a:rPr lang="en-US" altLang="zh-CN" sz="2000" i="1" dirty="0">
                <a:latin typeface="+mn-lt"/>
                <a:ea typeface="+mn-ea"/>
                <a:cs typeface="+mn-ea"/>
                <a:sym typeface="+mn-lt"/>
              </a:rPr>
              <a:t>=  t</a:t>
            </a:r>
            <a:r>
              <a:rPr lang="en-US" altLang="zh-CN" sz="2000" i="1" baseline="-25000" dirty="0">
                <a:latin typeface="+mn-lt"/>
                <a:ea typeface="+mn-ea"/>
                <a:cs typeface="+mn-ea"/>
                <a:sym typeface="+mn-lt"/>
              </a:rPr>
              <a:t>I</a:t>
            </a:r>
            <a:r>
              <a:rPr lang="en-US" altLang="zh-CN" sz="2000" i="1" dirty="0">
                <a:latin typeface="+mn-lt"/>
                <a:ea typeface="+mn-ea"/>
                <a:cs typeface="+mn-ea"/>
                <a:sym typeface="+mn-lt"/>
              </a:rPr>
              <a:t>+</a:t>
            </a:r>
            <a:r>
              <a:rPr lang="en-US" altLang="zh-CN" sz="2000" dirty="0">
                <a:latin typeface="+mn-lt"/>
                <a:ea typeface="+mn-ea"/>
                <a:cs typeface="+mn-ea"/>
                <a:sym typeface="+mn-lt"/>
              </a:rPr>
              <a:t>2</a:t>
            </a:r>
            <a:r>
              <a:rPr lang="en-US" altLang="zh-CN" sz="2000" i="1" dirty="0">
                <a:latin typeface="+mn-lt"/>
                <a:ea typeface="+mn-ea"/>
                <a:cs typeface="+mn-ea"/>
                <a:sym typeface="+mn-lt"/>
              </a:rPr>
              <a:t>t</a:t>
            </a:r>
            <a:r>
              <a:rPr lang="en-US" altLang="zh-CN" sz="2000" i="1" baseline="-25000" dirty="0">
                <a:latin typeface="+mn-lt"/>
                <a:ea typeface="+mn-ea"/>
                <a:cs typeface="+mn-ea"/>
                <a:sym typeface="+mn-lt"/>
              </a:rPr>
              <a:t>P</a:t>
            </a:r>
            <a:r>
              <a:rPr lang="en-US" altLang="zh-CN" sz="2000" i="1" dirty="0">
                <a:latin typeface="+mn-lt"/>
                <a:ea typeface="+mn-ea"/>
                <a:cs typeface="+mn-ea"/>
                <a:sym typeface="+mn-lt"/>
              </a:rPr>
              <a:t>+</a:t>
            </a:r>
            <a:r>
              <a:rPr lang="en-US" altLang="zh-CN" sz="2000" dirty="0">
                <a:latin typeface="+mn-lt"/>
                <a:ea typeface="+mn-ea"/>
                <a:cs typeface="+mn-ea"/>
                <a:sym typeface="+mn-lt"/>
              </a:rPr>
              <a:t>2</a:t>
            </a:r>
            <a:r>
              <a:rPr lang="en-US" altLang="zh-CN" sz="2000" i="1" dirty="0">
                <a:latin typeface="+mn-lt"/>
                <a:ea typeface="+mn-ea"/>
                <a:cs typeface="+mn-ea"/>
                <a:sym typeface="+mn-lt"/>
              </a:rPr>
              <a:t>t</a:t>
            </a:r>
            <a:r>
              <a:rPr lang="en-US" altLang="zh-CN" sz="2000" i="1" baseline="-25000" dirty="0">
                <a:latin typeface="+mn-lt"/>
                <a:ea typeface="+mn-ea"/>
                <a:cs typeface="+mn-ea"/>
                <a:sym typeface="+mn-lt"/>
              </a:rPr>
              <a:t>Proc</a:t>
            </a:r>
            <a:r>
              <a:rPr lang="en-US" altLang="zh-CN" sz="2000" i="1" dirty="0">
                <a:latin typeface="+mn-lt"/>
                <a:ea typeface="+mn-ea"/>
                <a:cs typeface="+mn-ea"/>
                <a:sym typeface="+mn-lt"/>
              </a:rPr>
              <a:t>+t</a:t>
            </a:r>
            <a:r>
              <a:rPr lang="en-US" altLang="zh-CN" sz="2000" i="1" baseline="-25000" dirty="0">
                <a:latin typeface="+mn-lt"/>
                <a:ea typeface="+mn-ea"/>
                <a:cs typeface="+mn-ea"/>
                <a:sym typeface="+mn-lt"/>
              </a:rPr>
              <a:t>S</a:t>
            </a:r>
            <a:r>
              <a:rPr lang="en-US" altLang="zh-CN" sz="2000" dirty="0">
                <a:latin typeface="+mn-lt"/>
                <a:ea typeface="+mn-ea"/>
                <a:cs typeface="+mn-ea"/>
                <a:sym typeface="+mn-lt"/>
              </a:rPr>
              <a:t> </a:t>
            </a:r>
          </a:p>
          <a:p>
            <a:pPr>
              <a:lnSpc>
                <a:spcPct val="120000"/>
              </a:lnSpc>
              <a:spcBef>
                <a:spcPts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I</a:t>
            </a:r>
            <a:r>
              <a:rPr lang="en-US" altLang="zh-CN" sz="2000" i="1" baseline="-25000" dirty="0">
                <a:latin typeface="+mn-lt"/>
                <a:ea typeface="+mn-ea"/>
                <a:cs typeface="+mn-ea"/>
                <a:sym typeface="+mn-lt"/>
              </a:rPr>
              <a:t>    </a:t>
            </a:r>
            <a:r>
              <a:rPr lang="en-US" altLang="zh-CN" sz="2000" dirty="0">
                <a:latin typeface="+mn-lt"/>
                <a:ea typeface="+mn-ea"/>
                <a:cs typeface="+mn-ea"/>
                <a:sym typeface="+mn-lt"/>
              </a:rPr>
              <a:t>=  </a:t>
            </a:r>
            <a:r>
              <a:rPr lang="en-US" altLang="zh-CN" sz="2000" i="1" dirty="0" err="1">
                <a:latin typeface="+mn-lt"/>
                <a:ea typeface="+mn-ea"/>
                <a:cs typeface="+mn-ea"/>
                <a:sym typeface="+mn-lt"/>
              </a:rPr>
              <a:t>L</a:t>
            </a:r>
            <a:r>
              <a:rPr lang="en-US" altLang="zh-CN" sz="2000" i="1" baseline="-25000" dirty="0" err="1">
                <a:latin typeface="+mn-lt"/>
                <a:ea typeface="+mn-ea"/>
                <a:cs typeface="+mn-ea"/>
                <a:sym typeface="+mn-lt"/>
              </a:rPr>
              <a:t>f</a:t>
            </a:r>
            <a:r>
              <a:rPr lang="en-US" altLang="zh-CN" sz="2000" i="1" baseline="-25000" dirty="0">
                <a:latin typeface="+mn-lt"/>
                <a:ea typeface="+mn-ea"/>
                <a:cs typeface="+mn-ea"/>
                <a:sym typeface="+mn-lt"/>
              </a:rPr>
              <a:t> </a:t>
            </a:r>
            <a:r>
              <a:rPr lang="en-US" altLang="zh-CN" sz="2000" dirty="0">
                <a:latin typeface="+mn-lt"/>
                <a:ea typeface="+mn-ea"/>
                <a:cs typeface="+mn-ea"/>
                <a:sym typeface="+mn-lt"/>
              </a:rPr>
              <a:t>/</a:t>
            </a:r>
            <a:r>
              <a:rPr lang="en-US" altLang="zh-CN" sz="2000" i="1" dirty="0">
                <a:latin typeface="+mn-lt"/>
                <a:ea typeface="+mn-ea"/>
                <a:cs typeface="+mn-ea"/>
                <a:sym typeface="+mn-lt"/>
              </a:rPr>
              <a:t>C  </a:t>
            </a:r>
            <a:r>
              <a:rPr lang="en-US" altLang="zh-CN" sz="2000" dirty="0">
                <a:latin typeface="+mn-lt"/>
                <a:ea typeface="+mn-ea"/>
                <a:cs typeface="+mn-ea"/>
                <a:sym typeface="+mn-lt"/>
              </a:rPr>
              <a:t>=  200/10=20(</a:t>
            </a:r>
            <a:r>
              <a:rPr lang="en-US" altLang="zh-CN" sz="2000" dirty="0">
                <a:latin typeface="+mn-ea"/>
                <a:ea typeface="+mn-ea"/>
                <a:sym typeface="Symbol" panose="05050102010706020507" pitchFamily="18" charset="2"/>
              </a:rPr>
              <a:t></a:t>
            </a:r>
            <a:r>
              <a:rPr lang="en-US" altLang="zh-CN" sz="2000" dirty="0">
                <a:latin typeface="+mn-ea"/>
                <a:ea typeface="+mn-ea"/>
              </a:rPr>
              <a:t>s</a:t>
            </a:r>
            <a:r>
              <a:rPr lang="en-US" altLang="zh-CN" sz="2000" dirty="0">
                <a:latin typeface="+mn-lt"/>
                <a:ea typeface="+mn-ea"/>
                <a:cs typeface="+mn-ea"/>
                <a:sym typeface="+mn-lt"/>
              </a:rPr>
              <a:t>)</a:t>
            </a:r>
          </a:p>
          <a:p>
            <a:pPr>
              <a:lnSpc>
                <a:spcPct val="120000"/>
              </a:lnSpc>
              <a:spcBef>
                <a:spcPts val="0"/>
              </a:spcBef>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P</a:t>
            </a:r>
            <a:r>
              <a:rPr lang="en-US" altLang="zh-CN" sz="2000" i="1" baseline="-25000" dirty="0">
                <a:latin typeface="+mn-lt"/>
                <a:ea typeface="+mn-ea"/>
                <a:cs typeface="+mn-ea"/>
                <a:sym typeface="+mn-lt"/>
              </a:rPr>
              <a:t>  </a:t>
            </a:r>
            <a:r>
              <a:rPr lang="en-US" altLang="zh-CN" sz="2000" dirty="0">
                <a:latin typeface="+mn-lt"/>
                <a:ea typeface="+mn-ea"/>
                <a:cs typeface="+mn-ea"/>
                <a:sym typeface="+mn-lt"/>
              </a:rPr>
              <a:t>= </a:t>
            </a:r>
            <a:r>
              <a:rPr lang="en-US" altLang="zh-CN" sz="2000" i="1" dirty="0">
                <a:latin typeface="+mn-lt"/>
                <a:ea typeface="+mn-ea"/>
                <a:cs typeface="+mn-ea"/>
                <a:sym typeface="+mn-lt"/>
              </a:rPr>
              <a:t>D</a:t>
            </a:r>
            <a:r>
              <a:rPr lang="en-US" altLang="zh-CN" sz="2000" dirty="0">
                <a:latin typeface="+mn-lt"/>
                <a:ea typeface="+mn-ea"/>
                <a:cs typeface="+mn-ea"/>
                <a:sym typeface="+mn-lt"/>
              </a:rPr>
              <a:t>/</a:t>
            </a:r>
            <a:r>
              <a:rPr lang="en-US" altLang="zh-CN" sz="2000" i="1" dirty="0">
                <a:latin typeface="+mn-lt"/>
                <a:ea typeface="+mn-ea"/>
                <a:cs typeface="+mn-ea"/>
                <a:sym typeface="+mn-lt"/>
              </a:rPr>
              <a:t>S </a:t>
            </a:r>
            <a:r>
              <a:rPr lang="en-US" altLang="zh-CN" sz="2000" dirty="0">
                <a:latin typeface="+mn-lt"/>
                <a:ea typeface="+mn-ea"/>
                <a:cs typeface="+mn-ea"/>
                <a:sym typeface="+mn-lt"/>
              </a:rPr>
              <a:t>= 200/200 = 1(</a:t>
            </a:r>
            <a:r>
              <a:rPr lang="en-US" altLang="zh-CN" sz="2400" dirty="0">
                <a:latin typeface="+mn-ea"/>
                <a:ea typeface="+mn-ea"/>
                <a:sym typeface="Symbol" panose="05050102010706020507" pitchFamily="18" charset="2"/>
              </a:rPr>
              <a:t></a:t>
            </a:r>
            <a:r>
              <a:rPr lang="en-US" altLang="zh-CN" sz="2400" dirty="0">
                <a:latin typeface="+mn-ea"/>
                <a:ea typeface="+mn-ea"/>
              </a:rPr>
              <a:t>s</a:t>
            </a:r>
            <a:r>
              <a:rPr lang="en-US" altLang="zh-CN" sz="2000" dirty="0">
                <a:latin typeface="+mn-lt"/>
                <a:ea typeface="+mn-ea"/>
                <a:cs typeface="+mn-ea"/>
                <a:sym typeface="+mn-lt"/>
              </a:rPr>
              <a:t>)</a:t>
            </a:r>
          </a:p>
          <a:p>
            <a:pPr>
              <a:lnSpc>
                <a:spcPct val="120000"/>
              </a:lnSpc>
              <a:spcBef>
                <a:spcPts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Proc</a:t>
            </a:r>
            <a:r>
              <a:rPr lang="en-US" altLang="zh-CN" sz="2000" i="1" baseline="-25000" dirty="0">
                <a:latin typeface="+mn-lt"/>
                <a:ea typeface="+mn-ea"/>
                <a:cs typeface="+mn-ea"/>
                <a:sym typeface="+mn-lt"/>
              </a:rPr>
              <a:t> </a:t>
            </a:r>
            <a:r>
              <a:rPr lang="en-US" altLang="zh-CN" sz="2000" dirty="0">
                <a:latin typeface="+mn-lt"/>
                <a:ea typeface="+mn-ea"/>
                <a:cs typeface="+mn-ea"/>
                <a:sym typeface="+mn-lt"/>
              </a:rPr>
              <a:t>= 1(</a:t>
            </a:r>
            <a:r>
              <a:rPr lang="en-US" altLang="zh-CN" sz="2000" dirty="0">
                <a:latin typeface="+mn-ea"/>
                <a:ea typeface="+mn-ea"/>
                <a:sym typeface="Symbol" panose="05050102010706020507" pitchFamily="18" charset="2"/>
              </a:rPr>
              <a:t></a:t>
            </a:r>
            <a:r>
              <a:rPr lang="en-US" altLang="zh-CN" sz="2000" dirty="0">
                <a:latin typeface="+mn-ea"/>
                <a:ea typeface="+mn-ea"/>
              </a:rPr>
              <a:t>s</a:t>
            </a:r>
            <a:r>
              <a:rPr lang="en-US" altLang="zh-CN" sz="2000" dirty="0">
                <a:latin typeface="+mn-lt"/>
                <a:ea typeface="+mn-ea"/>
                <a:cs typeface="+mn-ea"/>
                <a:sym typeface="+mn-lt"/>
              </a:rPr>
              <a:t>) </a:t>
            </a:r>
          </a:p>
          <a:p>
            <a:pPr>
              <a:lnSpc>
                <a:spcPct val="120000"/>
              </a:lnSpc>
              <a:spcBef>
                <a:spcPts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S</a:t>
            </a:r>
            <a:r>
              <a:rPr lang="en-US" altLang="zh-CN" sz="2000" i="1" baseline="-25000" dirty="0">
                <a:latin typeface="+mn-lt"/>
                <a:ea typeface="+mn-ea"/>
                <a:cs typeface="+mn-ea"/>
                <a:sym typeface="+mn-lt"/>
              </a:rPr>
              <a:t>   </a:t>
            </a:r>
            <a:r>
              <a:rPr lang="en-US" altLang="zh-CN" sz="2000" dirty="0">
                <a:latin typeface="+mn-lt"/>
                <a:ea typeface="+mn-ea"/>
                <a:cs typeface="+mn-ea"/>
                <a:sym typeface="+mn-lt"/>
              </a:rPr>
              <a:t>= </a:t>
            </a:r>
            <a:r>
              <a:rPr lang="en-US" altLang="zh-CN" sz="2000" i="1" dirty="0">
                <a:latin typeface="+mn-lt"/>
                <a:ea typeface="+mn-ea"/>
                <a:cs typeface="+mn-ea"/>
                <a:sym typeface="+mn-lt"/>
              </a:rPr>
              <a:t>L</a:t>
            </a:r>
            <a:r>
              <a:rPr lang="en-US" altLang="zh-CN" sz="2000" i="1" baseline="-25000" dirty="0">
                <a:latin typeface="+mn-lt"/>
                <a:ea typeface="+mn-ea"/>
                <a:cs typeface="+mn-ea"/>
                <a:sym typeface="+mn-lt"/>
              </a:rPr>
              <a:t>S </a:t>
            </a:r>
            <a:r>
              <a:rPr lang="en-US" altLang="zh-CN" sz="2000" dirty="0">
                <a:latin typeface="+mn-lt"/>
                <a:ea typeface="+mn-ea"/>
                <a:cs typeface="+mn-ea"/>
                <a:sym typeface="+mn-lt"/>
              </a:rPr>
              <a:t>/</a:t>
            </a:r>
            <a:r>
              <a:rPr lang="en-US" altLang="zh-CN" sz="2000" i="1" dirty="0">
                <a:latin typeface="+mn-lt"/>
                <a:ea typeface="+mn-ea"/>
                <a:cs typeface="+mn-ea"/>
                <a:sym typeface="+mn-lt"/>
              </a:rPr>
              <a:t>C </a:t>
            </a:r>
            <a:r>
              <a:rPr lang="en-US" altLang="zh-CN" sz="2000" dirty="0">
                <a:latin typeface="+mn-lt"/>
                <a:ea typeface="+mn-ea"/>
                <a:cs typeface="+mn-ea"/>
                <a:sym typeface="+mn-lt"/>
              </a:rPr>
              <a:t>= 40/10 =  4(</a:t>
            </a:r>
            <a:r>
              <a:rPr lang="en-US" altLang="zh-CN" sz="2000" dirty="0">
                <a:latin typeface="+mn-ea"/>
                <a:ea typeface="+mn-ea"/>
                <a:sym typeface="Symbol" panose="05050102010706020507" pitchFamily="18" charset="2"/>
              </a:rPr>
              <a:t></a:t>
            </a:r>
            <a:r>
              <a:rPr lang="en-US" altLang="zh-CN" sz="2000" dirty="0">
                <a:latin typeface="+mn-ea"/>
                <a:ea typeface="+mn-ea"/>
              </a:rPr>
              <a:t>s</a:t>
            </a:r>
            <a:r>
              <a:rPr lang="en-US" altLang="zh-CN" sz="2000" dirty="0">
                <a:latin typeface="+mn-lt"/>
                <a:ea typeface="+mn-ea"/>
                <a:cs typeface="+mn-ea"/>
                <a:sym typeface="+mn-lt"/>
              </a:rPr>
              <a:t>) </a:t>
            </a:r>
          </a:p>
          <a:p>
            <a:pPr>
              <a:lnSpc>
                <a:spcPct val="120000"/>
              </a:lnSpc>
              <a:spcBef>
                <a:spcPts val="0"/>
              </a:spcBef>
              <a:buFont typeface="Wingdings" panose="05000000000000000000" pitchFamily="2" charset="2"/>
              <a:buNone/>
            </a:pP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W</a:t>
            </a:r>
            <a:r>
              <a:rPr lang="en-US" altLang="zh-CN" sz="2000" i="1" baseline="-25000" dirty="0">
                <a:latin typeface="+mn-lt"/>
                <a:ea typeface="+mn-ea"/>
                <a:cs typeface="+mn-ea"/>
                <a:sym typeface="+mn-lt"/>
              </a:rPr>
              <a:t> </a:t>
            </a:r>
            <a:r>
              <a:rPr lang="en-US" altLang="zh-CN" sz="2000" dirty="0">
                <a:latin typeface="+mn-lt"/>
                <a:ea typeface="+mn-ea"/>
                <a:cs typeface="+mn-ea"/>
                <a:sym typeface="+mn-lt"/>
              </a:rPr>
              <a:t>= 20 + 2×1 + 2×1 + 4 = 28(</a:t>
            </a:r>
            <a:r>
              <a:rPr lang="en-US" altLang="zh-CN" sz="2000" dirty="0">
                <a:latin typeface="+mn-ea"/>
                <a:ea typeface="+mn-ea"/>
                <a:sym typeface="Symbol" panose="05050102010706020507" pitchFamily="18" charset="2"/>
              </a:rPr>
              <a:t></a:t>
            </a:r>
            <a:r>
              <a:rPr lang="en-US" altLang="zh-CN" sz="2000" dirty="0">
                <a:latin typeface="+mn-ea"/>
                <a:ea typeface="+mn-ea"/>
              </a:rPr>
              <a:t>s </a:t>
            </a:r>
            <a:r>
              <a:rPr lang="en-US" altLang="zh-CN" sz="2000" dirty="0">
                <a:latin typeface="+mn-lt"/>
                <a:ea typeface="+mn-ea"/>
                <a:cs typeface="+mn-ea"/>
                <a:sym typeface="+mn-lt"/>
              </a:rPr>
              <a:t>)</a:t>
            </a:r>
          </a:p>
          <a:p>
            <a:pPr>
              <a:lnSpc>
                <a:spcPct val="120000"/>
              </a:lnSpc>
              <a:spcBef>
                <a:spcPts val="0"/>
              </a:spcBef>
              <a:buFont typeface="Wingdings" panose="05000000000000000000" pitchFamily="2" charset="2"/>
              <a:buNone/>
            </a:pPr>
            <a:r>
              <a:rPr lang="zh-CN" altLang="en-US" sz="2000" dirty="0">
                <a:latin typeface="+mn-lt"/>
                <a:ea typeface="+mn-ea"/>
                <a:cs typeface="+mn-ea"/>
                <a:sym typeface="+mn-lt"/>
              </a:rPr>
              <a:t>发送信道利用率：</a:t>
            </a:r>
            <a:endParaRPr lang="en-US" altLang="zh-CN" sz="2000" dirty="0">
              <a:latin typeface="+mn-lt"/>
              <a:ea typeface="+mn-ea"/>
              <a:cs typeface="+mn-ea"/>
              <a:sym typeface="+mn-lt"/>
            </a:endParaRPr>
          </a:p>
          <a:p>
            <a:pPr>
              <a:lnSpc>
                <a:spcPct val="120000"/>
              </a:lnSpc>
              <a:spcBef>
                <a:spcPts val="0"/>
              </a:spcBef>
              <a:buFont typeface="Wingdings" panose="05000000000000000000" pitchFamily="2" charset="2"/>
              <a:buNone/>
            </a:pPr>
            <a:r>
              <a:rPr lang="en-US" altLang="zh-CN" sz="2000" i="1" dirty="0">
                <a:latin typeface="+mn-lt"/>
                <a:ea typeface="+mn-ea"/>
                <a:cs typeface="+mn-ea"/>
                <a:sym typeface="+mn-lt"/>
              </a:rPr>
              <a:t>         P </a:t>
            </a:r>
            <a:r>
              <a:rPr lang="en-US" altLang="zh-CN" sz="2000" dirty="0">
                <a:latin typeface="+mn-lt"/>
                <a:ea typeface="+mn-ea"/>
                <a:cs typeface="+mn-ea"/>
                <a:sym typeface="+mn-lt"/>
              </a:rPr>
              <a:t>= </a:t>
            </a: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I</a:t>
            </a:r>
            <a:r>
              <a:rPr lang="en-US" altLang="zh-CN" sz="2000" dirty="0">
                <a:latin typeface="+mn-lt"/>
                <a:ea typeface="+mn-ea"/>
                <a:cs typeface="+mn-ea"/>
                <a:sym typeface="+mn-lt"/>
              </a:rPr>
              <a:t>/</a:t>
            </a: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W</a:t>
            </a:r>
            <a:r>
              <a:rPr lang="en-US" altLang="zh-CN" sz="2000" i="1" baseline="-25000" dirty="0">
                <a:latin typeface="+mn-lt"/>
                <a:ea typeface="+mn-ea"/>
                <a:cs typeface="+mn-ea"/>
                <a:sym typeface="+mn-lt"/>
              </a:rPr>
              <a:t>  </a:t>
            </a:r>
            <a:r>
              <a:rPr lang="en-US" altLang="zh-CN" sz="2000" i="1" dirty="0">
                <a:latin typeface="+mn-lt"/>
                <a:ea typeface="+mn-ea"/>
                <a:cs typeface="+mn-ea"/>
                <a:sym typeface="+mn-lt"/>
              </a:rPr>
              <a:t>= </a:t>
            </a:r>
            <a:r>
              <a:rPr lang="en-US" altLang="zh-CN" sz="2000" dirty="0">
                <a:latin typeface="+mn-lt"/>
                <a:ea typeface="+mn-ea"/>
                <a:cs typeface="+mn-ea"/>
                <a:sym typeface="+mn-lt"/>
              </a:rPr>
              <a:t>20/28 = 71.4% </a:t>
            </a:r>
          </a:p>
          <a:p>
            <a:pPr>
              <a:lnSpc>
                <a:spcPct val="120000"/>
              </a:lnSpc>
              <a:spcBef>
                <a:spcPts val="0"/>
              </a:spcBef>
              <a:buNone/>
            </a:pPr>
            <a:r>
              <a:rPr lang="zh-CN" altLang="en-US" sz="2000" dirty="0">
                <a:latin typeface="+mn-lt"/>
                <a:ea typeface="+mn-ea"/>
                <a:cs typeface="+mn-ea"/>
                <a:sym typeface="+mn-lt"/>
              </a:rPr>
              <a:t>有效数据传送速率：</a:t>
            </a:r>
            <a:endParaRPr lang="en-US" altLang="zh-CN" sz="2000" dirty="0">
              <a:latin typeface="+mn-lt"/>
              <a:ea typeface="+mn-ea"/>
              <a:cs typeface="+mn-ea"/>
              <a:sym typeface="+mn-lt"/>
            </a:endParaRPr>
          </a:p>
          <a:p>
            <a:pPr>
              <a:lnSpc>
                <a:spcPct val="120000"/>
              </a:lnSpc>
              <a:spcBef>
                <a:spcPts val="0"/>
              </a:spcBef>
              <a:buNone/>
            </a:pPr>
            <a:r>
              <a:rPr lang="en-US" altLang="zh-CN" sz="2000" i="1" dirty="0">
                <a:latin typeface="+mn-lt"/>
                <a:ea typeface="+mn-ea"/>
                <a:cs typeface="+mn-ea"/>
                <a:sym typeface="+mn-lt"/>
              </a:rPr>
              <a:t>         S </a:t>
            </a:r>
            <a:r>
              <a:rPr lang="en-US" altLang="zh-CN" sz="2000" dirty="0">
                <a:latin typeface="+mn-lt"/>
                <a:ea typeface="+mn-ea"/>
                <a:cs typeface="+mn-ea"/>
                <a:sym typeface="+mn-lt"/>
              </a:rPr>
              <a:t>= </a:t>
            </a:r>
            <a:r>
              <a:rPr lang="en-US" altLang="zh-CN" sz="2000" i="1" dirty="0">
                <a:latin typeface="+mn-lt"/>
                <a:ea typeface="+mn-ea"/>
                <a:cs typeface="+mn-ea"/>
                <a:sym typeface="+mn-lt"/>
              </a:rPr>
              <a:t>N</a:t>
            </a:r>
            <a:r>
              <a:rPr lang="en-US" altLang="zh-CN" sz="2000" dirty="0">
                <a:latin typeface="+mn-lt"/>
                <a:ea typeface="+mn-ea"/>
                <a:cs typeface="+mn-ea"/>
                <a:sym typeface="+mn-lt"/>
              </a:rPr>
              <a:t>/</a:t>
            </a:r>
            <a:r>
              <a:rPr lang="en-US" altLang="zh-CN" sz="2000" i="1" dirty="0" err="1">
                <a:latin typeface="+mn-lt"/>
                <a:ea typeface="+mn-ea"/>
                <a:cs typeface="+mn-ea"/>
                <a:sym typeface="+mn-lt"/>
              </a:rPr>
              <a:t>t</a:t>
            </a:r>
            <a:r>
              <a:rPr lang="en-US" altLang="zh-CN" sz="2000" i="1" baseline="-25000" dirty="0" err="1">
                <a:latin typeface="+mn-lt"/>
                <a:ea typeface="+mn-ea"/>
                <a:cs typeface="+mn-ea"/>
                <a:sym typeface="+mn-lt"/>
              </a:rPr>
              <a:t>W</a:t>
            </a:r>
            <a:r>
              <a:rPr lang="en-US" altLang="zh-CN" sz="2000" i="1" baseline="-25000" dirty="0">
                <a:latin typeface="+mn-lt"/>
                <a:ea typeface="+mn-ea"/>
                <a:cs typeface="+mn-ea"/>
                <a:sym typeface="+mn-lt"/>
              </a:rPr>
              <a:t> </a:t>
            </a:r>
          </a:p>
          <a:p>
            <a:pPr>
              <a:lnSpc>
                <a:spcPct val="120000"/>
              </a:lnSpc>
              <a:spcBef>
                <a:spcPts val="0"/>
              </a:spcBef>
              <a:buNone/>
            </a:pPr>
            <a:r>
              <a:rPr lang="en-US" altLang="zh-CN" sz="2000" i="1" baseline="-25000" dirty="0">
                <a:latin typeface="+mn-lt"/>
                <a:ea typeface="+mn-ea"/>
                <a:cs typeface="+mn-ea"/>
                <a:sym typeface="+mn-lt"/>
              </a:rPr>
              <a:t>                  </a:t>
            </a:r>
            <a:r>
              <a:rPr lang="en-US" altLang="zh-CN" sz="2000" i="1" dirty="0">
                <a:latin typeface="+mn-lt"/>
                <a:ea typeface="+mn-ea"/>
                <a:cs typeface="+mn-ea"/>
                <a:sym typeface="+mn-lt"/>
              </a:rPr>
              <a:t>=</a:t>
            </a:r>
            <a:r>
              <a:rPr lang="en-US" altLang="zh-CN" sz="2000" dirty="0">
                <a:latin typeface="+mn-lt"/>
                <a:ea typeface="+mn-ea"/>
                <a:cs typeface="+mn-ea"/>
                <a:sym typeface="+mn-lt"/>
              </a:rPr>
              <a:t>160/28=5.7Mbps</a:t>
            </a:r>
          </a:p>
        </p:txBody>
      </p:sp>
      <p:sp>
        <p:nvSpPr>
          <p:cNvPr id="7" name="箭头: 右 6">
            <a:extLst>
              <a:ext uri="{FF2B5EF4-FFF2-40B4-BE49-F238E27FC236}">
                <a16:creationId xmlns:a16="http://schemas.microsoft.com/office/drawing/2014/main" id="{2F23989A-9FE6-FBC9-BA43-694B010916BA}"/>
              </a:ext>
            </a:extLst>
          </p:cNvPr>
          <p:cNvSpPr/>
          <p:nvPr/>
        </p:nvSpPr>
        <p:spPr>
          <a:xfrm>
            <a:off x="5970104" y="3439622"/>
            <a:ext cx="791672" cy="480848"/>
          </a:xfrm>
          <a:prstGeom prst="rightArrow">
            <a:avLst/>
          </a:prstGeom>
          <a:solidFill>
            <a:srgbClr val="00B050">
              <a:alpha val="1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 name="文本框 7">
            <a:extLst>
              <a:ext uri="{FF2B5EF4-FFF2-40B4-BE49-F238E27FC236}">
                <a16:creationId xmlns:a16="http://schemas.microsoft.com/office/drawing/2014/main" id="{1ED043C3-5C89-501F-A283-78A9AE0BAA30}"/>
              </a:ext>
            </a:extLst>
          </p:cNvPr>
          <p:cNvSpPr txBox="1"/>
          <p:nvPr/>
        </p:nvSpPr>
        <p:spPr>
          <a:xfrm>
            <a:off x="749432" y="1230029"/>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cs typeface="+mn-ea"/>
                <a:sym typeface="+mn-lt"/>
              </a:rPr>
              <a:t>假设条件</a:t>
            </a:r>
            <a:r>
              <a:rPr lang="zh-CN" altLang="en-US" sz="2400" dirty="0">
                <a:cs typeface="+mn-ea"/>
                <a:sym typeface="+mn-lt"/>
              </a:rPr>
              <a:t>：</a:t>
            </a:r>
          </a:p>
        </p:txBody>
      </p:sp>
      <p:sp>
        <p:nvSpPr>
          <p:cNvPr id="9" name="文本框 8">
            <a:extLst>
              <a:ext uri="{FF2B5EF4-FFF2-40B4-BE49-F238E27FC236}">
                <a16:creationId xmlns:a16="http://schemas.microsoft.com/office/drawing/2014/main" id="{E96ECD37-5871-F4C8-3A20-834E0AAFD91C}"/>
              </a:ext>
            </a:extLst>
          </p:cNvPr>
          <p:cNvSpPr txBox="1"/>
          <p:nvPr/>
        </p:nvSpPr>
        <p:spPr>
          <a:xfrm>
            <a:off x="6761776" y="1227747"/>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cs typeface="+mn-ea"/>
                <a:sym typeface="+mn-lt"/>
              </a:rPr>
              <a:t>计算结果：</a:t>
            </a:r>
          </a:p>
        </p:txBody>
      </p:sp>
    </p:spTree>
    <p:extLst>
      <p:ext uri="{BB962C8B-B14F-4D97-AF65-F5344CB8AC3E}">
        <p14:creationId xmlns:p14="http://schemas.microsoft.com/office/powerpoint/2010/main" val="2560315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08377-8F8B-E3CA-FA55-70CED066A66F}"/>
              </a:ext>
            </a:extLst>
          </p:cNvPr>
          <p:cNvSpPr>
            <a:spLocks noGrp="1"/>
          </p:cNvSpPr>
          <p:nvPr>
            <p:ph type="title"/>
          </p:nvPr>
        </p:nvSpPr>
        <p:spPr/>
        <p:txBody>
          <a:bodyPr>
            <a:normAutofit/>
          </a:bodyPr>
          <a:lstStyle/>
          <a:p>
            <a:r>
              <a:rPr lang="zh-CN" altLang="en-US" sz="3200" b="1" dirty="0">
                <a:solidFill>
                  <a:prstClr val="black"/>
                </a:solidFill>
                <a:latin typeface="+mn-lt"/>
                <a:ea typeface="+mn-ea"/>
                <a:cs typeface="+mn-ea"/>
                <a:sym typeface="+mn-lt"/>
              </a:rPr>
              <a:t>停等协议性能评估：系统传输效率（</a:t>
            </a:r>
            <a:r>
              <a:rPr lang="en-US" altLang="zh-CN" sz="3200" b="1" dirty="0">
                <a:solidFill>
                  <a:prstClr val="black"/>
                </a:solidFill>
                <a:latin typeface="+mn-lt"/>
                <a:ea typeface="+mn-ea"/>
                <a:cs typeface="+mn-ea"/>
                <a:sym typeface="+mn-lt"/>
              </a:rPr>
              <a:t>1</a:t>
            </a:r>
            <a:r>
              <a:rPr lang="zh-CN" altLang="en-US" sz="3200" b="1" dirty="0">
                <a:solidFill>
                  <a:prstClr val="black"/>
                </a:solidFill>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AD603668-58F4-A21C-9320-32408F940D66}"/>
              </a:ext>
            </a:extLst>
          </p:cNvPr>
          <p:cNvSpPr>
            <a:spLocks noGrp="1"/>
          </p:cNvSpPr>
          <p:nvPr>
            <p:ph idx="1"/>
          </p:nvPr>
        </p:nvSpPr>
        <p:spPr/>
        <p:txBody>
          <a:bodyPr>
            <a:normAutofit/>
          </a:bodyPr>
          <a:lstStyle/>
          <a:p>
            <a:pPr eaLnBrk="1" hangingPunct="1">
              <a:buClr>
                <a:srgbClr val="C00000"/>
              </a:buClr>
              <a:buFont typeface="Wingdings" pitchFamily="2" charset="2"/>
              <a:buChar char="n"/>
            </a:pPr>
            <a:r>
              <a:rPr lang="zh-CN" altLang="en-US" b="1" dirty="0">
                <a:solidFill>
                  <a:srgbClr val="000000"/>
                </a:solidFill>
                <a:latin typeface="楷体_GB2312"/>
              </a:rPr>
              <a:t>有差错时正确传送一帧的平均时间</a:t>
            </a:r>
          </a:p>
          <a:p>
            <a:pPr lvl="1"/>
            <a:r>
              <a:rPr lang="zh-CN" altLang="en-US" dirty="0"/>
              <a:t>无差错情况下，发送一帧的最小时间间隔为</a:t>
            </a:r>
            <a:r>
              <a:rPr lang="en-US" altLang="zh-CN" i="1" dirty="0" err="1">
                <a:latin typeface="Times New Roman" panose="02020603050405020304" pitchFamily="18" charset="0"/>
              </a:rPr>
              <a:t>t</a:t>
            </a:r>
            <a:r>
              <a:rPr lang="en-US" altLang="zh-CN" i="1" baseline="-25000" dirty="0" err="1">
                <a:latin typeface="Times New Roman" panose="02020603050405020304" pitchFamily="18" charset="0"/>
              </a:rPr>
              <a:t>W</a:t>
            </a:r>
            <a:r>
              <a:rPr lang="en-US" altLang="zh-CN" dirty="0"/>
              <a:t> </a:t>
            </a:r>
          </a:p>
          <a:p>
            <a:pPr lvl="1"/>
            <a:r>
              <a:rPr lang="zh-CN" altLang="en-US" dirty="0"/>
              <a:t>当出错率为</a:t>
            </a:r>
            <a:r>
              <a:rPr lang="en-US" altLang="zh-CN" i="1" dirty="0">
                <a:latin typeface="Times New Roman" panose="02020603050405020304" pitchFamily="18" charset="0"/>
              </a:rPr>
              <a:t>p</a:t>
            </a:r>
            <a:r>
              <a:rPr lang="zh-CN" altLang="en-US" dirty="0"/>
              <a:t>时，正确发送一帧的平均时间间隔</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V</a:t>
            </a:r>
            <a:r>
              <a:rPr lang="zh-CN" altLang="en-US" dirty="0"/>
              <a:t>为（根据概率统计学）</a:t>
            </a:r>
          </a:p>
          <a:p>
            <a:pPr algn="ctr">
              <a:buFont typeface="Wingdings" panose="05000000000000000000" pitchFamily="2" charset="2"/>
              <a:buNone/>
            </a:pPr>
            <a:r>
              <a:rPr lang="en-US" altLang="zh-CN" sz="2800" dirty="0" err="1">
                <a:latin typeface="Times New Roman" panose="02020603050405020304" pitchFamily="18" charset="0"/>
                <a:cs typeface="Times New Roman" panose="02020603050405020304" pitchFamily="18" charset="0"/>
              </a:rPr>
              <a:t>t</a:t>
            </a:r>
            <a:r>
              <a:rPr lang="en-US" altLang="zh-CN" sz="2800" baseline="-25000" dirty="0" err="1">
                <a:latin typeface="Times New Roman" panose="02020603050405020304" pitchFamily="18" charset="0"/>
                <a:cs typeface="Times New Roman" panose="02020603050405020304" pitchFamily="18" charset="0"/>
              </a:rPr>
              <a:t>V</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t</a:t>
            </a:r>
            <a:r>
              <a:rPr lang="en-US" altLang="zh-CN" sz="2800" baseline="-25000" dirty="0" err="1">
                <a:latin typeface="Times New Roman" panose="02020603050405020304" pitchFamily="18" charset="0"/>
                <a:cs typeface="Times New Roman" panose="02020603050405020304" pitchFamily="18" charset="0"/>
              </a:rPr>
              <a:t>W</a:t>
            </a:r>
            <a:r>
              <a:rPr lang="en-US" altLang="zh-CN" sz="2800" dirty="0">
                <a:latin typeface="Times New Roman" panose="02020603050405020304" pitchFamily="18" charset="0"/>
                <a:cs typeface="Times New Roman" panose="02020603050405020304" pitchFamily="18" charset="0"/>
              </a:rPr>
              <a:t>/(1-p)</a:t>
            </a:r>
            <a:r>
              <a:rPr lang="en-US" altLang="zh-CN" dirty="0">
                <a:latin typeface="Times New Roman" panose="02020603050405020304" pitchFamily="18" charset="0"/>
                <a:cs typeface="Times New Roman" panose="02020603050405020304" pitchFamily="18" charset="0"/>
              </a:rPr>
              <a:t>  </a:t>
            </a:r>
          </a:p>
          <a:p>
            <a:pPr eaLnBrk="1" hangingPunct="1">
              <a:lnSpc>
                <a:spcPct val="90000"/>
              </a:lnSpc>
              <a:buClr>
                <a:srgbClr val="C00000"/>
              </a:buClr>
              <a:buFont typeface="Wingdings" pitchFamily="2" charset="2"/>
              <a:buChar char="n"/>
            </a:pPr>
            <a:endParaRPr lang="en-US" altLang="zh-CN" sz="2400" b="1" dirty="0">
              <a:solidFill>
                <a:srgbClr val="000000"/>
              </a:solidFill>
              <a:latin typeface="楷体_GB2312"/>
            </a:endParaRPr>
          </a:p>
          <a:p>
            <a:pPr eaLnBrk="1" hangingPunct="1">
              <a:lnSpc>
                <a:spcPct val="90000"/>
              </a:lnSpc>
              <a:buClr>
                <a:srgbClr val="C00000"/>
              </a:buClr>
              <a:buFont typeface="Wingdings" pitchFamily="2" charset="2"/>
              <a:buChar char="n"/>
            </a:pPr>
            <a:r>
              <a:rPr lang="zh-CN" altLang="en-US" sz="2400" b="1" dirty="0">
                <a:solidFill>
                  <a:srgbClr val="000000"/>
                </a:solidFill>
                <a:latin typeface="楷体_GB2312"/>
              </a:rPr>
              <a:t>系统最大吞吐量</a:t>
            </a:r>
            <a:r>
              <a:rPr lang="zh-CN" altLang="en-US" sz="2400" b="1" dirty="0">
                <a:solidFill>
                  <a:srgbClr val="000000"/>
                </a:solidFill>
                <a:latin typeface="+mn-ea"/>
                <a:sym typeface="Symbol" panose="05050102010706020507" pitchFamily="18" charset="2"/>
              </a:rPr>
              <a:t></a:t>
            </a:r>
            <a:r>
              <a:rPr lang="en-US" altLang="zh-CN" sz="2400" b="1" dirty="0">
                <a:solidFill>
                  <a:srgbClr val="000000"/>
                </a:solidFill>
                <a:latin typeface="+mn-ea"/>
                <a:sym typeface="Symbol" panose="05050102010706020507" pitchFamily="18" charset="2"/>
              </a:rPr>
              <a:t>max</a:t>
            </a:r>
            <a:r>
              <a:rPr lang="zh-CN" altLang="en-US" sz="2400" b="1" dirty="0">
                <a:solidFill>
                  <a:srgbClr val="000000"/>
                </a:solidFill>
                <a:latin typeface="楷体_GB2312"/>
              </a:rPr>
              <a:t>（</a:t>
            </a:r>
            <a:r>
              <a:rPr lang="zh-CN" altLang="en-US" sz="2400" dirty="0">
                <a:solidFill>
                  <a:srgbClr val="000000"/>
                </a:solidFill>
                <a:latin typeface="楷体_GB2312"/>
              </a:rPr>
              <a:t>每秒成功发送的</a:t>
            </a:r>
            <a:r>
              <a:rPr lang="zh-CN" altLang="en-US" sz="2400" dirty="0">
                <a:solidFill>
                  <a:srgbClr val="FF0000"/>
                </a:solidFill>
                <a:latin typeface="楷体_GB2312"/>
              </a:rPr>
              <a:t>帧数</a:t>
            </a:r>
            <a:r>
              <a:rPr lang="zh-CN" altLang="en-US" sz="2400" b="1" dirty="0">
                <a:solidFill>
                  <a:srgbClr val="000000"/>
                </a:solidFill>
                <a:latin typeface="楷体_GB2312"/>
              </a:rPr>
              <a:t>）</a:t>
            </a:r>
            <a:r>
              <a:rPr lang="en-US" altLang="zh-CN" sz="2400" b="1" dirty="0">
                <a:solidFill>
                  <a:srgbClr val="000000"/>
                </a:solidFill>
                <a:latin typeface="楷体_GB2312"/>
              </a:rPr>
              <a:t>:</a:t>
            </a:r>
          </a:p>
          <a:p>
            <a:pPr eaLnBrk="1" hangingPunct="1">
              <a:lnSpc>
                <a:spcPct val="90000"/>
              </a:lnSpc>
              <a:buClr>
                <a:srgbClr val="C00000"/>
              </a:buClr>
              <a:buFont typeface="Wingdings" pitchFamily="2" charset="2"/>
              <a:buChar char="n"/>
            </a:pPr>
            <a:endParaRPr lang="zh-CN" altLang="en-US" sz="2000" b="1" dirty="0">
              <a:solidFill>
                <a:srgbClr val="000000"/>
              </a:solidFill>
              <a:latin typeface="楷体_GB2312"/>
            </a:endParaRPr>
          </a:p>
          <a:p>
            <a:pPr algn="ctr">
              <a:lnSpc>
                <a:spcPct val="90000"/>
              </a:lnSpc>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sz="2400"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W</a:t>
            </a:r>
            <a:endParaRPr lang="en-US" altLang="zh-CN" sz="2400" i="1" baseline="-25000" dirty="0">
              <a:latin typeface="Times New Roman" panose="02020603050405020304" pitchFamily="18" charset="0"/>
              <a:cs typeface="Times New Roman" panose="02020603050405020304" pitchFamily="18" charset="0"/>
            </a:endParaRPr>
          </a:p>
          <a:p>
            <a:pPr algn="ctr">
              <a:lnSpc>
                <a:spcPct val="90000"/>
              </a:lnSpc>
              <a:buFont typeface="Wingdings" panose="05000000000000000000" pitchFamily="2" charset="2"/>
              <a:buNone/>
            </a:pPr>
            <a:endParaRPr lang="en-US" altLang="zh-CN" sz="2400" b="1" i="1" baseline="-25000" dirty="0">
              <a:latin typeface="Times New Roman" panose="02020603050405020304" pitchFamily="18" charset="0"/>
            </a:endParaRPr>
          </a:p>
          <a:p>
            <a:pPr>
              <a:lnSpc>
                <a:spcPct val="90000"/>
              </a:lnSpc>
              <a:buClr>
                <a:srgbClr val="C00000"/>
              </a:buClr>
            </a:pPr>
            <a:r>
              <a:rPr lang="zh-CN" altLang="en-US" sz="2400" b="1" dirty="0">
                <a:solidFill>
                  <a:srgbClr val="000000"/>
                </a:solidFill>
                <a:latin typeface="楷体_GB2312"/>
              </a:rPr>
              <a:t>极限吞吐量</a:t>
            </a:r>
            <a:r>
              <a:rPr lang="en-US" altLang="zh-CN" sz="2400" b="1" dirty="0">
                <a:solidFill>
                  <a:srgbClr val="000000"/>
                </a:solidFill>
                <a:latin typeface="楷体_GB2312"/>
              </a:rPr>
              <a:t>:  </a:t>
            </a:r>
            <a:r>
              <a:rPr lang="en-US" altLang="zh-CN" sz="2400" dirty="0">
                <a:solidFill>
                  <a:srgbClr val="000000"/>
                </a:solidFill>
                <a:latin typeface="Times New Roman" panose="02020603050405020304" pitchFamily="18" charset="0"/>
                <a:cs typeface="Times New Roman" panose="02020603050405020304" pitchFamily="18" charset="0"/>
              </a:rPr>
              <a:t>M = 1/</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cs typeface="Times New Roman" panose="02020603050405020304" pitchFamily="18" charset="0"/>
              </a:rPr>
              <a:t>I</a:t>
            </a:r>
            <a:r>
              <a:rPr lang="en-US" altLang="zh-CN" baseline="-25000" dirty="0">
                <a:latin typeface="Times New Roman" panose="02020603050405020304" pitchFamily="18" charset="0"/>
                <a:cs typeface="Times New Roman" panose="02020603050405020304" pitchFamily="18" charset="0"/>
              </a:rPr>
              <a:t>   </a:t>
            </a:r>
            <a:r>
              <a:rPr lang="zh-CN" altLang="en-US" sz="2400" dirty="0">
                <a:solidFill>
                  <a:srgbClr val="000000"/>
                </a:solidFill>
                <a:latin typeface="+mn-ea"/>
              </a:rPr>
              <a:t>（</a:t>
            </a:r>
            <a:r>
              <a:rPr lang="en-US" altLang="zh-CN" sz="2400" dirty="0">
                <a:latin typeface="+mn-ea"/>
              </a:rPr>
              <a:t> </a:t>
            </a:r>
            <a:r>
              <a:rPr lang="en-US" altLang="zh-CN" sz="2400" dirty="0" err="1">
                <a:latin typeface="Times New Roman" panose="02020603050405020304" pitchFamily="18" charset="0"/>
              </a:rPr>
              <a:t>t</a:t>
            </a:r>
            <a:r>
              <a:rPr lang="en-US" altLang="zh-CN" sz="2400" baseline="-25000" dirty="0" err="1">
                <a:latin typeface="Times New Roman" panose="02020603050405020304" pitchFamily="18" charset="0"/>
              </a:rPr>
              <a:t>I</a:t>
            </a:r>
            <a:r>
              <a:rPr lang="en-US" altLang="zh-CN" sz="2400" baseline="-25000" dirty="0">
                <a:latin typeface="Times New Roman" panose="02020603050405020304" pitchFamily="18" charset="0"/>
              </a:rPr>
              <a:t> </a:t>
            </a:r>
            <a:r>
              <a:rPr lang="zh-CN" altLang="en-US" sz="2400" dirty="0">
                <a:solidFill>
                  <a:srgbClr val="000000"/>
                </a:solidFill>
                <a:latin typeface="+mn-ea"/>
              </a:rPr>
              <a:t>：发送数据的时间</a:t>
            </a:r>
            <a:r>
              <a:rPr lang="zh-CN" altLang="en-US" sz="2400" b="1" dirty="0">
                <a:solidFill>
                  <a:srgbClr val="000000"/>
                </a:solidFill>
                <a:latin typeface="楷体_GB2312"/>
              </a:rPr>
              <a:t>）</a:t>
            </a:r>
          </a:p>
          <a:p>
            <a:pPr>
              <a:lnSpc>
                <a:spcPct val="90000"/>
              </a:lnSpc>
              <a:buClr>
                <a:srgbClr val="C00000"/>
              </a:buClr>
            </a:pPr>
            <a:endParaRPr lang="zh-CN" altLang="en-US" dirty="0"/>
          </a:p>
        </p:txBody>
      </p:sp>
      <p:sp>
        <p:nvSpPr>
          <p:cNvPr id="4" name="灯片编号占位符 3">
            <a:extLst>
              <a:ext uri="{FF2B5EF4-FFF2-40B4-BE49-F238E27FC236}">
                <a16:creationId xmlns:a16="http://schemas.microsoft.com/office/drawing/2014/main" id="{0FE6D33C-7E9A-4762-6AB2-3668F3349AE4}"/>
              </a:ext>
            </a:extLst>
          </p:cNvPr>
          <p:cNvSpPr>
            <a:spLocks noGrp="1"/>
          </p:cNvSpPr>
          <p:nvPr>
            <p:ph type="sldNum" sz="quarter" idx="12"/>
          </p:nvPr>
        </p:nvSpPr>
        <p:spPr/>
        <p:txBody>
          <a:bodyPr/>
          <a:lstStyle/>
          <a:p>
            <a:fld id="{C8BB1146-E542-4D4E-B8E9-6919A11DDD48}" type="slidenum">
              <a:rPr lang="en-US" smtClean="0"/>
              <a:t>56</a:t>
            </a:fld>
            <a:endParaRPr lang="en-US"/>
          </a:p>
        </p:txBody>
      </p:sp>
    </p:spTree>
    <p:extLst>
      <p:ext uri="{BB962C8B-B14F-4D97-AF65-F5344CB8AC3E}">
        <p14:creationId xmlns:p14="http://schemas.microsoft.com/office/powerpoint/2010/main" val="1034185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0EDFA-9E19-9086-5757-CAE3CF69AF1D}"/>
              </a:ext>
            </a:extLst>
          </p:cNvPr>
          <p:cNvSpPr>
            <a:spLocks noGrp="1"/>
          </p:cNvSpPr>
          <p:nvPr>
            <p:ph type="title"/>
          </p:nvPr>
        </p:nvSpPr>
        <p:spPr/>
        <p:txBody>
          <a:bodyPr/>
          <a:lstStyle/>
          <a:p>
            <a:r>
              <a:rPr lang="zh-CN" altLang="en-US" sz="3200" b="1" dirty="0">
                <a:solidFill>
                  <a:prstClr val="black"/>
                </a:solidFill>
                <a:latin typeface="+mn-lt"/>
                <a:ea typeface="+mn-ea"/>
                <a:cs typeface="+mn-ea"/>
                <a:sym typeface="+mn-lt"/>
              </a:rPr>
              <a:t>停等协议性能评估：系统传输效率（</a:t>
            </a:r>
            <a:r>
              <a:rPr lang="en-US" altLang="zh-CN" sz="3200" b="1" dirty="0">
                <a:solidFill>
                  <a:prstClr val="black"/>
                </a:solidFill>
                <a:latin typeface="+mn-lt"/>
                <a:ea typeface="+mn-ea"/>
                <a:cs typeface="+mn-ea"/>
                <a:sym typeface="+mn-lt"/>
              </a:rPr>
              <a:t>2</a:t>
            </a:r>
            <a:r>
              <a:rPr lang="zh-CN" altLang="en-US" sz="3200" b="1" dirty="0">
                <a:solidFill>
                  <a:prstClr val="black"/>
                </a:solidFill>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78E16FA1-8C7B-0322-36A4-B731BE435ABD}"/>
              </a:ext>
            </a:extLst>
          </p:cNvPr>
          <p:cNvSpPr>
            <a:spLocks noGrp="1"/>
          </p:cNvSpPr>
          <p:nvPr>
            <p:ph idx="1"/>
          </p:nvPr>
        </p:nvSpPr>
        <p:spPr>
          <a:xfrm>
            <a:off x="660400" y="1238478"/>
            <a:ext cx="10858500" cy="4813979"/>
          </a:xfrm>
        </p:spPr>
        <p:txBody>
          <a:bodyPr/>
          <a:lstStyle/>
          <a:p>
            <a:pPr eaLnBrk="1" hangingPunct="1">
              <a:lnSpc>
                <a:spcPct val="90000"/>
              </a:lnSpc>
              <a:buFont typeface="Wingdings" pitchFamily="2" charset="2"/>
              <a:buChar char="n"/>
            </a:pPr>
            <a:r>
              <a:rPr lang="zh-CN" altLang="en-US" sz="2400" b="1" dirty="0">
                <a:solidFill>
                  <a:srgbClr val="000000"/>
                </a:solidFill>
                <a:latin typeface="楷体_GB2312"/>
              </a:rPr>
              <a:t>系统传输效率：最大吞吐量</a:t>
            </a:r>
            <a:r>
              <a:rPr lang="en-US" altLang="zh-CN" sz="2400" b="1" dirty="0">
                <a:solidFill>
                  <a:srgbClr val="000000"/>
                </a:solidFill>
                <a:latin typeface="楷体_GB2312"/>
              </a:rPr>
              <a:t>/</a:t>
            </a:r>
            <a:r>
              <a:rPr lang="zh-CN" altLang="en-US" sz="2400" b="1" dirty="0">
                <a:solidFill>
                  <a:srgbClr val="000000"/>
                </a:solidFill>
                <a:latin typeface="楷体_GB2312"/>
              </a:rPr>
              <a:t>极限吞吐量</a:t>
            </a:r>
            <a:endParaRPr lang="en-US" altLang="zh-CN" sz="2400" b="1" dirty="0">
              <a:solidFill>
                <a:srgbClr val="000000"/>
              </a:solidFill>
              <a:latin typeface="楷体_GB2312"/>
            </a:endParaRPr>
          </a:p>
          <a:p>
            <a:pPr eaLnBrk="1" hangingPunct="1">
              <a:lnSpc>
                <a:spcPct val="90000"/>
              </a:lnSpc>
              <a:buClr>
                <a:srgbClr val="C00000"/>
              </a:buClr>
              <a:buFont typeface="Wingdings" pitchFamily="2" charset="2"/>
              <a:buChar char="n"/>
            </a:pPr>
            <a:endParaRPr lang="zh-CN" altLang="en-US" sz="2400" b="1" dirty="0">
              <a:solidFill>
                <a:srgbClr val="000000"/>
              </a:solidFill>
              <a:latin typeface="楷体_GB2312"/>
            </a:endParaRPr>
          </a:p>
          <a:p>
            <a:pPr>
              <a:lnSpc>
                <a:spcPct val="90000"/>
              </a:lnSpc>
              <a:buFont typeface="Wingdings" panose="05000000000000000000" pitchFamily="2" charset="2"/>
              <a:buNone/>
            </a:pPr>
            <a:r>
              <a:rPr lang="zh-CN" altLang="en-US" sz="2400" dirty="0">
                <a:latin typeface="Times New Roman" panose="02020603050405020304" pitchFamily="18" charset="0"/>
                <a:sym typeface="Symbol" panose="05050102010706020507" pitchFamily="18" charset="2"/>
              </a:rPr>
              <a:t>				</a:t>
            </a:r>
            <a:r>
              <a:rPr lang="el-GR" altLang="zh-CN" sz="2400" dirty="0">
                <a:latin typeface="+mn-lt"/>
                <a:ea typeface="+mn-ea"/>
                <a:cs typeface="+mn-ea"/>
                <a:sym typeface="+mn-lt"/>
              </a:rPr>
              <a:t> η</a:t>
            </a:r>
            <a:r>
              <a:rPr lang="zh-CN" altLang="en-US" sz="2400" dirty="0">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sz="2400"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M</a:t>
            </a:r>
            <a:endParaRPr lang="en-US" altLang="zh-CN" sz="2400" baseline="-25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9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rPr>
              <a:t>=[(1-</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W</a:t>
            </a:r>
            <a:r>
              <a:rPr lang="en-US" altLang="zh-CN" sz="2400" dirty="0">
                <a:latin typeface="Times New Roman" panose="02020603050405020304" pitchFamily="18" charset="0"/>
              </a:rPr>
              <a:t>]/(1/</a:t>
            </a:r>
            <a:r>
              <a:rPr lang="en-US" altLang="zh-CN" sz="2400" dirty="0" err="1">
                <a:latin typeface="Times New Roman" panose="02020603050405020304" pitchFamily="18" charset="0"/>
              </a:rPr>
              <a:t>t</a:t>
            </a:r>
            <a:r>
              <a:rPr lang="en-US" altLang="zh-CN" sz="2400" baseline="-25000" dirty="0" err="1">
                <a:latin typeface="Times New Roman" panose="02020603050405020304" pitchFamily="18" charset="0"/>
              </a:rPr>
              <a:t>I</a:t>
            </a:r>
            <a:r>
              <a:rPr lang="en-US" altLang="zh-CN" sz="2400" dirty="0">
                <a:latin typeface="Times New Roman" panose="02020603050405020304" pitchFamily="18" charset="0"/>
              </a:rPr>
              <a:t>)</a:t>
            </a:r>
          </a:p>
          <a:p>
            <a:pPr>
              <a:lnSpc>
                <a:spcPct val="90000"/>
              </a:lnSpc>
              <a:buFont typeface="Wingdings" panose="05000000000000000000" pitchFamily="2" charset="2"/>
              <a:buNone/>
            </a:pPr>
            <a:r>
              <a:rPr lang="en-US" altLang="zh-CN" sz="2400" dirty="0">
                <a:latin typeface="Times New Roman" panose="02020603050405020304" pitchFamily="18" charset="0"/>
              </a:rPr>
              <a:t>				   =(1-</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W</a:t>
            </a:r>
            <a:r>
              <a:rPr lang="en-US" altLang="zh-CN" sz="2400" dirty="0">
                <a:latin typeface="Times New Roman" panose="02020603050405020304" pitchFamily="18" charset="0"/>
              </a:rPr>
              <a:t>/</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I</a:t>
            </a:r>
            <a:r>
              <a:rPr lang="en-US" altLang="zh-CN" sz="2400" dirty="0">
                <a:latin typeface="Times New Roman" panose="02020603050405020304" pitchFamily="18" charset="0"/>
              </a:rPr>
              <a:t>)</a:t>
            </a:r>
          </a:p>
          <a:p>
            <a:pPr indent="0">
              <a:lnSpc>
                <a:spcPct val="90000"/>
              </a:lnSpc>
              <a:buFont typeface="Wingdings" panose="05000000000000000000" pitchFamily="2" charset="2"/>
              <a:buNone/>
            </a:pPr>
            <a:r>
              <a:rPr lang="zh-CN" altLang="en-US" sz="2400" dirty="0">
                <a:latin typeface="Times New Roman" panose="02020603050405020304" pitchFamily="18" charset="0"/>
              </a:rPr>
              <a:t>令</a:t>
            </a:r>
            <a:r>
              <a:rPr lang="en-US" altLang="zh-CN" sz="2400" i="1" dirty="0">
                <a:latin typeface="Times New Roman" panose="02020603050405020304" pitchFamily="18" charset="0"/>
              </a:rPr>
              <a:t>a</a:t>
            </a: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 </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W</a:t>
            </a:r>
            <a:r>
              <a:rPr lang="en-US" altLang="zh-CN" sz="2400" dirty="0">
                <a:latin typeface="Times New Roman" panose="02020603050405020304" pitchFamily="18" charset="0"/>
              </a:rPr>
              <a:t>/</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I</a:t>
            </a:r>
            <a:r>
              <a:rPr lang="en-US" altLang="zh-CN" sz="2400" dirty="0">
                <a:latin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rPr>
              <a:t>，</a:t>
            </a:r>
            <a:r>
              <a:rPr lang="zh-CN" altLang="en-US" sz="2400" dirty="0"/>
              <a:t>则：</a:t>
            </a:r>
          </a:p>
          <a:p>
            <a:pPr>
              <a:lnSpc>
                <a:spcPct val="90000"/>
              </a:lnSpc>
              <a:buFont typeface="Wingdings" panose="05000000000000000000" pitchFamily="2" charset="2"/>
              <a:buNone/>
            </a:pPr>
            <a:r>
              <a:rPr lang="zh-CN" altLang="en-US" sz="2400" dirty="0">
                <a:latin typeface="Times New Roman" panose="02020603050405020304" pitchFamily="18" charset="0"/>
                <a:sym typeface="Symbol" panose="05050102010706020507" pitchFamily="18" charset="2"/>
              </a:rPr>
              <a:t>				</a:t>
            </a:r>
            <a:r>
              <a:rPr lang="el-GR" altLang="zh-CN" sz="2400" dirty="0">
                <a:latin typeface="+mn-lt"/>
                <a:ea typeface="+mn-ea"/>
                <a:cs typeface="+mn-ea"/>
                <a:sym typeface="+mn-lt"/>
              </a:rPr>
              <a:t> η</a:t>
            </a:r>
            <a:r>
              <a:rPr lang="zh-CN" altLang="en-US" sz="2400" dirty="0">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rPr>
              <a:t>= (1-</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a</a:t>
            </a:r>
          </a:p>
          <a:p>
            <a:pPr>
              <a:lnSpc>
                <a:spcPct val="90000"/>
              </a:lnSpc>
              <a:buFont typeface="Wingdings" panose="05000000000000000000" pitchFamily="2" charset="2"/>
              <a:buNone/>
            </a:pPr>
            <a:endParaRPr lang="en-US" altLang="zh-CN" sz="1050" i="1" dirty="0">
              <a:latin typeface="Times New Roman" panose="02020603050405020304" pitchFamily="18" charset="0"/>
              <a:cs typeface="Times New Roman" panose="02020603050405020304" pitchFamily="18" charset="0"/>
            </a:endParaRPr>
          </a:p>
          <a:p>
            <a:pPr marL="719138" indent="-360363">
              <a:lnSpc>
                <a:spcPct val="120000"/>
              </a:lnSpc>
              <a:spcBef>
                <a:spcPct val="0"/>
              </a:spcBef>
              <a:buFont typeface="Wingdings" panose="05000000000000000000" pitchFamily="2" charset="2"/>
              <a:buChar char="Ø"/>
            </a:pPr>
            <a:endParaRPr lang="en-US" altLang="zh-CN" sz="2000" i="1" dirty="0">
              <a:latin typeface="+mn-lt"/>
              <a:ea typeface="+mn-ea"/>
              <a:cs typeface="+mn-ea"/>
              <a:sym typeface="+mn-lt"/>
            </a:endParaRPr>
          </a:p>
          <a:p>
            <a:pPr marL="719138" indent="-360363">
              <a:lnSpc>
                <a:spcPct val="120000"/>
              </a:lnSpc>
              <a:spcBef>
                <a:spcPct val="0"/>
              </a:spcBef>
              <a:buFont typeface="Wingdings" panose="05000000000000000000" pitchFamily="2" charset="2"/>
              <a:buChar char="Ø"/>
            </a:pPr>
            <a:r>
              <a:rPr lang="en-US" altLang="zh-CN" sz="2000" i="1" dirty="0">
                <a:latin typeface="+mn-lt"/>
                <a:ea typeface="+mn-ea"/>
                <a:cs typeface="+mn-ea"/>
                <a:sym typeface="+mn-lt"/>
              </a:rPr>
              <a:t>a </a:t>
            </a:r>
            <a:r>
              <a:rPr lang="zh-CN" altLang="en-US" sz="2000" dirty="0">
                <a:latin typeface="+mn-lt"/>
                <a:ea typeface="+mn-ea"/>
                <a:cs typeface="+mn-ea"/>
                <a:sym typeface="+mn-lt"/>
              </a:rPr>
              <a:t>越小效率越高，说明数据发送中的额外时间（如线路传输时延、应答帧时间）越少效率越高。</a:t>
            </a:r>
            <a:endParaRPr lang="en-US" altLang="zh-CN" sz="2000" dirty="0">
              <a:latin typeface="+mn-lt"/>
              <a:ea typeface="+mn-ea"/>
              <a:cs typeface="+mn-ea"/>
              <a:sym typeface="+mn-lt"/>
            </a:endParaRPr>
          </a:p>
          <a:p>
            <a:pPr marL="719138" indent="-360363">
              <a:lnSpc>
                <a:spcPct val="120000"/>
              </a:lnSpc>
              <a:spcBef>
                <a:spcPct val="0"/>
              </a:spcBef>
              <a:buFont typeface="Wingdings" panose="05000000000000000000" pitchFamily="2" charset="2"/>
              <a:buChar char="Ø"/>
            </a:pPr>
            <a:r>
              <a:rPr lang="en-US" altLang="zh-CN" sz="2000" i="1" dirty="0">
                <a:latin typeface="Times New Roman" panose="02020603050405020304" pitchFamily="18" charset="0"/>
              </a:rPr>
              <a:t>p</a:t>
            </a:r>
            <a:r>
              <a:rPr lang="zh-CN" altLang="en-US" sz="2000" dirty="0">
                <a:latin typeface="+mn-lt"/>
                <a:ea typeface="+mn-ea"/>
                <a:cs typeface="+mn-ea"/>
                <a:sym typeface="+mn-lt"/>
              </a:rPr>
              <a:t>越小效率越高，说明出错概率越低，效率越高</a:t>
            </a:r>
          </a:p>
          <a:p>
            <a:endParaRPr lang="zh-CN" altLang="en-US" dirty="0"/>
          </a:p>
        </p:txBody>
      </p:sp>
      <p:sp>
        <p:nvSpPr>
          <p:cNvPr id="4" name="灯片编号占位符 3">
            <a:extLst>
              <a:ext uri="{FF2B5EF4-FFF2-40B4-BE49-F238E27FC236}">
                <a16:creationId xmlns:a16="http://schemas.microsoft.com/office/drawing/2014/main" id="{F14CFFAF-3D6A-EFF7-CAE6-2A3EB6DDCA74}"/>
              </a:ext>
            </a:extLst>
          </p:cNvPr>
          <p:cNvSpPr>
            <a:spLocks noGrp="1"/>
          </p:cNvSpPr>
          <p:nvPr>
            <p:ph type="sldNum" sz="quarter" idx="12"/>
          </p:nvPr>
        </p:nvSpPr>
        <p:spPr/>
        <p:txBody>
          <a:bodyPr/>
          <a:lstStyle/>
          <a:p>
            <a:fld id="{C8BB1146-E542-4D4E-B8E9-6919A11DDD48}" type="slidenum">
              <a:rPr lang="en-US" smtClean="0"/>
              <a:t>57</a:t>
            </a:fld>
            <a:endParaRPr lang="en-US"/>
          </a:p>
        </p:txBody>
      </p:sp>
    </p:spTree>
    <p:extLst>
      <p:ext uri="{BB962C8B-B14F-4D97-AF65-F5344CB8AC3E}">
        <p14:creationId xmlns:p14="http://schemas.microsoft.com/office/powerpoint/2010/main" val="3615415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F8C99-975B-5752-B8A3-BA2D2DB4A983}"/>
              </a:ext>
            </a:extLst>
          </p:cNvPr>
          <p:cNvSpPr>
            <a:spLocks noGrp="1"/>
          </p:cNvSpPr>
          <p:nvPr>
            <p:ph type="title"/>
          </p:nvPr>
        </p:nvSpPr>
        <p:spPr/>
        <p:txBody>
          <a:bodyPr>
            <a:normAutofit/>
          </a:bodyPr>
          <a:lstStyle/>
          <a:p>
            <a:r>
              <a:rPr lang="zh-CN" altLang="en-US" sz="3200" b="1" dirty="0">
                <a:solidFill>
                  <a:prstClr val="black"/>
                </a:solidFill>
                <a:latin typeface="+mn-lt"/>
                <a:ea typeface="+mn-ea"/>
                <a:cs typeface="+mn-ea"/>
                <a:sym typeface="+mn-lt"/>
              </a:rPr>
              <a:t>基于停等协议实现差错控制</a:t>
            </a:r>
            <a:endParaRPr lang="zh-CN" altLang="en-US" dirty="0"/>
          </a:p>
        </p:txBody>
      </p:sp>
      <p:sp>
        <p:nvSpPr>
          <p:cNvPr id="3" name="内容占位符 2">
            <a:extLst>
              <a:ext uri="{FF2B5EF4-FFF2-40B4-BE49-F238E27FC236}">
                <a16:creationId xmlns:a16="http://schemas.microsoft.com/office/drawing/2014/main" id="{39C9594B-FE0D-06E2-58B6-1C7F846EE665}"/>
              </a:ext>
            </a:extLst>
          </p:cNvPr>
          <p:cNvSpPr>
            <a:spLocks noGrp="1"/>
          </p:cNvSpPr>
          <p:nvPr>
            <p:ph idx="1"/>
          </p:nvPr>
        </p:nvSpPr>
        <p:spPr>
          <a:xfrm>
            <a:off x="660400" y="1213780"/>
            <a:ext cx="10858500" cy="5008562"/>
          </a:xfrm>
        </p:spPr>
        <p:txBody>
          <a:bodyPr/>
          <a:lstStyle/>
          <a:p>
            <a:pPr>
              <a:lnSpc>
                <a:spcPct val="120000"/>
              </a:lnSpc>
              <a:spcBef>
                <a:spcPts val="0"/>
              </a:spcBef>
            </a:pPr>
            <a:r>
              <a:rPr lang="zh-CN" altLang="en-US" sz="2400" dirty="0">
                <a:latin typeface="+mn-lt"/>
                <a:ea typeface="+mn-ea"/>
                <a:cs typeface="+mn-ea"/>
                <a:sym typeface="+mn-lt"/>
              </a:rPr>
              <a:t>为实现差错控制，在停等协议中采用 </a:t>
            </a:r>
            <a:r>
              <a:rPr lang="en-US" altLang="zh-CN" sz="2400" dirty="0">
                <a:latin typeface="+mn-lt"/>
                <a:ea typeface="+mn-ea"/>
                <a:cs typeface="+mn-ea"/>
                <a:sym typeface="+mn-lt"/>
              </a:rPr>
              <a:t>ARQ (</a:t>
            </a:r>
            <a:r>
              <a:rPr lang="en-US" altLang="en-US" sz="2400" dirty="0">
                <a:latin typeface="+mn-lt"/>
                <a:ea typeface="+mn-ea"/>
                <a:cs typeface="+mn-ea"/>
                <a:sym typeface="+mn-lt"/>
              </a:rPr>
              <a:t>Auto Repeat </a:t>
            </a:r>
            <a:r>
              <a:rPr lang="en-US" altLang="en-US" sz="2400" dirty="0" err="1">
                <a:latin typeface="+mn-lt"/>
                <a:ea typeface="+mn-ea"/>
                <a:cs typeface="+mn-ea"/>
                <a:sym typeface="+mn-lt"/>
              </a:rPr>
              <a:t>reQuest</a:t>
            </a:r>
            <a:r>
              <a:rPr lang="zh-CN" altLang="en-US" sz="2400" dirty="0">
                <a:latin typeface="+mn-lt"/>
                <a:ea typeface="+mn-ea"/>
                <a:cs typeface="+mn-ea"/>
                <a:sym typeface="+mn-lt"/>
              </a:rPr>
              <a:t>，自动重传请求</a:t>
            </a:r>
            <a:r>
              <a:rPr lang="en-US" altLang="zh-CN" sz="2400" dirty="0">
                <a:latin typeface="+mn-lt"/>
                <a:ea typeface="+mn-ea"/>
                <a:cs typeface="+mn-ea"/>
                <a:sym typeface="+mn-lt"/>
              </a:rPr>
              <a:t>)</a:t>
            </a:r>
            <a:r>
              <a:rPr lang="zh-CN" altLang="en-US" sz="2400" dirty="0">
                <a:latin typeface="+mn-lt"/>
                <a:ea typeface="+mn-ea"/>
                <a:cs typeface="+mn-ea"/>
                <a:sym typeface="+mn-lt"/>
              </a:rPr>
              <a:t>技术</a:t>
            </a:r>
            <a:endParaRPr lang="en-US" altLang="zh-CN" sz="2400" dirty="0">
              <a:latin typeface="+mn-lt"/>
              <a:ea typeface="+mn-ea"/>
              <a:cs typeface="+mn-ea"/>
              <a:sym typeface="+mn-lt"/>
            </a:endParaRPr>
          </a:p>
          <a:p>
            <a:pPr>
              <a:lnSpc>
                <a:spcPct val="120000"/>
              </a:lnSpc>
              <a:spcBef>
                <a:spcPts val="0"/>
              </a:spcBef>
            </a:pPr>
            <a:endParaRPr lang="en-US" altLang="zh-CN" sz="2400" dirty="0">
              <a:latin typeface="+mn-lt"/>
              <a:ea typeface="+mn-ea"/>
              <a:cs typeface="+mn-ea"/>
              <a:sym typeface="+mn-lt"/>
            </a:endParaRPr>
          </a:p>
          <a:p>
            <a:pPr>
              <a:lnSpc>
                <a:spcPct val="120000"/>
              </a:lnSpc>
              <a:spcBef>
                <a:spcPts val="0"/>
              </a:spcBef>
            </a:pPr>
            <a:r>
              <a:rPr lang="zh-CN" altLang="en-US" sz="2400" dirty="0">
                <a:latin typeface="+mn-lt"/>
                <a:ea typeface="+mn-ea"/>
                <a:cs typeface="+mn-ea"/>
                <a:sym typeface="+mn-lt"/>
              </a:rPr>
              <a:t> </a:t>
            </a:r>
            <a:r>
              <a:rPr lang="en-US" altLang="zh-CN" sz="2400" dirty="0">
                <a:latin typeface="+mn-lt"/>
                <a:ea typeface="+mn-ea"/>
                <a:cs typeface="+mn-ea"/>
                <a:sym typeface="+mn-lt"/>
              </a:rPr>
              <a:t>ARQ</a:t>
            </a:r>
            <a:r>
              <a:rPr lang="zh-CN" altLang="en-US" sz="2400" dirty="0">
                <a:latin typeface="+mn-lt"/>
                <a:ea typeface="+mn-ea"/>
                <a:cs typeface="+mn-ea"/>
                <a:sym typeface="+mn-lt"/>
              </a:rPr>
              <a:t>处理如下三种错误情况：</a:t>
            </a:r>
          </a:p>
          <a:p>
            <a:pPr lvl="1">
              <a:lnSpc>
                <a:spcPct val="120000"/>
              </a:lnSpc>
              <a:spcBef>
                <a:spcPts val="0"/>
              </a:spcBef>
              <a:buFont typeface="Wingdings" panose="05000000000000000000" pitchFamily="2" charset="2"/>
              <a:buChar char="Ø"/>
            </a:pPr>
            <a:r>
              <a:rPr lang="zh-CN" altLang="en-US" sz="2000" dirty="0">
                <a:solidFill>
                  <a:srgbClr val="C00000"/>
                </a:solidFill>
                <a:latin typeface="+mn-lt"/>
                <a:ea typeface="+mn-ea"/>
                <a:cs typeface="+mn-ea"/>
                <a:sym typeface="+mn-lt"/>
              </a:rPr>
              <a:t>帧破坏</a:t>
            </a:r>
          </a:p>
          <a:p>
            <a:pPr lvl="1">
              <a:lnSpc>
                <a:spcPct val="120000"/>
              </a:lnSpc>
              <a:spcBef>
                <a:spcPts val="0"/>
              </a:spcBef>
              <a:buFont typeface="Wingdings" panose="05000000000000000000" pitchFamily="2" charset="2"/>
              <a:buChar char="Ø"/>
            </a:pPr>
            <a:r>
              <a:rPr lang="zh-CN" altLang="en-US" sz="2000" dirty="0">
                <a:solidFill>
                  <a:srgbClr val="C00000"/>
                </a:solidFill>
                <a:latin typeface="+mn-lt"/>
                <a:ea typeface="+mn-ea"/>
                <a:cs typeface="+mn-ea"/>
                <a:sym typeface="+mn-lt"/>
              </a:rPr>
              <a:t>帧丢失</a:t>
            </a:r>
          </a:p>
          <a:p>
            <a:pPr lvl="1">
              <a:lnSpc>
                <a:spcPct val="120000"/>
              </a:lnSpc>
              <a:spcBef>
                <a:spcPts val="0"/>
              </a:spcBef>
              <a:buFont typeface="Wingdings" panose="05000000000000000000" pitchFamily="2" charset="2"/>
              <a:buChar char="Ø"/>
            </a:pPr>
            <a:r>
              <a:rPr lang="zh-CN" altLang="en-US" sz="2000" dirty="0">
                <a:solidFill>
                  <a:srgbClr val="C00000"/>
                </a:solidFill>
                <a:latin typeface="+mn-lt"/>
                <a:ea typeface="+mn-ea"/>
                <a:cs typeface="+mn-ea"/>
                <a:sym typeface="+mn-lt"/>
              </a:rPr>
              <a:t>应答帧丢失</a:t>
            </a:r>
          </a:p>
          <a:p>
            <a:endParaRPr lang="zh-CN" altLang="en-US" dirty="0"/>
          </a:p>
        </p:txBody>
      </p:sp>
      <p:sp>
        <p:nvSpPr>
          <p:cNvPr id="4" name="灯片编号占位符 3">
            <a:extLst>
              <a:ext uri="{FF2B5EF4-FFF2-40B4-BE49-F238E27FC236}">
                <a16:creationId xmlns:a16="http://schemas.microsoft.com/office/drawing/2014/main" id="{17401146-46D6-F4DD-C4FA-6EAE80073107}"/>
              </a:ext>
            </a:extLst>
          </p:cNvPr>
          <p:cNvSpPr>
            <a:spLocks noGrp="1"/>
          </p:cNvSpPr>
          <p:nvPr>
            <p:ph type="sldNum" sz="quarter" idx="12"/>
          </p:nvPr>
        </p:nvSpPr>
        <p:spPr/>
        <p:txBody>
          <a:bodyPr/>
          <a:lstStyle/>
          <a:p>
            <a:fld id="{C8BB1146-E542-4D4E-B8E9-6919A11DDD48}" type="slidenum">
              <a:rPr lang="en-US" smtClean="0"/>
              <a:t>58</a:t>
            </a:fld>
            <a:endParaRPr lang="en-US"/>
          </a:p>
        </p:txBody>
      </p:sp>
    </p:spTree>
    <p:extLst>
      <p:ext uri="{BB962C8B-B14F-4D97-AF65-F5344CB8AC3E}">
        <p14:creationId xmlns:p14="http://schemas.microsoft.com/office/powerpoint/2010/main" val="1014726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30FC0-03C2-5AA7-5E05-F38C25468E12}"/>
              </a:ext>
            </a:extLst>
          </p:cNvPr>
          <p:cNvSpPr>
            <a:spLocks noGrp="1"/>
          </p:cNvSpPr>
          <p:nvPr>
            <p:ph type="title"/>
          </p:nvPr>
        </p:nvSpPr>
        <p:spPr>
          <a:xfrm>
            <a:off x="666750" y="75381"/>
            <a:ext cx="10858500" cy="900112"/>
          </a:xfrm>
        </p:spPr>
        <p:txBody>
          <a:bodyPr>
            <a:normAutofit/>
          </a:bodyPr>
          <a:lstStyle/>
          <a:p>
            <a:r>
              <a:rPr lang="zh-CN" altLang="en-US" sz="3200" b="1" dirty="0">
                <a:solidFill>
                  <a:prstClr val="black"/>
                </a:solidFill>
                <a:latin typeface="+mn-lt"/>
                <a:ea typeface="+mn-ea"/>
                <a:cs typeface="+mn-ea"/>
                <a:sym typeface="+mn-lt"/>
              </a:rPr>
              <a:t>用 </a:t>
            </a:r>
            <a:r>
              <a:rPr lang="en-US" altLang="zh-CN" sz="3200" b="1" dirty="0">
                <a:solidFill>
                  <a:prstClr val="black"/>
                </a:solidFill>
                <a:latin typeface="+mn-lt"/>
                <a:ea typeface="+mn-ea"/>
                <a:cs typeface="+mn-ea"/>
                <a:sym typeface="+mn-lt"/>
              </a:rPr>
              <a:t>ARQ </a:t>
            </a:r>
            <a:r>
              <a:rPr lang="zh-CN" altLang="en-US" sz="3200" b="1" dirty="0">
                <a:solidFill>
                  <a:prstClr val="black"/>
                </a:solidFill>
                <a:latin typeface="+mn-lt"/>
                <a:ea typeface="+mn-ea"/>
                <a:cs typeface="+mn-ea"/>
                <a:sym typeface="+mn-lt"/>
              </a:rPr>
              <a:t>处理三种差错情形</a:t>
            </a:r>
            <a:endParaRPr lang="zh-CN" altLang="en-US" dirty="0"/>
          </a:p>
        </p:txBody>
      </p:sp>
      <p:sp>
        <p:nvSpPr>
          <p:cNvPr id="4" name="灯片编号占位符 3">
            <a:extLst>
              <a:ext uri="{FF2B5EF4-FFF2-40B4-BE49-F238E27FC236}">
                <a16:creationId xmlns:a16="http://schemas.microsoft.com/office/drawing/2014/main" id="{AB133C74-D613-C943-EC28-A5718804798A}"/>
              </a:ext>
            </a:extLst>
          </p:cNvPr>
          <p:cNvSpPr>
            <a:spLocks noGrp="1"/>
          </p:cNvSpPr>
          <p:nvPr>
            <p:ph type="sldNum" sz="quarter" idx="12"/>
          </p:nvPr>
        </p:nvSpPr>
        <p:spPr/>
        <p:txBody>
          <a:bodyPr/>
          <a:lstStyle/>
          <a:p>
            <a:fld id="{C8BB1146-E542-4D4E-B8E9-6919A11DDD48}" type="slidenum">
              <a:rPr lang="en-US" smtClean="0"/>
              <a:t>59</a:t>
            </a:fld>
            <a:endParaRPr lang="en-US"/>
          </a:p>
        </p:txBody>
      </p:sp>
      <p:sp>
        <p:nvSpPr>
          <p:cNvPr id="5" name="Line 105">
            <a:extLst>
              <a:ext uri="{FF2B5EF4-FFF2-40B4-BE49-F238E27FC236}">
                <a16:creationId xmlns:a16="http://schemas.microsoft.com/office/drawing/2014/main" id="{CABDE9B6-D30E-508F-816D-722D3E47137E}"/>
              </a:ext>
            </a:extLst>
          </p:cNvPr>
          <p:cNvSpPr>
            <a:spLocks noChangeShapeType="1"/>
          </p:cNvSpPr>
          <p:nvPr/>
        </p:nvSpPr>
        <p:spPr bwMode="auto">
          <a:xfrm>
            <a:off x="9299574" y="1649386"/>
            <a:ext cx="1800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104">
            <a:extLst>
              <a:ext uri="{FF2B5EF4-FFF2-40B4-BE49-F238E27FC236}">
                <a16:creationId xmlns:a16="http://schemas.microsoft.com/office/drawing/2014/main" id="{2D13D6EB-6C7E-5D13-4E86-2519E3B2C335}"/>
              </a:ext>
            </a:extLst>
          </p:cNvPr>
          <p:cNvSpPr>
            <a:spLocks noChangeShapeType="1"/>
          </p:cNvSpPr>
          <p:nvPr/>
        </p:nvSpPr>
        <p:spPr bwMode="auto">
          <a:xfrm>
            <a:off x="5267325" y="1734318"/>
            <a:ext cx="1800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103">
            <a:extLst>
              <a:ext uri="{FF2B5EF4-FFF2-40B4-BE49-F238E27FC236}">
                <a16:creationId xmlns:a16="http://schemas.microsoft.com/office/drawing/2014/main" id="{089A0895-33BA-7FA2-30E8-1608EA7FED7E}"/>
              </a:ext>
            </a:extLst>
          </p:cNvPr>
          <p:cNvSpPr>
            <a:spLocks noChangeShapeType="1"/>
          </p:cNvSpPr>
          <p:nvPr/>
        </p:nvSpPr>
        <p:spPr bwMode="auto">
          <a:xfrm>
            <a:off x="1344613" y="1734318"/>
            <a:ext cx="1800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nvGrpSpPr>
          <p:cNvPr id="8" name="Group 92">
            <a:extLst>
              <a:ext uri="{FF2B5EF4-FFF2-40B4-BE49-F238E27FC236}">
                <a16:creationId xmlns:a16="http://schemas.microsoft.com/office/drawing/2014/main" id="{D4360F1B-B4E7-7FFA-AC7E-D4E2643F4E42}"/>
              </a:ext>
            </a:extLst>
          </p:cNvPr>
          <p:cNvGrpSpPr>
            <a:grpSpLocks/>
          </p:cNvGrpSpPr>
          <p:nvPr/>
        </p:nvGrpSpPr>
        <p:grpSpPr bwMode="auto">
          <a:xfrm>
            <a:off x="660398" y="988194"/>
            <a:ext cx="3262313" cy="5611813"/>
            <a:chOff x="181" y="663"/>
            <a:chExt cx="2055" cy="3535"/>
          </a:xfrm>
        </p:grpSpPr>
        <p:sp>
          <p:nvSpPr>
            <p:cNvPr id="9" name="Line 6">
              <a:extLst>
                <a:ext uri="{FF2B5EF4-FFF2-40B4-BE49-F238E27FC236}">
                  <a16:creationId xmlns:a16="http://schemas.microsoft.com/office/drawing/2014/main" id="{F1692549-0723-AA8D-E162-287FFB414C6C}"/>
                </a:ext>
              </a:extLst>
            </p:cNvPr>
            <p:cNvSpPr>
              <a:spLocks noChangeShapeType="1"/>
            </p:cNvSpPr>
            <p:nvPr/>
          </p:nvSpPr>
          <p:spPr bwMode="auto">
            <a:xfrm>
              <a:off x="612" y="1298"/>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801C8A7D-D9A9-949C-F86B-6F3584918151}"/>
                </a:ext>
              </a:extLst>
            </p:cNvPr>
            <p:cNvSpPr>
              <a:spLocks noChangeShapeType="1"/>
            </p:cNvSpPr>
            <p:nvPr/>
          </p:nvSpPr>
          <p:spPr bwMode="auto">
            <a:xfrm flipH="1">
              <a:off x="612" y="1508"/>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3">
              <a:extLst>
                <a:ext uri="{FF2B5EF4-FFF2-40B4-BE49-F238E27FC236}">
                  <a16:creationId xmlns:a16="http://schemas.microsoft.com/office/drawing/2014/main" id="{8967B88E-CEAC-F68B-E089-92E95BC70880}"/>
                </a:ext>
              </a:extLst>
            </p:cNvPr>
            <p:cNvSpPr txBox="1">
              <a:spLocks noChangeArrowheads="1"/>
            </p:cNvSpPr>
            <p:nvPr/>
          </p:nvSpPr>
          <p:spPr bwMode="auto">
            <a:xfrm>
              <a:off x="895" y="1247"/>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4">
              <a:extLst>
                <a:ext uri="{FF2B5EF4-FFF2-40B4-BE49-F238E27FC236}">
                  <a16:creationId xmlns:a16="http://schemas.microsoft.com/office/drawing/2014/main" id="{B9203BB1-7987-3A16-D775-4E5B11480F50}"/>
                </a:ext>
              </a:extLst>
            </p:cNvPr>
            <p:cNvSpPr txBox="1">
              <a:spLocks noChangeArrowheads="1"/>
            </p:cNvSpPr>
            <p:nvPr/>
          </p:nvSpPr>
          <p:spPr bwMode="auto">
            <a:xfrm>
              <a:off x="895" y="1520"/>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p>
          </p:txBody>
        </p:sp>
        <p:sp>
          <p:nvSpPr>
            <p:cNvPr id="13" name="Text Box 20">
              <a:extLst>
                <a:ext uri="{FF2B5EF4-FFF2-40B4-BE49-F238E27FC236}">
                  <a16:creationId xmlns:a16="http://schemas.microsoft.com/office/drawing/2014/main" id="{763BB312-F243-F46A-1D82-A874D334E653}"/>
                </a:ext>
              </a:extLst>
            </p:cNvPr>
            <p:cNvSpPr txBox="1">
              <a:spLocks noChangeArrowheads="1"/>
            </p:cNvSpPr>
            <p:nvPr/>
          </p:nvSpPr>
          <p:spPr bwMode="auto">
            <a:xfrm>
              <a:off x="338" y="663"/>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4" name="Text Box 21">
              <a:extLst>
                <a:ext uri="{FF2B5EF4-FFF2-40B4-BE49-F238E27FC236}">
                  <a16:creationId xmlns:a16="http://schemas.microsoft.com/office/drawing/2014/main" id="{BB1D211C-0907-4AA0-B4AC-D2D9403770EF}"/>
                </a:ext>
              </a:extLst>
            </p:cNvPr>
            <p:cNvSpPr txBox="1">
              <a:spLocks noChangeArrowheads="1"/>
            </p:cNvSpPr>
            <p:nvPr/>
          </p:nvSpPr>
          <p:spPr bwMode="auto">
            <a:xfrm>
              <a:off x="1427" y="663"/>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15" name="Picture 34">
              <a:extLst>
                <a:ext uri="{FF2B5EF4-FFF2-40B4-BE49-F238E27FC236}">
                  <a16:creationId xmlns:a16="http://schemas.microsoft.com/office/drawing/2014/main" id="{161DFADE-3561-7B9A-F190-5A1B2565FD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 y="935"/>
              <a:ext cx="3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38">
              <a:extLst>
                <a:ext uri="{FF2B5EF4-FFF2-40B4-BE49-F238E27FC236}">
                  <a16:creationId xmlns:a16="http://schemas.microsoft.com/office/drawing/2014/main" id="{C7E4BE43-5DF5-F41D-56BF-1C4151C5B834}"/>
                </a:ext>
              </a:extLst>
            </p:cNvPr>
            <p:cNvGrpSpPr>
              <a:grpSpLocks/>
            </p:cNvGrpSpPr>
            <p:nvPr/>
          </p:nvGrpSpPr>
          <p:grpSpPr bwMode="auto">
            <a:xfrm>
              <a:off x="612" y="1253"/>
              <a:ext cx="1089" cy="2359"/>
              <a:chOff x="748" y="1253"/>
              <a:chExt cx="1089" cy="2586"/>
            </a:xfrm>
          </p:grpSpPr>
          <p:sp>
            <p:nvSpPr>
              <p:cNvPr id="31" name="Line 4">
                <a:extLst>
                  <a:ext uri="{FF2B5EF4-FFF2-40B4-BE49-F238E27FC236}">
                    <a16:creationId xmlns:a16="http://schemas.microsoft.com/office/drawing/2014/main" id="{E11BD296-6969-600F-A724-573F0E78ED25}"/>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24">
                <a:extLst>
                  <a:ext uri="{FF2B5EF4-FFF2-40B4-BE49-F238E27FC236}">
                    <a16:creationId xmlns:a16="http://schemas.microsoft.com/office/drawing/2014/main" id="{E8B47072-D249-C7D5-87A4-31B290D064A8}"/>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17" name="Picture 34">
              <a:extLst>
                <a:ext uri="{FF2B5EF4-FFF2-40B4-BE49-F238E27FC236}">
                  <a16:creationId xmlns:a16="http://schemas.microsoft.com/office/drawing/2014/main" id="{97C58DE4-C389-29FE-F97B-35FB43441C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935"/>
              <a:ext cx="3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Line 26">
              <a:extLst>
                <a:ext uri="{FF2B5EF4-FFF2-40B4-BE49-F238E27FC236}">
                  <a16:creationId xmlns:a16="http://schemas.microsoft.com/office/drawing/2014/main" id="{678E8BA4-6B9D-6DCA-2983-CC6F4425ADB8}"/>
                </a:ext>
              </a:extLst>
            </p:cNvPr>
            <p:cNvSpPr>
              <a:spLocks noChangeShapeType="1"/>
            </p:cNvSpPr>
            <p:nvPr/>
          </p:nvSpPr>
          <p:spPr bwMode="auto">
            <a:xfrm>
              <a:off x="612" y="1803"/>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9" name="Line 27">
              <a:extLst>
                <a:ext uri="{FF2B5EF4-FFF2-40B4-BE49-F238E27FC236}">
                  <a16:creationId xmlns:a16="http://schemas.microsoft.com/office/drawing/2014/main" id="{CD8B44CD-41A5-D584-BC34-66D8DFF3B9EC}"/>
                </a:ext>
              </a:extLst>
            </p:cNvPr>
            <p:cNvSpPr>
              <a:spLocks noChangeShapeType="1"/>
            </p:cNvSpPr>
            <p:nvPr/>
          </p:nvSpPr>
          <p:spPr bwMode="auto">
            <a:xfrm flipH="1">
              <a:off x="612" y="2013"/>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 name="Text Box 28">
              <a:extLst>
                <a:ext uri="{FF2B5EF4-FFF2-40B4-BE49-F238E27FC236}">
                  <a16:creationId xmlns:a16="http://schemas.microsoft.com/office/drawing/2014/main" id="{D6DAC4EC-05D0-2676-BE9A-22A2FCBCEA4C}"/>
                </a:ext>
              </a:extLst>
            </p:cNvPr>
            <p:cNvSpPr txBox="1">
              <a:spLocks noChangeArrowheads="1"/>
            </p:cNvSpPr>
            <p:nvPr/>
          </p:nvSpPr>
          <p:spPr bwMode="auto">
            <a:xfrm>
              <a:off x="895" y="1752"/>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1" name="Text Box 29">
              <a:extLst>
                <a:ext uri="{FF2B5EF4-FFF2-40B4-BE49-F238E27FC236}">
                  <a16:creationId xmlns:a16="http://schemas.microsoft.com/office/drawing/2014/main" id="{0175E81F-974A-F2C5-5BD0-3349CF409250}"/>
                </a:ext>
              </a:extLst>
            </p:cNvPr>
            <p:cNvSpPr txBox="1">
              <a:spLocks noChangeArrowheads="1"/>
            </p:cNvSpPr>
            <p:nvPr/>
          </p:nvSpPr>
          <p:spPr bwMode="auto">
            <a:xfrm>
              <a:off x="895" y="2025"/>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22" name="Line 30">
              <a:extLst>
                <a:ext uri="{FF2B5EF4-FFF2-40B4-BE49-F238E27FC236}">
                  <a16:creationId xmlns:a16="http://schemas.microsoft.com/office/drawing/2014/main" id="{BF4BB7DF-3B30-ED47-14D4-6F49DE919D18}"/>
                </a:ext>
              </a:extLst>
            </p:cNvPr>
            <p:cNvSpPr>
              <a:spLocks noChangeShapeType="1"/>
            </p:cNvSpPr>
            <p:nvPr/>
          </p:nvSpPr>
          <p:spPr bwMode="auto">
            <a:xfrm>
              <a:off x="612" y="2347"/>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31">
              <a:extLst>
                <a:ext uri="{FF2B5EF4-FFF2-40B4-BE49-F238E27FC236}">
                  <a16:creationId xmlns:a16="http://schemas.microsoft.com/office/drawing/2014/main" id="{F8DEC652-0497-F14E-B017-6526FF8DA8C8}"/>
                </a:ext>
              </a:extLst>
            </p:cNvPr>
            <p:cNvSpPr>
              <a:spLocks noChangeShapeType="1"/>
            </p:cNvSpPr>
            <p:nvPr/>
          </p:nvSpPr>
          <p:spPr bwMode="auto">
            <a:xfrm flipH="1">
              <a:off x="612" y="2557"/>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Text Box 32">
              <a:extLst>
                <a:ext uri="{FF2B5EF4-FFF2-40B4-BE49-F238E27FC236}">
                  <a16:creationId xmlns:a16="http://schemas.microsoft.com/office/drawing/2014/main" id="{3D3B52F9-18AE-0D3C-B19A-86FE9507879F}"/>
                </a:ext>
              </a:extLst>
            </p:cNvPr>
            <p:cNvSpPr txBox="1">
              <a:spLocks noChangeArrowheads="1"/>
            </p:cNvSpPr>
            <p:nvPr/>
          </p:nvSpPr>
          <p:spPr bwMode="auto">
            <a:xfrm>
              <a:off x="895" y="2296"/>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5" name="Text Box 33">
              <a:extLst>
                <a:ext uri="{FF2B5EF4-FFF2-40B4-BE49-F238E27FC236}">
                  <a16:creationId xmlns:a16="http://schemas.microsoft.com/office/drawing/2014/main" id="{11B51828-811E-4461-1355-4F34508451B6}"/>
                </a:ext>
              </a:extLst>
            </p:cNvPr>
            <p:cNvSpPr txBox="1">
              <a:spLocks noChangeArrowheads="1"/>
            </p:cNvSpPr>
            <p:nvPr/>
          </p:nvSpPr>
          <p:spPr bwMode="auto">
            <a:xfrm>
              <a:off x="801" y="2562"/>
              <a:ext cx="763"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否定应答帧</a:t>
              </a:r>
            </a:p>
          </p:txBody>
        </p:sp>
        <p:sp>
          <p:nvSpPr>
            <p:cNvPr id="26" name="Line 34">
              <a:extLst>
                <a:ext uri="{FF2B5EF4-FFF2-40B4-BE49-F238E27FC236}">
                  <a16:creationId xmlns:a16="http://schemas.microsoft.com/office/drawing/2014/main" id="{54B5D062-1095-D6DA-EF20-95599691B36E}"/>
                </a:ext>
              </a:extLst>
            </p:cNvPr>
            <p:cNvSpPr>
              <a:spLocks noChangeShapeType="1"/>
            </p:cNvSpPr>
            <p:nvPr/>
          </p:nvSpPr>
          <p:spPr bwMode="auto">
            <a:xfrm>
              <a:off x="612" y="2931"/>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35">
              <a:extLst>
                <a:ext uri="{FF2B5EF4-FFF2-40B4-BE49-F238E27FC236}">
                  <a16:creationId xmlns:a16="http://schemas.microsoft.com/office/drawing/2014/main" id="{5BDA7AA6-3F54-64AE-2ECC-960CA7C2F676}"/>
                </a:ext>
              </a:extLst>
            </p:cNvPr>
            <p:cNvSpPr>
              <a:spLocks noChangeShapeType="1"/>
            </p:cNvSpPr>
            <p:nvPr/>
          </p:nvSpPr>
          <p:spPr bwMode="auto">
            <a:xfrm flipH="1">
              <a:off x="612" y="3141"/>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Text Box 36">
              <a:extLst>
                <a:ext uri="{FF2B5EF4-FFF2-40B4-BE49-F238E27FC236}">
                  <a16:creationId xmlns:a16="http://schemas.microsoft.com/office/drawing/2014/main" id="{8396478E-88DC-E3D9-09BE-1F822186DF4B}"/>
                </a:ext>
              </a:extLst>
            </p:cNvPr>
            <p:cNvSpPr txBox="1">
              <a:spLocks noChangeArrowheads="1"/>
            </p:cNvSpPr>
            <p:nvPr/>
          </p:nvSpPr>
          <p:spPr bwMode="auto">
            <a:xfrm>
              <a:off x="895" y="2880"/>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9" name="Text Box 37">
              <a:extLst>
                <a:ext uri="{FF2B5EF4-FFF2-40B4-BE49-F238E27FC236}">
                  <a16:creationId xmlns:a16="http://schemas.microsoft.com/office/drawing/2014/main" id="{DA6C0227-AA45-8344-0D02-B416F612D5FA}"/>
                </a:ext>
              </a:extLst>
            </p:cNvPr>
            <p:cNvSpPr txBox="1">
              <a:spLocks noChangeArrowheads="1"/>
            </p:cNvSpPr>
            <p:nvPr/>
          </p:nvSpPr>
          <p:spPr bwMode="auto">
            <a:xfrm>
              <a:off x="895" y="3153"/>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0" name="Text Box 39">
              <a:extLst>
                <a:ext uri="{FF2B5EF4-FFF2-40B4-BE49-F238E27FC236}">
                  <a16:creationId xmlns:a16="http://schemas.microsoft.com/office/drawing/2014/main" id="{71C571C4-639A-4685-C7DF-5A29AF4A7D33}"/>
                </a:ext>
              </a:extLst>
            </p:cNvPr>
            <p:cNvSpPr txBox="1">
              <a:spLocks noChangeArrowheads="1"/>
            </p:cNvSpPr>
            <p:nvPr/>
          </p:nvSpPr>
          <p:spPr bwMode="auto">
            <a:xfrm>
              <a:off x="181" y="3606"/>
              <a:ext cx="2055"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b="1" dirty="0">
                  <a:solidFill>
                    <a:srgbClr val="000000"/>
                  </a:solidFill>
                  <a:cs typeface="+mn-ea"/>
                  <a:sym typeface="+mn-lt"/>
                </a:rPr>
                <a:t>(1</a:t>
              </a:r>
              <a:r>
                <a:rPr lang="zh-CN" altLang="en-US" sz="2400" b="1" dirty="0">
                  <a:solidFill>
                    <a:srgbClr val="000000"/>
                  </a:solidFill>
                  <a:cs typeface="+mn-ea"/>
                  <a:sym typeface="+mn-lt"/>
                </a:rPr>
                <a:t>）帧破坏</a:t>
              </a:r>
              <a:endParaRPr lang="en-US" altLang="zh-CN" sz="2400" b="1" dirty="0">
                <a:solidFill>
                  <a:srgbClr val="000000"/>
                </a:solidFill>
                <a:cs typeface="+mn-ea"/>
                <a:sym typeface="+mn-lt"/>
              </a:endParaRPr>
            </a:p>
            <a:p>
              <a:pPr algn="ctr" fontAlgn="base">
                <a:lnSpc>
                  <a:spcPct val="120000"/>
                </a:lnSpc>
                <a:spcBef>
                  <a:spcPct val="0"/>
                </a:spcBef>
                <a:spcAft>
                  <a:spcPct val="0"/>
                </a:spcAft>
              </a:pPr>
              <a:r>
                <a:rPr lang="zh-CN" altLang="en-US" sz="2400" dirty="0">
                  <a:solidFill>
                    <a:srgbClr val="000000"/>
                  </a:solidFill>
                  <a:cs typeface="+mn-ea"/>
                  <a:sym typeface="+mn-lt"/>
                </a:rPr>
                <a:t>收到否定应答帧后重发</a:t>
              </a:r>
            </a:p>
          </p:txBody>
        </p:sp>
      </p:grpSp>
      <p:grpSp>
        <p:nvGrpSpPr>
          <p:cNvPr id="33" name="Group 102">
            <a:extLst>
              <a:ext uri="{FF2B5EF4-FFF2-40B4-BE49-F238E27FC236}">
                <a16:creationId xmlns:a16="http://schemas.microsoft.com/office/drawing/2014/main" id="{0B957AA3-1FD8-59F6-95D6-119CEBF5B8A0}"/>
              </a:ext>
            </a:extLst>
          </p:cNvPr>
          <p:cNvGrpSpPr>
            <a:grpSpLocks/>
          </p:cNvGrpSpPr>
          <p:nvPr/>
        </p:nvGrpSpPr>
        <p:grpSpPr bwMode="auto">
          <a:xfrm>
            <a:off x="4764087" y="988194"/>
            <a:ext cx="2667000" cy="5597525"/>
            <a:chOff x="2064" y="737"/>
            <a:chExt cx="1680" cy="3526"/>
          </a:xfrm>
        </p:grpSpPr>
        <p:sp>
          <p:nvSpPr>
            <p:cNvPr id="34" name="Line 40">
              <a:extLst>
                <a:ext uri="{FF2B5EF4-FFF2-40B4-BE49-F238E27FC236}">
                  <a16:creationId xmlns:a16="http://schemas.microsoft.com/office/drawing/2014/main" id="{402C9792-3B00-A237-C41F-2FBC54ABC418}"/>
                </a:ext>
              </a:extLst>
            </p:cNvPr>
            <p:cNvSpPr>
              <a:spLocks noChangeShapeType="1"/>
            </p:cNvSpPr>
            <p:nvPr/>
          </p:nvSpPr>
          <p:spPr bwMode="auto">
            <a:xfrm>
              <a:off x="2382" y="1372"/>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41">
              <a:extLst>
                <a:ext uri="{FF2B5EF4-FFF2-40B4-BE49-F238E27FC236}">
                  <a16:creationId xmlns:a16="http://schemas.microsoft.com/office/drawing/2014/main" id="{769E3E91-02A9-58A6-7545-27B9A169FA52}"/>
                </a:ext>
              </a:extLst>
            </p:cNvPr>
            <p:cNvSpPr>
              <a:spLocks noChangeShapeType="1"/>
            </p:cNvSpPr>
            <p:nvPr/>
          </p:nvSpPr>
          <p:spPr bwMode="auto">
            <a:xfrm flipH="1">
              <a:off x="2382" y="1582"/>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Text Box 42">
              <a:extLst>
                <a:ext uri="{FF2B5EF4-FFF2-40B4-BE49-F238E27FC236}">
                  <a16:creationId xmlns:a16="http://schemas.microsoft.com/office/drawing/2014/main" id="{8107BB51-7D6D-B0CE-048B-6E5F39018DE5}"/>
                </a:ext>
              </a:extLst>
            </p:cNvPr>
            <p:cNvSpPr txBox="1">
              <a:spLocks noChangeArrowheads="1"/>
            </p:cNvSpPr>
            <p:nvPr/>
          </p:nvSpPr>
          <p:spPr bwMode="auto">
            <a:xfrm>
              <a:off x="2665" y="1321"/>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37" name="Text Box 43">
              <a:extLst>
                <a:ext uri="{FF2B5EF4-FFF2-40B4-BE49-F238E27FC236}">
                  <a16:creationId xmlns:a16="http://schemas.microsoft.com/office/drawing/2014/main" id="{452F2772-EDD5-EDC2-2A9A-3F1240379727}"/>
                </a:ext>
              </a:extLst>
            </p:cNvPr>
            <p:cNvSpPr txBox="1">
              <a:spLocks noChangeArrowheads="1"/>
            </p:cNvSpPr>
            <p:nvPr/>
          </p:nvSpPr>
          <p:spPr bwMode="auto">
            <a:xfrm>
              <a:off x="2665" y="1594"/>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p>
          </p:txBody>
        </p:sp>
        <p:sp>
          <p:nvSpPr>
            <p:cNvPr id="38" name="Text Box 44">
              <a:extLst>
                <a:ext uri="{FF2B5EF4-FFF2-40B4-BE49-F238E27FC236}">
                  <a16:creationId xmlns:a16="http://schemas.microsoft.com/office/drawing/2014/main" id="{8D1475B3-5BD4-E05B-B6DA-5C477C527BB7}"/>
                </a:ext>
              </a:extLst>
            </p:cNvPr>
            <p:cNvSpPr txBox="1">
              <a:spLocks noChangeArrowheads="1"/>
            </p:cNvSpPr>
            <p:nvPr/>
          </p:nvSpPr>
          <p:spPr bwMode="auto">
            <a:xfrm>
              <a:off x="2108" y="737"/>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39" name="Text Box 45">
              <a:extLst>
                <a:ext uri="{FF2B5EF4-FFF2-40B4-BE49-F238E27FC236}">
                  <a16:creationId xmlns:a16="http://schemas.microsoft.com/office/drawing/2014/main" id="{19FD5BC0-6231-B247-344B-CD334E502821}"/>
                </a:ext>
              </a:extLst>
            </p:cNvPr>
            <p:cNvSpPr txBox="1">
              <a:spLocks noChangeArrowheads="1"/>
            </p:cNvSpPr>
            <p:nvPr/>
          </p:nvSpPr>
          <p:spPr bwMode="auto">
            <a:xfrm>
              <a:off x="3197" y="737"/>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40" name="Picture 34">
              <a:extLst>
                <a:ext uri="{FF2B5EF4-FFF2-40B4-BE49-F238E27FC236}">
                  <a16:creationId xmlns:a16="http://schemas.microsoft.com/office/drawing/2014/main" id="{D6D537FF-EAFB-9F8B-0A28-808B230876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6" y="1009"/>
              <a:ext cx="3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47">
              <a:extLst>
                <a:ext uri="{FF2B5EF4-FFF2-40B4-BE49-F238E27FC236}">
                  <a16:creationId xmlns:a16="http://schemas.microsoft.com/office/drawing/2014/main" id="{62AEE028-F598-4D3A-B786-FD418A826CA7}"/>
                </a:ext>
              </a:extLst>
            </p:cNvPr>
            <p:cNvGrpSpPr>
              <a:grpSpLocks/>
            </p:cNvGrpSpPr>
            <p:nvPr/>
          </p:nvGrpSpPr>
          <p:grpSpPr bwMode="auto">
            <a:xfrm>
              <a:off x="2382" y="1327"/>
              <a:ext cx="1089" cy="2359"/>
              <a:chOff x="748" y="1253"/>
              <a:chExt cx="1089" cy="2586"/>
            </a:xfrm>
          </p:grpSpPr>
          <p:sp>
            <p:nvSpPr>
              <p:cNvPr id="58" name="Line 48">
                <a:extLst>
                  <a:ext uri="{FF2B5EF4-FFF2-40B4-BE49-F238E27FC236}">
                    <a16:creationId xmlns:a16="http://schemas.microsoft.com/office/drawing/2014/main" id="{BC026A61-5E82-B1DA-EE6B-2A68EBC303AD}"/>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9" name="Line 49">
                <a:extLst>
                  <a:ext uri="{FF2B5EF4-FFF2-40B4-BE49-F238E27FC236}">
                    <a16:creationId xmlns:a16="http://schemas.microsoft.com/office/drawing/2014/main" id="{A6BCAE84-D13A-762E-C487-6148F857CC77}"/>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42" name="Picture 34">
              <a:extLst>
                <a:ext uri="{FF2B5EF4-FFF2-40B4-BE49-F238E27FC236}">
                  <a16:creationId xmlns:a16="http://schemas.microsoft.com/office/drawing/2014/main" id="{6D79A385-E420-C77C-A3EF-B3CD7938EC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5" y="1009"/>
              <a:ext cx="3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ine 51">
              <a:extLst>
                <a:ext uri="{FF2B5EF4-FFF2-40B4-BE49-F238E27FC236}">
                  <a16:creationId xmlns:a16="http://schemas.microsoft.com/office/drawing/2014/main" id="{D2D86795-0168-6D41-2DAD-18CCC47F6B56}"/>
                </a:ext>
              </a:extLst>
            </p:cNvPr>
            <p:cNvSpPr>
              <a:spLocks noChangeShapeType="1"/>
            </p:cNvSpPr>
            <p:nvPr/>
          </p:nvSpPr>
          <p:spPr bwMode="auto">
            <a:xfrm>
              <a:off x="2382" y="1877"/>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4" name="Line 52">
              <a:extLst>
                <a:ext uri="{FF2B5EF4-FFF2-40B4-BE49-F238E27FC236}">
                  <a16:creationId xmlns:a16="http://schemas.microsoft.com/office/drawing/2014/main" id="{FA15E3F0-0616-88FA-948A-AC36C76B41AF}"/>
                </a:ext>
              </a:extLst>
            </p:cNvPr>
            <p:cNvSpPr>
              <a:spLocks noChangeShapeType="1"/>
            </p:cNvSpPr>
            <p:nvPr/>
          </p:nvSpPr>
          <p:spPr bwMode="auto">
            <a:xfrm flipH="1">
              <a:off x="2382" y="2087"/>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5" name="Text Box 53">
              <a:extLst>
                <a:ext uri="{FF2B5EF4-FFF2-40B4-BE49-F238E27FC236}">
                  <a16:creationId xmlns:a16="http://schemas.microsoft.com/office/drawing/2014/main" id="{740D95BC-1980-527B-AE6D-6C7D75A2700F}"/>
                </a:ext>
              </a:extLst>
            </p:cNvPr>
            <p:cNvSpPr txBox="1">
              <a:spLocks noChangeArrowheads="1"/>
            </p:cNvSpPr>
            <p:nvPr/>
          </p:nvSpPr>
          <p:spPr bwMode="auto">
            <a:xfrm>
              <a:off x="2665" y="1826"/>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46" name="Text Box 54">
              <a:extLst>
                <a:ext uri="{FF2B5EF4-FFF2-40B4-BE49-F238E27FC236}">
                  <a16:creationId xmlns:a16="http://schemas.microsoft.com/office/drawing/2014/main" id="{A70D5A75-AFBF-27C8-1402-D95493B54CB7}"/>
                </a:ext>
              </a:extLst>
            </p:cNvPr>
            <p:cNvSpPr txBox="1">
              <a:spLocks noChangeArrowheads="1"/>
            </p:cNvSpPr>
            <p:nvPr/>
          </p:nvSpPr>
          <p:spPr bwMode="auto">
            <a:xfrm>
              <a:off x="2665" y="2099"/>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47" name="Line 55">
              <a:extLst>
                <a:ext uri="{FF2B5EF4-FFF2-40B4-BE49-F238E27FC236}">
                  <a16:creationId xmlns:a16="http://schemas.microsoft.com/office/drawing/2014/main" id="{429447F5-F44B-2F9F-C4B5-D13A83C710CC}"/>
                </a:ext>
              </a:extLst>
            </p:cNvPr>
            <p:cNvSpPr>
              <a:spLocks noChangeShapeType="1"/>
            </p:cNvSpPr>
            <p:nvPr/>
          </p:nvSpPr>
          <p:spPr bwMode="auto">
            <a:xfrm>
              <a:off x="2381" y="2432"/>
              <a:ext cx="999" cy="11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8" name="Text Box 57">
              <a:extLst>
                <a:ext uri="{FF2B5EF4-FFF2-40B4-BE49-F238E27FC236}">
                  <a16:creationId xmlns:a16="http://schemas.microsoft.com/office/drawing/2014/main" id="{857683C0-206E-9412-9C76-A6D20A03EBCC}"/>
                </a:ext>
              </a:extLst>
            </p:cNvPr>
            <p:cNvSpPr txBox="1">
              <a:spLocks noChangeArrowheads="1"/>
            </p:cNvSpPr>
            <p:nvPr/>
          </p:nvSpPr>
          <p:spPr bwMode="auto">
            <a:xfrm>
              <a:off x="2665" y="2370"/>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49" name="Line 59">
              <a:extLst>
                <a:ext uri="{FF2B5EF4-FFF2-40B4-BE49-F238E27FC236}">
                  <a16:creationId xmlns:a16="http://schemas.microsoft.com/office/drawing/2014/main" id="{0A7E4329-4355-8452-514B-654103AF6C65}"/>
                </a:ext>
              </a:extLst>
            </p:cNvPr>
            <p:cNvSpPr>
              <a:spLocks noChangeShapeType="1"/>
            </p:cNvSpPr>
            <p:nvPr/>
          </p:nvSpPr>
          <p:spPr bwMode="auto">
            <a:xfrm>
              <a:off x="2381" y="3022"/>
              <a:ext cx="1090" cy="16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0" name="Line 60">
              <a:extLst>
                <a:ext uri="{FF2B5EF4-FFF2-40B4-BE49-F238E27FC236}">
                  <a16:creationId xmlns:a16="http://schemas.microsoft.com/office/drawing/2014/main" id="{2E3A54A0-504A-B2AB-ECD4-48E45FFF2C3C}"/>
                </a:ext>
              </a:extLst>
            </p:cNvPr>
            <p:cNvSpPr>
              <a:spLocks noChangeShapeType="1"/>
            </p:cNvSpPr>
            <p:nvPr/>
          </p:nvSpPr>
          <p:spPr bwMode="auto">
            <a:xfrm flipH="1">
              <a:off x="2382" y="3215"/>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Text Box 61">
              <a:extLst>
                <a:ext uri="{FF2B5EF4-FFF2-40B4-BE49-F238E27FC236}">
                  <a16:creationId xmlns:a16="http://schemas.microsoft.com/office/drawing/2014/main" id="{32FE9A66-494B-6C2E-0BEA-0B58B5CD91D2}"/>
                </a:ext>
              </a:extLst>
            </p:cNvPr>
            <p:cNvSpPr txBox="1">
              <a:spLocks noChangeArrowheads="1"/>
            </p:cNvSpPr>
            <p:nvPr/>
          </p:nvSpPr>
          <p:spPr bwMode="auto">
            <a:xfrm>
              <a:off x="2665" y="2954"/>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52" name="Text Box 62">
              <a:extLst>
                <a:ext uri="{FF2B5EF4-FFF2-40B4-BE49-F238E27FC236}">
                  <a16:creationId xmlns:a16="http://schemas.microsoft.com/office/drawing/2014/main" id="{1CB4EBAE-BF23-B60B-742E-0B78351EDB0B}"/>
                </a:ext>
              </a:extLst>
            </p:cNvPr>
            <p:cNvSpPr txBox="1">
              <a:spLocks noChangeArrowheads="1"/>
            </p:cNvSpPr>
            <p:nvPr/>
          </p:nvSpPr>
          <p:spPr bwMode="auto">
            <a:xfrm>
              <a:off x="2665" y="3227"/>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p>
          </p:txBody>
        </p:sp>
        <p:sp>
          <p:nvSpPr>
            <p:cNvPr id="53" name="Text Box 63">
              <a:extLst>
                <a:ext uri="{FF2B5EF4-FFF2-40B4-BE49-F238E27FC236}">
                  <a16:creationId xmlns:a16="http://schemas.microsoft.com/office/drawing/2014/main" id="{09C4D025-CBE3-4C5B-DDB8-0BC9524E1130}"/>
                </a:ext>
              </a:extLst>
            </p:cNvPr>
            <p:cNvSpPr txBox="1">
              <a:spLocks noChangeArrowheads="1"/>
            </p:cNvSpPr>
            <p:nvPr/>
          </p:nvSpPr>
          <p:spPr bwMode="auto">
            <a:xfrm>
              <a:off x="2381" y="3671"/>
              <a:ext cx="1064"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b="1" dirty="0">
                  <a:solidFill>
                    <a:srgbClr val="000000"/>
                  </a:solidFill>
                  <a:cs typeface="+mn-ea"/>
                  <a:sym typeface="+mn-lt"/>
                </a:rPr>
                <a:t>(2</a:t>
              </a:r>
              <a:r>
                <a:rPr lang="zh-CN" altLang="en-US" sz="2400" b="1" dirty="0">
                  <a:solidFill>
                    <a:srgbClr val="000000"/>
                  </a:solidFill>
                  <a:cs typeface="+mn-ea"/>
                  <a:sym typeface="+mn-lt"/>
                </a:rPr>
                <a:t>）帧丢失</a:t>
              </a:r>
              <a:endParaRPr lang="en-US" altLang="zh-CN" sz="2400" b="1" dirty="0">
                <a:solidFill>
                  <a:srgbClr val="000000"/>
                </a:solidFill>
                <a:cs typeface="+mn-ea"/>
                <a:sym typeface="+mn-lt"/>
              </a:endParaRPr>
            </a:p>
            <a:p>
              <a:pPr algn="ctr" fontAlgn="base">
                <a:lnSpc>
                  <a:spcPct val="120000"/>
                </a:lnSpc>
                <a:spcBef>
                  <a:spcPct val="0"/>
                </a:spcBef>
                <a:spcAft>
                  <a:spcPct val="0"/>
                </a:spcAft>
              </a:pPr>
              <a:r>
                <a:rPr lang="zh-CN" altLang="en-US" sz="2400" dirty="0">
                  <a:solidFill>
                    <a:srgbClr val="000000"/>
                  </a:solidFill>
                  <a:cs typeface="+mn-ea"/>
                  <a:sym typeface="+mn-lt"/>
                </a:rPr>
                <a:t>超时重发</a:t>
              </a:r>
            </a:p>
          </p:txBody>
        </p:sp>
        <p:sp>
          <p:nvSpPr>
            <p:cNvPr id="54" name="Text Box 88">
              <a:extLst>
                <a:ext uri="{FF2B5EF4-FFF2-40B4-BE49-F238E27FC236}">
                  <a16:creationId xmlns:a16="http://schemas.microsoft.com/office/drawing/2014/main" id="{7FB94646-0022-0CD8-023A-CDA6FFE9734E}"/>
                </a:ext>
              </a:extLst>
            </p:cNvPr>
            <p:cNvSpPr txBox="1">
              <a:spLocks noChangeArrowheads="1"/>
            </p:cNvSpPr>
            <p:nvPr/>
          </p:nvSpPr>
          <p:spPr bwMode="auto">
            <a:xfrm>
              <a:off x="2064" y="252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55" name="Line 93">
              <a:extLst>
                <a:ext uri="{FF2B5EF4-FFF2-40B4-BE49-F238E27FC236}">
                  <a16:creationId xmlns:a16="http://schemas.microsoft.com/office/drawing/2014/main" id="{5BB41483-F5B6-5466-9515-6117E900F3B0}"/>
                </a:ext>
              </a:extLst>
            </p:cNvPr>
            <p:cNvSpPr>
              <a:spLocks noChangeShapeType="1"/>
            </p:cNvSpPr>
            <p:nvPr/>
          </p:nvSpPr>
          <p:spPr bwMode="auto">
            <a:xfrm>
              <a:off x="2154" y="2432"/>
              <a:ext cx="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6" name="Line 94">
              <a:extLst>
                <a:ext uri="{FF2B5EF4-FFF2-40B4-BE49-F238E27FC236}">
                  <a16:creationId xmlns:a16="http://schemas.microsoft.com/office/drawing/2014/main" id="{6789C54A-787C-53E6-BA2F-73B510A94EF9}"/>
                </a:ext>
              </a:extLst>
            </p:cNvPr>
            <p:cNvSpPr>
              <a:spLocks noChangeShapeType="1"/>
            </p:cNvSpPr>
            <p:nvPr/>
          </p:nvSpPr>
          <p:spPr bwMode="auto">
            <a:xfrm>
              <a:off x="2154" y="3022"/>
              <a:ext cx="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7" name="Line 95">
              <a:extLst>
                <a:ext uri="{FF2B5EF4-FFF2-40B4-BE49-F238E27FC236}">
                  <a16:creationId xmlns:a16="http://schemas.microsoft.com/office/drawing/2014/main" id="{827558EF-AA11-82BB-C8BD-AAE490B11511}"/>
                </a:ext>
              </a:extLst>
            </p:cNvPr>
            <p:cNvSpPr>
              <a:spLocks noChangeShapeType="1"/>
            </p:cNvSpPr>
            <p:nvPr/>
          </p:nvSpPr>
          <p:spPr bwMode="auto">
            <a:xfrm>
              <a:off x="2290" y="2432"/>
              <a:ext cx="0" cy="59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grpSp>
        <p:nvGrpSpPr>
          <p:cNvPr id="60" name="Group 101">
            <a:extLst>
              <a:ext uri="{FF2B5EF4-FFF2-40B4-BE49-F238E27FC236}">
                <a16:creationId xmlns:a16="http://schemas.microsoft.com/office/drawing/2014/main" id="{79338E7B-FAFC-9EA0-9512-93803FAF5E70}"/>
              </a:ext>
            </a:extLst>
          </p:cNvPr>
          <p:cNvGrpSpPr>
            <a:grpSpLocks/>
          </p:cNvGrpSpPr>
          <p:nvPr/>
        </p:nvGrpSpPr>
        <p:grpSpPr bwMode="auto">
          <a:xfrm>
            <a:off x="8796337" y="903262"/>
            <a:ext cx="2665412" cy="5684838"/>
            <a:chOff x="3833" y="737"/>
            <a:chExt cx="1679" cy="3581"/>
          </a:xfrm>
        </p:grpSpPr>
        <p:sp>
          <p:nvSpPr>
            <p:cNvPr id="61" name="Line 64">
              <a:extLst>
                <a:ext uri="{FF2B5EF4-FFF2-40B4-BE49-F238E27FC236}">
                  <a16:creationId xmlns:a16="http://schemas.microsoft.com/office/drawing/2014/main" id="{697C6550-D347-640F-9FF3-AA9ABC53FEAA}"/>
                </a:ext>
              </a:extLst>
            </p:cNvPr>
            <p:cNvSpPr>
              <a:spLocks noChangeShapeType="1"/>
            </p:cNvSpPr>
            <p:nvPr/>
          </p:nvSpPr>
          <p:spPr bwMode="auto">
            <a:xfrm>
              <a:off x="4150" y="1372"/>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2" name="Line 65">
              <a:extLst>
                <a:ext uri="{FF2B5EF4-FFF2-40B4-BE49-F238E27FC236}">
                  <a16:creationId xmlns:a16="http://schemas.microsoft.com/office/drawing/2014/main" id="{7A77F819-7E76-5E01-64EB-3ED9F33D4F5C}"/>
                </a:ext>
              </a:extLst>
            </p:cNvPr>
            <p:cNvSpPr>
              <a:spLocks noChangeShapeType="1"/>
            </p:cNvSpPr>
            <p:nvPr/>
          </p:nvSpPr>
          <p:spPr bwMode="auto">
            <a:xfrm flipH="1">
              <a:off x="4150" y="1582"/>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3" name="Text Box 66">
              <a:extLst>
                <a:ext uri="{FF2B5EF4-FFF2-40B4-BE49-F238E27FC236}">
                  <a16:creationId xmlns:a16="http://schemas.microsoft.com/office/drawing/2014/main" id="{BC66DD5B-4ACF-B32C-02C3-442A1D80776E}"/>
                </a:ext>
              </a:extLst>
            </p:cNvPr>
            <p:cNvSpPr txBox="1">
              <a:spLocks noChangeArrowheads="1"/>
            </p:cNvSpPr>
            <p:nvPr/>
          </p:nvSpPr>
          <p:spPr bwMode="auto">
            <a:xfrm>
              <a:off x="4433" y="1321"/>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64" name="Text Box 67">
              <a:extLst>
                <a:ext uri="{FF2B5EF4-FFF2-40B4-BE49-F238E27FC236}">
                  <a16:creationId xmlns:a16="http://schemas.microsoft.com/office/drawing/2014/main" id="{181BE94B-7765-C376-5979-D56A7C698235}"/>
                </a:ext>
              </a:extLst>
            </p:cNvPr>
            <p:cNvSpPr txBox="1">
              <a:spLocks noChangeArrowheads="1"/>
            </p:cNvSpPr>
            <p:nvPr/>
          </p:nvSpPr>
          <p:spPr bwMode="auto">
            <a:xfrm>
              <a:off x="4433" y="1594"/>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p>
          </p:txBody>
        </p:sp>
        <p:sp>
          <p:nvSpPr>
            <p:cNvPr id="65" name="Text Box 68">
              <a:extLst>
                <a:ext uri="{FF2B5EF4-FFF2-40B4-BE49-F238E27FC236}">
                  <a16:creationId xmlns:a16="http://schemas.microsoft.com/office/drawing/2014/main" id="{DDCAA59A-123D-C860-46E2-05230740A37C}"/>
                </a:ext>
              </a:extLst>
            </p:cNvPr>
            <p:cNvSpPr txBox="1">
              <a:spLocks noChangeArrowheads="1"/>
            </p:cNvSpPr>
            <p:nvPr/>
          </p:nvSpPr>
          <p:spPr bwMode="auto">
            <a:xfrm>
              <a:off x="3876" y="737"/>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66" name="Text Box 69">
              <a:extLst>
                <a:ext uri="{FF2B5EF4-FFF2-40B4-BE49-F238E27FC236}">
                  <a16:creationId xmlns:a16="http://schemas.microsoft.com/office/drawing/2014/main" id="{77E3E475-0976-A366-5BB7-136750C99FC3}"/>
                </a:ext>
              </a:extLst>
            </p:cNvPr>
            <p:cNvSpPr txBox="1">
              <a:spLocks noChangeArrowheads="1"/>
            </p:cNvSpPr>
            <p:nvPr/>
          </p:nvSpPr>
          <p:spPr bwMode="auto">
            <a:xfrm>
              <a:off x="4965" y="737"/>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67" name="Picture 34">
              <a:extLst>
                <a:ext uri="{FF2B5EF4-FFF2-40B4-BE49-F238E27FC236}">
                  <a16:creationId xmlns:a16="http://schemas.microsoft.com/office/drawing/2014/main" id="{3FDBBB16-EB2C-9DE9-9072-5033A454A8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4" y="1009"/>
              <a:ext cx="3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71">
              <a:extLst>
                <a:ext uri="{FF2B5EF4-FFF2-40B4-BE49-F238E27FC236}">
                  <a16:creationId xmlns:a16="http://schemas.microsoft.com/office/drawing/2014/main" id="{67560D38-7AE5-E095-B98D-97C6C01DBBF9}"/>
                </a:ext>
              </a:extLst>
            </p:cNvPr>
            <p:cNvGrpSpPr>
              <a:grpSpLocks/>
            </p:cNvGrpSpPr>
            <p:nvPr/>
          </p:nvGrpSpPr>
          <p:grpSpPr bwMode="auto">
            <a:xfrm>
              <a:off x="4150" y="1327"/>
              <a:ext cx="1089" cy="2359"/>
              <a:chOff x="748" y="1253"/>
              <a:chExt cx="1089" cy="2586"/>
            </a:xfrm>
          </p:grpSpPr>
          <p:sp>
            <p:nvSpPr>
              <p:cNvPr id="87" name="Line 72">
                <a:extLst>
                  <a:ext uri="{FF2B5EF4-FFF2-40B4-BE49-F238E27FC236}">
                    <a16:creationId xmlns:a16="http://schemas.microsoft.com/office/drawing/2014/main" id="{267697D9-9CB2-A3D9-1A9B-94BBDC52E256}"/>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8" name="Line 73">
                <a:extLst>
                  <a:ext uri="{FF2B5EF4-FFF2-40B4-BE49-F238E27FC236}">
                    <a16:creationId xmlns:a16="http://schemas.microsoft.com/office/drawing/2014/main" id="{250052EE-E537-4B20-0B02-75837A723700}"/>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69" name="Picture 34">
              <a:extLst>
                <a:ext uri="{FF2B5EF4-FFF2-40B4-BE49-F238E27FC236}">
                  <a16:creationId xmlns:a16="http://schemas.microsoft.com/office/drawing/2014/main" id="{ABC4ECAA-6056-90A1-2EA5-7F05D5A293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3" y="1009"/>
              <a:ext cx="3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Line 75">
              <a:extLst>
                <a:ext uri="{FF2B5EF4-FFF2-40B4-BE49-F238E27FC236}">
                  <a16:creationId xmlns:a16="http://schemas.microsoft.com/office/drawing/2014/main" id="{6F5D5954-A95F-8D29-04A1-5A35CDF2AA3B}"/>
                </a:ext>
              </a:extLst>
            </p:cNvPr>
            <p:cNvSpPr>
              <a:spLocks noChangeShapeType="1"/>
            </p:cNvSpPr>
            <p:nvPr/>
          </p:nvSpPr>
          <p:spPr bwMode="auto">
            <a:xfrm>
              <a:off x="4150" y="1877"/>
              <a:ext cx="1089" cy="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1" name="Line 76">
              <a:extLst>
                <a:ext uri="{FF2B5EF4-FFF2-40B4-BE49-F238E27FC236}">
                  <a16:creationId xmlns:a16="http://schemas.microsoft.com/office/drawing/2014/main" id="{DEF72042-75FE-BD2B-ED8C-4B02C48C6D3F}"/>
                </a:ext>
              </a:extLst>
            </p:cNvPr>
            <p:cNvSpPr>
              <a:spLocks noChangeShapeType="1"/>
            </p:cNvSpPr>
            <p:nvPr/>
          </p:nvSpPr>
          <p:spPr bwMode="auto">
            <a:xfrm flipH="1">
              <a:off x="4150" y="2087"/>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2" name="Text Box 77">
              <a:extLst>
                <a:ext uri="{FF2B5EF4-FFF2-40B4-BE49-F238E27FC236}">
                  <a16:creationId xmlns:a16="http://schemas.microsoft.com/office/drawing/2014/main" id="{C4504DE1-7200-325E-A197-0CCCF7863430}"/>
                </a:ext>
              </a:extLst>
            </p:cNvPr>
            <p:cNvSpPr txBox="1">
              <a:spLocks noChangeArrowheads="1"/>
            </p:cNvSpPr>
            <p:nvPr/>
          </p:nvSpPr>
          <p:spPr bwMode="auto">
            <a:xfrm>
              <a:off x="4433" y="1826"/>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3" name="Text Box 78">
              <a:extLst>
                <a:ext uri="{FF2B5EF4-FFF2-40B4-BE49-F238E27FC236}">
                  <a16:creationId xmlns:a16="http://schemas.microsoft.com/office/drawing/2014/main" id="{F9194A65-0C61-1BFB-3430-5B687CBDA450}"/>
                </a:ext>
              </a:extLst>
            </p:cNvPr>
            <p:cNvSpPr txBox="1">
              <a:spLocks noChangeArrowheads="1"/>
            </p:cNvSpPr>
            <p:nvPr/>
          </p:nvSpPr>
          <p:spPr bwMode="auto">
            <a:xfrm>
              <a:off x="4433" y="2099"/>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1</a:t>
              </a:r>
            </a:p>
          </p:txBody>
        </p:sp>
        <p:sp>
          <p:nvSpPr>
            <p:cNvPr id="74" name="Line 79">
              <a:extLst>
                <a:ext uri="{FF2B5EF4-FFF2-40B4-BE49-F238E27FC236}">
                  <a16:creationId xmlns:a16="http://schemas.microsoft.com/office/drawing/2014/main" id="{9D870FBD-25A4-2682-F7C1-8610A6536549}"/>
                </a:ext>
              </a:extLst>
            </p:cNvPr>
            <p:cNvSpPr>
              <a:spLocks noChangeShapeType="1"/>
            </p:cNvSpPr>
            <p:nvPr/>
          </p:nvSpPr>
          <p:spPr bwMode="auto">
            <a:xfrm>
              <a:off x="4150" y="2432"/>
              <a:ext cx="1089" cy="17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5" name="Line 80">
              <a:extLst>
                <a:ext uri="{FF2B5EF4-FFF2-40B4-BE49-F238E27FC236}">
                  <a16:creationId xmlns:a16="http://schemas.microsoft.com/office/drawing/2014/main" id="{F8D2F401-83FB-2CF3-1F7C-30B15D6B2133}"/>
                </a:ext>
              </a:extLst>
            </p:cNvPr>
            <p:cNvSpPr>
              <a:spLocks noChangeShapeType="1"/>
            </p:cNvSpPr>
            <p:nvPr/>
          </p:nvSpPr>
          <p:spPr bwMode="auto">
            <a:xfrm flipH="1">
              <a:off x="4332" y="2631"/>
              <a:ext cx="907" cy="19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6" name="Text Box 81">
              <a:extLst>
                <a:ext uri="{FF2B5EF4-FFF2-40B4-BE49-F238E27FC236}">
                  <a16:creationId xmlns:a16="http://schemas.microsoft.com/office/drawing/2014/main" id="{C5E3463B-8F60-E915-6C65-DA7A6DE446A2}"/>
                </a:ext>
              </a:extLst>
            </p:cNvPr>
            <p:cNvSpPr txBox="1">
              <a:spLocks noChangeArrowheads="1"/>
            </p:cNvSpPr>
            <p:nvPr/>
          </p:nvSpPr>
          <p:spPr bwMode="auto">
            <a:xfrm>
              <a:off x="4433" y="2370"/>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77" name="Text Box 82">
              <a:extLst>
                <a:ext uri="{FF2B5EF4-FFF2-40B4-BE49-F238E27FC236}">
                  <a16:creationId xmlns:a16="http://schemas.microsoft.com/office/drawing/2014/main" id="{C2AF45EB-8F39-DFC8-65CA-ED16300F9D21}"/>
                </a:ext>
              </a:extLst>
            </p:cNvPr>
            <p:cNvSpPr txBox="1">
              <a:spLocks noChangeArrowheads="1"/>
            </p:cNvSpPr>
            <p:nvPr/>
          </p:nvSpPr>
          <p:spPr bwMode="auto">
            <a:xfrm>
              <a:off x="4433" y="2643"/>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78" name="Line 83">
              <a:extLst>
                <a:ext uri="{FF2B5EF4-FFF2-40B4-BE49-F238E27FC236}">
                  <a16:creationId xmlns:a16="http://schemas.microsoft.com/office/drawing/2014/main" id="{2C1168FE-649A-C7BE-2D8F-DEBEA944CA6A}"/>
                </a:ext>
              </a:extLst>
            </p:cNvPr>
            <p:cNvSpPr>
              <a:spLocks noChangeShapeType="1"/>
            </p:cNvSpPr>
            <p:nvPr/>
          </p:nvSpPr>
          <p:spPr bwMode="auto">
            <a:xfrm>
              <a:off x="4150" y="3022"/>
              <a:ext cx="1089" cy="16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9" name="Line 84">
              <a:extLst>
                <a:ext uri="{FF2B5EF4-FFF2-40B4-BE49-F238E27FC236}">
                  <a16:creationId xmlns:a16="http://schemas.microsoft.com/office/drawing/2014/main" id="{B0BD2258-7875-9FEA-BFBD-0294343F530F}"/>
                </a:ext>
              </a:extLst>
            </p:cNvPr>
            <p:cNvSpPr>
              <a:spLocks noChangeShapeType="1"/>
            </p:cNvSpPr>
            <p:nvPr/>
          </p:nvSpPr>
          <p:spPr bwMode="auto">
            <a:xfrm flipH="1">
              <a:off x="4150" y="3215"/>
              <a:ext cx="1089" cy="2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0" name="Text Box 85">
              <a:extLst>
                <a:ext uri="{FF2B5EF4-FFF2-40B4-BE49-F238E27FC236}">
                  <a16:creationId xmlns:a16="http://schemas.microsoft.com/office/drawing/2014/main" id="{77FE3847-7169-90B2-B3FA-71F9D42D5EAA}"/>
                </a:ext>
              </a:extLst>
            </p:cNvPr>
            <p:cNvSpPr txBox="1">
              <a:spLocks noChangeArrowheads="1"/>
            </p:cNvSpPr>
            <p:nvPr/>
          </p:nvSpPr>
          <p:spPr bwMode="auto">
            <a:xfrm>
              <a:off x="4433" y="2954"/>
              <a:ext cx="576" cy="228"/>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1" name="Text Box 86">
              <a:extLst>
                <a:ext uri="{FF2B5EF4-FFF2-40B4-BE49-F238E27FC236}">
                  <a16:creationId xmlns:a16="http://schemas.microsoft.com/office/drawing/2014/main" id="{8F8598F9-C707-596B-3C2B-D5423E55EB2D}"/>
                </a:ext>
              </a:extLst>
            </p:cNvPr>
            <p:cNvSpPr txBox="1">
              <a:spLocks noChangeArrowheads="1"/>
            </p:cNvSpPr>
            <p:nvPr/>
          </p:nvSpPr>
          <p:spPr bwMode="auto">
            <a:xfrm>
              <a:off x="4433" y="3227"/>
              <a:ext cx="576" cy="228"/>
            </a:xfrm>
            <a:prstGeom prst="rect">
              <a:avLst/>
            </a:prstGeom>
            <a:solidFill>
              <a:srgbClr val="92D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2" name="Text Box 87">
              <a:extLst>
                <a:ext uri="{FF2B5EF4-FFF2-40B4-BE49-F238E27FC236}">
                  <a16:creationId xmlns:a16="http://schemas.microsoft.com/office/drawing/2014/main" id="{A4076DF2-93C3-30F4-5579-18C1F5D4F6F8}"/>
                </a:ext>
              </a:extLst>
            </p:cNvPr>
            <p:cNvSpPr txBox="1">
              <a:spLocks noChangeArrowheads="1"/>
            </p:cNvSpPr>
            <p:nvPr/>
          </p:nvSpPr>
          <p:spPr bwMode="auto">
            <a:xfrm>
              <a:off x="3968" y="3726"/>
              <a:ext cx="1452"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b="1" dirty="0">
                  <a:solidFill>
                    <a:srgbClr val="000000"/>
                  </a:solidFill>
                  <a:cs typeface="+mn-ea"/>
                  <a:sym typeface="+mn-lt"/>
                </a:rPr>
                <a:t>(3</a:t>
              </a:r>
              <a:r>
                <a:rPr lang="zh-CN" altLang="en-US" sz="2400" b="1" dirty="0">
                  <a:solidFill>
                    <a:srgbClr val="000000"/>
                  </a:solidFill>
                  <a:cs typeface="+mn-ea"/>
                  <a:sym typeface="+mn-lt"/>
                </a:rPr>
                <a:t>）应答帧丢失</a:t>
              </a:r>
              <a:endParaRPr lang="en-US" altLang="zh-CN" sz="2400" b="1" dirty="0">
                <a:solidFill>
                  <a:srgbClr val="000000"/>
                </a:solidFill>
                <a:cs typeface="+mn-ea"/>
                <a:sym typeface="+mn-lt"/>
              </a:endParaRPr>
            </a:p>
            <a:p>
              <a:pPr algn="ctr" fontAlgn="base">
                <a:lnSpc>
                  <a:spcPct val="120000"/>
                </a:lnSpc>
                <a:spcBef>
                  <a:spcPct val="0"/>
                </a:spcBef>
                <a:spcAft>
                  <a:spcPct val="0"/>
                </a:spcAft>
              </a:pPr>
              <a:r>
                <a:rPr lang="zh-CN" altLang="en-US" sz="2400" dirty="0">
                  <a:solidFill>
                    <a:srgbClr val="000000"/>
                  </a:solidFill>
                  <a:cs typeface="+mn-ea"/>
                  <a:sym typeface="+mn-lt"/>
                </a:rPr>
                <a:t>超时重发</a:t>
              </a:r>
            </a:p>
          </p:txBody>
        </p:sp>
        <p:sp>
          <p:nvSpPr>
            <p:cNvPr id="83" name="Text Box 96">
              <a:extLst>
                <a:ext uri="{FF2B5EF4-FFF2-40B4-BE49-F238E27FC236}">
                  <a16:creationId xmlns:a16="http://schemas.microsoft.com/office/drawing/2014/main" id="{446F4C99-3E0F-71A7-1BFA-EB03DC6B245E}"/>
                </a:ext>
              </a:extLst>
            </p:cNvPr>
            <p:cNvSpPr txBox="1">
              <a:spLocks noChangeArrowheads="1"/>
            </p:cNvSpPr>
            <p:nvPr/>
          </p:nvSpPr>
          <p:spPr bwMode="auto">
            <a:xfrm>
              <a:off x="3833" y="252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84" name="Line 97">
              <a:extLst>
                <a:ext uri="{FF2B5EF4-FFF2-40B4-BE49-F238E27FC236}">
                  <a16:creationId xmlns:a16="http://schemas.microsoft.com/office/drawing/2014/main" id="{49B044C8-1817-C867-01C1-10B06EE88600}"/>
                </a:ext>
              </a:extLst>
            </p:cNvPr>
            <p:cNvSpPr>
              <a:spLocks noChangeShapeType="1"/>
            </p:cNvSpPr>
            <p:nvPr/>
          </p:nvSpPr>
          <p:spPr bwMode="auto">
            <a:xfrm>
              <a:off x="3923" y="2432"/>
              <a:ext cx="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5" name="Line 98">
              <a:extLst>
                <a:ext uri="{FF2B5EF4-FFF2-40B4-BE49-F238E27FC236}">
                  <a16:creationId xmlns:a16="http://schemas.microsoft.com/office/drawing/2014/main" id="{E8DAE331-1538-1376-0073-A6B985AFD9AC}"/>
                </a:ext>
              </a:extLst>
            </p:cNvPr>
            <p:cNvSpPr>
              <a:spLocks noChangeShapeType="1"/>
            </p:cNvSpPr>
            <p:nvPr/>
          </p:nvSpPr>
          <p:spPr bwMode="auto">
            <a:xfrm>
              <a:off x="3923" y="3022"/>
              <a:ext cx="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6" name="Line 99">
              <a:extLst>
                <a:ext uri="{FF2B5EF4-FFF2-40B4-BE49-F238E27FC236}">
                  <a16:creationId xmlns:a16="http://schemas.microsoft.com/office/drawing/2014/main" id="{44D73FA3-4976-6165-3A83-DF057B4D701E}"/>
                </a:ext>
              </a:extLst>
            </p:cNvPr>
            <p:cNvSpPr>
              <a:spLocks noChangeShapeType="1"/>
            </p:cNvSpPr>
            <p:nvPr/>
          </p:nvSpPr>
          <p:spPr bwMode="auto">
            <a:xfrm>
              <a:off x="4059" y="2432"/>
              <a:ext cx="0" cy="59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89" name="矩形 88">
            <a:extLst>
              <a:ext uri="{FF2B5EF4-FFF2-40B4-BE49-F238E27FC236}">
                <a16:creationId xmlns:a16="http://schemas.microsoft.com/office/drawing/2014/main" id="{206103B4-A1D6-A685-B9D3-F2057F36C69E}"/>
              </a:ext>
            </a:extLst>
          </p:cNvPr>
          <p:cNvSpPr/>
          <p:nvPr/>
        </p:nvSpPr>
        <p:spPr>
          <a:xfrm>
            <a:off x="2878818" y="3587357"/>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
        <p:nvSpPr>
          <p:cNvPr id="90" name="矩形 89">
            <a:extLst>
              <a:ext uri="{FF2B5EF4-FFF2-40B4-BE49-F238E27FC236}">
                <a16:creationId xmlns:a16="http://schemas.microsoft.com/office/drawing/2014/main" id="{C9A3651E-58AD-F4D3-D743-B2E42728CBDE}"/>
              </a:ext>
            </a:extLst>
          </p:cNvPr>
          <p:cNvSpPr/>
          <p:nvPr/>
        </p:nvSpPr>
        <p:spPr>
          <a:xfrm>
            <a:off x="6484030" y="3486919"/>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
        <p:nvSpPr>
          <p:cNvPr id="91" name="矩形 90">
            <a:extLst>
              <a:ext uri="{FF2B5EF4-FFF2-40B4-BE49-F238E27FC236}">
                <a16:creationId xmlns:a16="http://schemas.microsoft.com/office/drawing/2014/main" id="{79C9AF6E-4322-2BBA-7F27-EA831F3E71D7}"/>
              </a:ext>
            </a:extLst>
          </p:cNvPr>
          <p:cNvSpPr/>
          <p:nvPr/>
        </p:nvSpPr>
        <p:spPr>
          <a:xfrm>
            <a:off x="9257875" y="3823457"/>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Tree>
    <p:extLst>
      <p:ext uri="{BB962C8B-B14F-4D97-AF65-F5344CB8AC3E}">
        <p14:creationId xmlns:p14="http://schemas.microsoft.com/office/powerpoint/2010/main" val="366719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C3FB03-528F-45F3-BAA2-9AA99CD14026}"/>
              </a:ext>
            </a:extLst>
          </p:cNvPr>
          <p:cNvSpPr>
            <a:spLocks noGrp="1"/>
          </p:cNvSpPr>
          <p:nvPr>
            <p:ph type="title"/>
          </p:nvPr>
        </p:nvSpPr>
        <p:spPr>
          <a:xfrm>
            <a:off x="666750" y="38331"/>
            <a:ext cx="10858500" cy="900112"/>
          </a:xfrm>
        </p:spPr>
        <p:txBody>
          <a:bodyPr>
            <a:normAutofit/>
          </a:bodyPr>
          <a:lstStyle/>
          <a:p>
            <a:pPr>
              <a:lnSpc>
                <a:spcPct val="120000"/>
              </a:lnSpc>
            </a:pPr>
            <a:r>
              <a:rPr lang="zh-CN" altLang="en-US" sz="3200" dirty="0">
                <a:latin typeface="+mn-lt"/>
                <a:ea typeface="+mn-ea"/>
                <a:cs typeface="+mn-ea"/>
                <a:sym typeface="+mn-lt"/>
              </a:rPr>
              <a:t>对互连的</a:t>
            </a:r>
            <a:r>
              <a:rPr lang="zh-CN" altLang="en-US" sz="3200" dirty="0">
                <a:latin typeface="+mj-ea"/>
                <a:cs typeface="+mn-ea"/>
                <a:sym typeface="+mn-lt"/>
              </a:rPr>
              <a:t>网络</a:t>
            </a:r>
            <a:r>
              <a:rPr lang="zh-CN" altLang="en-US" sz="3200" dirty="0">
                <a:latin typeface="+mn-lt"/>
                <a:ea typeface="+mn-ea"/>
                <a:cs typeface="+mn-ea"/>
                <a:sym typeface="+mn-lt"/>
              </a:rPr>
              <a:t>思考一个问题</a:t>
            </a:r>
          </a:p>
        </p:txBody>
      </p:sp>
      <p:sp>
        <p:nvSpPr>
          <p:cNvPr id="44" name="文本框 43">
            <a:extLst>
              <a:ext uri="{FF2B5EF4-FFF2-40B4-BE49-F238E27FC236}">
                <a16:creationId xmlns:a16="http://schemas.microsoft.com/office/drawing/2014/main" id="{149137EF-C735-4D6E-9171-F9BCC160230C}"/>
              </a:ext>
            </a:extLst>
          </p:cNvPr>
          <p:cNvSpPr txBox="1"/>
          <p:nvPr/>
        </p:nvSpPr>
        <p:spPr>
          <a:xfrm>
            <a:off x="5365237" y="1130300"/>
            <a:ext cx="6110955" cy="4200252"/>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zh-CN" altLang="en-US" dirty="0">
                <a:cs typeface="+mn-ea"/>
                <a:sym typeface="+mn-lt"/>
              </a:rPr>
              <a:t>网络中</a:t>
            </a:r>
            <a:r>
              <a:rPr lang="zh-CN" altLang="en-US" dirty="0">
                <a:solidFill>
                  <a:srgbClr val="FF0000"/>
                </a:solidFill>
                <a:cs typeface="+mn-ea"/>
                <a:sym typeface="+mn-lt"/>
              </a:rPr>
              <a:t>任意两个结点</a:t>
            </a:r>
            <a:r>
              <a:rPr lang="zh-CN" altLang="en-US" dirty="0">
                <a:cs typeface="+mn-ea"/>
                <a:sym typeface="+mn-lt"/>
              </a:rPr>
              <a:t>（网络设备、计算机或其它终端），不管是否直接相连，从网络层层面看，都能够相互通信：</a:t>
            </a:r>
            <a:endParaRPr lang="en-US" altLang="zh-CN" dirty="0">
              <a:cs typeface="+mn-ea"/>
              <a:sym typeface="+mn-lt"/>
            </a:endParaRPr>
          </a:p>
          <a:p>
            <a:pPr marL="625475" indent="-177800">
              <a:lnSpc>
                <a:spcPct val="120000"/>
              </a:lnSpc>
              <a:buFont typeface="Arial" panose="020B0604020202020204" pitchFamily="34" charset="0"/>
              <a:buChar char="•"/>
            </a:pPr>
            <a:r>
              <a:rPr lang="zh-CN" altLang="en-US" sz="1600" dirty="0">
                <a:cs typeface="+mn-ea"/>
                <a:sym typeface="+mn-lt"/>
              </a:rPr>
              <a:t>不直接相连的两个结点，通过中间结点（网络设备）的转发。如图中某个用户的计算机向服务器发一个业务请求报告，需要从</a:t>
            </a:r>
            <a:r>
              <a:rPr lang="zh-CN" altLang="en-US" sz="1600" dirty="0">
                <a:solidFill>
                  <a:srgbClr val="FF0000"/>
                </a:solidFill>
                <a:cs typeface="+mn-ea"/>
                <a:sym typeface="+mn-lt"/>
              </a:rPr>
              <a:t>①</a:t>
            </a:r>
            <a:r>
              <a:rPr lang="en-US" altLang="zh-CN" sz="1600" dirty="0">
                <a:solidFill>
                  <a:srgbClr val="FF0000"/>
                </a:solidFill>
                <a:cs typeface="+mn-ea"/>
                <a:sym typeface="+mn-lt"/>
              </a:rPr>
              <a:t>~</a:t>
            </a:r>
            <a:r>
              <a:rPr lang="zh-CN" altLang="en-US" sz="1600" dirty="0">
                <a:solidFill>
                  <a:srgbClr val="FF0000"/>
                </a:solidFill>
                <a:cs typeface="+mn-ea"/>
                <a:sym typeface="+mn-lt"/>
              </a:rPr>
              <a:t>④ </a:t>
            </a:r>
            <a:r>
              <a:rPr lang="zh-CN" altLang="en-US" sz="1600" dirty="0">
                <a:cs typeface="+mn-ea"/>
                <a:sym typeface="+mn-lt"/>
              </a:rPr>
              <a:t>这</a:t>
            </a:r>
            <a:r>
              <a:rPr lang="en-US" altLang="zh-CN" sz="1600" dirty="0">
                <a:cs typeface="+mn-ea"/>
                <a:sym typeface="+mn-lt"/>
              </a:rPr>
              <a:t>4</a:t>
            </a:r>
            <a:r>
              <a:rPr lang="zh-CN" altLang="en-US" sz="1600" dirty="0">
                <a:cs typeface="+mn-ea"/>
                <a:sym typeface="+mn-lt"/>
              </a:rPr>
              <a:t>步（</a:t>
            </a:r>
            <a:r>
              <a:rPr lang="en-US" altLang="zh-CN" sz="1600" dirty="0">
                <a:cs typeface="+mn-ea"/>
                <a:sym typeface="+mn-lt"/>
              </a:rPr>
              <a:t>3</a:t>
            </a:r>
            <a:r>
              <a:rPr lang="zh-CN" altLang="en-US" sz="1600" dirty="0">
                <a:cs typeface="+mn-ea"/>
                <a:sym typeface="+mn-lt"/>
              </a:rPr>
              <a:t>跳），最终发送到服务器。</a:t>
            </a:r>
            <a:endParaRPr lang="en-US" altLang="zh-CN" sz="1600" dirty="0">
              <a:cs typeface="+mn-ea"/>
              <a:sym typeface="+mn-lt"/>
            </a:endParaRPr>
          </a:p>
          <a:p>
            <a:pPr marL="625475" indent="-177800">
              <a:lnSpc>
                <a:spcPct val="120000"/>
              </a:lnSpc>
              <a:buFont typeface="Arial" panose="020B0604020202020204" pitchFamily="34" charset="0"/>
              <a:buChar char="•"/>
            </a:pPr>
            <a:r>
              <a:rPr lang="zh-CN" altLang="en-US" sz="1600" dirty="0">
                <a:cs typeface="+mn-ea"/>
                <a:sym typeface="+mn-lt"/>
              </a:rPr>
              <a:t>直接相连的两个结点，如要收发数据，下一跳就是对方，可以直接发送到对方。</a:t>
            </a:r>
            <a:endParaRPr lang="en-US" altLang="zh-CN" sz="1600" dirty="0">
              <a:cs typeface="+mn-ea"/>
              <a:sym typeface="+mn-lt"/>
            </a:endParaRPr>
          </a:p>
          <a:p>
            <a:pPr marL="342900" indent="-342900">
              <a:lnSpc>
                <a:spcPct val="120000"/>
              </a:lnSpc>
              <a:buFont typeface="Wingdings" panose="05000000000000000000" pitchFamily="2" charset="2"/>
              <a:buChar char="Ø"/>
            </a:pPr>
            <a:r>
              <a:rPr lang="zh-CN" altLang="en-US" dirty="0">
                <a:cs typeface="+mn-ea"/>
                <a:sym typeface="+mn-lt"/>
              </a:rPr>
              <a:t>不管是直连结点间直接发送，还是非直连结点间需要通过沿途其它中间结点来转发，最终都要通过两个直接相连的结点在相连接口、相连线路上来发送数据、接收数据。</a:t>
            </a:r>
            <a:endParaRPr lang="en-US" altLang="zh-CN" dirty="0">
              <a:cs typeface="+mn-ea"/>
              <a:sym typeface="+mn-lt"/>
            </a:endParaRPr>
          </a:p>
          <a:p>
            <a:pPr marL="342900" indent="-342900">
              <a:lnSpc>
                <a:spcPct val="120000"/>
              </a:lnSpc>
              <a:buFont typeface="Wingdings" panose="05000000000000000000" pitchFamily="2" charset="2"/>
              <a:buChar char="Ø"/>
            </a:pPr>
            <a:r>
              <a:rPr lang="zh-CN" altLang="en-US" dirty="0">
                <a:cs typeface="+mn-ea"/>
                <a:sym typeface="+mn-lt"/>
              </a:rPr>
              <a:t>在相连接口、相连线路上，从物理层看，是在以比特流方式传输数据。</a:t>
            </a:r>
            <a:endParaRPr lang="zh-CN" altLang="en-US" sz="2000" dirty="0">
              <a:cs typeface="+mn-ea"/>
              <a:sym typeface="+mn-lt"/>
            </a:endParaRPr>
          </a:p>
        </p:txBody>
      </p:sp>
      <p:sp>
        <p:nvSpPr>
          <p:cNvPr id="464896" name="矩形 464895">
            <a:extLst>
              <a:ext uri="{FF2B5EF4-FFF2-40B4-BE49-F238E27FC236}">
                <a16:creationId xmlns:a16="http://schemas.microsoft.com/office/drawing/2014/main" id="{5FED578C-8D58-46C4-819B-C9DF3AEE787D}"/>
              </a:ext>
            </a:extLst>
          </p:cNvPr>
          <p:cNvSpPr/>
          <p:nvPr/>
        </p:nvSpPr>
        <p:spPr>
          <a:xfrm>
            <a:off x="730234" y="5623282"/>
            <a:ext cx="10731531" cy="940514"/>
          </a:xfrm>
          <a:prstGeom prst="rect">
            <a:avLst/>
          </a:prstGeom>
          <a:solidFill>
            <a:schemeClr val="bg2">
              <a:lumMod val="90000"/>
              <a:alpha val="57000"/>
            </a:schemeClr>
          </a:solidFill>
        </p:spPr>
        <p:txBody>
          <a:bodyPr wrap="square">
            <a:spAutoFit/>
          </a:bodyPr>
          <a:lstStyle/>
          <a:p>
            <a:pPr>
              <a:lnSpc>
                <a:spcPct val="120000"/>
              </a:lnSpc>
            </a:pPr>
            <a:r>
              <a:rPr lang="zh-CN" altLang="en-US" sz="2400" dirty="0">
                <a:solidFill>
                  <a:srgbClr val="3333FF"/>
                </a:solidFill>
                <a:cs typeface="+mn-ea"/>
                <a:sym typeface="+mn-lt"/>
              </a:rPr>
              <a:t>问题：在物理层提供比特流传输服务基础上，相连结点如何实现</a:t>
            </a:r>
            <a:r>
              <a:rPr lang="zh-CN" altLang="en-US" sz="2400" dirty="0">
                <a:solidFill>
                  <a:srgbClr val="FF0000"/>
                </a:solidFill>
                <a:cs typeface="+mn-ea"/>
                <a:sym typeface="+mn-lt"/>
              </a:rPr>
              <a:t>正确</a:t>
            </a:r>
            <a:r>
              <a:rPr lang="zh-CN" altLang="en-US" sz="2400" dirty="0">
                <a:solidFill>
                  <a:srgbClr val="3333FF"/>
                </a:solidFill>
                <a:cs typeface="+mn-ea"/>
                <a:sym typeface="+mn-lt"/>
              </a:rPr>
              <a:t>的数据发送与接收？</a:t>
            </a:r>
            <a:endParaRPr lang="en-US" altLang="zh-CN" sz="2400" dirty="0">
              <a:solidFill>
                <a:srgbClr val="3333FF"/>
              </a:solidFill>
              <a:cs typeface="+mn-ea"/>
              <a:sym typeface="+mn-lt"/>
            </a:endParaRPr>
          </a:p>
        </p:txBody>
      </p:sp>
      <p:sp>
        <p:nvSpPr>
          <p:cNvPr id="135" name="Line 233">
            <a:extLst>
              <a:ext uri="{FF2B5EF4-FFF2-40B4-BE49-F238E27FC236}">
                <a16:creationId xmlns:a16="http://schemas.microsoft.com/office/drawing/2014/main" id="{083253B8-3222-4908-A9FB-FCFB51F61E22}"/>
              </a:ext>
            </a:extLst>
          </p:cNvPr>
          <p:cNvSpPr>
            <a:spLocks noChangeShapeType="1"/>
          </p:cNvSpPr>
          <p:nvPr>
            <p:custDataLst>
              <p:tags r:id="rId1"/>
            </p:custDataLst>
          </p:nvPr>
        </p:nvSpPr>
        <p:spPr bwMode="auto">
          <a:xfrm flipV="1">
            <a:off x="1186133" y="4398847"/>
            <a:ext cx="212967"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pic>
        <p:nvPicPr>
          <p:cNvPr id="136" name="图形 135">
            <a:extLst>
              <a:ext uri="{FF2B5EF4-FFF2-40B4-BE49-F238E27FC236}">
                <a16:creationId xmlns:a16="http://schemas.microsoft.com/office/drawing/2014/main" id="{3069653E-BFF8-4F61-A6D4-9335B1407C5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884085" y="4767051"/>
            <a:ext cx="240805" cy="374368"/>
          </a:xfrm>
          <a:prstGeom prst="rect">
            <a:avLst/>
          </a:prstGeom>
        </p:spPr>
      </p:pic>
      <p:pic>
        <p:nvPicPr>
          <p:cNvPr id="137" name="图形 136">
            <a:extLst>
              <a:ext uri="{FF2B5EF4-FFF2-40B4-BE49-F238E27FC236}">
                <a16:creationId xmlns:a16="http://schemas.microsoft.com/office/drawing/2014/main" id="{C1B653A1-169A-4F50-AFF9-BCD13BF6373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6195" y="1237569"/>
            <a:ext cx="502240" cy="439979"/>
          </a:xfrm>
          <a:prstGeom prst="rect">
            <a:avLst/>
          </a:prstGeom>
        </p:spPr>
      </p:pic>
      <p:pic>
        <p:nvPicPr>
          <p:cNvPr id="138" name="Picture 8" descr="wireless-network-new-4">
            <a:extLst>
              <a:ext uri="{FF2B5EF4-FFF2-40B4-BE49-F238E27FC236}">
                <a16:creationId xmlns:a16="http://schemas.microsoft.com/office/drawing/2014/main" id="{B0550F0F-0E27-465A-BE4A-398D5200DB3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138113" y="3546581"/>
            <a:ext cx="563436" cy="51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 name="Group 10">
            <a:extLst>
              <a:ext uri="{FF2B5EF4-FFF2-40B4-BE49-F238E27FC236}">
                <a16:creationId xmlns:a16="http://schemas.microsoft.com/office/drawing/2014/main" id="{F0AEE7B6-A2E5-436C-9EE8-85FEA09C15AF}"/>
              </a:ext>
            </a:extLst>
          </p:cNvPr>
          <p:cNvGrpSpPr/>
          <p:nvPr/>
        </p:nvGrpSpPr>
        <p:grpSpPr bwMode="auto">
          <a:xfrm flipH="1">
            <a:off x="4512445" y="4639713"/>
            <a:ext cx="692110" cy="463238"/>
            <a:chOff x="762" y="2391"/>
            <a:chExt cx="423" cy="312"/>
          </a:xfrm>
        </p:grpSpPr>
        <p:grpSp>
          <p:nvGrpSpPr>
            <p:cNvPr id="140" name="Group 11">
              <a:extLst>
                <a:ext uri="{FF2B5EF4-FFF2-40B4-BE49-F238E27FC236}">
                  <a16:creationId xmlns:a16="http://schemas.microsoft.com/office/drawing/2014/main" id="{A175CEC2-0EF3-49D3-BF49-66FEEB3F8239}"/>
                </a:ext>
              </a:extLst>
            </p:cNvPr>
            <p:cNvGrpSpPr/>
            <p:nvPr/>
          </p:nvGrpSpPr>
          <p:grpSpPr bwMode="auto">
            <a:xfrm>
              <a:off x="867" y="2432"/>
              <a:ext cx="318" cy="271"/>
              <a:chOff x="657" y="1570"/>
              <a:chExt cx="318" cy="311"/>
            </a:xfrm>
          </p:grpSpPr>
          <p:sp>
            <p:nvSpPr>
              <p:cNvPr id="148" name="Line 12">
                <a:extLst>
                  <a:ext uri="{FF2B5EF4-FFF2-40B4-BE49-F238E27FC236}">
                    <a16:creationId xmlns:a16="http://schemas.microsoft.com/office/drawing/2014/main" id="{1CFA2EEA-07C3-422D-962C-27E7E4B6E878}"/>
                  </a:ext>
                </a:extLst>
              </p:cNvPr>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050">
                  <a:cs typeface="+mn-ea"/>
                  <a:sym typeface="+mn-lt"/>
                </a:endParaRPr>
              </a:p>
            </p:txBody>
          </p:sp>
          <p:pic>
            <p:nvPicPr>
              <p:cNvPr id="149" name="Picture 13" descr="laptop copy">
                <a:extLst>
                  <a:ext uri="{FF2B5EF4-FFF2-40B4-BE49-F238E27FC236}">
                    <a16:creationId xmlns:a16="http://schemas.microsoft.com/office/drawing/2014/main" id="{F43215EA-5856-446B-9F66-49F699ED2B8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1" name="Group 14">
              <a:extLst>
                <a:ext uri="{FF2B5EF4-FFF2-40B4-BE49-F238E27FC236}">
                  <a16:creationId xmlns:a16="http://schemas.microsoft.com/office/drawing/2014/main" id="{72336D10-70D1-4795-AAA6-AC39A2939A80}"/>
                </a:ext>
              </a:extLst>
            </p:cNvPr>
            <p:cNvGrpSpPr/>
            <p:nvPr/>
          </p:nvGrpSpPr>
          <p:grpSpPr bwMode="auto">
            <a:xfrm>
              <a:off x="762" y="2391"/>
              <a:ext cx="306" cy="90"/>
              <a:chOff x="748" y="2251"/>
              <a:chExt cx="306" cy="90"/>
            </a:xfrm>
          </p:grpSpPr>
          <p:sp>
            <p:nvSpPr>
              <p:cNvPr id="142" name="AutoShape 15">
                <a:extLst>
                  <a:ext uri="{FF2B5EF4-FFF2-40B4-BE49-F238E27FC236}">
                    <a16:creationId xmlns:a16="http://schemas.microsoft.com/office/drawing/2014/main" id="{333D4247-0C62-4D90-96B3-CF11F8E5AD3C}"/>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143" name="AutoShape 16">
                <a:extLst>
                  <a:ext uri="{FF2B5EF4-FFF2-40B4-BE49-F238E27FC236}">
                    <a16:creationId xmlns:a16="http://schemas.microsoft.com/office/drawing/2014/main" id="{B100BE1F-39CC-4732-AD58-9C329F4E773E}"/>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144" name="AutoShape 17">
                <a:extLst>
                  <a:ext uri="{FF2B5EF4-FFF2-40B4-BE49-F238E27FC236}">
                    <a16:creationId xmlns:a16="http://schemas.microsoft.com/office/drawing/2014/main" id="{94327870-10BC-4236-8D3D-FC1E142A0E55}"/>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145" name="AutoShape 18">
                <a:extLst>
                  <a:ext uri="{FF2B5EF4-FFF2-40B4-BE49-F238E27FC236}">
                    <a16:creationId xmlns:a16="http://schemas.microsoft.com/office/drawing/2014/main" id="{E754A34C-77FF-4D89-804B-EABB12B3D4FA}"/>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146" name="AutoShape 19">
                <a:extLst>
                  <a:ext uri="{FF2B5EF4-FFF2-40B4-BE49-F238E27FC236}">
                    <a16:creationId xmlns:a16="http://schemas.microsoft.com/office/drawing/2014/main" id="{F8DB9D54-70D1-45E2-83E1-A074F3345B48}"/>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sp>
            <p:nvSpPr>
              <p:cNvPr id="147" name="AutoShape 20">
                <a:extLst>
                  <a:ext uri="{FF2B5EF4-FFF2-40B4-BE49-F238E27FC236}">
                    <a16:creationId xmlns:a16="http://schemas.microsoft.com/office/drawing/2014/main" id="{E1B62EFB-D4D6-4CC1-B87B-B82542463588}"/>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endParaRPr lang="zh-CN" altLang="en-US" sz="1050">
                  <a:latin typeface="+mn-lt"/>
                  <a:ea typeface="+mn-ea"/>
                  <a:cs typeface="+mn-ea"/>
                  <a:sym typeface="+mn-lt"/>
                </a:endParaRPr>
              </a:p>
            </p:txBody>
          </p:sp>
        </p:grpSp>
      </p:grpSp>
      <p:sp>
        <p:nvSpPr>
          <p:cNvPr id="150" name="Freeform 9">
            <a:extLst>
              <a:ext uri="{FF2B5EF4-FFF2-40B4-BE49-F238E27FC236}">
                <a16:creationId xmlns:a16="http://schemas.microsoft.com/office/drawing/2014/main" id="{E8872239-ED27-4F98-8643-B6359AA79518}"/>
              </a:ext>
            </a:extLst>
          </p:cNvPr>
          <p:cNvSpPr/>
          <p:nvPr/>
        </p:nvSpPr>
        <p:spPr bwMode="auto">
          <a:xfrm rot="20235030">
            <a:off x="4595986" y="3929465"/>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151" name="图形 150">
            <a:extLst>
              <a:ext uri="{FF2B5EF4-FFF2-40B4-BE49-F238E27FC236}">
                <a16:creationId xmlns:a16="http://schemas.microsoft.com/office/drawing/2014/main" id="{D72D0EED-B4F5-4126-A601-A488D7EA76C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079126" y="1276753"/>
            <a:ext cx="623733" cy="562931"/>
          </a:xfrm>
          <a:prstGeom prst="rect">
            <a:avLst/>
          </a:prstGeom>
        </p:spPr>
      </p:pic>
      <p:pic>
        <p:nvPicPr>
          <p:cNvPr id="152" name="图形 151">
            <a:extLst>
              <a:ext uri="{FF2B5EF4-FFF2-40B4-BE49-F238E27FC236}">
                <a16:creationId xmlns:a16="http://schemas.microsoft.com/office/drawing/2014/main" id="{15935654-9246-4A70-B0C3-80938B43DB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119091" y="2471344"/>
            <a:ext cx="623733" cy="562931"/>
          </a:xfrm>
          <a:prstGeom prst="rect">
            <a:avLst/>
          </a:prstGeom>
        </p:spPr>
      </p:pic>
      <p:pic>
        <p:nvPicPr>
          <p:cNvPr id="153" name="图形 152">
            <a:extLst>
              <a:ext uri="{FF2B5EF4-FFF2-40B4-BE49-F238E27FC236}">
                <a16:creationId xmlns:a16="http://schemas.microsoft.com/office/drawing/2014/main" id="{D146CB61-3BDF-41A4-B507-45C4DA4504D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977591" y="2540651"/>
            <a:ext cx="623733" cy="562931"/>
          </a:xfrm>
          <a:prstGeom prst="rect">
            <a:avLst/>
          </a:prstGeom>
        </p:spPr>
      </p:pic>
      <p:sp>
        <p:nvSpPr>
          <p:cNvPr id="154" name="Freeform 9">
            <a:extLst>
              <a:ext uri="{FF2B5EF4-FFF2-40B4-BE49-F238E27FC236}">
                <a16:creationId xmlns:a16="http://schemas.microsoft.com/office/drawing/2014/main" id="{F830CA76-CE89-4636-8983-D7F863D08B62}"/>
              </a:ext>
            </a:extLst>
          </p:cNvPr>
          <p:cNvSpPr/>
          <p:nvPr/>
        </p:nvSpPr>
        <p:spPr bwMode="auto">
          <a:xfrm rot="1988854">
            <a:off x="4053507" y="3968172"/>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55" name="Line 233">
            <a:extLst>
              <a:ext uri="{FF2B5EF4-FFF2-40B4-BE49-F238E27FC236}">
                <a16:creationId xmlns:a16="http://schemas.microsoft.com/office/drawing/2014/main" id="{F96AC617-ABCC-4352-8BA4-C187FF46445C}"/>
              </a:ext>
            </a:extLst>
          </p:cNvPr>
          <p:cNvSpPr>
            <a:spLocks noChangeShapeType="1"/>
          </p:cNvSpPr>
          <p:nvPr>
            <p:custDataLst>
              <p:tags r:id="rId2"/>
            </p:custDataLst>
          </p:nvPr>
        </p:nvSpPr>
        <p:spPr bwMode="auto">
          <a:xfrm flipH="1" flipV="1">
            <a:off x="1190151" y="4410359"/>
            <a:ext cx="6097" cy="460973"/>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6" name="Line 233">
            <a:extLst>
              <a:ext uri="{FF2B5EF4-FFF2-40B4-BE49-F238E27FC236}">
                <a16:creationId xmlns:a16="http://schemas.microsoft.com/office/drawing/2014/main" id="{0C4EE846-4F89-498C-AA6E-05E8C16E8BB8}"/>
              </a:ext>
            </a:extLst>
          </p:cNvPr>
          <p:cNvSpPr>
            <a:spLocks noChangeShapeType="1"/>
          </p:cNvSpPr>
          <p:nvPr>
            <p:custDataLst>
              <p:tags r:id="rId3"/>
            </p:custDataLst>
          </p:nvPr>
        </p:nvSpPr>
        <p:spPr bwMode="auto">
          <a:xfrm flipH="1" flipV="1">
            <a:off x="2568619" y="4383359"/>
            <a:ext cx="2123" cy="46908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7" name="Line 233">
            <a:extLst>
              <a:ext uri="{FF2B5EF4-FFF2-40B4-BE49-F238E27FC236}">
                <a16:creationId xmlns:a16="http://schemas.microsoft.com/office/drawing/2014/main" id="{67DF91D6-E5A9-4B17-9D20-39248504A7E5}"/>
              </a:ext>
            </a:extLst>
          </p:cNvPr>
          <p:cNvSpPr>
            <a:spLocks noChangeShapeType="1"/>
          </p:cNvSpPr>
          <p:nvPr>
            <p:custDataLst>
              <p:tags r:id="rId4"/>
            </p:custDataLst>
          </p:nvPr>
        </p:nvSpPr>
        <p:spPr bwMode="auto">
          <a:xfrm flipV="1">
            <a:off x="2429826" y="3009260"/>
            <a:ext cx="0" cy="53732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8" name="Line 99">
            <a:extLst>
              <a:ext uri="{FF2B5EF4-FFF2-40B4-BE49-F238E27FC236}">
                <a16:creationId xmlns:a16="http://schemas.microsoft.com/office/drawing/2014/main" id="{AB573C32-7B3C-4150-916D-AF5C30C74A4A}"/>
              </a:ext>
            </a:extLst>
          </p:cNvPr>
          <p:cNvSpPr>
            <a:spLocks noChangeShapeType="1"/>
          </p:cNvSpPr>
          <p:nvPr>
            <p:custDataLst>
              <p:tags r:id="rId5"/>
            </p:custDataLst>
          </p:nvPr>
        </p:nvSpPr>
        <p:spPr bwMode="auto">
          <a:xfrm rot="5400000" flipH="1" flipV="1">
            <a:off x="2513536" y="1693930"/>
            <a:ext cx="737626" cy="905046"/>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59" name="Line 99">
            <a:extLst>
              <a:ext uri="{FF2B5EF4-FFF2-40B4-BE49-F238E27FC236}">
                <a16:creationId xmlns:a16="http://schemas.microsoft.com/office/drawing/2014/main" id="{C8DE6E11-A73A-4A86-9B0D-F830CCDC3902}"/>
              </a:ext>
            </a:extLst>
          </p:cNvPr>
          <p:cNvSpPr>
            <a:spLocks noChangeShapeType="1"/>
          </p:cNvSpPr>
          <p:nvPr>
            <p:custDataLst>
              <p:tags r:id="rId6"/>
            </p:custDataLst>
          </p:nvPr>
        </p:nvSpPr>
        <p:spPr bwMode="auto">
          <a:xfrm rot="5400000" flipH="1">
            <a:off x="3474809" y="1769525"/>
            <a:ext cx="756406" cy="772636"/>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0" name="Line 99">
            <a:extLst>
              <a:ext uri="{FF2B5EF4-FFF2-40B4-BE49-F238E27FC236}">
                <a16:creationId xmlns:a16="http://schemas.microsoft.com/office/drawing/2014/main" id="{595CB384-689F-4FFE-BDCB-21938860F741}"/>
              </a:ext>
            </a:extLst>
          </p:cNvPr>
          <p:cNvSpPr>
            <a:spLocks noChangeShapeType="1"/>
          </p:cNvSpPr>
          <p:nvPr>
            <p:custDataLst>
              <p:tags r:id="rId7"/>
            </p:custDataLst>
          </p:nvPr>
        </p:nvSpPr>
        <p:spPr bwMode="auto">
          <a:xfrm rot="5400000" flipV="1">
            <a:off x="3361063" y="2164996"/>
            <a:ext cx="26425" cy="1289856"/>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1" name="Line 99">
            <a:extLst>
              <a:ext uri="{FF2B5EF4-FFF2-40B4-BE49-F238E27FC236}">
                <a16:creationId xmlns:a16="http://schemas.microsoft.com/office/drawing/2014/main" id="{97E7C892-F2BB-414A-9813-6D722E972259}"/>
              </a:ext>
            </a:extLst>
          </p:cNvPr>
          <p:cNvSpPr>
            <a:spLocks noChangeShapeType="1"/>
          </p:cNvSpPr>
          <p:nvPr>
            <p:custDataLst>
              <p:tags r:id="rId8"/>
            </p:custDataLst>
          </p:nvPr>
        </p:nvSpPr>
        <p:spPr bwMode="auto">
          <a:xfrm rot="5400000" flipH="1">
            <a:off x="4091855" y="3248250"/>
            <a:ext cx="562932" cy="19443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2" name="Line 99">
            <a:extLst>
              <a:ext uri="{FF2B5EF4-FFF2-40B4-BE49-F238E27FC236}">
                <a16:creationId xmlns:a16="http://schemas.microsoft.com/office/drawing/2014/main" id="{C81D596A-A18A-4EC2-99CB-0C666688E3D4}"/>
              </a:ext>
            </a:extLst>
          </p:cNvPr>
          <p:cNvSpPr>
            <a:spLocks noChangeShapeType="1"/>
          </p:cNvSpPr>
          <p:nvPr>
            <p:custDataLst>
              <p:tags r:id="rId9"/>
            </p:custDataLst>
          </p:nvPr>
        </p:nvSpPr>
        <p:spPr bwMode="auto">
          <a:xfrm rot="5400000" flipH="1">
            <a:off x="2023472" y="430975"/>
            <a:ext cx="10617" cy="226510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3" name="文本框 162">
            <a:extLst>
              <a:ext uri="{FF2B5EF4-FFF2-40B4-BE49-F238E27FC236}">
                <a16:creationId xmlns:a16="http://schemas.microsoft.com/office/drawing/2014/main" id="{EEDC27E3-5287-4334-B767-CFA304F8AE80}"/>
              </a:ext>
            </a:extLst>
          </p:cNvPr>
          <p:cNvSpPr txBox="1"/>
          <p:nvPr/>
        </p:nvSpPr>
        <p:spPr>
          <a:xfrm>
            <a:off x="284174" y="1001064"/>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164" name="文本框 163">
            <a:extLst>
              <a:ext uri="{FF2B5EF4-FFF2-40B4-BE49-F238E27FC236}">
                <a16:creationId xmlns:a16="http://schemas.microsoft.com/office/drawing/2014/main" id="{000B8DD9-66A3-4607-8C30-4291CA1866A8}"/>
              </a:ext>
            </a:extLst>
          </p:cNvPr>
          <p:cNvSpPr txBox="1"/>
          <p:nvPr/>
        </p:nvSpPr>
        <p:spPr>
          <a:xfrm>
            <a:off x="3047789" y="101727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165" name="文本框 164">
            <a:extLst>
              <a:ext uri="{FF2B5EF4-FFF2-40B4-BE49-F238E27FC236}">
                <a16:creationId xmlns:a16="http://schemas.microsoft.com/office/drawing/2014/main" id="{3BA801E1-3D14-4AE1-BA96-5EE0F5D10A95}"/>
              </a:ext>
            </a:extLst>
          </p:cNvPr>
          <p:cNvSpPr txBox="1"/>
          <p:nvPr/>
        </p:nvSpPr>
        <p:spPr>
          <a:xfrm>
            <a:off x="4527711" y="266822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166" name="文本框 165">
            <a:extLst>
              <a:ext uri="{FF2B5EF4-FFF2-40B4-BE49-F238E27FC236}">
                <a16:creationId xmlns:a16="http://schemas.microsoft.com/office/drawing/2014/main" id="{5A8D4872-B830-4626-B1F0-12D7362F3471}"/>
              </a:ext>
            </a:extLst>
          </p:cNvPr>
          <p:cNvSpPr txBox="1"/>
          <p:nvPr/>
        </p:nvSpPr>
        <p:spPr>
          <a:xfrm>
            <a:off x="1496382" y="2698833"/>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167" name="文本框 166">
            <a:extLst>
              <a:ext uri="{FF2B5EF4-FFF2-40B4-BE49-F238E27FC236}">
                <a16:creationId xmlns:a16="http://schemas.microsoft.com/office/drawing/2014/main" id="{B830ADA2-773D-402D-9F0F-3C83F45D99F6}"/>
              </a:ext>
            </a:extLst>
          </p:cNvPr>
          <p:cNvSpPr txBox="1"/>
          <p:nvPr/>
        </p:nvSpPr>
        <p:spPr>
          <a:xfrm>
            <a:off x="4649547" y="3699182"/>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168" name="文本框 167">
            <a:extLst>
              <a:ext uri="{FF2B5EF4-FFF2-40B4-BE49-F238E27FC236}">
                <a16:creationId xmlns:a16="http://schemas.microsoft.com/office/drawing/2014/main" id="{817D4A52-0094-4F5D-93C5-C1EE1D726E68}"/>
              </a:ext>
            </a:extLst>
          </p:cNvPr>
          <p:cNvSpPr txBox="1"/>
          <p:nvPr/>
        </p:nvSpPr>
        <p:spPr>
          <a:xfrm>
            <a:off x="1785008" y="5198173"/>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169" name="文本框 168">
            <a:extLst>
              <a:ext uri="{FF2B5EF4-FFF2-40B4-BE49-F238E27FC236}">
                <a16:creationId xmlns:a16="http://schemas.microsoft.com/office/drawing/2014/main" id="{E730213B-0148-40FF-A311-A8ED37C905C4}"/>
              </a:ext>
            </a:extLst>
          </p:cNvPr>
          <p:cNvSpPr txBox="1"/>
          <p:nvPr/>
        </p:nvSpPr>
        <p:spPr>
          <a:xfrm>
            <a:off x="3771090" y="5198173"/>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170" name="文本框 169">
            <a:extLst>
              <a:ext uri="{FF2B5EF4-FFF2-40B4-BE49-F238E27FC236}">
                <a16:creationId xmlns:a16="http://schemas.microsoft.com/office/drawing/2014/main" id="{97408C17-12F7-4848-B8C3-E7BC2AAC6C21}"/>
              </a:ext>
            </a:extLst>
          </p:cNvPr>
          <p:cNvSpPr txBox="1"/>
          <p:nvPr/>
        </p:nvSpPr>
        <p:spPr>
          <a:xfrm>
            <a:off x="4534502" y="5150096"/>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grpSp>
        <p:nvGrpSpPr>
          <p:cNvPr id="174" name="组合 173">
            <a:extLst>
              <a:ext uri="{FF2B5EF4-FFF2-40B4-BE49-F238E27FC236}">
                <a16:creationId xmlns:a16="http://schemas.microsoft.com/office/drawing/2014/main" id="{752AE850-1B05-492A-A23E-A729883B6728}"/>
              </a:ext>
            </a:extLst>
          </p:cNvPr>
          <p:cNvGrpSpPr/>
          <p:nvPr/>
        </p:nvGrpSpPr>
        <p:grpSpPr>
          <a:xfrm>
            <a:off x="1395909" y="4280155"/>
            <a:ext cx="843917" cy="213405"/>
            <a:chOff x="6596063" y="4965700"/>
            <a:chExt cx="839787" cy="282575"/>
          </a:xfrm>
        </p:grpSpPr>
        <p:sp>
          <p:nvSpPr>
            <p:cNvPr id="175" name="Freeform 5">
              <a:extLst>
                <a:ext uri="{FF2B5EF4-FFF2-40B4-BE49-F238E27FC236}">
                  <a16:creationId xmlns:a16="http://schemas.microsoft.com/office/drawing/2014/main" id="{DB8DA69D-E034-4771-B459-341F217676EE}"/>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176" name="Freeform 6">
              <a:extLst>
                <a:ext uri="{FF2B5EF4-FFF2-40B4-BE49-F238E27FC236}">
                  <a16:creationId xmlns:a16="http://schemas.microsoft.com/office/drawing/2014/main" id="{64ED3B2A-383A-4727-B622-B87C0D28D8C5}"/>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177" name="Freeform 7">
              <a:extLst>
                <a:ext uri="{FF2B5EF4-FFF2-40B4-BE49-F238E27FC236}">
                  <a16:creationId xmlns:a16="http://schemas.microsoft.com/office/drawing/2014/main" id="{34E318ED-9715-4A58-A5F1-BF9CCE83F43A}"/>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178" name="Freeform 8">
              <a:extLst>
                <a:ext uri="{FF2B5EF4-FFF2-40B4-BE49-F238E27FC236}">
                  <a16:creationId xmlns:a16="http://schemas.microsoft.com/office/drawing/2014/main" id="{4142FEE8-75B8-426D-97FD-CBC5C4D8A642}"/>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179" name="Freeform 9">
              <a:extLst>
                <a:ext uri="{FF2B5EF4-FFF2-40B4-BE49-F238E27FC236}">
                  <a16:creationId xmlns:a16="http://schemas.microsoft.com/office/drawing/2014/main" id="{C8923BD4-6C14-4D48-A75E-1813D06872A6}"/>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180" name="Freeform 10">
              <a:extLst>
                <a:ext uri="{FF2B5EF4-FFF2-40B4-BE49-F238E27FC236}">
                  <a16:creationId xmlns:a16="http://schemas.microsoft.com/office/drawing/2014/main" id="{3E951BC8-0E46-4212-ADF6-D27DF16E3938}"/>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181" name="Freeform 11">
              <a:extLst>
                <a:ext uri="{FF2B5EF4-FFF2-40B4-BE49-F238E27FC236}">
                  <a16:creationId xmlns:a16="http://schemas.microsoft.com/office/drawing/2014/main" id="{8837D099-838E-44B4-8790-15856AA4BF0C}"/>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sp>
        <p:nvSpPr>
          <p:cNvPr id="182" name="Line 233">
            <a:extLst>
              <a:ext uri="{FF2B5EF4-FFF2-40B4-BE49-F238E27FC236}">
                <a16:creationId xmlns:a16="http://schemas.microsoft.com/office/drawing/2014/main" id="{1A485710-0F56-4399-9A86-652BC85EBAB4}"/>
              </a:ext>
            </a:extLst>
          </p:cNvPr>
          <p:cNvSpPr>
            <a:spLocks noChangeShapeType="1"/>
          </p:cNvSpPr>
          <p:nvPr>
            <p:custDataLst>
              <p:tags r:id="rId10"/>
            </p:custDataLst>
          </p:nvPr>
        </p:nvSpPr>
        <p:spPr bwMode="auto">
          <a:xfrm flipV="1">
            <a:off x="2225470" y="4374869"/>
            <a:ext cx="357374" cy="6482"/>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pic>
        <p:nvPicPr>
          <p:cNvPr id="183" name="图形 182">
            <a:extLst>
              <a:ext uri="{FF2B5EF4-FFF2-40B4-BE49-F238E27FC236}">
                <a16:creationId xmlns:a16="http://schemas.microsoft.com/office/drawing/2014/main" id="{22FDD2F7-DD4A-4975-84CB-3B74516C873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23922" y="4877644"/>
            <a:ext cx="356718" cy="270087"/>
          </a:xfrm>
          <a:prstGeom prst="rect">
            <a:avLst/>
          </a:prstGeom>
        </p:spPr>
      </p:pic>
      <p:pic>
        <p:nvPicPr>
          <p:cNvPr id="187" name="图形 186">
            <a:extLst>
              <a:ext uri="{FF2B5EF4-FFF2-40B4-BE49-F238E27FC236}">
                <a16:creationId xmlns:a16="http://schemas.microsoft.com/office/drawing/2014/main" id="{B569E6E8-9C44-4BDE-91A5-8B3C9F86A23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097577" y="3591641"/>
            <a:ext cx="447238" cy="297273"/>
          </a:xfrm>
          <a:prstGeom prst="rect">
            <a:avLst/>
          </a:prstGeom>
        </p:spPr>
      </p:pic>
      <p:pic>
        <p:nvPicPr>
          <p:cNvPr id="188" name="图形 187">
            <a:extLst>
              <a:ext uri="{FF2B5EF4-FFF2-40B4-BE49-F238E27FC236}">
                <a16:creationId xmlns:a16="http://schemas.microsoft.com/office/drawing/2014/main" id="{1C5FBEBE-C1FB-4834-98D0-1EAF1BD22F1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610891" y="4873275"/>
            <a:ext cx="356718" cy="270087"/>
          </a:xfrm>
          <a:prstGeom prst="rect">
            <a:avLst/>
          </a:prstGeom>
        </p:spPr>
      </p:pic>
      <p:pic>
        <p:nvPicPr>
          <p:cNvPr id="189" name="图形 188">
            <a:extLst>
              <a:ext uri="{FF2B5EF4-FFF2-40B4-BE49-F238E27FC236}">
                <a16:creationId xmlns:a16="http://schemas.microsoft.com/office/drawing/2014/main" id="{9B428953-0D14-4C9F-8BE7-8F700645000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352904" y="4871332"/>
            <a:ext cx="356718" cy="270087"/>
          </a:xfrm>
          <a:prstGeom prst="rect">
            <a:avLst/>
          </a:prstGeom>
        </p:spPr>
      </p:pic>
      <p:pic>
        <p:nvPicPr>
          <p:cNvPr id="190" name="图形 189">
            <a:extLst>
              <a:ext uri="{FF2B5EF4-FFF2-40B4-BE49-F238E27FC236}">
                <a16:creationId xmlns:a16="http://schemas.microsoft.com/office/drawing/2014/main" id="{7F5C1B33-160F-4753-9710-0675B16090D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077986" y="4895638"/>
            <a:ext cx="356718" cy="270087"/>
          </a:xfrm>
          <a:prstGeom prst="rect">
            <a:avLst/>
          </a:prstGeom>
        </p:spPr>
      </p:pic>
      <p:sp>
        <p:nvSpPr>
          <p:cNvPr id="191" name="Line 233">
            <a:extLst>
              <a:ext uri="{FF2B5EF4-FFF2-40B4-BE49-F238E27FC236}">
                <a16:creationId xmlns:a16="http://schemas.microsoft.com/office/drawing/2014/main" id="{BEFC5673-4560-4838-AA98-F231B048DD24}"/>
              </a:ext>
            </a:extLst>
          </p:cNvPr>
          <p:cNvSpPr>
            <a:spLocks noChangeShapeType="1"/>
          </p:cNvSpPr>
          <p:nvPr>
            <p:custDataLst>
              <p:tags r:id="rId11"/>
            </p:custDataLst>
          </p:nvPr>
        </p:nvSpPr>
        <p:spPr bwMode="auto">
          <a:xfrm flipH="1" flipV="1">
            <a:off x="1834530" y="4470931"/>
            <a:ext cx="2123" cy="408506"/>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92" name="Line 233">
            <a:extLst>
              <a:ext uri="{FF2B5EF4-FFF2-40B4-BE49-F238E27FC236}">
                <a16:creationId xmlns:a16="http://schemas.microsoft.com/office/drawing/2014/main" id="{91D01FC7-B735-4D25-8376-9B73D14E1AE9}"/>
              </a:ext>
            </a:extLst>
          </p:cNvPr>
          <p:cNvSpPr>
            <a:spLocks noChangeShapeType="1"/>
          </p:cNvSpPr>
          <p:nvPr>
            <p:custDataLst>
              <p:tags r:id="rId12"/>
            </p:custDataLst>
          </p:nvPr>
        </p:nvSpPr>
        <p:spPr bwMode="auto">
          <a:xfrm flipV="1">
            <a:off x="1925721" y="3904450"/>
            <a:ext cx="411401" cy="375703"/>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93" name="Line 233">
            <a:extLst>
              <a:ext uri="{FF2B5EF4-FFF2-40B4-BE49-F238E27FC236}">
                <a16:creationId xmlns:a16="http://schemas.microsoft.com/office/drawing/2014/main" id="{5EE4A8A3-B96E-4CCB-931E-C65E90FF863F}"/>
              </a:ext>
            </a:extLst>
          </p:cNvPr>
          <p:cNvSpPr>
            <a:spLocks noChangeShapeType="1"/>
          </p:cNvSpPr>
          <p:nvPr>
            <p:custDataLst>
              <p:tags r:id="rId13"/>
            </p:custDataLst>
          </p:nvPr>
        </p:nvSpPr>
        <p:spPr bwMode="auto">
          <a:xfrm flipH="1" flipV="1">
            <a:off x="2411426" y="3905469"/>
            <a:ext cx="824646" cy="946967"/>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94" name="文本框 193">
            <a:extLst>
              <a:ext uri="{FF2B5EF4-FFF2-40B4-BE49-F238E27FC236}">
                <a16:creationId xmlns:a16="http://schemas.microsoft.com/office/drawing/2014/main" id="{86CD51E9-5805-4DD8-9C4E-75F5FB9CF725}"/>
              </a:ext>
            </a:extLst>
          </p:cNvPr>
          <p:cNvSpPr txBox="1"/>
          <p:nvPr/>
        </p:nvSpPr>
        <p:spPr>
          <a:xfrm>
            <a:off x="2568619" y="3586030"/>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195" name="文本框 194">
            <a:extLst>
              <a:ext uri="{FF2B5EF4-FFF2-40B4-BE49-F238E27FC236}">
                <a16:creationId xmlns:a16="http://schemas.microsoft.com/office/drawing/2014/main" id="{365445AB-2EE4-4ED4-AE32-5EF1F5592DC7}"/>
              </a:ext>
            </a:extLst>
          </p:cNvPr>
          <p:cNvSpPr txBox="1"/>
          <p:nvPr/>
        </p:nvSpPr>
        <p:spPr>
          <a:xfrm>
            <a:off x="1892351" y="4470932"/>
            <a:ext cx="588623" cy="269561"/>
          </a:xfrm>
          <a:prstGeom prst="rect">
            <a:avLst/>
          </a:prstGeom>
          <a:noFill/>
        </p:spPr>
        <p:txBody>
          <a:bodyPr wrap="none" rtlCol="0">
            <a:spAutoFit/>
          </a:bodyPr>
          <a:lstStyle/>
          <a:p>
            <a:pPr>
              <a:lnSpc>
                <a:spcPct val="120000"/>
              </a:lnSpc>
            </a:pPr>
            <a:r>
              <a:rPr lang="zh-CN" altLang="en-US" sz="1050" dirty="0">
                <a:cs typeface="+mn-ea"/>
                <a:sym typeface="+mn-lt"/>
              </a:rPr>
              <a:t>集线器</a:t>
            </a:r>
          </a:p>
        </p:txBody>
      </p:sp>
      <p:sp>
        <p:nvSpPr>
          <p:cNvPr id="199" name="Line 233">
            <a:extLst>
              <a:ext uri="{FF2B5EF4-FFF2-40B4-BE49-F238E27FC236}">
                <a16:creationId xmlns:a16="http://schemas.microsoft.com/office/drawing/2014/main" id="{E962CCC3-B04F-463E-8B54-6F1728B1CE38}"/>
              </a:ext>
            </a:extLst>
          </p:cNvPr>
          <p:cNvSpPr>
            <a:spLocks noChangeShapeType="1"/>
          </p:cNvSpPr>
          <p:nvPr>
            <p:custDataLst>
              <p:tags r:id="rId14"/>
            </p:custDataLst>
          </p:nvPr>
        </p:nvSpPr>
        <p:spPr bwMode="auto">
          <a:xfrm flipH="1" flipV="1">
            <a:off x="688982" y="1677548"/>
            <a:ext cx="208498" cy="3218090"/>
          </a:xfrm>
          <a:prstGeom prst="line">
            <a:avLst/>
          </a:prstGeom>
          <a:noFill/>
          <a:ln w="31750">
            <a:solidFill>
              <a:srgbClr val="3333FF"/>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200" name="Line 233">
            <a:extLst>
              <a:ext uri="{FF2B5EF4-FFF2-40B4-BE49-F238E27FC236}">
                <a16:creationId xmlns:a16="http://schemas.microsoft.com/office/drawing/2014/main" id="{1F78ABAD-FC47-4D18-98E4-8CABCC28E148}"/>
              </a:ext>
            </a:extLst>
          </p:cNvPr>
          <p:cNvSpPr>
            <a:spLocks noChangeShapeType="1"/>
          </p:cNvSpPr>
          <p:nvPr>
            <p:custDataLst>
              <p:tags r:id="rId15"/>
            </p:custDataLst>
          </p:nvPr>
        </p:nvSpPr>
        <p:spPr bwMode="auto">
          <a:xfrm flipH="1" flipV="1">
            <a:off x="1009772" y="1422998"/>
            <a:ext cx="2014936" cy="17252"/>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201" name="Line 233">
            <a:extLst>
              <a:ext uri="{FF2B5EF4-FFF2-40B4-BE49-F238E27FC236}">
                <a16:creationId xmlns:a16="http://schemas.microsoft.com/office/drawing/2014/main" id="{6B5330CD-DCED-4D53-8F30-F101BDB4B210}"/>
              </a:ext>
            </a:extLst>
          </p:cNvPr>
          <p:cNvSpPr>
            <a:spLocks noChangeShapeType="1"/>
          </p:cNvSpPr>
          <p:nvPr>
            <p:custDataLst>
              <p:tags r:id="rId16"/>
            </p:custDataLst>
          </p:nvPr>
        </p:nvSpPr>
        <p:spPr bwMode="auto">
          <a:xfrm flipH="1">
            <a:off x="2306849" y="1846567"/>
            <a:ext cx="717859" cy="568023"/>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202" name="Line 233">
            <a:extLst>
              <a:ext uri="{FF2B5EF4-FFF2-40B4-BE49-F238E27FC236}">
                <a16:creationId xmlns:a16="http://schemas.microsoft.com/office/drawing/2014/main" id="{FC1FB645-17D6-4204-B5EC-6C7D9FFFC478}"/>
              </a:ext>
            </a:extLst>
          </p:cNvPr>
          <p:cNvSpPr>
            <a:spLocks noChangeShapeType="1"/>
          </p:cNvSpPr>
          <p:nvPr>
            <p:custDataLst>
              <p:tags r:id="rId17"/>
            </p:custDataLst>
          </p:nvPr>
        </p:nvSpPr>
        <p:spPr bwMode="auto">
          <a:xfrm flipH="1">
            <a:off x="2239826" y="3009260"/>
            <a:ext cx="0" cy="609001"/>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64897" name="任意多边形: 形状 464896">
            <a:extLst>
              <a:ext uri="{FF2B5EF4-FFF2-40B4-BE49-F238E27FC236}">
                <a16:creationId xmlns:a16="http://schemas.microsoft.com/office/drawing/2014/main" id="{39EE28F7-2613-4657-AAEC-C962EEA6F45E}"/>
              </a:ext>
            </a:extLst>
          </p:cNvPr>
          <p:cNvSpPr/>
          <p:nvPr/>
        </p:nvSpPr>
        <p:spPr>
          <a:xfrm>
            <a:off x="1073843" y="3883044"/>
            <a:ext cx="1187669" cy="935420"/>
          </a:xfrm>
          <a:custGeom>
            <a:avLst/>
            <a:gdLst>
              <a:gd name="connsiteX0" fmla="*/ 0 w 1187669"/>
              <a:gd name="connsiteY0" fmla="*/ 935420 h 935420"/>
              <a:gd name="connsiteX1" fmla="*/ 10511 w 1187669"/>
              <a:gd name="connsiteY1" fmla="*/ 620110 h 935420"/>
              <a:gd name="connsiteX2" fmla="*/ 21021 w 1187669"/>
              <a:gd name="connsiteY2" fmla="*/ 588579 h 935420"/>
              <a:gd name="connsiteX3" fmla="*/ 31531 w 1187669"/>
              <a:gd name="connsiteY3" fmla="*/ 515007 h 935420"/>
              <a:gd name="connsiteX4" fmla="*/ 73573 w 1187669"/>
              <a:gd name="connsiteY4" fmla="*/ 451944 h 935420"/>
              <a:gd name="connsiteX5" fmla="*/ 84083 w 1187669"/>
              <a:gd name="connsiteY5" fmla="*/ 420413 h 935420"/>
              <a:gd name="connsiteX6" fmla="*/ 115614 w 1187669"/>
              <a:gd name="connsiteY6" fmla="*/ 399393 h 935420"/>
              <a:gd name="connsiteX7" fmla="*/ 178676 w 1187669"/>
              <a:gd name="connsiteY7" fmla="*/ 378372 h 935420"/>
              <a:gd name="connsiteX8" fmla="*/ 210207 w 1187669"/>
              <a:gd name="connsiteY8" fmla="*/ 367862 h 935420"/>
              <a:gd name="connsiteX9" fmla="*/ 294290 w 1187669"/>
              <a:gd name="connsiteY9" fmla="*/ 357351 h 935420"/>
              <a:gd name="connsiteX10" fmla="*/ 388883 w 1187669"/>
              <a:gd name="connsiteY10" fmla="*/ 336331 h 935420"/>
              <a:gd name="connsiteX11" fmla="*/ 546538 w 1187669"/>
              <a:gd name="connsiteY11" fmla="*/ 325820 h 935420"/>
              <a:gd name="connsiteX12" fmla="*/ 620111 w 1187669"/>
              <a:gd name="connsiteY12" fmla="*/ 315310 h 935420"/>
              <a:gd name="connsiteX13" fmla="*/ 777766 w 1187669"/>
              <a:gd name="connsiteY13" fmla="*/ 304800 h 935420"/>
              <a:gd name="connsiteX14" fmla="*/ 851338 w 1187669"/>
              <a:gd name="connsiteY14" fmla="*/ 283779 h 935420"/>
              <a:gd name="connsiteX15" fmla="*/ 882869 w 1187669"/>
              <a:gd name="connsiteY15" fmla="*/ 262758 h 935420"/>
              <a:gd name="connsiteX16" fmla="*/ 924911 w 1187669"/>
              <a:gd name="connsiteY16" fmla="*/ 241738 h 935420"/>
              <a:gd name="connsiteX17" fmla="*/ 945931 w 1187669"/>
              <a:gd name="connsiteY17" fmla="*/ 210207 h 935420"/>
              <a:gd name="connsiteX18" fmla="*/ 977462 w 1187669"/>
              <a:gd name="connsiteY18" fmla="*/ 199696 h 935420"/>
              <a:gd name="connsiteX19" fmla="*/ 1040525 w 1187669"/>
              <a:gd name="connsiteY19" fmla="*/ 157655 h 935420"/>
              <a:gd name="connsiteX20" fmla="*/ 1114097 w 1187669"/>
              <a:gd name="connsiteY20" fmla="*/ 73572 h 935420"/>
              <a:gd name="connsiteX21" fmla="*/ 1135118 w 1187669"/>
              <a:gd name="connsiteY21" fmla="*/ 42041 h 935420"/>
              <a:gd name="connsiteX22" fmla="*/ 1166649 w 1187669"/>
              <a:gd name="connsiteY22" fmla="*/ 21020 h 935420"/>
              <a:gd name="connsiteX23" fmla="*/ 1187669 w 1187669"/>
              <a:gd name="connsiteY23" fmla="*/ 0 h 9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7669" h="935420">
                <a:moveTo>
                  <a:pt x="0" y="935420"/>
                </a:moveTo>
                <a:cubicBezTo>
                  <a:pt x="3504" y="830317"/>
                  <a:pt x="4149" y="725079"/>
                  <a:pt x="10511" y="620110"/>
                </a:cubicBezTo>
                <a:cubicBezTo>
                  <a:pt x="11181" y="609051"/>
                  <a:pt x="18848" y="599443"/>
                  <a:pt x="21021" y="588579"/>
                </a:cubicBezTo>
                <a:cubicBezTo>
                  <a:pt x="25879" y="564287"/>
                  <a:pt x="22638" y="538129"/>
                  <a:pt x="31531" y="515007"/>
                </a:cubicBezTo>
                <a:cubicBezTo>
                  <a:pt x="40600" y="491427"/>
                  <a:pt x="73573" y="451944"/>
                  <a:pt x="73573" y="451944"/>
                </a:cubicBezTo>
                <a:cubicBezTo>
                  <a:pt x="77076" y="441434"/>
                  <a:pt x="77162" y="429064"/>
                  <a:pt x="84083" y="420413"/>
                </a:cubicBezTo>
                <a:cubicBezTo>
                  <a:pt x="91974" y="410549"/>
                  <a:pt x="104071" y="404523"/>
                  <a:pt x="115614" y="399393"/>
                </a:cubicBezTo>
                <a:cubicBezTo>
                  <a:pt x="135862" y="390394"/>
                  <a:pt x="157655" y="385379"/>
                  <a:pt x="178676" y="378372"/>
                </a:cubicBezTo>
                <a:cubicBezTo>
                  <a:pt x="189186" y="374869"/>
                  <a:pt x="199214" y="369236"/>
                  <a:pt x="210207" y="367862"/>
                </a:cubicBezTo>
                <a:cubicBezTo>
                  <a:pt x="238235" y="364358"/>
                  <a:pt x="266429" y="361995"/>
                  <a:pt x="294290" y="357351"/>
                </a:cubicBezTo>
                <a:cubicBezTo>
                  <a:pt x="346956" y="348573"/>
                  <a:pt x="330459" y="342173"/>
                  <a:pt x="388883" y="336331"/>
                </a:cubicBezTo>
                <a:cubicBezTo>
                  <a:pt x="441290" y="331090"/>
                  <a:pt x="493986" y="329324"/>
                  <a:pt x="546538" y="325820"/>
                </a:cubicBezTo>
                <a:cubicBezTo>
                  <a:pt x="571062" y="322317"/>
                  <a:pt x="595439" y="317553"/>
                  <a:pt x="620111" y="315310"/>
                </a:cubicBezTo>
                <a:cubicBezTo>
                  <a:pt x="672563" y="310542"/>
                  <a:pt x="725387" y="310314"/>
                  <a:pt x="777766" y="304800"/>
                </a:cubicBezTo>
                <a:cubicBezTo>
                  <a:pt x="797049" y="302770"/>
                  <a:pt x="831801" y="290291"/>
                  <a:pt x="851338" y="283779"/>
                </a:cubicBezTo>
                <a:cubicBezTo>
                  <a:pt x="861848" y="276772"/>
                  <a:pt x="871901" y="269025"/>
                  <a:pt x="882869" y="262758"/>
                </a:cubicBezTo>
                <a:cubicBezTo>
                  <a:pt x="896473" y="254985"/>
                  <a:pt x="912874" y="251768"/>
                  <a:pt x="924911" y="241738"/>
                </a:cubicBezTo>
                <a:cubicBezTo>
                  <a:pt x="934615" y="233651"/>
                  <a:pt x="936067" y="218098"/>
                  <a:pt x="945931" y="210207"/>
                </a:cubicBezTo>
                <a:cubicBezTo>
                  <a:pt x="954582" y="203286"/>
                  <a:pt x="967777" y="205076"/>
                  <a:pt x="977462" y="199696"/>
                </a:cubicBezTo>
                <a:cubicBezTo>
                  <a:pt x="999547" y="187427"/>
                  <a:pt x="1040525" y="157655"/>
                  <a:pt x="1040525" y="157655"/>
                </a:cubicBezTo>
                <a:cubicBezTo>
                  <a:pt x="1089573" y="84083"/>
                  <a:pt x="1061545" y="108607"/>
                  <a:pt x="1114097" y="73572"/>
                </a:cubicBezTo>
                <a:cubicBezTo>
                  <a:pt x="1121104" y="63062"/>
                  <a:pt x="1126186" y="50973"/>
                  <a:pt x="1135118" y="42041"/>
                </a:cubicBezTo>
                <a:cubicBezTo>
                  <a:pt x="1144050" y="33109"/>
                  <a:pt x="1156785" y="28911"/>
                  <a:pt x="1166649" y="21020"/>
                </a:cubicBezTo>
                <a:cubicBezTo>
                  <a:pt x="1174387" y="14830"/>
                  <a:pt x="1180662" y="7007"/>
                  <a:pt x="1187669" y="0"/>
                </a:cubicBezTo>
              </a:path>
            </a:pathLst>
          </a:custGeom>
          <a:noFill/>
          <a:ln w="28575">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 name="文本框 2">
            <a:extLst>
              <a:ext uri="{FF2B5EF4-FFF2-40B4-BE49-F238E27FC236}">
                <a16:creationId xmlns:a16="http://schemas.microsoft.com/office/drawing/2014/main" id="{A8469C95-331B-4D21-9EDB-D41618EC9E2A}"/>
              </a:ext>
            </a:extLst>
          </p:cNvPr>
          <p:cNvSpPr txBox="1"/>
          <p:nvPr/>
        </p:nvSpPr>
        <p:spPr>
          <a:xfrm>
            <a:off x="1395909" y="3883044"/>
            <a:ext cx="415498"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①</a:t>
            </a:r>
          </a:p>
        </p:txBody>
      </p:sp>
      <p:sp>
        <p:nvSpPr>
          <p:cNvPr id="5" name="矩形 4">
            <a:extLst>
              <a:ext uri="{FF2B5EF4-FFF2-40B4-BE49-F238E27FC236}">
                <a16:creationId xmlns:a16="http://schemas.microsoft.com/office/drawing/2014/main" id="{3D5E1BCA-FA78-4F43-BF19-C0C7549F8ED6}"/>
              </a:ext>
            </a:extLst>
          </p:cNvPr>
          <p:cNvSpPr/>
          <p:nvPr/>
        </p:nvSpPr>
        <p:spPr>
          <a:xfrm>
            <a:off x="1846014" y="3129675"/>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②</a:t>
            </a:r>
          </a:p>
        </p:txBody>
      </p:sp>
      <p:sp>
        <p:nvSpPr>
          <p:cNvPr id="6" name="矩形 5">
            <a:extLst>
              <a:ext uri="{FF2B5EF4-FFF2-40B4-BE49-F238E27FC236}">
                <a16:creationId xmlns:a16="http://schemas.microsoft.com/office/drawing/2014/main" id="{87579690-474F-4554-9F47-F323ABAF3E67}"/>
              </a:ext>
            </a:extLst>
          </p:cNvPr>
          <p:cNvSpPr/>
          <p:nvPr/>
        </p:nvSpPr>
        <p:spPr>
          <a:xfrm>
            <a:off x="2259512" y="1847975"/>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③</a:t>
            </a:r>
          </a:p>
        </p:txBody>
      </p:sp>
      <p:sp>
        <p:nvSpPr>
          <p:cNvPr id="7" name="矩形 6">
            <a:extLst>
              <a:ext uri="{FF2B5EF4-FFF2-40B4-BE49-F238E27FC236}">
                <a16:creationId xmlns:a16="http://schemas.microsoft.com/office/drawing/2014/main" id="{2AB3A963-ECD9-442C-A11A-E215459B19F4}"/>
              </a:ext>
            </a:extLst>
          </p:cNvPr>
          <p:cNvSpPr/>
          <p:nvPr/>
        </p:nvSpPr>
        <p:spPr>
          <a:xfrm>
            <a:off x="1573145" y="1094169"/>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④</a:t>
            </a:r>
          </a:p>
        </p:txBody>
      </p:sp>
      <p:sp>
        <p:nvSpPr>
          <p:cNvPr id="9" name="灯片编号占位符 8">
            <a:extLst>
              <a:ext uri="{FF2B5EF4-FFF2-40B4-BE49-F238E27FC236}">
                <a16:creationId xmlns:a16="http://schemas.microsoft.com/office/drawing/2014/main" id="{A38E5DAA-B0F3-44FC-4747-03E7EE2A4159}"/>
              </a:ext>
            </a:extLst>
          </p:cNvPr>
          <p:cNvSpPr>
            <a:spLocks noGrp="1"/>
          </p:cNvSpPr>
          <p:nvPr>
            <p:ph type="sldNum" sz="quarter" idx="12"/>
          </p:nvPr>
        </p:nvSpPr>
        <p:spPr/>
        <p:txBody>
          <a:bodyPr/>
          <a:lstStyle/>
          <a:p>
            <a:fld id="{C8BB1146-E542-4D4E-B8E9-6919A11DDD48}" type="slidenum">
              <a:rPr lang="en-US" smtClean="0"/>
              <a:t>6</a:t>
            </a:fld>
            <a:endParaRPr lang="en-US"/>
          </a:p>
        </p:txBody>
      </p:sp>
      <p:sp>
        <p:nvSpPr>
          <p:cNvPr id="2" name="Freeform 70">
            <a:extLst>
              <a:ext uri="{FF2B5EF4-FFF2-40B4-BE49-F238E27FC236}">
                <a16:creationId xmlns:a16="http://schemas.microsoft.com/office/drawing/2014/main" id="{593FC769-A409-7AAD-2832-7A6C51891829}"/>
              </a:ext>
            </a:extLst>
          </p:cNvPr>
          <p:cNvSpPr/>
          <p:nvPr>
            <p:custDataLst>
              <p:tags r:id="rId18"/>
            </p:custDataLst>
          </p:nvPr>
        </p:nvSpPr>
        <p:spPr bwMode="auto">
          <a:xfrm rot="14568312">
            <a:off x="3104434" y="1882408"/>
            <a:ext cx="1142936" cy="481719"/>
          </a:xfrm>
          <a:custGeom>
            <a:avLst/>
            <a:gdLst>
              <a:gd name="T0" fmla="*/ 0 w 972"/>
              <a:gd name="T1" fmla="*/ 228 h 228"/>
              <a:gd name="T2" fmla="*/ 432 w 972"/>
              <a:gd name="T3" fmla="*/ 9 h 228"/>
              <a:gd name="T4" fmla="*/ 972 w 972"/>
              <a:gd name="T5" fmla="*/ 171 h 228"/>
            </a:gdLst>
            <a:ahLst/>
            <a:cxnLst>
              <a:cxn ang="0">
                <a:pos x="T0" y="T1"/>
              </a:cxn>
              <a:cxn ang="0">
                <a:pos x="T2" y="T3"/>
              </a:cxn>
              <a:cxn ang="0">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rgbClr val="FF00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Tree>
    <p:extLst>
      <p:ext uri="{BB962C8B-B14F-4D97-AF65-F5344CB8AC3E}">
        <p14:creationId xmlns:p14="http://schemas.microsoft.com/office/powerpoint/2010/main" val="1682538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F73C9-B354-07C5-D3B5-2583623D4E44}"/>
              </a:ext>
            </a:extLst>
          </p:cNvPr>
          <p:cNvSpPr>
            <a:spLocks noGrp="1"/>
          </p:cNvSpPr>
          <p:nvPr>
            <p:ph type="title"/>
          </p:nvPr>
        </p:nvSpPr>
        <p:spPr/>
        <p:txBody>
          <a:bodyPr>
            <a:normAutofit/>
          </a:bodyPr>
          <a:lstStyle/>
          <a:p>
            <a:r>
              <a:rPr lang="zh-CN" altLang="en-US" sz="3200" b="1" dirty="0">
                <a:solidFill>
                  <a:prstClr val="black"/>
                </a:solidFill>
                <a:latin typeface="+mn-lt"/>
                <a:ea typeface="+mn-ea"/>
                <a:cs typeface="+mn-ea"/>
                <a:sym typeface="+mn-lt"/>
              </a:rPr>
              <a:t>基于停等协议实现差错控制的技术要点</a:t>
            </a:r>
            <a:endParaRPr lang="zh-CN" altLang="en-US" dirty="0"/>
          </a:p>
        </p:txBody>
      </p:sp>
      <p:sp>
        <p:nvSpPr>
          <p:cNvPr id="3" name="内容占位符 2">
            <a:extLst>
              <a:ext uri="{FF2B5EF4-FFF2-40B4-BE49-F238E27FC236}">
                <a16:creationId xmlns:a16="http://schemas.microsoft.com/office/drawing/2014/main" id="{3C5EB377-33DB-CF3D-FF33-8FCDE3D0BAB0}"/>
              </a:ext>
            </a:extLst>
          </p:cNvPr>
          <p:cNvSpPr>
            <a:spLocks noGrp="1"/>
          </p:cNvSpPr>
          <p:nvPr>
            <p:ph idx="1"/>
          </p:nvPr>
        </p:nvSpPr>
        <p:spPr/>
        <p:txBody>
          <a:bodyPr/>
          <a:lstStyle/>
          <a:p>
            <a:pPr>
              <a:lnSpc>
                <a:spcPct val="150000"/>
              </a:lnSpc>
              <a:spcBef>
                <a:spcPts val="0"/>
              </a:spcBef>
              <a:buFont typeface="Wingdings" panose="05000000000000000000" pitchFamily="2" charset="2"/>
              <a:buChar char="Ø"/>
            </a:pPr>
            <a:r>
              <a:rPr lang="zh-CN" altLang="en-US" sz="2400" dirty="0">
                <a:latin typeface="+mn-lt"/>
                <a:ea typeface="+mn-ea"/>
                <a:cs typeface="+mn-ea"/>
                <a:sym typeface="+mn-lt"/>
              </a:rPr>
              <a:t>发送端要保留数据帧的</a:t>
            </a:r>
            <a:r>
              <a:rPr lang="zh-CN" altLang="en-US" sz="2400" dirty="0">
                <a:solidFill>
                  <a:srgbClr val="C00000"/>
                </a:solidFill>
                <a:latin typeface="+mn-lt"/>
                <a:ea typeface="+mn-ea"/>
                <a:cs typeface="+mn-ea"/>
                <a:sym typeface="+mn-lt"/>
              </a:rPr>
              <a:t>备份</a:t>
            </a:r>
            <a:r>
              <a:rPr lang="zh-CN" altLang="en-US" sz="2400" dirty="0">
                <a:latin typeface="+mn-lt"/>
                <a:ea typeface="+mn-ea"/>
                <a:cs typeface="+mn-ea"/>
                <a:sym typeface="+mn-lt"/>
              </a:rPr>
              <a:t>。</a:t>
            </a:r>
          </a:p>
          <a:p>
            <a:pPr>
              <a:lnSpc>
                <a:spcPct val="150000"/>
              </a:lnSpc>
              <a:spcBef>
                <a:spcPts val="0"/>
              </a:spcBef>
              <a:buFont typeface="Wingdings" panose="05000000000000000000" pitchFamily="2" charset="2"/>
              <a:buChar char="Ø"/>
            </a:pPr>
            <a:r>
              <a:rPr lang="zh-CN" altLang="en-US" sz="2400" dirty="0">
                <a:latin typeface="+mn-lt"/>
                <a:ea typeface="+mn-ea"/>
                <a:cs typeface="+mn-ea"/>
                <a:sym typeface="+mn-lt"/>
              </a:rPr>
              <a:t>发送的数据帧</a:t>
            </a:r>
            <a:r>
              <a:rPr lang="zh-CN" altLang="en-US" sz="2400" dirty="0">
                <a:solidFill>
                  <a:srgbClr val="C00000"/>
                </a:solidFill>
                <a:latin typeface="+mn-lt"/>
                <a:ea typeface="+mn-ea"/>
                <a:cs typeface="+mn-ea"/>
                <a:sym typeface="+mn-lt"/>
              </a:rPr>
              <a:t>序号必须要</a:t>
            </a:r>
            <a:r>
              <a:rPr lang="en-US" altLang="zh-CN" sz="2400" dirty="0">
                <a:solidFill>
                  <a:srgbClr val="C00000"/>
                </a:solidFill>
                <a:latin typeface="+mn-lt"/>
                <a:ea typeface="+mn-ea"/>
                <a:cs typeface="+mn-ea"/>
                <a:sym typeface="+mn-lt"/>
              </a:rPr>
              <a:t>0</a:t>
            </a:r>
            <a:r>
              <a:rPr lang="zh-CN" altLang="en-US" sz="2400" dirty="0">
                <a:solidFill>
                  <a:srgbClr val="C00000"/>
                </a:solidFill>
                <a:latin typeface="+mn-lt"/>
                <a:ea typeface="+mn-ea"/>
                <a:cs typeface="+mn-ea"/>
                <a:sym typeface="+mn-lt"/>
              </a:rPr>
              <a:t>和</a:t>
            </a:r>
            <a:r>
              <a:rPr lang="en-US" altLang="zh-CN" sz="2400" dirty="0">
                <a:solidFill>
                  <a:srgbClr val="C00000"/>
                </a:solidFill>
                <a:latin typeface="+mn-lt"/>
                <a:ea typeface="+mn-ea"/>
                <a:cs typeface="+mn-ea"/>
                <a:sym typeface="+mn-lt"/>
              </a:rPr>
              <a:t>1</a:t>
            </a:r>
            <a:r>
              <a:rPr lang="zh-CN" altLang="en-US" sz="2400" dirty="0">
                <a:solidFill>
                  <a:srgbClr val="C00000"/>
                </a:solidFill>
                <a:latin typeface="+mn-lt"/>
                <a:ea typeface="+mn-ea"/>
                <a:cs typeface="+mn-ea"/>
                <a:sym typeface="+mn-lt"/>
              </a:rPr>
              <a:t>交替</a:t>
            </a:r>
            <a:r>
              <a:rPr lang="zh-CN" altLang="en-US" sz="2400" dirty="0">
                <a:latin typeface="+mn-lt"/>
                <a:ea typeface="+mn-ea"/>
                <a:cs typeface="+mn-ea"/>
                <a:sym typeface="+mn-lt"/>
              </a:rPr>
              <a:t>，如果接收方收到了两个相邻数据帧的序号相同，则说明接收方收到了一个重复帧，当丢弃这个重复帧。</a:t>
            </a:r>
            <a:endParaRPr lang="en-US" altLang="zh-CN" sz="2400" dirty="0">
              <a:latin typeface="+mn-lt"/>
              <a:ea typeface="+mn-ea"/>
              <a:cs typeface="+mn-ea"/>
              <a:sym typeface="+mn-lt"/>
            </a:endParaRPr>
          </a:p>
          <a:p>
            <a:pPr>
              <a:lnSpc>
                <a:spcPct val="150000"/>
              </a:lnSpc>
              <a:spcBef>
                <a:spcPts val="0"/>
              </a:spcBef>
              <a:buFont typeface="Wingdings" panose="05000000000000000000" pitchFamily="2" charset="2"/>
              <a:buChar char="Ø"/>
            </a:pPr>
            <a:r>
              <a:rPr lang="zh-CN" altLang="en-US" sz="2400" dirty="0">
                <a:solidFill>
                  <a:srgbClr val="C00000"/>
                </a:solidFill>
                <a:latin typeface="+mn-lt"/>
                <a:ea typeface="+mn-ea"/>
                <a:cs typeface="+mn-ea"/>
                <a:sym typeface="+mn-lt"/>
              </a:rPr>
              <a:t>应答帧</a:t>
            </a:r>
            <a:r>
              <a:rPr lang="zh-CN" altLang="en-US" sz="2400" dirty="0">
                <a:latin typeface="+mn-lt"/>
                <a:ea typeface="+mn-ea"/>
                <a:cs typeface="+mn-ea"/>
                <a:sym typeface="+mn-lt"/>
              </a:rPr>
              <a:t>是对接收帧的</a:t>
            </a:r>
            <a:r>
              <a:rPr lang="zh-CN" altLang="en-US" dirty="0">
                <a:cs typeface="+mn-ea"/>
                <a:sym typeface="+mn-lt"/>
              </a:rPr>
              <a:t>确认</a:t>
            </a:r>
            <a:r>
              <a:rPr lang="zh-CN" altLang="en-US" sz="2400" dirty="0">
                <a:latin typeface="+mn-lt"/>
                <a:ea typeface="+mn-ea"/>
                <a:cs typeface="+mn-ea"/>
                <a:sym typeface="+mn-lt"/>
              </a:rPr>
              <a:t>，应答帧的序号和接收帧序号相反，向发送方表示当前这一帧已经收到，期望接收下一帧的帧序号。</a:t>
            </a:r>
          </a:p>
          <a:p>
            <a:pPr>
              <a:lnSpc>
                <a:spcPct val="150000"/>
              </a:lnSpc>
              <a:spcBef>
                <a:spcPts val="0"/>
              </a:spcBef>
              <a:buFont typeface="Wingdings" panose="05000000000000000000" pitchFamily="2" charset="2"/>
              <a:buChar char="Ø"/>
            </a:pPr>
            <a:r>
              <a:rPr lang="zh-CN" altLang="en-US" sz="2400" dirty="0">
                <a:solidFill>
                  <a:srgbClr val="C00000"/>
                </a:solidFill>
                <a:latin typeface="+mn-lt"/>
                <a:ea typeface="+mn-ea"/>
                <a:cs typeface="+mn-ea"/>
                <a:sym typeface="+mn-lt"/>
              </a:rPr>
              <a:t>否定应答帧</a:t>
            </a:r>
            <a:r>
              <a:rPr lang="en-US" altLang="zh-CN" sz="2400" dirty="0">
                <a:solidFill>
                  <a:srgbClr val="C00000"/>
                </a:solidFill>
                <a:latin typeface="+mn-lt"/>
                <a:ea typeface="+mn-ea"/>
                <a:cs typeface="+mn-ea"/>
                <a:sym typeface="+mn-lt"/>
              </a:rPr>
              <a:t>(NAK)</a:t>
            </a:r>
            <a:r>
              <a:rPr lang="zh-CN" altLang="en-US" sz="2400" dirty="0">
                <a:latin typeface="+mn-lt"/>
                <a:ea typeface="+mn-ea"/>
                <a:cs typeface="+mn-ea"/>
                <a:sym typeface="+mn-lt"/>
              </a:rPr>
              <a:t>，通知发送方重新发送最近的一帧。</a:t>
            </a:r>
          </a:p>
          <a:p>
            <a:pPr>
              <a:lnSpc>
                <a:spcPct val="150000"/>
              </a:lnSpc>
              <a:spcBef>
                <a:spcPts val="0"/>
              </a:spcBef>
              <a:buFont typeface="Wingdings" panose="05000000000000000000" pitchFamily="2" charset="2"/>
              <a:buChar char="Ø"/>
            </a:pPr>
            <a:r>
              <a:rPr lang="zh-CN" altLang="en-US" sz="2400" dirty="0">
                <a:solidFill>
                  <a:srgbClr val="C00000"/>
                </a:solidFill>
                <a:latin typeface="+mn-lt"/>
                <a:ea typeface="+mn-ea"/>
                <a:cs typeface="+mn-ea"/>
                <a:sym typeface="+mn-lt"/>
              </a:rPr>
              <a:t>定时器</a:t>
            </a:r>
            <a:r>
              <a:rPr lang="zh-CN" altLang="en-US" sz="2400" dirty="0">
                <a:latin typeface="+mn-lt"/>
                <a:ea typeface="+mn-ea"/>
                <a:cs typeface="+mn-ea"/>
                <a:sym typeface="+mn-lt"/>
              </a:rPr>
              <a:t>，判断数据帧在约定的时间内没有收到确认，需要重发。</a:t>
            </a:r>
          </a:p>
          <a:p>
            <a:endParaRPr lang="zh-CN" altLang="en-US" dirty="0"/>
          </a:p>
        </p:txBody>
      </p:sp>
      <p:sp>
        <p:nvSpPr>
          <p:cNvPr id="4" name="灯片编号占位符 3">
            <a:extLst>
              <a:ext uri="{FF2B5EF4-FFF2-40B4-BE49-F238E27FC236}">
                <a16:creationId xmlns:a16="http://schemas.microsoft.com/office/drawing/2014/main" id="{ABC00264-646C-90BA-C602-FAB221C4C5DD}"/>
              </a:ext>
            </a:extLst>
          </p:cNvPr>
          <p:cNvSpPr>
            <a:spLocks noGrp="1"/>
          </p:cNvSpPr>
          <p:nvPr>
            <p:ph type="sldNum" sz="quarter" idx="12"/>
          </p:nvPr>
        </p:nvSpPr>
        <p:spPr/>
        <p:txBody>
          <a:bodyPr/>
          <a:lstStyle/>
          <a:p>
            <a:fld id="{C8BB1146-E542-4D4E-B8E9-6919A11DDD48}" type="slidenum">
              <a:rPr lang="en-US" smtClean="0"/>
              <a:t>60</a:t>
            </a:fld>
            <a:endParaRPr lang="en-US"/>
          </a:p>
        </p:txBody>
      </p:sp>
    </p:spTree>
    <p:extLst>
      <p:ext uri="{BB962C8B-B14F-4D97-AF65-F5344CB8AC3E}">
        <p14:creationId xmlns:p14="http://schemas.microsoft.com/office/powerpoint/2010/main" val="919018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BA49F28-28FD-4249-A555-99D08DB0C68C}"/>
              </a:ext>
            </a:extLst>
          </p:cNvPr>
          <p:cNvSpPr txBox="1">
            <a:spLocks noChangeArrowheads="1"/>
          </p:cNvSpPr>
          <p:nvPr/>
        </p:nvSpPr>
        <p:spPr>
          <a:xfrm>
            <a:off x="529166" y="287339"/>
            <a:ext cx="11328400" cy="765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solidFill>
                  <a:prstClr val="black"/>
                </a:solidFill>
                <a:latin typeface="+mn-lt"/>
                <a:ea typeface="+mn-ea"/>
                <a:cs typeface="+mn-ea"/>
                <a:sym typeface="+mn-lt"/>
              </a:rPr>
              <a:t>基于停等协议实现差错控制的技术要点</a:t>
            </a:r>
          </a:p>
        </p:txBody>
      </p:sp>
      <p:sp>
        <p:nvSpPr>
          <p:cNvPr id="6" name="Rectangle 3">
            <a:extLst>
              <a:ext uri="{FF2B5EF4-FFF2-40B4-BE49-F238E27FC236}">
                <a16:creationId xmlns:a16="http://schemas.microsoft.com/office/drawing/2014/main" id="{9FF41336-D191-48A5-AD85-318BAC7E73A3}"/>
              </a:ext>
            </a:extLst>
          </p:cNvPr>
          <p:cNvSpPr txBox="1">
            <a:spLocks noChangeArrowheads="1"/>
          </p:cNvSpPr>
          <p:nvPr/>
        </p:nvSpPr>
        <p:spPr>
          <a:xfrm>
            <a:off x="702296" y="1244601"/>
            <a:ext cx="10554283" cy="5437187"/>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发送端要保留数据帧的备份。</a:t>
            </a: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发送的数据帧序号必须要</a:t>
            </a:r>
            <a:r>
              <a:rPr lang="en-US" altLang="zh-CN" sz="2400" dirty="0">
                <a:latin typeface="+mn-lt"/>
                <a:ea typeface="+mn-ea"/>
                <a:cs typeface="+mn-ea"/>
                <a:sym typeface="+mn-lt"/>
              </a:rPr>
              <a:t>0</a:t>
            </a:r>
            <a:r>
              <a:rPr lang="zh-CN" altLang="en-US" sz="2400" dirty="0">
                <a:latin typeface="+mn-lt"/>
                <a:ea typeface="+mn-ea"/>
                <a:cs typeface="+mn-ea"/>
                <a:sym typeface="+mn-lt"/>
              </a:rPr>
              <a:t>和</a:t>
            </a:r>
            <a:r>
              <a:rPr lang="en-US" altLang="zh-CN" sz="2400" dirty="0">
                <a:latin typeface="+mn-lt"/>
                <a:ea typeface="+mn-ea"/>
                <a:cs typeface="+mn-ea"/>
                <a:sym typeface="+mn-lt"/>
              </a:rPr>
              <a:t>1</a:t>
            </a:r>
            <a:r>
              <a:rPr lang="zh-CN" altLang="en-US" sz="2400" dirty="0">
                <a:latin typeface="+mn-lt"/>
                <a:ea typeface="+mn-ea"/>
                <a:cs typeface="+mn-ea"/>
                <a:sym typeface="+mn-lt"/>
              </a:rPr>
              <a:t>交替，如果接收方收到了两个相邻数据帧的序号相同，则说明接收方收到了一个重复帧，当丢弃这个重复帧。</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确认应答帧是对接收帧的应答，应答帧的序号和接收帧序号相反，向发送方表示当前这一帧已经收到，期望接收下一帧的帧序号</a:t>
            </a: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否定应答帧</a:t>
            </a:r>
            <a:r>
              <a:rPr lang="en-US" altLang="zh-CN" sz="2400" dirty="0">
                <a:latin typeface="+mn-lt"/>
                <a:ea typeface="+mn-ea"/>
                <a:cs typeface="+mn-ea"/>
                <a:sym typeface="+mn-lt"/>
              </a:rPr>
              <a:t>(NAK)</a:t>
            </a:r>
            <a:r>
              <a:rPr lang="zh-CN" altLang="en-US" sz="2400" dirty="0">
                <a:latin typeface="+mn-lt"/>
                <a:ea typeface="+mn-ea"/>
                <a:cs typeface="+mn-ea"/>
                <a:sym typeface="+mn-lt"/>
              </a:rPr>
              <a:t>，通知发送方重新发送最近的一帧。</a:t>
            </a: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定时器，判断数据帧在约定的这个时间内没有收到确认应答帧，可能传输中丢失，需要重发。</a:t>
            </a:r>
          </a:p>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p:txBody>
      </p:sp>
    </p:spTree>
    <p:extLst>
      <p:ext uri="{BB962C8B-B14F-4D97-AF65-F5344CB8AC3E}">
        <p14:creationId xmlns:p14="http://schemas.microsoft.com/office/powerpoint/2010/main" val="22698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D1B7F-7A72-6F95-402D-34378AC3527C}"/>
              </a:ext>
            </a:extLst>
          </p:cNvPr>
          <p:cNvSpPr>
            <a:spLocks noGrp="1"/>
          </p:cNvSpPr>
          <p:nvPr>
            <p:ph type="sldNum" sz="quarter" idx="12"/>
          </p:nvPr>
        </p:nvSpPr>
        <p:spPr/>
        <p:txBody>
          <a:bodyPr/>
          <a:lstStyle/>
          <a:p>
            <a:fld id="{C8BB1146-E542-4D4E-B8E9-6919A11DDD48}" type="slidenum">
              <a:rPr lang="en-US" smtClean="0"/>
              <a:pPr/>
              <a:t>62</a:t>
            </a:fld>
            <a:endParaRPr lang="en-US"/>
          </a:p>
        </p:txBody>
      </p:sp>
      <p:sp>
        <p:nvSpPr>
          <p:cNvPr id="3" name="内容占位符 2">
            <a:extLst>
              <a:ext uri="{FF2B5EF4-FFF2-40B4-BE49-F238E27FC236}">
                <a16:creationId xmlns:a16="http://schemas.microsoft.com/office/drawing/2014/main" id="{70EDABDB-A493-C3F7-79AD-D4335E7C49F5}"/>
              </a:ext>
            </a:extLst>
          </p:cNvPr>
          <p:cNvSpPr>
            <a:spLocks noGrp="1"/>
          </p:cNvSpPr>
          <p:nvPr>
            <p:ph sz="quarter" idx="1"/>
          </p:nvPr>
        </p:nvSpPr>
        <p:spPr/>
        <p:txBody>
          <a:bodyPr>
            <a:normAutofit fontScale="77500" lnSpcReduction="20000"/>
          </a:bodyPr>
          <a:lstStyle/>
          <a:p>
            <a:pPr marL="0" indent="0">
              <a:lnSpc>
                <a:spcPct val="120000"/>
              </a:lnSpc>
              <a:spcBef>
                <a:spcPts val="0"/>
              </a:spcBef>
              <a:buNone/>
            </a:pPr>
            <a:r>
              <a:rPr lang="en-US" altLang="zh-CN" sz="2800" dirty="0">
                <a:latin typeface="+mj-ea"/>
                <a:ea typeface="+mj-ea"/>
                <a:cs typeface="+mn-ea"/>
                <a:sym typeface="+mn-lt"/>
              </a:rPr>
              <a:t>4.1 </a:t>
            </a:r>
            <a:r>
              <a:rPr lang="zh-CN" altLang="en-US" sz="2800" dirty="0">
                <a:latin typeface="+mj-ea"/>
                <a:ea typeface="+mj-ea"/>
                <a:cs typeface="+mn-ea"/>
                <a:sym typeface="+mn-lt"/>
              </a:rPr>
              <a:t>数据链路层概述</a:t>
            </a:r>
          </a:p>
          <a:p>
            <a:pPr marL="0" indent="0">
              <a:lnSpc>
                <a:spcPct val="120000"/>
              </a:lnSpc>
              <a:spcBef>
                <a:spcPts val="0"/>
              </a:spcBef>
              <a:buNone/>
            </a:pPr>
            <a:r>
              <a:rPr lang="en-US" altLang="zh-CN" sz="2800" dirty="0">
                <a:latin typeface="+mj-ea"/>
                <a:ea typeface="+mj-ea"/>
                <a:cs typeface="+mn-ea"/>
                <a:sym typeface="+mn-lt"/>
              </a:rPr>
              <a:t>4.2 </a:t>
            </a:r>
            <a:r>
              <a:rPr lang="zh-CN" altLang="en-US" sz="2800" dirty="0">
                <a:latin typeface="+mj-ea"/>
                <a:ea typeface="+mj-ea"/>
                <a:cs typeface="+mn-ea"/>
                <a:sym typeface="+mn-lt"/>
              </a:rPr>
              <a:t>数据链路层基本原理</a:t>
            </a:r>
            <a:endParaRPr lang="en-US" altLang="zh-CN" sz="2800" dirty="0">
              <a:latin typeface="+mj-ea"/>
              <a:ea typeface="+mj-ea"/>
              <a:cs typeface="+mn-ea"/>
              <a:sym typeface="+mn-lt"/>
            </a:endParaRPr>
          </a:p>
          <a:p>
            <a:pPr marL="0" indent="0">
              <a:lnSpc>
                <a:spcPct val="120000"/>
              </a:lnSpc>
              <a:spcBef>
                <a:spcPts val="0"/>
              </a:spcBef>
              <a:buNone/>
            </a:pPr>
            <a:r>
              <a:rPr kumimoji="1" lang="zh-CN" altLang="en-US" sz="2800" dirty="0">
                <a:latin typeface="+mj-ea"/>
                <a:ea typeface="+mj-ea"/>
                <a:cs typeface="+mn-ea"/>
                <a:sym typeface="+mn-lt"/>
              </a:rPr>
              <a:t>   </a:t>
            </a:r>
            <a:r>
              <a:rPr kumimoji="1" lang="en-US" altLang="zh-CN" sz="2400" dirty="0">
                <a:latin typeface="+mj-ea"/>
                <a:ea typeface="+mj-ea"/>
                <a:cs typeface="+mn-ea"/>
                <a:sym typeface="+mn-lt"/>
              </a:rPr>
              <a:t>4.2.1 </a:t>
            </a:r>
            <a:r>
              <a:rPr kumimoji="1" lang="zh-CN" altLang="en-US" sz="2400" dirty="0">
                <a:latin typeface="+mj-ea"/>
                <a:ea typeface="+mj-ea"/>
                <a:cs typeface="+mn-ea"/>
                <a:sym typeface="+mn-lt"/>
              </a:rPr>
              <a:t>链路管理</a:t>
            </a:r>
            <a:endParaRPr kumimoji="1" lang="en-US" altLang="zh-CN" sz="2400" dirty="0">
              <a:latin typeface="+mj-ea"/>
              <a:ea typeface="+mj-ea"/>
              <a:cs typeface="+mn-ea"/>
              <a:sym typeface="+mn-lt"/>
            </a:endParaRPr>
          </a:p>
          <a:p>
            <a:pPr marL="0" indent="0">
              <a:lnSpc>
                <a:spcPct val="120000"/>
              </a:lnSpc>
              <a:spcBef>
                <a:spcPts val="0"/>
              </a:spcBef>
              <a:buNone/>
            </a:pPr>
            <a:r>
              <a:rPr kumimoji="1" lang="en-US" altLang="zh-CN" sz="2400" dirty="0">
                <a:solidFill>
                  <a:srgbClr val="FF0000"/>
                </a:solidFill>
                <a:latin typeface="+mj-ea"/>
                <a:ea typeface="+mj-ea"/>
                <a:cs typeface="+mn-ea"/>
                <a:sym typeface="+mn-lt"/>
              </a:rPr>
              <a:t>    </a:t>
            </a:r>
            <a:r>
              <a:rPr kumimoji="1" lang="en-US" altLang="zh-CN" sz="2400" dirty="0">
                <a:latin typeface="+mj-ea"/>
                <a:ea typeface="+mj-ea"/>
                <a:cs typeface="+mn-ea"/>
                <a:sym typeface="+mn-lt"/>
              </a:rPr>
              <a:t>4.2.2 </a:t>
            </a:r>
            <a:r>
              <a:rPr kumimoji="1" lang="zh-CN" altLang="en-US" sz="2400" dirty="0">
                <a:latin typeface="+mj-ea"/>
                <a:ea typeface="+mj-ea"/>
                <a:cs typeface="+mn-ea"/>
                <a:sym typeface="+mn-lt"/>
              </a:rPr>
              <a:t>成帧</a:t>
            </a:r>
            <a:endParaRPr kumimoji="1" lang="en-US" altLang="zh-CN" sz="2400" dirty="0">
              <a:latin typeface="+mj-ea"/>
              <a:ea typeface="+mj-ea"/>
              <a:cs typeface="+mn-ea"/>
              <a:sym typeface="+mn-lt"/>
            </a:endParaRPr>
          </a:p>
          <a:p>
            <a:pPr marL="0" indent="0">
              <a:lnSpc>
                <a:spcPct val="120000"/>
              </a:lnSpc>
              <a:spcBef>
                <a:spcPts val="0"/>
              </a:spcBef>
              <a:buNone/>
            </a:pPr>
            <a:r>
              <a:rPr kumimoji="1" lang="en-US" altLang="zh-CN" sz="2400" dirty="0">
                <a:latin typeface="+mj-ea"/>
                <a:ea typeface="+mj-ea"/>
                <a:cs typeface="+mn-ea"/>
                <a:sym typeface="+mn-lt"/>
              </a:rPr>
              <a:t>    </a:t>
            </a:r>
            <a:r>
              <a:rPr kumimoji="1" lang="en-US" altLang="zh-CN" sz="2400" b="1" dirty="0">
                <a:solidFill>
                  <a:srgbClr val="3333FF"/>
                </a:solidFill>
                <a:latin typeface="+mj-ea"/>
                <a:ea typeface="+mj-ea"/>
                <a:cs typeface="+mn-ea"/>
                <a:sym typeface="+mn-lt"/>
              </a:rPr>
              <a:t>4.2.3</a:t>
            </a:r>
            <a:r>
              <a:rPr kumimoji="1" lang="zh-CN" altLang="en-US" sz="2400" b="1" dirty="0">
                <a:solidFill>
                  <a:srgbClr val="3333FF"/>
                </a:solidFill>
                <a:latin typeface="+mj-ea"/>
                <a:ea typeface="+mj-ea"/>
                <a:cs typeface="+mn-ea"/>
                <a:sym typeface="+mn-lt"/>
              </a:rPr>
              <a:t>差错控制和流量控制</a:t>
            </a:r>
            <a:endParaRPr kumimoji="1" lang="en-US" altLang="zh-CN" sz="2400" b="1" dirty="0">
              <a:solidFill>
                <a:srgbClr val="3333FF"/>
              </a:solidFill>
              <a:latin typeface="+mj-ea"/>
              <a:ea typeface="+mj-ea"/>
              <a:cs typeface="+mn-ea"/>
              <a:sym typeface="+mn-lt"/>
            </a:endParaRPr>
          </a:p>
          <a:p>
            <a:pPr marL="0" indent="450850">
              <a:lnSpc>
                <a:spcPct val="120000"/>
              </a:lnSpc>
              <a:spcBef>
                <a:spcPts val="0"/>
              </a:spcBef>
              <a:buNone/>
            </a:pPr>
            <a:r>
              <a:rPr kumimoji="1" lang="en-US" altLang="zh-CN" sz="2500" dirty="0">
                <a:cs typeface="+mn-ea"/>
                <a:sym typeface="+mn-lt"/>
              </a:rPr>
              <a:t>4.2.3.1 </a:t>
            </a:r>
            <a:r>
              <a:rPr kumimoji="1" lang="zh-CN" altLang="en-US" sz="2500" dirty="0">
                <a:cs typeface="+mn-ea"/>
                <a:sym typeface="+mn-lt"/>
              </a:rPr>
              <a:t>流量控制和差错控制概述</a:t>
            </a:r>
            <a:endParaRPr kumimoji="1" lang="en-US" altLang="zh-CN" sz="2500" dirty="0">
              <a:cs typeface="+mn-ea"/>
              <a:sym typeface="+mn-lt"/>
            </a:endParaRPr>
          </a:p>
          <a:p>
            <a:pPr marL="0" indent="450850">
              <a:lnSpc>
                <a:spcPct val="120000"/>
              </a:lnSpc>
              <a:spcBef>
                <a:spcPts val="0"/>
              </a:spcBef>
              <a:buNone/>
            </a:pPr>
            <a:r>
              <a:rPr kumimoji="1" lang="en-US" altLang="zh-CN" sz="2400" dirty="0">
                <a:solidFill>
                  <a:schemeClr val="tx1"/>
                </a:solidFill>
                <a:cs typeface="+mn-ea"/>
                <a:sym typeface="+mn-lt"/>
              </a:rPr>
              <a:t>4.2.3.2 </a:t>
            </a:r>
            <a:r>
              <a:rPr kumimoji="1" lang="zh-CN" altLang="en-US" sz="2400" dirty="0">
                <a:solidFill>
                  <a:schemeClr val="tx1"/>
                </a:solidFill>
                <a:cs typeface="+mn-ea"/>
                <a:sym typeface="+mn-lt"/>
              </a:rPr>
              <a:t>基于停等协议的控制</a:t>
            </a:r>
            <a:endParaRPr kumimoji="1" lang="en-US" altLang="zh-CN" sz="2400" dirty="0">
              <a:solidFill>
                <a:schemeClr val="tx1"/>
              </a:solidFill>
              <a:cs typeface="+mn-ea"/>
              <a:sym typeface="+mn-lt"/>
            </a:endParaRPr>
          </a:p>
          <a:p>
            <a:pPr marL="0" indent="450850">
              <a:lnSpc>
                <a:spcPct val="120000"/>
              </a:lnSpc>
              <a:spcBef>
                <a:spcPts val="0"/>
              </a:spcBef>
              <a:buNone/>
            </a:pPr>
            <a:r>
              <a:rPr kumimoji="1" lang="en-US" altLang="zh-CN" sz="2400" dirty="0">
                <a:solidFill>
                  <a:srgbClr val="3333FF"/>
                </a:solidFill>
                <a:latin typeface="+mn-lt"/>
                <a:ea typeface="+mn-ea"/>
                <a:cs typeface="+mn-ea"/>
                <a:sym typeface="+mn-lt"/>
              </a:rPr>
              <a:t>4.2.3.3 </a:t>
            </a:r>
            <a:r>
              <a:rPr kumimoji="1" lang="zh-CN" altLang="en-US" sz="2400" dirty="0">
                <a:solidFill>
                  <a:srgbClr val="3333FF"/>
                </a:solidFill>
                <a:latin typeface="+mn-lt"/>
                <a:ea typeface="+mn-ea"/>
                <a:cs typeface="+mn-ea"/>
                <a:sym typeface="+mn-lt"/>
              </a:rPr>
              <a:t>基于滑窗协议的控制</a:t>
            </a:r>
            <a:endParaRPr kumimoji="1" lang="en-US" altLang="zh-CN" sz="2400" dirty="0">
              <a:solidFill>
                <a:srgbClr val="3333FF"/>
              </a:solidFill>
              <a:latin typeface="+mn-lt"/>
              <a:ea typeface="+mn-ea"/>
              <a:cs typeface="+mn-ea"/>
              <a:sym typeface="+mn-lt"/>
            </a:endParaRPr>
          </a:p>
          <a:p>
            <a:pPr marL="0" indent="450850">
              <a:lnSpc>
                <a:spcPct val="120000"/>
              </a:lnSpc>
              <a:spcBef>
                <a:spcPts val="0"/>
              </a:spcBef>
              <a:buNone/>
            </a:pPr>
            <a:r>
              <a:rPr kumimoji="1" lang="en-US" altLang="zh-CN" sz="2400" dirty="0">
                <a:latin typeface="+mn-lt"/>
                <a:ea typeface="+mn-ea"/>
                <a:cs typeface="+mn-ea"/>
                <a:sym typeface="+mn-lt"/>
              </a:rPr>
              <a:t>4.2.3.4 </a:t>
            </a:r>
            <a:r>
              <a:rPr kumimoji="1" lang="zh-CN" altLang="en-US" sz="2400" dirty="0">
                <a:latin typeface="+mn-lt"/>
                <a:ea typeface="+mn-ea"/>
                <a:cs typeface="+mn-ea"/>
                <a:sym typeface="+mn-lt"/>
              </a:rPr>
              <a:t>停等协议和滑窗协议的技术对比</a:t>
            </a:r>
            <a:r>
              <a:rPr kumimoji="1" lang="en-US" altLang="zh-CN" sz="2400" dirty="0">
                <a:latin typeface="+mn-lt"/>
                <a:ea typeface="+mn-ea"/>
                <a:cs typeface="+mn-ea"/>
                <a:sym typeface="+mn-lt"/>
              </a:rPr>
              <a:t>         </a:t>
            </a:r>
            <a:r>
              <a:rPr kumimoji="1" lang="en-US" altLang="zh-CN" sz="2400" b="1" dirty="0">
                <a:latin typeface="+mn-lt"/>
                <a:ea typeface="+mn-ea"/>
                <a:cs typeface="+mn-ea"/>
                <a:sym typeface="+mn-lt"/>
              </a:rPr>
              <a:t>        </a:t>
            </a:r>
            <a:endParaRPr lang="en-US" altLang="zh-CN" sz="2400" b="1" dirty="0">
              <a:latin typeface="+mn-lt"/>
              <a:ea typeface="+mn-ea"/>
              <a:cs typeface="+mn-ea"/>
              <a:sym typeface="+mn-lt"/>
            </a:endParaRPr>
          </a:p>
          <a:p>
            <a:pPr marL="0" indent="0">
              <a:lnSpc>
                <a:spcPct val="120000"/>
              </a:lnSpc>
              <a:spcBef>
                <a:spcPts val="0"/>
              </a:spcBef>
              <a:buNone/>
            </a:pPr>
            <a:r>
              <a:rPr lang="en-US" altLang="zh-CN" sz="2800" dirty="0">
                <a:latin typeface="+mj-ea"/>
                <a:ea typeface="+mj-ea"/>
                <a:cs typeface="+mn-ea"/>
                <a:sym typeface="+mn-lt"/>
              </a:rPr>
              <a:t>4.3 </a:t>
            </a:r>
            <a:r>
              <a:rPr lang="zh-CN" altLang="en-US" sz="2800" dirty="0">
                <a:cs typeface="+mn-ea"/>
                <a:sym typeface="+mn-lt"/>
              </a:rPr>
              <a:t>数据链路控制协议</a:t>
            </a:r>
            <a:endParaRPr lang="en-US" altLang="zh-CN"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4.4 </a:t>
            </a:r>
            <a:r>
              <a:rPr lang="zh-CN" altLang="en-US" sz="2800" dirty="0">
                <a:latin typeface="+mj-ea"/>
                <a:ea typeface="+mj-ea"/>
                <a:cs typeface="+mn-ea"/>
                <a:sym typeface="+mn-lt"/>
              </a:rPr>
              <a:t>局域网的数据链路层</a:t>
            </a:r>
            <a:r>
              <a:rPr lang="zh-CN" altLang="en-US" sz="2800" dirty="0">
                <a:solidFill>
                  <a:schemeClr val="bg1"/>
                </a:solidFill>
                <a:latin typeface="+mj-ea"/>
                <a:ea typeface="+mj-ea"/>
                <a:cs typeface="+mn-ea"/>
                <a:sym typeface="+mn-lt"/>
              </a:rPr>
              <a:t>层</a:t>
            </a:r>
            <a:endParaRPr lang="zh-CN" altLang="en-US"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4.5 </a:t>
            </a:r>
            <a:r>
              <a:rPr lang="zh-CN" altLang="en-US" sz="2800" dirty="0">
                <a:latin typeface="+mj-ea"/>
                <a:ea typeface="+mj-ea"/>
                <a:cs typeface="+mn-ea"/>
                <a:sym typeface="+mn-lt"/>
              </a:rPr>
              <a:t>数据链路层网络互连</a:t>
            </a:r>
            <a:endParaRPr lang="en-US" altLang="zh-CN" sz="2800" dirty="0">
              <a:latin typeface="+mj-ea"/>
              <a:ea typeface="+mj-ea"/>
              <a:cs typeface="+mn-ea"/>
              <a:sym typeface="+mn-lt"/>
            </a:endParaRPr>
          </a:p>
          <a:p>
            <a:pPr marL="0" indent="0">
              <a:lnSpc>
                <a:spcPct val="120000"/>
              </a:lnSpc>
              <a:spcBef>
                <a:spcPts val="0"/>
              </a:spcBef>
              <a:buNone/>
            </a:pPr>
            <a:r>
              <a:rPr lang="en-US" altLang="zh-CN" sz="2800" dirty="0">
                <a:latin typeface="+mj-ea"/>
                <a:ea typeface="+mj-ea"/>
                <a:cs typeface="+mn-ea"/>
                <a:sym typeface="+mn-lt"/>
              </a:rPr>
              <a:t>4.6 </a:t>
            </a:r>
            <a:r>
              <a:rPr lang="zh-CN" altLang="en-US" sz="2800" dirty="0">
                <a:latin typeface="+mj-ea"/>
                <a:ea typeface="+mj-ea"/>
                <a:cs typeface="+mn-ea"/>
                <a:sym typeface="+mn-lt"/>
              </a:rPr>
              <a:t>以太网的产业应用情况</a:t>
            </a:r>
          </a:p>
          <a:p>
            <a:pPr marL="0" indent="0">
              <a:lnSpc>
                <a:spcPct val="120000"/>
              </a:lnSpc>
              <a:spcBef>
                <a:spcPts val="0"/>
              </a:spcBef>
              <a:buNone/>
            </a:pPr>
            <a:r>
              <a:rPr lang="en-US" altLang="zh-CN" sz="2800" dirty="0">
                <a:latin typeface="+mj-ea"/>
                <a:ea typeface="+mj-ea"/>
                <a:cs typeface="+mn-ea"/>
                <a:sym typeface="+mn-lt"/>
              </a:rPr>
              <a:t>4.7</a:t>
            </a:r>
            <a:r>
              <a:rPr lang="zh-CN" altLang="en-US" sz="2800" dirty="0">
                <a:latin typeface="+mj-ea"/>
                <a:ea typeface="+mj-ea"/>
                <a:cs typeface="+mn-ea"/>
                <a:sym typeface="+mn-lt"/>
              </a:rPr>
              <a:t> 本章总结</a:t>
            </a:r>
            <a:endParaRPr lang="zh-CN" altLang="en-US" dirty="0"/>
          </a:p>
        </p:txBody>
      </p:sp>
    </p:spTree>
    <p:extLst>
      <p:ext uri="{BB962C8B-B14F-4D97-AF65-F5344CB8AC3E}">
        <p14:creationId xmlns:p14="http://schemas.microsoft.com/office/powerpoint/2010/main" val="2865067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35E28-A59D-80E1-DFF1-29A07E4762BA}"/>
              </a:ext>
            </a:extLst>
          </p:cNvPr>
          <p:cNvSpPr>
            <a:spLocks noGrp="1"/>
          </p:cNvSpPr>
          <p:nvPr>
            <p:ph type="title"/>
          </p:nvPr>
        </p:nvSpPr>
        <p:spPr/>
        <p:txBody>
          <a:bodyPr>
            <a:normAutofit/>
          </a:bodyPr>
          <a:lstStyle/>
          <a:p>
            <a:r>
              <a:rPr lang="zh-CN" altLang="en-US" sz="3200" b="1" dirty="0">
                <a:latin typeface="+mn-lt"/>
                <a:ea typeface="+mn-ea"/>
                <a:cs typeface="+mn-ea"/>
                <a:sym typeface="+mn-lt"/>
              </a:rPr>
              <a:t>停等协议的性能问题</a:t>
            </a:r>
            <a:endParaRPr lang="zh-CN" altLang="en-US" dirty="0"/>
          </a:p>
        </p:txBody>
      </p:sp>
      <p:sp>
        <p:nvSpPr>
          <p:cNvPr id="3" name="内容占位符 2">
            <a:extLst>
              <a:ext uri="{FF2B5EF4-FFF2-40B4-BE49-F238E27FC236}">
                <a16:creationId xmlns:a16="http://schemas.microsoft.com/office/drawing/2014/main" id="{D501F626-B690-F80B-3FC4-213A6C76A7FC}"/>
              </a:ext>
            </a:extLst>
          </p:cNvPr>
          <p:cNvSpPr>
            <a:spLocks noGrp="1"/>
          </p:cNvSpPr>
          <p:nvPr>
            <p:ph idx="1"/>
          </p:nvPr>
        </p:nvSpPr>
        <p:spPr/>
        <p:txBody>
          <a:bodyPr/>
          <a:lstStyle/>
          <a:p>
            <a:pPr>
              <a:lnSpc>
                <a:spcPct val="120000"/>
              </a:lnSpc>
              <a:spcBef>
                <a:spcPct val="0"/>
              </a:spcBef>
              <a:buFont typeface="Wingdings" panose="05000000000000000000" pitchFamily="2" charset="2"/>
              <a:buChar char="n"/>
            </a:pPr>
            <a:r>
              <a:rPr kumimoji="1" lang="zh-CN" altLang="en-US" sz="2400" dirty="0">
                <a:latin typeface="+mn-lt"/>
                <a:ea typeface="+mn-ea"/>
                <a:cs typeface="+mn-ea"/>
                <a:sym typeface="+mn-lt"/>
              </a:rPr>
              <a:t>信道利用率低</a:t>
            </a:r>
            <a:endParaRPr kumimoji="1" lang="en-US" altLang="zh-CN" sz="2400" dirty="0">
              <a:latin typeface="+mn-lt"/>
              <a:ea typeface="+mn-ea"/>
              <a:cs typeface="+mn-ea"/>
              <a:sym typeface="+mn-lt"/>
            </a:endParaRPr>
          </a:p>
          <a:p>
            <a:pPr marL="719138" lvl="1" indent="-360363">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假如将链路看成是一根管道，</a:t>
            </a:r>
            <a:r>
              <a:rPr kumimoji="1" lang="zh-CN" altLang="en-US" dirty="0">
                <a:cs typeface="+mn-ea"/>
                <a:sym typeface="+mn-lt"/>
              </a:rPr>
              <a:t>帧</a:t>
            </a:r>
            <a:r>
              <a:rPr kumimoji="1" lang="zh-CN" altLang="en-US" sz="2000" dirty="0">
                <a:latin typeface="+mn-lt"/>
                <a:ea typeface="+mn-ea"/>
                <a:cs typeface="+mn-ea"/>
                <a:sym typeface="+mn-lt"/>
              </a:rPr>
              <a:t>是管道中流动的数据流，那么在传输延迟较长的信道上，由于：</a:t>
            </a:r>
            <a:endParaRPr kumimoji="1" lang="en-US" altLang="zh-CN" sz="2000" dirty="0">
              <a:latin typeface="+mn-lt"/>
              <a:ea typeface="+mn-ea"/>
              <a:cs typeface="+mn-ea"/>
              <a:sym typeface="+mn-lt"/>
            </a:endParaRPr>
          </a:p>
          <a:p>
            <a:pPr marL="1330325" lvl="1" indent="-342900">
              <a:lnSpc>
                <a:spcPct val="120000"/>
              </a:lnSpc>
              <a:spcBef>
                <a:spcPct val="0"/>
              </a:spcBef>
              <a:buFont typeface="Arial" panose="020B0604020202020204" pitchFamily="34" charset="0"/>
              <a:buChar char="•"/>
            </a:pPr>
            <a:r>
              <a:rPr kumimoji="1" lang="zh-CN" altLang="en-US" sz="2000" dirty="0">
                <a:latin typeface="+mn-lt"/>
                <a:ea typeface="+mn-ea"/>
                <a:cs typeface="+mn-ea"/>
                <a:sym typeface="+mn-lt"/>
              </a:rPr>
              <a:t>信道上数据传输速率低</a:t>
            </a:r>
            <a:endParaRPr kumimoji="1" lang="en-US" altLang="zh-CN" sz="2000" dirty="0">
              <a:latin typeface="+mn-lt"/>
              <a:ea typeface="+mn-ea"/>
              <a:cs typeface="+mn-ea"/>
              <a:sym typeface="+mn-lt"/>
            </a:endParaRPr>
          </a:p>
          <a:p>
            <a:pPr marL="1330325" lvl="1" indent="-342900">
              <a:lnSpc>
                <a:spcPct val="120000"/>
              </a:lnSpc>
              <a:spcBef>
                <a:spcPct val="0"/>
              </a:spcBef>
              <a:buFont typeface="Arial" panose="020B0604020202020204" pitchFamily="34" charset="0"/>
              <a:buChar char="•"/>
            </a:pPr>
            <a:r>
              <a:rPr kumimoji="1" lang="zh-CN" altLang="en-US" sz="2000" dirty="0">
                <a:latin typeface="+mn-lt"/>
                <a:ea typeface="+mn-ea"/>
                <a:cs typeface="+mn-ea"/>
                <a:sym typeface="+mn-lt"/>
              </a:rPr>
              <a:t>线路长</a:t>
            </a:r>
            <a:endParaRPr kumimoji="1" lang="en-US" altLang="zh-CN" sz="2000" dirty="0">
              <a:latin typeface="+mn-lt"/>
              <a:ea typeface="+mn-ea"/>
              <a:cs typeface="+mn-ea"/>
              <a:sym typeface="+mn-lt"/>
            </a:endParaRPr>
          </a:p>
          <a:p>
            <a:pPr marL="1330325" lvl="1" indent="-342900">
              <a:lnSpc>
                <a:spcPct val="120000"/>
              </a:lnSpc>
              <a:spcBef>
                <a:spcPct val="0"/>
              </a:spcBef>
              <a:buFont typeface="Arial" panose="020B0604020202020204" pitchFamily="34" charset="0"/>
              <a:buChar char="•"/>
            </a:pPr>
            <a:r>
              <a:rPr kumimoji="1" lang="zh-CN" altLang="en-US" sz="2000" dirty="0">
                <a:latin typeface="+mn-lt"/>
                <a:ea typeface="+mn-ea"/>
                <a:cs typeface="+mn-ea"/>
                <a:sym typeface="+mn-lt"/>
              </a:rPr>
              <a:t>接收方接收过程时间长确认回应迟</a:t>
            </a:r>
            <a:endParaRPr kumimoji="1" lang="en-US" altLang="zh-CN" sz="2000" dirty="0">
              <a:latin typeface="+mn-lt"/>
              <a:ea typeface="+mn-ea"/>
              <a:cs typeface="+mn-ea"/>
              <a:sym typeface="+mn-lt"/>
            </a:endParaRPr>
          </a:p>
          <a:p>
            <a:pPr marL="987425" lvl="1" indent="0">
              <a:lnSpc>
                <a:spcPct val="120000"/>
              </a:lnSpc>
              <a:spcBef>
                <a:spcPct val="0"/>
              </a:spcBef>
              <a:buNone/>
            </a:pPr>
            <a:r>
              <a:rPr kumimoji="1" lang="zh-CN" altLang="en-US" sz="2000" dirty="0">
                <a:latin typeface="+mn-lt"/>
                <a:ea typeface="+mn-ea"/>
                <a:cs typeface="+mn-ea"/>
                <a:sym typeface="+mn-lt"/>
              </a:rPr>
              <a:t>   </a:t>
            </a:r>
            <a:r>
              <a:rPr kumimoji="1" lang="en-US" altLang="zh-CN" sz="2000" dirty="0">
                <a:latin typeface="+mn-lt"/>
                <a:ea typeface="+mn-ea"/>
                <a:cs typeface="+mn-ea"/>
                <a:sym typeface="+mn-lt"/>
              </a:rPr>
              <a:t>…….</a:t>
            </a: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 停等协议无法使数据充满管道，因而信道利用率很低</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n"/>
            </a:pPr>
            <a:endParaRPr kumimoji="1" lang="en-US" altLang="zh-CN" sz="2400" dirty="0">
              <a:latin typeface="+mn-lt"/>
              <a:ea typeface="+mn-ea"/>
              <a:cs typeface="+mn-ea"/>
              <a:sym typeface="+mn-lt"/>
            </a:endParaRPr>
          </a:p>
          <a:p>
            <a:pPr>
              <a:lnSpc>
                <a:spcPct val="120000"/>
              </a:lnSpc>
              <a:spcBef>
                <a:spcPct val="0"/>
              </a:spcBef>
              <a:buFont typeface="Wingdings" panose="05000000000000000000" pitchFamily="2" charset="2"/>
              <a:buChar char="n"/>
            </a:pPr>
            <a:r>
              <a:rPr kumimoji="1" lang="zh-CN" altLang="en-US" sz="2400" dirty="0">
                <a:latin typeface="+mn-lt"/>
                <a:ea typeface="+mn-ea"/>
                <a:cs typeface="+mn-ea"/>
                <a:sym typeface="+mn-lt"/>
              </a:rPr>
              <a:t>解决办法</a:t>
            </a:r>
            <a:endParaRPr kumimoji="1" lang="en-US" altLang="zh-CN" sz="2400" dirty="0">
              <a:latin typeface="+mn-lt"/>
              <a:ea typeface="+mn-ea"/>
              <a:cs typeface="+mn-ea"/>
              <a:sym typeface="+mn-lt"/>
            </a:endParaRPr>
          </a:p>
          <a:p>
            <a:pPr lvl="1">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流水线协议或管道协议：允许发送方在没收到确认前</a:t>
            </a:r>
            <a:r>
              <a:rPr kumimoji="1" lang="zh-CN" altLang="en-US" sz="2000" dirty="0">
                <a:solidFill>
                  <a:srgbClr val="C00000"/>
                </a:solidFill>
                <a:latin typeface="+mn-lt"/>
                <a:ea typeface="+mn-ea"/>
                <a:cs typeface="+mn-ea"/>
                <a:sym typeface="+mn-lt"/>
              </a:rPr>
              <a:t>连续发送</a:t>
            </a:r>
            <a:r>
              <a:rPr kumimoji="1" lang="zh-CN" altLang="en-US" sz="2000" dirty="0">
                <a:latin typeface="+mn-lt"/>
                <a:ea typeface="+mn-ea"/>
                <a:cs typeface="+mn-ea"/>
                <a:sym typeface="+mn-lt"/>
              </a:rPr>
              <a:t>多个帧</a:t>
            </a:r>
            <a:endParaRPr kumimoji="1" lang="en-US" altLang="zh-CN" sz="2000"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8E8286BE-7F28-9CFF-CE13-12B5A62054DB}"/>
              </a:ext>
            </a:extLst>
          </p:cNvPr>
          <p:cNvSpPr>
            <a:spLocks noGrp="1"/>
          </p:cNvSpPr>
          <p:nvPr>
            <p:ph type="sldNum" sz="quarter" idx="12"/>
          </p:nvPr>
        </p:nvSpPr>
        <p:spPr/>
        <p:txBody>
          <a:bodyPr/>
          <a:lstStyle/>
          <a:p>
            <a:fld id="{C8BB1146-E542-4D4E-B8E9-6919A11DDD48}" type="slidenum">
              <a:rPr lang="en-US" smtClean="0"/>
              <a:t>63</a:t>
            </a:fld>
            <a:endParaRPr lang="en-US"/>
          </a:p>
        </p:txBody>
      </p:sp>
    </p:spTree>
    <p:extLst>
      <p:ext uri="{BB962C8B-B14F-4D97-AF65-F5344CB8AC3E}">
        <p14:creationId xmlns:p14="http://schemas.microsoft.com/office/powerpoint/2010/main" val="1081444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4606A-DA5E-A761-2406-C451980B5715}"/>
              </a:ext>
            </a:extLst>
          </p:cNvPr>
          <p:cNvSpPr>
            <a:spLocks noGrp="1"/>
          </p:cNvSpPr>
          <p:nvPr>
            <p:ph type="title"/>
          </p:nvPr>
        </p:nvSpPr>
        <p:spPr/>
        <p:txBody>
          <a:bodyPr>
            <a:normAutofit/>
          </a:bodyPr>
          <a:lstStyle/>
          <a:p>
            <a:r>
              <a:rPr lang="zh-CN" altLang="en-US" sz="3200" b="1" dirty="0">
                <a:latin typeface="+mn-lt"/>
                <a:ea typeface="+mn-ea"/>
                <a:cs typeface="+mn-ea"/>
                <a:sym typeface="+mn-lt"/>
              </a:rPr>
              <a:t>滑动窗口协议</a:t>
            </a:r>
            <a:r>
              <a:rPr lang="en-US" altLang="zh-CN" sz="3200" b="1" dirty="0">
                <a:latin typeface="+mn-lt"/>
                <a:ea typeface="+mn-ea"/>
                <a:cs typeface="+mn-ea"/>
                <a:sym typeface="+mn-lt"/>
              </a:rPr>
              <a:t>——</a:t>
            </a:r>
            <a:r>
              <a:rPr lang="zh-CN" altLang="en-US" sz="3200" b="0" dirty="0">
                <a:latin typeface="+mn-lt"/>
                <a:ea typeface="+mn-ea"/>
                <a:cs typeface="+mn-ea"/>
                <a:sym typeface="+mn-lt"/>
              </a:rPr>
              <a:t>基本思想</a:t>
            </a:r>
            <a:endParaRPr lang="zh-CN" altLang="en-US" b="0" dirty="0">
              <a:solidFill>
                <a:schemeClr val="tx1"/>
              </a:solidFill>
            </a:endParaRPr>
          </a:p>
        </p:txBody>
      </p:sp>
      <p:sp>
        <p:nvSpPr>
          <p:cNvPr id="3" name="内容占位符 2">
            <a:extLst>
              <a:ext uri="{FF2B5EF4-FFF2-40B4-BE49-F238E27FC236}">
                <a16:creationId xmlns:a16="http://schemas.microsoft.com/office/drawing/2014/main" id="{9CCE4356-4AF2-A7F2-64C7-AF8ED563FAEA}"/>
              </a:ext>
            </a:extLst>
          </p:cNvPr>
          <p:cNvSpPr>
            <a:spLocks noGrp="1"/>
          </p:cNvSpPr>
          <p:nvPr>
            <p:ph idx="1"/>
          </p:nvPr>
        </p:nvSpPr>
        <p:spPr>
          <a:xfrm>
            <a:off x="660400" y="1125539"/>
            <a:ext cx="10858500" cy="4340983"/>
          </a:xfrm>
          <a:solidFill>
            <a:schemeClr val="bg1"/>
          </a:solidFill>
        </p:spPr>
        <p:txBody>
          <a:bodyPr>
            <a:normAutofit fontScale="62500" lnSpcReduction="20000"/>
          </a:bodyPr>
          <a:lstStyle/>
          <a:p>
            <a:pPr marL="342900" lvl="1" indent="-342900">
              <a:lnSpc>
                <a:spcPct val="120000"/>
              </a:lnSpc>
              <a:spcBef>
                <a:spcPts val="0"/>
              </a:spcBef>
              <a:buFont typeface="Wingdings" panose="05000000000000000000" pitchFamily="2" charset="2"/>
              <a:buChar char="n"/>
            </a:pPr>
            <a:r>
              <a:rPr lang="zh-CN" altLang="en-US" sz="3800" dirty="0">
                <a:latin typeface="+mn-lt"/>
                <a:ea typeface="+mn-ea"/>
                <a:cs typeface="+mn-ea"/>
                <a:sym typeface="+mn-lt"/>
              </a:rPr>
              <a:t>实现</a:t>
            </a:r>
            <a:r>
              <a:rPr lang="zh-CN" altLang="en-US" sz="3800" dirty="0">
                <a:solidFill>
                  <a:srgbClr val="C00000"/>
                </a:solidFill>
                <a:latin typeface="+mn-lt"/>
                <a:ea typeface="+mn-ea"/>
                <a:cs typeface="+mn-ea"/>
                <a:sym typeface="+mn-lt"/>
              </a:rPr>
              <a:t>流量控制的原理</a:t>
            </a:r>
            <a:r>
              <a:rPr lang="zh-CN" altLang="en-US" sz="3800" dirty="0">
                <a:latin typeface="+mn-lt"/>
                <a:ea typeface="+mn-ea"/>
                <a:cs typeface="+mn-ea"/>
                <a:sym typeface="+mn-lt"/>
              </a:rPr>
              <a:t>： </a:t>
            </a:r>
            <a:endParaRPr kumimoji="1" lang="zh-CN" altLang="en-US" sz="3800" b="1" dirty="0">
              <a:solidFill>
                <a:schemeClr val="tx1"/>
              </a:solidFill>
              <a:latin typeface="+mn-lt"/>
              <a:ea typeface="+mn-ea"/>
              <a:cs typeface="+mn-ea"/>
              <a:sym typeface="+mn-lt"/>
            </a:endParaRPr>
          </a:p>
          <a:p>
            <a:pPr marL="719138" lvl="2" indent="-360363">
              <a:spcBef>
                <a:spcPts val="0"/>
              </a:spcBef>
              <a:buFont typeface="Wingdings" panose="05000000000000000000" pitchFamily="2" charset="2"/>
              <a:buChar char="Ø"/>
            </a:pPr>
            <a:endParaRPr lang="en-US" altLang="zh-CN" sz="3200" dirty="0">
              <a:latin typeface="+mn-ea"/>
              <a:cs typeface="+mn-ea"/>
              <a:sym typeface="+mn-lt"/>
            </a:endParaRPr>
          </a:p>
          <a:p>
            <a:pPr marL="719138" lvl="2" indent="-360363">
              <a:spcBef>
                <a:spcPts val="0"/>
              </a:spcBef>
              <a:buFont typeface="Wingdings" panose="05000000000000000000" pitchFamily="2" charset="2"/>
              <a:buChar char="Ø"/>
            </a:pPr>
            <a:r>
              <a:rPr lang="zh-CN" altLang="en-US" sz="3200" dirty="0">
                <a:latin typeface="+mn-ea"/>
                <a:cs typeface="+mn-ea"/>
                <a:sym typeface="+mn-lt"/>
              </a:rPr>
              <a:t>窗口是发送方和接收方存放数据帧的缓冲区，发送方在收到应答消息前可以连续发送若干帧（类似批发）</a:t>
            </a:r>
            <a:endParaRPr lang="en-US" altLang="zh-CN" sz="3200" dirty="0">
              <a:latin typeface="+mn-ea"/>
              <a:cs typeface="+mn-ea"/>
              <a:sym typeface="+mn-lt"/>
            </a:endParaRPr>
          </a:p>
          <a:p>
            <a:pPr marL="719138" lvl="2" indent="-360363">
              <a:spcBef>
                <a:spcPts val="0"/>
              </a:spcBef>
              <a:buFont typeface="Wingdings" panose="05000000000000000000" pitchFamily="2" charset="2"/>
              <a:buChar char="Ø"/>
            </a:pPr>
            <a:r>
              <a:rPr lang="zh-CN" altLang="en-US" sz="3200" dirty="0">
                <a:latin typeface="+mn-ea"/>
                <a:cs typeface="+mn-ea"/>
                <a:sym typeface="+mn-lt"/>
              </a:rPr>
              <a:t>发送方窗口包括两部分组</a:t>
            </a:r>
            <a:r>
              <a:rPr lang="zh-CN" altLang="en-US" sz="3200" dirty="0">
                <a:latin typeface="+mn-lt"/>
                <a:ea typeface="+mn-ea"/>
                <a:cs typeface="+mn-ea"/>
                <a:sym typeface="+mn-lt"/>
              </a:rPr>
              <a:t>成：</a:t>
            </a:r>
            <a:endParaRPr lang="en-US" altLang="zh-CN" sz="3200" dirty="0">
              <a:latin typeface="+mn-lt"/>
              <a:ea typeface="+mn-ea"/>
              <a:cs typeface="+mn-ea"/>
              <a:sym typeface="+mn-lt"/>
            </a:endParaRPr>
          </a:p>
          <a:p>
            <a:pPr marL="1077913" indent="-358775">
              <a:lnSpc>
                <a:spcPct val="120000"/>
              </a:lnSpc>
              <a:spcBef>
                <a:spcPts val="0"/>
              </a:spcBef>
              <a:buFont typeface="Arial" panose="020B0604020202020204" pitchFamily="34" charset="0"/>
              <a:buChar char="•"/>
            </a:pPr>
            <a:r>
              <a:rPr lang="zh-CN" altLang="en-US" sz="3200" dirty="0">
                <a:latin typeface="+mn-lt"/>
                <a:ea typeface="+mn-ea"/>
                <a:cs typeface="+mn-ea"/>
                <a:sym typeface="+mn-lt"/>
              </a:rPr>
              <a:t>一部分是用于存放已经发送但未收到应答的数据帧。</a:t>
            </a:r>
            <a:endParaRPr lang="en-US" altLang="zh-CN" sz="3200" dirty="0">
              <a:latin typeface="+mn-lt"/>
              <a:ea typeface="+mn-ea"/>
              <a:cs typeface="+mn-ea"/>
              <a:sym typeface="+mn-lt"/>
            </a:endParaRPr>
          </a:p>
          <a:p>
            <a:pPr marL="1077913" indent="-358775">
              <a:lnSpc>
                <a:spcPct val="120000"/>
              </a:lnSpc>
              <a:spcBef>
                <a:spcPts val="0"/>
              </a:spcBef>
              <a:buFont typeface="Arial" panose="020B0604020202020204" pitchFamily="34" charset="0"/>
              <a:buChar char="•"/>
            </a:pPr>
            <a:r>
              <a:rPr lang="zh-CN" altLang="en-US" sz="3200" dirty="0">
                <a:latin typeface="+mn-lt"/>
                <a:ea typeface="+mn-ea"/>
                <a:cs typeface="+mn-ea"/>
                <a:sym typeface="+mn-lt"/>
              </a:rPr>
              <a:t>另一部分是在收到应答帧之前还可以发送的数据帧，直到发送窗口满。</a:t>
            </a:r>
          </a:p>
          <a:p>
            <a:pPr marL="719138" lvl="2" indent="-360363">
              <a:spcBef>
                <a:spcPts val="0"/>
              </a:spcBef>
              <a:buFont typeface="Wingdings" panose="05000000000000000000" pitchFamily="2" charset="2"/>
              <a:buChar char="Ø"/>
            </a:pPr>
            <a:r>
              <a:rPr lang="zh-CN" altLang="en-US" sz="3200" dirty="0">
                <a:latin typeface="+mn-ea"/>
                <a:cs typeface="+mn-ea"/>
                <a:sym typeface="+mn-lt"/>
              </a:rPr>
              <a:t>接收方窗口也包括两部分：</a:t>
            </a:r>
            <a:endParaRPr lang="en-US" altLang="zh-CN" sz="3200" dirty="0">
              <a:latin typeface="+mn-ea"/>
              <a:cs typeface="+mn-ea"/>
              <a:sym typeface="+mn-lt"/>
            </a:endParaRPr>
          </a:p>
          <a:p>
            <a:pPr marL="1077913" indent="-358775">
              <a:spcBef>
                <a:spcPts val="0"/>
              </a:spcBef>
              <a:buFont typeface="Arial" panose="020B0604020202020204" pitchFamily="34" charset="0"/>
              <a:buChar char="•"/>
            </a:pPr>
            <a:r>
              <a:rPr lang="zh-CN" altLang="en-US" sz="3200" dirty="0">
                <a:cs typeface="+mn-ea"/>
                <a:sym typeface="+mn-lt"/>
              </a:rPr>
              <a:t>一部分用于存放已经被接收但未给应答的数据帧。</a:t>
            </a:r>
          </a:p>
          <a:p>
            <a:pPr marL="1077913" indent="-358775">
              <a:spcBef>
                <a:spcPts val="0"/>
              </a:spcBef>
              <a:buFont typeface="Arial" panose="020B0604020202020204" pitchFamily="34" charset="0"/>
              <a:buChar char="•"/>
            </a:pPr>
            <a:r>
              <a:rPr lang="zh-CN" altLang="en-US" sz="3200" dirty="0">
                <a:cs typeface="+mn-ea"/>
                <a:sym typeface="+mn-lt"/>
              </a:rPr>
              <a:t>另一部分，窗口未填满就可以在未发送应答帧的情况下继续接收数据帧，直到窗口满</a:t>
            </a:r>
            <a:r>
              <a:rPr lang="zh-CN" altLang="en-US" sz="3200" dirty="0">
                <a:latin typeface="+mn-lt"/>
                <a:ea typeface="+mn-ea"/>
                <a:cs typeface="+mn-ea"/>
                <a:sym typeface="+mn-lt"/>
              </a:rPr>
              <a:t>。</a:t>
            </a:r>
            <a:endParaRPr lang="en-US" altLang="zh-CN" sz="3200" dirty="0">
              <a:latin typeface="+mn-lt"/>
              <a:ea typeface="+mn-ea"/>
              <a:cs typeface="+mn-ea"/>
              <a:sym typeface="+mn-lt"/>
            </a:endParaRPr>
          </a:p>
          <a:p>
            <a:pPr marL="719138" lvl="2" indent="-360363">
              <a:spcBef>
                <a:spcPts val="0"/>
              </a:spcBef>
              <a:buFont typeface="Wingdings" panose="05000000000000000000" pitchFamily="2" charset="2"/>
              <a:buChar char="Ø"/>
            </a:pPr>
            <a:r>
              <a:rPr lang="zh-CN" altLang="en-US" sz="3200" dirty="0">
                <a:latin typeface="+mn-ea"/>
                <a:cs typeface="+mn-ea"/>
                <a:sym typeface="+mn-lt"/>
              </a:rPr>
              <a:t>窗口大小问题</a:t>
            </a:r>
            <a:endParaRPr lang="en-US" altLang="zh-CN" sz="3200" dirty="0">
              <a:latin typeface="+mn-ea"/>
              <a:cs typeface="+mn-ea"/>
              <a:sym typeface="+mn-lt"/>
            </a:endParaRPr>
          </a:p>
          <a:p>
            <a:pPr marL="1077913" indent="-358775">
              <a:spcBef>
                <a:spcPts val="0"/>
              </a:spcBef>
              <a:buFont typeface="Arial" panose="020B0604020202020204" pitchFamily="34" charset="0"/>
              <a:buChar char="•"/>
            </a:pPr>
            <a:r>
              <a:rPr lang="zh-CN" altLang="en-US" sz="3200" dirty="0">
                <a:cs typeface="+mn-ea"/>
                <a:sym typeface="+mn-lt"/>
              </a:rPr>
              <a:t>为了应对突发性流量，发送窗口和接收窗口均可以设置大一点</a:t>
            </a:r>
            <a:endParaRPr lang="en-US" altLang="zh-CN" sz="3200" dirty="0">
              <a:cs typeface="+mn-ea"/>
              <a:sym typeface="+mn-lt"/>
            </a:endParaRPr>
          </a:p>
          <a:p>
            <a:pPr marL="1077913" indent="-358775">
              <a:spcBef>
                <a:spcPts val="0"/>
              </a:spcBef>
              <a:buFont typeface="Arial" panose="020B0604020202020204" pitchFamily="34" charset="0"/>
              <a:buChar char="•"/>
            </a:pPr>
            <a:r>
              <a:rPr lang="zh-CN" altLang="en-US" sz="3200" dirty="0">
                <a:cs typeface="+mn-ea"/>
                <a:sym typeface="+mn-lt"/>
              </a:rPr>
              <a:t>窗口大一点，也有利于区分帧序号循环产生的新帧还是重发的帧，避免重复接收</a:t>
            </a:r>
          </a:p>
          <a:p>
            <a:pPr marL="1062038" lvl="2" indent="-342900">
              <a:lnSpc>
                <a:spcPct val="130000"/>
              </a:lnSpc>
              <a:spcBef>
                <a:spcPts val="0"/>
              </a:spcBef>
              <a:buFont typeface="Wingdings" panose="05000000000000000000" pitchFamily="2" charset="2"/>
              <a:buChar char="Ø"/>
            </a:pPr>
            <a:endParaRPr kumimoji="1" lang="zh-CN" altLang="en-US" sz="3200" dirty="0">
              <a:cs typeface="+mn-ea"/>
              <a:sym typeface="+mn-lt"/>
            </a:endParaRPr>
          </a:p>
          <a:p>
            <a:pPr marL="0" lvl="1" indent="0">
              <a:spcBef>
                <a:spcPts val="0"/>
              </a:spcBef>
              <a:buNone/>
            </a:pPr>
            <a:endParaRPr lang="en-US" altLang="zh-CN" sz="5100" dirty="0">
              <a:solidFill>
                <a:srgbClr val="C00000"/>
              </a:solidFill>
              <a:cs typeface="+mn-ea"/>
              <a:sym typeface="+mn-lt"/>
            </a:endParaRPr>
          </a:p>
          <a:p>
            <a:endParaRPr lang="zh-CN" altLang="en-US" dirty="0"/>
          </a:p>
        </p:txBody>
      </p:sp>
      <p:sp>
        <p:nvSpPr>
          <p:cNvPr id="4" name="灯片编号占位符 3">
            <a:extLst>
              <a:ext uri="{FF2B5EF4-FFF2-40B4-BE49-F238E27FC236}">
                <a16:creationId xmlns:a16="http://schemas.microsoft.com/office/drawing/2014/main" id="{83ABD729-B4F4-2A2C-921C-BC99FD1066EB}"/>
              </a:ext>
            </a:extLst>
          </p:cNvPr>
          <p:cNvSpPr>
            <a:spLocks noGrp="1"/>
          </p:cNvSpPr>
          <p:nvPr>
            <p:ph type="sldNum" sz="quarter" idx="12"/>
          </p:nvPr>
        </p:nvSpPr>
        <p:spPr/>
        <p:txBody>
          <a:bodyPr/>
          <a:lstStyle/>
          <a:p>
            <a:fld id="{C8BB1146-E542-4D4E-B8E9-6919A11DDD48}" type="slidenum">
              <a:rPr lang="en-US" smtClean="0"/>
              <a:t>64</a:t>
            </a:fld>
            <a:endParaRPr lang="en-US"/>
          </a:p>
        </p:txBody>
      </p:sp>
      <p:sp>
        <p:nvSpPr>
          <p:cNvPr id="5" name="矩形 4">
            <a:extLst>
              <a:ext uri="{FF2B5EF4-FFF2-40B4-BE49-F238E27FC236}">
                <a16:creationId xmlns:a16="http://schemas.microsoft.com/office/drawing/2014/main" id="{E9D9518F-3194-7D83-DE6E-83E0FA37A651}"/>
              </a:ext>
            </a:extLst>
          </p:cNvPr>
          <p:cNvSpPr/>
          <p:nvPr/>
        </p:nvSpPr>
        <p:spPr>
          <a:xfrm>
            <a:off x="764482" y="5572216"/>
            <a:ext cx="10663036" cy="565604"/>
          </a:xfrm>
          <a:prstGeom prst="rect">
            <a:avLst/>
          </a:prstGeom>
          <a:solidFill>
            <a:srgbClr val="92D050"/>
          </a:solidFill>
        </p:spPr>
        <p:txBody>
          <a:bodyPr wrap="square">
            <a:spAutoFit/>
          </a:bodyPr>
          <a:lstStyle/>
          <a:p>
            <a:pPr>
              <a:lnSpc>
                <a:spcPct val="120000"/>
              </a:lnSpc>
            </a:pPr>
            <a:r>
              <a:rPr lang="zh-CN" altLang="en-US" sz="2800" dirty="0">
                <a:solidFill>
                  <a:srgbClr val="C00000"/>
                </a:solidFill>
                <a:cs typeface="+mn-ea"/>
                <a:sym typeface="+mn-lt"/>
              </a:rPr>
              <a:t>问题</a:t>
            </a:r>
            <a:r>
              <a:rPr lang="zh-CN" altLang="en-US" sz="2800" dirty="0">
                <a:solidFill>
                  <a:schemeClr val="tx1"/>
                </a:solidFill>
                <a:cs typeface="+mn-ea"/>
                <a:sym typeface="+mn-lt"/>
              </a:rPr>
              <a:t>：</a:t>
            </a:r>
            <a:r>
              <a:rPr kumimoji="1" lang="zh-CN" altLang="en-US" sz="2000" dirty="0">
                <a:latin typeface="+mn-ea"/>
                <a:cs typeface="+mn-ea"/>
                <a:sym typeface="+mn-lt"/>
              </a:rPr>
              <a:t>发送端一次可以发送多少个帧</a:t>
            </a:r>
            <a:r>
              <a:rPr kumimoji="1" lang="en-US" altLang="zh-CN" sz="2000" dirty="0">
                <a:latin typeface="+mn-ea"/>
                <a:cs typeface="+mn-ea"/>
                <a:sym typeface="+mn-lt"/>
              </a:rPr>
              <a:t>? </a:t>
            </a:r>
            <a:r>
              <a:rPr kumimoji="1" lang="zh-CN" altLang="en-US" sz="2000" dirty="0">
                <a:latin typeface="+mn-ea"/>
                <a:cs typeface="+mn-ea"/>
                <a:sym typeface="+mn-lt"/>
              </a:rPr>
              <a:t>某个帧出错或丢失怎么处理？</a:t>
            </a:r>
            <a:endParaRPr kumimoji="1" lang="en-US" altLang="zh-CN" sz="2000" dirty="0">
              <a:latin typeface="+mn-ea"/>
              <a:cs typeface="+mn-ea"/>
              <a:sym typeface="+mn-lt"/>
            </a:endParaRPr>
          </a:p>
        </p:txBody>
      </p:sp>
    </p:spTree>
    <p:extLst>
      <p:ext uri="{BB962C8B-B14F-4D97-AF65-F5344CB8AC3E}">
        <p14:creationId xmlns:p14="http://schemas.microsoft.com/office/powerpoint/2010/main" val="568746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4606A-DA5E-A761-2406-C451980B5715}"/>
              </a:ext>
            </a:extLst>
          </p:cNvPr>
          <p:cNvSpPr>
            <a:spLocks noGrp="1"/>
          </p:cNvSpPr>
          <p:nvPr>
            <p:ph type="title"/>
          </p:nvPr>
        </p:nvSpPr>
        <p:spPr/>
        <p:txBody>
          <a:bodyPr>
            <a:normAutofit/>
          </a:bodyPr>
          <a:lstStyle/>
          <a:p>
            <a:r>
              <a:rPr lang="zh-CN" altLang="en-US" sz="3200" b="1" dirty="0">
                <a:latin typeface="+mn-ea"/>
                <a:ea typeface="+mn-ea"/>
                <a:cs typeface="+mn-ea"/>
                <a:sym typeface="+mn-lt"/>
              </a:rPr>
              <a:t>滑动窗口协议</a:t>
            </a:r>
            <a:r>
              <a:rPr lang="en-US" altLang="zh-CN" sz="3200" b="1" dirty="0">
                <a:latin typeface="+mn-lt"/>
                <a:ea typeface="+mn-ea"/>
                <a:cs typeface="+mn-ea"/>
                <a:sym typeface="+mn-lt"/>
              </a:rPr>
              <a:t>——</a:t>
            </a:r>
            <a:r>
              <a:rPr lang="zh-CN" altLang="en-US" sz="3200" b="0" dirty="0">
                <a:latin typeface="+mn-lt"/>
                <a:ea typeface="+mn-ea"/>
                <a:cs typeface="+mn-ea"/>
                <a:sym typeface="+mn-lt"/>
              </a:rPr>
              <a:t>基本思想</a:t>
            </a:r>
            <a:endParaRPr lang="zh-CN" altLang="en-US" dirty="0">
              <a:solidFill>
                <a:schemeClr val="tx1"/>
              </a:solidFill>
              <a:latin typeface="+mn-ea"/>
              <a:ea typeface="+mn-ea"/>
            </a:endParaRPr>
          </a:p>
        </p:txBody>
      </p:sp>
      <p:sp>
        <p:nvSpPr>
          <p:cNvPr id="3" name="内容占位符 2">
            <a:extLst>
              <a:ext uri="{FF2B5EF4-FFF2-40B4-BE49-F238E27FC236}">
                <a16:creationId xmlns:a16="http://schemas.microsoft.com/office/drawing/2014/main" id="{9CCE4356-4AF2-A7F2-64C7-AF8ED563FAEA}"/>
              </a:ext>
            </a:extLst>
          </p:cNvPr>
          <p:cNvSpPr>
            <a:spLocks noGrp="1"/>
          </p:cNvSpPr>
          <p:nvPr>
            <p:ph idx="1"/>
          </p:nvPr>
        </p:nvSpPr>
        <p:spPr/>
        <p:txBody>
          <a:bodyPr>
            <a:normAutofit/>
          </a:bodyPr>
          <a:lstStyle/>
          <a:p>
            <a:pPr>
              <a:lnSpc>
                <a:spcPct val="130000"/>
              </a:lnSpc>
              <a:spcBef>
                <a:spcPts val="0"/>
              </a:spcBef>
            </a:pPr>
            <a:r>
              <a:rPr kumimoji="1" lang="zh-CN" altLang="en-US" dirty="0">
                <a:latin typeface="+mn-lt"/>
                <a:ea typeface="+mn-ea"/>
                <a:cs typeface="+mn-ea"/>
                <a:sym typeface="+mn-lt"/>
              </a:rPr>
              <a:t>目的</a:t>
            </a:r>
          </a:p>
          <a:p>
            <a:pPr lvl="1">
              <a:lnSpc>
                <a:spcPct val="130000"/>
              </a:lnSpc>
              <a:spcBef>
                <a:spcPts val="0"/>
              </a:spcBef>
            </a:pPr>
            <a:r>
              <a:rPr kumimoji="1" lang="zh-CN" altLang="en-US" dirty="0">
                <a:latin typeface="+mn-lt"/>
                <a:ea typeface="+mn-ea"/>
                <a:cs typeface="+mn-ea"/>
                <a:sym typeface="+mn-lt"/>
              </a:rPr>
              <a:t>对可以连续发出的最多帧数（已发出但未确认的帧）作限制</a:t>
            </a:r>
            <a:endParaRPr kumimoji="1" lang="en-US" altLang="zh-CN" dirty="0">
              <a:latin typeface="+mn-lt"/>
              <a:ea typeface="+mn-ea"/>
              <a:cs typeface="+mn-ea"/>
              <a:sym typeface="+mn-lt"/>
            </a:endParaRPr>
          </a:p>
          <a:p>
            <a:pPr lvl="1">
              <a:lnSpc>
                <a:spcPct val="130000"/>
              </a:lnSpc>
              <a:spcBef>
                <a:spcPts val="0"/>
              </a:spcBef>
            </a:pPr>
            <a:endParaRPr kumimoji="1" lang="zh-CN" altLang="en-US" dirty="0">
              <a:latin typeface="+mn-lt"/>
              <a:ea typeface="+mn-ea"/>
              <a:cs typeface="+mn-ea"/>
              <a:sym typeface="+mn-lt"/>
            </a:endParaRPr>
          </a:p>
          <a:p>
            <a:pPr>
              <a:lnSpc>
                <a:spcPct val="130000"/>
              </a:lnSpc>
              <a:spcBef>
                <a:spcPts val="0"/>
              </a:spcBef>
            </a:pPr>
            <a:r>
              <a:rPr kumimoji="1" lang="zh-CN" altLang="en-US" dirty="0">
                <a:latin typeface="+mn-lt"/>
                <a:ea typeface="+mn-ea"/>
                <a:cs typeface="+mn-ea"/>
                <a:sym typeface="+mn-lt"/>
              </a:rPr>
              <a:t>序号使用</a:t>
            </a:r>
          </a:p>
          <a:p>
            <a:pPr lvl="1">
              <a:lnSpc>
                <a:spcPct val="130000"/>
              </a:lnSpc>
              <a:spcBef>
                <a:spcPts val="0"/>
              </a:spcBef>
            </a:pPr>
            <a:r>
              <a:rPr kumimoji="1" lang="zh-CN" altLang="en-US" dirty="0">
                <a:latin typeface="+mn-lt"/>
                <a:ea typeface="+mn-ea"/>
                <a:cs typeface="+mn-ea"/>
                <a:sym typeface="+mn-lt"/>
              </a:rPr>
              <a:t>循环</a:t>
            </a:r>
            <a:r>
              <a:rPr kumimoji="1" lang="zh-CN" altLang="en-US" dirty="0">
                <a:solidFill>
                  <a:srgbClr val="C00000"/>
                </a:solidFill>
                <a:latin typeface="+mn-lt"/>
                <a:ea typeface="+mn-ea"/>
                <a:cs typeface="+mn-ea"/>
                <a:sym typeface="+mn-lt"/>
              </a:rPr>
              <a:t>重复使用</a:t>
            </a:r>
            <a:r>
              <a:rPr kumimoji="1" lang="zh-CN" altLang="en-US" dirty="0">
                <a:latin typeface="+mn-lt"/>
                <a:ea typeface="+mn-ea"/>
                <a:cs typeface="+mn-ea"/>
                <a:sym typeface="+mn-lt"/>
              </a:rPr>
              <a:t>有限的帧序号</a:t>
            </a:r>
            <a:endParaRPr kumimoji="1" lang="en-US" altLang="zh-CN" dirty="0">
              <a:latin typeface="+mn-lt"/>
              <a:ea typeface="+mn-ea"/>
              <a:cs typeface="+mn-ea"/>
              <a:sym typeface="+mn-lt"/>
            </a:endParaRPr>
          </a:p>
          <a:p>
            <a:pPr lvl="1">
              <a:lnSpc>
                <a:spcPct val="130000"/>
              </a:lnSpc>
              <a:spcBef>
                <a:spcPts val="0"/>
              </a:spcBef>
            </a:pPr>
            <a:endParaRPr kumimoji="1" lang="en-US" altLang="zh-CN" dirty="0">
              <a:latin typeface="+mn-lt"/>
              <a:ea typeface="+mn-ea"/>
              <a:cs typeface="+mn-ea"/>
              <a:sym typeface="+mn-lt"/>
            </a:endParaRPr>
          </a:p>
          <a:p>
            <a:pPr>
              <a:lnSpc>
                <a:spcPct val="130000"/>
              </a:lnSpc>
              <a:spcBef>
                <a:spcPts val="0"/>
              </a:spcBef>
            </a:pPr>
            <a:r>
              <a:rPr kumimoji="1" lang="zh-CN" altLang="en-US" sz="2400" dirty="0">
                <a:latin typeface="+mn-lt"/>
                <a:ea typeface="+mn-ea"/>
                <a:cs typeface="+mn-ea"/>
                <a:sym typeface="+mn-lt"/>
              </a:rPr>
              <a:t>流量控制：</a:t>
            </a:r>
            <a:r>
              <a:rPr kumimoji="1" lang="zh-CN" altLang="en-US" sz="2400" dirty="0">
                <a:solidFill>
                  <a:srgbClr val="C00000"/>
                </a:solidFill>
                <a:latin typeface="+mn-lt"/>
                <a:ea typeface="+mn-ea"/>
                <a:cs typeface="+mn-ea"/>
                <a:sym typeface="+mn-lt"/>
              </a:rPr>
              <a:t>接收窗口驱动发送窗口</a:t>
            </a:r>
            <a:r>
              <a:rPr kumimoji="1" lang="zh-CN" altLang="en-US" sz="2400" dirty="0">
                <a:latin typeface="+mn-lt"/>
                <a:ea typeface="+mn-ea"/>
                <a:cs typeface="+mn-ea"/>
                <a:sym typeface="+mn-lt"/>
              </a:rPr>
              <a:t>的转动</a:t>
            </a:r>
            <a:endParaRPr kumimoji="1" lang="en-US" altLang="zh-CN" sz="2400" dirty="0">
              <a:latin typeface="+mn-lt"/>
              <a:ea typeface="+mn-ea"/>
              <a:cs typeface="+mn-ea"/>
              <a:sym typeface="+mn-lt"/>
            </a:endParaRPr>
          </a:p>
          <a:p>
            <a:pPr lvl="1">
              <a:lnSpc>
                <a:spcPct val="130000"/>
              </a:lnSpc>
              <a:spcBef>
                <a:spcPts val="0"/>
              </a:spcBef>
            </a:pPr>
            <a:r>
              <a:rPr kumimoji="1" lang="zh-CN" altLang="en-US" sz="2000" dirty="0">
                <a:latin typeface="+mn-lt"/>
                <a:ea typeface="+mn-ea"/>
                <a:cs typeface="+mn-ea"/>
                <a:sym typeface="+mn-lt"/>
              </a:rPr>
              <a:t>发送窗口：大小记作</a:t>
            </a:r>
            <a:r>
              <a:rPr kumimoji="1" lang="en-US" altLang="zh-CN" sz="2000" dirty="0">
                <a:latin typeface="+mn-lt"/>
                <a:ea typeface="+mn-ea"/>
                <a:cs typeface="+mn-ea"/>
                <a:sym typeface="+mn-lt"/>
              </a:rPr>
              <a:t>W</a:t>
            </a:r>
            <a:r>
              <a:rPr kumimoji="1" lang="en-US" altLang="zh-CN" sz="2000" baseline="-25000" dirty="0">
                <a:latin typeface="+mn-lt"/>
                <a:ea typeface="+mn-ea"/>
                <a:cs typeface="+mn-ea"/>
                <a:sym typeface="+mn-lt"/>
              </a:rPr>
              <a:t>T</a:t>
            </a:r>
            <a:r>
              <a:rPr kumimoji="1" lang="zh-CN" altLang="en-US" sz="2000" dirty="0">
                <a:latin typeface="+mn-lt"/>
                <a:ea typeface="+mn-ea"/>
                <a:cs typeface="+mn-ea"/>
                <a:sym typeface="+mn-lt"/>
              </a:rPr>
              <a:t>，表示在收到对方确认的信息之前，可以连续发出的最多数据帧数</a:t>
            </a:r>
          </a:p>
          <a:p>
            <a:pPr lvl="1">
              <a:lnSpc>
                <a:spcPct val="130000"/>
              </a:lnSpc>
              <a:spcBef>
                <a:spcPts val="0"/>
              </a:spcBef>
            </a:pPr>
            <a:r>
              <a:rPr kumimoji="1" lang="zh-CN" altLang="en-US" sz="2000" dirty="0">
                <a:latin typeface="+mn-lt"/>
                <a:ea typeface="+mn-ea"/>
                <a:cs typeface="+mn-ea"/>
                <a:sym typeface="+mn-lt"/>
              </a:rPr>
              <a:t>接收窗口：其大小记作</a:t>
            </a:r>
            <a:r>
              <a:rPr kumimoji="1" lang="en-US" altLang="zh-CN" sz="2000" dirty="0">
                <a:latin typeface="+mn-lt"/>
                <a:ea typeface="+mn-ea"/>
                <a:cs typeface="+mn-ea"/>
                <a:sym typeface="+mn-lt"/>
              </a:rPr>
              <a:t>W</a:t>
            </a:r>
            <a:r>
              <a:rPr kumimoji="1" lang="en-US" altLang="zh-CN" sz="2000" baseline="-25000" dirty="0">
                <a:latin typeface="+mn-lt"/>
                <a:ea typeface="+mn-ea"/>
                <a:cs typeface="+mn-ea"/>
                <a:sym typeface="+mn-lt"/>
              </a:rPr>
              <a:t>R</a:t>
            </a:r>
            <a:r>
              <a:rPr kumimoji="1" lang="en-US" altLang="zh-CN" sz="2000" dirty="0">
                <a:latin typeface="+mn-lt"/>
                <a:ea typeface="+mn-ea"/>
                <a:cs typeface="+mn-ea"/>
                <a:sym typeface="+mn-lt"/>
              </a:rPr>
              <a:t> </a:t>
            </a:r>
            <a:r>
              <a:rPr kumimoji="1" lang="zh-CN" altLang="en-US" sz="2000" dirty="0">
                <a:latin typeface="+mn-lt"/>
                <a:ea typeface="+mn-ea"/>
                <a:cs typeface="+mn-ea"/>
                <a:sym typeface="+mn-lt"/>
              </a:rPr>
              <a:t>，为可以连续接收的最多数据帧数</a:t>
            </a:r>
            <a:endParaRPr kumimoji="1" lang="en-US" altLang="zh-CN" sz="2000" dirty="0">
              <a:latin typeface="+mn-lt"/>
              <a:ea typeface="+mn-ea"/>
              <a:cs typeface="+mn-ea"/>
              <a:sym typeface="+mn-lt"/>
            </a:endParaRPr>
          </a:p>
          <a:p>
            <a:pPr lvl="1">
              <a:lnSpc>
                <a:spcPct val="130000"/>
              </a:lnSpc>
              <a:spcBef>
                <a:spcPts val="0"/>
              </a:spcBef>
            </a:pPr>
            <a:endParaRPr kumimoji="1" lang="en-US" altLang="zh-CN" sz="2000" dirty="0">
              <a:latin typeface="+mn-lt"/>
              <a:ea typeface="+mn-ea"/>
              <a:cs typeface="+mn-ea"/>
              <a:sym typeface="+mn-lt"/>
            </a:endParaRPr>
          </a:p>
          <a:p>
            <a:pPr>
              <a:lnSpc>
                <a:spcPct val="130000"/>
              </a:lnSpc>
              <a:spcBef>
                <a:spcPts val="0"/>
              </a:spcBef>
            </a:pPr>
            <a:r>
              <a:rPr kumimoji="1" lang="zh-CN" altLang="en-US" sz="2400" dirty="0">
                <a:solidFill>
                  <a:srgbClr val="C00000"/>
                </a:solidFill>
                <a:latin typeface="+mn-lt"/>
                <a:ea typeface="+mn-ea"/>
                <a:cs typeface="+mn-ea"/>
                <a:sym typeface="+mn-lt"/>
              </a:rPr>
              <a:t>累积确认</a:t>
            </a:r>
            <a:r>
              <a:rPr kumimoji="1" lang="zh-CN" altLang="en-US" sz="2400" dirty="0">
                <a:latin typeface="+mn-lt"/>
                <a:ea typeface="+mn-ea"/>
                <a:cs typeface="+mn-ea"/>
                <a:sym typeface="+mn-lt"/>
              </a:rPr>
              <a:t>：</a:t>
            </a:r>
            <a:r>
              <a:rPr kumimoji="1" lang="zh-CN" altLang="zh-CN" dirty="0">
                <a:cs typeface="+mn-ea"/>
              </a:rPr>
              <a:t>接收方使用一个</a:t>
            </a:r>
            <a:r>
              <a:rPr kumimoji="1" lang="en-US" altLang="zh-CN" dirty="0">
                <a:cs typeface="+mn-ea"/>
              </a:rPr>
              <a:t>ACK</a:t>
            </a:r>
            <a:r>
              <a:rPr kumimoji="1" lang="zh-CN" altLang="zh-CN" dirty="0">
                <a:cs typeface="+mn-ea"/>
              </a:rPr>
              <a:t>帧来对多个数据帧的接收进行确认</a:t>
            </a:r>
            <a:endParaRPr kumimoji="1" lang="zh-CN" altLang="en-US"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3ABD729-B4F4-2A2C-921C-BC99FD1066EB}"/>
              </a:ext>
            </a:extLst>
          </p:cNvPr>
          <p:cNvSpPr>
            <a:spLocks noGrp="1"/>
          </p:cNvSpPr>
          <p:nvPr>
            <p:ph type="sldNum" sz="quarter" idx="12"/>
          </p:nvPr>
        </p:nvSpPr>
        <p:spPr/>
        <p:txBody>
          <a:bodyPr/>
          <a:lstStyle/>
          <a:p>
            <a:fld id="{C8BB1146-E542-4D4E-B8E9-6919A11DDD48}" type="slidenum">
              <a:rPr lang="en-US" smtClean="0"/>
              <a:t>65</a:t>
            </a:fld>
            <a:endParaRPr lang="en-US"/>
          </a:p>
        </p:txBody>
      </p:sp>
    </p:spTree>
    <p:extLst>
      <p:ext uri="{BB962C8B-B14F-4D97-AF65-F5344CB8AC3E}">
        <p14:creationId xmlns:p14="http://schemas.microsoft.com/office/powerpoint/2010/main" val="4067204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059B9-3EDA-CE2B-794C-E7951C5BB276}"/>
              </a:ext>
            </a:extLst>
          </p:cNvPr>
          <p:cNvSpPr>
            <a:spLocks noGrp="1"/>
          </p:cNvSpPr>
          <p:nvPr>
            <p:ph type="title"/>
          </p:nvPr>
        </p:nvSpPr>
        <p:spPr/>
        <p:txBody>
          <a:bodyPr/>
          <a:lstStyle/>
          <a:p>
            <a:r>
              <a:rPr lang="zh-CN" altLang="en-US" sz="3200" b="1" dirty="0">
                <a:latin typeface="+mn-ea"/>
                <a:ea typeface="+mn-ea"/>
                <a:cs typeface="+mn-ea"/>
                <a:sym typeface="+mn-lt"/>
              </a:rPr>
              <a:t>滑动窗口协议</a:t>
            </a:r>
            <a:r>
              <a:rPr lang="en-US" altLang="zh-CN" sz="3200" b="1" dirty="0">
                <a:latin typeface="+mn-lt"/>
                <a:ea typeface="+mn-ea"/>
                <a:cs typeface="+mn-ea"/>
                <a:sym typeface="+mn-lt"/>
              </a:rPr>
              <a:t>——</a:t>
            </a:r>
            <a:r>
              <a:rPr lang="zh-CN" altLang="en-US" sz="3200" b="0" dirty="0">
                <a:latin typeface="+mn-lt"/>
                <a:ea typeface="+mn-ea"/>
                <a:cs typeface="+mn-ea"/>
                <a:sym typeface="+mn-lt"/>
              </a:rPr>
              <a:t>基本思想</a:t>
            </a:r>
            <a:endParaRPr lang="zh-CN" altLang="en-US" dirty="0"/>
          </a:p>
        </p:txBody>
      </p:sp>
      <p:sp>
        <p:nvSpPr>
          <p:cNvPr id="3" name="内容占位符 2">
            <a:extLst>
              <a:ext uri="{FF2B5EF4-FFF2-40B4-BE49-F238E27FC236}">
                <a16:creationId xmlns:a16="http://schemas.microsoft.com/office/drawing/2014/main" id="{BC35F5BF-1C11-BA15-E075-263CD78D2F06}"/>
              </a:ext>
            </a:extLst>
          </p:cNvPr>
          <p:cNvSpPr>
            <a:spLocks noGrp="1"/>
          </p:cNvSpPr>
          <p:nvPr>
            <p:ph idx="1"/>
          </p:nvPr>
        </p:nvSpPr>
        <p:spPr/>
        <p:txBody>
          <a:bodyPr/>
          <a:lstStyle/>
          <a:p>
            <a:pPr marL="571500" indent="-514350" eaLnBrk="1" fontAlgn="auto" hangingPunct="1">
              <a:spcAft>
                <a:spcPts val="0"/>
              </a:spcAft>
              <a:buClr>
                <a:schemeClr val="tx1"/>
              </a:buClr>
              <a:buFont typeface="Wingdings" panose="05000000000000000000" pitchFamily="2" charset="2"/>
              <a:buChar char="n"/>
              <a:defRPr/>
            </a:pPr>
            <a:endParaRPr lang="en-US" altLang="zh-CN" b="1" dirty="0">
              <a:solidFill>
                <a:srgbClr val="C00000"/>
              </a:solidFill>
              <a:latin typeface="宋体" pitchFamily="2" charset="-122"/>
            </a:endParaRPr>
          </a:p>
          <a:p>
            <a:pPr marL="571500" indent="-514350" eaLnBrk="1" fontAlgn="auto" hangingPunct="1">
              <a:spcAft>
                <a:spcPts val="0"/>
              </a:spcAft>
              <a:buClr>
                <a:schemeClr val="tx1"/>
              </a:buClr>
              <a:buFont typeface="Wingdings" panose="05000000000000000000" pitchFamily="2" charset="2"/>
              <a:buChar char="n"/>
              <a:defRPr/>
            </a:pPr>
            <a:r>
              <a:rPr lang="zh-CN" altLang="en-US" b="1" dirty="0">
                <a:solidFill>
                  <a:srgbClr val="C00000"/>
                </a:solidFill>
                <a:latin typeface="宋体" pitchFamily="2" charset="-122"/>
              </a:rPr>
              <a:t>帧编号</a:t>
            </a:r>
            <a:endParaRPr lang="en-US" altLang="zh-CN" b="1" dirty="0">
              <a:solidFill>
                <a:srgbClr val="000000"/>
              </a:solidFill>
              <a:latin typeface="宋体" pitchFamily="2" charset="-122"/>
            </a:endParaRPr>
          </a:p>
          <a:p>
            <a:pPr lvl="1" eaLnBrk="1" fontAlgn="auto" hangingPunct="1">
              <a:spcAft>
                <a:spcPts val="0"/>
              </a:spcAft>
              <a:defRPr/>
            </a:pPr>
            <a:endParaRPr lang="en-US" altLang="zh-CN" dirty="0">
              <a:solidFill>
                <a:srgbClr val="000000"/>
              </a:solidFill>
              <a:latin typeface="+mn-ea"/>
            </a:endParaRPr>
          </a:p>
          <a:p>
            <a:pPr lvl="1" eaLnBrk="1" fontAlgn="auto" hangingPunct="1">
              <a:spcAft>
                <a:spcPts val="0"/>
              </a:spcAft>
              <a:defRPr/>
            </a:pPr>
            <a:r>
              <a:rPr lang="zh-CN" altLang="en-US" dirty="0">
                <a:solidFill>
                  <a:srgbClr val="000000"/>
                </a:solidFill>
                <a:latin typeface="+mn-ea"/>
              </a:rPr>
              <a:t>在滑动窗口协议中，数据帧以模</a:t>
            </a:r>
            <a:r>
              <a:rPr lang="en-US" altLang="zh-CN" dirty="0">
                <a:solidFill>
                  <a:srgbClr val="000000"/>
                </a:solidFill>
                <a:latin typeface="+mn-ea"/>
              </a:rPr>
              <a:t>n</a:t>
            </a:r>
            <a:r>
              <a:rPr lang="zh-CN" altLang="en-US" dirty="0">
                <a:solidFill>
                  <a:srgbClr val="000000"/>
                </a:solidFill>
                <a:latin typeface="+mn-ea"/>
              </a:rPr>
              <a:t>方式编号，也就是说，编号从</a:t>
            </a:r>
            <a:r>
              <a:rPr lang="en-US" altLang="zh-CN" dirty="0">
                <a:solidFill>
                  <a:srgbClr val="000000"/>
                </a:solidFill>
                <a:latin typeface="+mn-ea"/>
              </a:rPr>
              <a:t>0</a:t>
            </a:r>
            <a:r>
              <a:rPr lang="zh-CN" altLang="en-US" dirty="0">
                <a:solidFill>
                  <a:srgbClr val="000000"/>
                </a:solidFill>
                <a:latin typeface="+mn-ea"/>
              </a:rPr>
              <a:t>到</a:t>
            </a:r>
            <a:r>
              <a:rPr lang="en-US" altLang="zh-CN" dirty="0">
                <a:solidFill>
                  <a:srgbClr val="000000"/>
                </a:solidFill>
                <a:latin typeface="+mn-ea"/>
              </a:rPr>
              <a:t>n-1</a:t>
            </a:r>
          </a:p>
          <a:p>
            <a:pPr lvl="1" eaLnBrk="1" fontAlgn="auto" hangingPunct="1">
              <a:spcAft>
                <a:spcPts val="0"/>
              </a:spcAft>
              <a:defRPr/>
            </a:pPr>
            <a:r>
              <a:rPr lang="zh-CN" altLang="en-US" dirty="0">
                <a:solidFill>
                  <a:srgbClr val="000000"/>
                </a:solidFill>
                <a:latin typeface="+mn-ea"/>
              </a:rPr>
              <a:t>窗口的大小是</a:t>
            </a:r>
            <a:r>
              <a:rPr lang="en-US" altLang="zh-CN" dirty="0">
                <a:solidFill>
                  <a:srgbClr val="000000"/>
                </a:solidFill>
                <a:latin typeface="+mn-ea"/>
              </a:rPr>
              <a:t>n-1</a:t>
            </a:r>
          </a:p>
          <a:p>
            <a:pPr lvl="1" eaLnBrk="1" fontAlgn="auto" hangingPunct="1">
              <a:spcAft>
                <a:spcPts val="0"/>
              </a:spcAft>
              <a:defRPr/>
            </a:pPr>
            <a:r>
              <a:rPr lang="zh-CN" altLang="en-US" dirty="0">
                <a:solidFill>
                  <a:srgbClr val="000000"/>
                </a:solidFill>
                <a:latin typeface="+mn-ea"/>
              </a:rPr>
              <a:t>接收方发送的应答帧</a:t>
            </a:r>
            <a:r>
              <a:rPr lang="en-US" altLang="zh-CN" dirty="0">
                <a:solidFill>
                  <a:srgbClr val="000000"/>
                </a:solidFill>
                <a:latin typeface="+mn-ea"/>
              </a:rPr>
              <a:t>(ACK)</a:t>
            </a:r>
            <a:r>
              <a:rPr lang="zh-CN" altLang="en-US" dirty="0">
                <a:solidFill>
                  <a:srgbClr val="000000"/>
                </a:solidFill>
                <a:latin typeface="+mn-ea"/>
              </a:rPr>
              <a:t>编号</a:t>
            </a:r>
            <a:r>
              <a:rPr lang="en-US" altLang="zh-CN" dirty="0">
                <a:solidFill>
                  <a:srgbClr val="000000"/>
                </a:solidFill>
                <a:latin typeface="+mn-ea"/>
              </a:rPr>
              <a:t>x</a:t>
            </a:r>
            <a:r>
              <a:rPr lang="zh-CN" altLang="en-US" dirty="0">
                <a:solidFill>
                  <a:srgbClr val="000000"/>
                </a:solidFill>
                <a:latin typeface="+mn-ea"/>
              </a:rPr>
              <a:t>是接收方</a:t>
            </a:r>
            <a:r>
              <a:rPr lang="zh-CN" altLang="en-US" dirty="0">
                <a:solidFill>
                  <a:srgbClr val="FF0000"/>
                </a:solidFill>
                <a:latin typeface="+mn-ea"/>
              </a:rPr>
              <a:t>希望收到的下一帧的编号</a:t>
            </a:r>
            <a:endParaRPr lang="en-US" altLang="zh-CN" dirty="0">
              <a:solidFill>
                <a:srgbClr val="FF0000"/>
              </a:solidFill>
              <a:latin typeface="+mn-ea"/>
            </a:endParaRPr>
          </a:p>
          <a:p>
            <a:endParaRPr lang="zh-CN" altLang="en-US" dirty="0"/>
          </a:p>
        </p:txBody>
      </p:sp>
      <p:sp>
        <p:nvSpPr>
          <p:cNvPr id="4" name="灯片编号占位符 3">
            <a:extLst>
              <a:ext uri="{FF2B5EF4-FFF2-40B4-BE49-F238E27FC236}">
                <a16:creationId xmlns:a16="http://schemas.microsoft.com/office/drawing/2014/main" id="{20B0A593-8AF6-C043-50CF-A62ACDCA683F}"/>
              </a:ext>
            </a:extLst>
          </p:cNvPr>
          <p:cNvSpPr>
            <a:spLocks noGrp="1"/>
          </p:cNvSpPr>
          <p:nvPr>
            <p:ph type="sldNum" sz="quarter" idx="12"/>
          </p:nvPr>
        </p:nvSpPr>
        <p:spPr/>
        <p:txBody>
          <a:bodyPr/>
          <a:lstStyle/>
          <a:p>
            <a:fld id="{C8BB1146-E542-4D4E-B8E9-6919A11DDD48}" type="slidenum">
              <a:rPr lang="en-US" smtClean="0"/>
              <a:t>66</a:t>
            </a:fld>
            <a:endParaRPr lang="en-US"/>
          </a:p>
        </p:txBody>
      </p:sp>
    </p:spTree>
    <p:extLst>
      <p:ext uri="{BB962C8B-B14F-4D97-AF65-F5344CB8AC3E}">
        <p14:creationId xmlns:p14="http://schemas.microsoft.com/office/powerpoint/2010/main" val="1623084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B5985-9A2D-9FA6-BEC4-EBC287A75F6D}"/>
              </a:ext>
            </a:extLst>
          </p:cNvPr>
          <p:cNvSpPr>
            <a:spLocks noGrp="1"/>
          </p:cNvSpPr>
          <p:nvPr>
            <p:ph type="title"/>
          </p:nvPr>
        </p:nvSpPr>
        <p:spPr/>
        <p:txBody>
          <a:bodyPr>
            <a:normAutofit/>
          </a:bodyPr>
          <a:lstStyle/>
          <a:p>
            <a:r>
              <a:rPr lang="zh-CN" altLang="en-US" sz="3200" b="1" dirty="0">
                <a:latin typeface="+mn-lt"/>
                <a:ea typeface="+mn-ea"/>
                <a:cs typeface="+mn-ea"/>
                <a:sym typeface="+mn-lt"/>
              </a:rPr>
              <a:t>发送方窗口</a:t>
            </a:r>
            <a:endParaRPr lang="zh-CN" altLang="en-US" dirty="0"/>
          </a:p>
        </p:txBody>
      </p:sp>
      <p:sp>
        <p:nvSpPr>
          <p:cNvPr id="4" name="灯片编号占位符 3">
            <a:extLst>
              <a:ext uri="{FF2B5EF4-FFF2-40B4-BE49-F238E27FC236}">
                <a16:creationId xmlns:a16="http://schemas.microsoft.com/office/drawing/2014/main" id="{44F25FA7-F354-4348-01C5-6B72B7126A9C}"/>
              </a:ext>
            </a:extLst>
          </p:cNvPr>
          <p:cNvSpPr>
            <a:spLocks noGrp="1"/>
          </p:cNvSpPr>
          <p:nvPr>
            <p:ph type="sldNum" sz="quarter" idx="12"/>
          </p:nvPr>
        </p:nvSpPr>
        <p:spPr/>
        <p:txBody>
          <a:bodyPr/>
          <a:lstStyle/>
          <a:p>
            <a:fld id="{C8BB1146-E542-4D4E-B8E9-6919A11DDD48}" type="slidenum">
              <a:rPr lang="en-US" smtClean="0"/>
              <a:t>67</a:t>
            </a:fld>
            <a:endParaRPr lang="en-US"/>
          </a:p>
        </p:txBody>
      </p:sp>
      <p:grpSp>
        <p:nvGrpSpPr>
          <p:cNvPr id="5" name="Group 125">
            <a:extLst>
              <a:ext uri="{FF2B5EF4-FFF2-40B4-BE49-F238E27FC236}">
                <a16:creationId xmlns:a16="http://schemas.microsoft.com/office/drawing/2014/main" id="{E71216E8-A1FA-BB1E-A0CD-66A180EBC9DE}"/>
              </a:ext>
            </a:extLst>
          </p:cNvPr>
          <p:cNvGrpSpPr>
            <a:grpSpLocks/>
          </p:cNvGrpSpPr>
          <p:nvPr/>
        </p:nvGrpSpPr>
        <p:grpSpPr bwMode="auto">
          <a:xfrm>
            <a:off x="2135189" y="1052513"/>
            <a:ext cx="3375025" cy="2089150"/>
            <a:chOff x="550" y="709"/>
            <a:chExt cx="2126" cy="1316"/>
          </a:xfrm>
        </p:grpSpPr>
        <p:sp>
          <p:nvSpPr>
            <p:cNvPr id="6" name="Rectangle 4">
              <a:extLst>
                <a:ext uri="{FF2B5EF4-FFF2-40B4-BE49-F238E27FC236}">
                  <a16:creationId xmlns:a16="http://schemas.microsoft.com/office/drawing/2014/main" id="{180579CF-371C-B5ED-58CB-3C0CBAC20D8C}"/>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7" name="Rectangle 5">
              <a:extLst>
                <a:ext uri="{FF2B5EF4-FFF2-40B4-BE49-F238E27FC236}">
                  <a16:creationId xmlns:a16="http://schemas.microsoft.com/office/drawing/2014/main" id="{EA3805A8-4117-6702-9FB5-6610BB83A73E}"/>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8" name="Rectangle 6">
              <a:extLst>
                <a:ext uri="{FF2B5EF4-FFF2-40B4-BE49-F238E27FC236}">
                  <a16:creationId xmlns:a16="http://schemas.microsoft.com/office/drawing/2014/main" id="{316979DC-3018-C261-AFDE-602519042FB5}"/>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 name="Rectangle 7">
              <a:extLst>
                <a:ext uri="{FF2B5EF4-FFF2-40B4-BE49-F238E27FC236}">
                  <a16:creationId xmlns:a16="http://schemas.microsoft.com/office/drawing/2014/main" id="{635231D4-7336-E607-8F79-FC67C1EB8EF3}"/>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 name="Rectangle 8">
              <a:extLst>
                <a:ext uri="{FF2B5EF4-FFF2-40B4-BE49-F238E27FC236}">
                  <a16:creationId xmlns:a16="http://schemas.microsoft.com/office/drawing/2014/main" id="{B6CCA252-EED0-718B-46AE-B2B9AE240868}"/>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 name="Rectangle 9">
              <a:extLst>
                <a:ext uri="{FF2B5EF4-FFF2-40B4-BE49-F238E27FC236}">
                  <a16:creationId xmlns:a16="http://schemas.microsoft.com/office/drawing/2014/main" id="{490AAE6C-648A-55F8-7451-D0473EDEB2CE}"/>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2" name="Rectangle 10">
              <a:extLst>
                <a:ext uri="{FF2B5EF4-FFF2-40B4-BE49-F238E27FC236}">
                  <a16:creationId xmlns:a16="http://schemas.microsoft.com/office/drawing/2014/main" id="{518BC568-74F0-4843-06B9-BB48427E06F7}"/>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 name="Rectangle 11">
              <a:extLst>
                <a:ext uri="{FF2B5EF4-FFF2-40B4-BE49-F238E27FC236}">
                  <a16:creationId xmlns:a16="http://schemas.microsoft.com/office/drawing/2014/main" id="{049F9074-AC53-B449-8F42-3E9B30EF778B}"/>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4" name="Rectangle 12">
              <a:extLst>
                <a:ext uri="{FF2B5EF4-FFF2-40B4-BE49-F238E27FC236}">
                  <a16:creationId xmlns:a16="http://schemas.microsoft.com/office/drawing/2014/main" id="{653C56D1-B3C7-CA3F-66EB-62EF60D87977}"/>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5" name="Rectangle 13">
              <a:extLst>
                <a:ext uri="{FF2B5EF4-FFF2-40B4-BE49-F238E27FC236}">
                  <a16:creationId xmlns:a16="http://schemas.microsoft.com/office/drawing/2014/main" id="{ECF48597-B2C7-70BA-0183-A4C6708AC6A4}"/>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 name="Rectangle 14">
              <a:extLst>
                <a:ext uri="{FF2B5EF4-FFF2-40B4-BE49-F238E27FC236}">
                  <a16:creationId xmlns:a16="http://schemas.microsoft.com/office/drawing/2014/main" id="{216BFA6B-EA08-8149-27B6-E5535DA9D790}"/>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7" name="Rectangle 15">
              <a:extLst>
                <a:ext uri="{FF2B5EF4-FFF2-40B4-BE49-F238E27FC236}">
                  <a16:creationId xmlns:a16="http://schemas.microsoft.com/office/drawing/2014/main" id="{989BD3D2-311A-39E7-326D-26082FC86B2F}"/>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8" name="Rectangle 16">
              <a:extLst>
                <a:ext uri="{FF2B5EF4-FFF2-40B4-BE49-F238E27FC236}">
                  <a16:creationId xmlns:a16="http://schemas.microsoft.com/office/drawing/2014/main" id="{C76605DC-1615-1D92-408E-0BD516769643}"/>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 name="Rectangle 17">
              <a:extLst>
                <a:ext uri="{FF2B5EF4-FFF2-40B4-BE49-F238E27FC236}">
                  <a16:creationId xmlns:a16="http://schemas.microsoft.com/office/drawing/2014/main" id="{8F18DD3F-737D-4AC6-3981-B1E9836B3309}"/>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 name="Rectangle 18">
              <a:extLst>
                <a:ext uri="{FF2B5EF4-FFF2-40B4-BE49-F238E27FC236}">
                  <a16:creationId xmlns:a16="http://schemas.microsoft.com/office/drawing/2014/main" id="{D4C1D304-560F-1135-5A11-29549AD31DC4}"/>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1" name="Line 19">
              <a:extLst>
                <a:ext uri="{FF2B5EF4-FFF2-40B4-BE49-F238E27FC236}">
                  <a16:creationId xmlns:a16="http://schemas.microsoft.com/office/drawing/2014/main" id="{B032CBD1-DB08-C5AE-0B20-446029B36C58}"/>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2" name="Line 20">
              <a:extLst>
                <a:ext uri="{FF2B5EF4-FFF2-40B4-BE49-F238E27FC236}">
                  <a16:creationId xmlns:a16="http://schemas.microsoft.com/office/drawing/2014/main" id="{D8467B13-50C2-56DB-1C37-65FA913EEA82}"/>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21">
              <a:extLst>
                <a:ext uri="{FF2B5EF4-FFF2-40B4-BE49-F238E27FC236}">
                  <a16:creationId xmlns:a16="http://schemas.microsoft.com/office/drawing/2014/main" id="{17CF5440-5149-A4B9-C2D0-42AB45395583}"/>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AutoShape 22">
              <a:extLst>
                <a:ext uri="{FF2B5EF4-FFF2-40B4-BE49-F238E27FC236}">
                  <a16:creationId xmlns:a16="http://schemas.microsoft.com/office/drawing/2014/main" id="{5FA0F573-74A2-9E52-1EB2-8734D0865434}"/>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初始时，未发送任何帧，分界和窗口的左边界重叠，窗口中的帧都是未发送但是可以发送的帧。</a:t>
              </a:r>
            </a:p>
          </p:txBody>
        </p:sp>
        <p:sp>
          <p:nvSpPr>
            <p:cNvPr id="25" name="AutoShape 23">
              <a:extLst>
                <a:ext uri="{FF2B5EF4-FFF2-40B4-BE49-F238E27FC236}">
                  <a16:creationId xmlns:a16="http://schemas.microsoft.com/office/drawing/2014/main" id="{A933DF70-9092-743C-6F35-6567FCF32522}"/>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17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窗口右边是不可以发送的帧</a:t>
              </a:r>
            </a:p>
          </p:txBody>
        </p:sp>
        <p:sp>
          <p:nvSpPr>
            <p:cNvPr id="26" name="Rectangle 24">
              <a:extLst>
                <a:ext uri="{FF2B5EF4-FFF2-40B4-BE49-F238E27FC236}">
                  <a16:creationId xmlns:a16="http://schemas.microsoft.com/office/drawing/2014/main" id="{04654613-AB5B-A6AE-BE69-21BD9380E29B}"/>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26">
              <a:extLst>
                <a:ext uri="{FF2B5EF4-FFF2-40B4-BE49-F238E27FC236}">
                  <a16:creationId xmlns:a16="http://schemas.microsoft.com/office/drawing/2014/main" id="{A8D0FADE-78F0-4822-77C1-D9FF728B0503}"/>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27">
              <a:extLst>
                <a:ext uri="{FF2B5EF4-FFF2-40B4-BE49-F238E27FC236}">
                  <a16:creationId xmlns:a16="http://schemas.microsoft.com/office/drawing/2014/main" id="{74F87534-1C79-E0C1-0237-CDDEF0C020FD}"/>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9" name="Rectangle 28">
              <a:extLst>
                <a:ext uri="{FF2B5EF4-FFF2-40B4-BE49-F238E27FC236}">
                  <a16:creationId xmlns:a16="http://schemas.microsoft.com/office/drawing/2014/main" id="{2BD6E8ED-1ABC-957F-45F2-391CE87F11F9}"/>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0" name="Rectangle 29">
              <a:extLst>
                <a:ext uri="{FF2B5EF4-FFF2-40B4-BE49-F238E27FC236}">
                  <a16:creationId xmlns:a16="http://schemas.microsoft.com/office/drawing/2014/main" id="{5F925E52-BD8B-D646-311F-EB9F475752AB}"/>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1" name="Rectangle 30">
              <a:extLst>
                <a:ext uri="{FF2B5EF4-FFF2-40B4-BE49-F238E27FC236}">
                  <a16:creationId xmlns:a16="http://schemas.microsoft.com/office/drawing/2014/main" id="{3D1B6FA8-9551-86A4-C093-11D91AF6591B}"/>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2" name="Rectangle 31">
              <a:extLst>
                <a:ext uri="{FF2B5EF4-FFF2-40B4-BE49-F238E27FC236}">
                  <a16:creationId xmlns:a16="http://schemas.microsoft.com/office/drawing/2014/main" id="{32B93708-3363-EEA7-17CE-CCF77ECBD751}"/>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33" name="Group 124">
            <a:extLst>
              <a:ext uri="{FF2B5EF4-FFF2-40B4-BE49-F238E27FC236}">
                <a16:creationId xmlns:a16="http://schemas.microsoft.com/office/drawing/2014/main" id="{C3F1A63F-BE91-0892-63DB-9F1E6111E284}"/>
              </a:ext>
            </a:extLst>
          </p:cNvPr>
          <p:cNvGrpSpPr>
            <a:grpSpLocks/>
          </p:cNvGrpSpPr>
          <p:nvPr/>
        </p:nvGrpSpPr>
        <p:grpSpPr bwMode="auto">
          <a:xfrm>
            <a:off x="6311900" y="1052514"/>
            <a:ext cx="3602038" cy="2016125"/>
            <a:chOff x="2856" y="754"/>
            <a:chExt cx="2269" cy="1270"/>
          </a:xfrm>
        </p:grpSpPr>
        <p:sp>
          <p:nvSpPr>
            <p:cNvPr id="34" name="Rectangle 62">
              <a:extLst>
                <a:ext uri="{FF2B5EF4-FFF2-40B4-BE49-F238E27FC236}">
                  <a16:creationId xmlns:a16="http://schemas.microsoft.com/office/drawing/2014/main" id="{8CCEA62B-F40C-14BA-FA82-B05A74F7202E}"/>
                </a:ext>
              </a:extLst>
            </p:cNvPr>
            <p:cNvSpPr>
              <a:spLocks noChangeArrowheads="1"/>
            </p:cNvSpPr>
            <p:nvPr/>
          </p:nvSpPr>
          <p:spPr bwMode="auto">
            <a:xfrm>
              <a:off x="2999" y="1107"/>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5" name="Rectangle 32">
              <a:extLst>
                <a:ext uri="{FF2B5EF4-FFF2-40B4-BE49-F238E27FC236}">
                  <a16:creationId xmlns:a16="http://schemas.microsoft.com/office/drawing/2014/main" id="{78EA4B55-3FA1-F5AB-8DA0-6B063F22A071}"/>
                </a:ext>
              </a:extLst>
            </p:cNvPr>
            <p:cNvSpPr>
              <a:spLocks noChangeArrowheads="1"/>
            </p:cNvSpPr>
            <p:nvPr/>
          </p:nvSpPr>
          <p:spPr bwMode="auto">
            <a:xfrm>
              <a:off x="3613" y="1107"/>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6" name="Rectangle 33">
              <a:extLst>
                <a:ext uri="{FF2B5EF4-FFF2-40B4-BE49-F238E27FC236}">
                  <a16:creationId xmlns:a16="http://schemas.microsoft.com/office/drawing/2014/main" id="{A22F779D-989C-E32E-E9E0-B46266DD89C4}"/>
                </a:ext>
              </a:extLst>
            </p:cNvPr>
            <p:cNvSpPr>
              <a:spLocks noChangeArrowheads="1"/>
            </p:cNvSpPr>
            <p:nvPr/>
          </p:nvSpPr>
          <p:spPr bwMode="auto">
            <a:xfrm>
              <a:off x="503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37" name="Rectangle 34">
              <a:extLst>
                <a:ext uri="{FF2B5EF4-FFF2-40B4-BE49-F238E27FC236}">
                  <a16:creationId xmlns:a16="http://schemas.microsoft.com/office/drawing/2014/main" id="{162FA52B-8AC2-3F24-DE5A-03726348FBE3}"/>
                </a:ext>
              </a:extLst>
            </p:cNvPr>
            <p:cNvSpPr>
              <a:spLocks noChangeArrowheads="1"/>
            </p:cNvSpPr>
            <p:nvPr/>
          </p:nvSpPr>
          <p:spPr bwMode="auto">
            <a:xfrm>
              <a:off x="487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38" name="Rectangle 35">
              <a:extLst>
                <a:ext uri="{FF2B5EF4-FFF2-40B4-BE49-F238E27FC236}">
                  <a16:creationId xmlns:a16="http://schemas.microsoft.com/office/drawing/2014/main" id="{A2B121CF-296A-61BF-4F69-15547095A42A}"/>
                </a:ext>
              </a:extLst>
            </p:cNvPr>
            <p:cNvSpPr>
              <a:spLocks noChangeArrowheads="1"/>
            </p:cNvSpPr>
            <p:nvPr/>
          </p:nvSpPr>
          <p:spPr bwMode="auto">
            <a:xfrm>
              <a:off x="472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39" name="Rectangle 36">
              <a:extLst>
                <a:ext uri="{FF2B5EF4-FFF2-40B4-BE49-F238E27FC236}">
                  <a16:creationId xmlns:a16="http://schemas.microsoft.com/office/drawing/2014/main" id="{367AD44A-2CB3-0BD8-22AF-C4D29B2CC53D}"/>
                </a:ext>
              </a:extLst>
            </p:cNvPr>
            <p:cNvSpPr>
              <a:spLocks noChangeArrowheads="1"/>
            </p:cNvSpPr>
            <p:nvPr/>
          </p:nvSpPr>
          <p:spPr bwMode="auto">
            <a:xfrm>
              <a:off x="457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0" name="Rectangle 37">
              <a:extLst>
                <a:ext uri="{FF2B5EF4-FFF2-40B4-BE49-F238E27FC236}">
                  <a16:creationId xmlns:a16="http://schemas.microsoft.com/office/drawing/2014/main" id="{68B87D17-2902-2CEA-1FCE-717FD72D1EBE}"/>
                </a:ext>
              </a:extLst>
            </p:cNvPr>
            <p:cNvSpPr>
              <a:spLocks noChangeArrowheads="1"/>
            </p:cNvSpPr>
            <p:nvPr/>
          </p:nvSpPr>
          <p:spPr bwMode="auto">
            <a:xfrm>
              <a:off x="4428"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1" name="Rectangle 38">
              <a:extLst>
                <a:ext uri="{FF2B5EF4-FFF2-40B4-BE49-F238E27FC236}">
                  <a16:creationId xmlns:a16="http://schemas.microsoft.com/office/drawing/2014/main" id="{C1A14BF7-F246-E8BD-62EC-EA8E202FD835}"/>
                </a:ext>
              </a:extLst>
            </p:cNvPr>
            <p:cNvSpPr>
              <a:spLocks noChangeArrowheads="1"/>
            </p:cNvSpPr>
            <p:nvPr/>
          </p:nvSpPr>
          <p:spPr bwMode="auto">
            <a:xfrm>
              <a:off x="428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42" name="Rectangle 39">
              <a:extLst>
                <a:ext uri="{FF2B5EF4-FFF2-40B4-BE49-F238E27FC236}">
                  <a16:creationId xmlns:a16="http://schemas.microsoft.com/office/drawing/2014/main" id="{0628CD83-B62C-7488-CC06-5C81DECBA92B}"/>
                </a:ext>
              </a:extLst>
            </p:cNvPr>
            <p:cNvSpPr>
              <a:spLocks noChangeArrowheads="1"/>
            </p:cNvSpPr>
            <p:nvPr/>
          </p:nvSpPr>
          <p:spPr bwMode="auto">
            <a:xfrm>
              <a:off x="4141"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43" name="Rectangle 40">
              <a:extLst>
                <a:ext uri="{FF2B5EF4-FFF2-40B4-BE49-F238E27FC236}">
                  <a16:creationId xmlns:a16="http://schemas.microsoft.com/office/drawing/2014/main" id="{075C1683-0467-88C5-2A88-B0A12DCC878A}"/>
                </a:ext>
              </a:extLst>
            </p:cNvPr>
            <p:cNvSpPr>
              <a:spLocks noChangeArrowheads="1"/>
            </p:cNvSpPr>
            <p:nvPr/>
          </p:nvSpPr>
          <p:spPr bwMode="auto">
            <a:xfrm>
              <a:off x="396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44" name="Rectangle 41">
              <a:extLst>
                <a:ext uri="{FF2B5EF4-FFF2-40B4-BE49-F238E27FC236}">
                  <a16:creationId xmlns:a16="http://schemas.microsoft.com/office/drawing/2014/main" id="{269253E7-4A6B-C40A-EBFA-340DF1666AE9}"/>
                </a:ext>
              </a:extLst>
            </p:cNvPr>
            <p:cNvSpPr>
              <a:spLocks noChangeArrowheads="1"/>
            </p:cNvSpPr>
            <p:nvPr/>
          </p:nvSpPr>
          <p:spPr bwMode="auto">
            <a:xfrm>
              <a:off x="3813"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45" name="Rectangle 42">
              <a:extLst>
                <a:ext uri="{FF2B5EF4-FFF2-40B4-BE49-F238E27FC236}">
                  <a16:creationId xmlns:a16="http://schemas.microsoft.com/office/drawing/2014/main" id="{D8E453D1-C995-C468-1010-3E2B66723E03}"/>
                </a:ext>
              </a:extLst>
            </p:cNvPr>
            <p:cNvSpPr>
              <a:spLocks noChangeArrowheads="1"/>
            </p:cNvSpPr>
            <p:nvPr/>
          </p:nvSpPr>
          <p:spPr bwMode="auto">
            <a:xfrm>
              <a:off x="3664"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46" name="Rectangle 43">
              <a:extLst>
                <a:ext uri="{FF2B5EF4-FFF2-40B4-BE49-F238E27FC236}">
                  <a16:creationId xmlns:a16="http://schemas.microsoft.com/office/drawing/2014/main" id="{13BBAD65-D94F-4ED3-8E75-DFD0039AD39D}"/>
                </a:ext>
              </a:extLst>
            </p:cNvPr>
            <p:cNvSpPr>
              <a:spLocks noChangeArrowheads="1"/>
            </p:cNvSpPr>
            <p:nvPr/>
          </p:nvSpPr>
          <p:spPr bwMode="auto">
            <a:xfrm>
              <a:off x="350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47" name="Rectangle 44">
              <a:extLst>
                <a:ext uri="{FF2B5EF4-FFF2-40B4-BE49-F238E27FC236}">
                  <a16:creationId xmlns:a16="http://schemas.microsoft.com/office/drawing/2014/main" id="{AACC2C97-1DA9-A0D5-3907-58C6CB908047}"/>
                </a:ext>
              </a:extLst>
            </p:cNvPr>
            <p:cNvSpPr>
              <a:spLocks noChangeArrowheads="1"/>
            </p:cNvSpPr>
            <p:nvPr/>
          </p:nvSpPr>
          <p:spPr bwMode="auto">
            <a:xfrm>
              <a:off x="336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8" name="Rectangle 45">
              <a:extLst>
                <a:ext uri="{FF2B5EF4-FFF2-40B4-BE49-F238E27FC236}">
                  <a16:creationId xmlns:a16="http://schemas.microsoft.com/office/drawing/2014/main" id="{CC19AA1A-0E82-E124-D5DB-D79072C26D1B}"/>
                </a:ext>
              </a:extLst>
            </p:cNvPr>
            <p:cNvSpPr>
              <a:spLocks noChangeArrowheads="1"/>
            </p:cNvSpPr>
            <p:nvPr/>
          </p:nvSpPr>
          <p:spPr bwMode="auto">
            <a:xfrm>
              <a:off x="3216"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9" name="Rectangle 46">
              <a:extLst>
                <a:ext uri="{FF2B5EF4-FFF2-40B4-BE49-F238E27FC236}">
                  <a16:creationId xmlns:a16="http://schemas.microsoft.com/office/drawing/2014/main" id="{2E2B0F86-688C-956D-4DBC-415E590210EF}"/>
                </a:ext>
              </a:extLst>
            </p:cNvPr>
            <p:cNvSpPr>
              <a:spLocks noChangeArrowheads="1"/>
            </p:cNvSpPr>
            <p:nvPr/>
          </p:nvSpPr>
          <p:spPr bwMode="auto">
            <a:xfrm>
              <a:off x="305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50" name="Line 47">
              <a:extLst>
                <a:ext uri="{FF2B5EF4-FFF2-40B4-BE49-F238E27FC236}">
                  <a16:creationId xmlns:a16="http://schemas.microsoft.com/office/drawing/2014/main" id="{181DF35C-86B1-4712-386D-AF14E6F65B1F}"/>
                </a:ext>
              </a:extLst>
            </p:cNvPr>
            <p:cNvSpPr>
              <a:spLocks noChangeShapeType="1"/>
            </p:cNvSpPr>
            <p:nvPr/>
          </p:nvSpPr>
          <p:spPr bwMode="auto">
            <a:xfrm>
              <a:off x="2999" y="1220"/>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Line 48">
              <a:extLst>
                <a:ext uri="{FF2B5EF4-FFF2-40B4-BE49-F238E27FC236}">
                  <a16:creationId xmlns:a16="http://schemas.microsoft.com/office/drawing/2014/main" id="{89BB4169-FE83-21F9-923A-C6857A80B025}"/>
                </a:ext>
              </a:extLst>
            </p:cNvPr>
            <p:cNvSpPr>
              <a:spLocks noChangeShapeType="1"/>
            </p:cNvSpPr>
            <p:nvPr/>
          </p:nvSpPr>
          <p:spPr bwMode="auto">
            <a:xfrm>
              <a:off x="2999" y="13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2" name="Line 49">
              <a:extLst>
                <a:ext uri="{FF2B5EF4-FFF2-40B4-BE49-F238E27FC236}">
                  <a16:creationId xmlns:a16="http://schemas.microsoft.com/office/drawing/2014/main" id="{DF267F17-F94C-03C0-8AC4-78A5F4C1BF77}"/>
                </a:ext>
              </a:extLst>
            </p:cNvPr>
            <p:cNvSpPr>
              <a:spLocks noChangeShapeType="1"/>
            </p:cNvSpPr>
            <p:nvPr/>
          </p:nvSpPr>
          <p:spPr bwMode="auto">
            <a:xfrm>
              <a:off x="3611" y="827"/>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3" name="Rectangle 52">
              <a:extLst>
                <a:ext uri="{FF2B5EF4-FFF2-40B4-BE49-F238E27FC236}">
                  <a16:creationId xmlns:a16="http://schemas.microsoft.com/office/drawing/2014/main" id="{6481B019-8877-DF98-9DF8-48A4C513CF16}"/>
                </a:ext>
              </a:extLst>
            </p:cNvPr>
            <p:cNvSpPr>
              <a:spLocks noChangeArrowheads="1"/>
            </p:cNvSpPr>
            <p:nvPr/>
          </p:nvSpPr>
          <p:spPr bwMode="auto">
            <a:xfrm>
              <a:off x="315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4" name="Rectangle 53">
              <a:extLst>
                <a:ext uri="{FF2B5EF4-FFF2-40B4-BE49-F238E27FC236}">
                  <a16:creationId xmlns:a16="http://schemas.microsoft.com/office/drawing/2014/main" id="{A645E5A6-C70C-D100-10A0-B10DCC0C12A5}"/>
                </a:ext>
              </a:extLst>
            </p:cNvPr>
            <p:cNvSpPr>
              <a:spLocks noChangeArrowheads="1"/>
            </p:cNvSpPr>
            <p:nvPr/>
          </p:nvSpPr>
          <p:spPr bwMode="auto">
            <a:xfrm>
              <a:off x="346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5" name="Rectangle 54">
              <a:extLst>
                <a:ext uri="{FF2B5EF4-FFF2-40B4-BE49-F238E27FC236}">
                  <a16:creationId xmlns:a16="http://schemas.microsoft.com/office/drawing/2014/main" id="{0623070C-540E-59CA-5D90-8C44D7FBD41F}"/>
                </a:ext>
              </a:extLst>
            </p:cNvPr>
            <p:cNvSpPr>
              <a:spLocks noChangeArrowheads="1"/>
            </p:cNvSpPr>
            <p:nvPr/>
          </p:nvSpPr>
          <p:spPr bwMode="auto">
            <a:xfrm>
              <a:off x="3767"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6" name="Rectangle 55">
              <a:extLst>
                <a:ext uri="{FF2B5EF4-FFF2-40B4-BE49-F238E27FC236}">
                  <a16:creationId xmlns:a16="http://schemas.microsoft.com/office/drawing/2014/main" id="{B352C499-F8B3-A214-805C-F35BC70CE764}"/>
                </a:ext>
              </a:extLst>
            </p:cNvPr>
            <p:cNvSpPr>
              <a:spLocks noChangeArrowheads="1"/>
            </p:cNvSpPr>
            <p:nvPr/>
          </p:nvSpPr>
          <p:spPr bwMode="auto">
            <a:xfrm>
              <a:off x="4080"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7" name="Rectangle 56">
              <a:extLst>
                <a:ext uri="{FF2B5EF4-FFF2-40B4-BE49-F238E27FC236}">
                  <a16:creationId xmlns:a16="http://schemas.microsoft.com/office/drawing/2014/main" id="{8ED3C996-B062-8AF3-DDFC-616183339E87}"/>
                </a:ext>
              </a:extLst>
            </p:cNvPr>
            <p:cNvSpPr>
              <a:spLocks noChangeArrowheads="1"/>
            </p:cNvSpPr>
            <p:nvPr/>
          </p:nvSpPr>
          <p:spPr bwMode="auto">
            <a:xfrm>
              <a:off x="4376"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8" name="Rectangle 57">
              <a:extLst>
                <a:ext uri="{FF2B5EF4-FFF2-40B4-BE49-F238E27FC236}">
                  <a16:creationId xmlns:a16="http://schemas.microsoft.com/office/drawing/2014/main" id="{9274740A-84CB-43B2-20C8-7254A5A935DF}"/>
                </a:ext>
              </a:extLst>
            </p:cNvPr>
            <p:cNvSpPr>
              <a:spLocks noChangeArrowheads="1"/>
            </p:cNvSpPr>
            <p:nvPr/>
          </p:nvSpPr>
          <p:spPr bwMode="auto">
            <a:xfrm>
              <a:off x="467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9" name="Rectangle 58">
              <a:extLst>
                <a:ext uri="{FF2B5EF4-FFF2-40B4-BE49-F238E27FC236}">
                  <a16:creationId xmlns:a16="http://schemas.microsoft.com/office/drawing/2014/main" id="{C62F734F-0E86-9BB6-426B-A86294E446BE}"/>
                </a:ext>
              </a:extLst>
            </p:cNvPr>
            <p:cNvSpPr>
              <a:spLocks noChangeArrowheads="1"/>
            </p:cNvSpPr>
            <p:nvPr/>
          </p:nvSpPr>
          <p:spPr bwMode="auto">
            <a:xfrm>
              <a:off x="497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0" name="AutoShape 59">
              <a:extLst>
                <a:ext uri="{FF2B5EF4-FFF2-40B4-BE49-F238E27FC236}">
                  <a16:creationId xmlns:a16="http://schemas.microsoft.com/office/drawing/2014/main" id="{DE8B5CD0-CDFB-A49B-7DAA-4278813BFFE9}"/>
                </a:ext>
              </a:extLst>
            </p:cNvPr>
            <p:cNvSpPr>
              <a:spLocks noChangeArrowheads="1"/>
            </p:cNvSpPr>
            <p:nvPr/>
          </p:nvSpPr>
          <p:spPr bwMode="auto">
            <a:xfrm>
              <a:off x="2856" y="1706"/>
              <a:ext cx="756" cy="318"/>
            </a:xfrm>
            <a:prstGeom prst="wedgeRoundRectCallout">
              <a:avLst>
                <a:gd name="adj1" fmla="val 9259"/>
                <a:gd name="adj2" fmla="val -113208"/>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已发送但是未收到应答的帧</a:t>
              </a:r>
            </a:p>
          </p:txBody>
        </p:sp>
        <p:sp>
          <p:nvSpPr>
            <p:cNvPr id="61" name="AutoShape 60">
              <a:extLst>
                <a:ext uri="{FF2B5EF4-FFF2-40B4-BE49-F238E27FC236}">
                  <a16:creationId xmlns:a16="http://schemas.microsoft.com/office/drawing/2014/main" id="{3D3E6C7A-9A21-87F5-C84E-93BE3059EEDE}"/>
                </a:ext>
              </a:extLst>
            </p:cNvPr>
            <p:cNvSpPr>
              <a:spLocks noChangeArrowheads="1"/>
            </p:cNvSpPr>
            <p:nvPr/>
          </p:nvSpPr>
          <p:spPr bwMode="auto">
            <a:xfrm>
              <a:off x="4014" y="1706"/>
              <a:ext cx="771" cy="317"/>
            </a:xfrm>
            <a:prstGeom prst="wedgeRoundRectCallout">
              <a:avLst>
                <a:gd name="adj1" fmla="val -57912"/>
                <a:gd name="adj2" fmla="val -101421"/>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未发送但是可以发送的帧</a:t>
              </a:r>
            </a:p>
          </p:txBody>
        </p:sp>
        <p:sp>
          <p:nvSpPr>
            <p:cNvPr id="62" name="AutoShape 61">
              <a:extLst>
                <a:ext uri="{FF2B5EF4-FFF2-40B4-BE49-F238E27FC236}">
                  <a16:creationId xmlns:a16="http://schemas.microsoft.com/office/drawing/2014/main" id="{335B4107-C7DF-43A5-0CB1-B7E1F3D5810D}"/>
                </a:ext>
              </a:extLst>
            </p:cNvPr>
            <p:cNvSpPr>
              <a:spLocks noChangeArrowheads="1"/>
            </p:cNvSpPr>
            <p:nvPr/>
          </p:nvSpPr>
          <p:spPr bwMode="auto">
            <a:xfrm>
              <a:off x="3878" y="754"/>
              <a:ext cx="756" cy="318"/>
            </a:xfrm>
            <a:prstGeom prst="wedgeRoundRectCallout">
              <a:avLst>
                <a:gd name="adj1" fmla="val -84259"/>
                <a:gd name="adj2" fmla="val 34593"/>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发送了</a:t>
              </a:r>
              <a:r>
                <a:rPr lang="en-US" altLang="zh-CN" sz="1200" dirty="0">
                  <a:solidFill>
                    <a:srgbClr val="000000"/>
                  </a:solidFill>
                  <a:cs typeface="+mn-ea"/>
                  <a:sym typeface="+mn-lt"/>
                </a:rPr>
                <a:t>4</a:t>
              </a:r>
              <a:r>
                <a:rPr lang="zh-CN" altLang="en-US" sz="1200" dirty="0">
                  <a:solidFill>
                    <a:srgbClr val="000000"/>
                  </a:solidFill>
                  <a:cs typeface="+mn-ea"/>
                  <a:sym typeface="+mn-lt"/>
                </a:rPr>
                <a:t>帧，分界右移</a:t>
              </a:r>
              <a:r>
                <a:rPr lang="en-US" altLang="zh-CN" sz="1200" dirty="0">
                  <a:solidFill>
                    <a:srgbClr val="000000"/>
                  </a:solidFill>
                  <a:cs typeface="+mn-ea"/>
                  <a:sym typeface="+mn-lt"/>
                </a:rPr>
                <a:t>4</a:t>
              </a:r>
              <a:r>
                <a:rPr lang="zh-CN" altLang="en-US" sz="1200" dirty="0">
                  <a:solidFill>
                    <a:srgbClr val="000000"/>
                  </a:solidFill>
                  <a:cs typeface="+mn-ea"/>
                  <a:sym typeface="+mn-lt"/>
                </a:rPr>
                <a:t>帧</a:t>
              </a:r>
            </a:p>
          </p:txBody>
        </p:sp>
      </p:grpSp>
      <p:grpSp>
        <p:nvGrpSpPr>
          <p:cNvPr id="63" name="Group 126">
            <a:extLst>
              <a:ext uri="{FF2B5EF4-FFF2-40B4-BE49-F238E27FC236}">
                <a16:creationId xmlns:a16="http://schemas.microsoft.com/office/drawing/2014/main" id="{0729E35C-E2CC-F425-C4CC-3E4C0BE7A6AD}"/>
              </a:ext>
            </a:extLst>
          </p:cNvPr>
          <p:cNvGrpSpPr>
            <a:grpSpLocks/>
          </p:cNvGrpSpPr>
          <p:nvPr/>
        </p:nvGrpSpPr>
        <p:grpSpPr bwMode="auto">
          <a:xfrm>
            <a:off x="1992314" y="3789364"/>
            <a:ext cx="3602037" cy="2232025"/>
            <a:chOff x="381" y="2251"/>
            <a:chExt cx="2269" cy="1406"/>
          </a:xfrm>
        </p:grpSpPr>
        <p:sp>
          <p:nvSpPr>
            <p:cNvPr id="64" name="Rectangle 63">
              <a:extLst>
                <a:ext uri="{FF2B5EF4-FFF2-40B4-BE49-F238E27FC236}">
                  <a16:creationId xmlns:a16="http://schemas.microsoft.com/office/drawing/2014/main" id="{24C1858D-AE6F-A071-AB04-90937034F9BD}"/>
                </a:ext>
              </a:extLst>
            </p:cNvPr>
            <p:cNvSpPr>
              <a:spLocks noChangeArrowheads="1"/>
            </p:cNvSpPr>
            <p:nvPr/>
          </p:nvSpPr>
          <p:spPr bwMode="auto">
            <a:xfrm>
              <a:off x="984" y="2728"/>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5" name="Rectangle 64">
              <a:extLst>
                <a:ext uri="{FF2B5EF4-FFF2-40B4-BE49-F238E27FC236}">
                  <a16:creationId xmlns:a16="http://schemas.microsoft.com/office/drawing/2014/main" id="{508E9B5B-1680-8968-FB9C-05D93EB745E8}"/>
                </a:ext>
              </a:extLst>
            </p:cNvPr>
            <p:cNvSpPr>
              <a:spLocks noChangeArrowheads="1"/>
            </p:cNvSpPr>
            <p:nvPr/>
          </p:nvSpPr>
          <p:spPr bwMode="auto">
            <a:xfrm>
              <a:off x="1138" y="2728"/>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6" name="Rectangle 65">
              <a:extLst>
                <a:ext uri="{FF2B5EF4-FFF2-40B4-BE49-F238E27FC236}">
                  <a16:creationId xmlns:a16="http://schemas.microsoft.com/office/drawing/2014/main" id="{60740611-E8AD-B55D-2273-F92564ACBC40}"/>
                </a:ext>
              </a:extLst>
            </p:cNvPr>
            <p:cNvSpPr>
              <a:spLocks noChangeArrowheads="1"/>
            </p:cNvSpPr>
            <p:nvPr/>
          </p:nvSpPr>
          <p:spPr bwMode="auto">
            <a:xfrm>
              <a:off x="255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67" name="Rectangle 66">
              <a:extLst>
                <a:ext uri="{FF2B5EF4-FFF2-40B4-BE49-F238E27FC236}">
                  <a16:creationId xmlns:a16="http://schemas.microsoft.com/office/drawing/2014/main" id="{DC0B3F88-7F93-EA8B-0205-2EA2416F0423}"/>
                </a:ext>
              </a:extLst>
            </p:cNvPr>
            <p:cNvSpPr>
              <a:spLocks noChangeArrowheads="1"/>
            </p:cNvSpPr>
            <p:nvPr/>
          </p:nvSpPr>
          <p:spPr bwMode="auto">
            <a:xfrm>
              <a:off x="240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68" name="Rectangle 67">
              <a:extLst>
                <a:ext uri="{FF2B5EF4-FFF2-40B4-BE49-F238E27FC236}">
                  <a16:creationId xmlns:a16="http://schemas.microsoft.com/office/drawing/2014/main" id="{E65CDFC7-5A85-A5D6-54D1-35A96C251323}"/>
                </a:ext>
              </a:extLst>
            </p:cNvPr>
            <p:cNvSpPr>
              <a:spLocks noChangeArrowheads="1"/>
            </p:cNvSpPr>
            <p:nvPr/>
          </p:nvSpPr>
          <p:spPr bwMode="auto">
            <a:xfrm>
              <a:off x="225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69" name="Rectangle 68">
              <a:extLst>
                <a:ext uri="{FF2B5EF4-FFF2-40B4-BE49-F238E27FC236}">
                  <a16:creationId xmlns:a16="http://schemas.microsoft.com/office/drawing/2014/main" id="{F64DB30C-0276-D553-6692-B3AA660261BA}"/>
                </a:ext>
              </a:extLst>
            </p:cNvPr>
            <p:cNvSpPr>
              <a:spLocks noChangeArrowheads="1"/>
            </p:cNvSpPr>
            <p:nvPr/>
          </p:nvSpPr>
          <p:spPr bwMode="auto">
            <a:xfrm>
              <a:off x="209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0" name="Rectangle 69">
              <a:extLst>
                <a:ext uri="{FF2B5EF4-FFF2-40B4-BE49-F238E27FC236}">
                  <a16:creationId xmlns:a16="http://schemas.microsoft.com/office/drawing/2014/main" id="{3CC74125-56B8-E54E-65C9-789FFD39EDA4}"/>
                </a:ext>
              </a:extLst>
            </p:cNvPr>
            <p:cNvSpPr>
              <a:spLocks noChangeArrowheads="1"/>
            </p:cNvSpPr>
            <p:nvPr/>
          </p:nvSpPr>
          <p:spPr bwMode="auto">
            <a:xfrm>
              <a:off x="1953"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1" name="Rectangle 70">
              <a:extLst>
                <a:ext uri="{FF2B5EF4-FFF2-40B4-BE49-F238E27FC236}">
                  <a16:creationId xmlns:a16="http://schemas.microsoft.com/office/drawing/2014/main" id="{58DB2D33-AFB6-231F-ADAB-8874539D53DC}"/>
                </a:ext>
              </a:extLst>
            </p:cNvPr>
            <p:cNvSpPr>
              <a:spLocks noChangeArrowheads="1"/>
            </p:cNvSpPr>
            <p:nvPr/>
          </p:nvSpPr>
          <p:spPr bwMode="auto">
            <a:xfrm>
              <a:off x="181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72" name="Rectangle 71">
              <a:extLst>
                <a:ext uri="{FF2B5EF4-FFF2-40B4-BE49-F238E27FC236}">
                  <a16:creationId xmlns:a16="http://schemas.microsoft.com/office/drawing/2014/main" id="{E1E4C6AC-D810-F1F1-5A72-DB79DEE41AA2}"/>
                </a:ext>
              </a:extLst>
            </p:cNvPr>
            <p:cNvSpPr>
              <a:spLocks noChangeArrowheads="1"/>
            </p:cNvSpPr>
            <p:nvPr/>
          </p:nvSpPr>
          <p:spPr bwMode="auto">
            <a:xfrm>
              <a:off x="1666"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73" name="Rectangle 72">
              <a:extLst>
                <a:ext uri="{FF2B5EF4-FFF2-40B4-BE49-F238E27FC236}">
                  <a16:creationId xmlns:a16="http://schemas.microsoft.com/office/drawing/2014/main" id="{167D7992-FF5C-84E0-0660-86B94876F4FB}"/>
                </a:ext>
              </a:extLst>
            </p:cNvPr>
            <p:cNvSpPr>
              <a:spLocks noChangeArrowheads="1"/>
            </p:cNvSpPr>
            <p:nvPr/>
          </p:nvSpPr>
          <p:spPr bwMode="auto">
            <a:xfrm>
              <a:off x="149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74" name="Rectangle 73">
              <a:extLst>
                <a:ext uri="{FF2B5EF4-FFF2-40B4-BE49-F238E27FC236}">
                  <a16:creationId xmlns:a16="http://schemas.microsoft.com/office/drawing/2014/main" id="{AA2132E6-EBC6-D0F4-3BF6-098488884244}"/>
                </a:ext>
              </a:extLst>
            </p:cNvPr>
            <p:cNvSpPr>
              <a:spLocks noChangeArrowheads="1"/>
            </p:cNvSpPr>
            <p:nvPr/>
          </p:nvSpPr>
          <p:spPr bwMode="auto">
            <a:xfrm>
              <a:off x="1338"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75" name="Rectangle 74">
              <a:extLst>
                <a:ext uri="{FF2B5EF4-FFF2-40B4-BE49-F238E27FC236}">
                  <a16:creationId xmlns:a16="http://schemas.microsoft.com/office/drawing/2014/main" id="{AE50BD81-539C-9058-850C-6FD2413B1284}"/>
                </a:ext>
              </a:extLst>
            </p:cNvPr>
            <p:cNvSpPr>
              <a:spLocks noChangeArrowheads="1"/>
            </p:cNvSpPr>
            <p:nvPr/>
          </p:nvSpPr>
          <p:spPr bwMode="auto">
            <a:xfrm>
              <a:off x="1189"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76" name="Rectangle 75">
              <a:extLst>
                <a:ext uri="{FF2B5EF4-FFF2-40B4-BE49-F238E27FC236}">
                  <a16:creationId xmlns:a16="http://schemas.microsoft.com/office/drawing/2014/main" id="{A6E24284-9A2E-BD3E-B39A-7224C8A3A11E}"/>
                </a:ext>
              </a:extLst>
            </p:cNvPr>
            <p:cNvSpPr>
              <a:spLocks noChangeArrowheads="1"/>
            </p:cNvSpPr>
            <p:nvPr/>
          </p:nvSpPr>
          <p:spPr bwMode="auto">
            <a:xfrm>
              <a:off x="103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7" name="Rectangle 76">
              <a:extLst>
                <a:ext uri="{FF2B5EF4-FFF2-40B4-BE49-F238E27FC236}">
                  <a16:creationId xmlns:a16="http://schemas.microsoft.com/office/drawing/2014/main" id="{336AB48E-4DF5-0379-8EC7-293A9C5FDEA9}"/>
                </a:ext>
              </a:extLst>
            </p:cNvPr>
            <p:cNvSpPr>
              <a:spLocks noChangeArrowheads="1"/>
            </p:cNvSpPr>
            <p:nvPr/>
          </p:nvSpPr>
          <p:spPr bwMode="auto">
            <a:xfrm>
              <a:off x="89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8" name="Rectangle 77">
              <a:extLst>
                <a:ext uri="{FF2B5EF4-FFF2-40B4-BE49-F238E27FC236}">
                  <a16:creationId xmlns:a16="http://schemas.microsoft.com/office/drawing/2014/main" id="{72691898-3C7B-E543-F538-659718A50B86}"/>
                </a:ext>
              </a:extLst>
            </p:cNvPr>
            <p:cNvSpPr>
              <a:spLocks noChangeArrowheads="1"/>
            </p:cNvSpPr>
            <p:nvPr/>
          </p:nvSpPr>
          <p:spPr bwMode="auto">
            <a:xfrm>
              <a:off x="741"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9" name="Rectangle 78">
              <a:extLst>
                <a:ext uri="{FF2B5EF4-FFF2-40B4-BE49-F238E27FC236}">
                  <a16:creationId xmlns:a16="http://schemas.microsoft.com/office/drawing/2014/main" id="{8B217D19-0F04-9710-F74F-15B936604373}"/>
                </a:ext>
              </a:extLst>
            </p:cNvPr>
            <p:cNvSpPr>
              <a:spLocks noChangeArrowheads="1"/>
            </p:cNvSpPr>
            <p:nvPr/>
          </p:nvSpPr>
          <p:spPr bwMode="auto">
            <a:xfrm>
              <a:off x="58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80" name="Line 79">
              <a:extLst>
                <a:ext uri="{FF2B5EF4-FFF2-40B4-BE49-F238E27FC236}">
                  <a16:creationId xmlns:a16="http://schemas.microsoft.com/office/drawing/2014/main" id="{D18C1CF6-311C-4895-06F0-A41A158B37BF}"/>
                </a:ext>
              </a:extLst>
            </p:cNvPr>
            <p:cNvSpPr>
              <a:spLocks noChangeShapeType="1"/>
            </p:cNvSpPr>
            <p:nvPr/>
          </p:nvSpPr>
          <p:spPr bwMode="auto">
            <a:xfrm>
              <a:off x="524" y="2841"/>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1" name="Line 80">
              <a:extLst>
                <a:ext uri="{FF2B5EF4-FFF2-40B4-BE49-F238E27FC236}">
                  <a16:creationId xmlns:a16="http://schemas.microsoft.com/office/drawing/2014/main" id="{33AFEE9B-4284-8DB9-8219-E723E40BE681}"/>
                </a:ext>
              </a:extLst>
            </p:cNvPr>
            <p:cNvSpPr>
              <a:spLocks noChangeShapeType="1"/>
            </p:cNvSpPr>
            <p:nvPr/>
          </p:nvSpPr>
          <p:spPr bwMode="auto">
            <a:xfrm>
              <a:off x="524" y="2998"/>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1">
              <a:extLst>
                <a:ext uri="{FF2B5EF4-FFF2-40B4-BE49-F238E27FC236}">
                  <a16:creationId xmlns:a16="http://schemas.microsoft.com/office/drawing/2014/main" id="{07F1E15F-7E6D-8361-6E56-6BC840EFA699}"/>
                </a:ext>
              </a:extLst>
            </p:cNvPr>
            <p:cNvSpPr>
              <a:spLocks noChangeShapeType="1"/>
            </p:cNvSpPr>
            <p:nvPr/>
          </p:nvSpPr>
          <p:spPr bwMode="auto">
            <a:xfrm>
              <a:off x="1136" y="2448"/>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Rectangle 82">
              <a:extLst>
                <a:ext uri="{FF2B5EF4-FFF2-40B4-BE49-F238E27FC236}">
                  <a16:creationId xmlns:a16="http://schemas.microsoft.com/office/drawing/2014/main" id="{2488CB5A-9DA3-6860-6455-B603E493C081}"/>
                </a:ext>
              </a:extLst>
            </p:cNvPr>
            <p:cNvSpPr>
              <a:spLocks noChangeArrowheads="1"/>
            </p:cNvSpPr>
            <p:nvPr/>
          </p:nvSpPr>
          <p:spPr bwMode="auto">
            <a:xfrm>
              <a:off x="67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4" name="Rectangle 83">
              <a:extLst>
                <a:ext uri="{FF2B5EF4-FFF2-40B4-BE49-F238E27FC236}">
                  <a16:creationId xmlns:a16="http://schemas.microsoft.com/office/drawing/2014/main" id="{03772B65-5E80-A30F-0AED-17607280E3CE}"/>
                </a:ext>
              </a:extLst>
            </p:cNvPr>
            <p:cNvSpPr>
              <a:spLocks noChangeArrowheads="1"/>
            </p:cNvSpPr>
            <p:nvPr/>
          </p:nvSpPr>
          <p:spPr bwMode="auto">
            <a:xfrm>
              <a:off x="98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5" name="Rectangle 84">
              <a:extLst>
                <a:ext uri="{FF2B5EF4-FFF2-40B4-BE49-F238E27FC236}">
                  <a16:creationId xmlns:a16="http://schemas.microsoft.com/office/drawing/2014/main" id="{9FA8E33A-132E-A8A4-8A39-5E30F5743C70}"/>
                </a:ext>
              </a:extLst>
            </p:cNvPr>
            <p:cNvSpPr>
              <a:spLocks noChangeArrowheads="1"/>
            </p:cNvSpPr>
            <p:nvPr/>
          </p:nvSpPr>
          <p:spPr bwMode="auto">
            <a:xfrm>
              <a:off x="1292"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6" name="Rectangle 85">
              <a:extLst>
                <a:ext uri="{FF2B5EF4-FFF2-40B4-BE49-F238E27FC236}">
                  <a16:creationId xmlns:a16="http://schemas.microsoft.com/office/drawing/2014/main" id="{C43B1515-8D48-EF32-82EE-D0482D257CD3}"/>
                </a:ext>
              </a:extLst>
            </p:cNvPr>
            <p:cNvSpPr>
              <a:spLocks noChangeArrowheads="1"/>
            </p:cNvSpPr>
            <p:nvPr/>
          </p:nvSpPr>
          <p:spPr bwMode="auto">
            <a:xfrm>
              <a:off x="1605"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7" name="Rectangle 86">
              <a:extLst>
                <a:ext uri="{FF2B5EF4-FFF2-40B4-BE49-F238E27FC236}">
                  <a16:creationId xmlns:a16="http://schemas.microsoft.com/office/drawing/2014/main" id="{394BF291-845F-AB83-D79F-FBD016AFB4F1}"/>
                </a:ext>
              </a:extLst>
            </p:cNvPr>
            <p:cNvSpPr>
              <a:spLocks noChangeArrowheads="1"/>
            </p:cNvSpPr>
            <p:nvPr/>
          </p:nvSpPr>
          <p:spPr bwMode="auto">
            <a:xfrm>
              <a:off x="1901"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8" name="Rectangle 87">
              <a:extLst>
                <a:ext uri="{FF2B5EF4-FFF2-40B4-BE49-F238E27FC236}">
                  <a16:creationId xmlns:a16="http://schemas.microsoft.com/office/drawing/2014/main" id="{1057D00A-CE0D-0190-99EC-E26B008AEA1D}"/>
                </a:ext>
              </a:extLst>
            </p:cNvPr>
            <p:cNvSpPr>
              <a:spLocks noChangeArrowheads="1"/>
            </p:cNvSpPr>
            <p:nvPr/>
          </p:nvSpPr>
          <p:spPr bwMode="auto">
            <a:xfrm>
              <a:off x="219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9" name="Rectangle 88">
              <a:extLst>
                <a:ext uri="{FF2B5EF4-FFF2-40B4-BE49-F238E27FC236}">
                  <a16:creationId xmlns:a16="http://schemas.microsoft.com/office/drawing/2014/main" id="{A49926D4-4081-5704-ABAF-B07200A7CF77}"/>
                </a:ext>
              </a:extLst>
            </p:cNvPr>
            <p:cNvSpPr>
              <a:spLocks noChangeArrowheads="1"/>
            </p:cNvSpPr>
            <p:nvPr/>
          </p:nvSpPr>
          <p:spPr bwMode="auto">
            <a:xfrm>
              <a:off x="249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0" name="AutoShape 89">
              <a:extLst>
                <a:ext uri="{FF2B5EF4-FFF2-40B4-BE49-F238E27FC236}">
                  <a16:creationId xmlns:a16="http://schemas.microsoft.com/office/drawing/2014/main" id="{B1B9F4DB-E4C4-CC85-F13F-64009484B9C7}"/>
                </a:ext>
              </a:extLst>
            </p:cNvPr>
            <p:cNvSpPr>
              <a:spLocks noChangeArrowheads="1"/>
            </p:cNvSpPr>
            <p:nvPr/>
          </p:nvSpPr>
          <p:spPr bwMode="auto">
            <a:xfrm>
              <a:off x="381" y="3327"/>
              <a:ext cx="756" cy="318"/>
            </a:xfrm>
            <a:prstGeom prst="wedgeRoundRectCallout">
              <a:avLst>
                <a:gd name="adj1" fmla="val -4231"/>
                <a:gd name="adj2" fmla="val -15282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已发送并且收到应答的帧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91" name="AutoShape 90">
              <a:extLst>
                <a:ext uri="{FF2B5EF4-FFF2-40B4-BE49-F238E27FC236}">
                  <a16:creationId xmlns:a16="http://schemas.microsoft.com/office/drawing/2014/main" id="{5B18A6F3-3043-2EEB-3335-07DA719B9CE7}"/>
                </a:ext>
              </a:extLst>
            </p:cNvPr>
            <p:cNvSpPr>
              <a:spLocks noChangeArrowheads="1"/>
            </p:cNvSpPr>
            <p:nvPr/>
          </p:nvSpPr>
          <p:spPr bwMode="auto">
            <a:xfrm>
              <a:off x="1429" y="2251"/>
              <a:ext cx="1133" cy="421"/>
            </a:xfrm>
            <a:prstGeom prst="wedgeRoundRectCallout">
              <a:avLst>
                <a:gd name="adj1" fmla="val -75509"/>
                <a:gd name="adj2" fmla="val 39551"/>
                <a:gd name="adj3" fmla="val 16667"/>
              </a:avLst>
            </a:prstGeom>
            <a:solidFill>
              <a:srgbClr val="FF9900">
                <a:alpha val="36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未发送，分界位置不变。但在窗口中的相对位置发生了变化。</a:t>
              </a:r>
            </a:p>
          </p:txBody>
        </p:sp>
        <p:sp>
          <p:nvSpPr>
            <p:cNvPr id="92" name="AutoShape 91">
              <a:extLst>
                <a:ext uri="{FF2B5EF4-FFF2-40B4-BE49-F238E27FC236}">
                  <a16:creationId xmlns:a16="http://schemas.microsoft.com/office/drawing/2014/main" id="{6646E181-45CE-3B5E-020E-D3D6280BFFB6}"/>
                </a:ext>
              </a:extLst>
            </p:cNvPr>
            <p:cNvSpPr>
              <a:spLocks noChangeArrowheads="1"/>
            </p:cNvSpPr>
            <p:nvPr/>
          </p:nvSpPr>
          <p:spPr bwMode="auto">
            <a:xfrm>
              <a:off x="1338" y="3339"/>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收到编号为</a:t>
              </a:r>
              <a:r>
                <a:rPr lang="en-US" altLang="zh-CN" sz="1200" dirty="0">
                  <a:solidFill>
                    <a:srgbClr val="000000"/>
                  </a:solidFill>
                  <a:cs typeface="+mn-ea"/>
                  <a:sym typeface="+mn-lt"/>
                </a:rPr>
                <a:t>3</a:t>
              </a:r>
              <a:r>
                <a:rPr lang="zh-CN" altLang="en-US" sz="1200" dirty="0">
                  <a:solidFill>
                    <a:srgbClr val="000000"/>
                  </a:solidFill>
                  <a:cs typeface="+mn-ea"/>
                  <a:sym typeface="+mn-lt"/>
                </a:rPr>
                <a:t>的应答帧，窗口整个右移</a:t>
              </a:r>
              <a:r>
                <a:rPr lang="en-US" altLang="zh-CN" sz="1200" dirty="0">
                  <a:solidFill>
                    <a:srgbClr val="000000"/>
                  </a:solidFill>
                  <a:cs typeface="+mn-ea"/>
                  <a:sym typeface="+mn-lt"/>
                </a:rPr>
                <a:t>3</a:t>
              </a:r>
              <a:r>
                <a:rPr lang="zh-CN" altLang="en-US" sz="1200" dirty="0">
                  <a:solidFill>
                    <a:srgbClr val="000000"/>
                  </a:solidFill>
                  <a:cs typeface="+mn-ea"/>
                  <a:sym typeface="+mn-lt"/>
                </a:rPr>
                <a:t>帧。</a:t>
              </a:r>
            </a:p>
          </p:txBody>
        </p:sp>
        <p:sp>
          <p:nvSpPr>
            <p:cNvPr id="93" name="Line 121">
              <a:extLst>
                <a:ext uri="{FF2B5EF4-FFF2-40B4-BE49-F238E27FC236}">
                  <a16:creationId xmlns:a16="http://schemas.microsoft.com/office/drawing/2014/main" id="{BFA0681F-8B3E-51EB-35FC-01CA05C48A54}"/>
                </a:ext>
              </a:extLst>
            </p:cNvPr>
            <p:cNvSpPr>
              <a:spLocks noChangeShapeType="1"/>
            </p:cNvSpPr>
            <p:nvPr/>
          </p:nvSpPr>
          <p:spPr bwMode="auto">
            <a:xfrm>
              <a:off x="527" y="2840"/>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grpSp>
        <p:nvGrpSpPr>
          <p:cNvPr id="94" name="Group 123">
            <a:extLst>
              <a:ext uri="{FF2B5EF4-FFF2-40B4-BE49-F238E27FC236}">
                <a16:creationId xmlns:a16="http://schemas.microsoft.com/office/drawing/2014/main" id="{D561158E-0B2D-665F-7150-E45785FBEDE0}"/>
              </a:ext>
            </a:extLst>
          </p:cNvPr>
          <p:cNvGrpSpPr>
            <a:grpSpLocks/>
          </p:cNvGrpSpPr>
          <p:nvPr/>
        </p:nvGrpSpPr>
        <p:grpSpPr bwMode="auto">
          <a:xfrm>
            <a:off x="6600826" y="3933826"/>
            <a:ext cx="3648075" cy="2016125"/>
            <a:chOff x="3198" y="2387"/>
            <a:chExt cx="2298" cy="1270"/>
          </a:xfrm>
        </p:grpSpPr>
        <p:sp>
          <p:nvSpPr>
            <p:cNvPr id="95" name="Rectangle 92">
              <a:extLst>
                <a:ext uri="{FF2B5EF4-FFF2-40B4-BE49-F238E27FC236}">
                  <a16:creationId xmlns:a16="http://schemas.microsoft.com/office/drawing/2014/main" id="{CD0692B2-F638-6026-ED6C-43EAE3450C38}"/>
                </a:ext>
              </a:extLst>
            </p:cNvPr>
            <p:cNvSpPr>
              <a:spLocks noChangeArrowheads="1"/>
            </p:cNvSpPr>
            <p:nvPr/>
          </p:nvSpPr>
          <p:spPr bwMode="auto">
            <a:xfrm>
              <a:off x="3660" y="2773"/>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6" name="Rectangle 93">
              <a:extLst>
                <a:ext uri="{FF2B5EF4-FFF2-40B4-BE49-F238E27FC236}">
                  <a16:creationId xmlns:a16="http://schemas.microsoft.com/office/drawing/2014/main" id="{877E2C20-6318-52C5-A7E6-23089E83F67F}"/>
                </a:ext>
              </a:extLst>
            </p:cNvPr>
            <p:cNvSpPr>
              <a:spLocks noChangeArrowheads="1"/>
            </p:cNvSpPr>
            <p:nvPr/>
          </p:nvSpPr>
          <p:spPr bwMode="auto">
            <a:xfrm flipH="1">
              <a:off x="4575" y="2773"/>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7" name="Rectangle 94">
              <a:extLst>
                <a:ext uri="{FF2B5EF4-FFF2-40B4-BE49-F238E27FC236}">
                  <a16:creationId xmlns:a16="http://schemas.microsoft.com/office/drawing/2014/main" id="{E8CEB576-A9CF-DD6F-E51E-00B54AF21D96}"/>
                </a:ext>
              </a:extLst>
            </p:cNvPr>
            <p:cNvSpPr>
              <a:spLocks noChangeArrowheads="1"/>
            </p:cNvSpPr>
            <p:nvPr/>
          </p:nvSpPr>
          <p:spPr bwMode="auto">
            <a:xfrm>
              <a:off x="523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98" name="Rectangle 95">
              <a:extLst>
                <a:ext uri="{FF2B5EF4-FFF2-40B4-BE49-F238E27FC236}">
                  <a16:creationId xmlns:a16="http://schemas.microsoft.com/office/drawing/2014/main" id="{DB8DF04D-4D9F-C139-B751-52EF33F427E3}"/>
                </a:ext>
              </a:extLst>
            </p:cNvPr>
            <p:cNvSpPr>
              <a:spLocks noChangeArrowheads="1"/>
            </p:cNvSpPr>
            <p:nvPr/>
          </p:nvSpPr>
          <p:spPr bwMode="auto">
            <a:xfrm>
              <a:off x="507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9" name="Rectangle 96">
              <a:extLst>
                <a:ext uri="{FF2B5EF4-FFF2-40B4-BE49-F238E27FC236}">
                  <a16:creationId xmlns:a16="http://schemas.microsoft.com/office/drawing/2014/main" id="{7F439A23-55FA-07CC-5274-B08DF7803C8F}"/>
                </a:ext>
              </a:extLst>
            </p:cNvPr>
            <p:cNvSpPr>
              <a:spLocks noChangeArrowheads="1"/>
            </p:cNvSpPr>
            <p:nvPr/>
          </p:nvSpPr>
          <p:spPr bwMode="auto">
            <a:xfrm>
              <a:off x="492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0" name="Rectangle 97">
              <a:extLst>
                <a:ext uri="{FF2B5EF4-FFF2-40B4-BE49-F238E27FC236}">
                  <a16:creationId xmlns:a16="http://schemas.microsoft.com/office/drawing/2014/main" id="{D90601F0-5398-369F-BA57-4E7ECA157207}"/>
                </a:ext>
              </a:extLst>
            </p:cNvPr>
            <p:cNvSpPr>
              <a:spLocks noChangeArrowheads="1"/>
            </p:cNvSpPr>
            <p:nvPr/>
          </p:nvSpPr>
          <p:spPr bwMode="auto">
            <a:xfrm>
              <a:off x="477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1" name="Rectangle 98">
              <a:extLst>
                <a:ext uri="{FF2B5EF4-FFF2-40B4-BE49-F238E27FC236}">
                  <a16:creationId xmlns:a16="http://schemas.microsoft.com/office/drawing/2014/main" id="{D11E8F99-D20C-61FD-8968-86AE2BD6ABDA}"/>
                </a:ext>
              </a:extLst>
            </p:cNvPr>
            <p:cNvSpPr>
              <a:spLocks noChangeArrowheads="1"/>
            </p:cNvSpPr>
            <p:nvPr/>
          </p:nvSpPr>
          <p:spPr bwMode="auto">
            <a:xfrm>
              <a:off x="4627"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02" name="Rectangle 99">
              <a:extLst>
                <a:ext uri="{FF2B5EF4-FFF2-40B4-BE49-F238E27FC236}">
                  <a16:creationId xmlns:a16="http://schemas.microsoft.com/office/drawing/2014/main" id="{766B4AA5-682A-9B7A-95AA-0E1F68AC0DF0}"/>
                </a:ext>
              </a:extLst>
            </p:cNvPr>
            <p:cNvSpPr>
              <a:spLocks noChangeArrowheads="1"/>
            </p:cNvSpPr>
            <p:nvPr/>
          </p:nvSpPr>
          <p:spPr bwMode="auto">
            <a:xfrm>
              <a:off x="448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03" name="Rectangle 100">
              <a:extLst>
                <a:ext uri="{FF2B5EF4-FFF2-40B4-BE49-F238E27FC236}">
                  <a16:creationId xmlns:a16="http://schemas.microsoft.com/office/drawing/2014/main" id="{DBFD140E-C402-846C-A29F-C3FAA0D6428E}"/>
                </a:ext>
              </a:extLst>
            </p:cNvPr>
            <p:cNvSpPr>
              <a:spLocks noChangeArrowheads="1"/>
            </p:cNvSpPr>
            <p:nvPr/>
          </p:nvSpPr>
          <p:spPr bwMode="auto">
            <a:xfrm>
              <a:off x="4340"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04" name="Rectangle 101">
              <a:extLst>
                <a:ext uri="{FF2B5EF4-FFF2-40B4-BE49-F238E27FC236}">
                  <a16:creationId xmlns:a16="http://schemas.microsoft.com/office/drawing/2014/main" id="{DBF43271-B197-7F6E-D748-5B3C3B936536}"/>
                </a:ext>
              </a:extLst>
            </p:cNvPr>
            <p:cNvSpPr>
              <a:spLocks noChangeArrowheads="1"/>
            </p:cNvSpPr>
            <p:nvPr/>
          </p:nvSpPr>
          <p:spPr bwMode="auto">
            <a:xfrm>
              <a:off x="416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05" name="Rectangle 102">
              <a:extLst>
                <a:ext uri="{FF2B5EF4-FFF2-40B4-BE49-F238E27FC236}">
                  <a16:creationId xmlns:a16="http://schemas.microsoft.com/office/drawing/2014/main" id="{A7542B7A-CE21-2C60-1B44-CB7BF086C4E7}"/>
                </a:ext>
              </a:extLst>
            </p:cNvPr>
            <p:cNvSpPr>
              <a:spLocks noChangeArrowheads="1"/>
            </p:cNvSpPr>
            <p:nvPr/>
          </p:nvSpPr>
          <p:spPr bwMode="auto">
            <a:xfrm>
              <a:off x="4012"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06" name="Rectangle 103">
              <a:extLst>
                <a:ext uri="{FF2B5EF4-FFF2-40B4-BE49-F238E27FC236}">
                  <a16:creationId xmlns:a16="http://schemas.microsoft.com/office/drawing/2014/main" id="{317C84A2-723E-FC7C-5BCB-8C1DC202C139}"/>
                </a:ext>
              </a:extLst>
            </p:cNvPr>
            <p:cNvSpPr>
              <a:spLocks noChangeArrowheads="1"/>
            </p:cNvSpPr>
            <p:nvPr/>
          </p:nvSpPr>
          <p:spPr bwMode="auto">
            <a:xfrm>
              <a:off x="3863"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7" name="Rectangle 104">
              <a:extLst>
                <a:ext uri="{FF2B5EF4-FFF2-40B4-BE49-F238E27FC236}">
                  <a16:creationId xmlns:a16="http://schemas.microsoft.com/office/drawing/2014/main" id="{E8059AAD-CAF8-958D-E2B0-5C0717612119}"/>
                </a:ext>
              </a:extLst>
            </p:cNvPr>
            <p:cNvSpPr>
              <a:spLocks noChangeArrowheads="1"/>
            </p:cNvSpPr>
            <p:nvPr/>
          </p:nvSpPr>
          <p:spPr bwMode="auto">
            <a:xfrm>
              <a:off x="370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8" name="Rectangle 105">
              <a:extLst>
                <a:ext uri="{FF2B5EF4-FFF2-40B4-BE49-F238E27FC236}">
                  <a16:creationId xmlns:a16="http://schemas.microsoft.com/office/drawing/2014/main" id="{9A0B27BA-3730-5250-0C88-5EA44882FAC8}"/>
                </a:ext>
              </a:extLst>
            </p:cNvPr>
            <p:cNvSpPr>
              <a:spLocks noChangeArrowheads="1"/>
            </p:cNvSpPr>
            <p:nvPr/>
          </p:nvSpPr>
          <p:spPr bwMode="auto">
            <a:xfrm>
              <a:off x="356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9" name="Rectangle 106">
              <a:extLst>
                <a:ext uri="{FF2B5EF4-FFF2-40B4-BE49-F238E27FC236}">
                  <a16:creationId xmlns:a16="http://schemas.microsoft.com/office/drawing/2014/main" id="{73D173E4-8F4A-C09A-6D8B-D3BF583783E9}"/>
                </a:ext>
              </a:extLst>
            </p:cNvPr>
            <p:cNvSpPr>
              <a:spLocks noChangeArrowheads="1"/>
            </p:cNvSpPr>
            <p:nvPr/>
          </p:nvSpPr>
          <p:spPr bwMode="auto">
            <a:xfrm>
              <a:off x="3415"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0" name="Rectangle 107">
              <a:extLst>
                <a:ext uri="{FF2B5EF4-FFF2-40B4-BE49-F238E27FC236}">
                  <a16:creationId xmlns:a16="http://schemas.microsoft.com/office/drawing/2014/main" id="{9AB75718-F4A0-E230-A873-04C00F1C0086}"/>
                </a:ext>
              </a:extLst>
            </p:cNvPr>
            <p:cNvSpPr>
              <a:spLocks noChangeArrowheads="1"/>
            </p:cNvSpPr>
            <p:nvPr/>
          </p:nvSpPr>
          <p:spPr bwMode="auto">
            <a:xfrm>
              <a:off x="325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11" name="Line 108">
              <a:extLst>
                <a:ext uri="{FF2B5EF4-FFF2-40B4-BE49-F238E27FC236}">
                  <a16:creationId xmlns:a16="http://schemas.microsoft.com/office/drawing/2014/main" id="{93331EE3-9328-089E-7F21-FCA375FA8609}"/>
                </a:ext>
              </a:extLst>
            </p:cNvPr>
            <p:cNvSpPr>
              <a:spLocks noChangeShapeType="1"/>
            </p:cNvSpPr>
            <p:nvPr/>
          </p:nvSpPr>
          <p:spPr bwMode="auto">
            <a:xfrm>
              <a:off x="3198" y="28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2" name="Line 109">
              <a:extLst>
                <a:ext uri="{FF2B5EF4-FFF2-40B4-BE49-F238E27FC236}">
                  <a16:creationId xmlns:a16="http://schemas.microsoft.com/office/drawing/2014/main" id="{461CED09-8710-A044-FD4F-B2B285DB3C32}"/>
                </a:ext>
              </a:extLst>
            </p:cNvPr>
            <p:cNvSpPr>
              <a:spLocks noChangeShapeType="1"/>
            </p:cNvSpPr>
            <p:nvPr/>
          </p:nvSpPr>
          <p:spPr bwMode="auto">
            <a:xfrm>
              <a:off x="3198" y="3043"/>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3" name="Line 110">
              <a:extLst>
                <a:ext uri="{FF2B5EF4-FFF2-40B4-BE49-F238E27FC236}">
                  <a16:creationId xmlns:a16="http://schemas.microsoft.com/office/drawing/2014/main" id="{FA83C030-35DF-11A3-AAA9-6AE974CDBD40}"/>
                </a:ext>
              </a:extLst>
            </p:cNvPr>
            <p:cNvSpPr>
              <a:spLocks noChangeShapeType="1"/>
            </p:cNvSpPr>
            <p:nvPr/>
          </p:nvSpPr>
          <p:spPr bwMode="auto">
            <a:xfrm>
              <a:off x="4574" y="2493"/>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4" name="Rectangle 111">
              <a:extLst>
                <a:ext uri="{FF2B5EF4-FFF2-40B4-BE49-F238E27FC236}">
                  <a16:creationId xmlns:a16="http://schemas.microsoft.com/office/drawing/2014/main" id="{683002B6-34CF-9F97-2154-EECE05C598F3}"/>
                </a:ext>
              </a:extLst>
            </p:cNvPr>
            <p:cNvSpPr>
              <a:spLocks noChangeArrowheads="1"/>
            </p:cNvSpPr>
            <p:nvPr/>
          </p:nvSpPr>
          <p:spPr bwMode="auto">
            <a:xfrm>
              <a:off x="335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5" name="Rectangle 112">
              <a:extLst>
                <a:ext uri="{FF2B5EF4-FFF2-40B4-BE49-F238E27FC236}">
                  <a16:creationId xmlns:a16="http://schemas.microsoft.com/office/drawing/2014/main" id="{B7F99EB9-5EC4-D456-21D0-2AFEBD3366E5}"/>
                </a:ext>
              </a:extLst>
            </p:cNvPr>
            <p:cNvSpPr>
              <a:spLocks noChangeArrowheads="1"/>
            </p:cNvSpPr>
            <p:nvPr/>
          </p:nvSpPr>
          <p:spPr bwMode="auto">
            <a:xfrm>
              <a:off x="366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6" name="Rectangle 113">
              <a:extLst>
                <a:ext uri="{FF2B5EF4-FFF2-40B4-BE49-F238E27FC236}">
                  <a16:creationId xmlns:a16="http://schemas.microsoft.com/office/drawing/2014/main" id="{46AE8B43-23BE-8C2D-A893-1986CCC7F3AD}"/>
                </a:ext>
              </a:extLst>
            </p:cNvPr>
            <p:cNvSpPr>
              <a:spLocks noChangeArrowheads="1"/>
            </p:cNvSpPr>
            <p:nvPr/>
          </p:nvSpPr>
          <p:spPr bwMode="auto">
            <a:xfrm>
              <a:off x="3966"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7" name="Rectangle 114">
              <a:extLst>
                <a:ext uri="{FF2B5EF4-FFF2-40B4-BE49-F238E27FC236}">
                  <a16:creationId xmlns:a16="http://schemas.microsoft.com/office/drawing/2014/main" id="{36463A77-A77A-2E93-5467-51F487E22AEF}"/>
                </a:ext>
              </a:extLst>
            </p:cNvPr>
            <p:cNvSpPr>
              <a:spLocks noChangeArrowheads="1"/>
            </p:cNvSpPr>
            <p:nvPr/>
          </p:nvSpPr>
          <p:spPr bwMode="auto">
            <a:xfrm>
              <a:off x="4279"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8" name="Rectangle 115">
              <a:extLst>
                <a:ext uri="{FF2B5EF4-FFF2-40B4-BE49-F238E27FC236}">
                  <a16:creationId xmlns:a16="http://schemas.microsoft.com/office/drawing/2014/main" id="{C0D0C9FB-2D5B-D51C-3AD7-D51AA3D9DB15}"/>
                </a:ext>
              </a:extLst>
            </p:cNvPr>
            <p:cNvSpPr>
              <a:spLocks noChangeArrowheads="1"/>
            </p:cNvSpPr>
            <p:nvPr/>
          </p:nvSpPr>
          <p:spPr bwMode="auto">
            <a:xfrm>
              <a:off x="4575"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9" name="Rectangle 116">
              <a:extLst>
                <a:ext uri="{FF2B5EF4-FFF2-40B4-BE49-F238E27FC236}">
                  <a16:creationId xmlns:a16="http://schemas.microsoft.com/office/drawing/2014/main" id="{9CC28049-B1A4-CD0C-F7DB-556A4AA3582D}"/>
                </a:ext>
              </a:extLst>
            </p:cNvPr>
            <p:cNvSpPr>
              <a:spLocks noChangeArrowheads="1"/>
            </p:cNvSpPr>
            <p:nvPr/>
          </p:nvSpPr>
          <p:spPr bwMode="auto">
            <a:xfrm>
              <a:off x="487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0" name="Rectangle 117">
              <a:extLst>
                <a:ext uri="{FF2B5EF4-FFF2-40B4-BE49-F238E27FC236}">
                  <a16:creationId xmlns:a16="http://schemas.microsoft.com/office/drawing/2014/main" id="{0A7BF6B0-C5ED-E3AB-953F-61D7A4CCECD2}"/>
                </a:ext>
              </a:extLst>
            </p:cNvPr>
            <p:cNvSpPr>
              <a:spLocks noChangeArrowheads="1"/>
            </p:cNvSpPr>
            <p:nvPr/>
          </p:nvSpPr>
          <p:spPr bwMode="auto">
            <a:xfrm>
              <a:off x="517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1" name="AutoShape 118">
              <a:extLst>
                <a:ext uri="{FF2B5EF4-FFF2-40B4-BE49-F238E27FC236}">
                  <a16:creationId xmlns:a16="http://schemas.microsoft.com/office/drawing/2014/main" id="{2F63560D-D2E3-ED29-B688-DCEBCE9326E3}"/>
                </a:ext>
              </a:extLst>
            </p:cNvPr>
            <p:cNvSpPr>
              <a:spLocks noChangeArrowheads="1"/>
            </p:cNvSpPr>
            <p:nvPr/>
          </p:nvSpPr>
          <p:spPr bwMode="auto">
            <a:xfrm>
              <a:off x="4740" y="2387"/>
              <a:ext cx="756" cy="318"/>
            </a:xfrm>
            <a:prstGeom prst="wedgeRoundRectCallout">
              <a:avLst>
                <a:gd name="adj1" fmla="val -72486"/>
                <a:gd name="adj2" fmla="val 35847"/>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发送了</a:t>
              </a:r>
              <a:r>
                <a:rPr lang="en-US" altLang="zh-CN" sz="1200">
                  <a:solidFill>
                    <a:srgbClr val="000000"/>
                  </a:solidFill>
                  <a:cs typeface="+mn-ea"/>
                  <a:sym typeface="+mn-lt"/>
                </a:rPr>
                <a:t>5</a:t>
              </a:r>
              <a:r>
                <a:rPr lang="zh-CN" altLang="en-US" sz="1200">
                  <a:solidFill>
                    <a:srgbClr val="000000"/>
                  </a:solidFill>
                  <a:cs typeface="+mn-ea"/>
                  <a:sym typeface="+mn-lt"/>
                </a:rPr>
                <a:t>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22" name="AutoShape 120">
              <a:extLst>
                <a:ext uri="{FF2B5EF4-FFF2-40B4-BE49-F238E27FC236}">
                  <a16:creationId xmlns:a16="http://schemas.microsoft.com/office/drawing/2014/main" id="{B544CD4C-8E92-8004-73B2-5646B5254121}"/>
                </a:ext>
              </a:extLst>
            </p:cNvPr>
            <p:cNvSpPr>
              <a:spLocks noChangeArrowheads="1"/>
            </p:cNvSpPr>
            <p:nvPr/>
          </p:nvSpPr>
          <p:spPr bwMode="auto">
            <a:xfrm>
              <a:off x="3288" y="3339"/>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未收到应答帧，窗口不移动</a:t>
              </a:r>
            </a:p>
          </p:txBody>
        </p:sp>
        <p:sp>
          <p:nvSpPr>
            <p:cNvPr id="123" name="Line 122">
              <a:extLst>
                <a:ext uri="{FF2B5EF4-FFF2-40B4-BE49-F238E27FC236}">
                  <a16:creationId xmlns:a16="http://schemas.microsoft.com/office/drawing/2014/main" id="{6C6EC30A-3C81-693D-6EC1-8019AE33AF3A}"/>
                </a:ext>
              </a:extLst>
            </p:cNvPr>
            <p:cNvSpPr>
              <a:spLocks noChangeShapeType="1"/>
            </p:cNvSpPr>
            <p:nvPr/>
          </p:nvSpPr>
          <p:spPr bwMode="auto">
            <a:xfrm>
              <a:off x="3200" y="288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24" name="Text Box 127">
            <a:extLst>
              <a:ext uri="{FF2B5EF4-FFF2-40B4-BE49-F238E27FC236}">
                <a16:creationId xmlns:a16="http://schemas.microsoft.com/office/drawing/2014/main" id="{BBDB265B-66EE-91E3-E7D9-BC9C83E6AF58}"/>
              </a:ext>
            </a:extLst>
          </p:cNvPr>
          <p:cNvSpPr txBox="1">
            <a:spLocks noChangeArrowheads="1"/>
          </p:cNvSpPr>
          <p:nvPr/>
        </p:nvSpPr>
        <p:spPr bwMode="auto">
          <a:xfrm>
            <a:off x="3439622" y="3141663"/>
            <a:ext cx="561371" cy="494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(a)</a:t>
            </a:r>
          </a:p>
        </p:txBody>
      </p:sp>
      <p:sp>
        <p:nvSpPr>
          <p:cNvPr id="125" name="Text Box 128">
            <a:extLst>
              <a:ext uri="{FF2B5EF4-FFF2-40B4-BE49-F238E27FC236}">
                <a16:creationId xmlns:a16="http://schemas.microsoft.com/office/drawing/2014/main" id="{D18CBF50-C2B1-7D68-6449-446B9C4651E5}"/>
              </a:ext>
            </a:extLst>
          </p:cNvPr>
          <p:cNvSpPr txBox="1">
            <a:spLocks noChangeArrowheads="1"/>
          </p:cNvSpPr>
          <p:nvPr/>
        </p:nvSpPr>
        <p:spPr bwMode="auto">
          <a:xfrm>
            <a:off x="8110047" y="3141663"/>
            <a:ext cx="561371" cy="494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(b)</a:t>
            </a:r>
          </a:p>
        </p:txBody>
      </p:sp>
      <p:sp>
        <p:nvSpPr>
          <p:cNvPr id="126" name="Text Box 129">
            <a:extLst>
              <a:ext uri="{FF2B5EF4-FFF2-40B4-BE49-F238E27FC236}">
                <a16:creationId xmlns:a16="http://schemas.microsoft.com/office/drawing/2014/main" id="{1010C8B9-841F-0092-C3C8-01249E075271}"/>
              </a:ext>
            </a:extLst>
          </p:cNvPr>
          <p:cNvSpPr txBox="1">
            <a:spLocks noChangeArrowheads="1"/>
          </p:cNvSpPr>
          <p:nvPr/>
        </p:nvSpPr>
        <p:spPr bwMode="auto">
          <a:xfrm>
            <a:off x="3439706" y="6092825"/>
            <a:ext cx="543739" cy="494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(c)</a:t>
            </a:r>
          </a:p>
        </p:txBody>
      </p:sp>
      <p:sp>
        <p:nvSpPr>
          <p:cNvPr id="127" name="Text Box 130">
            <a:extLst>
              <a:ext uri="{FF2B5EF4-FFF2-40B4-BE49-F238E27FC236}">
                <a16:creationId xmlns:a16="http://schemas.microsoft.com/office/drawing/2014/main" id="{E05A0C5C-87C0-DEB7-7D0A-90B2173762FD}"/>
              </a:ext>
            </a:extLst>
          </p:cNvPr>
          <p:cNvSpPr txBox="1">
            <a:spLocks noChangeArrowheads="1"/>
          </p:cNvSpPr>
          <p:nvPr/>
        </p:nvSpPr>
        <p:spPr bwMode="auto">
          <a:xfrm>
            <a:off x="8110047" y="6092825"/>
            <a:ext cx="561371" cy="494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(d)</a:t>
            </a:r>
          </a:p>
        </p:txBody>
      </p:sp>
    </p:spTree>
    <p:extLst>
      <p:ext uri="{BB962C8B-B14F-4D97-AF65-F5344CB8AC3E}">
        <p14:creationId xmlns:p14="http://schemas.microsoft.com/office/powerpoint/2010/main" val="123412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D24ED-87FB-95B0-6071-D15B64D3F53C}"/>
              </a:ext>
            </a:extLst>
          </p:cNvPr>
          <p:cNvSpPr>
            <a:spLocks noGrp="1"/>
          </p:cNvSpPr>
          <p:nvPr>
            <p:ph type="title"/>
          </p:nvPr>
        </p:nvSpPr>
        <p:spPr/>
        <p:txBody>
          <a:bodyPr>
            <a:normAutofit/>
          </a:bodyPr>
          <a:lstStyle/>
          <a:p>
            <a:r>
              <a:rPr lang="zh-CN" altLang="en-US" sz="3200" b="1" dirty="0">
                <a:latin typeface="+mn-lt"/>
                <a:ea typeface="+mn-ea"/>
                <a:cs typeface="+mn-ea"/>
                <a:sym typeface="+mn-lt"/>
              </a:rPr>
              <a:t>接收方窗口</a:t>
            </a:r>
            <a:endParaRPr lang="zh-CN" altLang="en-US" dirty="0"/>
          </a:p>
        </p:txBody>
      </p:sp>
      <p:sp>
        <p:nvSpPr>
          <p:cNvPr id="4" name="灯片编号占位符 3">
            <a:extLst>
              <a:ext uri="{FF2B5EF4-FFF2-40B4-BE49-F238E27FC236}">
                <a16:creationId xmlns:a16="http://schemas.microsoft.com/office/drawing/2014/main" id="{172157C3-5817-69A7-F838-1731494933D9}"/>
              </a:ext>
            </a:extLst>
          </p:cNvPr>
          <p:cNvSpPr>
            <a:spLocks noGrp="1"/>
          </p:cNvSpPr>
          <p:nvPr>
            <p:ph type="sldNum" sz="quarter" idx="12"/>
          </p:nvPr>
        </p:nvSpPr>
        <p:spPr/>
        <p:txBody>
          <a:bodyPr/>
          <a:lstStyle/>
          <a:p>
            <a:fld id="{C8BB1146-E542-4D4E-B8E9-6919A11DDD48}" type="slidenum">
              <a:rPr lang="en-US" smtClean="0"/>
              <a:t>68</a:t>
            </a:fld>
            <a:endParaRPr lang="en-US"/>
          </a:p>
        </p:txBody>
      </p:sp>
      <p:grpSp>
        <p:nvGrpSpPr>
          <p:cNvPr id="5" name="Group 3">
            <a:extLst>
              <a:ext uri="{FF2B5EF4-FFF2-40B4-BE49-F238E27FC236}">
                <a16:creationId xmlns:a16="http://schemas.microsoft.com/office/drawing/2014/main" id="{E7A434DB-B5FB-302D-AFF9-F2D492B9ABAC}"/>
              </a:ext>
            </a:extLst>
          </p:cNvPr>
          <p:cNvGrpSpPr>
            <a:grpSpLocks/>
          </p:cNvGrpSpPr>
          <p:nvPr/>
        </p:nvGrpSpPr>
        <p:grpSpPr bwMode="auto">
          <a:xfrm>
            <a:off x="2135189" y="1052512"/>
            <a:ext cx="3375025" cy="2195513"/>
            <a:chOff x="550" y="709"/>
            <a:chExt cx="2126" cy="1316"/>
          </a:xfrm>
        </p:grpSpPr>
        <p:sp>
          <p:nvSpPr>
            <p:cNvPr id="6" name="Rectangle 4">
              <a:extLst>
                <a:ext uri="{FF2B5EF4-FFF2-40B4-BE49-F238E27FC236}">
                  <a16:creationId xmlns:a16="http://schemas.microsoft.com/office/drawing/2014/main" id="{BA623289-07A2-244A-D6EF-994719C1CCBA}"/>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7" name="Rectangle 5">
              <a:extLst>
                <a:ext uri="{FF2B5EF4-FFF2-40B4-BE49-F238E27FC236}">
                  <a16:creationId xmlns:a16="http://schemas.microsoft.com/office/drawing/2014/main" id="{E0606B52-431C-2FDC-B8EF-1C689162583C}"/>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8" name="Rectangle 6">
              <a:extLst>
                <a:ext uri="{FF2B5EF4-FFF2-40B4-BE49-F238E27FC236}">
                  <a16:creationId xmlns:a16="http://schemas.microsoft.com/office/drawing/2014/main" id="{8BC1BE45-CBAE-51D8-F9C3-5BC6A1819DD1}"/>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 name="Rectangle 7">
              <a:extLst>
                <a:ext uri="{FF2B5EF4-FFF2-40B4-BE49-F238E27FC236}">
                  <a16:creationId xmlns:a16="http://schemas.microsoft.com/office/drawing/2014/main" id="{E6DA7432-8D99-72A2-728D-072E9D5BB7C7}"/>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 name="Rectangle 8">
              <a:extLst>
                <a:ext uri="{FF2B5EF4-FFF2-40B4-BE49-F238E27FC236}">
                  <a16:creationId xmlns:a16="http://schemas.microsoft.com/office/drawing/2014/main" id="{0C9A4188-5F84-0235-6C63-16EB0FBEAFFF}"/>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 name="Rectangle 9">
              <a:extLst>
                <a:ext uri="{FF2B5EF4-FFF2-40B4-BE49-F238E27FC236}">
                  <a16:creationId xmlns:a16="http://schemas.microsoft.com/office/drawing/2014/main" id="{F0D87B0E-D63D-CC07-6072-C2683DF99DE7}"/>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2" name="Rectangle 10">
              <a:extLst>
                <a:ext uri="{FF2B5EF4-FFF2-40B4-BE49-F238E27FC236}">
                  <a16:creationId xmlns:a16="http://schemas.microsoft.com/office/drawing/2014/main" id="{7EC92A2C-B8FA-8844-28AA-C5A451392F1A}"/>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 name="Rectangle 11">
              <a:extLst>
                <a:ext uri="{FF2B5EF4-FFF2-40B4-BE49-F238E27FC236}">
                  <a16:creationId xmlns:a16="http://schemas.microsoft.com/office/drawing/2014/main" id="{D83F204C-06D5-D1AE-6405-830A77BB8E39}"/>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4" name="Rectangle 12">
              <a:extLst>
                <a:ext uri="{FF2B5EF4-FFF2-40B4-BE49-F238E27FC236}">
                  <a16:creationId xmlns:a16="http://schemas.microsoft.com/office/drawing/2014/main" id="{9E2F1B86-0376-D637-42E3-62E6EA9B255A}"/>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5" name="Rectangle 13">
              <a:extLst>
                <a:ext uri="{FF2B5EF4-FFF2-40B4-BE49-F238E27FC236}">
                  <a16:creationId xmlns:a16="http://schemas.microsoft.com/office/drawing/2014/main" id="{CD7E006A-D71C-1436-F485-ABDF8498F7E6}"/>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 name="Rectangle 14">
              <a:extLst>
                <a:ext uri="{FF2B5EF4-FFF2-40B4-BE49-F238E27FC236}">
                  <a16:creationId xmlns:a16="http://schemas.microsoft.com/office/drawing/2014/main" id="{32A1EFAB-B2C8-54E2-9989-F65FCC0E3A8A}"/>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7" name="Rectangle 15">
              <a:extLst>
                <a:ext uri="{FF2B5EF4-FFF2-40B4-BE49-F238E27FC236}">
                  <a16:creationId xmlns:a16="http://schemas.microsoft.com/office/drawing/2014/main" id="{D8A683C1-CFD4-F12A-96E9-0A2C4834060F}"/>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8" name="Rectangle 16">
              <a:extLst>
                <a:ext uri="{FF2B5EF4-FFF2-40B4-BE49-F238E27FC236}">
                  <a16:creationId xmlns:a16="http://schemas.microsoft.com/office/drawing/2014/main" id="{0D72BC0C-A3DE-8394-40D4-3ACA04A0B21F}"/>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 name="Rectangle 17">
              <a:extLst>
                <a:ext uri="{FF2B5EF4-FFF2-40B4-BE49-F238E27FC236}">
                  <a16:creationId xmlns:a16="http://schemas.microsoft.com/office/drawing/2014/main" id="{4FD2C251-E164-2103-3218-6352CC0FB0AB}"/>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 name="Rectangle 18">
              <a:extLst>
                <a:ext uri="{FF2B5EF4-FFF2-40B4-BE49-F238E27FC236}">
                  <a16:creationId xmlns:a16="http://schemas.microsoft.com/office/drawing/2014/main" id="{C30E3AF8-6BBE-CFBC-A714-AEC0B5F2F63F}"/>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1" name="Line 19">
              <a:extLst>
                <a:ext uri="{FF2B5EF4-FFF2-40B4-BE49-F238E27FC236}">
                  <a16:creationId xmlns:a16="http://schemas.microsoft.com/office/drawing/2014/main" id="{173FA4C9-EC28-51F3-5937-12AED20D6C46}"/>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2" name="Line 20">
              <a:extLst>
                <a:ext uri="{FF2B5EF4-FFF2-40B4-BE49-F238E27FC236}">
                  <a16:creationId xmlns:a16="http://schemas.microsoft.com/office/drawing/2014/main" id="{A64E8F27-8F65-678F-C5A9-C3D13E4A1EBE}"/>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21">
              <a:extLst>
                <a:ext uri="{FF2B5EF4-FFF2-40B4-BE49-F238E27FC236}">
                  <a16:creationId xmlns:a16="http://schemas.microsoft.com/office/drawing/2014/main" id="{3D0D55F2-9FCB-60CD-3436-C1BFC3DF6DDB}"/>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AutoShape 22">
              <a:extLst>
                <a:ext uri="{FF2B5EF4-FFF2-40B4-BE49-F238E27FC236}">
                  <a16:creationId xmlns:a16="http://schemas.microsoft.com/office/drawing/2014/main" id="{F1023EE0-7424-BC7C-0E3C-B141DE463379}"/>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初始时，未接收任何帧，分界和窗口的左边界重叠，窗口中的帧都是可以接收的帧。</a:t>
              </a:r>
            </a:p>
          </p:txBody>
        </p:sp>
        <p:sp>
          <p:nvSpPr>
            <p:cNvPr id="25" name="AutoShape 23">
              <a:extLst>
                <a:ext uri="{FF2B5EF4-FFF2-40B4-BE49-F238E27FC236}">
                  <a16:creationId xmlns:a16="http://schemas.microsoft.com/office/drawing/2014/main" id="{F524FA29-D5A8-C760-CFFE-88C1900450F1}"/>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23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窗口右边是不可以接收的帧</a:t>
              </a:r>
            </a:p>
          </p:txBody>
        </p:sp>
        <p:sp>
          <p:nvSpPr>
            <p:cNvPr id="26" name="Rectangle 24">
              <a:extLst>
                <a:ext uri="{FF2B5EF4-FFF2-40B4-BE49-F238E27FC236}">
                  <a16:creationId xmlns:a16="http://schemas.microsoft.com/office/drawing/2014/main" id="{ABD3B964-4BEE-8E69-614F-B5EF6D9480A7}"/>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25">
              <a:extLst>
                <a:ext uri="{FF2B5EF4-FFF2-40B4-BE49-F238E27FC236}">
                  <a16:creationId xmlns:a16="http://schemas.microsoft.com/office/drawing/2014/main" id="{CEB5D814-4627-F8F2-FFCE-F8F4DDE90A10}"/>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26">
              <a:extLst>
                <a:ext uri="{FF2B5EF4-FFF2-40B4-BE49-F238E27FC236}">
                  <a16:creationId xmlns:a16="http://schemas.microsoft.com/office/drawing/2014/main" id="{C6CC10A4-9212-E1B8-CBF4-FF4D2492AAD8}"/>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9" name="Rectangle 27">
              <a:extLst>
                <a:ext uri="{FF2B5EF4-FFF2-40B4-BE49-F238E27FC236}">
                  <a16:creationId xmlns:a16="http://schemas.microsoft.com/office/drawing/2014/main" id="{737870CA-C3D3-026C-67FC-033BB04F4C41}"/>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0" name="Rectangle 28">
              <a:extLst>
                <a:ext uri="{FF2B5EF4-FFF2-40B4-BE49-F238E27FC236}">
                  <a16:creationId xmlns:a16="http://schemas.microsoft.com/office/drawing/2014/main" id="{484D76DE-3ED6-5FB3-341D-EA6CFED72FB3}"/>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1" name="Rectangle 29">
              <a:extLst>
                <a:ext uri="{FF2B5EF4-FFF2-40B4-BE49-F238E27FC236}">
                  <a16:creationId xmlns:a16="http://schemas.microsoft.com/office/drawing/2014/main" id="{9C8B107F-6380-A2D8-CD35-996219A022CE}"/>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2" name="Rectangle 30">
              <a:extLst>
                <a:ext uri="{FF2B5EF4-FFF2-40B4-BE49-F238E27FC236}">
                  <a16:creationId xmlns:a16="http://schemas.microsoft.com/office/drawing/2014/main" id="{A69002B7-B6EC-20B3-63EF-DCAB6086B09A}"/>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33" name="Group 129">
            <a:extLst>
              <a:ext uri="{FF2B5EF4-FFF2-40B4-BE49-F238E27FC236}">
                <a16:creationId xmlns:a16="http://schemas.microsoft.com/office/drawing/2014/main" id="{D10A83B7-4966-7B10-197E-EE9A4B99E07F}"/>
              </a:ext>
            </a:extLst>
          </p:cNvPr>
          <p:cNvGrpSpPr>
            <a:grpSpLocks/>
          </p:cNvGrpSpPr>
          <p:nvPr/>
        </p:nvGrpSpPr>
        <p:grpSpPr bwMode="auto">
          <a:xfrm>
            <a:off x="6600826" y="3933826"/>
            <a:ext cx="3375025" cy="2016125"/>
            <a:chOff x="3198" y="2478"/>
            <a:chExt cx="2126" cy="1270"/>
          </a:xfrm>
        </p:grpSpPr>
        <p:sp>
          <p:nvSpPr>
            <p:cNvPr id="34" name="Rectangle 93">
              <a:extLst>
                <a:ext uri="{FF2B5EF4-FFF2-40B4-BE49-F238E27FC236}">
                  <a16:creationId xmlns:a16="http://schemas.microsoft.com/office/drawing/2014/main" id="{AF163976-2E57-4D1A-7D0C-D9C946062DCC}"/>
                </a:ext>
              </a:extLst>
            </p:cNvPr>
            <p:cNvSpPr>
              <a:spLocks noChangeArrowheads="1"/>
            </p:cNvSpPr>
            <p:nvPr/>
          </p:nvSpPr>
          <p:spPr bwMode="auto">
            <a:xfrm>
              <a:off x="3660" y="2864"/>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5" name="Rectangle 94">
              <a:extLst>
                <a:ext uri="{FF2B5EF4-FFF2-40B4-BE49-F238E27FC236}">
                  <a16:creationId xmlns:a16="http://schemas.microsoft.com/office/drawing/2014/main" id="{C7534E56-22E8-0C80-63EC-8690A69F9CB4}"/>
                </a:ext>
              </a:extLst>
            </p:cNvPr>
            <p:cNvSpPr>
              <a:spLocks noChangeArrowheads="1"/>
            </p:cNvSpPr>
            <p:nvPr/>
          </p:nvSpPr>
          <p:spPr bwMode="auto">
            <a:xfrm flipH="1">
              <a:off x="4575" y="2864"/>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6" name="Rectangle 95">
              <a:extLst>
                <a:ext uri="{FF2B5EF4-FFF2-40B4-BE49-F238E27FC236}">
                  <a16:creationId xmlns:a16="http://schemas.microsoft.com/office/drawing/2014/main" id="{A497DB5D-FB4F-CFAB-9EA7-CDDA64759D4B}"/>
                </a:ext>
              </a:extLst>
            </p:cNvPr>
            <p:cNvSpPr>
              <a:spLocks noChangeArrowheads="1"/>
            </p:cNvSpPr>
            <p:nvPr/>
          </p:nvSpPr>
          <p:spPr bwMode="auto">
            <a:xfrm>
              <a:off x="523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37" name="Rectangle 96">
              <a:extLst>
                <a:ext uri="{FF2B5EF4-FFF2-40B4-BE49-F238E27FC236}">
                  <a16:creationId xmlns:a16="http://schemas.microsoft.com/office/drawing/2014/main" id="{DAF62045-5014-563E-A37E-4FF04FFE0380}"/>
                </a:ext>
              </a:extLst>
            </p:cNvPr>
            <p:cNvSpPr>
              <a:spLocks noChangeArrowheads="1"/>
            </p:cNvSpPr>
            <p:nvPr/>
          </p:nvSpPr>
          <p:spPr bwMode="auto">
            <a:xfrm>
              <a:off x="507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38" name="Rectangle 97">
              <a:extLst>
                <a:ext uri="{FF2B5EF4-FFF2-40B4-BE49-F238E27FC236}">
                  <a16:creationId xmlns:a16="http://schemas.microsoft.com/office/drawing/2014/main" id="{B9C8A791-9072-E3D2-411E-047AB6942329}"/>
                </a:ext>
              </a:extLst>
            </p:cNvPr>
            <p:cNvSpPr>
              <a:spLocks noChangeArrowheads="1"/>
            </p:cNvSpPr>
            <p:nvPr/>
          </p:nvSpPr>
          <p:spPr bwMode="auto">
            <a:xfrm>
              <a:off x="492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39" name="Rectangle 98">
              <a:extLst>
                <a:ext uri="{FF2B5EF4-FFF2-40B4-BE49-F238E27FC236}">
                  <a16:creationId xmlns:a16="http://schemas.microsoft.com/office/drawing/2014/main" id="{C17AABE0-71CA-7B25-15F1-0DF1AF9973A0}"/>
                </a:ext>
              </a:extLst>
            </p:cNvPr>
            <p:cNvSpPr>
              <a:spLocks noChangeArrowheads="1"/>
            </p:cNvSpPr>
            <p:nvPr/>
          </p:nvSpPr>
          <p:spPr bwMode="auto">
            <a:xfrm>
              <a:off x="47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0" name="Rectangle 99">
              <a:extLst>
                <a:ext uri="{FF2B5EF4-FFF2-40B4-BE49-F238E27FC236}">
                  <a16:creationId xmlns:a16="http://schemas.microsoft.com/office/drawing/2014/main" id="{941A99FB-B996-B7E0-9D3D-3D9233D86431}"/>
                </a:ext>
              </a:extLst>
            </p:cNvPr>
            <p:cNvSpPr>
              <a:spLocks noChangeArrowheads="1"/>
            </p:cNvSpPr>
            <p:nvPr/>
          </p:nvSpPr>
          <p:spPr bwMode="auto">
            <a:xfrm>
              <a:off x="462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1" name="Rectangle 100">
              <a:extLst>
                <a:ext uri="{FF2B5EF4-FFF2-40B4-BE49-F238E27FC236}">
                  <a16:creationId xmlns:a16="http://schemas.microsoft.com/office/drawing/2014/main" id="{A378781A-4994-FABB-208C-C70089D970B9}"/>
                </a:ext>
              </a:extLst>
            </p:cNvPr>
            <p:cNvSpPr>
              <a:spLocks noChangeArrowheads="1"/>
            </p:cNvSpPr>
            <p:nvPr/>
          </p:nvSpPr>
          <p:spPr bwMode="auto">
            <a:xfrm>
              <a:off x="448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42" name="Rectangle 101">
              <a:extLst>
                <a:ext uri="{FF2B5EF4-FFF2-40B4-BE49-F238E27FC236}">
                  <a16:creationId xmlns:a16="http://schemas.microsoft.com/office/drawing/2014/main" id="{C45A4AE6-DCD9-3369-C214-C044E12FDE6C}"/>
                </a:ext>
              </a:extLst>
            </p:cNvPr>
            <p:cNvSpPr>
              <a:spLocks noChangeArrowheads="1"/>
            </p:cNvSpPr>
            <p:nvPr/>
          </p:nvSpPr>
          <p:spPr bwMode="auto">
            <a:xfrm>
              <a:off x="434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43" name="Rectangle 102">
              <a:extLst>
                <a:ext uri="{FF2B5EF4-FFF2-40B4-BE49-F238E27FC236}">
                  <a16:creationId xmlns:a16="http://schemas.microsoft.com/office/drawing/2014/main" id="{1DE1323B-28A6-C835-9618-F109557579A3}"/>
                </a:ext>
              </a:extLst>
            </p:cNvPr>
            <p:cNvSpPr>
              <a:spLocks noChangeArrowheads="1"/>
            </p:cNvSpPr>
            <p:nvPr/>
          </p:nvSpPr>
          <p:spPr bwMode="auto">
            <a:xfrm>
              <a:off x="416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44" name="Rectangle 103">
              <a:extLst>
                <a:ext uri="{FF2B5EF4-FFF2-40B4-BE49-F238E27FC236}">
                  <a16:creationId xmlns:a16="http://schemas.microsoft.com/office/drawing/2014/main" id="{855C7D29-E0A3-98BE-0FB6-10BD539B0C21}"/>
                </a:ext>
              </a:extLst>
            </p:cNvPr>
            <p:cNvSpPr>
              <a:spLocks noChangeArrowheads="1"/>
            </p:cNvSpPr>
            <p:nvPr/>
          </p:nvSpPr>
          <p:spPr bwMode="auto">
            <a:xfrm>
              <a:off x="401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45" name="Rectangle 104">
              <a:extLst>
                <a:ext uri="{FF2B5EF4-FFF2-40B4-BE49-F238E27FC236}">
                  <a16:creationId xmlns:a16="http://schemas.microsoft.com/office/drawing/2014/main" id="{FB9D405B-5A07-145C-E7AD-CC6B2347AE7D}"/>
                </a:ext>
              </a:extLst>
            </p:cNvPr>
            <p:cNvSpPr>
              <a:spLocks noChangeArrowheads="1"/>
            </p:cNvSpPr>
            <p:nvPr/>
          </p:nvSpPr>
          <p:spPr bwMode="auto">
            <a:xfrm>
              <a:off x="386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46" name="Rectangle 105">
              <a:extLst>
                <a:ext uri="{FF2B5EF4-FFF2-40B4-BE49-F238E27FC236}">
                  <a16:creationId xmlns:a16="http://schemas.microsoft.com/office/drawing/2014/main" id="{5B76F6CE-D14B-7223-EC42-FCF868F13B48}"/>
                </a:ext>
              </a:extLst>
            </p:cNvPr>
            <p:cNvSpPr>
              <a:spLocks noChangeArrowheads="1"/>
            </p:cNvSpPr>
            <p:nvPr/>
          </p:nvSpPr>
          <p:spPr bwMode="auto">
            <a:xfrm>
              <a:off x="37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47" name="Rectangle 106">
              <a:extLst>
                <a:ext uri="{FF2B5EF4-FFF2-40B4-BE49-F238E27FC236}">
                  <a16:creationId xmlns:a16="http://schemas.microsoft.com/office/drawing/2014/main" id="{FD3696A2-FCC4-E01F-726B-71695941CBC8}"/>
                </a:ext>
              </a:extLst>
            </p:cNvPr>
            <p:cNvSpPr>
              <a:spLocks noChangeArrowheads="1"/>
            </p:cNvSpPr>
            <p:nvPr/>
          </p:nvSpPr>
          <p:spPr bwMode="auto">
            <a:xfrm>
              <a:off x="356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8" name="Rectangle 107">
              <a:extLst>
                <a:ext uri="{FF2B5EF4-FFF2-40B4-BE49-F238E27FC236}">
                  <a16:creationId xmlns:a16="http://schemas.microsoft.com/office/drawing/2014/main" id="{1AA3496A-9028-CCE7-FF5D-05BF6FC207AF}"/>
                </a:ext>
              </a:extLst>
            </p:cNvPr>
            <p:cNvSpPr>
              <a:spLocks noChangeArrowheads="1"/>
            </p:cNvSpPr>
            <p:nvPr/>
          </p:nvSpPr>
          <p:spPr bwMode="auto">
            <a:xfrm>
              <a:off x="341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9" name="Rectangle 108">
              <a:extLst>
                <a:ext uri="{FF2B5EF4-FFF2-40B4-BE49-F238E27FC236}">
                  <a16:creationId xmlns:a16="http://schemas.microsoft.com/office/drawing/2014/main" id="{3311D3E3-2DD5-17F8-A080-DC9691EF1436}"/>
                </a:ext>
              </a:extLst>
            </p:cNvPr>
            <p:cNvSpPr>
              <a:spLocks noChangeArrowheads="1"/>
            </p:cNvSpPr>
            <p:nvPr/>
          </p:nvSpPr>
          <p:spPr bwMode="auto">
            <a:xfrm>
              <a:off x="325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50" name="Line 109">
              <a:extLst>
                <a:ext uri="{FF2B5EF4-FFF2-40B4-BE49-F238E27FC236}">
                  <a16:creationId xmlns:a16="http://schemas.microsoft.com/office/drawing/2014/main" id="{96D01DA7-0DFD-DD72-8A19-13C2EEDDA772}"/>
                </a:ext>
              </a:extLst>
            </p:cNvPr>
            <p:cNvSpPr>
              <a:spLocks noChangeShapeType="1"/>
            </p:cNvSpPr>
            <p:nvPr/>
          </p:nvSpPr>
          <p:spPr bwMode="auto">
            <a:xfrm>
              <a:off x="319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Line 110">
              <a:extLst>
                <a:ext uri="{FF2B5EF4-FFF2-40B4-BE49-F238E27FC236}">
                  <a16:creationId xmlns:a16="http://schemas.microsoft.com/office/drawing/2014/main" id="{C5FF667C-E30B-694D-FDE3-886A882FF422}"/>
                </a:ext>
              </a:extLst>
            </p:cNvPr>
            <p:cNvSpPr>
              <a:spLocks noChangeShapeType="1"/>
            </p:cNvSpPr>
            <p:nvPr/>
          </p:nvSpPr>
          <p:spPr bwMode="auto">
            <a:xfrm>
              <a:off x="319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2" name="Line 111">
              <a:extLst>
                <a:ext uri="{FF2B5EF4-FFF2-40B4-BE49-F238E27FC236}">
                  <a16:creationId xmlns:a16="http://schemas.microsoft.com/office/drawing/2014/main" id="{9D154DAC-EB57-8E98-46EF-7E0322A2EC8A}"/>
                </a:ext>
              </a:extLst>
            </p:cNvPr>
            <p:cNvSpPr>
              <a:spLocks noChangeShapeType="1"/>
            </p:cNvSpPr>
            <p:nvPr/>
          </p:nvSpPr>
          <p:spPr bwMode="auto">
            <a:xfrm>
              <a:off x="4574"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3" name="Rectangle 112">
              <a:extLst>
                <a:ext uri="{FF2B5EF4-FFF2-40B4-BE49-F238E27FC236}">
                  <a16:creationId xmlns:a16="http://schemas.microsoft.com/office/drawing/2014/main" id="{72E8702B-4895-0A5F-51FB-343140D9C302}"/>
                </a:ext>
              </a:extLst>
            </p:cNvPr>
            <p:cNvSpPr>
              <a:spLocks noChangeArrowheads="1"/>
            </p:cNvSpPr>
            <p:nvPr/>
          </p:nvSpPr>
          <p:spPr bwMode="auto">
            <a:xfrm>
              <a:off x="335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4" name="Rectangle 113">
              <a:extLst>
                <a:ext uri="{FF2B5EF4-FFF2-40B4-BE49-F238E27FC236}">
                  <a16:creationId xmlns:a16="http://schemas.microsoft.com/office/drawing/2014/main" id="{1ED21EF3-5DEA-A46B-826A-A2475DC7F6E4}"/>
                </a:ext>
              </a:extLst>
            </p:cNvPr>
            <p:cNvSpPr>
              <a:spLocks noChangeArrowheads="1"/>
            </p:cNvSpPr>
            <p:nvPr/>
          </p:nvSpPr>
          <p:spPr bwMode="auto">
            <a:xfrm>
              <a:off x="366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5" name="Rectangle 114">
              <a:extLst>
                <a:ext uri="{FF2B5EF4-FFF2-40B4-BE49-F238E27FC236}">
                  <a16:creationId xmlns:a16="http://schemas.microsoft.com/office/drawing/2014/main" id="{9EA44527-A465-A417-1385-9EE32D9205AA}"/>
                </a:ext>
              </a:extLst>
            </p:cNvPr>
            <p:cNvSpPr>
              <a:spLocks noChangeArrowheads="1"/>
            </p:cNvSpPr>
            <p:nvPr/>
          </p:nvSpPr>
          <p:spPr bwMode="auto">
            <a:xfrm>
              <a:off x="396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6" name="Rectangle 115">
              <a:extLst>
                <a:ext uri="{FF2B5EF4-FFF2-40B4-BE49-F238E27FC236}">
                  <a16:creationId xmlns:a16="http://schemas.microsoft.com/office/drawing/2014/main" id="{DDC3DA56-8FCE-F40D-3295-D8F62551E22E}"/>
                </a:ext>
              </a:extLst>
            </p:cNvPr>
            <p:cNvSpPr>
              <a:spLocks noChangeArrowheads="1"/>
            </p:cNvSpPr>
            <p:nvPr/>
          </p:nvSpPr>
          <p:spPr bwMode="auto">
            <a:xfrm>
              <a:off x="427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7" name="Rectangle 116">
              <a:extLst>
                <a:ext uri="{FF2B5EF4-FFF2-40B4-BE49-F238E27FC236}">
                  <a16:creationId xmlns:a16="http://schemas.microsoft.com/office/drawing/2014/main" id="{67846855-31DA-F7F5-72C3-5C6479A8E54D}"/>
                </a:ext>
              </a:extLst>
            </p:cNvPr>
            <p:cNvSpPr>
              <a:spLocks noChangeArrowheads="1"/>
            </p:cNvSpPr>
            <p:nvPr/>
          </p:nvSpPr>
          <p:spPr bwMode="auto">
            <a:xfrm>
              <a:off x="457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8" name="Rectangle 117">
              <a:extLst>
                <a:ext uri="{FF2B5EF4-FFF2-40B4-BE49-F238E27FC236}">
                  <a16:creationId xmlns:a16="http://schemas.microsoft.com/office/drawing/2014/main" id="{26177525-A6CD-97DE-E77A-0EB8068E8C25}"/>
                </a:ext>
              </a:extLst>
            </p:cNvPr>
            <p:cNvSpPr>
              <a:spLocks noChangeArrowheads="1"/>
            </p:cNvSpPr>
            <p:nvPr/>
          </p:nvSpPr>
          <p:spPr bwMode="auto">
            <a:xfrm>
              <a:off x="487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9" name="Rectangle 118">
              <a:extLst>
                <a:ext uri="{FF2B5EF4-FFF2-40B4-BE49-F238E27FC236}">
                  <a16:creationId xmlns:a16="http://schemas.microsoft.com/office/drawing/2014/main" id="{4281953B-A000-958D-973B-7E4C510C6448}"/>
                </a:ext>
              </a:extLst>
            </p:cNvPr>
            <p:cNvSpPr>
              <a:spLocks noChangeArrowheads="1"/>
            </p:cNvSpPr>
            <p:nvPr/>
          </p:nvSpPr>
          <p:spPr bwMode="auto">
            <a:xfrm>
              <a:off x="517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0" name="AutoShape 119">
              <a:extLst>
                <a:ext uri="{FF2B5EF4-FFF2-40B4-BE49-F238E27FC236}">
                  <a16:creationId xmlns:a16="http://schemas.microsoft.com/office/drawing/2014/main" id="{77C52F89-75EE-4B80-D39A-04C6379ABB12}"/>
                </a:ext>
              </a:extLst>
            </p:cNvPr>
            <p:cNvSpPr>
              <a:spLocks noChangeArrowheads="1"/>
            </p:cNvSpPr>
            <p:nvPr/>
          </p:nvSpPr>
          <p:spPr bwMode="auto">
            <a:xfrm>
              <a:off x="3379" y="2478"/>
              <a:ext cx="953" cy="318"/>
            </a:xfrm>
            <a:prstGeom prst="wedgeRoundRectCallout">
              <a:avLst>
                <a:gd name="adj1" fmla="val 73296"/>
                <a:gd name="adj2" fmla="val 30190"/>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收到了</a:t>
              </a:r>
              <a:r>
                <a:rPr lang="en-US" altLang="zh-CN" sz="1200">
                  <a:solidFill>
                    <a:srgbClr val="000000"/>
                  </a:solidFill>
                  <a:cs typeface="+mn-ea"/>
                  <a:sym typeface="+mn-lt"/>
                </a:rPr>
                <a:t>5</a:t>
              </a:r>
              <a:r>
                <a:rPr lang="zh-CN" altLang="en-US" sz="1200">
                  <a:solidFill>
                    <a:srgbClr val="000000"/>
                  </a:solidFill>
                  <a:cs typeface="+mn-ea"/>
                  <a:sym typeface="+mn-lt"/>
                </a:rPr>
                <a:t>个新的帧，分界右移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61" name="AutoShape 120">
              <a:extLst>
                <a:ext uri="{FF2B5EF4-FFF2-40B4-BE49-F238E27FC236}">
                  <a16:creationId xmlns:a16="http://schemas.microsoft.com/office/drawing/2014/main" id="{46CA045A-C7C8-E7A3-2093-86901F6A6353}"/>
                </a:ext>
              </a:extLst>
            </p:cNvPr>
            <p:cNvSpPr>
              <a:spLocks noChangeArrowheads="1"/>
            </p:cNvSpPr>
            <p:nvPr/>
          </p:nvSpPr>
          <p:spPr bwMode="auto">
            <a:xfrm>
              <a:off x="3288" y="3430"/>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未发送确认帧，窗口不移动</a:t>
              </a:r>
            </a:p>
          </p:txBody>
        </p:sp>
        <p:sp>
          <p:nvSpPr>
            <p:cNvPr id="62" name="Line 121">
              <a:extLst>
                <a:ext uri="{FF2B5EF4-FFF2-40B4-BE49-F238E27FC236}">
                  <a16:creationId xmlns:a16="http://schemas.microsoft.com/office/drawing/2014/main" id="{8E062915-D516-4F7E-7EAA-FA4A8611D59E}"/>
                </a:ext>
              </a:extLst>
            </p:cNvPr>
            <p:cNvSpPr>
              <a:spLocks noChangeShapeType="1"/>
            </p:cNvSpPr>
            <p:nvPr/>
          </p:nvSpPr>
          <p:spPr bwMode="auto">
            <a:xfrm>
              <a:off x="3200" y="2977"/>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63" name="Text Box 122">
            <a:extLst>
              <a:ext uri="{FF2B5EF4-FFF2-40B4-BE49-F238E27FC236}">
                <a16:creationId xmlns:a16="http://schemas.microsoft.com/office/drawing/2014/main" id="{DB1B0E6E-20CE-8ADE-CE59-D31B5C437CCB}"/>
              </a:ext>
            </a:extLst>
          </p:cNvPr>
          <p:cNvSpPr txBox="1">
            <a:spLocks noChangeArrowheads="1"/>
          </p:cNvSpPr>
          <p:nvPr/>
        </p:nvSpPr>
        <p:spPr bwMode="auto">
          <a:xfrm>
            <a:off x="3439622" y="3141663"/>
            <a:ext cx="561371" cy="494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(a)</a:t>
            </a:r>
          </a:p>
        </p:txBody>
      </p:sp>
      <p:grpSp>
        <p:nvGrpSpPr>
          <p:cNvPr id="64" name="Group 127">
            <a:extLst>
              <a:ext uri="{FF2B5EF4-FFF2-40B4-BE49-F238E27FC236}">
                <a16:creationId xmlns:a16="http://schemas.microsoft.com/office/drawing/2014/main" id="{3C48172E-1F7D-45BA-F5C1-3D64FF292E12}"/>
              </a:ext>
            </a:extLst>
          </p:cNvPr>
          <p:cNvGrpSpPr>
            <a:grpSpLocks/>
          </p:cNvGrpSpPr>
          <p:nvPr/>
        </p:nvGrpSpPr>
        <p:grpSpPr bwMode="auto">
          <a:xfrm>
            <a:off x="6311900" y="1052513"/>
            <a:ext cx="3602038" cy="2584450"/>
            <a:chOff x="3016" y="663"/>
            <a:chExt cx="2269" cy="1628"/>
          </a:xfrm>
        </p:grpSpPr>
        <p:sp>
          <p:nvSpPr>
            <p:cNvPr id="65" name="Rectangle 32">
              <a:extLst>
                <a:ext uri="{FF2B5EF4-FFF2-40B4-BE49-F238E27FC236}">
                  <a16:creationId xmlns:a16="http://schemas.microsoft.com/office/drawing/2014/main" id="{067726B1-BDC7-860E-3ED4-970256FB9D82}"/>
                </a:ext>
              </a:extLst>
            </p:cNvPr>
            <p:cNvSpPr>
              <a:spLocks noChangeArrowheads="1"/>
            </p:cNvSpPr>
            <p:nvPr/>
          </p:nvSpPr>
          <p:spPr bwMode="auto">
            <a:xfrm>
              <a:off x="3159" y="1016"/>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6" name="Rectangle 33">
              <a:extLst>
                <a:ext uri="{FF2B5EF4-FFF2-40B4-BE49-F238E27FC236}">
                  <a16:creationId xmlns:a16="http://schemas.microsoft.com/office/drawing/2014/main" id="{4474E6BF-FC7D-76CC-36B3-8931609A375B}"/>
                </a:ext>
              </a:extLst>
            </p:cNvPr>
            <p:cNvSpPr>
              <a:spLocks noChangeArrowheads="1"/>
            </p:cNvSpPr>
            <p:nvPr/>
          </p:nvSpPr>
          <p:spPr bwMode="auto">
            <a:xfrm>
              <a:off x="3773" y="1016"/>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7" name="Rectangle 34">
              <a:extLst>
                <a:ext uri="{FF2B5EF4-FFF2-40B4-BE49-F238E27FC236}">
                  <a16:creationId xmlns:a16="http://schemas.microsoft.com/office/drawing/2014/main" id="{4812A87D-B73D-047D-ABB5-FB0677A59D66}"/>
                </a:ext>
              </a:extLst>
            </p:cNvPr>
            <p:cNvSpPr>
              <a:spLocks noChangeArrowheads="1"/>
            </p:cNvSpPr>
            <p:nvPr/>
          </p:nvSpPr>
          <p:spPr bwMode="auto">
            <a:xfrm>
              <a:off x="519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68" name="Rectangle 35">
              <a:extLst>
                <a:ext uri="{FF2B5EF4-FFF2-40B4-BE49-F238E27FC236}">
                  <a16:creationId xmlns:a16="http://schemas.microsoft.com/office/drawing/2014/main" id="{50D87490-7EE3-8A1C-0D4D-E38CBC26B5F9}"/>
                </a:ext>
              </a:extLst>
            </p:cNvPr>
            <p:cNvSpPr>
              <a:spLocks noChangeArrowheads="1"/>
            </p:cNvSpPr>
            <p:nvPr/>
          </p:nvSpPr>
          <p:spPr bwMode="auto">
            <a:xfrm>
              <a:off x="503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69" name="Rectangle 36">
              <a:extLst>
                <a:ext uri="{FF2B5EF4-FFF2-40B4-BE49-F238E27FC236}">
                  <a16:creationId xmlns:a16="http://schemas.microsoft.com/office/drawing/2014/main" id="{B6F9E6B5-816A-CAB9-04D0-C6867F9CD53B}"/>
                </a:ext>
              </a:extLst>
            </p:cNvPr>
            <p:cNvSpPr>
              <a:spLocks noChangeArrowheads="1"/>
            </p:cNvSpPr>
            <p:nvPr/>
          </p:nvSpPr>
          <p:spPr bwMode="auto">
            <a:xfrm>
              <a:off x="488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0" name="Rectangle 37">
              <a:extLst>
                <a:ext uri="{FF2B5EF4-FFF2-40B4-BE49-F238E27FC236}">
                  <a16:creationId xmlns:a16="http://schemas.microsoft.com/office/drawing/2014/main" id="{414578F6-BBF7-3F73-1FFC-9FF039E561B3}"/>
                </a:ext>
              </a:extLst>
            </p:cNvPr>
            <p:cNvSpPr>
              <a:spLocks noChangeArrowheads="1"/>
            </p:cNvSpPr>
            <p:nvPr/>
          </p:nvSpPr>
          <p:spPr bwMode="auto">
            <a:xfrm>
              <a:off x="473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1" name="Rectangle 38">
              <a:extLst>
                <a:ext uri="{FF2B5EF4-FFF2-40B4-BE49-F238E27FC236}">
                  <a16:creationId xmlns:a16="http://schemas.microsoft.com/office/drawing/2014/main" id="{1F577B56-ADD2-9D5B-457B-1F91D5DA2092}"/>
                </a:ext>
              </a:extLst>
            </p:cNvPr>
            <p:cNvSpPr>
              <a:spLocks noChangeArrowheads="1"/>
            </p:cNvSpPr>
            <p:nvPr/>
          </p:nvSpPr>
          <p:spPr bwMode="auto">
            <a:xfrm>
              <a:off x="4588"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2" name="Rectangle 39">
              <a:extLst>
                <a:ext uri="{FF2B5EF4-FFF2-40B4-BE49-F238E27FC236}">
                  <a16:creationId xmlns:a16="http://schemas.microsoft.com/office/drawing/2014/main" id="{BB7B9E36-94E1-BBA2-DEB8-28956BEC3A64}"/>
                </a:ext>
              </a:extLst>
            </p:cNvPr>
            <p:cNvSpPr>
              <a:spLocks noChangeArrowheads="1"/>
            </p:cNvSpPr>
            <p:nvPr/>
          </p:nvSpPr>
          <p:spPr bwMode="auto">
            <a:xfrm>
              <a:off x="444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73" name="Rectangle 40">
              <a:extLst>
                <a:ext uri="{FF2B5EF4-FFF2-40B4-BE49-F238E27FC236}">
                  <a16:creationId xmlns:a16="http://schemas.microsoft.com/office/drawing/2014/main" id="{EDB8553C-6545-48B1-C94C-DB2A2C230353}"/>
                </a:ext>
              </a:extLst>
            </p:cNvPr>
            <p:cNvSpPr>
              <a:spLocks noChangeArrowheads="1"/>
            </p:cNvSpPr>
            <p:nvPr/>
          </p:nvSpPr>
          <p:spPr bwMode="auto">
            <a:xfrm>
              <a:off x="4301"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74" name="Rectangle 41">
              <a:extLst>
                <a:ext uri="{FF2B5EF4-FFF2-40B4-BE49-F238E27FC236}">
                  <a16:creationId xmlns:a16="http://schemas.microsoft.com/office/drawing/2014/main" id="{0C2076AF-498D-637B-C5E9-EA05E1C20E75}"/>
                </a:ext>
              </a:extLst>
            </p:cNvPr>
            <p:cNvSpPr>
              <a:spLocks noChangeArrowheads="1"/>
            </p:cNvSpPr>
            <p:nvPr/>
          </p:nvSpPr>
          <p:spPr bwMode="auto">
            <a:xfrm>
              <a:off x="412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75" name="Rectangle 42">
              <a:extLst>
                <a:ext uri="{FF2B5EF4-FFF2-40B4-BE49-F238E27FC236}">
                  <a16:creationId xmlns:a16="http://schemas.microsoft.com/office/drawing/2014/main" id="{B54833AE-C455-41F0-FAB8-1E05ABE11477}"/>
                </a:ext>
              </a:extLst>
            </p:cNvPr>
            <p:cNvSpPr>
              <a:spLocks noChangeArrowheads="1"/>
            </p:cNvSpPr>
            <p:nvPr/>
          </p:nvSpPr>
          <p:spPr bwMode="auto">
            <a:xfrm>
              <a:off x="3973"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76" name="Rectangle 43">
              <a:extLst>
                <a:ext uri="{FF2B5EF4-FFF2-40B4-BE49-F238E27FC236}">
                  <a16:creationId xmlns:a16="http://schemas.microsoft.com/office/drawing/2014/main" id="{D25D7ED7-2992-191F-197F-1D285C7D047F}"/>
                </a:ext>
              </a:extLst>
            </p:cNvPr>
            <p:cNvSpPr>
              <a:spLocks noChangeArrowheads="1"/>
            </p:cNvSpPr>
            <p:nvPr/>
          </p:nvSpPr>
          <p:spPr bwMode="auto">
            <a:xfrm>
              <a:off x="3824"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77" name="Rectangle 44">
              <a:extLst>
                <a:ext uri="{FF2B5EF4-FFF2-40B4-BE49-F238E27FC236}">
                  <a16:creationId xmlns:a16="http://schemas.microsoft.com/office/drawing/2014/main" id="{506D6CFD-9A2E-DBE8-F440-7908A7D1C07A}"/>
                </a:ext>
              </a:extLst>
            </p:cNvPr>
            <p:cNvSpPr>
              <a:spLocks noChangeArrowheads="1"/>
            </p:cNvSpPr>
            <p:nvPr/>
          </p:nvSpPr>
          <p:spPr bwMode="auto">
            <a:xfrm>
              <a:off x="366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8" name="Rectangle 45">
              <a:extLst>
                <a:ext uri="{FF2B5EF4-FFF2-40B4-BE49-F238E27FC236}">
                  <a16:creationId xmlns:a16="http://schemas.microsoft.com/office/drawing/2014/main" id="{0D74049E-A627-6F9D-578F-4585C1E1B4DE}"/>
                </a:ext>
              </a:extLst>
            </p:cNvPr>
            <p:cNvSpPr>
              <a:spLocks noChangeArrowheads="1"/>
            </p:cNvSpPr>
            <p:nvPr/>
          </p:nvSpPr>
          <p:spPr bwMode="auto">
            <a:xfrm>
              <a:off x="352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9" name="Rectangle 46">
              <a:extLst>
                <a:ext uri="{FF2B5EF4-FFF2-40B4-BE49-F238E27FC236}">
                  <a16:creationId xmlns:a16="http://schemas.microsoft.com/office/drawing/2014/main" id="{A9E6F29F-71BC-5F9F-DB12-3ADED188802E}"/>
                </a:ext>
              </a:extLst>
            </p:cNvPr>
            <p:cNvSpPr>
              <a:spLocks noChangeArrowheads="1"/>
            </p:cNvSpPr>
            <p:nvPr/>
          </p:nvSpPr>
          <p:spPr bwMode="auto">
            <a:xfrm>
              <a:off x="3376"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80" name="Rectangle 47">
              <a:extLst>
                <a:ext uri="{FF2B5EF4-FFF2-40B4-BE49-F238E27FC236}">
                  <a16:creationId xmlns:a16="http://schemas.microsoft.com/office/drawing/2014/main" id="{014E46EF-24B0-0E28-A149-755122F2E6B9}"/>
                </a:ext>
              </a:extLst>
            </p:cNvPr>
            <p:cNvSpPr>
              <a:spLocks noChangeArrowheads="1"/>
            </p:cNvSpPr>
            <p:nvPr/>
          </p:nvSpPr>
          <p:spPr bwMode="auto">
            <a:xfrm>
              <a:off x="321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81" name="Line 48">
              <a:extLst>
                <a:ext uri="{FF2B5EF4-FFF2-40B4-BE49-F238E27FC236}">
                  <a16:creationId xmlns:a16="http://schemas.microsoft.com/office/drawing/2014/main" id="{959E4F3E-FBAA-712C-F8F1-DD88A0BAAFB6}"/>
                </a:ext>
              </a:extLst>
            </p:cNvPr>
            <p:cNvSpPr>
              <a:spLocks noChangeShapeType="1"/>
            </p:cNvSpPr>
            <p:nvPr/>
          </p:nvSpPr>
          <p:spPr bwMode="auto">
            <a:xfrm>
              <a:off x="3159" y="1129"/>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49">
              <a:extLst>
                <a:ext uri="{FF2B5EF4-FFF2-40B4-BE49-F238E27FC236}">
                  <a16:creationId xmlns:a16="http://schemas.microsoft.com/office/drawing/2014/main" id="{755CD82E-3E3C-AE5E-B0EB-BAFBB2A14F2D}"/>
                </a:ext>
              </a:extLst>
            </p:cNvPr>
            <p:cNvSpPr>
              <a:spLocks noChangeShapeType="1"/>
            </p:cNvSpPr>
            <p:nvPr/>
          </p:nvSpPr>
          <p:spPr bwMode="auto">
            <a:xfrm>
              <a:off x="3159" y="12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Line 50">
              <a:extLst>
                <a:ext uri="{FF2B5EF4-FFF2-40B4-BE49-F238E27FC236}">
                  <a16:creationId xmlns:a16="http://schemas.microsoft.com/office/drawing/2014/main" id="{F6E8FB76-C048-3B52-6D6C-352A24256E89}"/>
                </a:ext>
              </a:extLst>
            </p:cNvPr>
            <p:cNvSpPr>
              <a:spLocks noChangeShapeType="1"/>
            </p:cNvSpPr>
            <p:nvPr/>
          </p:nvSpPr>
          <p:spPr bwMode="auto">
            <a:xfrm>
              <a:off x="3771" y="736"/>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4" name="Rectangle 51">
              <a:extLst>
                <a:ext uri="{FF2B5EF4-FFF2-40B4-BE49-F238E27FC236}">
                  <a16:creationId xmlns:a16="http://schemas.microsoft.com/office/drawing/2014/main" id="{9B1A486A-0FCD-0719-C9B6-63E1C99CD20E}"/>
                </a:ext>
              </a:extLst>
            </p:cNvPr>
            <p:cNvSpPr>
              <a:spLocks noChangeArrowheads="1"/>
            </p:cNvSpPr>
            <p:nvPr/>
          </p:nvSpPr>
          <p:spPr bwMode="auto">
            <a:xfrm>
              <a:off x="331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5" name="Rectangle 52">
              <a:extLst>
                <a:ext uri="{FF2B5EF4-FFF2-40B4-BE49-F238E27FC236}">
                  <a16:creationId xmlns:a16="http://schemas.microsoft.com/office/drawing/2014/main" id="{241111ED-2708-60EF-3421-CFEFE5E3E1FB}"/>
                </a:ext>
              </a:extLst>
            </p:cNvPr>
            <p:cNvSpPr>
              <a:spLocks noChangeArrowheads="1"/>
            </p:cNvSpPr>
            <p:nvPr/>
          </p:nvSpPr>
          <p:spPr bwMode="auto">
            <a:xfrm>
              <a:off x="362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6" name="Rectangle 53">
              <a:extLst>
                <a:ext uri="{FF2B5EF4-FFF2-40B4-BE49-F238E27FC236}">
                  <a16:creationId xmlns:a16="http://schemas.microsoft.com/office/drawing/2014/main" id="{A3AB5875-9029-E3BB-5BF4-C0683D1B9366}"/>
                </a:ext>
              </a:extLst>
            </p:cNvPr>
            <p:cNvSpPr>
              <a:spLocks noChangeArrowheads="1"/>
            </p:cNvSpPr>
            <p:nvPr/>
          </p:nvSpPr>
          <p:spPr bwMode="auto">
            <a:xfrm>
              <a:off x="3927"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7" name="Rectangle 54">
              <a:extLst>
                <a:ext uri="{FF2B5EF4-FFF2-40B4-BE49-F238E27FC236}">
                  <a16:creationId xmlns:a16="http://schemas.microsoft.com/office/drawing/2014/main" id="{F5E59907-3717-70E6-23F4-4EBAB13D4C22}"/>
                </a:ext>
              </a:extLst>
            </p:cNvPr>
            <p:cNvSpPr>
              <a:spLocks noChangeArrowheads="1"/>
            </p:cNvSpPr>
            <p:nvPr/>
          </p:nvSpPr>
          <p:spPr bwMode="auto">
            <a:xfrm>
              <a:off x="4240"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8" name="Rectangle 55">
              <a:extLst>
                <a:ext uri="{FF2B5EF4-FFF2-40B4-BE49-F238E27FC236}">
                  <a16:creationId xmlns:a16="http://schemas.microsoft.com/office/drawing/2014/main" id="{D69B5BA2-65F3-C239-8965-D36A7DA28513}"/>
                </a:ext>
              </a:extLst>
            </p:cNvPr>
            <p:cNvSpPr>
              <a:spLocks noChangeArrowheads="1"/>
            </p:cNvSpPr>
            <p:nvPr/>
          </p:nvSpPr>
          <p:spPr bwMode="auto">
            <a:xfrm>
              <a:off x="4536"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9" name="Rectangle 56">
              <a:extLst>
                <a:ext uri="{FF2B5EF4-FFF2-40B4-BE49-F238E27FC236}">
                  <a16:creationId xmlns:a16="http://schemas.microsoft.com/office/drawing/2014/main" id="{AE04BF6C-5B63-16C3-1DFB-E75AB7260D51}"/>
                </a:ext>
              </a:extLst>
            </p:cNvPr>
            <p:cNvSpPr>
              <a:spLocks noChangeArrowheads="1"/>
            </p:cNvSpPr>
            <p:nvPr/>
          </p:nvSpPr>
          <p:spPr bwMode="auto">
            <a:xfrm>
              <a:off x="483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0" name="Rectangle 57">
              <a:extLst>
                <a:ext uri="{FF2B5EF4-FFF2-40B4-BE49-F238E27FC236}">
                  <a16:creationId xmlns:a16="http://schemas.microsoft.com/office/drawing/2014/main" id="{087078D9-1753-C111-4678-15DAD112ADBA}"/>
                </a:ext>
              </a:extLst>
            </p:cNvPr>
            <p:cNvSpPr>
              <a:spLocks noChangeArrowheads="1"/>
            </p:cNvSpPr>
            <p:nvPr/>
          </p:nvSpPr>
          <p:spPr bwMode="auto">
            <a:xfrm>
              <a:off x="513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1" name="AutoShape 58">
              <a:extLst>
                <a:ext uri="{FF2B5EF4-FFF2-40B4-BE49-F238E27FC236}">
                  <a16:creationId xmlns:a16="http://schemas.microsoft.com/office/drawing/2014/main" id="{7B33E016-79FF-5457-E4A5-EDB6F4EC10A2}"/>
                </a:ext>
              </a:extLst>
            </p:cNvPr>
            <p:cNvSpPr>
              <a:spLocks noChangeArrowheads="1"/>
            </p:cNvSpPr>
            <p:nvPr/>
          </p:nvSpPr>
          <p:spPr bwMode="auto">
            <a:xfrm>
              <a:off x="3016" y="1570"/>
              <a:ext cx="726" cy="454"/>
            </a:xfrm>
            <a:prstGeom prst="wedgeRoundRectCallout">
              <a:avLst>
                <a:gd name="adj1" fmla="val 11708"/>
                <a:gd name="adj2" fmla="val -88144"/>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已被接收，但是未发送确认的帧</a:t>
              </a:r>
            </a:p>
          </p:txBody>
        </p:sp>
        <p:sp>
          <p:nvSpPr>
            <p:cNvPr id="92" name="AutoShape 59">
              <a:extLst>
                <a:ext uri="{FF2B5EF4-FFF2-40B4-BE49-F238E27FC236}">
                  <a16:creationId xmlns:a16="http://schemas.microsoft.com/office/drawing/2014/main" id="{946024D5-B288-F399-8562-4A19D8FF9147}"/>
                </a:ext>
              </a:extLst>
            </p:cNvPr>
            <p:cNvSpPr>
              <a:spLocks noChangeArrowheads="1"/>
            </p:cNvSpPr>
            <p:nvPr/>
          </p:nvSpPr>
          <p:spPr bwMode="auto">
            <a:xfrm>
              <a:off x="4174" y="1615"/>
              <a:ext cx="883" cy="227"/>
            </a:xfrm>
            <a:prstGeom prst="wedgeRoundRectCallout">
              <a:avLst>
                <a:gd name="adj1" fmla="val -63023"/>
                <a:gd name="adj2" fmla="val -137667"/>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可以被接收的帧</a:t>
              </a:r>
            </a:p>
          </p:txBody>
        </p:sp>
        <p:sp>
          <p:nvSpPr>
            <p:cNvPr id="93" name="AutoShape 60">
              <a:extLst>
                <a:ext uri="{FF2B5EF4-FFF2-40B4-BE49-F238E27FC236}">
                  <a16:creationId xmlns:a16="http://schemas.microsoft.com/office/drawing/2014/main" id="{2D294A67-AFF4-A330-998C-B100CDCB6264}"/>
                </a:ext>
              </a:extLst>
            </p:cNvPr>
            <p:cNvSpPr>
              <a:spLocks noChangeArrowheads="1"/>
            </p:cNvSpPr>
            <p:nvPr/>
          </p:nvSpPr>
          <p:spPr bwMode="auto">
            <a:xfrm>
              <a:off x="4038" y="663"/>
              <a:ext cx="756" cy="318"/>
            </a:xfrm>
            <a:prstGeom prst="wedgeRoundRectCallout">
              <a:avLst>
                <a:gd name="adj1" fmla="val -84259"/>
                <a:gd name="adj2" fmla="val 34593"/>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接收了</a:t>
              </a:r>
              <a:r>
                <a:rPr lang="en-US" altLang="zh-CN" sz="1200">
                  <a:solidFill>
                    <a:srgbClr val="000000"/>
                  </a:solidFill>
                  <a:cs typeface="+mn-ea"/>
                  <a:sym typeface="+mn-lt"/>
                </a:rPr>
                <a:t>4</a:t>
              </a:r>
              <a:r>
                <a:rPr lang="zh-CN" altLang="en-US" sz="1200">
                  <a:solidFill>
                    <a:srgbClr val="000000"/>
                  </a:solidFill>
                  <a:cs typeface="+mn-ea"/>
                  <a:sym typeface="+mn-lt"/>
                </a:rPr>
                <a:t>帧，分界右移</a:t>
              </a:r>
              <a:r>
                <a:rPr lang="en-US" altLang="zh-CN" sz="1200">
                  <a:solidFill>
                    <a:srgbClr val="000000"/>
                  </a:solidFill>
                  <a:cs typeface="+mn-ea"/>
                  <a:sym typeface="+mn-lt"/>
                </a:rPr>
                <a:t>4</a:t>
              </a:r>
              <a:r>
                <a:rPr lang="zh-CN" altLang="en-US" sz="1200">
                  <a:solidFill>
                    <a:srgbClr val="000000"/>
                  </a:solidFill>
                  <a:cs typeface="+mn-ea"/>
                  <a:sym typeface="+mn-lt"/>
                </a:rPr>
                <a:t>帧</a:t>
              </a:r>
            </a:p>
          </p:txBody>
        </p:sp>
        <p:sp>
          <p:nvSpPr>
            <p:cNvPr id="94" name="Text Box 123">
              <a:extLst>
                <a:ext uri="{FF2B5EF4-FFF2-40B4-BE49-F238E27FC236}">
                  <a16:creationId xmlns:a16="http://schemas.microsoft.com/office/drawing/2014/main" id="{2C82279B-385A-AFF1-D0CB-C45AE2E09C8F}"/>
                </a:ext>
              </a:extLst>
            </p:cNvPr>
            <p:cNvSpPr txBox="1">
              <a:spLocks noChangeArrowheads="1"/>
            </p:cNvSpPr>
            <p:nvPr/>
          </p:nvSpPr>
          <p:spPr bwMode="auto">
            <a:xfrm>
              <a:off x="4149" y="1979"/>
              <a:ext cx="35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(b)</a:t>
              </a:r>
            </a:p>
          </p:txBody>
        </p:sp>
      </p:grpSp>
      <p:grpSp>
        <p:nvGrpSpPr>
          <p:cNvPr id="95" name="Group 128">
            <a:extLst>
              <a:ext uri="{FF2B5EF4-FFF2-40B4-BE49-F238E27FC236}">
                <a16:creationId xmlns:a16="http://schemas.microsoft.com/office/drawing/2014/main" id="{3F41E1A0-6B97-3883-8172-CFCE3CFFCF69}"/>
              </a:ext>
            </a:extLst>
          </p:cNvPr>
          <p:cNvGrpSpPr>
            <a:grpSpLocks/>
          </p:cNvGrpSpPr>
          <p:nvPr/>
        </p:nvGrpSpPr>
        <p:grpSpPr bwMode="auto">
          <a:xfrm>
            <a:off x="1931083" y="3636963"/>
            <a:ext cx="3602037" cy="2908299"/>
            <a:chOff x="295" y="2318"/>
            <a:chExt cx="2269" cy="1832"/>
          </a:xfrm>
        </p:grpSpPr>
        <p:sp>
          <p:nvSpPr>
            <p:cNvPr id="96" name="Rectangle 62">
              <a:extLst>
                <a:ext uri="{FF2B5EF4-FFF2-40B4-BE49-F238E27FC236}">
                  <a16:creationId xmlns:a16="http://schemas.microsoft.com/office/drawing/2014/main" id="{A7310B8C-04B5-0FB4-4640-0C5F6C6AA8CA}"/>
                </a:ext>
              </a:extLst>
            </p:cNvPr>
            <p:cNvSpPr>
              <a:spLocks noChangeArrowheads="1"/>
            </p:cNvSpPr>
            <p:nvPr/>
          </p:nvSpPr>
          <p:spPr bwMode="auto">
            <a:xfrm>
              <a:off x="898" y="2864"/>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7" name="Rectangle 63">
              <a:extLst>
                <a:ext uri="{FF2B5EF4-FFF2-40B4-BE49-F238E27FC236}">
                  <a16:creationId xmlns:a16="http://schemas.microsoft.com/office/drawing/2014/main" id="{63468940-6032-1292-1267-997B14A97786}"/>
                </a:ext>
              </a:extLst>
            </p:cNvPr>
            <p:cNvSpPr>
              <a:spLocks noChangeArrowheads="1"/>
            </p:cNvSpPr>
            <p:nvPr/>
          </p:nvSpPr>
          <p:spPr bwMode="auto">
            <a:xfrm>
              <a:off x="1052" y="2864"/>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8" name="Rectangle 64">
              <a:extLst>
                <a:ext uri="{FF2B5EF4-FFF2-40B4-BE49-F238E27FC236}">
                  <a16:creationId xmlns:a16="http://schemas.microsoft.com/office/drawing/2014/main" id="{276A8FA1-550F-3097-813F-5A3167A5C9AC}"/>
                </a:ext>
              </a:extLst>
            </p:cNvPr>
            <p:cNvSpPr>
              <a:spLocks noChangeArrowheads="1"/>
            </p:cNvSpPr>
            <p:nvPr/>
          </p:nvSpPr>
          <p:spPr bwMode="auto">
            <a:xfrm>
              <a:off x="24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99" name="Rectangle 65">
              <a:extLst>
                <a:ext uri="{FF2B5EF4-FFF2-40B4-BE49-F238E27FC236}">
                  <a16:creationId xmlns:a16="http://schemas.microsoft.com/office/drawing/2014/main" id="{96388E4C-03AE-92F3-D345-77C97E50C813}"/>
                </a:ext>
              </a:extLst>
            </p:cNvPr>
            <p:cNvSpPr>
              <a:spLocks noChangeArrowheads="1"/>
            </p:cNvSpPr>
            <p:nvPr/>
          </p:nvSpPr>
          <p:spPr bwMode="auto">
            <a:xfrm>
              <a:off x="231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0" name="Rectangle 66">
              <a:extLst>
                <a:ext uri="{FF2B5EF4-FFF2-40B4-BE49-F238E27FC236}">
                  <a16:creationId xmlns:a16="http://schemas.microsoft.com/office/drawing/2014/main" id="{225ADC78-6F09-3A95-66A6-3DDB089FDFC5}"/>
                </a:ext>
              </a:extLst>
            </p:cNvPr>
            <p:cNvSpPr>
              <a:spLocks noChangeArrowheads="1"/>
            </p:cNvSpPr>
            <p:nvPr/>
          </p:nvSpPr>
          <p:spPr bwMode="auto">
            <a:xfrm>
              <a:off x="216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1" name="Rectangle 67">
              <a:extLst>
                <a:ext uri="{FF2B5EF4-FFF2-40B4-BE49-F238E27FC236}">
                  <a16:creationId xmlns:a16="http://schemas.microsoft.com/office/drawing/2014/main" id="{139ABD0E-D5D4-AEBD-EFC1-42024C84504C}"/>
                </a:ext>
              </a:extLst>
            </p:cNvPr>
            <p:cNvSpPr>
              <a:spLocks noChangeArrowheads="1"/>
            </p:cNvSpPr>
            <p:nvPr/>
          </p:nvSpPr>
          <p:spPr bwMode="auto">
            <a:xfrm>
              <a:off x="201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2" name="Rectangle 68">
              <a:extLst>
                <a:ext uri="{FF2B5EF4-FFF2-40B4-BE49-F238E27FC236}">
                  <a16:creationId xmlns:a16="http://schemas.microsoft.com/office/drawing/2014/main" id="{37B55E08-AA1A-B1B3-D84C-DA16E697D6BD}"/>
                </a:ext>
              </a:extLst>
            </p:cNvPr>
            <p:cNvSpPr>
              <a:spLocks noChangeArrowheads="1"/>
            </p:cNvSpPr>
            <p:nvPr/>
          </p:nvSpPr>
          <p:spPr bwMode="auto">
            <a:xfrm>
              <a:off x="186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03" name="Rectangle 69">
              <a:extLst>
                <a:ext uri="{FF2B5EF4-FFF2-40B4-BE49-F238E27FC236}">
                  <a16:creationId xmlns:a16="http://schemas.microsoft.com/office/drawing/2014/main" id="{7347CA3C-C333-D6DA-9A0C-5CB738A2A3B7}"/>
                </a:ext>
              </a:extLst>
            </p:cNvPr>
            <p:cNvSpPr>
              <a:spLocks noChangeArrowheads="1"/>
            </p:cNvSpPr>
            <p:nvPr/>
          </p:nvSpPr>
          <p:spPr bwMode="auto">
            <a:xfrm>
              <a:off x="172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04" name="Rectangle 70">
              <a:extLst>
                <a:ext uri="{FF2B5EF4-FFF2-40B4-BE49-F238E27FC236}">
                  <a16:creationId xmlns:a16="http://schemas.microsoft.com/office/drawing/2014/main" id="{80A40CBF-DDFE-CA0E-A8AB-E4BEBCAA94CA}"/>
                </a:ext>
              </a:extLst>
            </p:cNvPr>
            <p:cNvSpPr>
              <a:spLocks noChangeArrowheads="1"/>
            </p:cNvSpPr>
            <p:nvPr/>
          </p:nvSpPr>
          <p:spPr bwMode="auto">
            <a:xfrm>
              <a:off x="158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05" name="Rectangle 71">
              <a:extLst>
                <a:ext uri="{FF2B5EF4-FFF2-40B4-BE49-F238E27FC236}">
                  <a16:creationId xmlns:a16="http://schemas.microsoft.com/office/drawing/2014/main" id="{56F219DC-E4B9-C69F-8D3C-4D8A7AA3F025}"/>
                </a:ext>
              </a:extLst>
            </p:cNvPr>
            <p:cNvSpPr>
              <a:spLocks noChangeArrowheads="1"/>
            </p:cNvSpPr>
            <p:nvPr/>
          </p:nvSpPr>
          <p:spPr bwMode="auto">
            <a:xfrm>
              <a:off x="14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06" name="Rectangle 72">
              <a:extLst>
                <a:ext uri="{FF2B5EF4-FFF2-40B4-BE49-F238E27FC236}">
                  <a16:creationId xmlns:a16="http://schemas.microsoft.com/office/drawing/2014/main" id="{188B4633-64C4-7059-6E14-9922415F4F98}"/>
                </a:ext>
              </a:extLst>
            </p:cNvPr>
            <p:cNvSpPr>
              <a:spLocks noChangeArrowheads="1"/>
            </p:cNvSpPr>
            <p:nvPr/>
          </p:nvSpPr>
          <p:spPr bwMode="auto">
            <a:xfrm>
              <a:off x="125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07" name="Rectangle 73">
              <a:extLst>
                <a:ext uri="{FF2B5EF4-FFF2-40B4-BE49-F238E27FC236}">
                  <a16:creationId xmlns:a16="http://schemas.microsoft.com/office/drawing/2014/main" id="{29AA7A39-24A4-3EBD-6DA1-CE0C9D939859}"/>
                </a:ext>
              </a:extLst>
            </p:cNvPr>
            <p:cNvSpPr>
              <a:spLocks noChangeArrowheads="1"/>
            </p:cNvSpPr>
            <p:nvPr/>
          </p:nvSpPr>
          <p:spPr bwMode="auto">
            <a:xfrm>
              <a:off x="110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8" name="Rectangle 74">
              <a:extLst>
                <a:ext uri="{FF2B5EF4-FFF2-40B4-BE49-F238E27FC236}">
                  <a16:creationId xmlns:a16="http://schemas.microsoft.com/office/drawing/2014/main" id="{3A67E409-6D72-BEF0-D39B-D86417A50CDF}"/>
                </a:ext>
              </a:extLst>
            </p:cNvPr>
            <p:cNvSpPr>
              <a:spLocks noChangeArrowheads="1"/>
            </p:cNvSpPr>
            <p:nvPr/>
          </p:nvSpPr>
          <p:spPr bwMode="auto">
            <a:xfrm>
              <a:off x="94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9" name="Rectangle 75">
              <a:extLst>
                <a:ext uri="{FF2B5EF4-FFF2-40B4-BE49-F238E27FC236}">
                  <a16:creationId xmlns:a16="http://schemas.microsoft.com/office/drawing/2014/main" id="{E3D4855B-EA8C-8BEB-6D80-EAE923E429D0}"/>
                </a:ext>
              </a:extLst>
            </p:cNvPr>
            <p:cNvSpPr>
              <a:spLocks noChangeArrowheads="1"/>
            </p:cNvSpPr>
            <p:nvPr/>
          </p:nvSpPr>
          <p:spPr bwMode="auto">
            <a:xfrm>
              <a:off x="80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0" name="Rectangle 76">
              <a:extLst>
                <a:ext uri="{FF2B5EF4-FFF2-40B4-BE49-F238E27FC236}">
                  <a16:creationId xmlns:a16="http://schemas.microsoft.com/office/drawing/2014/main" id="{50930E7A-3C19-8E99-EEFD-56AA977DCE77}"/>
                </a:ext>
              </a:extLst>
            </p:cNvPr>
            <p:cNvSpPr>
              <a:spLocks noChangeArrowheads="1"/>
            </p:cNvSpPr>
            <p:nvPr/>
          </p:nvSpPr>
          <p:spPr bwMode="auto">
            <a:xfrm>
              <a:off x="65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1" name="Rectangle 77">
              <a:extLst>
                <a:ext uri="{FF2B5EF4-FFF2-40B4-BE49-F238E27FC236}">
                  <a16:creationId xmlns:a16="http://schemas.microsoft.com/office/drawing/2014/main" id="{A37FA903-2121-72C3-66EC-F83057EC968C}"/>
                </a:ext>
              </a:extLst>
            </p:cNvPr>
            <p:cNvSpPr>
              <a:spLocks noChangeArrowheads="1"/>
            </p:cNvSpPr>
            <p:nvPr/>
          </p:nvSpPr>
          <p:spPr bwMode="auto">
            <a:xfrm>
              <a:off x="49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12" name="Line 78">
              <a:extLst>
                <a:ext uri="{FF2B5EF4-FFF2-40B4-BE49-F238E27FC236}">
                  <a16:creationId xmlns:a16="http://schemas.microsoft.com/office/drawing/2014/main" id="{9B501EDC-D96C-BEA5-2AC3-999BF5FEADC3}"/>
                </a:ext>
              </a:extLst>
            </p:cNvPr>
            <p:cNvSpPr>
              <a:spLocks noChangeShapeType="1"/>
            </p:cNvSpPr>
            <p:nvPr/>
          </p:nvSpPr>
          <p:spPr bwMode="auto">
            <a:xfrm>
              <a:off x="43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3" name="Line 79">
              <a:extLst>
                <a:ext uri="{FF2B5EF4-FFF2-40B4-BE49-F238E27FC236}">
                  <a16:creationId xmlns:a16="http://schemas.microsoft.com/office/drawing/2014/main" id="{829A75F1-656F-1EA7-1DF6-1F0F3E8B479B}"/>
                </a:ext>
              </a:extLst>
            </p:cNvPr>
            <p:cNvSpPr>
              <a:spLocks noChangeShapeType="1"/>
            </p:cNvSpPr>
            <p:nvPr/>
          </p:nvSpPr>
          <p:spPr bwMode="auto">
            <a:xfrm>
              <a:off x="43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4" name="Line 80">
              <a:extLst>
                <a:ext uri="{FF2B5EF4-FFF2-40B4-BE49-F238E27FC236}">
                  <a16:creationId xmlns:a16="http://schemas.microsoft.com/office/drawing/2014/main" id="{8E7929DC-1241-ACF5-A079-7BCE03C4BA06}"/>
                </a:ext>
              </a:extLst>
            </p:cNvPr>
            <p:cNvSpPr>
              <a:spLocks noChangeShapeType="1"/>
            </p:cNvSpPr>
            <p:nvPr/>
          </p:nvSpPr>
          <p:spPr bwMode="auto">
            <a:xfrm>
              <a:off x="1050"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5" name="Rectangle 81">
              <a:extLst>
                <a:ext uri="{FF2B5EF4-FFF2-40B4-BE49-F238E27FC236}">
                  <a16:creationId xmlns:a16="http://schemas.microsoft.com/office/drawing/2014/main" id="{EE72ABDD-10F3-D20D-0523-F25FDA1FE130}"/>
                </a:ext>
              </a:extLst>
            </p:cNvPr>
            <p:cNvSpPr>
              <a:spLocks noChangeArrowheads="1"/>
            </p:cNvSpPr>
            <p:nvPr/>
          </p:nvSpPr>
          <p:spPr bwMode="auto">
            <a:xfrm>
              <a:off x="59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6" name="Rectangle 82">
              <a:extLst>
                <a:ext uri="{FF2B5EF4-FFF2-40B4-BE49-F238E27FC236}">
                  <a16:creationId xmlns:a16="http://schemas.microsoft.com/office/drawing/2014/main" id="{D30DBC96-119B-E399-4086-5213151B7D6E}"/>
                </a:ext>
              </a:extLst>
            </p:cNvPr>
            <p:cNvSpPr>
              <a:spLocks noChangeArrowheads="1"/>
            </p:cNvSpPr>
            <p:nvPr/>
          </p:nvSpPr>
          <p:spPr bwMode="auto">
            <a:xfrm>
              <a:off x="90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7" name="Rectangle 83">
              <a:extLst>
                <a:ext uri="{FF2B5EF4-FFF2-40B4-BE49-F238E27FC236}">
                  <a16:creationId xmlns:a16="http://schemas.microsoft.com/office/drawing/2014/main" id="{2400AA90-4A59-5220-F0F1-11D51EBB3B2E}"/>
                </a:ext>
              </a:extLst>
            </p:cNvPr>
            <p:cNvSpPr>
              <a:spLocks noChangeArrowheads="1"/>
            </p:cNvSpPr>
            <p:nvPr/>
          </p:nvSpPr>
          <p:spPr bwMode="auto">
            <a:xfrm>
              <a:off x="120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8" name="Rectangle 84">
              <a:extLst>
                <a:ext uri="{FF2B5EF4-FFF2-40B4-BE49-F238E27FC236}">
                  <a16:creationId xmlns:a16="http://schemas.microsoft.com/office/drawing/2014/main" id="{F4035E6F-54C4-8013-0428-81BC09C240C7}"/>
                </a:ext>
              </a:extLst>
            </p:cNvPr>
            <p:cNvSpPr>
              <a:spLocks noChangeArrowheads="1"/>
            </p:cNvSpPr>
            <p:nvPr/>
          </p:nvSpPr>
          <p:spPr bwMode="auto">
            <a:xfrm>
              <a:off x="151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9" name="Rectangle 85">
              <a:extLst>
                <a:ext uri="{FF2B5EF4-FFF2-40B4-BE49-F238E27FC236}">
                  <a16:creationId xmlns:a16="http://schemas.microsoft.com/office/drawing/2014/main" id="{25D12B9B-518E-146C-3C46-1F6173F3F8B7}"/>
                </a:ext>
              </a:extLst>
            </p:cNvPr>
            <p:cNvSpPr>
              <a:spLocks noChangeArrowheads="1"/>
            </p:cNvSpPr>
            <p:nvPr/>
          </p:nvSpPr>
          <p:spPr bwMode="auto">
            <a:xfrm>
              <a:off x="181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0" name="Rectangle 86">
              <a:extLst>
                <a:ext uri="{FF2B5EF4-FFF2-40B4-BE49-F238E27FC236}">
                  <a16:creationId xmlns:a16="http://schemas.microsoft.com/office/drawing/2014/main" id="{FE4C7570-2CD6-C4D6-B846-AF6D4E5E7657}"/>
                </a:ext>
              </a:extLst>
            </p:cNvPr>
            <p:cNvSpPr>
              <a:spLocks noChangeArrowheads="1"/>
            </p:cNvSpPr>
            <p:nvPr/>
          </p:nvSpPr>
          <p:spPr bwMode="auto">
            <a:xfrm>
              <a:off x="211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1" name="Rectangle 87">
              <a:extLst>
                <a:ext uri="{FF2B5EF4-FFF2-40B4-BE49-F238E27FC236}">
                  <a16:creationId xmlns:a16="http://schemas.microsoft.com/office/drawing/2014/main" id="{AABF1258-F036-C380-A4C0-F7C55DBDFA32}"/>
                </a:ext>
              </a:extLst>
            </p:cNvPr>
            <p:cNvSpPr>
              <a:spLocks noChangeArrowheads="1"/>
            </p:cNvSpPr>
            <p:nvPr/>
          </p:nvSpPr>
          <p:spPr bwMode="auto">
            <a:xfrm>
              <a:off x="241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2" name="AutoShape 88">
              <a:extLst>
                <a:ext uri="{FF2B5EF4-FFF2-40B4-BE49-F238E27FC236}">
                  <a16:creationId xmlns:a16="http://schemas.microsoft.com/office/drawing/2014/main" id="{411C356C-02EC-9BEF-8CAB-23C624CD2BAE}"/>
                </a:ext>
              </a:extLst>
            </p:cNvPr>
            <p:cNvSpPr>
              <a:spLocks noChangeArrowheads="1"/>
            </p:cNvSpPr>
            <p:nvPr/>
          </p:nvSpPr>
          <p:spPr bwMode="auto">
            <a:xfrm>
              <a:off x="295" y="3463"/>
              <a:ext cx="756" cy="194"/>
            </a:xfrm>
            <a:prstGeom prst="wedgeRoundRectCallout">
              <a:avLst>
                <a:gd name="adj1" fmla="val -4231"/>
                <a:gd name="adj2" fmla="val -218556"/>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已被确认的帧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123" name="AutoShape 89">
              <a:extLst>
                <a:ext uri="{FF2B5EF4-FFF2-40B4-BE49-F238E27FC236}">
                  <a16:creationId xmlns:a16="http://schemas.microsoft.com/office/drawing/2014/main" id="{A7F91FB1-BB3E-EFB0-048E-82654AEF4FB4}"/>
                </a:ext>
              </a:extLst>
            </p:cNvPr>
            <p:cNvSpPr>
              <a:spLocks noChangeArrowheads="1"/>
            </p:cNvSpPr>
            <p:nvPr/>
          </p:nvSpPr>
          <p:spPr bwMode="auto">
            <a:xfrm>
              <a:off x="1343" y="2318"/>
              <a:ext cx="1174" cy="490"/>
            </a:xfrm>
            <a:prstGeom prst="wedgeRoundRectCallout">
              <a:avLst>
                <a:gd name="adj1" fmla="val -74616"/>
                <a:gd name="adj2" fmla="val 39551"/>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未收到信的帧，分界位置不变。但在窗口中的相对位置发生了变化。</a:t>
              </a:r>
            </a:p>
          </p:txBody>
        </p:sp>
        <p:sp>
          <p:nvSpPr>
            <p:cNvPr id="124" name="AutoShape 90">
              <a:extLst>
                <a:ext uri="{FF2B5EF4-FFF2-40B4-BE49-F238E27FC236}">
                  <a16:creationId xmlns:a16="http://schemas.microsoft.com/office/drawing/2014/main" id="{2217C733-2624-82C3-C57C-8C748915B7CB}"/>
                </a:ext>
              </a:extLst>
            </p:cNvPr>
            <p:cNvSpPr>
              <a:spLocks noChangeArrowheads="1"/>
            </p:cNvSpPr>
            <p:nvPr/>
          </p:nvSpPr>
          <p:spPr bwMode="auto">
            <a:xfrm>
              <a:off x="1252" y="3475"/>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发送编号为</a:t>
              </a:r>
              <a:r>
                <a:rPr lang="en-US" altLang="zh-CN" sz="1200">
                  <a:solidFill>
                    <a:srgbClr val="000000"/>
                  </a:solidFill>
                  <a:cs typeface="+mn-ea"/>
                  <a:sym typeface="+mn-lt"/>
                </a:rPr>
                <a:t>3</a:t>
              </a:r>
              <a:r>
                <a:rPr lang="zh-CN" altLang="en-US" sz="1200">
                  <a:solidFill>
                    <a:srgbClr val="000000"/>
                  </a:solidFill>
                  <a:cs typeface="+mn-ea"/>
                  <a:sym typeface="+mn-lt"/>
                </a:rPr>
                <a:t>的确认帧，窗口整个右移</a:t>
              </a:r>
              <a:r>
                <a:rPr lang="en-US" altLang="zh-CN" sz="1200">
                  <a:solidFill>
                    <a:srgbClr val="000000"/>
                  </a:solidFill>
                  <a:cs typeface="+mn-ea"/>
                  <a:sym typeface="+mn-lt"/>
                </a:rPr>
                <a:t>3</a:t>
              </a:r>
              <a:r>
                <a:rPr lang="zh-CN" altLang="en-US" sz="1200">
                  <a:solidFill>
                    <a:srgbClr val="000000"/>
                  </a:solidFill>
                  <a:cs typeface="+mn-ea"/>
                  <a:sym typeface="+mn-lt"/>
                </a:rPr>
                <a:t>帧。</a:t>
              </a:r>
            </a:p>
          </p:txBody>
        </p:sp>
        <p:sp>
          <p:nvSpPr>
            <p:cNvPr id="125" name="Line 91">
              <a:extLst>
                <a:ext uri="{FF2B5EF4-FFF2-40B4-BE49-F238E27FC236}">
                  <a16:creationId xmlns:a16="http://schemas.microsoft.com/office/drawing/2014/main" id="{8AE3A7BA-E611-A603-4FA1-FB5C9EDCDF26}"/>
                </a:ext>
              </a:extLst>
            </p:cNvPr>
            <p:cNvSpPr>
              <a:spLocks noChangeShapeType="1"/>
            </p:cNvSpPr>
            <p:nvPr/>
          </p:nvSpPr>
          <p:spPr bwMode="auto">
            <a:xfrm>
              <a:off x="441" y="297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6" name="Text Box 124">
              <a:extLst>
                <a:ext uri="{FF2B5EF4-FFF2-40B4-BE49-F238E27FC236}">
                  <a16:creationId xmlns:a16="http://schemas.microsoft.com/office/drawing/2014/main" id="{8FD24881-18AF-EE7B-EBB4-2B02F77D67EE}"/>
                </a:ext>
              </a:extLst>
            </p:cNvPr>
            <p:cNvSpPr txBox="1">
              <a:spLocks noChangeArrowheads="1"/>
            </p:cNvSpPr>
            <p:nvPr/>
          </p:nvSpPr>
          <p:spPr bwMode="auto">
            <a:xfrm>
              <a:off x="1207" y="3838"/>
              <a:ext cx="3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(c)</a:t>
              </a:r>
            </a:p>
          </p:txBody>
        </p:sp>
      </p:grpSp>
      <p:sp>
        <p:nvSpPr>
          <p:cNvPr id="127" name="Text Box 125">
            <a:extLst>
              <a:ext uri="{FF2B5EF4-FFF2-40B4-BE49-F238E27FC236}">
                <a16:creationId xmlns:a16="http://schemas.microsoft.com/office/drawing/2014/main" id="{427DCB61-8FE3-35E8-1D24-44D1316DFF9B}"/>
              </a:ext>
            </a:extLst>
          </p:cNvPr>
          <p:cNvSpPr txBox="1">
            <a:spLocks noChangeArrowheads="1"/>
          </p:cNvSpPr>
          <p:nvPr/>
        </p:nvSpPr>
        <p:spPr bwMode="auto">
          <a:xfrm>
            <a:off x="8110047" y="6092825"/>
            <a:ext cx="561371" cy="494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400">
                <a:solidFill>
                  <a:srgbClr val="000000"/>
                </a:solidFill>
                <a:cs typeface="+mn-ea"/>
                <a:sym typeface="+mn-lt"/>
              </a:rPr>
              <a:t>(d)</a:t>
            </a:r>
          </a:p>
        </p:txBody>
      </p:sp>
    </p:spTree>
    <p:extLst>
      <p:ext uri="{BB962C8B-B14F-4D97-AF65-F5344CB8AC3E}">
        <p14:creationId xmlns:p14="http://schemas.microsoft.com/office/powerpoint/2010/main" val="2535297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45F18-565C-ED1C-8E36-16602E8EE451}"/>
              </a:ext>
            </a:extLst>
          </p:cNvPr>
          <p:cNvSpPr>
            <a:spLocks noGrp="1"/>
          </p:cNvSpPr>
          <p:nvPr>
            <p:ph type="title"/>
          </p:nvPr>
        </p:nvSpPr>
        <p:spPr/>
        <p:txBody>
          <a:bodyPr/>
          <a:lstStyle/>
          <a:p>
            <a:r>
              <a:rPr lang="zh-CN" altLang="en-US" sz="3200" dirty="0">
                <a:latin typeface="+mn-lt"/>
                <a:ea typeface="+mn-ea"/>
                <a:cs typeface="+mn-ea"/>
                <a:sym typeface="+mn-lt"/>
              </a:rPr>
              <a:t>发送窗口与接收窗口</a:t>
            </a:r>
            <a:endParaRPr lang="zh-CN" altLang="en-US" dirty="0"/>
          </a:p>
        </p:txBody>
      </p:sp>
      <p:sp>
        <p:nvSpPr>
          <p:cNvPr id="4" name="灯片编号占位符 3">
            <a:extLst>
              <a:ext uri="{FF2B5EF4-FFF2-40B4-BE49-F238E27FC236}">
                <a16:creationId xmlns:a16="http://schemas.microsoft.com/office/drawing/2014/main" id="{00645E08-612B-667C-0050-1160AAC21EA2}"/>
              </a:ext>
            </a:extLst>
          </p:cNvPr>
          <p:cNvSpPr>
            <a:spLocks noGrp="1"/>
          </p:cNvSpPr>
          <p:nvPr>
            <p:ph type="sldNum" sz="quarter" idx="12"/>
          </p:nvPr>
        </p:nvSpPr>
        <p:spPr/>
        <p:txBody>
          <a:bodyPr/>
          <a:lstStyle/>
          <a:p>
            <a:fld id="{C8BB1146-E542-4D4E-B8E9-6919A11DDD48}" type="slidenum">
              <a:rPr lang="en-US" smtClean="0"/>
              <a:t>69</a:t>
            </a:fld>
            <a:endParaRPr lang="en-US"/>
          </a:p>
        </p:txBody>
      </p:sp>
      <p:sp>
        <p:nvSpPr>
          <p:cNvPr id="5" name="Rectangle 77">
            <a:extLst>
              <a:ext uri="{FF2B5EF4-FFF2-40B4-BE49-F238E27FC236}">
                <a16:creationId xmlns:a16="http://schemas.microsoft.com/office/drawing/2014/main" id="{06BF9C83-E75B-07A5-F09B-4FEF74D87B59}"/>
              </a:ext>
            </a:extLst>
          </p:cNvPr>
          <p:cNvSpPr txBox="1">
            <a:spLocks noChangeArrowheads="1"/>
          </p:cNvSpPr>
          <p:nvPr/>
        </p:nvSpPr>
        <p:spPr>
          <a:xfrm>
            <a:off x="747838" y="1173586"/>
            <a:ext cx="8456613" cy="428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pPr marL="457200" indent="-457200">
              <a:lnSpc>
                <a:spcPct val="120000"/>
              </a:lnSpc>
              <a:buFont typeface="Wingdings" panose="05000000000000000000" pitchFamily="2" charset="2"/>
              <a:buChar char="Ø"/>
            </a:pPr>
            <a:r>
              <a:rPr lang="zh-CN" altLang="en-US" sz="2600" dirty="0">
                <a:latin typeface="+mn-lt"/>
                <a:ea typeface="+mn-ea"/>
                <a:cs typeface="+mn-ea"/>
                <a:sym typeface="+mn-lt"/>
              </a:rPr>
              <a:t>发送窗口与接收窗口</a:t>
            </a:r>
            <a:r>
              <a:rPr lang="en-US" altLang="zh-CN" sz="2600" dirty="0">
                <a:latin typeface="+mn-lt"/>
                <a:ea typeface="+mn-ea"/>
                <a:cs typeface="+mn-ea"/>
                <a:sym typeface="+mn-lt"/>
              </a:rPr>
              <a:t>(</a:t>
            </a:r>
            <a:r>
              <a:rPr lang="zh-CN" altLang="en-US" sz="2600" dirty="0">
                <a:latin typeface="+mn-lt"/>
                <a:ea typeface="+mn-ea"/>
                <a:cs typeface="+mn-ea"/>
                <a:sym typeface="+mn-lt"/>
              </a:rPr>
              <a:t>模</a:t>
            </a:r>
            <a:r>
              <a:rPr lang="en-US" altLang="zh-CN" sz="2600" dirty="0">
                <a:latin typeface="+mn-lt"/>
                <a:ea typeface="+mn-ea"/>
                <a:cs typeface="+mn-ea"/>
                <a:sym typeface="+mn-lt"/>
              </a:rPr>
              <a:t>8</a:t>
            </a:r>
            <a:r>
              <a:rPr lang="zh-CN" altLang="en-US" sz="2600" dirty="0">
                <a:latin typeface="+mn-lt"/>
                <a:ea typeface="+mn-ea"/>
                <a:cs typeface="+mn-ea"/>
                <a:sym typeface="+mn-lt"/>
              </a:rPr>
              <a:t>编号，窗口大小为</a:t>
            </a:r>
            <a:r>
              <a:rPr lang="en-US" altLang="zh-CN" sz="2600" dirty="0">
                <a:latin typeface="+mn-lt"/>
                <a:ea typeface="+mn-ea"/>
                <a:cs typeface="+mn-ea"/>
                <a:sym typeface="+mn-lt"/>
              </a:rPr>
              <a:t>7)</a:t>
            </a:r>
            <a:endParaRPr lang="zh-CN" altLang="en-US" sz="2600" dirty="0">
              <a:latin typeface="+mn-lt"/>
              <a:ea typeface="+mn-ea"/>
              <a:cs typeface="+mn-ea"/>
              <a:sym typeface="+mn-lt"/>
            </a:endParaRPr>
          </a:p>
        </p:txBody>
      </p:sp>
      <p:grpSp>
        <p:nvGrpSpPr>
          <p:cNvPr id="6" name="Group 5">
            <a:extLst>
              <a:ext uri="{FF2B5EF4-FFF2-40B4-BE49-F238E27FC236}">
                <a16:creationId xmlns:a16="http://schemas.microsoft.com/office/drawing/2014/main" id="{75CF7088-8D1A-43B7-B573-DE9C9045BC99}"/>
              </a:ext>
            </a:extLst>
          </p:cNvPr>
          <p:cNvGrpSpPr>
            <a:grpSpLocks/>
          </p:cNvGrpSpPr>
          <p:nvPr/>
        </p:nvGrpSpPr>
        <p:grpSpPr bwMode="auto">
          <a:xfrm>
            <a:off x="1213758" y="1730708"/>
            <a:ext cx="9470064" cy="4888695"/>
            <a:chOff x="0" y="947"/>
            <a:chExt cx="5910" cy="3101"/>
          </a:xfrm>
        </p:grpSpPr>
        <p:sp>
          <p:nvSpPr>
            <p:cNvPr id="7" name="Rectangle 6">
              <a:extLst>
                <a:ext uri="{FF2B5EF4-FFF2-40B4-BE49-F238E27FC236}">
                  <a16:creationId xmlns:a16="http://schemas.microsoft.com/office/drawing/2014/main" id="{CC9AA925-2EE9-7664-3431-C7D0C4DB6A61}"/>
                </a:ext>
              </a:extLst>
            </p:cNvPr>
            <p:cNvSpPr>
              <a:spLocks noChangeArrowheads="1"/>
            </p:cNvSpPr>
            <p:nvPr/>
          </p:nvSpPr>
          <p:spPr bwMode="auto">
            <a:xfrm>
              <a:off x="0" y="960"/>
              <a:ext cx="5910" cy="30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sz="2000">
                <a:cs typeface="+mn-ea"/>
                <a:sym typeface="+mn-lt"/>
              </a:endParaRPr>
            </a:p>
          </p:txBody>
        </p:sp>
        <p:sp>
          <p:nvSpPr>
            <p:cNvPr id="8" name="Text Box 7">
              <a:extLst>
                <a:ext uri="{FF2B5EF4-FFF2-40B4-BE49-F238E27FC236}">
                  <a16:creationId xmlns:a16="http://schemas.microsoft.com/office/drawing/2014/main" id="{A557AE97-AF9E-1175-1279-6F80B53C8ED2}"/>
                </a:ext>
              </a:extLst>
            </p:cNvPr>
            <p:cNvSpPr txBox="1">
              <a:spLocks noChangeArrowheads="1"/>
            </p:cNvSpPr>
            <p:nvPr/>
          </p:nvSpPr>
          <p:spPr bwMode="auto">
            <a:xfrm>
              <a:off x="240" y="947"/>
              <a:ext cx="513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lnSpc>
                  <a:spcPct val="120000"/>
                </a:lnSpc>
              </a:pPr>
              <a:endParaRPr lang="zh-CN" altLang="zh-CN" sz="2000" b="0">
                <a:latin typeface="+mn-lt"/>
                <a:ea typeface="+mn-ea"/>
                <a:cs typeface="+mn-ea"/>
                <a:sym typeface="+mn-lt"/>
              </a:endParaRPr>
            </a:p>
          </p:txBody>
        </p:sp>
        <p:sp>
          <p:nvSpPr>
            <p:cNvPr id="9" name="Freeform 8">
              <a:extLst>
                <a:ext uri="{FF2B5EF4-FFF2-40B4-BE49-F238E27FC236}">
                  <a16:creationId xmlns:a16="http://schemas.microsoft.com/office/drawing/2014/main" id="{DCD0660A-F018-45A5-27A8-551B75F545C6}"/>
                </a:ext>
              </a:extLst>
            </p:cNvPr>
            <p:cNvSpPr>
              <a:spLocks/>
            </p:cNvSpPr>
            <p:nvPr/>
          </p:nvSpPr>
          <p:spPr bwMode="auto">
            <a:xfrm>
              <a:off x="240" y="1008"/>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7 w 1192"/>
                <a:gd name="T17" fmla="*/ 128 h 1192"/>
                <a:gd name="T18" fmla="*/ 274 w 1192"/>
                <a:gd name="T19" fmla="*/ 95 h 1192"/>
                <a:gd name="T20" fmla="*/ 324 w 1192"/>
                <a:gd name="T21" fmla="*/ 66 h 1192"/>
                <a:gd name="T22" fmla="*/ 377 w 1192"/>
                <a:gd name="T23" fmla="*/ 42 h 1192"/>
                <a:gd name="T24" fmla="*/ 432 w 1192"/>
                <a:gd name="T25" fmla="*/ 24 h 1192"/>
                <a:gd name="T26" fmla="*/ 491 w 1192"/>
                <a:gd name="T27" fmla="*/ 11 h 1192"/>
                <a:gd name="T28" fmla="*/ 550 w 1192"/>
                <a:gd name="T29" fmla="*/ 2 h 1192"/>
                <a:gd name="T30" fmla="*/ 611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1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6 w 1192"/>
                <a:gd name="T93" fmla="*/ 1192 h 1192"/>
                <a:gd name="T94" fmla="*/ 535 w 1192"/>
                <a:gd name="T95" fmla="*/ 1189 h 1192"/>
                <a:gd name="T96" fmla="*/ 475 w 1192"/>
                <a:gd name="T97" fmla="*/ 1180 h 1192"/>
                <a:gd name="T98" fmla="*/ 418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5 w 1192"/>
                <a:gd name="T113" fmla="*/ 906 h 1192"/>
                <a:gd name="T114" fmla="*/ 58 w 1192"/>
                <a:gd name="T115" fmla="*/ 855 h 1192"/>
                <a:gd name="T116" fmla="*/ 36 w 1192"/>
                <a:gd name="T117" fmla="*/ 802 h 1192"/>
                <a:gd name="T118" fmla="*/ 18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8" y="448"/>
                  </a:lnTo>
                  <a:lnTo>
                    <a:pt x="22" y="434"/>
                  </a:lnTo>
                  <a:lnTo>
                    <a:pt x="26" y="420"/>
                  </a:lnTo>
                  <a:lnTo>
                    <a:pt x="31" y="405"/>
                  </a:lnTo>
                  <a:lnTo>
                    <a:pt x="36" y="392"/>
                  </a:lnTo>
                  <a:lnTo>
                    <a:pt x="41" y="379"/>
                  </a:lnTo>
                  <a:lnTo>
                    <a:pt x="47" y="364"/>
                  </a:lnTo>
                  <a:lnTo>
                    <a:pt x="53" y="351"/>
                  </a:lnTo>
                  <a:lnTo>
                    <a:pt x="59" y="339"/>
                  </a:lnTo>
                  <a:lnTo>
                    <a:pt x="65" y="326"/>
                  </a:lnTo>
                  <a:lnTo>
                    <a:pt x="71" y="312"/>
                  </a:lnTo>
                  <a:lnTo>
                    <a:pt x="78" y="300"/>
                  </a:lnTo>
                  <a:lnTo>
                    <a:pt x="85" y="288"/>
                  </a:lnTo>
                  <a:lnTo>
                    <a:pt x="94" y="276"/>
                  </a:lnTo>
                  <a:lnTo>
                    <a:pt x="102" y="264"/>
                  </a:lnTo>
                  <a:lnTo>
                    <a:pt x="110" y="252"/>
                  </a:lnTo>
                  <a:lnTo>
                    <a:pt x="118" y="240"/>
                  </a:lnTo>
                  <a:lnTo>
                    <a:pt x="127" y="229"/>
                  </a:lnTo>
                  <a:lnTo>
                    <a:pt x="135" y="218"/>
                  </a:lnTo>
                  <a:lnTo>
                    <a:pt x="145" y="206"/>
                  </a:lnTo>
                  <a:lnTo>
                    <a:pt x="155" y="196"/>
                  </a:lnTo>
                  <a:lnTo>
                    <a:pt x="174" y="176"/>
                  </a:lnTo>
                  <a:lnTo>
                    <a:pt x="195" y="155"/>
                  </a:lnTo>
                  <a:lnTo>
                    <a:pt x="206" y="146"/>
                  </a:lnTo>
                  <a:lnTo>
                    <a:pt x="217" y="137"/>
                  </a:lnTo>
                  <a:lnTo>
                    <a:pt x="227" y="128"/>
                  </a:lnTo>
                  <a:lnTo>
                    <a:pt x="240" y="120"/>
                  </a:lnTo>
                  <a:lnTo>
                    <a:pt x="251" y="111"/>
                  </a:lnTo>
                  <a:lnTo>
                    <a:pt x="262" y="102"/>
                  </a:lnTo>
                  <a:lnTo>
                    <a:pt x="274" y="95"/>
                  </a:lnTo>
                  <a:lnTo>
                    <a:pt x="286" y="87"/>
                  </a:lnTo>
                  <a:lnTo>
                    <a:pt x="299" y="80"/>
                  </a:lnTo>
                  <a:lnTo>
                    <a:pt x="312" y="73"/>
                  </a:lnTo>
                  <a:lnTo>
                    <a:pt x="324" y="66"/>
                  </a:lnTo>
                  <a:lnTo>
                    <a:pt x="337" y="60"/>
                  </a:lnTo>
                  <a:lnTo>
                    <a:pt x="351" y="53"/>
                  </a:lnTo>
                  <a:lnTo>
                    <a:pt x="364" y="47"/>
                  </a:lnTo>
                  <a:lnTo>
                    <a:pt x="377" y="42"/>
                  </a:lnTo>
                  <a:lnTo>
                    <a:pt x="391" y="37"/>
                  </a:lnTo>
                  <a:lnTo>
                    <a:pt x="405" y="32"/>
                  </a:lnTo>
                  <a:lnTo>
                    <a:pt x="418" y="28"/>
                  </a:lnTo>
                  <a:lnTo>
                    <a:pt x="432" y="24"/>
                  </a:lnTo>
                  <a:lnTo>
                    <a:pt x="447" y="20"/>
                  </a:lnTo>
                  <a:lnTo>
                    <a:pt x="461" y="16"/>
                  </a:lnTo>
                  <a:lnTo>
                    <a:pt x="475" y="13"/>
                  </a:lnTo>
                  <a:lnTo>
                    <a:pt x="491" y="11"/>
                  </a:lnTo>
                  <a:lnTo>
                    <a:pt x="505" y="8"/>
                  </a:lnTo>
                  <a:lnTo>
                    <a:pt x="520" y="6"/>
                  </a:lnTo>
                  <a:lnTo>
                    <a:pt x="534" y="3"/>
                  </a:lnTo>
                  <a:lnTo>
                    <a:pt x="550" y="2"/>
                  </a:lnTo>
                  <a:lnTo>
                    <a:pt x="565" y="1"/>
                  </a:lnTo>
                  <a:lnTo>
                    <a:pt x="580" y="1"/>
                  </a:lnTo>
                  <a:lnTo>
                    <a:pt x="596" y="0"/>
                  </a:lnTo>
                  <a:lnTo>
                    <a:pt x="611" y="1"/>
                  </a:lnTo>
                  <a:lnTo>
                    <a:pt x="626" y="1"/>
                  </a:lnTo>
                  <a:lnTo>
                    <a:pt x="641" y="2"/>
                  </a:lnTo>
                  <a:lnTo>
                    <a:pt x="657" y="5"/>
                  </a:lnTo>
                  <a:lnTo>
                    <a:pt x="672" y="6"/>
                  </a:lnTo>
                  <a:lnTo>
                    <a:pt x="686" y="8"/>
                  </a:lnTo>
                  <a:lnTo>
                    <a:pt x="702" y="11"/>
                  </a:lnTo>
                  <a:lnTo>
                    <a:pt x="716" y="13"/>
                  </a:lnTo>
                  <a:lnTo>
                    <a:pt x="730" y="16"/>
                  </a:lnTo>
                  <a:lnTo>
                    <a:pt x="745" y="20"/>
                  </a:lnTo>
                  <a:lnTo>
                    <a:pt x="759" y="24"/>
                  </a:lnTo>
                  <a:lnTo>
                    <a:pt x="773" y="28"/>
                  </a:lnTo>
                  <a:lnTo>
                    <a:pt x="787" y="32"/>
                  </a:lnTo>
                  <a:lnTo>
                    <a:pt x="801" y="37"/>
                  </a:lnTo>
                  <a:lnTo>
                    <a:pt x="815" y="42"/>
                  </a:lnTo>
                  <a:lnTo>
                    <a:pt x="828" y="47"/>
                  </a:lnTo>
                  <a:lnTo>
                    <a:pt x="841" y="53"/>
                  </a:lnTo>
                  <a:lnTo>
                    <a:pt x="855" y="60"/>
                  </a:lnTo>
                  <a:lnTo>
                    <a:pt x="867" y="66"/>
                  </a:lnTo>
                  <a:lnTo>
                    <a:pt x="880" y="73"/>
                  </a:lnTo>
                  <a:lnTo>
                    <a:pt x="892" y="80"/>
                  </a:lnTo>
                  <a:lnTo>
                    <a:pt x="905" y="87"/>
                  </a:lnTo>
                  <a:lnTo>
                    <a:pt x="917" y="95"/>
                  </a:lnTo>
                  <a:lnTo>
                    <a:pt x="929" y="102"/>
                  </a:lnTo>
                  <a:lnTo>
                    <a:pt x="941" y="111"/>
                  </a:lnTo>
                  <a:lnTo>
                    <a:pt x="953" y="120"/>
                  </a:lnTo>
                  <a:lnTo>
                    <a:pt x="964" y="128"/>
                  </a:lnTo>
                  <a:lnTo>
                    <a:pt x="975" y="137"/>
                  </a:lnTo>
                  <a:lnTo>
                    <a:pt x="986" y="146"/>
                  </a:lnTo>
                  <a:lnTo>
                    <a:pt x="997" y="155"/>
                  </a:lnTo>
                  <a:lnTo>
                    <a:pt x="1017" y="176"/>
                  </a:lnTo>
                  <a:lnTo>
                    <a:pt x="1037" y="196"/>
                  </a:lnTo>
                  <a:lnTo>
                    <a:pt x="1046" y="206"/>
                  </a:lnTo>
                  <a:lnTo>
                    <a:pt x="1056" y="218"/>
                  </a:lnTo>
                  <a:lnTo>
                    <a:pt x="1065" y="229"/>
                  </a:lnTo>
                  <a:lnTo>
                    <a:pt x="1074" y="240"/>
                  </a:lnTo>
                  <a:lnTo>
                    <a:pt x="1082" y="252"/>
                  </a:lnTo>
                  <a:lnTo>
                    <a:pt x="1090" y="264"/>
                  </a:lnTo>
                  <a:lnTo>
                    <a:pt x="1099" y="276"/>
                  </a:lnTo>
                  <a:lnTo>
                    <a:pt x="1106" y="288"/>
                  </a:lnTo>
                  <a:lnTo>
                    <a:pt x="1113" y="300"/>
                  </a:lnTo>
                  <a:lnTo>
                    <a:pt x="1120" y="312"/>
                  </a:lnTo>
                  <a:lnTo>
                    <a:pt x="1127" y="326"/>
                  </a:lnTo>
                  <a:lnTo>
                    <a:pt x="1133" y="338"/>
                  </a:lnTo>
                  <a:lnTo>
                    <a:pt x="1139" y="351"/>
                  </a:lnTo>
                  <a:lnTo>
                    <a:pt x="1145" y="364"/>
                  </a:lnTo>
                  <a:lnTo>
                    <a:pt x="1151" y="379"/>
                  </a:lnTo>
                  <a:lnTo>
                    <a:pt x="1156" y="392"/>
                  </a:lnTo>
                  <a:lnTo>
                    <a:pt x="1161" y="405"/>
                  </a:lnTo>
                  <a:lnTo>
                    <a:pt x="1165" y="420"/>
                  </a:lnTo>
                  <a:lnTo>
                    <a:pt x="1169" y="434"/>
                  </a:lnTo>
                  <a:lnTo>
                    <a:pt x="1173" y="448"/>
                  </a:lnTo>
                  <a:lnTo>
                    <a:pt x="1177" y="462"/>
                  </a:lnTo>
                  <a:lnTo>
                    <a:pt x="1180" y="477"/>
                  </a:lnTo>
                  <a:lnTo>
                    <a:pt x="1182" y="491"/>
                  </a:lnTo>
                  <a:lnTo>
                    <a:pt x="1185" y="506"/>
                  </a:lnTo>
                  <a:lnTo>
                    <a:pt x="1187" y="520"/>
                  </a:lnTo>
                  <a:lnTo>
                    <a:pt x="1188" y="536"/>
                  </a:lnTo>
                  <a:lnTo>
                    <a:pt x="1190" y="551"/>
                  </a:lnTo>
                  <a:lnTo>
                    <a:pt x="1191" y="566"/>
                  </a:lnTo>
                  <a:lnTo>
                    <a:pt x="1191" y="582"/>
                  </a:lnTo>
                  <a:lnTo>
                    <a:pt x="1191" y="597"/>
                  </a:lnTo>
                  <a:lnTo>
                    <a:pt x="1192" y="597"/>
                  </a:lnTo>
                  <a:lnTo>
                    <a:pt x="1191" y="612"/>
                  </a:lnTo>
                  <a:lnTo>
                    <a:pt x="1191" y="628"/>
                  </a:lnTo>
                  <a:lnTo>
                    <a:pt x="1190" y="643"/>
                  </a:lnTo>
                  <a:lnTo>
                    <a:pt x="1189" y="658"/>
                  </a:lnTo>
                  <a:lnTo>
                    <a:pt x="1187" y="672"/>
                  </a:lnTo>
                  <a:lnTo>
                    <a:pt x="1185" y="688"/>
                  </a:lnTo>
                  <a:lnTo>
                    <a:pt x="1183" y="702"/>
                  </a:lnTo>
                  <a:lnTo>
                    <a:pt x="1180" y="717"/>
                  </a:lnTo>
                  <a:lnTo>
                    <a:pt x="1177" y="732"/>
                  </a:lnTo>
                  <a:lnTo>
                    <a:pt x="1173" y="746"/>
                  </a:lnTo>
                  <a:lnTo>
                    <a:pt x="1169" y="760"/>
                  </a:lnTo>
                  <a:lnTo>
                    <a:pt x="1165" y="774"/>
                  </a:lnTo>
                  <a:lnTo>
                    <a:pt x="1161" y="788"/>
                  </a:lnTo>
                  <a:lnTo>
                    <a:pt x="1156" y="802"/>
                  </a:lnTo>
                  <a:lnTo>
                    <a:pt x="1151" y="815"/>
                  </a:lnTo>
                  <a:lnTo>
                    <a:pt x="1145" y="828"/>
                  </a:lnTo>
                  <a:lnTo>
                    <a:pt x="1139" y="842"/>
                  </a:lnTo>
                  <a:lnTo>
                    <a:pt x="1133" y="855"/>
                  </a:lnTo>
                  <a:lnTo>
                    <a:pt x="1127" y="868"/>
                  </a:lnTo>
                  <a:lnTo>
                    <a:pt x="1120" y="880"/>
                  </a:lnTo>
                  <a:lnTo>
                    <a:pt x="1113" y="894"/>
                  </a:lnTo>
                  <a:lnTo>
                    <a:pt x="1106" y="906"/>
                  </a:lnTo>
                  <a:lnTo>
                    <a:pt x="1099" y="918"/>
                  </a:lnTo>
                  <a:lnTo>
                    <a:pt x="1090" y="930"/>
                  </a:lnTo>
                  <a:lnTo>
                    <a:pt x="1082" y="942"/>
                  </a:lnTo>
                  <a:lnTo>
                    <a:pt x="1074" y="954"/>
                  </a:lnTo>
                  <a:lnTo>
                    <a:pt x="1065" y="965"/>
                  </a:lnTo>
                  <a:lnTo>
                    <a:pt x="1056" y="976"/>
                  </a:lnTo>
                  <a:lnTo>
                    <a:pt x="1046" y="987"/>
                  </a:lnTo>
                  <a:lnTo>
                    <a:pt x="1037" y="998"/>
                  </a:lnTo>
                  <a:lnTo>
                    <a:pt x="1017" y="1018"/>
                  </a:lnTo>
                  <a:lnTo>
                    <a:pt x="997" y="1037"/>
                  </a:lnTo>
                  <a:lnTo>
                    <a:pt x="986" y="1048"/>
                  </a:lnTo>
                  <a:lnTo>
                    <a:pt x="975" y="1057"/>
                  </a:lnTo>
                  <a:lnTo>
                    <a:pt x="964" y="1066"/>
                  </a:lnTo>
                  <a:lnTo>
                    <a:pt x="953" y="1074"/>
                  </a:lnTo>
                  <a:lnTo>
                    <a:pt x="941" y="1082"/>
                  </a:lnTo>
                  <a:lnTo>
                    <a:pt x="929" y="1091"/>
                  </a:lnTo>
                  <a:lnTo>
                    <a:pt x="917" y="1099"/>
                  </a:lnTo>
                  <a:lnTo>
                    <a:pt x="905" y="1107"/>
                  </a:lnTo>
                  <a:lnTo>
                    <a:pt x="892" y="1114"/>
                  </a:lnTo>
                  <a:lnTo>
                    <a:pt x="880" y="1121"/>
                  </a:lnTo>
                  <a:lnTo>
                    <a:pt x="867" y="1127"/>
                  </a:lnTo>
                  <a:lnTo>
                    <a:pt x="855" y="1134"/>
                  </a:lnTo>
                  <a:lnTo>
                    <a:pt x="841" y="1140"/>
                  </a:lnTo>
                  <a:lnTo>
                    <a:pt x="828" y="1146"/>
                  </a:lnTo>
                  <a:lnTo>
                    <a:pt x="815" y="1152"/>
                  </a:lnTo>
                  <a:lnTo>
                    <a:pt x="801"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6" y="1191"/>
                  </a:lnTo>
                  <a:lnTo>
                    <a:pt x="611" y="1192"/>
                  </a:lnTo>
                  <a:lnTo>
                    <a:pt x="596" y="1192"/>
                  </a:lnTo>
                  <a:lnTo>
                    <a:pt x="580" y="1192"/>
                  </a:lnTo>
                  <a:lnTo>
                    <a:pt x="565" y="1192"/>
                  </a:lnTo>
                  <a:lnTo>
                    <a:pt x="550" y="1191"/>
                  </a:lnTo>
                  <a:lnTo>
                    <a:pt x="535" y="1189"/>
                  </a:lnTo>
                  <a:lnTo>
                    <a:pt x="520" y="1188"/>
                  </a:lnTo>
                  <a:lnTo>
                    <a:pt x="505" y="1186"/>
                  </a:lnTo>
                  <a:lnTo>
                    <a:pt x="491" y="1183"/>
                  </a:lnTo>
                  <a:lnTo>
                    <a:pt x="475" y="1180"/>
                  </a:lnTo>
                  <a:lnTo>
                    <a:pt x="461" y="1177"/>
                  </a:lnTo>
                  <a:lnTo>
                    <a:pt x="447" y="1174"/>
                  </a:lnTo>
                  <a:lnTo>
                    <a:pt x="432" y="1170"/>
                  </a:lnTo>
                  <a:lnTo>
                    <a:pt x="418" y="1166"/>
                  </a:lnTo>
                  <a:lnTo>
                    <a:pt x="405" y="1162"/>
                  </a:lnTo>
                  <a:lnTo>
                    <a:pt x="391" y="1157"/>
                  </a:lnTo>
                  <a:lnTo>
                    <a:pt x="377" y="1152"/>
                  </a:lnTo>
                  <a:lnTo>
                    <a:pt x="364" y="1146"/>
                  </a:lnTo>
                  <a:lnTo>
                    <a:pt x="351" y="1140"/>
                  </a:lnTo>
                  <a:lnTo>
                    <a:pt x="337" y="1134"/>
                  </a:lnTo>
                  <a:lnTo>
                    <a:pt x="324" y="1127"/>
                  </a:lnTo>
                  <a:lnTo>
                    <a:pt x="312" y="1121"/>
                  </a:lnTo>
                  <a:lnTo>
                    <a:pt x="299" y="1114"/>
                  </a:lnTo>
                  <a:lnTo>
                    <a:pt x="286" y="1107"/>
                  </a:lnTo>
                  <a:lnTo>
                    <a:pt x="274" y="1099"/>
                  </a:lnTo>
                  <a:lnTo>
                    <a:pt x="263" y="1091"/>
                  </a:lnTo>
                  <a:lnTo>
                    <a:pt x="251" y="1082"/>
                  </a:lnTo>
                  <a:lnTo>
                    <a:pt x="240" y="1074"/>
                  </a:lnTo>
                  <a:lnTo>
                    <a:pt x="227" y="1066"/>
                  </a:lnTo>
                  <a:lnTo>
                    <a:pt x="217" y="1057"/>
                  </a:lnTo>
                  <a:lnTo>
                    <a:pt x="206" y="1048"/>
                  </a:lnTo>
                  <a:lnTo>
                    <a:pt x="195" y="1037"/>
                  </a:lnTo>
                  <a:lnTo>
                    <a:pt x="174" y="1018"/>
                  </a:lnTo>
                  <a:lnTo>
                    <a:pt x="155" y="998"/>
                  </a:lnTo>
                  <a:lnTo>
                    <a:pt x="145" y="987"/>
                  </a:lnTo>
                  <a:lnTo>
                    <a:pt x="135" y="976"/>
                  </a:lnTo>
                  <a:lnTo>
                    <a:pt x="127" y="965"/>
                  </a:lnTo>
                  <a:lnTo>
                    <a:pt x="118" y="954"/>
                  </a:lnTo>
                  <a:lnTo>
                    <a:pt x="110" y="942"/>
                  </a:lnTo>
                  <a:lnTo>
                    <a:pt x="102" y="930"/>
                  </a:lnTo>
                  <a:lnTo>
                    <a:pt x="94" y="918"/>
                  </a:lnTo>
                  <a:lnTo>
                    <a:pt x="85" y="906"/>
                  </a:lnTo>
                  <a:lnTo>
                    <a:pt x="78" y="894"/>
                  </a:lnTo>
                  <a:lnTo>
                    <a:pt x="71" y="880"/>
                  </a:lnTo>
                  <a:lnTo>
                    <a:pt x="65" y="868"/>
                  </a:lnTo>
                  <a:lnTo>
                    <a:pt x="58" y="855"/>
                  </a:lnTo>
                  <a:lnTo>
                    <a:pt x="52" y="842"/>
                  </a:lnTo>
                  <a:lnTo>
                    <a:pt x="47" y="828"/>
                  </a:lnTo>
                  <a:lnTo>
                    <a:pt x="41" y="815"/>
                  </a:lnTo>
                  <a:lnTo>
                    <a:pt x="36" y="802"/>
                  </a:lnTo>
                  <a:lnTo>
                    <a:pt x="31" y="788"/>
                  </a:lnTo>
                  <a:lnTo>
                    <a:pt x="26" y="774"/>
                  </a:lnTo>
                  <a:lnTo>
                    <a:pt x="22" y="760"/>
                  </a:lnTo>
                  <a:lnTo>
                    <a:pt x="18" y="746"/>
                  </a:lnTo>
                  <a:lnTo>
                    <a:pt x="15" y="732"/>
                  </a:lnTo>
                  <a:lnTo>
                    <a:pt x="12" y="717"/>
                  </a:lnTo>
                  <a:lnTo>
                    <a:pt x="9" y="702"/>
                  </a:lnTo>
                  <a:lnTo>
                    <a:pt x="7" y="688"/>
                  </a:lnTo>
                  <a:lnTo>
                    <a:pt x="5" y="672"/>
                  </a:lnTo>
                  <a:lnTo>
                    <a:pt x="3" y="658"/>
                  </a:lnTo>
                  <a:lnTo>
                    <a:pt x="2" y="643"/>
                  </a:lnTo>
                  <a:lnTo>
                    <a:pt x="1" y="628"/>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dirty="0">
                <a:cs typeface="+mn-ea"/>
                <a:sym typeface="+mn-lt"/>
              </a:endParaRPr>
            </a:p>
          </p:txBody>
        </p:sp>
        <p:sp>
          <p:nvSpPr>
            <p:cNvPr id="10" name="Freeform 9">
              <a:extLst>
                <a:ext uri="{FF2B5EF4-FFF2-40B4-BE49-F238E27FC236}">
                  <a16:creationId xmlns:a16="http://schemas.microsoft.com/office/drawing/2014/main" id="{FAD6B17A-E541-2E23-CF3C-BCF01A9B6285}"/>
                </a:ext>
              </a:extLst>
            </p:cNvPr>
            <p:cNvSpPr>
              <a:spLocks/>
            </p:cNvSpPr>
            <p:nvPr/>
          </p:nvSpPr>
          <p:spPr bwMode="auto">
            <a:xfrm>
              <a:off x="243" y="1013"/>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7 w 1192"/>
                <a:gd name="T17" fmla="*/ 128 h 1192"/>
                <a:gd name="T18" fmla="*/ 274 w 1192"/>
                <a:gd name="T19" fmla="*/ 95 h 1192"/>
                <a:gd name="T20" fmla="*/ 324 w 1192"/>
                <a:gd name="T21" fmla="*/ 66 h 1192"/>
                <a:gd name="T22" fmla="*/ 377 w 1192"/>
                <a:gd name="T23" fmla="*/ 42 h 1192"/>
                <a:gd name="T24" fmla="*/ 432 w 1192"/>
                <a:gd name="T25" fmla="*/ 24 h 1192"/>
                <a:gd name="T26" fmla="*/ 491 w 1192"/>
                <a:gd name="T27" fmla="*/ 11 h 1192"/>
                <a:gd name="T28" fmla="*/ 550 w 1192"/>
                <a:gd name="T29" fmla="*/ 2 h 1192"/>
                <a:gd name="T30" fmla="*/ 611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1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6 w 1192"/>
                <a:gd name="T93" fmla="*/ 1192 h 1192"/>
                <a:gd name="T94" fmla="*/ 535 w 1192"/>
                <a:gd name="T95" fmla="*/ 1189 h 1192"/>
                <a:gd name="T96" fmla="*/ 475 w 1192"/>
                <a:gd name="T97" fmla="*/ 1180 h 1192"/>
                <a:gd name="T98" fmla="*/ 418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5 w 1192"/>
                <a:gd name="T113" fmla="*/ 906 h 1192"/>
                <a:gd name="T114" fmla="*/ 58 w 1192"/>
                <a:gd name="T115" fmla="*/ 855 h 1192"/>
                <a:gd name="T116" fmla="*/ 36 w 1192"/>
                <a:gd name="T117" fmla="*/ 802 h 1192"/>
                <a:gd name="T118" fmla="*/ 18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8" y="448"/>
                  </a:lnTo>
                  <a:lnTo>
                    <a:pt x="22" y="434"/>
                  </a:lnTo>
                  <a:lnTo>
                    <a:pt x="26" y="420"/>
                  </a:lnTo>
                  <a:lnTo>
                    <a:pt x="31" y="405"/>
                  </a:lnTo>
                  <a:lnTo>
                    <a:pt x="36" y="392"/>
                  </a:lnTo>
                  <a:lnTo>
                    <a:pt x="41" y="379"/>
                  </a:lnTo>
                  <a:lnTo>
                    <a:pt x="47" y="364"/>
                  </a:lnTo>
                  <a:lnTo>
                    <a:pt x="53" y="351"/>
                  </a:lnTo>
                  <a:lnTo>
                    <a:pt x="59" y="339"/>
                  </a:lnTo>
                  <a:lnTo>
                    <a:pt x="65" y="326"/>
                  </a:lnTo>
                  <a:lnTo>
                    <a:pt x="71" y="312"/>
                  </a:lnTo>
                  <a:lnTo>
                    <a:pt x="78" y="300"/>
                  </a:lnTo>
                  <a:lnTo>
                    <a:pt x="85" y="288"/>
                  </a:lnTo>
                  <a:lnTo>
                    <a:pt x="94" y="276"/>
                  </a:lnTo>
                  <a:lnTo>
                    <a:pt x="102" y="264"/>
                  </a:lnTo>
                  <a:lnTo>
                    <a:pt x="110" y="252"/>
                  </a:lnTo>
                  <a:lnTo>
                    <a:pt x="118" y="240"/>
                  </a:lnTo>
                  <a:lnTo>
                    <a:pt x="127" y="229"/>
                  </a:lnTo>
                  <a:lnTo>
                    <a:pt x="135" y="218"/>
                  </a:lnTo>
                  <a:lnTo>
                    <a:pt x="145" y="206"/>
                  </a:lnTo>
                  <a:lnTo>
                    <a:pt x="155" y="196"/>
                  </a:lnTo>
                  <a:lnTo>
                    <a:pt x="174" y="176"/>
                  </a:lnTo>
                  <a:lnTo>
                    <a:pt x="195" y="155"/>
                  </a:lnTo>
                  <a:lnTo>
                    <a:pt x="206" y="146"/>
                  </a:lnTo>
                  <a:lnTo>
                    <a:pt x="217" y="137"/>
                  </a:lnTo>
                  <a:lnTo>
                    <a:pt x="227" y="128"/>
                  </a:lnTo>
                  <a:lnTo>
                    <a:pt x="240" y="120"/>
                  </a:lnTo>
                  <a:lnTo>
                    <a:pt x="251" y="111"/>
                  </a:lnTo>
                  <a:lnTo>
                    <a:pt x="262" y="102"/>
                  </a:lnTo>
                  <a:lnTo>
                    <a:pt x="274" y="95"/>
                  </a:lnTo>
                  <a:lnTo>
                    <a:pt x="286" y="87"/>
                  </a:lnTo>
                  <a:lnTo>
                    <a:pt x="299" y="80"/>
                  </a:lnTo>
                  <a:lnTo>
                    <a:pt x="312" y="73"/>
                  </a:lnTo>
                  <a:lnTo>
                    <a:pt x="324" y="66"/>
                  </a:lnTo>
                  <a:lnTo>
                    <a:pt x="337" y="60"/>
                  </a:lnTo>
                  <a:lnTo>
                    <a:pt x="351" y="53"/>
                  </a:lnTo>
                  <a:lnTo>
                    <a:pt x="364" y="47"/>
                  </a:lnTo>
                  <a:lnTo>
                    <a:pt x="377" y="42"/>
                  </a:lnTo>
                  <a:lnTo>
                    <a:pt x="391" y="37"/>
                  </a:lnTo>
                  <a:lnTo>
                    <a:pt x="405" y="32"/>
                  </a:lnTo>
                  <a:lnTo>
                    <a:pt x="418" y="28"/>
                  </a:lnTo>
                  <a:lnTo>
                    <a:pt x="432" y="24"/>
                  </a:lnTo>
                  <a:lnTo>
                    <a:pt x="447" y="20"/>
                  </a:lnTo>
                  <a:lnTo>
                    <a:pt x="461" y="16"/>
                  </a:lnTo>
                  <a:lnTo>
                    <a:pt x="475" y="13"/>
                  </a:lnTo>
                  <a:lnTo>
                    <a:pt x="491" y="11"/>
                  </a:lnTo>
                  <a:lnTo>
                    <a:pt x="505" y="8"/>
                  </a:lnTo>
                  <a:lnTo>
                    <a:pt x="520" y="6"/>
                  </a:lnTo>
                  <a:lnTo>
                    <a:pt x="534" y="3"/>
                  </a:lnTo>
                  <a:lnTo>
                    <a:pt x="550" y="2"/>
                  </a:lnTo>
                  <a:lnTo>
                    <a:pt x="565" y="1"/>
                  </a:lnTo>
                  <a:lnTo>
                    <a:pt x="580" y="1"/>
                  </a:lnTo>
                  <a:lnTo>
                    <a:pt x="596" y="0"/>
                  </a:lnTo>
                  <a:lnTo>
                    <a:pt x="611" y="1"/>
                  </a:lnTo>
                  <a:lnTo>
                    <a:pt x="626" y="1"/>
                  </a:lnTo>
                  <a:lnTo>
                    <a:pt x="641" y="2"/>
                  </a:lnTo>
                  <a:lnTo>
                    <a:pt x="657" y="5"/>
                  </a:lnTo>
                  <a:lnTo>
                    <a:pt x="672" y="6"/>
                  </a:lnTo>
                  <a:lnTo>
                    <a:pt x="686" y="8"/>
                  </a:lnTo>
                  <a:lnTo>
                    <a:pt x="702" y="11"/>
                  </a:lnTo>
                  <a:lnTo>
                    <a:pt x="716" y="13"/>
                  </a:lnTo>
                  <a:lnTo>
                    <a:pt x="730" y="16"/>
                  </a:lnTo>
                  <a:lnTo>
                    <a:pt x="745" y="20"/>
                  </a:lnTo>
                  <a:lnTo>
                    <a:pt x="759" y="24"/>
                  </a:lnTo>
                  <a:lnTo>
                    <a:pt x="773" y="28"/>
                  </a:lnTo>
                  <a:lnTo>
                    <a:pt x="787" y="32"/>
                  </a:lnTo>
                  <a:lnTo>
                    <a:pt x="801" y="37"/>
                  </a:lnTo>
                  <a:lnTo>
                    <a:pt x="815" y="42"/>
                  </a:lnTo>
                  <a:lnTo>
                    <a:pt x="828" y="47"/>
                  </a:lnTo>
                  <a:lnTo>
                    <a:pt x="841" y="53"/>
                  </a:lnTo>
                  <a:lnTo>
                    <a:pt x="855" y="60"/>
                  </a:lnTo>
                  <a:lnTo>
                    <a:pt x="867" y="66"/>
                  </a:lnTo>
                  <a:lnTo>
                    <a:pt x="880" y="73"/>
                  </a:lnTo>
                  <a:lnTo>
                    <a:pt x="892" y="80"/>
                  </a:lnTo>
                  <a:lnTo>
                    <a:pt x="905" y="87"/>
                  </a:lnTo>
                  <a:lnTo>
                    <a:pt x="917" y="95"/>
                  </a:lnTo>
                  <a:lnTo>
                    <a:pt x="929" y="102"/>
                  </a:lnTo>
                  <a:lnTo>
                    <a:pt x="941" y="111"/>
                  </a:lnTo>
                  <a:lnTo>
                    <a:pt x="953" y="120"/>
                  </a:lnTo>
                  <a:lnTo>
                    <a:pt x="964" y="128"/>
                  </a:lnTo>
                  <a:lnTo>
                    <a:pt x="975" y="137"/>
                  </a:lnTo>
                  <a:lnTo>
                    <a:pt x="986" y="146"/>
                  </a:lnTo>
                  <a:lnTo>
                    <a:pt x="997" y="155"/>
                  </a:lnTo>
                  <a:lnTo>
                    <a:pt x="1017" y="176"/>
                  </a:lnTo>
                  <a:lnTo>
                    <a:pt x="1037" y="196"/>
                  </a:lnTo>
                  <a:lnTo>
                    <a:pt x="1046" y="206"/>
                  </a:lnTo>
                  <a:lnTo>
                    <a:pt x="1056" y="218"/>
                  </a:lnTo>
                  <a:lnTo>
                    <a:pt x="1065" y="229"/>
                  </a:lnTo>
                  <a:lnTo>
                    <a:pt x="1074" y="240"/>
                  </a:lnTo>
                  <a:lnTo>
                    <a:pt x="1082" y="252"/>
                  </a:lnTo>
                  <a:lnTo>
                    <a:pt x="1090" y="264"/>
                  </a:lnTo>
                  <a:lnTo>
                    <a:pt x="1099" y="276"/>
                  </a:lnTo>
                  <a:lnTo>
                    <a:pt x="1106" y="288"/>
                  </a:lnTo>
                  <a:lnTo>
                    <a:pt x="1113" y="300"/>
                  </a:lnTo>
                  <a:lnTo>
                    <a:pt x="1120" y="312"/>
                  </a:lnTo>
                  <a:lnTo>
                    <a:pt x="1127" y="326"/>
                  </a:lnTo>
                  <a:lnTo>
                    <a:pt x="1133" y="338"/>
                  </a:lnTo>
                  <a:lnTo>
                    <a:pt x="1139" y="351"/>
                  </a:lnTo>
                  <a:lnTo>
                    <a:pt x="1145" y="364"/>
                  </a:lnTo>
                  <a:lnTo>
                    <a:pt x="1151" y="379"/>
                  </a:lnTo>
                  <a:lnTo>
                    <a:pt x="1156" y="392"/>
                  </a:lnTo>
                  <a:lnTo>
                    <a:pt x="1161" y="405"/>
                  </a:lnTo>
                  <a:lnTo>
                    <a:pt x="1165" y="420"/>
                  </a:lnTo>
                  <a:lnTo>
                    <a:pt x="1169" y="434"/>
                  </a:lnTo>
                  <a:lnTo>
                    <a:pt x="1173" y="448"/>
                  </a:lnTo>
                  <a:lnTo>
                    <a:pt x="1177" y="462"/>
                  </a:lnTo>
                  <a:lnTo>
                    <a:pt x="1180" y="477"/>
                  </a:lnTo>
                  <a:lnTo>
                    <a:pt x="1182" y="491"/>
                  </a:lnTo>
                  <a:lnTo>
                    <a:pt x="1185" y="506"/>
                  </a:lnTo>
                  <a:lnTo>
                    <a:pt x="1187" y="520"/>
                  </a:lnTo>
                  <a:lnTo>
                    <a:pt x="1188" y="536"/>
                  </a:lnTo>
                  <a:lnTo>
                    <a:pt x="1190" y="551"/>
                  </a:lnTo>
                  <a:lnTo>
                    <a:pt x="1191" y="566"/>
                  </a:lnTo>
                  <a:lnTo>
                    <a:pt x="1191" y="582"/>
                  </a:lnTo>
                  <a:lnTo>
                    <a:pt x="1191" y="597"/>
                  </a:lnTo>
                  <a:lnTo>
                    <a:pt x="1192" y="597"/>
                  </a:lnTo>
                  <a:lnTo>
                    <a:pt x="1191" y="612"/>
                  </a:lnTo>
                  <a:lnTo>
                    <a:pt x="1191" y="628"/>
                  </a:lnTo>
                  <a:lnTo>
                    <a:pt x="1190" y="643"/>
                  </a:lnTo>
                  <a:lnTo>
                    <a:pt x="1189" y="658"/>
                  </a:lnTo>
                  <a:lnTo>
                    <a:pt x="1187" y="672"/>
                  </a:lnTo>
                  <a:lnTo>
                    <a:pt x="1185" y="688"/>
                  </a:lnTo>
                  <a:lnTo>
                    <a:pt x="1183" y="702"/>
                  </a:lnTo>
                  <a:lnTo>
                    <a:pt x="1180" y="717"/>
                  </a:lnTo>
                  <a:lnTo>
                    <a:pt x="1177" y="732"/>
                  </a:lnTo>
                  <a:lnTo>
                    <a:pt x="1173" y="746"/>
                  </a:lnTo>
                  <a:lnTo>
                    <a:pt x="1169" y="760"/>
                  </a:lnTo>
                  <a:lnTo>
                    <a:pt x="1165" y="774"/>
                  </a:lnTo>
                  <a:lnTo>
                    <a:pt x="1161" y="788"/>
                  </a:lnTo>
                  <a:lnTo>
                    <a:pt x="1156" y="802"/>
                  </a:lnTo>
                  <a:lnTo>
                    <a:pt x="1151" y="815"/>
                  </a:lnTo>
                  <a:lnTo>
                    <a:pt x="1145" y="828"/>
                  </a:lnTo>
                  <a:lnTo>
                    <a:pt x="1139" y="842"/>
                  </a:lnTo>
                  <a:lnTo>
                    <a:pt x="1133" y="855"/>
                  </a:lnTo>
                  <a:lnTo>
                    <a:pt x="1127" y="868"/>
                  </a:lnTo>
                  <a:lnTo>
                    <a:pt x="1120" y="880"/>
                  </a:lnTo>
                  <a:lnTo>
                    <a:pt x="1113" y="894"/>
                  </a:lnTo>
                  <a:lnTo>
                    <a:pt x="1106" y="906"/>
                  </a:lnTo>
                  <a:lnTo>
                    <a:pt x="1099" y="918"/>
                  </a:lnTo>
                  <a:lnTo>
                    <a:pt x="1090" y="930"/>
                  </a:lnTo>
                  <a:lnTo>
                    <a:pt x="1082" y="942"/>
                  </a:lnTo>
                  <a:lnTo>
                    <a:pt x="1074" y="954"/>
                  </a:lnTo>
                  <a:lnTo>
                    <a:pt x="1065" y="965"/>
                  </a:lnTo>
                  <a:lnTo>
                    <a:pt x="1056" y="976"/>
                  </a:lnTo>
                  <a:lnTo>
                    <a:pt x="1046" y="987"/>
                  </a:lnTo>
                  <a:lnTo>
                    <a:pt x="1037" y="998"/>
                  </a:lnTo>
                  <a:lnTo>
                    <a:pt x="1017" y="1018"/>
                  </a:lnTo>
                  <a:lnTo>
                    <a:pt x="997" y="1037"/>
                  </a:lnTo>
                  <a:lnTo>
                    <a:pt x="986" y="1048"/>
                  </a:lnTo>
                  <a:lnTo>
                    <a:pt x="975" y="1057"/>
                  </a:lnTo>
                  <a:lnTo>
                    <a:pt x="964" y="1066"/>
                  </a:lnTo>
                  <a:lnTo>
                    <a:pt x="953" y="1074"/>
                  </a:lnTo>
                  <a:lnTo>
                    <a:pt x="941" y="1082"/>
                  </a:lnTo>
                  <a:lnTo>
                    <a:pt x="929" y="1091"/>
                  </a:lnTo>
                  <a:lnTo>
                    <a:pt x="917" y="1099"/>
                  </a:lnTo>
                  <a:lnTo>
                    <a:pt x="905" y="1107"/>
                  </a:lnTo>
                  <a:lnTo>
                    <a:pt x="892" y="1114"/>
                  </a:lnTo>
                  <a:lnTo>
                    <a:pt x="880" y="1121"/>
                  </a:lnTo>
                  <a:lnTo>
                    <a:pt x="867" y="1127"/>
                  </a:lnTo>
                  <a:lnTo>
                    <a:pt x="855" y="1134"/>
                  </a:lnTo>
                  <a:lnTo>
                    <a:pt x="841" y="1140"/>
                  </a:lnTo>
                  <a:lnTo>
                    <a:pt x="828" y="1146"/>
                  </a:lnTo>
                  <a:lnTo>
                    <a:pt x="815" y="1152"/>
                  </a:lnTo>
                  <a:lnTo>
                    <a:pt x="801"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6" y="1191"/>
                  </a:lnTo>
                  <a:lnTo>
                    <a:pt x="611" y="1192"/>
                  </a:lnTo>
                  <a:lnTo>
                    <a:pt x="596" y="1192"/>
                  </a:lnTo>
                  <a:lnTo>
                    <a:pt x="580" y="1192"/>
                  </a:lnTo>
                  <a:lnTo>
                    <a:pt x="565" y="1192"/>
                  </a:lnTo>
                  <a:lnTo>
                    <a:pt x="550" y="1191"/>
                  </a:lnTo>
                  <a:lnTo>
                    <a:pt x="535" y="1189"/>
                  </a:lnTo>
                  <a:lnTo>
                    <a:pt x="520" y="1188"/>
                  </a:lnTo>
                  <a:lnTo>
                    <a:pt x="505" y="1186"/>
                  </a:lnTo>
                  <a:lnTo>
                    <a:pt x="491" y="1183"/>
                  </a:lnTo>
                  <a:lnTo>
                    <a:pt x="475" y="1180"/>
                  </a:lnTo>
                  <a:lnTo>
                    <a:pt x="461" y="1177"/>
                  </a:lnTo>
                  <a:lnTo>
                    <a:pt x="447" y="1174"/>
                  </a:lnTo>
                  <a:lnTo>
                    <a:pt x="432" y="1170"/>
                  </a:lnTo>
                  <a:lnTo>
                    <a:pt x="418" y="1166"/>
                  </a:lnTo>
                  <a:lnTo>
                    <a:pt x="405" y="1162"/>
                  </a:lnTo>
                  <a:lnTo>
                    <a:pt x="391" y="1157"/>
                  </a:lnTo>
                  <a:lnTo>
                    <a:pt x="377" y="1152"/>
                  </a:lnTo>
                  <a:lnTo>
                    <a:pt x="364" y="1146"/>
                  </a:lnTo>
                  <a:lnTo>
                    <a:pt x="351" y="1140"/>
                  </a:lnTo>
                  <a:lnTo>
                    <a:pt x="337" y="1134"/>
                  </a:lnTo>
                  <a:lnTo>
                    <a:pt x="324" y="1127"/>
                  </a:lnTo>
                  <a:lnTo>
                    <a:pt x="312" y="1121"/>
                  </a:lnTo>
                  <a:lnTo>
                    <a:pt x="299" y="1114"/>
                  </a:lnTo>
                  <a:lnTo>
                    <a:pt x="286" y="1107"/>
                  </a:lnTo>
                  <a:lnTo>
                    <a:pt x="274" y="1099"/>
                  </a:lnTo>
                  <a:lnTo>
                    <a:pt x="263" y="1091"/>
                  </a:lnTo>
                  <a:lnTo>
                    <a:pt x="251" y="1082"/>
                  </a:lnTo>
                  <a:lnTo>
                    <a:pt x="240" y="1074"/>
                  </a:lnTo>
                  <a:lnTo>
                    <a:pt x="227" y="1066"/>
                  </a:lnTo>
                  <a:lnTo>
                    <a:pt x="217" y="1057"/>
                  </a:lnTo>
                  <a:lnTo>
                    <a:pt x="206" y="1048"/>
                  </a:lnTo>
                  <a:lnTo>
                    <a:pt x="195" y="1037"/>
                  </a:lnTo>
                  <a:lnTo>
                    <a:pt x="174" y="1018"/>
                  </a:lnTo>
                  <a:lnTo>
                    <a:pt x="155" y="998"/>
                  </a:lnTo>
                  <a:lnTo>
                    <a:pt x="145" y="987"/>
                  </a:lnTo>
                  <a:lnTo>
                    <a:pt x="135" y="976"/>
                  </a:lnTo>
                  <a:lnTo>
                    <a:pt x="127" y="965"/>
                  </a:lnTo>
                  <a:lnTo>
                    <a:pt x="118" y="954"/>
                  </a:lnTo>
                  <a:lnTo>
                    <a:pt x="110" y="942"/>
                  </a:lnTo>
                  <a:lnTo>
                    <a:pt x="102" y="930"/>
                  </a:lnTo>
                  <a:lnTo>
                    <a:pt x="94" y="918"/>
                  </a:lnTo>
                  <a:lnTo>
                    <a:pt x="85" y="906"/>
                  </a:lnTo>
                  <a:lnTo>
                    <a:pt x="78" y="894"/>
                  </a:lnTo>
                  <a:lnTo>
                    <a:pt x="71" y="880"/>
                  </a:lnTo>
                  <a:lnTo>
                    <a:pt x="65" y="868"/>
                  </a:lnTo>
                  <a:lnTo>
                    <a:pt x="58" y="855"/>
                  </a:lnTo>
                  <a:lnTo>
                    <a:pt x="52" y="842"/>
                  </a:lnTo>
                  <a:lnTo>
                    <a:pt x="47" y="828"/>
                  </a:lnTo>
                  <a:lnTo>
                    <a:pt x="41" y="815"/>
                  </a:lnTo>
                  <a:lnTo>
                    <a:pt x="36" y="802"/>
                  </a:lnTo>
                  <a:lnTo>
                    <a:pt x="31" y="788"/>
                  </a:lnTo>
                  <a:lnTo>
                    <a:pt x="26" y="774"/>
                  </a:lnTo>
                  <a:lnTo>
                    <a:pt x="22" y="760"/>
                  </a:lnTo>
                  <a:lnTo>
                    <a:pt x="18" y="746"/>
                  </a:lnTo>
                  <a:lnTo>
                    <a:pt x="15" y="732"/>
                  </a:lnTo>
                  <a:lnTo>
                    <a:pt x="12" y="717"/>
                  </a:lnTo>
                  <a:lnTo>
                    <a:pt x="9" y="702"/>
                  </a:lnTo>
                  <a:lnTo>
                    <a:pt x="7" y="688"/>
                  </a:lnTo>
                  <a:lnTo>
                    <a:pt x="5" y="672"/>
                  </a:lnTo>
                  <a:lnTo>
                    <a:pt x="3" y="658"/>
                  </a:lnTo>
                  <a:lnTo>
                    <a:pt x="2" y="643"/>
                  </a:lnTo>
                  <a:lnTo>
                    <a:pt x="1" y="628"/>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11" name="Line 10">
              <a:extLst>
                <a:ext uri="{FF2B5EF4-FFF2-40B4-BE49-F238E27FC236}">
                  <a16:creationId xmlns:a16="http://schemas.microsoft.com/office/drawing/2014/main" id="{52144326-7F0D-9F29-920D-813AF3706497}"/>
                </a:ext>
              </a:extLst>
            </p:cNvPr>
            <p:cNvSpPr>
              <a:spLocks noChangeShapeType="1"/>
            </p:cNvSpPr>
            <p:nvPr/>
          </p:nvSpPr>
          <p:spPr bwMode="auto">
            <a:xfrm>
              <a:off x="243" y="1610"/>
              <a:ext cx="119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2" name="Line 11">
              <a:extLst>
                <a:ext uri="{FF2B5EF4-FFF2-40B4-BE49-F238E27FC236}">
                  <a16:creationId xmlns:a16="http://schemas.microsoft.com/office/drawing/2014/main" id="{4E5BB05D-59EA-D37B-F6A3-D3323B3779CA}"/>
                </a:ext>
              </a:extLst>
            </p:cNvPr>
            <p:cNvSpPr>
              <a:spLocks noChangeShapeType="1"/>
            </p:cNvSpPr>
            <p:nvPr/>
          </p:nvSpPr>
          <p:spPr bwMode="auto">
            <a:xfrm>
              <a:off x="839" y="101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3" name="Line 12">
              <a:extLst>
                <a:ext uri="{FF2B5EF4-FFF2-40B4-BE49-F238E27FC236}">
                  <a16:creationId xmlns:a16="http://schemas.microsoft.com/office/drawing/2014/main" id="{D3EE2F27-ACFE-1EDF-23E3-F4A1A8282CEF}"/>
                </a:ext>
              </a:extLst>
            </p:cNvPr>
            <p:cNvSpPr>
              <a:spLocks noChangeShapeType="1"/>
            </p:cNvSpPr>
            <p:nvPr/>
          </p:nvSpPr>
          <p:spPr bwMode="auto">
            <a:xfrm flipH="1" flipV="1">
              <a:off x="417"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dirty="0">
                <a:cs typeface="+mn-ea"/>
                <a:sym typeface="+mn-lt"/>
              </a:endParaRPr>
            </a:p>
          </p:txBody>
        </p:sp>
        <p:sp>
          <p:nvSpPr>
            <p:cNvPr id="14" name="Line 13">
              <a:extLst>
                <a:ext uri="{FF2B5EF4-FFF2-40B4-BE49-F238E27FC236}">
                  <a16:creationId xmlns:a16="http://schemas.microsoft.com/office/drawing/2014/main" id="{B8972074-4BC8-51DC-FA4F-91CFA8EDDD15}"/>
                </a:ext>
              </a:extLst>
            </p:cNvPr>
            <p:cNvSpPr>
              <a:spLocks noChangeShapeType="1"/>
            </p:cNvSpPr>
            <p:nvPr/>
          </p:nvSpPr>
          <p:spPr bwMode="auto">
            <a:xfrm flipH="1">
              <a:off x="417"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5" name="Rectangle 14">
              <a:extLst>
                <a:ext uri="{FF2B5EF4-FFF2-40B4-BE49-F238E27FC236}">
                  <a16:creationId xmlns:a16="http://schemas.microsoft.com/office/drawing/2014/main" id="{CED5B391-38D6-2BD7-FCB2-53942E13C5F8}"/>
                </a:ext>
              </a:extLst>
            </p:cNvPr>
            <p:cNvSpPr>
              <a:spLocks noChangeArrowheads="1"/>
            </p:cNvSpPr>
            <p:nvPr/>
          </p:nvSpPr>
          <p:spPr bwMode="auto">
            <a:xfrm>
              <a:off x="968" y="119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solidFill>
                    <a:srgbClr val="FF0000"/>
                  </a:solidFill>
                  <a:cs typeface="+mn-ea"/>
                  <a:sym typeface="+mn-lt"/>
                </a:rPr>
                <a:t>0</a:t>
              </a:r>
              <a:endParaRPr lang="en-US" altLang="zh-CN" sz="2000" dirty="0">
                <a:cs typeface="+mn-ea"/>
                <a:sym typeface="+mn-lt"/>
              </a:endParaRPr>
            </a:p>
          </p:txBody>
        </p:sp>
        <p:sp>
          <p:nvSpPr>
            <p:cNvPr id="16" name="Rectangle 15">
              <a:extLst>
                <a:ext uri="{FF2B5EF4-FFF2-40B4-BE49-F238E27FC236}">
                  <a16:creationId xmlns:a16="http://schemas.microsoft.com/office/drawing/2014/main" id="{430EA50C-B79E-9B24-A8B1-B72EEC4F49C8}"/>
                </a:ext>
              </a:extLst>
            </p:cNvPr>
            <p:cNvSpPr>
              <a:spLocks noChangeArrowheads="1"/>
            </p:cNvSpPr>
            <p:nvPr/>
          </p:nvSpPr>
          <p:spPr bwMode="auto">
            <a:xfrm>
              <a:off x="1249" y="14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solidFill>
                    <a:srgbClr val="FF0000"/>
                  </a:solidFill>
                  <a:cs typeface="+mn-ea"/>
                  <a:sym typeface="+mn-lt"/>
                </a:rPr>
                <a:t>1</a:t>
              </a:r>
              <a:endParaRPr lang="en-US" altLang="zh-CN" sz="2000" dirty="0">
                <a:cs typeface="+mn-ea"/>
                <a:sym typeface="+mn-lt"/>
              </a:endParaRPr>
            </a:p>
          </p:txBody>
        </p:sp>
        <p:sp>
          <p:nvSpPr>
            <p:cNvPr id="17" name="Rectangle 16">
              <a:extLst>
                <a:ext uri="{FF2B5EF4-FFF2-40B4-BE49-F238E27FC236}">
                  <a16:creationId xmlns:a16="http://schemas.microsoft.com/office/drawing/2014/main" id="{AA2F4D27-E002-30D9-0ACC-26471FFC17B1}"/>
                </a:ext>
              </a:extLst>
            </p:cNvPr>
            <p:cNvSpPr>
              <a:spLocks noChangeArrowheads="1"/>
            </p:cNvSpPr>
            <p:nvPr/>
          </p:nvSpPr>
          <p:spPr bwMode="auto">
            <a:xfrm>
              <a:off x="1249"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solidFill>
                    <a:srgbClr val="FF0000"/>
                  </a:solidFill>
                  <a:cs typeface="+mn-ea"/>
                  <a:sym typeface="+mn-lt"/>
                </a:rPr>
                <a:t>2</a:t>
              </a:r>
              <a:endParaRPr lang="en-US" altLang="zh-CN" sz="2000" dirty="0">
                <a:cs typeface="+mn-ea"/>
                <a:sym typeface="+mn-lt"/>
              </a:endParaRPr>
            </a:p>
          </p:txBody>
        </p:sp>
        <p:sp>
          <p:nvSpPr>
            <p:cNvPr id="18" name="Rectangle 17">
              <a:extLst>
                <a:ext uri="{FF2B5EF4-FFF2-40B4-BE49-F238E27FC236}">
                  <a16:creationId xmlns:a16="http://schemas.microsoft.com/office/drawing/2014/main" id="{F0C14FEC-E3CC-774D-F608-8D8DD26D9A5F}"/>
                </a:ext>
              </a:extLst>
            </p:cNvPr>
            <p:cNvSpPr>
              <a:spLocks noChangeArrowheads="1"/>
            </p:cNvSpPr>
            <p:nvPr/>
          </p:nvSpPr>
          <p:spPr bwMode="auto">
            <a:xfrm>
              <a:off x="994" y="192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19" name="Rectangle 18">
              <a:extLst>
                <a:ext uri="{FF2B5EF4-FFF2-40B4-BE49-F238E27FC236}">
                  <a16:creationId xmlns:a16="http://schemas.microsoft.com/office/drawing/2014/main" id="{7732B1BC-8A9C-B42B-31B3-59CBB135B98E}"/>
                </a:ext>
              </a:extLst>
            </p:cNvPr>
            <p:cNvSpPr>
              <a:spLocks noChangeArrowheads="1"/>
            </p:cNvSpPr>
            <p:nvPr/>
          </p:nvSpPr>
          <p:spPr bwMode="auto">
            <a:xfrm>
              <a:off x="643" y="1968"/>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20" name="Rectangle 19">
              <a:extLst>
                <a:ext uri="{FF2B5EF4-FFF2-40B4-BE49-F238E27FC236}">
                  <a16:creationId xmlns:a16="http://schemas.microsoft.com/office/drawing/2014/main" id="{31C7A533-782E-B5F8-8FA2-1601BF16F78F}"/>
                </a:ext>
              </a:extLst>
            </p:cNvPr>
            <p:cNvSpPr>
              <a:spLocks noChangeArrowheads="1"/>
            </p:cNvSpPr>
            <p:nvPr/>
          </p:nvSpPr>
          <p:spPr bwMode="auto">
            <a:xfrm>
              <a:off x="436"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21" name="Rectangle 20">
              <a:extLst>
                <a:ext uri="{FF2B5EF4-FFF2-40B4-BE49-F238E27FC236}">
                  <a16:creationId xmlns:a16="http://schemas.microsoft.com/office/drawing/2014/main" id="{682F6F64-AE72-4BE0-E2C0-A718B2EDA259}"/>
                </a:ext>
              </a:extLst>
            </p:cNvPr>
            <p:cNvSpPr>
              <a:spLocks noChangeArrowheads="1"/>
            </p:cNvSpPr>
            <p:nvPr/>
          </p:nvSpPr>
          <p:spPr bwMode="auto">
            <a:xfrm>
              <a:off x="436" y="14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22" name="Rectangle 21">
              <a:extLst>
                <a:ext uri="{FF2B5EF4-FFF2-40B4-BE49-F238E27FC236}">
                  <a16:creationId xmlns:a16="http://schemas.microsoft.com/office/drawing/2014/main" id="{B812D594-7217-E550-35BB-7FC34DEC4989}"/>
                </a:ext>
              </a:extLst>
            </p:cNvPr>
            <p:cNvSpPr>
              <a:spLocks noChangeArrowheads="1"/>
            </p:cNvSpPr>
            <p:nvPr/>
          </p:nvSpPr>
          <p:spPr bwMode="auto">
            <a:xfrm>
              <a:off x="643" y="116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23" name="Freeform 22">
              <a:extLst>
                <a:ext uri="{FF2B5EF4-FFF2-40B4-BE49-F238E27FC236}">
                  <a16:creationId xmlns:a16="http://schemas.microsoft.com/office/drawing/2014/main" id="{C31638DB-0B85-794E-9BF8-21A80116F09C}"/>
                </a:ext>
              </a:extLst>
            </p:cNvPr>
            <p:cNvSpPr>
              <a:spLocks/>
            </p:cNvSpPr>
            <p:nvPr/>
          </p:nvSpPr>
          <p:spPr bwMode="auto">
            <a:xfrm>
              <a:off x="624" y="1392"/>
              <a:ext cx="457" cy="456"/>
            </a:xfrm>
            <a:custGeom>
              <a:avLst/>
              <a:gdLst>
                <a:gd name="T0" fmla="*/ 35 w 457"/>
                <a:gd name="T1" fmla="*/ 105 h 456"/>
                <a:gd name="T2" fmla="*/ 24 w 457"/>
                <a:gd name="T3" fmla="*/ 126 h 456"/>
                <a:gd name="T4" fmla="*/ 15 w 457"/>
                <a:gd name="T5" fmla="*/ 146 h 456"/>
                <a:gd name="T6" fmla="*/ 8 w 457"/>
                <a:gd name="T7" fmla="*/ 168 h 456"/>
                <a:gd name="T8" fmla="*/ 3 w 457"/>
                <a:gd name="T9" fmla="*/ 190 h 456"/>
                <a:gd name="T10" fmla="*/ 0 w 457"/>
                <a:gd name="T11" fmla="*/ 211 h 456"/>
                <a:gd name="T12" fmla="*/ 0 w 457"/>
                <a:gd name="T13" fmla="*/ 234 h 456"/>
                <a:gd name="T14" fmla="*/ 1 w 457"/>
                <a:gd name="T15" fmla="*/ 255 h 456"/>
                <a:gd name="T16" fmla="*/ 5 w 457"/>
                <a:gd name="T17" fmla="*/ 277 h 456"/>
                <a:gd name="T18" fmla="*/ 11 w 457"/>
                <a:gd name="T19" fmla="*/ 298 h 456"/>
                <a:gd name="T20" fmla="*/ 18 w 457"/>
                <a:gd name="T21" fmla="*/ 318 h 456"/>
                <a:gd name="T22" fmla="*/ 28 w 457"/>
                <a:gd name="T23" fmla="*/ 339 h 456"/>
                <a:gd name="T24" fmla="*/ 39 w 457"/>
                <a:gd name="T25" fmla="*/ 357 h 456"/>
                <a:gd name="T26" fmla="*/ 54 w 457"/>
                <a:gd name="T27" fmla="*/ 376 h 456"/>
                <a:gd name="T28" fmla="*/ 69 w 457"/>
                <a:gd name="T29" fmla="*/ 392 h 456"/>
                <a:gd name="T30" fmla="*/ 86 w 457"/>
                <a:gd name="T31" fmla="*/ 407 h 456"/>
                <a:gd name="T32" fmla="*/ 106 w 457"/>
                <a:gd name="T33" fmla="*/ 420 h 456"/>
                <a:gd name="T34" fmla="*/ 125 w 457"/>
                <a:gd name="T35" fmla="*/ 432 h 456"/>
                <a:gd name="T36" fmla="*/ 146 w 457"/>
                <a:gd name="T37" fmla="*/ 441 h 456"/>
                <a:gd name="T38" fmla="*/ 168 w 457"/>
                <a:gd name="T39" fmla="*/ 448 h 456"/>
                <a:gd name="T40" fmla="*/ 189 w 457"/>
                <a:gd name="T41" fmla="*/ 453 h 456"/>
                <a:gd name="T42" fmla="*/ 211 w 457"/>
                <a:gd name="T43" fmla="*/ 456 h 456"/>
                <a:gd name="T44" fmla="*/ 233 w 457"/>
                <a:gd name="T45" fmla="*/ 456 h 456"/>
                <a:gd name="T46" fmla="*/ 255 w 457"/>
                <a:gd name="T47" fmla="*/ 455 h 456"/>
                <a:gd name="T48" fmla="*/ 277 w 457"/>
                <a:gd name="T49" fmla="*/ 451 h 456"/>
                <a:gd name="T50" fmla="*/ 297 w 457"/>
                <a:gd name="T51" fmla="*/ 445 h 456"/>
                <a:gd name="T52" fmla="*/ 319 w 457"/>
                <a:gd name="T53" fmla="*/ 438 h 456"/>
                <a:gd name="T54" fmla="*/ 338 w 457"/>
                <a:gd name="T55" fmla="*/ 428 h 456"/>
                <a:gd name="T56" fmla="*/ 358 w 457"/>
                <a:gd name="T57" fmla="*/ 416 h 456"/>
                <a:gd name="T58" fmla="*/ 375 w 457"/>
                <a:gd name="T59" fmla="*/ 403 h 456"/>
                <a:gd name="T60" fmla="*/ 391 w 457"/>
                <a:gd name="T61" fmla="*/ 387 h 456"/>
                <a:gd name="T62" fmla="*/ 407 w 457"/>
                <a:gd name="T63" fmla="*/ 369 h 456"/>
                <a:gd name="T64" fmla="*/ 421 w 457"/>
                <a:gd name="T65" fmla="*/ 350 h 456"/>
                <a:gd name="T66" fmla="*/ 432 w 457"/>
                <a:gd name="T67" fmla="*/ 331 h 456"/>
                <a:gd name="T68" fmla="*/ 441 w 457"/>
                <a:gd name="T69" fmla="*/ 309 h 456"/>
                <a:gd name="T70" fmla="*/ 448 w 457"/>
                <a:gd name="T71" fmla="*/ 288 h 456"/>
                <a:gd name="T72" fmla="*/ 452 w 457"/>
                <a:gd name="T73" fmla="*/ 266 h 456"/>
                <a:gd name="T74" fmla="*/ 456 w 457"/>
                <a:gd name="T75" fmla="*/ 245 h 456"/>
                <a:gd name="T76" fmla="*/ 457 w 457"/>
                <a:gd name="T77" fmla="*/ 223 h 456"/>
                <a:gd name="T78" fmla="*/ 455 w 457"/>
                <a:gd name="T79" fmla="*/ 201 h 456"/>
                <a:gd name="T80" fmla="*/ 450 w 457"/>
                <a:gd name="T81" fmla="*/ 179 h 456"/>
                <a:gd name="T82" fmla="*/ 445 w 457"/>
                <a:gd name="T83" fmla="*/ 158 h 456"/>
                <a:gd name="T84" fmla="*/ 437 w 457"/>
                <a:gd name="T85" fmla="*/ 138 h 456"/>
                <a:gd name="T86" fmla="*/ 428 w 457"/>
                <a:gd name="T87" fmla="*/ 118 h 456"/>
                <a:gd name="T88" fmla="*/ 416 w 457"/>
                <a:gd name="T89" fmla="*/ 99 h 456"/>
                <a:gd name="T90" fmla="*/ 402 w 457"/>
                <a:gd name="T91" fmla="*/ 81 h 456"/>
                <a:gd name="T92" fmla="*/ 387 w 457"/>
                <a:gd name="T93" fmla="*/ 65 h 456"/>
                <a:gd name="T94" fmla="*/ 370 w 457"/>
                <a:gd name="T95" fmla="*/ 49 h 456"/>
                <a:gd name="T96" fmla="*/ 351 w 457"/>
                <a:gd name="T97" fmla="*/ 36 h 456"/>
                <a:gd name="T98" fmla="*/ 334 w 457"/>
                <a:gd name="T99" fmla="*/ 26 h 456"/>
                <a:gd name="T100" fmla="*/ 316 w 457"/>
                <a:gd name="T101" fmla="*/ 18 h 456"/>
                <a:gd name="T102" fmla="*/ 296 w 457"/>
                <a:gd name="T103" fmla="*/ 11 h 456"/>
                <a:gd name="T104" fmla="*/ 277 w 457"/>
                <a:gd name="T105" fmla="*/ 5 h 456"/>
                <a:gd name="T106" fmla="*/ 257 w 457"/>
                <a:gd name="T107" fmla="*/ 1 h 456"/>
                <a:gd name="T108" fmla="*/ 236 w 457"/>
                <a:gd name="T109" fmla="*/ 0 h 456"/>
                <a:gd name="T110" fmla="*/ 216 w 457"/>
                <a:gd name="T111" fmla="*/ 0 h 4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57" h="456">
                  <a:moveTo>
                    <a:pt x="41" y="96"/>
                  </a:moveTo>
                  <a:lnTo>
                    <a:pt x="35" y="105"/>
                  </a:lnTo>
                  <a:lnTo>
                    <a:pt x="29" y="116"/>
                  </a:lnTo>
                  <a:lnTo>
                    <a:pt x="24" y="126"/>
                  </a:lnTo>
                  <a:lnTo>
                    <a:pt x="19" y="136"/>
                  </a:lnTo>
                  <a:lnTo>
                    <a:pt x="15" y="146"/>
                  </a:lnTo>
                  <a:lnTo>
                    <a:pt x="11" y="157"/>
                  </a:lnTo>
                  <a:lnTo>
                    <a:pt x="8" y="168"/>
                  </a:lnTo>
                  <a:lnTo>
                    <a:pt x="5" y="179"/>
                  </a:lnTo>
                  <a:lnTo>
                    <a:pt x="3" y="190"/>
                  </a:lnTo>
                  <a:lnTo>
                    <a:pt x="1" y="200"/>
                  </a:lnTo>
                  <a:lnTo>
                    <a:pt x="0" y="211"/>
                  </a:lnTo>
                  <a:lnTo>
                    <a:pt x="0" y="223"/>
                  </a:lnTo>
                  <a:lnTo>
                    <a:pt x="0" y="234"/>
                  </a:lnTo>
                  <a:lnTo>
                    <a:pt x="0" y="244"/>
                  </a:lnTo>
                  <a:lnTo>
                    <a:pt x="1" y="255"/>
                  </a:lnTo>
                  <a:lnTo>
                    <a:pt x="3" y="266"/>
                  </a:lnTo>
                  <a:lnTo>
                    <a:pt x="5" y="277"/>
                  </a:lnTo>
                  <a:lnTo>
                    <a:pt x="8" y="288"/>
                  </a:lnTo>
                  <a:lnTo>
                    <a:pt x="11" y="298"/>
                  </a:lnTo>
                  <a:lnTo>
                    <a:pt x="14" y="308"/>
                  </a:lnTo>
                  <a:lnTo>
                    <a:pt x="18" y="318"/>
                  </a:lnTo>
                  <a:lnTo>
                    <a:pt x="23" y="329"/>
                  </a:lnTo>
                  <a:lnTo>
                    <a:pt x="28" y="339"/>
                  </a:lnTo>
                  <a:lnTo>
                    <a:pt x="33" y="348"/>
                  </a:lnTo>
                  <a:lnTo>
                    <a:pt x="39" y="357"/>
                  </a:lnTo>
                  <a:lnTo>
                    <a:pt x="46" y="366"/>
                  </a:lnTo>
                  <a:lnTo>
                    <a:pt x="54" y="376"/>
                  </a:lnTo>
                  <a:lnTo>
                    <a:pt x="61" y="384"/>
                  </a:lnTo>
                  <a:lnTo>
                    <a:pt x="69" y="392"/>
                  </a:lnTo>
                  <a:lnTo>
                    <a:pt x="77" y="400"/>
                  </a:lnTo>
                  <a:lnTo>
                    <a:pt x="86" y="407"/>
                  </a:lnTo>
                  <a:lnTo>
                    <a:pt x="95" y="414"/>
                  </a:lnTo>
                  <a:lnTo>
                    <a:pt x="106" y="420"/>
                  </a:lnTo>
                  <a:lnTo>
                    <a:pt x="115" y="427"/>
                  </a:lnTo>
                  <a:lnTo>
                    <a:pt x="125" y="432"/>
                  </a:lnTo>
                  <a:lnTo>
                    <a:pt x="136" y="437"/>
                  </a:lnTo>
                  <a:lnTo>
                    <a:pt x="146" y="441"/>
                  </a:lnTo>
                  <a:lnTo>
                    <a:pt x="157" y="445"/>
                  </a:lnTo>
                  <a:lnTo>
                    <a:pt x="168" y="448"/>
                  </a:lnTo>
                  <a:lnTo>
                    <a:pt x="178" y="451"/>
                  </a:lnTo>
                  <a:lnTo>
                    <a:pt x="189" y="453"/>
                  </a:lnTo>
                  <a:lnTo>
                    <a:pt x="200" y="455"/>
                  </a:lnTo>
                  <a:lnTo>
                    <a:pt x="211" y="456"/>
                  </a:lnTo>
                  <a:lnTo>
                    <a:pt x="222" y="456"/>
                  </a:lnTo>
                  <a:lnTo>
                    <a:pt x="233" y="456"/>
                  </a:lnTo>
                  <a:lnTo>
                    <a:pt x="244" y="456"/>
                  </a:lnTo>
                  <a:lnTo>
                    <a:pt x="255" y="455"/>
                  </a:lnTo>
                  <a:lnTo>
                    <a:pt x="266" y="453"/>
                  </a:lnTo>
                  <a:lnTo>
                    <a:pt x="277" y="451"/>
                  </a:lnTo>
                  <a:lnTo>
                    <a:pt x="287" y="448"/>
                  </a:lnTo>
                  <a:lnTo>
                    <a:pt x="297" y="445"/>
                  </a:lnTo>
                  <a:lnTo>
                    <a:pt x="309" y="442"/>
                  </a:lnTo>
                  <a:lnTo>
                    <a:pt x="319" y="438"/>
                  </a:lnTo>
                  <a:lnTo>
                    <a:pt x="328" y="433"/>
                  </a:lnTo>
                  <a:lnTo>
                    <a:pt x="338" y="428"/>
                  </a:lnTo>
                  <a:lnTo>
                    <a:pt x="347" y="422"/>
                  </a:lnTo>
                  <a:lnTo>
                    <a:pt x="358" y="416"/>
                  </a:lnTo>
                  <a:lnTo>
                    <a:pt x="366" y="409"/>
                  </a:lnTo>
                  <a:lnTo>
                    <a:pt x="375" y="403"/>
                  </a:lnTo>
                  <a:lnTo>
                    <a:pt x="383" y="395"/>
                  </a:lnTo>
                  <a:lnTo>
                    <a:pt x="391" y="387"/>
                  </a:lnTo>
                  <a:lnTo>
                    <a:pt x="399" y="379"/>
                  </a:lnTo>
                  <a:lnTo>
                    <a:pt x="407" y="369"/>
                  </a:lnTo>
                  <a:lnTo>
                    <a:pt x="414" y="360"/>
                  </a:lnTo>
                  <a:lnTo>
                    <a:pt x="421" y="350"/>
                  </a:lnTo>
                  <a:lnTo>
                    <a:pt x="427" y="341"/>
                  </a:lnTo>
                  <a:lnTo>
                    <a:pt x="432" y="331"/>
                  </a:lnTo>
                  <a:lnTo>
                    <a:pt x="437" y="321"/>
                  </a:lnTo>
                  <a:lnTo>
                    <a:pt x="441" y="309"/>
                  </a:lnTo>
                  <a:lnTo>
                    <a:pt x="445" y="299"/>
                  </a:lnTo>
                  <a:lnTo>
                    <a:pt x="448" y="288"/>
                  </a:lnTo>
                  <a:lnTo>
                    <a:pt x="450" y="278"/>
                  </a:lnTo>
                  <a:lnTo>
                    <a:pt x="452" y="266"/>
                  </a:lnTo>
                  <a:lnTo>
                    <a:pt x="455" y="255"/>
                  </a:lnTo>
                  <a:lnTo>
                    <a:pt x="456" y="245"/>
                  </a:lnTo>
                  <a:lnTo>
                    <a:pt x="457" y="234"/>
                  </a:lnTo>
                  <a:lnTo>
                    <a:pt x="457" y="223"/>
                  </a:lnTo>
                  <a:lnTo>
                    <a:pt x="456" y="211"/>
                  </a:lnTo>
                  <a:lnTo>
                    <a:pt x="455" y="201"/>
                  </a:lnTo>
                  <a:lnTo>
                    <a:pt x="452" y="190"/>
                  </a:lnTo>
                  <a:lnTo>
                    <a:pt x="450" y="179"/>
                  </a:lnTo>
                  <a:lnTo>
                    <a:pt x="448" y="169"/>
                  </a:lnTo>
                  <a:lnTo>
                    <a:pt x="445" y="158"/>
                  </a:lnTo>
                  <a:lnTo>
                    <a:pt x="441" y="148"/>
                  </a:lnTo>
                  <a:lnTo>
                    <a:pt x="437" y="138"/>
                  </a:lnTo>
                  <a:lnTo>
                    <a:pt x="433" y="128"/>
                  </a:lnTo>
                  <a:lnTo>
                    <a:pt x="428" y="118"/>
                  </a:lnTo>
                  <a:lnTo>
                    <a:pt x="422" y="108"/>
                  </a:lnTo>
                  <a:lnTo>
                    <a:pt x="416" y="99"/>
                  </a:lnTo>
                  <a:lnTo>
                    <a:pt x="410" y="90"/>
                  </a:lnTo>
                  <a:lnTo>
                    <a:pt x="402" y="81"/>
                  </a:lnTo>
                  <a:lnTo>
                    <a:pt x="394" y="73"/>
                  </a:lnTo>
                  <a:lnTo>
                    <a:pt x="387" y="65"/>
                  </a:lnTo>
                  <a:lnTo>
                    <a:pt x="378" y="56"/>
                  </a:lnTo>
                  <a:lnTo>
                    <a:pt x="370" y="49"/>
                  </a:lnTo>
                  <a:lnTo>
                    <a:pt x="360" y="42"/>
                  </a:lnTo>
                  <a:lnTo>
                    <a:pt x="351" y="36"/>
                  </a:lnTo>
                  <a:lnTo>
                    <a:pt x="342" y="31"/>
                  </a:lnTo>
                  <a:lnTo>
                    <a:pt x="334" y="26"/>
                  </a:lnTo>
                  <a:lnTo>
                    <a:pt x="325" y="22"/>
                  </a:lnTo>
                  <a:lnTo>
                    <a:pt x="316" y="18"/>
                  </a:lnTo>
                  <a:lnTo>
                    <a:pt x="306" y="14"/>
                  </a:lnTo>
                  <a:lnTo>
                    <a:pt x="296" y="11"/>
                  </a:lnTo>
                  <a:lnTo>
                    <a:pt x="286" y="7"/>
                  </a:lnTo>
                  <a:lnTo>
                    <a:pt x="277" y="5"/>
                  </a:lnTo>
                  <a:lnTo>
                    <a:pt x="267" y="3"/>
                  </a:lnTo>
                  <a:lnTo>
                    <a:pt x="257" y="1"/>
                  </a:lnTo>
                  <a:lnTo>
                    <a:pt x="246" y="0"/>
                  </a:lnTo>
                  <a:lnTo>
                    <a:pt x="236" y="0"/>
                  </a:lnTo>
                  <a:lnTo>
                    <a:pt x="226" y="0"/>
                  </a:lnTo>
                  <a:lnTo>
                    <a:pt x="216" y="0"/>
                  </a:lnTo>
                  <a:lnTo>
                    <a:pt x="206" y="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24" name="Freeform 23">
              <a:extLst>
                <a:ext uri="{FF2B5EF4-FFF2-40B4-BE49-F238E27FC236}">
                  <a16:creationId xmlns:a16="http://schemas.microsoft.com/office/drawing/2014/main" id="{92AAC102-5D6F-64DC-6074-90CC067FBDC0}"/>
                </a:ext>
              </a:extLst>
            </p:cNvPr>
            <p:cNvSpPr>
              <a:spLocks/>
            </p:cNvSpPr>
            <p:nvPr/>
          </p:nvSpPr>
          <p:spPr bwMode="auto">
            <a:xfrm>
              <a:off x="650" y="1456"/>
              <a:ext cx="50" cy="53"/>
            </a:xfrm>
            <a:custGeom>
              <a:avLst/>
              <a:gdLst>
                <a:gd name="T0" fmla="*/ 0 w 50"/>
                <a:gd name="T1" fmla="*/ 29 h 53"/>
                <a:gd name="T2" fmla="*/ 50 w 50"/>
                <a:gd name="T3" fmla="*/ 0 h 53"/>
                <a:gd name="T4" fmla="*/ 28 w 50"/>
                <a:gd name="T5" fmla="*/ 53 h 53"/>
                <a:gd name="T6" fmla="*/ 0 w 50"/>
                <a:gd name="T7" fmla="*/ 29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53">
                  <a:moveTo>
                    <a:pt x="0" y="29"/>
                  </a:moveTo>
                  <a:lnTo>
                    <a:pt x="50" y="0"/>
                  </a:lnTo>
                  <a:lnTo>
                    <a:pt x="28" y="53"/>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25" name="Rectangle 24">
              <a:extLst>
                <a:ext uri="{FF2B5EF4-FFF2-40B4-BE49-F238E27FC236}">
                  <a16:creationId xmlns:a16="http://schemas.microsoft.com/office/drawing/2014/main" id="{F8B945BF-AFD0-1738-7F30-AB7C33E8AF74}"/>
                </a:ext>
              </a:extLst>
            </p:cNvPr>
            <p:cNvSpPr>
              <a:spLocks noChangeArrowheads="1"/>
            </p:cNvSpPr>
            <p:nvPr/>
          </p:nvSpPr>
          <p:spPr bwMode="auto">
            <a:xfrm>
              <a:off x="10" y="1554"/>
              <a:ext cx="10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cs typeface="+mn-ea"/>
                  <a:sym typeface="+mn-lt"/>
                </a:rPr>
                <a:t>S</a:t>
              </a:r>
            </a:p>
          </p:txBody>
        </p:sp>
        <p:sp>
          <p:nvSpPr>
            <p:cNvPr id="26" name="Freeform 25">
              <a:extLst>
                <a:ext uri="{FF2B5EF4-FFF2-40B4-BE49-F238E27FC236}">
                  <a16:creationId xmlns:a16="http://schemas.microsoft.com/office/drawing/2014/main" id="{127DD764-AA5D-8C8C-D8CD-883354A2FB28}"/>
                </a:ext>
              </a:extLst>
            </p:cNvPr>
            <p:cNvSpPr>
              <a:spLocks/>
            </p:cNvSpPr>
            <p:nvPr/>
          </p:nvSpPr>
          <p:spPr bwMode="auto">
            <a:xfrm>
              <a:off x="255" y="2565"/>
              <a:ext cx="1193" cy="1192"/>
            </a:xfrm>
            <a:custGeom>
              <a:avLst/>
              <a:gdLst>
                <a:gd name="T0" fmla="*/ 2 w 1193"/>
                <a:gd name="T1" fmla="*/ 551 h 1192"/>
                <a:gd name="T2" fmla="*/ 9 w 1193"/>
                <a:gd name="T3" fmla="*/ 491 h 1192"/>
                <a:gd name="T4" fmla="*/ 22 w 1193"/>
                <a:gd name="T5" fmla="*/ 434 h 1192"/>
                <a:gd name="T6" fmla="*/ 42 w 1193"/>
                <a:gd name="T7" fmla="*/ 378 h 1192"/>
                <a:gd name="T8" fmla="*/ 65 w 1193"/>
                <a:gd name="T9" fmla="*/ 325 h 1192"/>
                <a:gd name="T10" fmla="*/ 94 w 1193"/>
                <a:gd name="T11" fmla="*/ 276 h 1192"/>
                <a:gd name="T12" fmla="*/ 127 w 1193"/>
                <a:gd name="T13" fmla="*/ 229 h 1192"/>
                <a:gd name="T14" fmla="*/ 174 w 1193"/>
                <a:gd name="T15" fmla="*/ 175 h 1192"/>
                <a:gd name="T16" fmla="*/ 228 w 1193"/>
                <a:gd name="T17" fmla="*/ 128 h 1192"/>
                <a:gd name="T18" fmla="*/ 275 w 1193"/>
                <a:gd name="T19" fmla="*/ 94 h 1192"/>
                <a:gd name="T20" fmla="*/ 324 w 1193"/>
                <a:gd name="T21" fmla="*/ 66 h 1192"/>
                <a:gd name="T22" fmla="*/ 377 w 1193"/>
                <a:gd name="T23" fmla="*/ 42 h 1192"/>
                <a:gd name="T24" fmla="*/ 432 w 1193"/>
                <a:gd name="T25" fmla="*/ 23 h 1192"/>
                <a:gd name="T26" fmla="*/ 491 w 1193"/>
                <a:gd name="T27" fmla="*/ 10 h 1192"/>
                <a:gd name="T28" fmla="*/ 550 w 1193"/>
                <a:gd name="T29" fmla="*/ 2 h 1192"/>
                <a:gd name="T30" fmla="*/ 612 w 1193"/>
                <a:gd name="T31" fmla="*/ 0 h 1192"/>
                <a:gd name="T32" fmla="*/ 672 w 1193"/>
                <a:gd name="T33" fmla="*/ 5 h 1192"/>
                <a:gd name="T34" fmla="*/ 730 w 1193"/>
                <a:gd name="T35" fmla="*/ 16 h 1192"/>
                <a:gd name="T36" fmla="*/ 787 w 1193"/>
                <a:gd name="T37" fmla="*/ 32 h 1192"/>
                <a:gd name="T38" fmla="*/ 842 w 1193"/>
                <a:gd name="T39" fmla="*/ 53 h 1192"/>
                <a:gd name="T40" fmla="*/ 893 w 1193"/>
                <a:gd name="T41" fmla="*/ 80 h 1192"/>
                <a:gd name="T42" fmla="*/ 942 w 1193"/>
                <a:gd name="T43" fmla="*/ 110 h 1192"/>
                <a:gd name="T44" fmla="*/ 986 w 1193"/>
                <a:gd name="T45" fmla="*/ 146 h 1192"/>
                <a:gd name="T46" fmla="*/ 1047 w 1193"/>
                <a:gd name="T47" fmla="*/ 206 h 1192"/>
                <a:gd name="T48" fmla="*/ 1082 w 1193"/>
                <a:gd name="T49" fmla="*/ 251 h 1192"/>
                <a:gd name="T50" fmla="*/ 1113 w 1193"/>
                <a:gd name="T51" fmla="*/ 300 h 1192"/>
                <a:gd name="T52" fmla="*/ 1139 w 1193"/>
                <a:gd name="T53" fmla="*/ 351 h 1192"/>
                <a:gd name="T54" fmla="*/ 1161 w 1193"/>
                <a:gd name="T55" fmla="*/ 405 h 1192"/>
                <a:gd name="T56" fmla="*/ 1177 w 1193"/>
                <a:gd name="T57" fmla="*/ 461 h 1192"/>
                <a:gd name="T58" fmla="*/ 1187 w 1193"/>
                <a:gd name="T59" fmla="*/ 520 h 1192"/>
                <a:gd name="T60" fmla="*/ 1193 w 1193"/>
                <a:gd name="T61" fmla="*/ 581 h 1192"/>
                <a:gd name="T62" fmla="*/ 1191 w 1193"/>
                <a:gd name="T63" fmla="*/ 627 h 1192"/>
                <a:gd name="T64" fmla="*/ 1185 w 1193"/>
                <a:gd name="T65" fmla="*/ 688 h 1192"/>
                <a:gd name="T66" fmla="*/ 1173 w 1193"/>
                <a:gd name="T67" fmla="*/ 746 h 1192"/>
                <a:gd name="T68" fmla="*/ 1156 w 1193"/>
                <a:gd name="T69" fmla="*/ 801 h 1192"/>
                <a:gd name="T70" fmla="*/ 1133 w 1193"/>
                <a:gd name="T71" fmla="*/ 855 h 1192"/>
                <a:gd name="T72" fmla="*/ 1106 w 1193"/>
                <a:gd name="T73" fmla="*/ 906 h 1192"/>
                <a:gd name="T74" fmla="*/ 1074 w 1193"/>
                <a:gd name="T75" fmla="*/ 953 h 1192"/>
                <a:gd name="T76" fmla="*/ 1037 w 1193"/>
                <a:gd name="T77" fmla="*/ 997 h 1192"/>
                <a:gd name="T78" fmla="*/ 975 w 1193"/>
                <a:gd name="T79" fmla="*/ 1056 h 1192"/>
                <a:gd name="T80" fmla="*/ 929 w 1193"/>
                <a:gd name="T81" fmla="*/ 1090 h 1192"/>
                <a:gd name="T82" fmla="*/ 880 w 1193"/>
                <a:gd name="T83" fmla="*/ 1120 h 1192"/>
                <a:gd name="T84" fmla="*/ 828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6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19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5"/>
                  </a:lnTo>
                  <a:lnTo>
                    <a:pt x="2" y="551"/>
                  </a:lnTo>
                  <a:lnTo>
                    <a:pt x="3" y="536"/>
                  </a:lnTo>
                  <a:lnTo>
                    <a:pt x="5" y="520"/>
                  </a:lnTo>
                  <a:lnTo>
                    <a:pt x="7" y="506"/>
                  </a:lnTo>
                  <a:lnTo>
                    <a:pt x="9" y="491"/>
                  </a:lnTo>
                  <a:lnTo>
                    <a:pt x="12" y="477"/>
                  </a:lnTo>
                  <a:lnTo>
                    <a:pt x="15" y="462"/>
                  </a:lnTo>
                  <a:lnTo>
                    <a:pt x="19" y="447"/>
                  </a:lnTo>
                  <a:lnTo>
                    <a:pt x="22" y="434"/>
                  </a:lnTo>
                  <a:lnTo>
                    <a:pt x="26" y="419"/>
                  </a:lnTo>
                  <a:lnTo>
                    <a:pt x="32" y="405"/>
                  </a:lnTo>
                  <a:lnTo>
                    <a:pt x="37" y="392"/>
                  </a:lnTo>
                  <a:lnTo>
                    <a:pt x="42" y="378"/>
                  </a:lnTo>
                  <a:lnTo>
                    <a:pt x="47" y="364"/>
                  </a:lnTo>
                  <a:lnTo>
                    <a:pt x="53" y="351"/>
                  </a:lnTo>
                  <a:lnTo>
                    <a:pt x="59" y="338"/>
                  </a:lnTo>
                  <a:lnTo>
                    <a:pt x="65" y="325"/>
                  </a:lnTo>
                  <a:lnTo>
                    <a:pt x="72" y="312"/>
                  </a:lnTo>
                  <a:lnTo>
                    <a:pt x="79" y="300"/>
                  </a:lnTo>
                  <a:lnTo>
                    <a:pt x="87" y="287"/>
                  </a:lnTo>
                  <a:lnTo>
                    <a:pt x="94" y="276"/>
                  </a:lnTo>
                  <a:lnTo>
                    <a:pt x="102" y="263"/>
                  </a:lnTo>
                  <a:lnTo>
                    <a:pt x="110" y="251"/>
                  </a:lnTo>
                  <a:lnTo>
                    <a:pt x="118" y="240"/>
                  </a:lnTo>
                  <a:lnTo>
                    <a:pt x="127" y="229"/>
                  </a:lnTo>
                  <a:lnTo>
                    <a:pt x="137" y="218"/>
                  </a:lnTo>
                  <a:lnTo>
                    <a:pt x="146" y="206"/>
                  </a:lnTo>
                  <a:lnTo>
                    <a:pt x="155" y="196"/>
                  </a:lnTo>
                  <a:lnTo>
                    <a:pt x="174" y="175"/>
                  </a:lnTo>
                  <a:lnTo>
                    <a:pt x="196" y="155"/>
                  </a:lnTo>
                  <a:lnTo>
                    <a:pt x="206" y="146"/>
                  </a:lnTo>
                  <a:lnTo>
                    <a:pt x="217" y="137"/>
                  </a:lnTo>
                  <a:lnTo>
                    <a:pt x="228" y="128"/>
                  </a:lnTo>
                  <a:lnTo>
                    <a:pt x="240" y="119"/>
                  </a:lnTo>
                  <a:lnTo>
                    <a:pt x="251" y="110"/>
                  </a:lnTo>
                  <a:lnTo>
                    <a:pt x="263" y="102"/>
                  </a:lnTo>
                  <a:lnTo>
                    <a:pt x="275" y="94"/>
                  </a:lnTo>
                  <a:lnTo>
                    <a:pt x="287" y="87"/>
                  </a:lnTo>
                  <a:lnTo>
                    <a:pt x="300" y="80"/>
                  </a:lnTo>
                  <a:lnTo>
                    <a:pt x="312" y="73"/>
                  </a:lnTo>
                  <a:lnTo>
                    <a:pt x="324" y="66"/>
                  </a:lnTo>
                  <a:lnTo>
                    <a:pt x="338" y="59"/>
                  </a:lnTo>
                  <a:lnTo>
                    <a:pt x="351" y="53"/>
                  </a:lnTo>
                  <a:lnTo>
                    <a:pt x="364" y="47"/>
                  </a:lnTo>
                  <a:lnTo>
                    <a:pt x="377" y="42"/>
                  </a:lnTo>
                  <a:lnTo>
                    <a:pt x="392" y="37"/>
                  </a:lnTo>
                  <a:lnTo>
                    <a:pt x="405" y="32"/>
                  </a:lnTo>
                  <a:lnTo>
                    <a:pt x="419" y="27"/>
                  </a:lnTo>
                  <a:lnTo>
                    <a:pt x="432" y="23"/>
                  </a:lnTo>
                  <a:lnTo>
                    <a:pt x="447" y="20"/>
                  </a:lnTo>
                  <a:lnTo>
                    <a:pt x="461" y="16"/>
                  </a:lnTo>
                  <a:lnTo>
                    <a:pt x="476" y="13"/>
                  </a:lnTo>
                  <a:lnTo>
                    <a:pt x="491" y="10"/>
                  </a:lnTo>
                  <a:lnTo>
                    <a:pt x="505" y="7"/>
                  </a:lnTo>
                  <a:lnTo>
                    <a:pt x="520" y="5"/>
                  </a:lnTo>
                  <a:lnTo>
                    <a:pt x="536" y="3"/>
                  </a:lnTo>
                  <a:lnTo>
                    <a:pt x="550" y="2"/>
                  </a:lnTo>
                  <a:lnTo>
                    <a:pt x="565" y="1"/>
                  </a:lnTo>
                  <a:lnTo>
                    <a:pt x="580" y="0"/>
                  </a:lnTo>
                  <a:lnTo>
                    <a:pt x="596" y="0"/>
                  </a:lnTo>
                  <a:lnTo>
                    <a:pt x="612" y="0"/>
                  </a:lnTo>
                  <a:lnTo>
                    <a:pt x="627" y="1"/>
                  </a:lnTo>
                  <a:lnTo>
                    <a:pt x="642" y="2"/>
                  </a:lnTo>
                  <a:lnTo>
                    <a:pt x="657" y="3"/>
                  </a:lnTo>
                  <a:lnTo>
                    <a:pt x="672" y="5"/>
                  </a:lnTo>
                  <a:lnTo>
                    <a:pt x="688" y="7"/>
                  </a:lnTo>
                  <a:lnTo>
                    <a:pt x="702" y="10"/>
                  </a:lnTo>
                  <a:lnTo>
                    <a:pt x="716" y="13"/>
                  </a:lnTo>
                  <a:lnTo>
                    <a:pt x="730" y="16"/>
                  </a:lnTo>
                  <a:lnTo>
                    <a:pt x="746" y="20"/>
                  </a:lnTo>
                  <a:lnTo>
                    <a:pt x="760" y="23"/>
                  </a:lnTo>
                  <a:lnTo>
                    <a:pt x="773" y="27"/>
                  </a:lnTo>
                  <a:lnTo>
                    <a:pt x="787" y="32"/>
                  </a:lnTo>
                  <a:lnTo>
                    <a:pt x="801" y="37"/>
                  </a:lnTo>
                  <a:lnTo>
                    <a:pt x="815" y="42"/>
                  </a:lnTo>
                  <a:lnTo>
                    <a:pt x="828" y="47"/>
                  </a:lnTo>
                  <a:lnTo>
                    <a:pt x="842" y="53"/>
                  </a:lnTo>
                  <a:lnTo>
                    <a:pt x="855" y="59"/>
                  </a:lnTo>
                  <a:lnTo>
                    <a:pt x="868" y="66"/>
                  </a:lnTo>
                  <a:lnTo>
                    <a:pt x="880" y="73"/>
                  </a:lnTo>
                  <a:lnTo>
                    <a:pt x="893" y="80"/>
                  </a:lnTo>
                  <a:lnTo>
                    <a:pt x="906" y="87"/>
                  </a:lnTo>
                  <a:lnTo>
                    <a:pt x="917" y="94"/>
                  </a:lnTo>
                  <a:lnTo>
                    <a:pt x="929" y="102"/>
                  </a:lnTo>
                  <a:lnTo>
                    <a:pt x="942" y="110"/>
                  </a:lnTo>
                  <a:lnTo>
                    <a:pt x="953" y="119"/>
                  </a:lnTo>
                  <a:lnTo>
                    <a:pt x="964" y="128"/>
                  </a:lnTo>
                  <a:lnTo>
                    <a:pt x="975" y="137"/>
                  </a:lnTo>
                  <a:lnTo>
                    <a:pt x="986" y="146"/>
                  </a:lnTo>
                  <a:lnTo>
                    <a:pt x="997" y="155"/>
                  </a:lnTo>
                  <a:lnTo>
                    <a:pt x="1018" y="175"/>
                  </a:lnTo>
                  <a:lnTo>
                    <a:pt x="1037" y="196"/>
                  </a:lnTo>
                  <a:lnTo>
                    <a:pt x="1047" y="206"/>
                  </a:lnTo>
                  <a:lnTo>
                    <a:pt x="1056" y="218"/>
                  </a:lnTo>
                  <a:lnTo>
                    <a:pt x="1065" y="229"/>
                  </a:lnTo>
                  <a:lnTo>
                    <a:pt x="1074" y="240"/>
                  </a:lnTo>
                  <a:lnTo>
                    <a:pt x="1082" y="251"/>
                  </a:lnTo>
                  <a:lnTo>
                    <a:pt x="1090" y="263"/>
                  </a:lnTo>
                  <a:lnTo>
                    <a:pt x="1099" y="276"/>
                  </a:lnTo>
                  <a:lnTo>
                    <a:pt x="1106" y="287"/>
                  </a:lnTo>
                  <a:lnTo>
                    <a:pt x="1113" y="300"/>
                  </a:lnTo>
                  <a:lnTo>
                    <a:pt x="1120" y="312"/>
                  </a:lnTo>
                  <a:lnTo>
                    <a:pt x="1127" y="325"/>
                  </a:lnTo>
                  <a:lnTo>
                    <a:pt x="1133" y="338"/>
                  </a:lnTo>
                  <a:lnTo>
                    <a:pt x="1139" y="351"/>
                  </a:lnTo>
                  <a:lnTo>
                    <a:pt x="1146" y="364"/>
                  </a:lnTo>
                  <a:lnTo>
                    <a:pt x="1151" y="378"/>
                  </a:lnTo>
                  <a:lnTo>
                    <a:pt x="1156" y="392"/>
                  </a:lnTo>
                  <a:lnTo>
                    <a:pt x="1161" y="405"/>
                  </a:lnTo>
                  <a:lnTo>
                    <a:pt x="1166" y="419"/>
                  </a:lnTo>
                  <a:lnTo>
                    <a:pt x="1170" y="433"/>
                  </a:lnTo>
                  <a:lnTo>
                    <a:pt x="1173" y="447"/>
                  </a:lnTo>
                  <a:lnTo>
                    <a:pt x="1177" y="461"/>
                  </a:lnTo>
                  <a:lnTo>
                    <a:pt x="1180" y="477"/>
                  </a:lnTo>
                  <a:lnTo>
                    <a:pt x="1183" y="491"/>
                  </a:lnTo>
                  <a:lnTo>
                    <a:pt x="1185" y="505"/>
                  </a:lnTo>
                  <a:lnTo>
                    <a:pt x="1187" y="520"/>
                  </a:lnTo>
                  <a:lnTo>
                    <a:pt x="1189" y="536"/>
                  </a:lnTo>
                  <a:lnTo>
                    <a:pt x="1190" y="550"/>
                  </a:lnTo>
                  <a:lnTo>
                    <a:pt x="1191" y="565"/>
                  </a:lnTo>
                  <a:lnTo>
                    <a:pt x="1193" y="581"/>
                  </a:lnTo>
                  <a:lnTo>
                    <a:pt x="1193" y="596"/>
                  </a:lnTo>
                  <a:lnTo>
                    <a:pt x="1193" y="597"/>
                  </a:lnTo>
                  <a:lnTo>
                    <a:pt x="1193" y="612"/>
                  </a:lnTo>
                  <a:lnTo>
                    <a:pt x="1191" y="627"/>
                  </a:lnTo>
                  <a:lnTo>
                    <a:pt x="1190" y="642"/>
                  </a:lnTo>
                  <a:lnTo>
                    <a:pt x="1189" y="657"/>
                  </a:lnTo>
                  <a:lnTo>
                    <a:pt x="1187" y="672"/>
                  </a:lnTo>
                  <a:lnTo>
                    <a:pt x="1185" y="688"/>
                  </a:lnTo>
                  <a:lnTo>
                    <a:pt x="1183" y="702"/>
                  </a:lnTo>
                  <a:lnTo>
                    <a:pt x="1180" y="716"/>
                  </a:lnTo>
                  <a:lnTo>
                    <a:pt x="1177" y="730"/>
                  </a:lnTo>
                  <a:lnTo>
                    <a:pt x="1173" y="746"/>
                  </a:lnTo>
                  <a:lnTo>
                    <a:pt x="1170" y="760"/>
                  </a:lnTo>
                  <a:lnTo>
                    <a:pt x="1166" y="773"/>
                  </a:lnTo>
                  <a:lnTo>
                    <a:pt x="1161" y="788"/>
                  </a:lnTo>
                  <a:lnTo>
                    <a:pt x="1156" y="801"/>
                  </a:lnTo>
                  <a:lnTo>
                    <a:pt x="1151" y="815"/>
                  </a:lnTo>
                  <a:lnTo>
                    <a:pt x="1146" y="828"/>
                  </a:lnTo>
                  <a:lnTo>
                    <a:pt x="1139" y="842"/>
                  </a:lnTo>
                  <a:lnTo>
                    <a:pt x="1133" y="855"/>
                  </a:lnTo>
                  <a:lnTo>
                    <a:pt x="1127" y="868"/>
                  </a:lnTo>
                  <a:lnTo>
                    <a:pt x="1120" y="880"/>
                  </a:lnTo>
                  <a:lnTo>
                    <a:pt x="1113" y="893"/>
                  </a:lnTo>
                  <a:lnTo>
                    <a:pt x="1106" y="906"/>
                  </a:lnTo>
                  <a:lnTo>
                    <a:pt x="1099" y="917"/>
                  </a:lnTo>
                  <a:lnTo>
                    <a:pt x="1090" y="929"/>
                  </a:lnTo>
                  <a:lnTo>
                    <a:pt x="1082" y="942"/>
                  </a:lnTo>
                  <a:lnTo>
                    <a:pt x="1074" y="953"/>
                  </a:lnTo>
                  <a:lnTo>
                    <a:pt x="1065" y="964"/>
                  </a:lnTo>
                  <a:lnTo>
                    <a:pt x="1056" y="975"/>
                  </a:lnTo>
                  <a:lnTo>
                    <a:pt x="1047" y="986"/>
                  </a:lnTo>
                  <a:lnTo>
                    <a:pt x="1037" y="997"/>
                  </a:lnTo>
                  <a:lnTo>
                    <a:pt x="1018" y="1018"/>
                  </a:lnTo>
                  <a:lnTo>
                    <a:pt x="997" y="1037"/>
                  </a:lnTo>
                  <a:lnTo>
                    <a:pt x="986" y="1047"/>
                  </a:lnTo>
                  <a:lnTo>
                    <a:pt x="975" y="1056"/>
                  </a:lnTo>
                  <a:lnTo>
                    <a:pt x="964" y="1065"/>
                  </a:lnTo>
                  <a:lnTo>
                    <a:pt x="953" y="1074"/>
                  </a:lnTo>
                  <a:lnTo>
                    <a:pt x="942" y="1082"/>
                  </a:lnTo>
                  <a:lnTo>
                    <a:pt x="929" y="1090"/>
                  </a:lnTo>
                  <a:lnTo>
                    <a:pt x="917" y="1099"/>
                  </a:lnTo>
                  <a:lnTo>
                    <a:pt x="906" y="1106"/>
                  </a:lnTo>
                  <a:lnTo>
                    <a:pt x="893" y="1113"/>
                  </a:lnTo>
                  <a:lnTo>
                    <a:pt x="880" y="1120"/>
                  </a:lnTo>
                  <a:lnTo>
                    <a:pt x="868" y="1127"/>
                  </a:lnTo>
                  <a:lnTo>
                    <a:pt x="855" y="1133"/>
                  </a:lnTo>
                  <a:lnTo>
                    <a:pt x="842" y="1139"/>
                  </a:lnTo>
                  <a:lnTo>
                    <a:pt x="828" y="1145"/>
                  </a:lnTo>
                  <a:lnTo>
                    <a:pt x="815" y="1151"/>
                  </a:lnTo>
                  <a:lnTo>
                    <a:pt x="801" y="1156"/>
                  </a:lnTo>
                  <a:lnTo>
                    <a:pt x="787" y="1161"/>
                  </a:lnTo>
                  <a:lnTo>
                    <a:pt x="773" y="1166"/>
                  </a:lnTo>
                  <a:lnTo>
                    <a:pt x="759" y="1170"/>
                  </a:lnTo>
                  <a:lnTo>
                    <a:pt x="746" y="1173"/>
                  </a:lnTo>
                  <a:lnTo>
                    <a:pt x="730" y="1177"/>
                  </a:lnTo>
                  <a:lnTo>
                    <a:pt x="716" y="1180"/>
                  </a:lnTo>
                  <a:lnTo>
                    <a:pt x="702" y="1183"/>
                  </a:lnTo>
                  <a:lnTo>
                    <a:pt x="686" y="1185"/>
                  </a:lnTo>
                  <a:lnTo>
                    <a:pt x="672" y="1187"/>
                  </a:lnTo>
                  <a:lnTo>
                    <a:pt x="657" y="1189"/>
                  </a:lnTo>
                  <a:lnTo>
                    <a:pt x="642" y="1190"/>
                  </a:lnTo>
                  <a:lnTo>
                    <a:pt x="627" y="1191"/>
                  </a:lnTo>
                  <a:lnTo>
                    <a:pt x="612" y="1192"/>
                  </a:lnTo>
                  <a:lnTo>
                    <a:pt x="596" y="1192"/>
                  </a:lnTo>
                  <a:lnTo>
                    <a:pt x="580" y="1192"/>
                  </a:lnTo>
                  <a:lnTo>
                    <a:pt x="565" y="1191"/>
                  </a:lnTo>
                  <a:lnTo>
                    <a:pt x="551" y="1190"/>
                  </a:lnTo>
                  <a:lnTo>
                    <a:pt x="536" y="1189"/>
                  </a:lnTo>
                  <a:lnTo>
                    <a:pt x="520" y="1187"/>
                  </a:lnTo>
                  <a:lnTo>
                    <a:pt x="506" y="1185"/>
                  </a:lnTo>
                  <a:lnTo>
                    <a:pt x="491" y="1183"/>
                  </a:lnTo>
                  <a:lnTo>
                    <a:pt x="476" y="1180"/>
                  </a:lnTo>
                  <a:lnTo>
                    <a:pt x="462" y="1177"/>
                  </a:lnTo>
                  <a:lnTo>
                    <a:pt x="447" y="1173"/>
                  </a:lnTo>
                  <a:lnTo>
                    <a:pt x="433" y="1170"/>
                  </a:lnTo>
                  <a:lnTo>
                    <a:pt x="419" y="1166"/>
                  </a:lnTo>
                  <a:lnTo>
                    <a:pt x="405" y="1161"/>
                  </a:lnTo>
                  <a:lnTo>
                    <a:pt x="392" y="1156"/>
                  </a:lnTo>
                  <a:lnTo>
                    <a:pt x="377" y="1151"/>
                  </a:lnTo>
                  <a:lnTo>
                    <a:pt x="364" y="1145"/>
                  </a:lnTo>
                  <a:lnTo>
                    <a:pt x="351" y="1139"/>
                  </a:lnTo>
                  <a:lnTo>
                    <a:pt x="338" y="1133"/>
                  </a:lnTo>
                  <a:lnTo>
                    <a:pt x="324" y="1127"/>
                  </a:lnTo>
                  <a:lnTo>
                    <a:pt x="312" y="1120"/>
                  </a:lnTo>
                  <a:lnTo>
                    <a:pt x="300" y="1113"/>
                  </a:lnTo>
                  <a:lnTo>
                    <a:pt x="287" y="1106"/>
                  </a:lnTo>
                  <a:lnTo>
                    <a:pt x="275" y="1099"/>
                  </a:lnTo>
                  <a:lnTo>
                    <a:pt x="263" y="1090"/>
                  </a:lnTo>
                  <a:lnTo>
                    <a:pt x="251" y="1082"/>
                  </a:lnTo>
                  <a:lnTo>
                    <a:pt x="240" y="1074"/>
                  </a:lnTo>
                  <a:lnTo>
                    <a:pt x="228" y="1065"/>
                  </a:lnTo>
                  <a:lnTo>
                    <a:pt x="217" y="1056"/>
                  </a:lnTo>
                  <a:lnTo>
                    <a:pt x="206" y="1047"/>
                  </a:lnTo>
                  <a:lnTo>
                    <a:pt x="196" y="1037"/>
                  </a:lnTo>
                  <a:lnTo>
                    <a:pt x="174" y="1018"/>
                  </a:lnTo>
                  <a:lnTo>
                    <a:pt x="155" y="997"/>
                  </a:lnTo>
                  <a:lnTo>
                    <a:pt x="146" y="986"/>
                  </a:lnTo>
                  <a:lnTo>
                    <a:pt x="137" y="975"/>
                  </a:lnTo>
                  <a:lnTo>
                    <a:pt x="127" y="964"/>
                  </a:lnTo>
                  <a:lnTo>
                    <a:pt x="118" y="953"/>
                  </a:lnTo>
                  <a:lnTo>
                    <a:pt x="110" y="942"/>
                  </a:lnTo>
                  <a:lnTo>
                    <a:pt x="102" y="929"/>
                  </a:lnTo>
                  <a:lnTo>
                    <a:pt x="94" y="917"/>
                  </a:lnTo>
                  <a:lnTo>
                    <a:pt x="87" y="906"/>
                  </a:lnTo>
                  <a:lnTo>
                    <a:pt x="79" y="893"/>
                  </a:lnTo>
                  <a:lnTo>
                    <a:pt x="72" y="880"/>
                  </a:lnTo>
                  <a:lnTo>
                    <a:pt x="65" y="868"/>
                  </a:lnTo>
                  <a:lnTo>
                    <a:pt x="59" y="855"/>
                  </a:lnTo>
                  <a:lnTo>
                    <a:pt x="53" y="842"/>
                  </a:lnTo>
                  <a:lnTo>
                    <a:pt x="47" y="828"/>
                  </a:lnTo>
                  <a:lnTo>
                    <a:pt x="42" y="815"/>
                  </a:lnTo>
                  <a:lnTo>
                    <a:pt x="37" y="801"/>
                  </a:lnTo>
                  <a:lnTo>
                    <a:pt x="32" y="788"/>
                  </a:lnTo>
                  <a:lnTo>
                    <a:pt x="26" y="773"/>
                  </a:lnTo>
                  <a:lnTo>
                    <a:pt x="22" y="759"/>
                  </a:lnTo>
                  <a:lnTo>
                    <a:pt x="19" y="746"/>
                  </a:lnTo>
                  <a:lnTo>
                    <a:pt x="15" y="730"/>
                  </a:lnTo>
                  <a:lnTo>
                    <a:pt x="12" y="716"/>
                  </a:lnTo>
                  <a:lnTo>
                    <a:pt x="9" y="702"/>
                  </a:lnTo>
                  <a:lnTo>
                    <a:pt x="7" y="687"/>
                  </a:lnTo>
                  <a:lnTo>
                    <a:pt x="5" y="672"/>
                  </a:lnTo>
                  <a:lnTo>
                    <a:pt x="3" y="657"/>
                  </a:lnTo>
                  <a:lnTo>
                    <a:pt x="2" y="642"/>
                  </a:lnTo>
                  <a:lnTo>
                    <a:pt x="1" y="627"/>
                  </a:lnTo>
                  <a:lnTo>
                    <a:pt x="0" y="612"/>
                  </a:lnTo>
                  <a:lnTo>
                    <a:pt x="0" y="596"/>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27" name="Freeform 26">
              <a:extLst>
                <a:ext uri="{FF2B5EF4-FFF2-40B4-BE49-F238E27FC236}">
                  <a16:creationId xmlns:a16="http://schemas.microsoft.com/office/drawing/2014/main" id="{D1B31142-BE26-F001-8E24-239BCFC54429}"/>
                </a:ext>
              </a:extLst>
            </p:cNvPr>
            <p:cNvSpPr>
              <a:spLocks/>
            </p:cNvSpPr>
            <p:nvPr/>
          </p:nvSpPr>
          <p:spPr bwMode="auto">
            <a:xfrm>
              <a:off x="249" y="2559"/>
              <a:ext cx="1193" cy="1192"/>
            </a:xfrm>
            <a:custGeom>
              <a:avLst/>
              <a:gdLst>
                <a:gd name="T0" fmla="*/ 2 w 1193"/>
                <a:gd name="T1" fmla="*/ 551 h 1192"/>
                <a:gd name="T2" fmla="*/ 9 w 1193"/>
                <a:gd name="T3" fmla="*/ 491 h 1192"/>
                <a:gd name="T4" fmla="*/ 22 w 1193"/>
                <a:gd name="T5" fmla="*/ 434 h 1192"/>
                <a:gd name="T6" fmla="*/ 42 w 1193"/>
                <a:gd name="T7" fmla="*/ 378 h 1192"/>
                <a:gd name="T8" fmla="*/ 65 w 1193"/>
                <a:gd name="T9" fmla="*/ 325 h 1192"/>
                <a:gd name="T10" fmla="*/ 94 w 1193"/>
                <a:gd name="T11" fmla="*/ 276 h 1192"/>
                <a:gd name="T12" fmla="*/ 127 w 1193"/>
                <a:gd name="T13" fmla="*/ 229 h 1192"/>
                <a:gd name="T14" fmla="*/ 174 w 1193"/>
                <a:gd name="T15" fmla="*/ 175 h 1192"/>
                <a:gd name="T16" fmla="*/ 228 w 1193"/>
                <a:gd name="T17" fmla="*/ 128 h 1192"/>
                <a:gd name="T18" fmla="*/ 275 w 1193"/>
                <a:gd name="T19" fmla="*/ 94 h 1192"/>
                <a:gd name="T20" fmla="*/ 324 w 1193"/>
                <a:gd name="T21" fmla="*/ 66 h 1192"/>
                <a:gd name="T22" fmla="*/ 377 w 1193"/>
                <a:gd name="T23" fmla="*/ 42 h 1192"/>
                <a:gd name="T24" fmla="*/ 432 w 1193"/>
                <a:gd name="T25" fmla="*/ 23 h 1192"/>
                <a:gd name="T26" fmla="*/ 491 w 1193"/>
                <a:gd name="T27" fmla="*/ 10 h 1192"/>
                <a:gd name="T28" fmla="*/ 550 w 1193"/>
                <a:gd name="T29" fmla="*/ 2 h 1192"/>
                <a:gd name="T30" fmla="*/ 612 w 1193"/>
                <a:gd name="T31" fmla="*/ 0 h 1192"/>
                <a:gd name="T32" fmla="*/ 672 w 1193"/>
                <a:gd name="T33" fmla="*/ 5 h 1192"/>
                <a:gd name="T34" fmla="*/ 730 w 1193"/>
                <a:gd name="T35" fmla="*/ 16 h 1192"/>
                <a:gd name="T36" fmla="*/ 787 w 1193"/>
                <a:gd name="T37" fmla="*/ 32 h 1192"/>
                <a:gd name="T38" fmla="*/ 842 w 1193"/>
                <a:gd name="T39" fmla="*/ 53 h 1192"/>
                <a:gd name="T40" fmla="*/ 893 w 1193"/>
                <a:gd name="T41" fmla="*/ 80 h 1192"/>
                <a:gd name="T42" fmla="*/ 942 w 1193"/>
                <a:gd name="T43" fmla="*/ 110 h 1192"/>
                <a:gd name="T44" fmla="*/ 986 w 1193"/>
                <a:gd name="T45" fmla="*/ 146 h 1192"/>
                <a:gd name="T46" fmla="*/ 1047 w 1193"/>
                <a:gd name="T47" fmla="*/ 206 h 1192"/>
                <a:gd name="T48" fmla="*/ 1082 w 1193"/>
                <a:gd name="T49" fmla="*/ 251 h 1192"/>
                <a:gd name="T50" fmla="*/ 1113 w 1193"/>
                <a:gd name="T51" fmla="*/ 300 h 1192"/>
                <a:gd name="T52" fmla="*/ 1139 w 1193"/>
                <a:gd name="T53" fmla="*/ 351 h 1192"/>
                <a:gd name="T54" fmla="*/ 1161 w 1193"/>
                <a:gd name="T55" fmla="*/ 405 h 1192"/>
                <a:gd name="T56" fmla="*/ 1177 w 1193"/>
                <a:gd name="T57" fmla="*/ 461 h 1192"/>
                <a:gd name="T58" fmla="*/ 1187 w 1193"/>
                <a:gd name="T59" fmla="*/ 520 h 1192"/>
                <a:gd name="T60" fmla="*/ 1193 w 1193"/>
                <a:gd name="T61" fmla="*/ 581 h 1192"/>
                <a:gd name="T62" fmla="*/ 1191 w 1193"/>
                <a:gd name="T63" fmla="*/ 627 h 1192"/>
                <a:gd name="T64" fmla="*/ 1185 w 1193"/>
                <a:gd name="T65" fmla="*/ 688 h 1192"/>
                <a:gd name="T66" fmla="*/ 1173 w 1193"/>
                <a:gd name="T67" fmla="*/ 746 h 1192"/>
                <a:gd name="T68" fmla="*/ 1156 w 1193"/>
                <a:gd name="T69" fmla="*/ 801 h 1192"/>
                <a:gd name="T70" fmla="*/ 1133 w 1193"/>
                <a:gd name="T71" fmla="*/ 855 h 1192"/>
                <a:gd name="T72" fmla="*/ 1106 w 1193"/>
                <a:gd name="T73" fmla="*/ 906 h 1192"/>
                <a:gd name="T74" fmla="*/ 1074 w 1193"/>
                <a:gd name="T75" fmla="*/ 953 h 1192"/>
                <a:gd name="T76" fmla="*/ 1037 w 1193"/>
                <a:gd name="T77" fmla="*/ 997 h 1192"/>
                <a:gd name="T78" fmla="*/ 975 w 1193"/>
                <a:gd name="T79" fmla="*/ 1056 h 1192"/>
                <a:gd name="T80" fmla="*/ 929 w 1193"/>
                <a:gd name="T81" fmla="*/ 1090 h 1192"/>
                <a:gd name="T82" fmla="*/ 880 w 1193"/>
                <a:gd name="T83" fmla="*/ 1120 h 1192"/>
                <a:gd name="T84" fmla="*/ 828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6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19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5"/>
                  </a:lnTo>
                  <a:lnTo>
                    <a:pt x="2" y="551"/>
                  </a:lnTo>
                  <a:lnTo>
                    <a:pt x="3" y="536"/>
                  </a:lnTo>
                  <a:lnTo>
                    <a:pt x="5" y="520"/>
                  </a:lnTo>
                  <a:lnTo>
                    <a:pt x="7" y="506"/>
                  </a:lnTo>
                  <a:lnTo>
                    <a:pt x="9" y="491"/>
                  </a:lnTo>
                  <a:lnTo>
                    <a:pt x="12" y="477"/>
                  </a:lnTo>
                  <a:lnTo>
                    <a:pt x="15" y="462"/>
                  </a:lnTo>
                  <a:lnTo>
                    <a:pt x="19" y="447"/>
                  </a:lnTo>
                  <a:lnTo>
                    <a:pt x="22" y="434"/>
                  </a:lnTo>
                  <a:lnTo>
                    <a:pt x="26" y="419"/>
                  </a:lnTo>
                  <a:lnTo>
                    <a:pt x="32" y="405"/>
                  </a:lnTo>
                  <a:lnTo>
                    <a:pt x="37" y="392"/>
                  </a:lnTo>
                  <a:lnTo>
                    <a:pt x="42" y="378"/>
                  </a:lnTo>
                  <a:lnTo>
                    <a:pt x="47" y="364"/>
                  </a:lnTo>
                  <a:lnTo>
                    <a:pt x="53" y="351"/>
                  </a:lnTo>
                  <a:lnTo>
                    <a:pt x="59" y="338"/>
                  </a:lnTo>
                  <a:lnTo>
                    <a:pt x="65" y="325"/>
                  </a:lnTo>
                  <a:lnTo>
                    <a:pt x="72" y="312"/>
                  </a:lnTo>
                  <a:lnTo>
                    <a:pt x="79" y="300"/>
                  </a:lnTo>
                  <a:lnTo>
                    <a:pt x="87" y="287"/>
                  </a:lnTo>
                  <a:lnTo>
                    <a:pt x="94" y="276"/>
                  </a:lnTo>
                  <a:lnTo>
                    <a:pt x="102" y="263"/>
                  </a:lnTo>
                  <a:lnTo>
                    <a:pt x="110" y="251"/>
                  </a:lnTo>
                  <a:lnTo>
                    <a:pt x="118" y="240"/>
                  </a:lnTo>
                  <a:lnTo>
                    <a:pt x="127" y="229"/>
                  </a:lnTo>
                  <a:lnTo>
                    <a:pt x="137" y="218"/>
                  </a:lnTo>
                  <a:lnTo>
                    <a:pt x="146" y="206"/>
                  </a:lnTo>
                  <a:lnTo>
                    <a:pt x="155" y="196"/>
                  </a:lnTo>
                  <a:lnTo>
                    <a:pt x="174" y="175"/>
                  </a:lnTo>
                  <a:lnTo>
                    <a:pt x="196" y="155"/>
                  </a:lnTo>
                  <a:lnTo>
                    <a:pt x="206" y="146"/>
                  </a:lnTo>
                  <a:lnTo>
                    <a:pt x="217" y="137"/>
                  </a:lnTo>
                  <a:lnTo>
                    <a:pt x="228" y="128"/>
                  </a:lnTo>
                  <a:lnTo>
                    <a:pt x="240" y="119"/>
                  </a:lnTo>
                  <a:lnTo>
                    <a:pt x="251" y="110"/>
                  </a:lnTo>
                  <a:lnTo>
                    <a:pt x="263" y="102"/>
                  </a:lnTo>
                  <a:lnTo>
                    <a:pt x="275" y="94"/>
                  </a:lnTo>
                  <a:lnTo>
                    <a:pt x="287" y="87"/>
                  </a:lnTo>
                  <a:lnTo>
                    <a:pt x="300" y="80"/>
                  </a:lnTo>
                  <a:lnTo>
                    <a:pt x="312" y="73"/>
                  </a:lnTo>
                  <a:lnTo>
                    <a:pt x="324" y="66"/>
                  </a:lnTo>
                  <a:lnTo>
                    <a:pt x="338" y="59"/>
                  </a:lnTo>
                  <a:lnTo>
                    <a:pt x="351" y="53"/>
                  </a:lnTo>
                  <a:lnTo>
                    <a:pt x="364" y="47"/>
                  </a:lnTo>
                  <a:lnTo>
                    <a:pt x="377" y="42"/>
                  </a:lnTo>
                  <a:lnTo>
                    <a:pt x="392" y="37"/>
                  </a:lnTo>
                  <a:lnTo>
                    <a:pt x="405" y="32"/>
                  </a:lnTo>
                  <a:lnTo>
                    <a:pt x="419" y="27"/>
                  </a:lnTo>
                  <a:lnTo>
                    <a:pt x="432" y="23"/>
                  </a:lnTo>
                  <a:lnTo>
                    <a:pt x="447" y="20"/>
                  </a:lnTo>
                  <a:lnTo>
                    <a:pt x="461" y="16"/>
                  </a:lnTo>
                  <a:lnTo>
                    <a:pt x="476" y="13"/>
                  </a:lnTo>
                  <a:lnTo>
                    <a:pt x="491" y="10"/>
                  </a:lnTo>
                  <a:lnTo>
                    <a:pt x="505" y="7"/>
                  </a:lnTo>
                  <a:lnTo>
                    <a:pt x="520" y="5"/>
                  </a:lnTo>
                  <a:lnTo>
                    <a:pt x="536" y="3"/>
                  </a:lnTo>
                  <a:lnTo>
                    <a:pt x="550" y="2"/>
                  </a:lnTo>
                  <a:lnTo>
                    <a:pt x="565" y="1"/>
                  </a:lnTo>
                  <a:lnTo>
                    <a:pt x="580" y="0"/>
                  </a:lnTo>
                  <a:lnTo>
                    <a:pt x="596" y="0"/>
                  </a:lnTo>
                  <a:lnTo>
                    <a:pt x="612" y="0"/>
                  </a:lnTo>
                  <a:lnTo>
                    <a:pt x="627" y="1"/>
                  </a:lnTo>
                  <a:lnTo>
                    <a:pt x="642" y="2"/>
                  </a:lnTo>
                  <a:lnTo>
                    <a:pt x="657" y="3"/>
                  </a:lnTo>
                  <a:lnTo>
                    <a:pt x="672" y="5"/>
                  </a:lnTo>
                  <a:lnTo>
                    <a:pt x="688" y="7"/>
                  </a:lnTo>
                  <a:lnTo>
                    <a:pt x="702" y="10"/>
                  </a:lnTo>
                  <a:lnTo>
                    <a:pt x="716" y="13"/>
                  </a:lnTo>
                  <a:lnTo>
                    <a:pt x="730" y="16"/>
                  </a:lnTo>
                  <a:lnTo>
                    <a:pt x="746" y="20"/>
                  </a:lnTo>
                  <a:lnTo>
                    <a:pt x="760" y="23"/>
                  </a:lnTo>
                  <a:lnTo>
                    <a:pt x="773" y="27"/>
                  </a:lnTo>
                  <a:lnTo>
                    <a:pt x="787" y="32"/>
                  </a:lnTo>
                  <a:lnTo>
                    <a:pt x="801" y="37"/>
                  </a:lnTo>
                  <a:lnTo>
                    <a:pt x="815" y="42"/>
                  </a:lnTo>
                  <a:lnTo>
                    <a:pt x="828" y="47"/>
                  </a:lnTo>
                  <a:lnTo>
                    <a:pt x="842" y="53"/>
                  </a:lnTo>
                  <a:lnTo>
                    <a:pt x="855" y="59"/>
                  </a:lnTo>
                  <a:lnTo>
                    <a:pt x="868" y="66"/>
                  </a:lnTo>
                  <a:lnTo>
                    <a:pt x="880" y="73"/>
                  </a:lnTo>
                  <a:lnTo>
                    <a:pt x="893" y="80"/>
                  </a:lnTo>
                  <a:lnTo>
                    <a:pt x="906" y="87"/>
                  </a:lnTo>
                  <a:lnTo>
                    <a:pt x="917" y="94"/>
                  </a:lnTo>
                  <a:lnTo>
                    <a:pt x="929" y="102"/>
                  </a:lnTo>
                  <a:lnTo>
                    <a:pt x="942" y="110"/>
                  </a:lnTo>
                  <a:lnTo>
                    <a:pt x="953" y="119"/>
                  </a:lnTo>
                  <a:lnTo>
                    <a:pt x="964" y="128"/>
                  </a:lnTo>
                  <a:lnTo>
                    <a:pt x="975" y="137"/>
                  </a:lnTo>
                  <a:lnTo>
                    <a:pt x="986" y="146"/>
                  </a:lnTo>
                  <a:lnTo>
                    <a:pt x="997" y="155"/>
                  </a:lnTo>
                  <a:lnTo>
                    <a:pt x="1018" y="175"/>
                  </a:lnTo>
                  <a:lnTo>
                    <a:pt x="1037" y="196"/>
                  </a:lnTo>
                  <a:lnTo>
                    <a:pt x="1047" y="206"/>
                  </a:lnTo>
                  <a:lnTo>
                    <a:pt x="1056" y="218"/>
                  </a:lnTo>
                  <a:lnTo>
                    <a:pt x="1065" y="229"/>
                  </a:lnTo>
                  <a:lnTo>
                    <a:pt x="1074" y="240"/>
                  </a:lnTo>
                  <a:lnTo>
                    <a:pt x="1082" y="251"/>
                  </a:lnTo>
                  <a:lnTo>
                    <a:pt x="1090" y="263"/>
                  </a:lnTo>
                  <a:lnTo>
                    <a:pt x="1099" y="276"/>
                  </a:lnTo>
                  <a:lnTo>
                    <a:pt x="1106" y="287"/>
                  </a:lnTo>
                  <a:lnTo>
                    <a:pt x="1113" y="300"/>
                  </a:lnTo>
                  <a:lnTo>
                    <a:pt x="1120" y="312"/>
                  </a:lnTo>
                  <a:lnTo>
                    <a:pt x="1127" y="325"/>
                  </a:lnTo>
                  <a:lnTo>
                    <a:pt x="1133" y="338"/>
                  </a:lnTo>
                  <a:lnTo>
                    <a:pt x="1139" y="351"/>
                  </a:lnTo>
                  <a:lnTo>
                    <a:pt x="1146" y="364"/>
                  </a:lnTo>
                  <a:lnTo>
                    <a:pt x="1151" y="378"/>
                  </a:lnTo>
                  <a:lnTo>
                    <a:pt x="1156" y="392"/>
                  </a:lnTo>
                  <a:lnTo>
                    <a:pt x="1161" y="405"/>
                  </a:lnTo>
                  <a:lnTo>
                    <a:pt x="1166" y="419"/>
                  </a:lnTo>
                  <a:lnTo>
                    <a:pt x="1170" y="433"/>
                  </a:lnTo>
                  <a:lnTo>
                    <a:pt x="1173" y="447"/>
                  </a:lnTo>
                  <a:lnTo>
                    <a:pt x="1177" y="461"/>
                  </a:lnTo>
                  <a:lnTo>
                    <a:pt x="1180" y="477"/>
                  </a:lnTo>
                  <a:lnTo>
                    <a:pt x="1183" y="491"/>
                  </a:lnTo>
                  <a:lnTo>
                    <a:pt x="1185" y="505"/>
                  </a:lnTo>
                  <a:lnTo>
                    <a:pt x="1187" y="520"/>
                  </a:lnTo>
                  <a:lnTo>
                    <a:pt x="1189" y="536"/>
                  </a:lnTo>
                  <a:lnTo>
                    <a:pt x="1190" y="550"/>
                  </a:lnTo>
                  <a:lnTo>
                    <a:pt x="1191" y="565"/>
                  </a:lnTo>
                  <a:lnTo>
                    <a:pt x="1193" y="581"/>
                  </a:lnTo>
                  <a:lnTo>
                    <a:pt x="1193" y="596"/>
                  </a:lnTo>
                  <a:lnTo>
                    <a:pt x="1193" y="597"/>
                  </a:lnTo>
                  <a:lnTo>
                    <a:pt x="1193" y="612"/>
                  </a:lnTo>
                  <a:lnTo>
                    <a:pt x="1191" y="627"/>
                  </a:lnTo>
                  <a:lnTo>
                    <a:pt x="1190" y="642"/>
                  </a:lnTo>
                  <a:lnTo>
                    <a:pt x="1189" y="657"/>
                  </a:lnTo>
                  <a:lnTo>
                    <a:pt x="1187" y="672"/>
                  </a:lnTo>
                  <a:lnTo>
                    <a:pt x="1185" y="688"/>
                  </a:lnTo>
                  <a:lnTo>
                    <a:pt x="1183" y="702"/>
                  </a:lnTo>
                  <a:lnTo>
                    <a:pt x="1180" y="716"/>
                  </a:lnTo>
                  <a:lnTo>
                    <a:pt x="1177" y="730"/>
                  </a:lnTo>
                  <a:lnTo>
                    <a:pt x="1173" y="746"/>
                  </a:lnTo>
                  <a:lnTo>
                    <a:pt x="1170" y="760"/>
                  </a:lnTo>
                  <a:lnTo>
                    <a:pt x="1166" y="773"/>
                  </a:lnTo>
                  <a:lnTo>
                    <a:pt x="1161" y="788"/>
                  </a:lnTo>
                  <a:lnTo>
                    <a:pt x="1156" y="801"/>
                  </a:lnTo>
                  <a:lnTo>
                    <a:pt x="1151" y="815"/>
                  </a:lnTo>
                  <a:lnTo>
                    <a:pt x="1146" y="828"/>
                  </a:lnTo>
                  <a:lnTo>
                    <a:pt x="1139" y="842"/>
                  </a:lnTo>
                  <a:lnTo>
                    <a:pt x="1133" y="855"/>
                  </a:lnTo>
                  <a:lnTo>
                    <a:pt x="1127" y="868"/>
                  </a:lnTo>
                  <a:lnTo>
                    <a:pt x="1120" y="880"/>
                  </a:lnTo>
                  <a:lnTo>
                    <a:pt x="1113" y="893"/>
                  </a:lnTo>
                  <a:lnTo>
                    <a:pt x="1106" y="906"/>
                  </a:lnTo>
                  <a:lnTo>
                    <a:pt x="1099" y="917"/>
                  </a:lnTo>
                  <a:lnTo>
                    <a:pt x="1090" y="929"/>
                  </a:lnTo>
                  <a:lnTo>
                    <a:pt x="1082" y="942"/>
                  </a:lnTo>
                  <a:lnTo>
                    <a:pt x="1074" y="953"/>
                  </a:lnTo>
                  <a:lnTo>
                    <a:pt x="1065" y="964"/>
                  </a:lnTo>
                  <a:lnTo>
                    <a:pt x="1056" y="975"/>
                  </a:lnTo>
                  <a:lnTo>
                    <a:pt x="1047" y="986"/>
                  </a:lnTo>
                  <a:lnTo>
                    <a:pt x="1037" y="997"/>
                  </a:lnTo>
                  <a:lnTo>
                    <a:pt x="1018" y="1018"/>
                  </a:lnTo>
                  <a:lnTo>
                    <a:pt x="997" y="1037"/>
                  </a:lnTo>
                  <a:lnTo>
                    <a:pt x="986" y="1047"/>
                  </a:lnTo>
                  <a:lnTo>
                    <a:pt x="975" y="1056"/>
                  </a:lnTo>
                  <a:lnTo>
                    <a:pt x="964" y="1065"/>
                  </a:lnTo>
                  <a:lnTo>
                    <a:pt x="953" y="1074"/>
                  </a:lnTo>
                  <a:lnTo>
                    <a:pt x="942" y="1082"/>
                  </a:lnTo>
                  <a:lnTo>
                    <a:pt x="929" y="1090"/>
                  </a:lnTo>
                  <a:lnTo>
                    <a:pt x="917" y="1099"/>
                  </a:lnTo>
                  <a:lnTo>
                    <a:pt x="906" y="1106"/>
                  </a:lnTo>
                  <a:lnTo>
                    <a:pt x="893" y="1113"/>
                  </a:lnTo>
                  <a:lnTo>
                    <a:pt x="880" y="1120"/>
                  </a:lnTo>
                  <a:lnTo>
                    <a:pt x="868" y="1127"/>
                  </a:lnTo>
                  <a:lnTo>
                    <a:pt x="855" y="1133"/>
                  </a:lnTo>
                  <a:lnTo>
                    <a:pt x="842" y="1139"/>
                  </a:lnTo>
                  <a:lnTo>
                    <a:pt x="828" y="1145"/>
                  </a:lnTo>
                  <a:lnTo>
                    <a:pt x="815" y="1151"/>
                  </a:lnTo>
                  <a:lnTo>
                    <a:pt x="801" y="1156"/>
                  </a:lnTo>
                  <a:lnTo>
                    <a:pt x="787" y="1161"/>
                  </a:lnTo>
                  <a:lnTo>
                    <a:pt x="773" y="1166"/>
                  </a:lnTo>
                  <a:lnTo>
                    <a:pt x="759" y="1170"/>
                  </a:lnTo>
                  <a:lnTo>
                    <a:pt x="746" y="1173"/>
                  </a:lnTo>
                  <a:lnTo>
                    <a:pt x="730" y="1177"/>
                  </a:lnTo>
                  <a:lnTo>
                    <a:pt x="716" y="1180"/>
                  </a:lnTo>
                  <a:lnTo>
                    <a:pt x="702" y="1183"/>
                  </a:lnTo>
                  <a:lnTo>
                    <a:pt x="686" y="1185"/>
                  </a:lnTo>
                  <a:lnTo>
                    <a:pt x="672" y="1187"/>
                  </a:lnTo>
                  <a:lnTo>
                    <a:pt x="657" y="1189"/>
                  </a:lnTo>
                  <a:lnTo>
                    <a:pt x="642" y="1190"/>
                  </a:lnTo>
                  <a:lnTo>
                    <a:pt x="627" y="1191"/>
                  </a:lnTo>
                  <a:lnTo>
                    <a:pt x="612" y="1192"/>
                  </a:lnTo>
                  <a:lnTo>
                    <a:pt x="596" y="1192"/>
                  </a:lnTo>
                  <a:lnTo>
                    <a:pt x="580" y="1192"/>
                  </a:lnTo>
                  <a:lnTo>
                    <a:pt x="565" y="1191"/>
                  </a:lnTo>
                  <a:lnTo>
                    <a:pt x="551" y="1190"/>
                  </a:lnTo>
                  <a:lnTo>
                    <a:pt x="536" y="1189"/>
                  </a:lnTo>
                  <a:lnTo>
                    <a:pt x="520" y="1187"/>
                  </a:lnTo>
                  <a:lnTo>
                    <a:pt x="506" y="1185"/>
                  </a:lnTo>
                  <a:lnTo>
                    <a:pt x="491" y="1183"/>
                  </a:lnTo>
                  <a:lnTo>
                    <a:pt x="476" y="1180"/>
                  </a:lnTo>
                  <a:lnTo>
                    <a:pt x="462" y="1177"/>
                  </a:lnTo>
                  <a:lnTo>
                    <a:pt x="447" y="1173"/>
                  </a:lnTo>
                  <a:lnTo>
                    <a:pt x="433" y="1170"/>
                  </a:lnTo>
                  <a:lnTo>
                    <a:pt x="419" y="1166"/>
                  </a:lnTo>
                  <a:lnTo>
                    <a:pt x="405" y="1161"/>
                  </a:lnTo>
                  <a:lnTo>
                    <a:pt x="392" y="1156"/>
                  </a:lnTo>
                  <a:lnTo>
                    <a:pt x="377" y="1151"/>
                  </a:lnTo>
                  <a:lnTo>
                    <a:pt x="364" y="1145"/>
                  </a:lnTo>
                  <a:lnTo>
                    <a:pt x="351" y="1139"/>
                  </a:lnTo>
                  <a:lnTo>
                    <a:pt x="338" y="1133"/>
                  </a:lnTo>
                  <a:lnTo>
                    <a:pt x="324" y="1127"/>
                  </a:lnTo>
                  <a:lnTo>
                    <a:pt x="312" y="1120"/>
                  </a:lnTo>
                  <a:lnTo>
                    <a:pt x="300" y="1113"/>
                  </a:lnTo>
                  <a:lnTo>
                    <a:pt x="287" y="1106"/>
                  </a:lnTo>
                  <a:lnTo>
                    <a:pt x="275" y="1099"/>
                  </a:lnTo>
                  <a:lnTo>
                    <a:pt x="263" y="1090"/>
                  </a:lnTo>
                  <a:lnTo>
                    <a:pt x="251" y="1082"/>
                  </a:lnTo>
                  <a:lnTo>
                    <a:pt x="240" y="1074"/>
                  </a:lnTo>
                  <a:lnTo>
                    <a:pt x="228" y="1065"/>
                  </a:lnTo>
                  <a:lnTo>
                    <a:pt x="217" y="1056"/>
                  </a:lnTo>
                  <a:lnTo>
                    <a:pt x="206" y="1047"/>
                  </a:lnTo>
                  <a:lnTo>
                    <a:pt x="196" y="1037"/>
                  </a:lnTo>
                  <a:lnTo>
                    <a:pt x="174" y="1018"/>
                  </a:lnTo>
                  <a:lnTo>
                    <a:pt x="155" y="997"/>
                  </a:lnTo>
                  <a:lnTo>
                    <a:pt x="146" y="986"/>
                  </a:lnTo>
                  <a:lnTo>
                    <a:pt x="137" y="975"/>
                  </a:lnTo>
                  <a:lnTo>
                    <a:pt x="127" y="964"/>
                  </a:lnTo>
                  <a:lnTo>
                    <a:pt x="118" y="953"/>
                  </a:lnTo>
                  <a:lnTo>
                    <a:pt x="110" y="942"/>
                  </a:lnTo>
                  <a:lnTo>
                    <a:pt x="102" y="929"/>
                  </a:lnTo>
                  <a:lnTo>
                    <a:pt x="94" y="917"/>
                  </a:lnTo>
                  <a:lnTo>
                    <a:pt x="87" y="906"/>
                  </a:lnTo>
                  <a:lnTo>
                    <a:pt x="79" y="893"/>
                  </a:lnTo>
                  <a:lnTo>
                    <a:pt x="72" y="880"/>
                  </a:lnTo>
                  <a:lnTo>
                    <a:pt x="65" y="868"/>
                  </a:lnTo>
                  <a:lnTo>
                    <a:pt x="59" y="855"/>
                  </a:lnTo>
                  <a:lnTo>
                    <a:pt x="53" y="842"/>
                  </a:lnTo>
                  <a:lnTo>
                    <a:pt x="47" y="828"/>
                  </a:lnTo>
                  <a:lnTo>
                    <a:pt x="42" y="815"/>
                  </a:lnTo>
                  <a:lnTo>
                    <a:pt x="37" y="801"/>
                  </a:lnTo>
                  <a:lnTo>
                    <a:pt x="32" y="788"/>
                  </a:lnTo>
                  <a:lnTo>
                    <a:pt x="26" y="773"/>
                  </a:lnTo>
                  <a:lnTo>
                    <a:pt x="22" y="759"/>
                  </a:lnTo>
                  <a:lnTo>
                    <a:pt x="19" y="746"/>
                  </a:lnTo>
                  <a:lnTo>
                    <a:pt x="15" y="730"/>
                  </a:lnTo>
                  <a:lnTo>
                    <a:pt x="12" y="716"/>
                  </a:lnTo>
                  <a:lnTo>
                    <a:pt x="9" y="702"/>
                  </a:lnTo>
                  <a:lnTo>
                    <a:pt x="7" y="687"/>
                  </a:lnTo>
                  <a:lnTo>
                    <a:pt x="5" y="672"/>
                  </a:lnTo>
                  <a:lnTo>
                    <a:pt x="3" y="657"/>
                  </a:lnTo>
                  <a:lnTo>
                    <a:pt x="2" y="642"/>
                  </a:lnTo>
                  <a:lnTo>
                    <a:pt x="1" y="627"/>
                  </a:lnTo>
                  <a:lnTo>
                    <a:pt x="0" y="612"/>
                  </a:lnTo>
                  <a:lnTo>
                    <a:pt x="0" y="59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28" name="Line 27">
              <a:extLst>
                <a:ext uri="{FF2B5EF4-FFF2-40B4-BE49-F238E27FC236}">
                  <a16:creationId xmlns:a16="http://schemas.microsoft.com/office/drawing/2014/main" id="{BD69434B-B133-298A-62FA-23DB3A1881C0}"/>
                </a:ext>
              </a:extLst>
            </p:cNvPr>
            <p:cNvSpPr>
              <a:spLocks noChangeShapeType="1"/>
            </p:cNvSpPr>
            <p:nvPr/>
          </p:nvSpPr>
          <p:spPr bwMode="auto">
            <a:xfrm>
              <a:off x="249" y="3156"/>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29" name="Line 28">
              <a:extLst>
                <a:ext uri="{FF2B5EF4-FFF2-40B4-BE49-F238E27FC236}">
                  <a16:creationId xmlns:a16="http://schemas.microsoft.com/office/drawing/2014/main" id="{6589F19E-7445-3DCA-4BB4-76D1B84698E8}"/>
                </a:ext>
              </a:extLst>
            </p:cNvPr>
            <p:cNvSpPr>
              <a:spLocks noChangeShapeType="1"/>
            </p:cNvSpPr>
            <p:nvPr/>
          </p:nvSpPr>
          <p:spPr bwMode="auto">
            <a:xfrm>
              <a:off x="846" y="2559"/>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30" name="Line 29">
              <a:extLst>
                <a:ext uri="{FF2B5EF4-FFF2-40B4-BE49-F238E27FC236}">
                  <a16:creationId xmlns:a16="http://schemas.microsoft.com/office/drawing/2014/main" id="{0ABC0E43-BEE9-70EA-CA11-4864189E9DAA}"/>
                </a:ext>
              </a:extLst>
            </p:cNvPr>
            <p:cNvSpPr>
              <a:spLocks noChangeShapeType="1"/>
            </p:cNvSpPr>
            <p:nvPr/>
          </p:nvSpPr>
          <p:spPr bwMode="auto">
            <a:xfrm flipH="1" flipV="1">
              <a:off x="423" y="2734"/>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31" name="Line 30">
              <a:extLst>
                <a:ext uri="{FF2B5EF4-FFF2-40B4-BE49-F238E27FC236}">
                  <a16:creationId xmlns:a16="http://schemas.microsoft.com/office/drawing/2014/main" id="{B4DB2E40-701B-03DE-877B-F9BE46E76742}"/>
                </a:ext>
              </a:extLst>
            </p:cNvPr>
            <p:cNvSpPr>
              <a:spLocks noChangeShapeType="1"/>
            </p:cNvSpPr>
            <p:nvPr/>
          </p:nvSpPr>
          <p:spPr bwMode="auto">
            <a:xfrm flipH="1">
              <a:off x="423" y="2734"/>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32" name="Rectangle 31">
              <a:extLst>
                <a:ext uri="{FF2B5EF4-FFF2-40B4-BE49-F238E27FC236}">
                  <a16:creationId xmlns:a16="http://schemas.microsoft.com/office/drawing/2014/main" id="{E18D60B4-FE1A-21CB-5F44-4733A60E67E3}"/>
                </a:ext>
              </a:extLst>
            </p:cNvPr>
            <p:cNvSpPr>
              <a:spLocks noChangeArrowheads="1"/>
            </p:cNvSpPr>
            <p:nvPr/>
          </p:nvSpPr>
          <p:spPr bwMode="auto">
            <a:xfrm>
              <a:off x="974" y="273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solidFill>
                    <a:srgbClr val="FF0000"/>
                  </a:solidFill>
                  <a:cs typeface="+mn-ea"/>
                  <a:sym typeface="+mn-lt"/>
                </a:rPr>
                <a:t>0</a:t>
              </a:r>
              <a:endParaRPr lang="en-US" altLang="zh-CN" sz="2000" dirty="0">
                <a:cs typeface="+mn-ea"/>
                <a:sym typeface="+mn-lt"/>
              </a:endParaRPr>
            </a:p>
          </p:txBody>
        </p:sp>
        <p:sp>
          <p:nvSpPr>
            <p:cNvPr id="33" name="Rectangle 32">
              <a:extLst>
                <a:ext uri="{FF2B5EF4-FFF2-40B4-BE49-F238E27FC236}">
                  <a16:creationId xmlns:a16="http://schemas.microsoft.com/office/drawing/2014/main" id="{63EE13CE-58C8-8D41-AF97-B93C324B0B63}"/>
                </a:ext>
              </a:extLst>
            </p:cNvPr>
            <p:cNvSpPr>
              <a:spLocks noChangeArrowheads="1"/>
            </p:cNvSpPr>
            <p:nvPr/>
          </p:nvSpPr>
          <p:spPr bwMode="auto">
            <a:xfrm>
              <a:off x="1255" y="296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34" name="Rectangle 33">
              <a:extLst>
                <a:ext uri="{FF2B5EF4-FFF2-40B4-BE49-F238E27FC236}">
                  <a16:creationId xmlns:a16="http://schemas.microsoft.com/office/drawing/2014/main" id="{48A8F65E-2CEC-72AF-7888-F94180E8317C}"/>
                </a:ext>
              </a:extLst>
            </p:cNvPr>
            <p:cNvSpPr>
              <a:spLocks noChangeArrowheads="1"/>
            </p:cNvSpPr>
            <p:nvPr/>
          </p:nvSpPr>
          <p:spPr bwMode="auto">
            <a:xfrm>
              <a:off x="1255" y="325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35" name="Rectangle 34">
              <a:extLst>
                <a:ext uri="{FF2B5EF4-FFF2-40B4-BE49-F238E27FC236}">
                  <a16:creationId xmlns:a16="http://schemas.microsoft.com/office/drawing/2014/main" id="{73C16614-3A0A-72A6-EA94-5922F05242B9}"/>
                </a:ext>
              </a:extLst>
            </p:cNvPr>
            <p:cNvSpPr>
              <a:spLocks noChangeArrowheads="1"/>
            </p:cNvSpPr>
            <p:nvPr/>
          </p:nvSpPr>
          <p:spPr bwMode="auto">
            <a:xfrm>
              <a:off x="1000" y="347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36" name="Rectangle 35">
              <a:extLst>
                <a:ext uri="{FF2B5EF4-FFF2-40B4-BE49-F238E27FC236}">
                  <a16:creationId xmlns:a16="http://schemas.microsoft.com/office/drawing/2014/main" id="{C1663A6F-A4CB-6A24-7577-B27FB9C165A0}"/>
                </a:ext>
              </a:extLst>
            </p:cNvPr>
            <p:cNvSpPr>
              <a:spLocks noChangeArrowheads="1"/>
            </p:cNvSpPr>
            <p:nvPr/>
          </p:nvSpPr>
          <p:spPr bwMode="auto">
            <a:xfrm>
              <a:off x="650" y="351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37" name="Rectangle 36">
              <a:extLst>
                <a:ext uri="{FF2B5EF4-FFF2-40B4-BE49-F238E27FC236}">
                  <a16:creationId xmlns:a16="http://schemas.microsoft.com/office/drawing/2014/main" id="{509F5BA1-0715-C8E4-8787-C18E0934D9DC}"/>
                </a:ext>
              </a:extLst>
            </p:cNvPr>
            <p:cNvSpPr>
              <a:spLocks noChangeArrowheads="1"/>
            </p:cNvSpPr>
            <p:nvPr/>
          </p:nvSpPr>
          <p:spPr bwMode="auto">
            <a:xfrm>
              <a:off x="442" y="325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38" name="Rectangle 37">
              <a:extLst>
                <a:ext uri="{FF2B5EF4-FFF2-40B4-BE49-F238E27FC236}">
                  <a16:creationId xmlns:a16="http://schemas.microsoft.com/office/drawing/2014/main" id="{D4E7666A-88F1-AE77-C8C7-88A793FDCDC7}"/>
                </a:ext>
              </a:extLst>
            </p:cNvPr>
            <p:cNvSpPr>
              <a:spLocks noChangeArrowheads="1"/>
            </p:cNvSpPr>
            <p:nvPr/>
          </p:nvSpPr>
          <p:spPr bwMode="auto">
            <a:xfrm>
              <a:off x="442" y="296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39" name="Rectangle 38">
              <a:extLst>
                <a:ext uri="{FF2B5EF4-FFF2-40B4-BE49-F238E27FC236}">
                  <a16:creationId xmlns:a16="http://schemas.microsoft.com/office/drawing/2014/main" id="{2DCC64D7-2F29-33C9-B485-A234B9B0B5B6}"/>
                </a:ext>
              </a:extLst>
            </p:cNvPr>
            <p:cNvSpPr>
              <a:spLocks noChangeArrowheads="1"/>
            </p:cNvSpPr>
            <p:nvPr/>
          </p:nvSpPr>
          <p:spPr bwMode="auto">
            <a:xfrm>
              <a:off x="650" y="270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40" name="Freeform 39">
              <a:extLst>
                <a:ext uri="{FF2B5EF4-FFF2-40B4-BE49-F238E27FC236}">
                  <a16:creationId xmlns:a16="http://schemas.microsoft.com/office/drawing/2014/main" id="{8965BC0D-6A1A-E972-D54E-95BBD9CA1E38}"/>
                </a:ext>
              </a:extLst>
            </p:cNvPr>
            <p:cNvSpPr>
              <a:spLocks/>
            </p:cNvSpPr>
            <p:nvPr/>
          </p:nvSpPr>
          <p:spPr bwMode="auto">
            <a:xfrm>
              <a:off x="636" y="2981"/>
              <a:ext cx="425" cy="426"/>
            </a:xfrm>
            <a:custGeom>
              <a:avLst/>
              <a:gdLst>
                <a:gd name="T0" fmla="*/ 36 w 425"/>
                <a:gd name="T1" fmla="*/ 93 h 426"/>
                <a:gd name="T2" fmla="*/ 25 w 425"/>
                <a:gd name="T3" fmla="*/ 112 h 426"/>
                <a:gd name="T4" fmla="*/ 16 w 425"/>
                <a:gd name="T5" fmla="*/ 131 h 426"/>
                <a:gd name="T6" fmla="*/ 9 w 425"/>
                <a:gd name="T7" fmla="*/ 150 h 426"/>
                <a:gd name="T8" fmla="*/ 4 w 425"/>
                <a:gd name="T9" fmla="*/ 171 h 426"/>
                <a:gd name="T10" fmla="*/ 1 w 425"/>
                <a:gd name="T11" fmla="*/ 190 h 426"/>
                <a:gd name="T12" fmla="*/ 0 w 425"/>
                <a:gd name="T13" fmla="*/ 212 h 426"/>
                <a:gd name="T14" fmla="*/ 0 w 425"/>
                <a:gd name="T15" fmla="*/ 232 h 426"/>
                <a:gd name="T16" fmla="*/ 3 w 425"/>
                <a:gd name="T17" fmla="*/ 251 h 426"/>
                <a:gd name="T18" fmla="*/ 8 w 425"/>
                <a:gd name="T19" fmla="*/ 272 h 426"/>
                <a:gd name="T20" fmla="*/ 14 w 425"/>
                <a:gd name="T21" fmla="*/ 291 h 426"/>
                <a:gd name="T22" fmla="*/ 22 w 425"/>
                <a:gd name="T23" fmla="*/ 309 h 426"/>
                <a:gd name="T24" fmla="*/ 33 w 425"/>
                <a:gd name="T25" fmla="*/ 328 h 426"/>
                <a:gd name="T26" fmla="*/ 44 w 425"/>
                <a:gd name="T27" fmla="*/ 345 h 426"/>
                <a:gd name="T28" fmla="*/ 59 w 425"/>
                <a:gd name="T29" fmla="*/ 360 h 426"/>
                <a:gd name="T30" fmla="*/ 75 w 425"/>
                <a:gd name="T31" fmla="*/ 376 h 426"/>
                <a:gd name="T32" fmla="*/ 92 w 425"/>
                <a:gd name="T33" fmla="*/ 389 h 426"/>
                <a:gd name="T34" fmla="*/ 111 w 425"/>
                <a:gd name="T35" fmla="*/ 400 h 426"/>
                <a:gd name="T36" fmla="*/ 130 w 425"/>
                <a:gd name="T37" fmla="*/ 409 h 426"/>
                <a:gd name="T38" fmla="*/ 150 w 425"/>
                <a:gd name="T39" fmla="*/ 416 h 426"/>
                <a:gd name="T40" fmla="*/ 170 w 425"/>
                <a:gd name="T41" fmla="*/ 422 h 426"/>
                <a:gd name="T42" fmla="*/ 190 w 425"/>
                <a:gd name="T43" fmla="*/ 425 h 426"/>
                <a:gd name="T44" fmla="*/ 211 w 425"/>
                <a:gd name="T45" fmla="*/ 426 h 426"/>
                <a:gd name="T46" fmla="*/ 231 w 425"/>
                <a:gd name="T47" fmla="*/ 425 h 426"/>
                <a:gd name="T48" fmla="*/ 251 w 425"/>
                <a:gd name="T49" fmla="*/ 422 h 426"/>
                <a:gd name="T50" fmla="*/ 271 w 425"/>
                <a:gd name="T51" fmla="*/ 417 h 426"/>
                <a:gd name="T52" fmla="*/ 290 w 425"/>
                <a:gd name="T53" fmla="*/ 410 h 426"/>
                <a:gd name="T54" fmla="*/ 309 w 425"/>
                <a:gd name="T55" fmla="*/ 402 h 426"/>
                <a:gd name="T56" fmla="*/ 327 w 425"/>
                <a:gd name="T57" fmla="*/ 392 h 426"/>
                <a:gd name="T58" fmla="*/ 344 w 425"/>
                <a:gd name="T59" fmla="*/ 380 h 426"/>
                <a:gd name="T60" fmla="*/ 360 w 425"/>
                <a:gd name="T61" fmla="*/ 365 h 426"/>
                <a:gd name="T62" fmla="*/ 375 w 425"/>
                <a:gd name="T63" fmla="*/ 350 h 426"/>
                <a:gd name="T64" fmla="*/ 388 w 425"/>
                <a:gd name="T65" fmla="*/ 333 h 426"/>
                <a:gd name="T66" fmla="*/ 399 w 425"/>
                <a:gd name="T67" fmla="*/ 315 h 426"/>
                <a:gd name="T68" fmla="*/ 409 w 425"/>
                <a:gd name="T69" fmla="*/ 295 h 426"/>
                <a:gd name="T70" fmla="*/ 416 w 425"/>
                <a:gd name="T71" fmla="*/ 276 h 426"/>
                <a:gd name="T72" fmla="*/ 421 w 425"/>
                <a:gd name="T73" fmla="*/ 255 h 426"/>
                <a:gd name="T74" fmla="*/ 424 w 425"/>
                <a:gd name="T75" fmla="*/ 235 h 426"/>
                <a:gd name="T76" fmla="*/ 425 w 425"/>
                <a:gd name="T77" fmla="*/ 215 h 426"/>
                <a:gd name="T78" fmla="*/ 424 w 425"/>
                <a:gd name="T79" fmla="*/ 194 h 426"/>
                <a:gd name="T80" fmla="*/ 422 w 425"/>
                <a:gd name="T81" fmla="*/ 174 h 426"/>
                <a:gd name="T82" fmla="*/ 417 w 425"/>
                <a:gd name="T83" fmla="*/ 154 h 426"/>
                <a:gd name="T84" fmla="*/ 410 w 425"/>
                <a:gd name="T85" fmla="*/ 135 h 426"/>
                <a:gd name="T86" fmla="*/ 402 w 425"/>
                <a:gd name="T87" fmla="*/ 116 h 426"/>
                <a:gd name="T88" fmla="*/ 391 w 425"/>
                <a:gd name="T89" fmla="*/ 98 h 426"/>
                <a:gd name="T90" fmla="*/ 379 w 425"/>
                <a:gd name="T91" fmla="*/ 81 h 426"/>
                <a:gd name="T92" fmla="*/ 365 w 425"/>
                <a:gd name="T93" fmla="*/ 65 h 426"/>
                <a:gd name="T94" fmla="*/ 350 w 425"/>
                <a:gd name="T95" fmla="*/ 50 h 426"/>
                <a:gd name="T96" fmla="*/ 333 w 425"/>
                <a:gd name="T97" fmla="*/ 38 h 426"/>
                <a:gd name="T98" fmla="*/ 319 w 425"/>
                <a:gd name="T99" fmla="*/ 28 h 426"/>
                <a:gd name="T100" fmla="*/ 303 w 425"/>
                <a:gd name="T101" fmla="*/ 20 h 426"/>
                <a:gd name="T102" fmla="*/ 286 w 425"/>
                <a:gd name="T103" fmla="*/ 14 h 426"/>
                <a:gd name="T104" fmla="*/ 270 w 425"/>
                <a:gd name="T105" fmla="*/ 8 h 426"/>
                <a:gd name="T106" fmla="*/ 253 w 425"/>
                <a:gd name="T107" fmla="*/ 3 h 426"/>
                <a:gd name="T108" fmla="*/ 235 w 425"/>
                <a:gd name="T109" fmla="*/ 1 h 426"/>
                <a:gd name="T110" fmla="*/ 217 w 425"/>
                <a:gd name="T111" fmla="*/ 0 h 4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25" h="426">
                  <a:moveTo>
                    <a:pt x="42" y="84"/>
                  </a:moveTo>
                  <a:lnTo>
                    <a:pt x="36" y="93"/>
                  </a:lnTo>
                  <a:lnTo>
                    <a:pt x="30" y="102"/>
                  </a:lnTo>
                  <a:lnTo>
                    <a:pt x="25" y="112"/>
                  </a:lnTo>
                  <a:lnTo>
                    <a:pt x="20" y="121"/>
                  </a:lnTo>
                  <a:lnTo>
                    <a:pt x="16" y="131"/>
                  </a:lnTo>
                  <a:lnTo>
                    <a:pt x="12" y="140"/>
                  </a:lnTo>
                  <a:lnTo>
                    <a:pt x="9" y="150"/>
                  </a:lnTo>
                  <a:lnTo>
                    <a:pt x="6" y="161"/>
                  </a:lnTo>
                  <a:lnTo>
                    <a:pt x="4" y="171"/>
                  </a:lnTo>
                  <a:lnTo>
                    <a:pt x="2" y="180"/>
                  </a:lnTo>
                  <a:lnTo>
                    <a:pt x="1" y="190"/>
                  </a:lnTo>
                  <a:lnTo>
                    <a:pt x="0" y="200"/>
                  </a:lnTo>
                  <a:lnTo>
                    <a:pt x="0" y="212"/>
                  </a:lnTo>
                  <a:lnTo>
                    <a:pt x="0" y="222"/>
                  </a:lnTo>
                  <a:lnTo>
                    <a:pt x="0" y="232"/>
                  </a:lnTo>
                  <a:lnTo>
                    <a:pt x="2" y="242"/>
                  </a:lnTo>
                  <a:lnTo>
                    <a:pt x="3" y="251"/>
                  </a:lnTo>
                  <a:lnTo>
                    <a:pt x="5" y="261"/>
                  </a:lnTo>
                  <a:lnTo>
                    <a:pt x="8" y="272"/>
                  </a:lnTo>
                  <a:lnTo>
                    <a:pt x="11" y="282"/>
                  </a:lnTo>
                  <a:lnTo>
                    <a:pt x="14" y="291"/>
                  </a:lnTo>
                  <a:lnTo>
                    <a:pt x="18" y="300"/>
                  </a:lnTo>
                  <a:lnTo>
                    <a:pt x="22" y="309"/>
                  </a:lnTo>
                  <a:lnTo>
                    <a:pt x="27" y="319"/>
                  </a:lnTo>
                  <a:lnTo>
                    <a:pt x="33" y="328"/>
                  </a:lnTo>
                  <a:lnTo>
                    <a:pt x="38" y="336"/>
                  </a:lnTo>
                  <a:lnTo>
                    <a:pt x="44" y="345"/>
                  </a:lnTo>
                  <a:lnTo>
                    <a:pt x="52" y="353"/>
                  </a:lnTo>
                  <a:lnTo>
                    <a:pt x="59" y="360"/>
                  </a:lnTo>
                  <a:lnTo>
                    <a:pt x="67" y="369"/>
                  </a:lnTo>
                  <a:lnTo>
                    <a:pt x="75" y="376"/>
                  </a:lnTo>
                  <a:lnTo>
                    <a:pt x="83" y="383"/>
                  </a:lnTo>
                  <a:lnTo>
                    <a:pt x="92" y="389"/>
                  </a:lnTo>
                  <a:lnTo>
                    <a:pt x="102" y="395"/>
                  </a:lnTo>
                  <a:lnTo>
                    <a:pt x="111" y="400"/>
                  </a:lnTo>
                  <a:lnTo>
                    <a:pt x="120" y="405"/>
                  </a:lnTo>
                  <a:lnTo>
                    <a:pt x="130" y="409"/>
                  </a:lnTo>
                  <a:lnTo>
                    <a:pt x="139" y="413"/>
                  </a:lnTo>
                  <a:lnTo>
                    <a:pt x="150" y="416"/>
                  </a:lnTo>
                  <a:lnTo>
                    <a:pt x="160" y="420"/>
                  </a:lnTo>
                  <a:lnTo>
                    <a:pt x="170" y="422"/>
                  </a:lnTo>
                  <a:lnTo>
                    <a:pt x="180" y="424"/>
                  </a:lnTo>
                  <a:lnTo>
                    <a:pt x="190" y="425"/>
                  </a:lnTo>
                  <a:lnTo>
                    <a:pt x="201" y="426"/>
                  </a:lnTo>
                  <a:lnTo>
                    <a:pt x="211" y="426"/>
                  </a:lnTo>
                  <a:lnTo>
                    <a:pt x="221" y="426"/>
                  </a:lnTo>
                  <a:lnTo>
                    <a:pt x="231" y="425"/>
                  </a:lnTo>
                  <a:lnTo>
                    <a:pt x="241" y="424"/>
                  </a:lnTo>
                  <a:lnTo>
                    <a:pt x="251" y="422"/>
                  </a:lnTo>
                  <a:lnTo>
                    <a:pt x="261" y="420"/>
                  </a:lnTo>
                  <a:lnTo>
                    <a:pt x="271" y="417"/>
                  </a:lnTo>
                  <a:lnTo>
                    <a:pt x="281" y="414"/>
                  </a:lnTo>
                  <a:lnTo>
                    <a:pt x="290" y="410"/>
                  </a:lnTo>
                  <a:lnTo>
                    <a:pt x="300" y="406"/>
                  </a:lnTo>
                  <a:lnTo>
                    <a:pt x="309" y="402"/>
                  </a:lnTo>
                  <a:lnTo>
                    <a:pt x="318" y="397"/>
                  </a:lnTo>
                  <a:lnTo>
                    <a:pt x="327" y="392"/>
                  </a:lnTo>
                  <a:lnTo>
                    <a:pt x="335" y="386"/>
                  </a:lnTo>
                  <a:lnTo>
                    <a:pt x="344" y="380"/>
                  </a:lnTo>
                  <a:lnTo>
                    <a:pt x="353" y="373"/>
                  </a:lnTo>
                  <a:lnTo>
                    <a:pt x="360" y="365"/>
                  </a:lnTo>
                  <a:lnTo>
                    <a:pt x="368" y="358"/>
                  </a:lnTo>
                  <a:lnTo>
                    <a:pt x="375" y="350"/>
                  </a:lnTo>
                  <a:lnTo>
                    <a:pt x="382" y="342"/>
                  </a:lnTo>
                  <a:lnTo>
                    <a:pt x="388" y="333"/>
                  </a:lnTo>
                  <a:lnTo>
                    <a:pt x="394" y="324"/>
                  </a:lnTo>
                  <a:lnTo>
                    <a:pt x="399" y="315"/>
                  </a:lnTo>
                  <a:lnTo>
                    <a:pt x="405" y="304"/>
                  </a:lnTo>
                  <a:lnTo>
                    <a:pt x="409" y="295"/>
                  </a:lnTo>
                  <a:lnTo>
                    <a:pt x="413" y="285"/>
                  </a:lnTo>
                  <a:lnTo>
                    <a:pt x="416" y="276"/>
                  </a:lnTo>
                  <a:lnTo>
                    <a:pt x="419" y="266"/>
                  </a:lnTo>
                  <a:lnTo>
                    <a:pt x="421" y="255"/>
                  </a:lnTo>
                  <a:lnTo>
                    <a:pt x="423" y="245"/>
                  </a:lnTo>
                  <a:lnTo>
                    <a:pt x="424" y="235"/>
                  </a:lnTo>
                  <a:lnTo>
                    <a:pt x="425" y="225"/>
                  </a:lnTo>
                  <a:lnTo>
                    <a:pt x="425" y="215"/>
                  </a:lnTo>
                  <a:lnTo>
                    <a:pt x="425" y="204"/>
                  </a:lnTo>
                  <a:lnTo>
                    <a:pt x="424" y="194"/>
                  </a:lnTo>
                  <a:lnTo>
                    <a:pt x="423" y="184"/>
                  </a:lnTo>
                  <a:lnTo>
                    <a:pt x="422" y="174"/>
                  </a:lnTo>
                  <a:lnTo>
                    <a:pt x="419" y="164"/>
                  </a:lnTo>
                  <a:lnTo>
                    <a:pt x="417" y="154"/>
                  </a:lnTo>
                  <a:lnTo>
                    <a:pt x="414" y="144"/>
                  </a:lnTo>
                  <a:lnTo>
                    <a:pt x="410" y="135"/>
                  </a:lnTo>
                  <a:lnTo>
                    <a:pt x="407" y="125"/>
                  </a:lnTo>
                  <a:lnTo>
                    <a:pt x="402" y="116"/>
                  </a:lnTo>
                  <a:lnTo>
                    <a:pt x="396" y="106"/>
                  </a:lnTo>
                  <a:lnTo>
                    <a:pt x="391" y="98"/>
                  </a:lnTo>
                  <a:lnTo>
                    <a:pt x="385" y="89"/>
                  </a:lnTo>
                  <a:lnTo>
                    <a:pt x="379" y="81"/>
                  </a:lnTo>
                  <a:lnTo>
                    <a:pt x="372" y="73"/>
                  </a:lnTo>
                  <a:lnTo>
                    <a:pt x="365" y="65"/>
                  </a:lnTo>
                  <a:lnTo>
                    <a:pt x="358" y="58"/>
                  </a:lnTo>
                  <a:lnTo>
                    <a:pt x="350" y="50"/>
                  </a:lnTo>
                  <a:lnTo>
                    <a:pt x="341" y="43"/>
                  </a:lnTo>
                  <a:lnTo>
                    <a:pt x="333" y="38"/>
                  </a:lnTo>
                  <a:lnTo>
                    <a:pt x="326" y="33"/>
                  </a:lnTo>
                  <a:lnTo>
                    <a:pt x="319" y="28"/>
                  </a:lnTo>
                  <a:lnTo>
                    <a:pt x="311" y="24"/>
                  </a:lnTo>
                  <a:lnTo>
                    <a:pt x="303" y="20"/>
                  </a:lnTo>
                  <a:lnTo>
                    <a:pt x="294" y="17"/>
                  </a:lnTo>
                  <a:lnTo>
                    <a:pt x="286" y="14"/>
                  </a:lnTo>
                  <a:lnTo>
                    <a:pt x="278" y="11"/>
                  </a:lnTo>
                  <a:lnTo>
                    <a:pt x="270" y="8"/>
                  </a:lnTo>
                  <a:lnTo>
                    <a:pt x="261" y="6"/>
                  </a:lnTo>
                  <a:lnTo>
                    <a:pt x="253" y="3"/>
                  </a:lnTo>
                  <a:lnTo>
                    <a:pt x="243" y="2"/>
                  </a:lnTo>
                  <a:lnTo>
                    <a:pt x="235" y="1"/>
                  </a:lnTo>
                  <a:lnTo>
                    <a:pt x="226" y="0"/>
                  </a:lnTo>
                  <a:lnTo>
                    <a:pt x="217" y="0"/>
                  </a:lnTo>
                  <a:lnTo>
                    <a:pt x="20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41" name="Freeform 40">
              <a:extLst>
                <a:ext uri="{FF2B5EF4-FFF2-40B4-BE49-F238E27FC236}">
                  <a16:creationId xmlns:a16="http://schemas.microsoft.com/office/drawing/2014/main" id="{4C068A2F-4A84-838B-0D45-450E58B11F9F}"/>
                </a:ext>
              </a:extLst>
            </p:cNvPr>
            <p:cNvSpPr>
              <a:spLocks/>
            </p:cNvSpPr>
            <p:nvPr/>
          </p:nvSpPr>
          <p:spPr bwMode="auto">
            <a:xfrm>
              <a:off x="663" y="3024"/>
              <a:ext cx="51" cy="53"/>
            </a:xfrm>
            <a:custGeom>
              <a:avLst/>
              <a:gdLst>
                <a:gd name="T0" fmla="*/ 0 w 51"/>
                <a:gd name="T1" fmla="*/ 28 h 53"/>
                <a:gd name="T2" fmla="*/ 51 w 51"/>
                <a:gd name="T3" fmla="*/ 0 h 53"/>
                <a:gd name="T4" fmla="*/ 27 w 51"/>
                <a:gd name="T5" fmla="*/ 53 h 53"/>
                <a:gd name="T6" fmla="*/ 0 w 51"/>
                <a:gd name="T7" fmla="*/ 28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53">
                  <a:moveTo>
                    <a:pt x="0" y="28"/>
                  </a:moveTo>
                  <a:lnTo>
                    <a:pt x="51" y="0"/>
                  </a:lnTo>
                  <a:lnTo>
                    <a:pt x="27" y="53"/>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42" name="Rectangle 41">
              <a:extLst>
                <a:ext uri="{FF2B5EF4-FFF2-40B4-BE49-F238E27FC236}">
                  <a16:creationId xmlns:a16="http://schemas.microsoft.com/office/drawing/2014/main" id="{D788309E-DBE2-F29E-E879-6FB5155AC19B}"/>
                </a:ext>
              </a:extLst>
            </p:cNvPr>
            <p:cNvSpPr>
              <a:spLocks noChangeArrowheads="1"/>
            </p:cNvSpPr>
            <p:nvPr/>
          </p:nvSpPr>
          <p:spPr bwMode="auto">
            <a:xfrm>
              <a:off x="12" y="3100"/>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cs typeface="+mn-ea"/>
                  <a:sym typeface="+mn-lt"/>
                </a:rPr>
                <a:t>R</a:t>
              </a:r>
            </a:p>
          </p:txBody>
        </p:sp>
        <p:sp>
          <p:nvSpPr>
            <p:cNvPr id="43" name="Freeform 42">
              <a:extLst>
                <a:ext uri="{FF2B5EF4-FFF2-40B4-BE49-F238E27FC236}">
                  <a16:creationId xmlns:a16="http://schemas.microsoft.com/office/drawing/2014/main" id="{2364AEC4-B127-492B-DAE6-1F92F8307C4E}"/>
                </a:ext>
              </a:extLst>
            </p:cNvPr>
            <p:cNvSpPr>
              <a:spLocks/>
            </p:cNvSpPr>
            <p:nvPr/>
          </p:nvSpPr>
          <p:spPr bwMode="auto">
            <a:xfrm>
              <a:off x="1652" y="1013"/>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8 w 1192"/>
                <a:gd name="T17" fmla="*/ 128 h 1192"/>
                <a:gd name="T18" fmla="*/ 275 w 1192"/>
                <a:gd name="T19" fmla="*/ 95 h 1192"/>
                <a:gd name="T20" fmla="*/ 324 w 1192"/>
                <a:gd name="T21" fmla="*/ 66 h 1192"/>
                <a:gd name="T22" fmla="*/ 377 w 1192"/>
                <a:gd name="T23" fmla="*/ 42 h 1192"/>
                <a:gd name="T24" fmla="*/ 432 w 1192"/>
                <a:gd name="T25" fmla="*/ 24 h 1192"/>
                <a:gd name="T26" fmla="*/ 490 w 1192"/>
                <a:gd name="T27" fmla="*/ 11 h 1192"/>
                <a:gd name="T28" fmla="*/ 550 w 1192"/>
                <a:gd name="T29" fmla="*/ 2 h 1192"/>
                <a:gd name="T30" fmla="*/ 612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2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5 w 1192"/>
                <a:gd name="T93" fmla="*/ 1192 h 1192"/>
                <a:gd name="T94" fmla="*/ 535 w 1192"/>
                <a:gd name="T95" fmla="*/ 1189 h 1192"/>
                <a:gd name="T96" fmla="*/ 476 w 1192"/>
                <a:gd name="T97" fmla="*/ 1180 h 1192"/>
                <a:gd name="T98" fmla="*/ 419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6 w 1192"/>
                <a:gd name="T113" fmla="*/ 906 h 1192"/>
                <a:gd name="T114" fmla="*/ 59 w 1192"/>
                <a:gd name="T115" fmla="*/ 855 h 1192"/>
                <a:gd name="T116" fmla="*/ 36 w 1192"/>
                <a:gd name="T117" fmla="*/ 802 h 1192"/>
                <a:gd name="T118" fmla="*/ 19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9" y="448"/>
                  </a:lnTo>
                  <a:lnTo>
                    <a:pt x="22" y="434"/>
                  </a:lnTo>
                  <a:lnTo>
                    <a:pt x="26" y="420"/>
                  </a:lnTo>
                  <a:lnTo>
                    <a:pt x="31" y="405"/>
                  </a:lnTo>
                  <a:lnTo>
                    <a:pt x="36" y="392"/>
                  </a:lnTo>
                  <a:lnTo>
                    <a:pt x="41" y="379"/>
                  </a:lnTo>
                  <a:lnTo>
                    <a:pt x="47" y="364"/>
                  </a:lnTo>
                  <a:lnTo>
                    <a:pt x="53" y="351"/>
                  </a:lnTo>
                  <a:lnTo>
                    <a:pt x="59" y="339"/>
                  </a:lnTo>
                  <a:lnTo>
                    <a:pt x="65" y="326"/>
                  </a:lnTo>
                  <a:lnTo>
                    <a:pt x="72" y="312"/>
                  </a:lnTo>
                  <a:lnTo>
                    <a:pt x="79" y="300"/>
                  </a:lnTo>
                  <a:lnTo>
                    <a:pt x="86" y="288"/>
                  </a:lnTo>
                  <a:lnTo>
                    <a:pt x="94" y="276"/>
                  </a:lnTo>
                  <a:lnTo>
                    <a:pt x="102" y="264"/>
                  </a:lnTo>
                  <a:lnTo>
                    <a:pt x="110" y="252"/>
                  </a:lnTo>
                  <a:lnTo>
                    <a:pt x="118" y="240"/>
                  </a:lnTo>
                  <a:lnTo>
                    <a:pt x="127" y="229"/>
                  </a:lnTo>
                  <a:lnTo>
                    <a:pt x="136" y="218"/>
                  </a:lnTo>
                  <a:lnTo>
                    <a:pt x="146" y="206"/>
                  </a:lnTo>
                  <a:lnTo>
                    <a:pt x="155" y="196"/>
                  </a:lnTo>
                  <a:lnTo>
                    <a:pt x="174" y="176"/>
                  </a:lnTo>
                  <a:lnTo>
                    <a:pt x="196" y="155"/>
                  </a:lnTo>
                  <a:lnTo>
                    <a:pt x="206" y="146"/>
                  </a:lnTo>
                  <a:lnTo>
                    <a:pt x="217" y="137"/>
                  </a:lnTo>
                  <a:lnTo>
                    <a:pt x="228" y="128"/>
                  </a:lnTo>
                  <a:lnTo>
                    <a:pt x="239" y="120"/>
                  </a:lnTo>
                  <a:lnTo>
                    <a:pt x="251" y="111"/>
                  </a:lnTo>
                  <a:lnTo>
                    <a:pt x="263" y="102"/>
                  </a:lnTo>
                  <a:lnTo>
                    <a:pt x="275" y="95"/>
                  </a:lnTo>
                  <a:lnTo>
                    <a:pt x="286" y="87"/>
                  </a:lnTo>
                  <a:lnTo>
                    <a:pt x="300" y="80"/>
                  </a:lnTo>
                  <a:lnTo>
                    <a:pt x="312" y="73"/>
                  </a:lnTo>
                  <a:lnTo>
                    <a:pt x="324" y="66"/>
                  </a:lnTo>
                  <a:lnTo>
                    <a:pt x="337" y="60"/>
                  </a:lnTo>
                  <a:lnTo>
                    <a:pt x="351" y="53"/>
                  </a:lnTo>
                  <a:lnTo>
                    <a:pt x="364" y="47"/>
                  </a:lnTo>
                  <a:lnTo>
                    <a:pt x="377" y="42"/>
                  </a:lnTo>
                  <a:lnTo>
                    <a:pt x="391" y="37"/>
                  </a:lnTo>
                  <a:lnTo>
                    <a:pt x="405" y="32"/>
                  </a:lnTo>
                  <a:lnTo>
                    <a:pt x="419" y="28"/>
                  </a:lnTo>
                  <a:lnTo>
                    <a:pt x="432" y="24"/>
                  </a:lnTo>
                  <a:lnTo>
                    <a:pt x="446" y="20"/>
                  </a:lnTo>
                  <a:lnTo>
                    <a:pt x="461" y="16"/>
                  </a:lnTo>
                  <a:lnTo>
                    <a:pt x="476" y="13"/>
                  </a:lnTo>
                  <a:lnTo>
                    <a:pt x="490" y="11"/>
                  </a:lnTo>
                  <a:lnTo>
                    <a:pt x="505" y="8"/>
                  </a:lnTo>
                  <a:lnTo>
                    <a:pt x="520" y="6"/>
                  </a:lnTo>
                  <a:lnTo>
                    <a:pt x="535" y="3"/>
                  </a:lnTo>
                  <a:lnTo>
                    <a:pt x="550" y="2"/>
                  </a:lnTo>
                  <a:lnTo>
                    <a:pt x="565" y="1"/>
                  </a:lnTo>
                  <a:lnTo>
                    <a:pt x="580" y="1"/>
                  </a:lnTo>
                  <a:lnTo>
                    <a:pt x="595" y="0"/>
                  </a:lnTo>
                  <a:lnTo>
                    <a:pt x="612" y="1"/>
                  </a:lnTo>
                  <a:lnTo>
                    <a:pt x="627" y="1"/>
                  </a:lnTo>
                  <a:lnTo>
                    <a:pt x="641" y="2"/>
                  </a:lnTo>
                  <a:lnTo>
                    <a:pt x="657" y="5"/>
                  </a:lnTo>
                  <a:lnTo>
                    <a:pt x="672" y="6"/>
                  </a:lnTo>
                  <a:lnTo>
                    <a:pt x="687" y="8"/>
                  </a:lnTo>
                  <a:lnTo>
                    <a:pt x="702" y="11"/>
                  </a:lnTo>
                  <a:lnTo>
                    <a:pt x="716" y="13"/>
                  </a:lnTo>
                  <a:lnTo>
                    <a:pt x="730" y="16"/>
                  </a:lnTo>
                  <a:lnTo>
                    <a:pt x="745" y="20"/>
                  </a:lnTo>
                  <a:lnTo>
                    <a:pt x="760" y="24"/>
                  </a:lnTo>
                  <a:lnTo>
                    <a:pt x="773" y="28"/>
                  </a:lnTo>
                  <a:lnTo>
                    <a:pt x="787" y="32"/>
                  </a:lnTo>
                  <a:lnTo>
                    <a:pt x="800" y="37"/>
                  </a:lnTo>
                  <a:lnTo>
                    <a:pt x="815" y="42"/>
                  </a:lnTo>
                  <a:lnTo>
                    <a:pt x="828" y="47"/>
                  </a:lnTo>
                  <a:lnTo>
                    <a:pt x="841" y="53"/>
                  </a:lnTo>
                  <a:lnTo>
                    <a:pt x="855" y="60"/>
                  </a:lnTo>
                  <a:lnTo>
                    <a:pt x="868" y="66"/>
                  </a:lnTo>
                  <a:lnTo>
                    <a:pt x="880" y="73"/>
                  </a:lnTo>
                  <a:lnTo>
                    <a:pt x="892" y="80"/>
                  </a:lnTo>
                  <a:lnTo>
                    <a:pt x="906" y="87"/>
                  </a:lnTo>
                  <a:lnTo>
                    <a:pt x="917" y="95"/>
                  </a:lnTo>
                  <a:lnTo>
                    <a:pt x="929" y="102"/>
                  </a:lnTo>
                  <a:lnTo>
                    <a:pt x="941" y="111"/>
                  </a:lnTo>
                  <a:lnTo>
                    <a:pt x="953" y="120"/>
                  </a:lnTo>
                  <a:lnTo>
                    <a:pt x="964" y="128"/>
                  </a:lnTo>
                  <a:lnTo>
                    <a:pt x="975" y="137"/>
                  </a:lnTo>
                  <a:lnTo>
                    <a:pt x="986" y="146"/>
                  </a:lnTo>
                  <a:lnTo>
                    <a:pt x="996" y="155"/>
                  </a:lnTo>
                  <a:lnTo>
                    <a:pt x="1018" y="176"/>
                  </a:lnTo>
                  <a:lnTo>
                    <a:pt x="1037" y="196"/>
                  </a:lnTo>
                  <a:lnTo>
                    <a:pt x="1046" y="206"/>
                  </a:lnTo>
                  <a:lnTo>
                    <a:pt x="1056" y="218"/>
                  </a:lnTo>
                  <a:lnTo>
                    <a:pt x="1065" y="229"/>
                  </a:lnTo>
                  <a:lnTo>
                    <a:pt x="1074" y="240"/>
                  </a:lnTo>
                  <a:lnTo>
                    <a:pt x="1082" y="252"/>
                  </a:lnTo>
                  <a:lnTo>
                    <a:pt x="1090" y="264"/>
                  </a:lnTo>
                  <a:lnTo>
                    <a:pt x="1098" y="276"/>
                  </a:lnTo>
                  <a:lnTo>
                    <a:pt x="1106" y="288"/>
                  </a:lnTo>
                  <a:lnTo>
                    <a:pt x="1113" y="300"/>
                  </a:lnTo>
                  <a:lnTo>
                    <a:pt x="1120" y="312"/>
                  </a:lnTo>
                  <a:lnTo>
                    <a:pt x="1127" y="326"/>
                  </a:lnTo>
                  <a:lnTo>
                    <a:pt x="1133" y="338"/>
                  </a:lnTo>
                  <a:lnTo>
                    <a:pt x="1139" y="351"/>
                  </a:lnTo>
                  <a:lnTo>
                    <a:pt x="1145" y="364"/>
                  </a:lnTo>
                  <a:lnTo>
                    <a:pt x="1150" y="379"/>
                  </a:lnTo>
                  <a:lnTo>
                    <a:pt x="1156" y="392"/>
                  </a:lnTo>
                  <a:lnTo>
                    <a:pt x="1161" y="405"/>
                  </a:lnTo>
                  <a:lnTo>
                    <a:pt x="1166" y="420"/>
                  </a:lnTo>
                  <a:lnTo>
                    <a:pt x="1170" y="434"/>
                  </a:lnTo>
                  <a:lnTo>
                    <a:pt x="1173" y="448"/>
                  </a:lnTo>
                  <a:lnTo>
                    <a:pt x="1177" y="462"/>
                  </a:lnTo>
                  <a:lnTo>
                    <a:pt x="1180" y="477"/>
                  </a:lnTo>
                  <a:lnTo>
                    <a:pt x="1183" y="491"/>
                  </a:lnTo>
                  <a:lnTo>
                    <a:pt x="1185" y="506"/>
                  </a:lnTo>
                  <a:lnTo>
                    <a:pt x="1187" y="520"/>
                  </a:lnTo>
                  <a:lnTo>
                    <a:pt x="1189" y="536"/>
                  </a:lnTo>
                  <a:lnTo>
                    <a:pt x="1190" y="551"/>
                  </a:lnTo>
                  <a:lnTo>
                    <a:pt x="1191" y="566"/>
                  </a:lnTo>
                  <a:lnTo>
                    <a:pt x="1192" y="582"/>
                  </a:lnTo>
                  <a:lnTo>
                    <a:pt x="1192" y="597"/>
                  </a:lnTo>
                  <a:lnTo>
                    <a:pt x="1192" y="612"/>
                  </a:lnTo>
                  <a:lnTo>
                    <a:pt x="1191" y="628"/>
                  </a:lnTo>
                  <a:lnTo>
                    <a:pt x="1190" y="643"/>
                  </a:lnTo>
                  <a:lnTo>
                    <a:pt x="1189" y="658"/>
                  </a:lnTo>
                  <a:lnTo>
                    <a:pt x="1187" y="672"/>
                  </a:lnTo>
                  <a:lnTo>
                    <a:pt x="1185" y="688"/>
                  </a:lnTo>
                  <a:lnTo>
                    <a:pt x="1183" y="702"/>
                  </a:lnTo>
                  <a:lnTo>
                    <a:pt x="1180" y="717"/>
                  </a:lnTo>
                  <a:lnTo>
                    <a:pt x="1177" y="732"/>
                  </a:lnTo>
                  <a:lnTo>
                    <a:pt x="1173" y="746"/>
                  </a:lnTo>
                  <a:lnTo>
                    <a:pt x="1170" y="760"/>
                  </a:lnTo>
                  <a:lnTo>
                    <a:pt x="1166" y="774"/>
                  </a:lnTo>
                  <a:lnTo>
                    <a:pt x="1161" y="788"/>
                  </a:lnTo>
                  <a:lnTo>
                    <a:pt x="1156" y="802"/>
                  </a:lnTo>
                  <a:lnTo>
                    <a:pt x="1150" y="815"/>
                  </a:lnTo>
                  <a:lnTo>
                    <a:pt x="1145" y="828"/>
                  </a:lnTo>
                  <a:lnTo>
                    <a:pt x="1139" y="842"/>
                  </a:lnTo>
                  <a:lnTo>
                    <a:pt x="1133" y="855"/>
                  </a:lnTo>
                  <a:lnTo>
                    <a:pt x="1127" y="868"/>
                  </a:lnTo>
                  <a:lnTo>
                    <a:pt x="1120" y="880"/>
                  </a:lnTo>
                  <a:lnTo>
                    <a:pt x="1113" y="894"/>
                  </a:lnTo>
                  <a:lnTo>
                    <a:pt x="1106" y="906"/>
                  </a:lnTo>
                  <a:lnTo>
                    <a:pt x="1098" y="918"/>
                  </a:lnTo>
                  <a:lnTo>
                    <a:pt x="1090" y="930"/>
                  </a:lnTo>
                  <a:lnTo>
                    <a:pt x="1082" y="942"/>
                  </a:lnTo>
                  <a:lnTo>
                    <a:pt x="1074" y="954"/>
                  </a:lnTo>
                  <a:lnTo>
                    <a:pt x="1065" y="965"/>
                  </a:lnTo>
                  <a:lnTo>
                    <a:pt x="1056" y="976"/>
                  </a:lnTo>
                  <a:lnTo>
                    <a:pt x="1046" y="987"/>
                  </a:lnTo>
                  <a:lnTo>
                    <a:pt x="1037" y="998"/>
                  </a:lnTo>
                  <a:lnTo>
                    <a:pt x="1018" y="1018"/>
                  </a:lnTo>
                  <a:lnTo>
                    <a:pt x="996" y="1037"/>
                  </a:lnTo>
                  <a:lnTo>
                    <a:pt x="986" y="1048"/>
                  </a:lnTo>
                  <a:lnTo>
                    <a:pt x="975" y="1057"/>
                  </a:lnTo>
                  <a:lnTo>
                    <a:pt x="964" y="1066"/>
                  </a:lnTo>
                  <a:lnTo>
                    <a:pt x="953" y="1074"/>
                  </a:lnTo>
                  <a:lnTo>
                    <a:pt x="941" y="1082"/>
                  </a:lnTo>
                  <a:lnTo>
                    <a:pt x="929" y="1091"/>
                  </a:lnTo>
                  <a:lnTo>
                    <a:pt x="917" y="1099"/>
                  </a:lnTo>
                  <a:lnTo>
                    <a:pt x="906" y="1107"/>
                  </a:lnTo>
                  <a:lnTo>
                    <a:pt x="892" y="1114"/>
                  </a:lnTo>
                  <a:lnTo>
                    <a:pt x="880" y="1121"/>
                  </a:lnTo>
                  <a:lnTo>
                    <a:pt x="868" y="1127"/>
                  </a:lnTo>
                  <a:lnTo>
                    <a:pt x="855" y="1134"/>
                  </a:lnTo>
                  <a:lnTo>
                    <a:pt x="841" y="1140"/>
                  </a:lnTo>
                  <a:lnTo>
                    <a:pt x="828" y="1146"/>
                  </a:lnTo>
                  <a:lnTo>
                    <a:pt x="815" y="1152"/>
                  </a:lnTo>
                  <a:lnTo>
                    <a:pt x="800"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7" y="1191"/>
                  </a:lnTo>
                  <a:lnTo>
                    <a:pt x="612" y="1192"/>
                  </a:lnTo>
                  <a:lnTo>
                    <a:pt x="595" y="1192"/>
                  </a:lnTo>
                  <a:lnTo>
                    <a:pt x="580" y="1192"/>
                  </a:lnTo>
                  <a:lnTo>
                    <a:pt x="565" y="1192"/>
                  </a:lnTo>
                  <a:lnTo>
                    <a:pt x="551" y="1191"/>
                  </a:lnTo>
                  <a:lnTo>
                    <a:pt x="535" y="1189"/>
                  </a:lnTo>
                  <a:lnTo>
                    <a:pt x="520" y="1188"/>
                  </a:lnTo>
                  <a:lnTo>
                    <a:pt x="506" y="1186"/>
                  </a:lnTo>
                  <a:lnTo>
                    <a:pt x="490" y="1183"/>
                  </a:lnTo>
                  <a:lnTo>
                    <a:pt x="476" y="1180"/>
                  </a:lnTo>
                  <a:lnTo>
                    <a:pt x="462" y="1177"/>
                  </a:lnTo>
                  <a:lnTo>
                    <a:pt x="446" y="1174"/>
                  </a:lnTo>
                  <a:lnTo>
                    <a:pt x="433" y="1170"/>
                  </a:lnTo>
                  <a:lnTo>
                    <a:pt x="419" y="1166"/>
                  </a:lnTo>
                  <a:lnTo>
                    <a:pt x="405" y="1162"/>
                  </a:lnTo>
                  <a:lnTo>
                    <a:pt x="391" y="1157"/>
                  </a:lnTo>
                  <a:lnTo>
                    <a:pt x="377" y="1152"/>
                  </a:lnTo>
                  <a:lnTo>
                    <a:pt x="364" y="1146"/>
                  </a:lnTo>
                  <a:lnTo>
                    <a:pt x="351" y="1140"/>
                  </a:lnTo>
                  <a:lnTo>
                    <a:pt x="337" y="1134"/>
                  </a:lnTo>
                  <a:lnTo>
                    <a:pt x="324" y="1127"/>
                  </a:lnTo>
                  <a:lnTo>
                    <a:pt x="312" y="1121"/>
                  </a:lnTo>
                  <a:lnTo>
                    <a:pt x="300" y="1114"/>
                  </a:lnTo>
                  <a:lnTo>
                    <a:pt x="286" y="1107"/>
                  </a:lnTo>
                  <a:lnTo>
                    <a:pt x="275" y="1099"/>
                  </a:lnTo>
                  <a:lnTo>
                    <a:pt x="263" y="1091"/>
                  </a:lnTo>
                  <a:lnTo>
                    <a:pt x="251" y="1082"/>
                  </a:lnTo>
                  <a:lnTo>
                    <a:pt x="239" y="1074"/>
                  </a:lnTo>
                  <a:lnTo>
                    <a:pt x="228" y="1066"/>
                  </a:lnTo>
                  <a:lnTo>
                    <a:pt x="217" y="1057"/>
                  </a:lnTo>
                  <a:lnTo>
                    <a:pt x="206" y="1048"/>
                  </a:lnTo>
                  <a:lnTo>
                    <a:pt x="196" y="1037"/>
                  </a:lnTo>
                  <a:lnTo>
                    <a:pt x="174" y="1018"/>
                  </a:lnTo>
                  <a:lnTo>
                    <a:pt x="155" y="998"/>
                  </a:lnTo>
                  <a:lnTo>
                    <a:pt x="146" y="987"/>
                  </a:lnTo>
                  <a:lnTo>
                    <a:pt x="136" y="976"/>
                  </a:lnTo>
                  <a:lnTo>
                    <a:pt x="127" y="965"/>
                  </a:lnTo>
                  <a:lnTo>
                    <a:pt x="118" y="954"/>
                  </a:lnTo>
                  <a:lnTo>
                    <a:pt x="110" y="942"/>
                  </a:lnTo>
                  <a:lnTo>
                    <a:pt x="102" y="930"/>
                  </a:lnTo>
                  <a:lnTo>
                    <a:pt x="94" y="918"/>
                  </a:lnTo>
                  <a:lnTo>
                    <a:pt x="86" y="906"/>
                  </a:lnTo>
                  <a:lnTo>
                    <a:pt x="79" y="894"/>
                  </a:lnTo>
                  <a:lnTo>
                    <a:pt x="72" y="880"/>
                  </a:lnTo>
                  <a:lnTo>
                    <a:pt x="65" y="868"/>
                  </a:lnTo>
                  <a:lnTo>
                    <a:pt x="59" y="855"/>
                  </a:lnTo>
                  <a:lnTo>
                    <a:pt x="53" y="842"/>
                  </a:lnTo>
                  <a:lnTo>
                    <a:pt x="47" y="828"/>
                  </a:lnTo>
                  <a:lnTo>
                    <a:pt x="41" y="815"/>
                  </a:lnTo>
                  <a:lnTo>
                    <a:pt x="36" y="802"/>
                  </a:lnTo>
                  <a:lnTo>
                    <a:pt x="31" y="788"/>
                  </a:lnTo>
                  <a:lnTo>
                    <a:pt x="26" y="774"/>
                  </a:lnTo>
                  <a:lnTo>
                    <a:pt x="22" y="760"/>
                  </a:lnTo>
                  <a:lnTo>
                    <a:pt x="19" y="746"/>
                  </a:lnTo>
                  <a:lnTo>
                    <a:pt x="15" y="732"/>
                  </a:lnTo>
                  <a:lnTo>
                    <a:pt x="12" y="717"/>
                  </a:lnTo>
                  <a:lnTo>
                    <a:pt x="9" y="702"/>
                  </a:lnTo>
                  <a:lnTo>
                    <a:pt x="7" y="688"/>
                  </a:lnTo>
                  <a:lnTo>
                    <a:pt x="5" y="672"/>
                  </a:lnTo>
                  <a:lnTo>
                    <a:pt x="3" y="658"/>
                  </a:lnTo>
                  <a:lnTo>
                    <a:pt x="2" y="643"/>
                  </a:lnTo>
                  <a:lnTo>
                    <a:pt x="1" y="628"/>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44" name="Freeform 43">
              <a:extLst>
                <a:ext uri="{FF2B5EF4-FFF2-40B4-BE49-F238E27FC236}">
                  <a16:creationId xmlns:a16="http://schemas.microsoft.com/office/drawing/2014/main" id="{711D4068-A03E-8546-9428-3B8D09938E0D}"/>
                </a:ext>
              </a:extLst>
            </p:cNvPr>
            <p:cNvSpPr>
              <a:spLocks/>
            </p:cNvSpPr>
            <p:nvPr/>
          </p:nvSpPr>
          <p:spPr bwMode="auto">
            <a:xfrm>
              <a:off x="1652" y="1013"/>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8 w 1192"/>
                <a:gd name="T17" fmla="*/ 128 h 1192"/>
                <a:gd name="T18" fmla="*/ 275 w 1192"/>
                <a:gd name="T19" fmla="*/ 95 h 1192"/>
                <a:gd name="T20" fmla="*/ 324 w 1192"/>
                <a:gd name="T21" fmla="*/ 66 h 1192"/>
                <a:gd name="T22" fmla="*/ 377 w 1192"/>
                <a:gd name="T23" fmla="*/ 42 h 1192"/>
                <a:gd name="T24" fmla="*/ 432 w 1192"/>
                <a:gd name="T25" fmla="*/ 24 h 1192"/>
                <a:gd name="T26" fmla="*/ 490 w 1192"/>
                <a:gd name="T27" fmla="*/ 11 h 1192"/>
                <a:gd name="T28" fmla="*/ 550 w 1192"/>
                <a:gd name="T29" fmla="*/ 2 h 1192"/>
                <a:gd name="T30" fmla="*/ 612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2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5 w 1192"/>
                <a:gd name="T93" fmla="*/ 1192 h 1192"/>
                <a:gd name="T94" fmla="*/ 535 w 1192"/>
                <a:gd name="T95" fmla="*/ 1189 h 1192"/>
                <a:gd name="T96" fmla="*/ 476 w 1192"/>
                <a:gd name="T97" fmla="*/ 1180 h 1192"/>
                <a:gd name="T98" fmla="*/ 419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6 w 1192"/>
                <a:gd name="T113" fmla="*/ 906 h 1192"/>
                <a:gd name="T114" fmla="*/ 59 w 1192"/>
                <a:gd name="T115" fmla="*/ 855 h 1192"/>
                <a:gd name="T116" fmla="*/ 36 w 1192"/>
                <a:gd name="T117" fmla="*/ 802 h 1192"/>
                <a:gd name="T118" fmla="*/ 19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9" y="448"/>
                  </a:lnTo>
                  <a:lnTo>
                    <a:pt x="22" y="434"/>
                  </a:lnTo>
                  <a:lnTo>
                    <a:pt x="26" y="420"/>
                  </a:lnTo>
                  <a:lnTo>
                    <a:pt x="31" y="405"/>
                  </a:lnTo>
                  <a:lnTo>
                    <a:pt x="36" y="392"/>
                  </a:lnTo>
                  <a:lnTo>
                    <a:pt x="41" y="379"/>
                  </a:lnTo>
                  <a:lnTo>
                    <a:pt x="47" y="364"/>
                  </a:lnTo>
                  <a:lnTo>
                    <a:pt x="53" y="351"/>
                  </a:lnTo>
                  <a:lnTo>
                    <a:pt x="59" y="339"/>
                  </a:lnTo>
                  <a:lnTo>
                    <a:pt x="65" y="326"/>
                  </a:lnTo>
                  <a:lnTo>
                    <a:pt x="72" y="312"/>
                  </a:lnTo>
                  <a:lnTo>
                    <a:pt x="79" y="300"/>
                  </a:lnTo>
                  <a:lnTo>
                    <a:pt x="86" y="288"/>
                  </a:lnTo>
                  <a:lnTo>
                    <a:pt x="94" y="276"/>
                  </a:lnTo>
                  <a:lnTo>
                    <a:pt x="102" y="264"/>
                  </a:lnTo>
                  <a:lnTo>
                    <a:pt x="110" y="252"/>
                  </a:lnTo>
                  <a:lnTo>
                    <a:pt x="118" y="240"/>
                  </a:lnTo>
                  <a:lnTo>
                    <a:pt x="127" y="229"/>
                  </a:lnTo>
                  <a:lnTo>
                    <a:pt x="136" y="218"/>
                  </a:lnTo>
                  <a:lnTo>
                    <a:pt x="146" y="206"/>
                  </a:lnTo>
                  <a:lnTo>
                    <a:pt x="155" y="196"/>
                  </a:lnTo>
                  <a:lnTo>
                    <a:pt x="174" y="176"/>
                  </a:lnTo>
                  <a:lnTo>
                    <a:pt x="196" y="155"/>
                  </a:lnTo>
                  <a:lnTo>
                    <a:pt x="206" y="146"/>
                  </a:lnTo>
                  <a:lnTo>
                    <a:pt x="217" y="137"/>
                  </a:lnTo>
                  <a:lnTo>
                    <a:pt x="228" y="128"/>
                  </a:lnTo>
                  <a:lnTo>
                    <a:pt x="239" y="120"/>
                  </a:lnTo>
                  <a:lnTo>
                    <a:pt x="251" y="111"/>
                  </a:lnTo>
                  <a:lnTo>
                    <a:pt x="263" y="102"/>
                  </a:lnTo>
                  <a:lnTo>
                    <a:pt x="275" y="95"/>
                  </a:lnTo>
                  <a:lnTo>
                    <a:pt x="286" y="87"/>
                  </a:lnTo>
                  <a:lnTo>
                    <a:pt x="300" y="80"/>
                  </a:lnTo>
                  <a:lnTo>
                    <a:pt x="312" y="73"/>
                  </a:lnTo>
                  <a:lnTo>
                    <a:pt x="324" y="66"/>
                  </a:lnTo>
                  <a:lnTo>
                    <a:pt x="337" y="60"/>
                  </a:lnTo>
                  <a:lnTo>
                    <a:pt x="351" y="53"/>
                  </a:lnTo>
                  <a:lnTo>
                    <a:pt x="364" y="47"/>
                  </a:lnTo>
                  <a:lnTo>
                    <a:pt x="377" y="42"/>
                  </a:lnTo>
                  <a:lnTo>
                    <a:pt x="391" y="37"/>
                  </a:lnTo>
                  <a:lnTo>
                    <a:pt x="405" y="32"/>
                  </a:lnTo>
                  <a:lnTo>
                    <a:pt x="419" y="28"/>
                  </a:lnTo>
                  <a:lnTo>
                    <a:pt x="432" y="24"/>
                  </a:lnTo>
                  <a:lnTo>
                    <a:pt x="446" y="20"/>
                  </a:lnTo>
                  <a:lnTo>
                    <a:pt x="461" y="16"/>
                  </a:lnTo>
                  <a:lnTo>
                    <a:pt x="476" y="13"/>
                  </a:lnTo>
                  <a:lnTo>
                    <a:pt x="490" y="11"/>
                  </a:lnTo>
                  <a:lnTo>
                    <a:pt x="505" y="8"/>
                  </a:lnTo>
                  <a:lnTo>
                    <a:pt x="520" y="6"/>
                  </a:lnTo>
                  <a:lnTo>
                    <a:pt x="535" y="3"/>
                  </a:lnTo>
                  <a:lnTo>
                    <a:pt x="550" y="2"/>
                  </a:lnTo>
                  <a:lnTo>
                    <a:pt x="565" y="1"/>
                  </a:lnTo>
                  <a:lnTo>
                    <a:pt x="580" y="1"/>
                  </a:lnTo>
                  <a:lnTo>
                    <a:pt x="595" y="0"/>
                  </a:lnTo>
                  <a:lnTo>
                    <a:pt x="612" y="1"/>
                  </a:lnTo>
                  <a:lnTo>
                    <a:pt x="627" y="1"/>
                  </a:lnTo>
                  <a:lnTo>
                    <a:pt x="641" y="2"/>
                  </a:lnTo>
                  <a:lnTo>
                    <a:pt x="657" y="5"/>
                  </a:lnTo>
                  <a:lnTo>
                    <a:pt x="672" y="6"/>
                  </a:lnTo>
                  <a:lnTo>
                    <a:pt x="687" y="8"/>
                  </a:lnTo>
                  <a:lnTo>
                    <a:pt x="702" y="11"/>
                  </a:lnTo>
                  <a:lnTo>
                    <a:pt x="716" y="13"/>
                  </a:lnTo>
                  <a:lnTo>
                    <a:pt x="730" y="16"/>
                  </a:lnTo>
                  <a:lnTo>
                    <a:pt x="745" y="20"/>
                  </a:lnTo>
                  <a:lnTo>
                    <a:pt x="760" y="24"/>
                  </a:lnTo>
                  <a:lnTo>
                    <a:pt x="773" y="28"/>
                  </a:lnTo>
                  <a:lnTo>
                    <a:pt x="787" y="32"/>
                  </a:lnTo>
                  <a:lnTo>
                    <a:pt x="800" y="37"/>
                  </a:lnTo>
                  <a:lnTo>
                    <a:pt x="815" y="42"/>
                  </a:lnTo>
                  <a:lnTo>
                    <a:pt x="828" y="47"/>
                  </a:lnTo>
                  <a:lnTo>
                    <a:pt x="841" y="53"/>
                  </a:lnTo>
                  <a:lnTo>
                    <a:pt x="855" y="60"/>
                  </a:lnTo>
                  <a:lnTo>
                    <a:pt x="868" y="66"/>
                  </a:lnTo>
                  <a:lnTo>
                    <a:pt x="880" y="73"/>
                  </a:lnTo>
                  <a:lnTo>
                    <a:pt x="892" y="80"/>
                  </a:lnTo>
                  <a:lnTo>
                    <a:pt x="906" y="87"/>
                  </a:lnTo>
                  <a:lnTo>
                    <a:pt x="917" y="95"/>
                  </a:lnTo>
                  <a:lnTo>
                    <a:pt x="929" y="102"/>
                  </a:lnTo>
                  <a:lnTo>
                    <a:pt x="941" y="111"/>
                  </a:lnTo>
                  <a:lnTo>
                    <a:pt x="953" y="120"/>
                  </a:lnTo>
                  <a:lnTo>
                    <a:pt x="964" y="128"/>
                  </a:lnTo>
                  <a:lnTo>
                    <a:pt x="975" y="137"/>
                  </a:lnTo>
                  <a:lnTo>
                    <a:pt x="986" y="146"/>
                  </a:lnTo>
                  <a:lnTo>
                    <a:pt x="996" y="155"/>
                  </a:lnTo>
                  <a:lnTo>
                    <a:pt x="1018" y="176"/>
                  </a:lnTo>
                  <a:lnTo>
                    <a:pt x="1037" y="196"/>
                  </a:lnTo>
                  <a:lnTo>
                    <a:pt x="1046" y="206"/>
                  </a:lnTo>
                  <a:lnTo>
                    <a:pt x="1056" y="218"/>
                  </a:lnTo>
                  <a:lnTo>
                    <a:pt x="1065" y="229"/>
                  </a:lnTo>
                  <a:lnTo>
                    <a:pt x="1074" y="240"/>
                  </a:lnTo>
                  <a:lnTo>
                    <a:pt x="1082" y="252"/>
                  </a:lnTo>
                  <a:lnTo>
                    <a:pt x="1090" y="264"/>
                  </a:lnTo>
                  <a:lnTo>
                    <a:pt x="1098" y="276"/>
                  </a:lnTo>
                  <a:lnTo>
                    <a:pt x="1106" y="288"/>
                  </a:lnTo>
                  <a:lnTo>
                    <a:pt x="1113" y="300"/>
                  </a:lnTo>
                  <a:lnTo>
                    <a:pt x="1120" y="312"/>
                  </a:lnTo>
                  <a:lnTo>
                    <a:pt x="1127" y="326"/>
                  </a:lnTo>
                  <a:lnTo>
                    <a:pt x="1133" y="338"/>
                  </a:lnTo>
                  <a:lnTo>
                    <a:pt x="1139" y="351"/>
                  </a:lnTo>
                  <a:lnTo>
                    <a:pt x="1145" y="364"/>
                  </a:lnTo>
                  <a:lnTo>
                    <a:pt x="1150" y="379"/>
                  </a:lnTo>
                  <a:lnTo>
                    <a:pt x="1156" y="392"/>
                  </a:lnTo>
                  <a:lnTo>
                    <a:pt x="1161" y="405"/>
                  </a:lnTo>
                  <a:lnTo>
                    <a:pt x="1166" y="420"/>
                  </a:lnTo>
                  <a:lnTo>
                    <a:pt x="1170" y="434"/>
                  </a:lnTo>
                  <a:lnTo>
                    <a:pt x="1173" y="448"/>
                  </a:lnTo>
                  <a:lnTo>
                    <a:pt x="1177" y="462"/>
                  </a:lnTo>
                  <a:lnTo>
                    <a:pt x="1180" y="477"/>
                  </a:lnTo>
                  <a:lnTo>
                    <a:pt x="1183" y="491"/>
                  </a:lnTo>
                  <a:lnTo>
                    <a:pt x="1185" y="506"/>
                  </a:lnTo>
                  <a:lnTo>
                    <a:pt x="1187" y="520"/>
                  </a:lnTo>
                  <a:lnTo>
                    <a:pt x="1189" y="536"/>
                  </a:lnTo>
                  <a:lnTo>
                    <a:pt x="1190" y="551"/>
                  </a:lnTo>
                  <a:lnTo>
                    <a:pt x="1191" y="566"/>
                  </a:lnTo>
                  <a:lnTo>
                    <a:pt x="1192" y="582"/>
                  </a:lnTo>
                  <a:lnTo>
                    <a:pt x="1192" y="597"/>
                  </a:lnTo>
                  <a:lnTo>
                    <a:pt x="1192" y="612"/>
                  </a:lnTo>
                  <a:lnTo>
                    <a:pt x="1191" y="628"/>
                  </a:lnTo>
                  <a:lnTo>
                    <a:pt x="1190" y="643"/>
                  </a:lnTo>
                  <a:lnTo>
                    <a:pt x="1189" y="658"/>
                  </a:lnTo>
                  <a:lnTo>
                    <a:pt x="1187" y="672"/>
                  </a:lnTo>
                  <a:lnTo>
                    <a:pt x="1185" y="688"/>
                  </a:lnTo>
                  <a:lnTo>
                    <a:pt x="1183" y="702"/>
                  </a:lnTo>
                  <a:lnTo>
                    <a:pt x="1180" y="717"/>
                  </a:lnTo>
                  <a:lnTo>
                    <a:pt x="1177" y="732"/>
                  </a:lnTo>
                  <a:lnTo>
                    <a:pt x="1173" y="746"/>
                  </a:lnTo>
                  <a:lnTo>
                    <a:pt x="1170" y="760"/>
                  </a:lnTo>
                  <a:lnTo>
                    <a:pt x="1166" y="774"/>
                  </a:lnTo>
                  <a:lnTo>
                    <a:pt x="1161" y="788"/>
                  </a:lnTo>
                  <a:lnTo>
                    <a:pt x="1156" y="802"/>
                  </a:lnTo>
                  <a:lnTo>
                    <a:pt x="1150" y="815"/>
                  </a:lnTo>
                  <a:lnTo>
                    <a:pt x="1145" y="828"/>
                  </a:lnTo>
                  <a:lnTo>
                    <a:pt x="1139" y="842"/>
                  </a:lnTo>
                  <a:lnTo>
                    <a:pt x="1133" y="855"/>
                  </a:lnTo>
                  <a:lnTo>
                    <a:pt x="1127" y="868"/>
                  </a:lnTo>
                  <a:lnTo>
                    <a:pt x="1120" y="880"/>
                  </a:lnTo>
                  <a:lnTo>
                    <a:pt x="1113" y="894"/>
                  </a:lnTo>
                  <a:lnTo>
                    <a:pt x="1106" y="906"/>
                  </a:lnTo>
                  <a:lnTo>
                    <a:pt x="1098" y="918"/>
                  </a:lnTo>
                  <a:lnTo>
                    <a:pt x="1090" y="930"/>
                  </a:lnTo>
                  <a:lnTo>
                    <a:pt x="1082" y="942"/>
                  </a:lnTo>
                  <a:lnTo>
                    <a:pt x="1074" y="954"/>
                  </a:lnTo>
                  <a:lnTo>
                    <a:pt x="1065" y="965"/>
                  </a:lnTo>
                  <a:lnTo>
                    <a:pt x="1056" y="976"/>
                  </a:lnTo>
                  <a:lnTo>
                    <a:pt x="1046" y="987"/>
                  </a:lnTo>
                  <a:lnTo>
                    <a:pt x="1037" y="998"/>
                  </a:lnTo>
                  <a:lnTo>
                    <a:pt x="1018" y="1018"/>
                  </a:lnTo>
                  <a:lnTo>
                    <a:pt x="996" y="1037"/>
                  </a:lnTo>
                  <a:lnTo>
                    <a:pt x="986" y="1048"/>
                  </a:lnTo>
                  <a:lnTo>
                    <a:pt x="975" y="1057"/>
                  </a:lnTo>
                  <a:lnTo>
                    <a:pt x="964" y="1066"/>
                  </a:lnTo>
                  <a:lnTo>
                    <a:pt x="953" y="1074"/>
                  </a:lnTo>
                  <a:lnTo>
                    <a:pt x="941" y="1082"/>
                  </a:lnTo>
                  <a:lnTo>
                    <a:pt x="929" y="1091"/>
                  </a:lnTo>
                  <a:lnTo>
                    <a:pt x="917" y="1099"/>
                  </a:lnTo>
                  <a:lnTo>
                    <a:pt x="906" y="1107"/>
                  </a:lnTo>
                  <a:lnTo>
                    <a:pt x="892" y="1114"/>
                  </a:lnTo>
                  <a:lnTo>
                    <a:pt x="880" y="1121"/>
                  </a:lnTo>
                  <a:lnTo>
                    <a:pt x="868" y="1127"/>
                  </a:lnTo>
                  <a:lnTo>
                    <a:pt x="855" y="1134"/>
                  </a:lnTo>
                  <a:lnTo>
                    <a:pt x="841" y="1140"/>
                  </a:lnTo>
                  <a:lnTo>
                    <a:pt x="828" y="1146"/>
                  </a:lnTo>
                  <a:lnTo>
                    <a:pt x="815" y="1152"/>
                  </a:lnTo>
                  <a:lnTo>
                    <a:pt x="800"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7" y="1191"/>
                  </a:lnTo>
                  <a:lnTo>
                    <a:pt x="612" y="1192"/>
                  </a:lnTo>
                  <a:lnTo>
                    <a:pt x="595" y="1192"/>
                  </a:lnTo>
                  <a:lnTo>
                    <a:pt x="580" y="1192"/>
                  </a:lnTo>
                  <a:lnTo>
                    <a:pt x="565" y="1192"/>
                  </a:lnTo>
                  <a:lnTo>
                    <a:pt x="551" y="1191"/>
                  </a:lnTo>
                  <a:lnTo>
                    <a:pt x="535" y="1189"/>
                  </a:lnTo>
                  <a:lnTo>
                    <a:pt x="520" y="1188"/>
                  </a:lnTo>
                  <a:lnTo>
                    <a:pt x="506" y="1186"/>
                  </a:lnTo>
                  <a:lnTo>
                    <a:pt x="490" y="1183"/>
                  </a:lnTo>
                  <a:lnTo>
                    <a:pt x="476" y="1180"/>
                  </a:lnTo>
                  <a:lnTo>
                    <a:pt x="462" y="1177"/>
                  </a:lnTo>
                  <a:lnTo>
                    <a:pt x="446" y="1174"/>
                  </a:lnTo>
                  <a:lnTo>
                    <a:pt x="433" y="1170"/>
                  </a:lnTo>
                  <a:lnTo>
                    <a:pt x="419" y="1166"/>
                  </a:lnTo>
                  <a:lnTo>
                    <a:pt x="405" y="1162"/>
                  </a:lnTo>
                  <a:lnTo>
                    <a:pt x="391" y="1157"/>
                  </a:lnTo>
                  <a:lnTo>
                    <a:pt x="377" y="1152"/>
                  </a:lnTo>
                  <a:lnTo>
                    <a:pt x="364" y="1146"/>
                  </a:lnTo>
                  <a:lnTo>
                    <a:pt x="351" y="1140"/>
                  </a:lnTo>
                  <a:lnTo>
                    <a:pt x="337" y="1134"/>
                  </a:lnTo>
                  <a:lnTo>
                    <a:pt x="324" y="1127"/>
                  </a:lnTo>
                  <a:lnTo>
                    <a:pt x="312" y="1121"/>
                  </a:lnTo>
                  <a:lnTo>
                    <a:pt x="300" y="1114"/>
                  </a:lnTo>
                  <a:lnTo>
                    <a:pt x="286" y="1107"/>
                  </a:lnTo>
                  <a:lnTo>
                    <a:pt x="275" y="1099"/>
                  </a:lnTo>
                  <a:lnTo>
                    <a:pt x="263" y="1091"/>
                  </a:lnTo>
                  <a:lnTo>
                    <a:pt x="251" y="1082"/>
                  </a:lnTo>
                  <a:lnTo>
                    <a:pt x="239" y="1074"/>
                  </a:lnTo>
                  <a:lnTo>
                    <a:pt x="228" y="1066"/>
                  </a:lnTo>
                  <a:lnTo>
                    <a:pt x="217" y="1057"/>
                  </a:lnTo>
                  <a:lnTo>
                    <a:pt x="206" y="1048"/>
                  </a:lnTo>
                  <a:lnTo>
                    <a:pt x="196" y="1037"/>
                  </a:lnTo>
                  <a:lnTo>
                    <a:pt x="174" y="1018"/>
                  </a:lnTo>
                  <a:lnTo>
                    <a:pt x="155" y="998"/>
                  </a:lnTo>
                  <a:lnTo>
                    <a:pt x="146" y="987"/>
                  </a:lnTo>
                  <a:lnTo>
                    <a:pt x="136" y="976"/>
                  </a:lnTo>
                  <a:lnTo>
                    <a:pt x="127" y="965"/>
                  </a:lnTo>
                  <a:lnTo>
                    <a:pt x="118" y="954"/>
                  </a:lnTo>
                  <a:lnTo>
                    <a:pt x="110" y="942"/>
                  </a:lnTo>
                  <a:lnTo>
                    <a:pt x="102" y="930"/>
                  </a:lnTo>
                  <a:lnTo>
                    <a:pt x="94" y="918"/>
                  </a:lnTo>
                  <a:lnTo>
                    <a:pt x="86" y="906"/>
                  </a:lnTo>
                  <a:lnTo>
                    <a:pt x="79" y="894"/>
                  </a:lnTo>
                  <a:lnTo>
                    <a:pt x="72" y="880"/>
                  </a:lnTo>
                  <a:lnTo>
                    <a:pt x="65" y="868"/>
                  </a:lnTo>
                  <a:lnTo>
                    <a:pt x="59" y="855"/>
                  </a:lnTo>
                  <a:lnTo>
                    <a:pt x="53" y="842"/>
                  </a:lnTo>
                  <a:lnTo>
                    <a:pt x="47" y="828"/>
                  </a:lnTo>
                  <a:lnTo>
                    <a:pt x="41" y="815"/>
                  </a:lnTo>
                  <a:lnTo>
                    <a:pt x="36" y="802"/>
                  </a:lnTo>
                  <a:lnTo>
                    <a:pt x="31" y="788"/>
                  </a:lnTo>
                  <a:lnTo>
                    <a:pt x="26" y="774"/>
                  </a:lnTo>
                  <a:lnTo>
                    <a:pt x="22" y="760"/>
                  </a:lnTo>
                  <a:lnTo>
                    <a:pt x="19" y="746"/>
                  </a:lnTo>
                  <a:lnTo>
                    <a:pt x="15" y="732"/>
                  </a:lnTo>
                  <a:lnTo>
                    <a:pt x="12" y="717"/>
                  </a:lnTo>
                  <a:lnTo>
                    <a:pt x="9" y="702"/>
                  </a:lnTo>
                  <a:lnTo>
                    <a:pt x="7" y="688"/>
                  </a:lnTo>
                  <a:lnTo>
                    <a:pt x="5" y="672"/>
                  </a:lnTo>
                  <a:lnTo>
                    <a:pt x="3" y="658"/>
                  </a:lnTo>
                  <a:lnTo>
                    <a:pt x="2" y="643"/>
                  </a:lnTo>
                  <a:lnTo>
                    <a:pt x="1" y="628"/>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45" name="Line 44">
              <a:extLst>
                <a:ext uri="{FF2B5EF4-FFF2-40B4-BE49-F238E27FC236}">
                  <a16:creationId xmlns:a16="http://schemas.microsoft.com/office/drawing/2014/main" id="{3A6B06A6-0A71-EAE9-BBBF-65A57504BE94}"/>
                </a:ext>
              </a:extLst>
            </p:cNvPr>
            <p:cNvSpPr>
              <a:spLocks noChangeShapeType="1"/>
            </p:cNvSpPr>
            <p:nvPr/>
          </p:nvSpPr>
          <p:spPr bwMode="auto">
            <a:xfrm>
              <a:off x="1652" y="1610"/>
              <a:ext cx="119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46" name="Line 45">
              <a:extLst>
                <a:ext uri="{FF2B5EF4-FFF2-40B4-BE49-F238E27FC236}">
                  <a16:creationId xmlns:a16="http://schemas.microsoft.com/office/drawing/2014/main" id="{656C44D3-9746-2837-6846-C7140FED3443}"/>
                </a:ext>
              </a:extLst>
            </p:cNvPr>
            <p:cNvSpPr>
              <a:spLocks noChangeShapeType="1"/>
            </p:cNvSpPr>
            <p:nvPr/>
          </p:nvSpPr>
          <p:spPr bwMode="auto">
            <a:xfrm>
              <a:off x="2248" y="101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47" name="Line 46">
              <a:extLst>
                <a:ext uri="{FF2B5EF4-FFF2-40B4-BE49-F238E27FC236}">
                  <a16:creationId xmlns:a16="http://schemas.microsoft.com/office/drawing/2014/main" id="{3F9D6052-38F8-02CF-B385-DED9F1D0C3BB}"/>
                </a:ext>
              </a:extLst>
            </p:cNvPr>
            <p:cNvSpPr>
              <a:spLocks noChangeShapeType="1"/>
            </p:cNvSpPr>
            <p:nvPr/>
          </p:nvSpPr>
          <p:spPr bwMode="auto">
            <a:xfrm flipH="1" flipV="1">
              <a:off x="1826"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48" name="Line 47">
              <a:extLst>
                <a:ext uri="{FF2B5EF4-FFF2-40B4-BE49-F238E27FC236}">
                  <a16:creationId xmlns:a16="http://schemas.microsoft.com/office/drawing/2014/main" id="{1702AE3F-B1E9-7B01-A3DD-66BD70DCE89A}"/>
                </a:ext>
              </a:extLst>
            </p:cNvPr>
            <p:cNvSpPr>
              <a:spLocks noChangeShapeType="1"/>
            </p:cNvSpPr>
            <p:nvPr/>
          </p:nvSpPr>
          <p:spPr bwMode="auto">
            <a:xfrm flipH="1">
              <a:off x="1826"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49" name="Rectangle 48">
              <a:extLst>
                <a:ext uri="{FF2B5EF4-FFF2-40B4-BE49-F238E27FC236}">
                  <a16:creationId xmlns:a16="http://schemas.microsoft.com/office/drawing/2014/main" id="{438DFFF2-9FA7-4C04-512B-57216EE1C6F6}"/>
                </a:ext>
              </a:extLst>
            </p:cNvPr>
            <p:cNvSpPr>
              <a:spLocks noChangeArrowheads="1"/>
            </p:cNvSpPr>
            <p:nvPr/>
          </p:nvSpPr>
          <p:spPr bwMode="auto">
            <a:xfrm>
              <a:off x="2377" y="119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0</a:t>
              </a:r>
              <a:endParaRPr lang="en-US" altLang="zh-CN" sz="2000">
                <a:cs typeface="+mn-ea"/>
                <a:sym typeface="+mn-lt"/>
              </a:endParaRPr>
            </a:p>
          </p:txBody>
        </p:sp>
        <p:sp>
          <p:nvSpPr>
            <p:cNvPr id="50" name="Rectangle 49">
              <a:extLst>
                <a:ext uri="{FF2B5EF4-FFF2-40B4-BE49-F238E27FC236}">
                  <a16:creationId xmlns:a16="http://schemas.microsoft.com/office/drawing/2014/main" id="{9D5585AF-CA11-61C7-EF1D-11286E804AA3}"/>
                </a:ext>
              </a:extLst>
            </p:cNvPr>
            <p:cNvSpPr>
              <a:spLocks noChangeArrowheads="1"/>
            </p:cNvSpPr>
            <p:nvPr/>
          </p:nvSpPr>
          <p:spPr bwMode="auto">
            <a:xfrm>
              <a:off x="2658" y="14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51" name="Rectangle 50">
              <a:extLst>
                <a:ext uri="{FF2B5EF4-FFF2-40B4-BE49-F238E27FC236}">
                  <a16:creationId xmlns:a16="http://schemas.microsoft.com/office/drawing/2014/main" id="{CFB9CBA0-9423-4501-FEA3-3E3133BCE26A}"/>
                </a:ext>
              </a:extLst>
            </p:cNvPr>
            <p:cNvSpPr>
              <a:spLocks noChangeArrowheads="1"/>
            </p:cNvSpPr>
            <p:nvPr/>
          </p:nvSpPr>
          <p:spPr bwMode="auto">
            <a:xfrm>
              <a:off x="2658"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52" name="Rectangle 51">
              <a:extLst>
                <a:ext uri="{FF2B5EF4-FFF2-40B4-BE49-F238E27FC236}">
                  <a16:creationId xmlns:a16="http://schemas.microsoft.com/office/drawing/2014/main" id="{C8705D40-6A70-EB50-9A71-BE86E371F63B}"/>
                </a:ext>
              </a:extLst>
            </p:cNvPr>
            <p:cNvSpPr>
              <a:spLocks noChangeArrowheads="1"/>
            </p:cNvSpPr>
            <p:nvPr/>
          </p:nvSpPr>
          <p:spPr bwMode="auto">
            <a:xfrm>
              <a:off x="2403" y="192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dirty="0">
                  <a:solidFill>
                    <a:srgbClr val="FF0000"/>
                  </a:solidFill>
                  <a:cs typeface="+mn-ea"/>
                  <a:sym typeface="+mn-lt"/>
                </a:rPr>
                <a:t>3</a:t>
              </a:r>
              <a:endParaRPr lang="en-US" altLang="zh-CN" sz="2000" dirty="0">
                <a:cs typeface="+mn-ea"/>
                <a:sym typeface="+mn-lt"/>
              </a:endParaRPr>
            </a:p>
          </p:txBody>
        </p:sp>
        <p:sp>
          <p:nvSpPr>
            <p:cNvPr id="53" name="Rectangle 52">
              <a:extLst>
                <a:ext uri="{FF2B5EF4-FFF2-40B4-BE49-F238E27FC236}">
                  <a16:creationId xmlns:a16="http://schemas.microsoft.com/office/drawing/2014/main" id="{9F259590-F839-6647-2326-C9A7DC51B61E}"/>
                </a:ext>
              </a:extLst>
            </p:cNvPr>
            <p:cNvSpPr>
              <a:spLocks noChangeArrowheads="1"/>
            </p:cNvSpPr>
            <p:nvPr/>
          </p:nvSpPr>
          <p:spPr bwMode="auto">
            <a:xfrm>
              <a:off x="2053" y="1968"/>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54" name="Rectangle 53">
              <a:extLst>
                <a:ext uri="{FF2B5EF4-FFF2-40B4-BE49-F238E27FC236}">
                  <a16:creationId xmlns:a16="http://schemas.microsoft.com/office/drawing/2014/main" id="{0E2AB893-C1AE-9C13-7868-54802750EFCB}"/>
                </a:ext>
              </a:extLst>
            </p:cNvPr>
            <p:cNvSpPr>
              <a:spLocks noChangeArrowheads="1"/>
            </p:cNvSpPr>
            <p:nvPr/>
          </p:nvSpPr>
          <p:spPr bwMode="auto">
            <a:xfrm>
              <a:off x="1844"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55" name="Rectangle 54">
              <a:extLst>
                <a:ext uri="{FF2B5EF4-FFF2-40B4-BE49-F238E27FC236}">
                  <a16:creationId xmlns:a16="http://schemas.microsoft.com/office/drawing/2014/main" id="{626CF8D7-A4E5-36AB-64BC-2795F96E3A13}"/>
                </a:ext>
              </a:extLst>
            </p:cNvPr>
            <p:cNvSpPr>
              <a:spLocks noChangeArrowheads="1"/>
            </p:cNvSpPr>
            <p:nvPr/>
          </p:nvSpPr>
          <p:spPr bwMode="auto">
            <a:xfrm>
              <a:off x="1844" y="14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56" name="Rectangle 55">
              <a:extLst>
                <a:ext uri="{FF2B5EF4-FFF2-40B4-BE49-F238E27FC236}">
                  <a16:creationId xmlns:a16="http://schemas.microsoft.com/office/drawing/2014/main" id="{30CEE2CD-1E71-F854-8232-7D4FF58AAFFB}"/>
                </a:ext>
              </a:extLst>
            </p:cNvPr>
            <p:cNvSpPr>
              <a:spLocks noChangeArrowheads="1"/>
            </p:cNvSpPr>
            <p:nvPr/>
          </p:nvSpPr>
          <p:spPr bwMode="auto">
            <a:xfrm>
              <a:off x="2053" y="116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57" name="Freeform 56">
              <a:extLst>
                <a:ext uri="{FF2B5EF4-FFF2-40B4-BE49-F238E27FC236}">
                  <a16:creationId xmlns:a16="http://schemas.microsoft.com/office/drawing/2014/main" id="{71EB42AD-91C8-4B55-5164-A72A13E0C2D7}"/>
                </a:ext>
              </a:extLst>
            </p:cNvPr>
            <p:cNvSpPr>
              <a:spLocks/>
            </p:cNvSpPr>
            <p:nvPr/>
          </p:nvSpPr>
          <p:spPr bwMode="auto">
            <a:xfrm>
              <a:off x="2016" y="1536"/>
              <a:ext cx="361" cy="326"/>
            </a:xfrm>
            <a:custGeom>
              <a:avLst/>
              <a:gdLst>
                <a:gd name="T0" fmla="*/ 39 w 361"/>
                <a:gd name="T1" fmla="*/ 8 h 326"/>
                <a:gd name="T2" fmla="*/ 28 w 361"/>
                <a:gd name="T3" fmla="*/ 26 h 326"/>
                <a:gd name="T4" fmla="*/ 19 w 361"/>
                <a:gd name="T5" fmla="*/ 43 h 326"/>
                <a:gd name="T6" fmla="*/ 10 w 361"/>
                <a:gd name="T7" fmla="*/ 61 h 326"/>
                <a:gd name="T8" fmla="*/ 5 w 361"/>
                <a:gd name="T9" fmla="*/ 80 h 326"/>
                <a:gd name="T10" fmla="*/ 2 w 361"/>
                <a:gd name="T11" fmla="*/ 99 h 326"/>
                <a:gd name="T12" fmla="*/ 0 w 361"/>
                <a:gd name="T13" fmla="*/ 118 h 326"/>
                <a:gd name="T14" fmla="*/ 0 w 361"/>
                <a:gd name="T15" fmla="*/ 138 h 326"/>
                <a:gd name="T16" fmla="*/ 2 w 361"/>
                <a:gd name="T17" fmla="*/ 157 h 326"/>
                <a:gd name="T18" fmla="*/ 6 w 361"/>
                <a:gd name="T19" fmla="*/ 176 h 326"/>
                <a:gd name="T20" fmla="*/ 13 w 361"/>
                <a:gd name="T21" fmla="*/ 194 h 326"/>
                <a:gd name="T22" fmla="*/ 20 w 361"/>
                <a:gd name="T23" fmla="*/ 212 h 326"/>
                <a:gd name="T24" fmla="*/ 29 w 361"/>
                <a:gd name="T25" fmla="*/ 230 h 326"/>
                <a:gd name="T26" fmla="*/ 40 w 361"/>
                <a:gd name="T27" fmla="*/ 246 h 326"/>
                <a:gd name="T28" fmla="*/ 52 w 361"/>
                <a:gd name="T29" fmla="*/ 261 h 326"/>
                <a:gd name="T30" fmla="*/ 67 w 361"/>
                <a:gd name="T31" fmla="*/ 275 h 326"/>
                <a:gd name="T32" fmla="*/ 83 w 361"/>
                <a:gd name="T33" fmla="*/ 289 h 326"/>
                <a:gd name="T34" fmla="*/ 100 w 361"/>
                <a:gd name="T35" fmla="*/ 300 h 326"/>
                <a:gd name="T36" fmla="*/ 118 w 361"/>
                <a:gd name="T37" fmla="*/ 309 h 326"/>
                <a:gd name="T38" fmla="*/ 136 w 361"/>
                <a:gd name="T39" fmla="*/ 316 h 326"/>
                <a:gd name="T40" fmla="*/ 154 w 361"/>
                <a:gd name="T41" fmla="*/ 321 h 326"/>
                <a:gd name="T42" fmla="*/ 174 w 361"/>
                <a:gd name="T43" fmla="*/ 324 h 326"/>
                <a:gd name="T44" fmla="*/ 193 w 361"/>
                <a:gd name="T45" fmla="*/ 326 h 326"/>
                <a:gd name="T46" fmla="*/ 212 w 361"/>
                <a:gd name="T47" fmla="*/ 326 h 326"/>
                <a:gd name="T48" fmla="*/ 232 w 361"/>
                <a:gd name="T49" fmla="*/ 324 h 326"/>
                <a:gd name="T50" fmla="*/ 250 w 361"/>
                <a:gd name="T51" fmla="*/ 320 h 326"/>
                <a:gd name="T52" fmla="*/ 269 w 361"/>
                <a:gd name="T53" fmla="*/ 315 h 326"/>
                <a:gd name="T54" fmla="*/ 287 w 361"/>
                <a:gd name="T55" fmla="*/ 307 h 326"/>
                <a:gd name="T56" fmla="*/ 304 w 361"/>
                <a:gd name="T57" fmla="*/ 298 h 326"/>
                <a:gd name="T58" fmla="*/ 321 w 361"/>
                <a:gd name="T59" fmla="*/ 288 h 326"/>
                <a:gd name="T60" fmla="*/ 336 w 361"/>
                <a:gd name="T61" fmla="*/ 274 h 326"/>
                <a:gd name="T62" fmla="*/ 350 w 361"/>
                <a:gd name="T63" fmla="*/ 260 h 326"/>
                <a:gd name="T64" fmla="*/ 361 w 361"/>
                <a:gd name="T65" fmla="*/ 246 h 3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1" h="326">
                  <a:moveTo>
                    <a:pt x="45" y="0"/>
                  </a:moveTo>
                  <a:lnTo>
                    <a:pt x="39" y="8"/>
                  </a:lnTo>
                  <a:lnTo>
                    <a:pt x="33" y="16"/>
                  </a:lnTo>
                  <a:lnTo>
                    <a:pt x="28" y="26"/>
                  </a:lnTo>
                  <a:lnTo>
                    <a:pt x="23" y="34"/>
                  </a:lnTo>
                  <a:lnTo>
                    <a:pt x="19" y="43"/>
                  </a:lnTo>
                  <a:lnTo>
                    <a:pt x="15" y="52"/>
                  </a:lnTo>
                  <a:lnTo>
                    <a:pt x="10" y="61"/>
                  </a:lnTo>
                  <a:lnTo>
                    <a:pt x="8" y="70"/>
                  </a:lnTo>
                  <a:lnTo>
                    <a:pt x="5" y="80"/>
                  </a:lnTo>
                  <a:lnTo>
                    <a:pt x="3" y="90"/>
                  </a:lnTo>
                  <a:lnTo>
                    <a:pt x="2" y="99"/>
                  </a:lnTo>
                  <a:lnTo>
                    <a:pt x="1" y="109"/>
                  </a:lnTo>
                  <a:lnTo>
                    <a:pt x="0" y="118"/>
                  </a:lnTo>
                  <a:lnTo>
                    <a:pt x="0" y="128"/>
                  </a:lnTo>
                  <a:lnTo>
                    <a:pt x="0" y="138"/>
                  </a:lnTo>
                  <a:lnTo>
                    <a:pt x="1" y="147"/>
                  </a:lnTo>
                  <a:lnTo>
                    <a:pt x="2" y="157"/>
                  </a:lnTo>
                  <a:lnTo>
                    <a:pt x="4" y="166"/>
                  </a:lnTo>
                  <a:lnTo>
                    <a:pt x="6" y="176"/>
                  </a:lnTo>
                  <a:lnTo>
                    <a:pt x="9" y="185"/>
                  </a:lnTo>
                  <a:lnTo>
                    <a:pt x="13" y="194"/>
                  </a:lnTo>
                  <a:lnTo>
                    <a:pt x="16" y="203"/>
                  </a:lnTo>
                  <a:lnTo>
                    <a:pt x="20" y="212"/>
                  </a:lnTo>
                  <a:lnTo>
                    <a:pt x="24" y="220"/>
                  </a:lnTo>
                  <a:lnTo>
                    <a:pt x="29" y="230"/>
                  </a:lnTo>
                  <a:lnTo>
                    <a:pt x="34" y="238"/>
                  </a:lnTo>
                  <a:lnTo>
                    <a:pt x="40" y="246"/>
                  </a:lnTo>
                  <a:lnTo>
                    <a:pt x="46" y="253"/>
                  </a:lnTo>
                  <a:lnTo>
                    <a:pt x="52" y="261"/>
                  </a:lnTo>
                  <a:lnTo>
                    <a:pt x="59" y="268"/>
                  </a:lnTo>
                  <a:lnTo>
                    <a:pt x="67" y="275"/>
                  </a:lnTo>
                  <a:lnTo>
                    <a:pt x="75" y="283"/>
                  </a:lnTo>
                  <a:lnTo>
                    <a:pt x="83" y="289"/>
                  </a:lnTo>
                  <a:lnTo>
                    <a:pt x="91" y="294"/>
                  </a:lnTo>
                  <a:lnTo>
                    <a:pt x="100" y="300"/>
                  </a:lnTo>
                  <a:lnTo>
                    <a:pt x="108" y="304"/>
                  </a:lnTo>
                  <a:lnTo>
                    <a:pt x="118" y="309"/>
                  </a:lnTo>
                  <a:lnTo>
                    <a:pt x="127" y="312"/>
                  </a:lnTo>
                  <a:lnTo>
                    <a:pt x="136" y="316"/>
                  </a:lnTo>
                  <a:lnTo>
                    <a:pt x="145" y="319"/>
                  </a:lnTo>
                  <a:lnTo>
                    <a:pt x="154" y="321"/>
                  </a:lnTo>
                  <a:lnTo>
                    <a:pt x="165" y="323"/>
                  </a:lnTo>
                  <a:lnTo>
                    <a:pt x="174" y="324"/>
                  </a:lnTo>
                  <a:lnTo>
                    <a:pt x="184" y="326"/>
                  </a:lnTo>
                  <a:lnTo>
                    <a:pt x="193" y="326"/>
                  </a:lnTo>
                  <a:lnTo>
                    <a:pt x="202" y="326"/>
                  </a:lnTo>
                  <a:lnTo>
                    <a:pt x="212" y="326"/>
                  </a:lnTo>
                  <a:lnTo>
                    <a:pt x="222" y="325"/>
                  </a:lnTo>
                  <a:lnTo>
                    <a:pt x="232" y="324"/>
                  </a:lnTo>
                  <a:lnTo>
                    <a:pt x="241" y="322"/>
                  </a:lnTo>
                  <a:lnTo>
                    <a:pt x="250" y="320"/>
                  </a:lnTo>
                  <a:lnTo>
                    <a:pt x="259" y="318"/>
                  </a:lnTo>
                  <a:lnTo>
                    <a:pt x="269" y="315"/>
                  </a:lnTo>
                  <a:lnTo>
                    <a:pt x="278" y="311"/>
                  </a:lnTo>
                  <a:lnTo>
                    <a:pt x="287" y="307"/>
                  </a:lnTo>
                  <a:lnTo>
                    <a:pt x="295" y="303"/>
                  </a:lnTo>
                  <a:lnTo>
                    <a:pt x="304" y="298"/>
                  </a:lnTo>
                  <a:lnTo>
                    <a:pt x="312" y="293"/>
                  </a:lnTo>
                  <a:lnTo>
                    <a:pt x="321" y="288"/>
                  </a:lnTo>
                  <a:lnTo>
                    <a:pt x="328" y="282"/>
                  </a:lnTo>
                  <a:lnTo>
                    <a:pt x="336" y="274"/>
                  </a:lnTo>
                  <a:lnTo>
                    <a:pt x="343" y="267"/>
                  </a:lnTo>
                  <a:lnTo>
                    <a:pt x="350" y="260"/>
                  </a:lnTo>
                  <a:lnTo>
                    <a:pt x="356" y="252"/>
                  </a:lnTo>
                  <a:lnTo>
                    <a:pt x="361" y="24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58" name="Freeform 57">
              <a:extLst>
                <a:ext uri="{FF2B5EF4-FFF2-40B4-BE49-F238E27FC236}">
                  <a16:creationId xmlns:a16="http://schemas.microsoft.com/office/drawing/2014/main" id="{94AE7379-8C5C-69FD-CB5D-4C3DE8C8A5B2}"/>
                </a:ext>
              </a:extLst>
            </p:cNvPr>
            <p:cNvSpPr>
              <a:spLocks/>
            </p:cNvSpPr>
            <p:nvPr/>
          </p:nvSpPr>
          <p:spPr bwMode="auto">
            <a:xfrm>
              <a:off x="2065" y="1479"/>
              <a:ext cx="52" cy="51"/>
            </a:xfrm>
            <a:custGeom>
              <a:avLst/>
              <a:gdLst>
                <a:gd name="T0" fmla="*/ 0 w 52"/>
                <a:gd name="T1" fmla="*/ 25 h 51"/>
                <a:gd name="T2" fmla="*/ 52 w 52"/>
                <a:gd name="T3" fmla="*/ 0 h 51"/>
                <a:gd name="T4" fmla="*/ 25 w 52"/>
                <a:gd name="T5" fmla="*/ 51 h 51"/>
                <a:gd name="T6" fmla="*/ 0 w 52"/>
                <a:gd name="T7" fmla="*/ 25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1">
                  <a:moveTo>
                    <a:pt x="0" y="25"/>
                  </a:moveTo>
                  <a:lnTo>
                    <a:pt x="52" y="0"/>
                  </a:lnTo>
                  <a:lnTo>
                    <a:pt x="25" y="51"/>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59" name="Rectangle 58">
              <a:extLst>
                <a:ext uri="{FF2B5EF4-FFF2-40B4-BE49-F238E27FC236}">
                  <a16:creationId xmlns:a16="http://schemas.microsoft.com/office/drawing/2014/main" id="{3A9E673E-FC89-3C14-256E-ED1A955CFB7C}"/>
                </a:ext>
              </a:extLst>
            </p:cNvPr>
            <p:cNvSpPr>
              <a:spLocks noChangeArrowheads="1"/>
            </p:cNvSpPr>
            <p:nvPr/>
          </p:nvSpPr>
          <p:spPr bwMode="auto">
            <a:xfrm>
              <a:off x="1824" y="2256"/>
              <a:ext cx="91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en-US" altLang="zh-CN" sz="2000" dirty="0">
                  <a:solidFill>
                    <a:srgbClr val="333333"/>
                  </a:solidFill>
                  <a:cs typeface="+mn-ea"/>
                  <a:sym typeface="+mn-lt"/>
                </a:rPr>
                <a:t>② </a:t>
              </a:r>
              <a:r>
                <a:rPr lang="zh-CN" altLang="en-US" sz="2000" dirty="0">
                  <a:cs typeface="+mn-ea"/>
                  <a:sym typeface="+mn-lt"/>
                </a:rPr>
                <a:t>发送</a:t>
              </a:r>
              <a:r>
                <a:rPr lang="en-US" altLang="zh-CN" sz="2000" dirty="0">
                  <a:cs typeface="+mn-ea"/>
                  <a:sym typeface="+mn-lt"/>
                </a:rPr>
                <a:t>0,1,2</a:t>
              </a:r>
            </a:p>
          </p:txBody>
        </p:sp>
        <p:sp>
          <p:nvSpPr>
            <p:cNvPr id="60" name="Freeform 59">
              <a:extLst>
                <a:ext uri="{FF2B5EF4-FFF2-40B4-BE49-F238E27FC236}">
                  <a16:creationId xmlns:a16="http://schemas.microsoft.com/office/drawing/2014/main" id="{A445B44D-6E49-3504-E367-DE5259D7201B}"/>
                </a:ext>
              </a:extLst>
            </p:cNvPr>
            <p:cNvSpPr>
              <a:spLocks/>
            </p:cNvSpPr>
            <p:nvPr/>
          </p:nvSpPr>
          <p:spPr bwMode="auto">
            <a:xfrm>
              <a:off x="1642" y="2550"/>
              <a:ext cx="1193" cy="1191"/>
            </a:xfrm>
            <a:custGeom>
              <a:avLst/>
              <a:gdLst>
                <a:gd name="T0" fmla="*/ 1 w 1193"/>
                <a:gd name="T1" fmla="*/ 550 h 1191"/>
                <a:gd name="T2" fmla="*/ 10 w 1193"/>
                <a:gd name="T3" fmla="*/ 491 h 1191"/>
                <a:gd name="T4" fmla="*/ 23 w 1193"/>
                <a:gd name="T5" fmla="*/ 433 h 1191"/>
                <a:gd name="T6" fmla="*/ 41 w 1193"/>
                <a:gd name="T7" fmla="*/ 377 h 1191"/>
                <a:gd name="T8" fmla="*/ 66 w 1193"/>
                <a:gd name="T9" fmla="*/ 324 h 1191"/>
                <a:gd name="T10" fmla="*/ 94 w 1193"/>
                <a:gd name="T11" fmla="*/ 274 h 1191"/>
                <a:gd name="T12" fmla="*/ 127 w 1193"/>
                <a:gd name="T13" fmla="*/ 228 h 1191"/>
                <a:gd name="T14" fmla="*/ 175 w 1193"/>
                <a:gd name="T15" fmla="*/ 175 h 1191"/>
                <a:gd name="T16" fmla="*/ 228 w 1193"/>
                <a:gd name="T17" fmla="*/ 127 h 1191"/>
                <a:gd name="T18" fmla="*/ 275 w 1193"/>
                <a:gd name="T19" fmla="*/ 94 h 1191"/>
                <a:gd name="T20" fmla="*/ 325 w 1193"/>
                <a:gd name="T21" fmla="*/ 65 h 1191"/>
                <a:gd name="T22" fmla="*/ 378 w 1193"/>
                <a:gd name="T23" fmla="*/ 41 h 1191"/>
                <a:gd name="T24" fmla="*/ 433 w 1193"/>
                <a:gd name="T25" fmla="*/ 23 h 1191"/>
                <a:gd name="T26" fmla="*/ 491 w 1193"/>
                <a:gd name="T27" fmla="*/ 9 h 1191"/>
                <a:gd name="T28" fmla="*/ 550 w 1193"/>
                <a:gd name="T29" fmla="*/ 1 h 1191"/>
                <a:gd name="T30" fmla="*/ 612 w 1193"/>
                <a:gd name="T31" fmla="*/ 0 h 1191"/>
                <a:gd name="T32" fmla="*/ 673 w 1193"/>
                <a:gd name="T33" fmla="*/ 4 h 1191"/>
                <a:gd name="T34" fmla="*/ 731 w 1193"/>
                <a:gd name="T35" fmla="*/ 15 h 1191"/>
                <a:gd name="T36" fmla="*/ 788 w 1193"/>
                <a:gd name="T37" fmla="*/ 31 h 1191"/>
                <a:gd name="T38" fmla="*/ 842 w 1193"/>
                <a:gd name="T39" fmla="*/ 52 h 1191"/>
                <a:gd name="T40" fmla="*/ 893 w 1193"/>
                <a:gd name="T41" fmla="*/ 79 h 1191"/>
                <a:gd name="T42" fmla="*/ 941 w 1193"/>
                <a:gd name="T43" fmla="*/ 110 h 1191"/>
                <a:gd name="T44" fmla="*/ 987 w 1193"/>
                <a:gd name="T45" fmla="*/ 145 h 1191"/>
                <a:gd name="T46" fmla="*/ 1047 w 1193"/>
                <a:gd name="T47" fmla="*/ 206 h 1191"/>
                <a:gd name="T48" fmla="*/ 1083 w 1193"/>
                <a:gd name="T49" fmla="*/ 251 h 1191"/>
                <a:gd name="T50" fmla="*/ 1113 w 1193"/>
                <a:gd name="T51" fmla="*/ 299 h 1191"/>
                <a:gd name="T52" fmla="*/ 1140 w 1193"/>
                <a:gd name="T53" fmla="*/ 351 h 1191"/>
                <a:gd name="T54" fmla="*/ 1161 w 1193"/>
                <a:gd name="T55" fmla="*/ 405 h 1191"/>
                <a:gd name="T56" fmla="*/ 1177 w 1193"/>
                <a:gd name="T57" fmla="*/ 461 h 1191"/>
                <a:gd name="T58" fmla="*/ 1188 w 1193"/>
                <a:gd name="T59" fmla="*/ 520 h 1191"/>
                <a:gd name="T60" fmla="*/ 1192 w 1193"/>
                <a:gd name="T61" fmla="*/ 580 h 1191"/>
                <a:gd name="T62" fmla="*/ 1192 w 1193"/>
                <a:gd name="T63" fmla="*/ 626 h 1191"/>
                <a:gd name="T64" fmla="*/ 1186 w 1193"/>
                <a:gd name="T65" fmla="*/ 686 h 1191"/>
                <a:gd name="T66" fmla="*/ 1174 w 1193"/>
                <a:gd name="T67" fmla="*/ 745 h 1191"/>
                <a:gd name="T68" fmla="*/ 1156 w 1193"/>
                <a:gd name="T69" fmla="*/ 801 h 1191"/>
                <a:gd name="T70" fmla="*/ 1134 w 1193"/>
                <a:gd name="T71" fmla="*/ 854 h 1191"/>
                <a:gd name="T72" fmla="*/ 1106 w 1193"/>
                <a:gd name="T73" fmla="*/ 905 h 1191"/>
                <a:gd name="T74" fmla="*/ 1074 w 1193"/>
                <a:gd name="T75" fmla="*/ 953 h 1191"/>
                <a:gd name="T76" fmla="*/ 1038 w 1193"/>
                <a:gd name="T77" fmla="*/ 996 h 1191"/>
                <a:gd name="T78" fmla="*/ 976 w 1193"/>
                <a:gd name="T79" fmla="*/ 1056 h 1191"/>
                <a:gd name="T80" fmla="*/ 930 w 1193"/>
                <a:gd name="T81" fmla="*/ 1090 h 1191"/>
                <a:gd name="T82" fmla="*/ 881 w 1193"/>
                <a:gd name="T83" fmla="*/ 1120 h 1191"/>
                <a:gd name="T84" fmla="*/ 829 w 1193"/>
                <a:gd name="T85" fmla="*/ 1145 h 1191"/>
                <a:gd name="T86" fmla="*/ 774 w 1193"/>
                <a:gd name="T87" fmla="*/ 1165 h 1191"/>
                <a:gd name="T88" fmla="*/ 717 w 1193"/>
                <a:gd name="T89" fmla="*/ 1180 h 1191"/>
                <a:gd name="T90" fmla="*/ 657 w 1193"/>
                <a:gd name="T91" fmla="*/ 1188 h 1191"/>
                <a:gd name="T92" fmla="*/ 596 w 1193"/>
                <a:gd name="T93" fmla="*/ 1191 h 1191"/>
                <a:gd name="T94" fmla="*/ 535 w 1193"/>
                <a:gd name="T95" fmla="*/ 1189 h 1191"/>
                <a:gd name="T96" fmla="*/ 476 w 1193"/>
                <a:gd name="T97" fmla="*/ 1180 h 1191"/>
                <a:gd name="T98" fmla="*/ 419 w 1193"/>
                <a:gd name="T99" fmla="*/ 1165 h 1191"/>
                <a:gd name="T100" fmla="*/ 365 w 1193"/>
                <a:gd name="T101" fmla="*/ 1145 h 1191"/>
                <a:gd name="T102" fmla="*/ 313 w 1193"/>
                <a:gd name="T103" fmla="*/ 1120 h 1191"/>
                <a:gd name="T104" fmla="*/ 263 w 1193"/>
                <a:gd name="T105" fmla="*/ 1090 h 1191"/>
                <a:gd name="T106" fmla="*/ 217 w 1193"/>
                <a:gd name="T107" fmla="*/ 1056 h 1191"/>
                <a:gd name="T108" fmla="*/ 156 w 1193"/>
                <a:gd name="T109" fmla="*/ 996 h 1191"/>
                <a:gd name="T110" fmla="*/ 119 w 1193"/>
                <a:gd name="T111" fmla="*/ 953 h 1191"/>
                <a:gd name="T112" fmla="*/ 86 w 1193"/>
                <a:gd name="T113" fmla="*/ 905 h 1191"/>
                <a:gd name="T114" fmla="*/ 59 w 1193"/>
                <a:gd name="T115" fmla="*/ 854 h 1191"/>
                <a:gd name="T116" fmla="*/ 36 w 1193"/>
                <a:gd name="T117" fmla="*/ 801 h 1191"/>
                <a:gd name="T118" fmla="*/ 19 w 1193"/>
                <a:gd name="T119" fmla="*/ 745 h 1191"/>
                <a:gd name="T120" fmla="*/ 7 w 1193"/>
                <a:gd name="T121" fmla="*/ 686 h 1191"/>
                <a:gd name="T122" fmla="*/ 0 w 1193"/>
                <a:gd name="T123" fmla="*/ 626 h 11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1">
                  <a:moveTo>
                    <a:pt x="0" y="596"/>
                  </a:moveTo>
                  <a:lnTo>
                    <a:pt x="0" y="580"/>
                  </a:lnTo>
                  <a:lnTo>
                    <a:pt x="1" y="565"/>
                  </a:lnTo>
                  <a:lnTo>
                    <a:pt x="1" y="550"/>
                  </a:lnTo>
                  <a:lnTo>
                    <a:pt x="4" y="535"/>
                  </a:lnTo>
                  <a:lnTo>
                    <a:pt x="5" y="520"/>
                  </a:lnTo>
                  <a:lnTo>
                    <a:pt x="8" y="505"/>
                  </a:lnTo>
                  <a:lnTo>
                    <a:pt x="10" y="491"/>
                  </a:lnTo>
                  <a:lnTo>
                    <a:pt x="13" y="475"/>
                  </a:lnTo>
                  <a:lnTo>
                    <a:pt x="16" y="461"/>
                  </a:lnTo>
                  <a:lnTo>
                    <a:pt x="19" y="447"/>
                  </a:lnTo>
                  <a:lnTo>
                    <a:pt x="23" y="433"/>
                  </a:lnTo>
                  <a:lnTo>
                    <a:pt x="27" y="418"/>
                  </a:lnTo>
                  <a:lnTo>
                    <a:pt x="31" y="405"/>
                  </a:lnTo>
                  <a:lnTo>
                    <a:pt x="36" y="391"/>
                  </a:lnTo>
                  <a:lnTo>
                    <a:pt x="41" y="377"/>
                  </a:lnTo>
                  <a:lnTo>
                    <a:pt x="47" y="364"/>
                  </a:lnTo>
                  <a:lnTo>
                    <a:pt x="53" y="351"/>
                  </a:lnTo>
                  <a:lnTo>
                    <a:pt x="59" y="338"/>
                  </a:lnTo>
                  <a:lnTo>
                    <a:pt x="66" y="324"/>
                  </a:lnTo>
                  <a:lnTo>
                    <a:pt x="72" y="312"/>
                  </a:lnTo>
                  <a:lnTo>
                    <a:pt x="79" y="299"/>
                  </a:lnTo>
                  <a:lnTo>
                    <a:pt x="86" y="287"/>
                  </a:lnTo>
                  <a:lnTo>
                    <a:pt x="94" y="274"/>
                  </a:lnTo>
                  <a:lnTo>
                    <a:pt x="102" y="262"/>
                  </a:lnTo>
                  <a:lnTo>
                    <a:pt x="111" y="251"/>
                  </a:lnTo>
                  <a:lnTo>
                    <a:pt x="119" y="239"/>
                  </a:lnTo>
                  <a:lnTo>
                    <a:pt x="127" y="228"/>
                  </a:lnTo>
                  <a:lnTo>
                    <a:pt x="136" y="216"/>
                  </a:lnTo>
                  <a:lnTo>
                    <a:pt x="145" y="206"/>
                  </a:lnTo>
                  <a:lnTo>
                    <a:pt x="156" y="195"/>
                  </a:lnTo>
                  <a:lnTo>
                    <a:pt x="175" y="175"/>
                  </a:lnTo>
                  <a:lnTo>
                    <a:pt x="195" y="155"/>
                  </a:lnTo>
                  <a:lnTo>
                    <a:pt x="207" y="145"/>
                  </a:lnTo>
                  <a:lnTo>
                    <a:pt x="217" y="136"/>
                  </a:lnTo>
                  <a:lnTo>
                    <a:pt x="228" y="127"/>
                  </a:lnTo>
                  <a:lnTo>
                    <a:pt x="239" y="118"/>
                  </a:lnTo>
                  <a:lnTo>
                    <a:pt x="251" y="110"/>
                  </a:lnTo>
                  <a:lnTo>
                    <a:pt x="263" y="102"/>
                  </a:lnTo>
                  <a:lnTo>
                    <a:pt x="275" y="94"/>
                  </a:lnTo>
                  <a:lnTo>
                    <a:pt x="287" y="86"/>
                  </a:lnTo>
                  <a:lnTo>
                    <a:pt x="299" y="79"/>
                  </a:lnTo>
                  <a:lnTo>
                    <a:pt x="313" y="72"/>
                  </a:lnTo>
                  <a:lnTo>
                    <a:pt x="325" y="65"/>
                  </a:lnTo>
                  <a:lnTo>
                    <a:pt x="338" y="58"/>
                  </a:lnTo>
                  <a:lnTo>
                    <a:pt x="351" y="52"/>
                  </a:lnTo>
                  <a:lnTo>
                    <a:pt x="365" y="47"/>
                  </a:lnTo>
                  <a:lnTo>
                    <a:pt x="378" y="41"/>
                  </a:lnTo>
                  <a:lnTo>
                    <a:pt x="391" y="36"/>
                  </a:lnTo>
                  <a:lnTo>
                    <a:pt x="405" y="31"/>
                  </a:lnTo>
                  <a:lnTo>
                    <a:pt x="419" y="27"/>
                  </a:lnTo>
                  <a:lnTo>
                    <a:pt x="433" y="23"/>
                  </a:lnTo>
                  <a:lnTo>
                    <a:pt x="447" y="19"/>
                  </a:lnTo>
                  <a:lnTo>
                    <a:pt x="462" y="15"/>
                  </a:lnTo>
                  <a:lnTo>
                    <a:pt x="476" y="12"/>
                  </a:lnTo>
                  <a:lnTo>
                    <a:pt x="491" y="9"/>
                  </a:lnTo>
                  <a:lnTo>
                    <a:pt x="505" y="6"/>
                  </a:lnTo>
                  <a:lnTo>
                    <a:pt x="521" y="4"/>
                  </a:lnTo>
                  <a:lnTo>
                    <a:pt x="535" y="3"/>
                  </a:lnTo>
                  <a:lnTo>
                    <a:pt x="550" y="1"/>
                  </a:lnTo>
                  <a:lnTo>
                    <a:pt x="566" y="0"/>
                  </a:lnTo>
                  <a:lnTo>
                    <a:pt x="581" y="0"/>
                  </a:lnTo>
                  <a:lnTo>
                    <a:pt x="596" y="0"/>
                  </a:lnTo>
                  <a:lnTo>
                    <a:pt x="612" y="0"/>
                  </a:lnTo>
                  <a:lnTo>
                    <a:pt x="627" y="1"/>
                  </a:lnTo>
                  <a:lnTo>
                    <a:pt x="642" y="1"/>
                  </a:lnTo>
                  <a:lnTo>
                    <a:pt x="657" y="3"/>
                  </a:lnTo>
                  <a:lnTo>
                    <a:pt x="673" y="4"/>
                  </a:lnTo>
                  <a:lnTo>
                    <a:pt x="687" y="7"/>
                  </a:lnTo>
                  <a:lnTo>
                    <a:pt x="702" y="9"/>
                  </a:lnTo>
                  <a:lnTo>
                    <a:pt x="717" y="12"/>
                  </a:lnTo>
                  <a:lnTo>
                    <a:pt x="731" y="15"/>
                  </a:lnTo>
                  <a:lnTo>
                    <a:pt x="745" y="19"/>
                  </a:lnTo>
                  <a:lnTo>
                    <a:pt x="759" y="23"/>
                  </a:lnTo>
                  <a:lnTo>
                    <a:pt x="774" y="27"/>
                  </a:lnTo>
                  <a:lnTo>
                    <a:pt x="788" y="31"/>
                  </a:lnTo>
                  <a:lnTo>
                    <a:pt x="801" y="36"/>
                  </a:lnTo>
                  <a:lnTo>
                    <a:pt x="815" y="41"/>
                  </a:lnTo>
                  <a:lnTo>
                    <a:pt x="829" y="47"/>
                  </a:lnTo>
                  <a:lnTo>
                    <a:pt x="842" y="52"/>
                  </a:lnTo>
                  <a:lnTo>
                    <a:pt x="854" y="58"/>
                  </a:lnTo>
                  <a:lnTo>
                    <a:pt x="868" y="65"/>
                  </a:lnTo>
                  <a:lnTo>
                    <a:pt x="881" y="72"/>
                  </a:lnTo>
                  <a:lnTo>
                    <a:pt x="893" y="79"/>
                  </a:lnTo>
                  <a:lnTo>
                    <a:pt x="905" y="86"/>
                  </a:lnTo>
                  <a:lnTo>
                    <a:pt x="918" y="94"/>
                  </a:lnTo>
                  <a:lnTo>
                    <a:pt x="930" y="102"/>
                  </a:lnTo>
                  <a:lnTo>
                    <a:pt x="941" y="110"/>
                  </a:lnTo>
                  <a:lnTo>
                    <a:pt x="953" y="118"/>
                  </a:lnTo>
                  <a:lnTo>
                    <a:pt x="965" y="127"/>
                  </a:lnTo>
                  <a:lnTo>
                    <a:pt x="976" y="136"/>
                  </a:lnTo>
                  <a:lnTo>
                    <a:pt x="987" y="145"/>
                  </a:lnTo>
                  <a:lnTo>
                    <a:pt x="997" y="155"/>
                  </a:lnTo>
                  <a:lnTo>
                    <a:pt x="1018" y="175"/>
                  </a:lnTo>
                  <a:lnTo>
                    <a:pt x="1038" y="195"/>
                  </a:lnTo>
                  <a:lnTo>
                    <a:pt x="1047" y="206"/>
                  </a:lnTo>
                  <a:lnTo>
                    <a:pt x="1056" y="216"/>
                  </a:lnTo>
                  <a:lnTo>
                    <a:pt x="1066" y="228"/>
                  </a:lnTo>
                  <a:lnTo>
                    <a:pt x="1074" y="239"/>
                  </a:lnTo>
                  <a:lnTo>
                    <a:pt x="1083" y="251"/>
                  </a:lnTo>
                  <a:lnTo>
                    <a:pt x="1091" y="262"/>
                  </a:lnTo>
                  <a:lnTo>
                    <a:pt x="1098" y="274"/>
                  </a:lnTo>
                  <a:lnTo>
                    <a:pt x="1106" y="287"/>
                  </a:lnTo>
                  <a:lnTo>
                    <a:pt x="1113" y="299"/>
                  </a:lnTo>
                  <a:lnTo>
                    <a:pt x="1121" y="312"/>
                  </a:lnTo>
                  <a:lnTo>
                    <a:pt x="1128" y="324"/>
                  </a:lnTo>
                  <a:lnTo>
                    <a:pt x="1134" y="338"/>
                  </a:lnTo>
                  <a:lnTo>
                    <a:pt x="1140" y="351"/>
                  </a:lnTo>
                  <a:lnTo>
                    <a:pt x="1146" y="364"/>
                  </a:lnTo>
                  <a:lnTo>
                    <a:pt x="1151" y="377"/>
                  </a:lnTo>
                  <a:lnTo>
                    <a:pt x="1156" y="391"/>
                  </a:lnTo>
                  <a:lnTo>
                    <a:pt x="1161" y="405"/>
                  </a:lnTo>
                  <a:lnTo>
                    <a:pt x="1166" y="418"/>
                  </a:lnTo>
                  <a:lnTo>
                    <a:pt x="1170" y="433"/>
                  </a:lnTo>
                  <a:lnTo>
                    <a:pt x="1174" y="447"/>
                  </a:lnTo>
                  <a:lnTo>
                    <a:pt x="1177" y="461"/>
                  </a:lnTo>
                  <a:lnTo>
                    <a:pt x="1181" y="475"/>
                  </a:lnTo>
                  <a:lnTo>
                    <a:pt x="1183" y="491"/>
                  </a:lnTo>
                  <a:lnTo>
                    <a:pt x="1186" y="505"/>
                  </a:lnTo>
                  <a:lnTo>
                    <a:pt x="1188" y="520"/>
                  </a:lnTo>
                  <a:lnTo>
                    <a:pt x="1189" y="535"/>
                  </a:lnTo>
                  <a:lnTo>
                    <a:pt x="1191" y="550"/>
                  </a:lnTo>
                  <a:lnTo>
                    <a:pt x="1192" y="565"/>
                  </a:lnTo>
                  <a:lnTo>
                    <a:pt x="1192" y="580"/>
                  </a:lnTo>
                  <a:lnTo>
                    <a:pt x="1192" y="596"/>
                  </a:lnTo>
                  <a:lnTo>
                    <a:pt x="1193" y="596"/>
                  </a:lnTo>
                  <a:lnTo>
                    <a:pt x="1192" y="611"/>
                  </a:lnTo>
                  <a:lnTo>
                    <a:pt x="1192" y="626"/>
                  </a:lnTo>
                  <a:lnTo>
                    <a:pt x="1191" y="642"/>
                  </a:lnTo>
                  <a:lnTo>
                    <a:pt x="1190" y="657"/>
                  </a:lnTo>
                  <a:lnTo>
                    <a:pt x="1188" y="672"/>
                  </a:lnTo>
                  <a:lnTo>
                    <a:pt x="1186" y="686"/>
                  </a:lnTo>
                  <a:lnTo>
                    <a:pt x="1183" y="702"/>
                  </a:lnTo>
                  <a:lnTo>
                    <a:pt x="1181" y="716"/>
                  </a:lnTo>
                  <a:lnTo>
                    <a:pt x="1178" y="730"/>
                  </a:lnTo>
                  <a:lnTo>
                    <a:pt x="1174" y="745"/>
                  </a:lnTo>
                  <a:lnTo>
                    <a:pt x="1170" y="759"/>
                  </a:lnTo>
                  <a:lnTo>
                    <a:pt x="1166" y="773"/>
                  </a:lnTo>
                  <a:lnTo>
                    <a:pt x="1161" y="787"/>
                  </a:lnTo>
                  <a:lnTo>
                    <a:pt x="1156" y="801"/>
                  </a:lnTo>
                  <a:lnTo>
                    <a:pt x="1151" y="814"/>
                  </a:lnTo>
                  <a:lnTo>
                    <a:pt x="1146" y="828"/>
                  </a:lnTo>
                  <a:lnTo>
                    <a:pt x="1140" y="841"/>
                  </a:lnTo>
                  <a:lnTo>
                    <a:pt x="1134" y="854"/>
                  </a:lnTo>
                  <a:lnTo>
                    <a:pt x="1128" y="867"/>
                  </a:lnTo>
                  <a:lnTo>
                    <a:pt x="1121" y="880"/>
                  </a:lnTo>
                  <a:lnTo>
                    <a:pt x="1113" y="892"/>
                  </a:lnTo>
                  <a:lnTo>
                    <a:pt x="1106" y="905"/>
                  </a:lnTo>
                  <a:lnTo>
                    <a:pt x="1098" y="917"/>
                  </a:lnTo>
                  <a:lnTo>
                    <a:pt x="1091" y="929"/>
                  </a:lnTo>
                  <a:lnTo>
                    <a:pt x="1083" y="940"/>
                  </a:lnTo>
                  <a:lnTo>
                    <a:pt x="1074" y="953"/>
                  </a:lnTo>
                  <a:lnTo>
                    <a:pt x="1066" y="964"/>
                  </a:lnTo>
                  <a:lnTo>
                    <a:pt x="1056" y="975"/>
                  </a:lnTo>
                  <a:lnTo>
                    <a:pt x="1047" y="986"/>
                  </a:lnTo>
                  <a:lnTo>
                    <a:pt x="1038" y="996"/>
                  </a:lnTo>
                  <a:lnTo>
                    <a:pt x="1018" y="1017"/>
                  </a:lnTo>
                  <a:lnTo>
                    <a:pt x="997" y="1037"/>
                  </a:lnTo>
                  <a:lnTo>
                    <a:pt x="987" y="1046"/>
                  </a:lnTo>
                  <a:lnTo>
                    <a:pt x="976" y="1056"/>
                  </a:lnTo>
                  <a:lnTo>
                    <a:pt x="965" y="1065"/>
                  </a:lnTo>
                  <a:lnTo>
                    <a:pt x="953" y="1073"/>
                  </a:lnTo>
                  <a:lnTo>
                    <a:pt x="941" y="1082"/>
                  </a:lnTo>
                  <a:lnTo>
                    <a:pt x="930" y="1090"/>
                  </a:lnTo>
                  <a:lnTo>
                    <a:pt x="918" y="1097"/>
                  </a:lnTo>
                  <a:lnTo>
                    <a:pt x="905" y="1106"/>
                  </a:lnTo>
                  <a:lnTo>
                    <a:pt x="893" y="1113"/>
                  </a:lnTo>
                  <a:lnTo>
                    <a:pt x="881" y="1120"/>
                  </a:lnTo>
                  <a:lnTo>
                    <a:pt x="868" y="1127"/>
                  </a:lnTo>
                  <a:lnTo>
                    <a:pt x="854" y="1133"/>
                  </a:lnTo>
                  <a:lnTo>
                    <a:pt x="842" y="1139"/>
                  </a:lnTo>
                  <a:lnTo>
                    <a:pt x="829" y="1145"/>
                  </a:lnTo>
                  <a:lnTo>
                    <a:pt x="815" y="1150"/>
                  </a:lnTo>
                  <a:lnTo>
                    <a:pt x="801" y="1156"/>
                  </a:lnTo>
                  <a:lnTo>
                    <a:pt x="788" y="1161"/>
                  </a:lnTo>
                  <a:lnTo>
                    <a:pt x="774" y="1165"/>
                  </a:lnTo>
                  <a:lnTo>
                    <a:pt x="759" y="1169"/>
                  </a:lnTo>
                  <a:lnTo>
                    <a:pt x="745" y="1173"/>
                  </a:lnTo>
                  <a:lnTo>
                    <a:pt x="731" y="1176"/>
                  </a:lnTo>
                  <a:lnTo>
                    <a:pt x="717" y="1180"/>
                  </a:lnTo>
                  <a:lnTo>
                    <a:pt x="702" y="1182"/>
                  </a:lnTo>
                  <a:lnTo>
                    <a:pt x="687" y="1185"/>
                  </a:lnTo>
                  <a:lnTo>
                    <a:pt x="673" y="1187"/>
                  </a:lnTo>
                  <a:lnTo>
                    <a:pt x="657" y="1188"/>
                  </a:lnTo>
                  <a:lnTo>
                    <a:pt x="642" y="1190"/>
                  </a:lnTo>
                  <a:lnTo>
                    <a:pt x="627" y="1191"/>
                  </a:lnTo>
                  <a:lnTo>
                    <a:pt x="612" y="1191"/>
                  </a:lnTo>
                  <a:lnTo>
                    <a:pt x="596" y="1191"/>
                  </a:lnTo>
                  <a:lnTo>
                    <a:pt x="581" y="1191"/>
                  </a:lnTo>
                  <a:lnTo>
                    <a:pt x="566" y="1191"/>
                  </a:lnTo>
                  <a:lnTo>
                    <a:pt x="550" y="1190"/>
                  </a:lnTo>
                  <a:lnTo>
                    <a:pt x="535" y="1189"/>
                  </a:lnTo>
                  <a:lnTo>
                    <a:pt x="521" y="1187"/>
                  </a:lnTo>
                  <a:lnTo>
                    <a:pt x="505" y="1185"/>
                  </a:lnTo>
                  <a:lnTo>
                    <a:pt x="491" y="1182"/>
                  </a:lnTo>
                  <a:lnTo>
                    <a:pt x="476" y="1180"/>
                  </a:lnTo>
                  <a:lnTo>
                    <a:pt x="462" y="1177"/>
                  </a:lnTo>
                  <a:lnTo>
                    <a:pt x="447" y="1173"/>
                  </a:lnTo>
                  <a:lnTo>
                    <a:pt x="433" y="1169"/>
                  </a:lnTo>
                  <a:lnTo>
                    <a:pt x="419" y="1165"/>
                  </a:lnTo>
                  <a:lnTo>
                    <a:pt x="405" y="1161"/>
                  </a:lnTo>
                  <a:lnTo>
                    <a:pt x="391" y="1156"/>
                  </a:lnTo>
                  <a:lnTo>
                    <a:pt x="378" y="1150"/>
                  </a:lnTo>
                  <a:lnTo>
                    <a:pt x="365" y="1145"/>
                  </a:lnTo>
                  <a:lnTo>
                    <a:pt x="351" y="1139"/>
                  </a:lnTo>
                  <a:lnTo>
                    <a:pt x="338" y="1133"/>
                  </a:lnTo>
                  <a:lnTo>
                    <a:pt x="325" y="1127"/>
                  </a:lnTo>
                  <a:lnTo>
                    <a:pt x="313" y="1120"/>
                  </a:lnTo>
                  <a:lnTo>
                    <a:pt x="299" y="1113"/>
                  </a:lnTo>
                  <a:lnTo>
                    <a:pt x="287" y="1106"/>
                  </a:lnTo>
                  <a:lnTo>
                    <a:pt x="275" y="1097"/>
                  </a:lnTo>
                  <a:lnTo>
                    <a:pt x="263" y="1090"/>
                  </a:lnTo>
                  <a:lnTo>
                    <a:pt x="251" y="1082"/>
                  </a:lnTo>
                  <a:lnTo>
                    <a:pt x="239" y="1073"/>
                  </a:lnTo>
                  <a:lnTo>
                    <a:pt x="228" y="1065"/>
                  </a:lnTo>
                  <a:lnTo>
                    <a:pt x="217" y="1056"/>
                  </a:lnTo>
                  <a:lnTo>
                    <a:pt x="207" y="1046"/>
                  </a:lnTo>
                  <a:lnTo>
                    <a:pt x="195" y="1037"/>
                  </a:lnTo>
                  <a:lnTo>
                    <a:pt x="175" y="1017"/>
                  </a:lnTo>
                  <a:lnTo>
                    <a:pt x="156" y="996"/>
                  </a:lnTo>
                  <a:lnTo>
                    <a:pt x="145" y="986"/>
                  </a:lnTo>
                  <a:lnTo>
                    <a:pt x="136" y="975"/>
                  </a:lnTo>
                  <a:lnTo>
                    <a:pt x="127" y="964"/>
                  </a:lnTo>
                  <a:lnTo>
                    <a:pt x="119" y="953"/>
                  </a:lnTo>
                  <a:lnTo>
                    <a:pt x="111" y="940"/>
                  </a:lnTo>
                  <a:lnTo>
                    <a:pt x="102" y="929"/>
                  </a:lnTo>
                  <a:lnTo>
                    <a:pt x="94" y="917"/>
                  </a:lnTo>
                  <a:lnTo>
                    <a:pt x="86" y="905"/>
                  </a:lnTo>
                  <a:lnTo>
                    <a:pt x="79" y="892"/>
                  </a:lnTo>
                  <a:lnTo>
                    <a:pt x="72" y="880"/>
                  </a:lnTo>
                  <a:lnTo>
                    <a:pt x="66" y="867"/>
                  </a:lnTo>
                  <a:lnTo>
                    <a:pt x="59" y="854"/>
                  </a:lnTo>
                  <a:lnTo>
                    <a:pt x="53" y="841"/>
                  </a:lnTo>
                  <a:lnTo>
                    <a:pt x="47" y="828"/>
                  </a:lnTo>
                  <a:lnTo>
                    <a:pt x="41" y="814"/>
                  </a:lnTo>
                  <a:lnTo>
                    <a:pt x="36" y="801"/>
                  </a:lnTo>
                  <a:lnTo>
                    <a:pt x="31" y="787"/>
                  </a:lnTo>
                  <a:lnTo>
                    <a:pt x="27" y="773"/>
                  </a:lnTo>
                  <a:lnTo>
                    <a:pt x="23" y="759"/>
                  </a:lnTo>
                  <a:lnTo>
                    <a:pt x="19" y="745"/>
                  </a:lnTo>
                  <a:lnTo>
                    <a:pt x="16" y="730"/>
                  </a:lnTo>
                  <a:lnTo>
                    <a:pt x="13" y="716"/>
                  </a:lnTo>
                  <a:lnTo>
                    <a:pt x="10" y="702"/>
                  </a:lnTo>
                  <a:lnTo>
                    <a:pt x="7" y="686"/>
                  </a:lnTo>
                  <a:lnTo>
                    <a:pt x="5" y="672"/>
                  </a:lnTo>
                  <a:lnTo>
                    <a:pt x="4" y="657"/>
                  </a:lnTo>
                  <a:lnTo>
                    <a:pt x="1" y="642"/>
                  </a:lnTo>
                  <a:lnTo>
                    <a:pt x="0" y="626"/>
                  </a:lnTo>
                  <a:lnTo>
                    <a:pt x="0" y="611"/>
                  </a:lnTo>
                  <a:lnTo>
                    <a:pt x="0" y="5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61" name="Freeform 60">
              <a:extLst>
                <a:ext uri="{FF2B5EF4-FFF2-40B4-BE49-F238E27FC236}">
                  <a16:creationId xmlns:a16="http://schemas.microsoft.com/office/drawing/2014/main" id="{8B429691-3F15-23D4-45BC-5EF6E122E4E2}"/>
                </a:ext>
              </a:extLst>
            </p:cNvPr>
            <p:cNvSpPr>
              <a:spLocks/>
            </p:cNvSpPr>
            <p:nvPr/>
          </p:nvSpPr>
          <p:spPr bwMode="auto">
            <a:xfrm>
              <a:off x="1642" y="2550"/>
              <a:ext cx="1193" cy="1191"/>
            </a:xfrm>
            <a:custGeom>
              <a:avLst/>
              <a:gdLst>
                <a:gd name="T0" fmla="*/ 1 w 1193"/>
                <a:gd name="T1" fmla="*/ 550 h 1191"/>
                <a:gd name="T2" fmla="*/ 10 w 1193"/>
                <a:gd name="T3" fmla="*/ 491 h 1191"/>
                <a:gd name="T4" fmla="*/ 23 w 1193"/>
                <a:gd name="T5" fmla="*/ 433 h 1191"/>
                <a:gd name="T6" fmla="*/ 41 w 1193"/>
                <a:gd name="T7" fmla="*/ 377 h 1191"/>
                <a:gd name="T8" fmla="*/ 66 w 1193"/>
                <a:gd name="T9" fmla="*/ 324 h 1191"/>
                <a:gd name="T10" fmla="*/ 94 w 1193"/>
                <a:gd name="T11" fmla="*/ 274 h 1191"/>
                <a:gd name="T12" fmla="*/ 127 w 1193"/>
                <a:gd name="T13" fmla="*/ 228 h 1191"/>
                <a:gd name="T14" fmla="*/ 175 w 1193"/>
                <a:gd name="T15" fmla="*/ 175 h 1191"/>
                <a:gd name="T16" fmla="*/ 228 w 1193"/>
                <a:gd name="T17" fmla="*/ 127 h 1191"/>
                <a:gd name="T18" fmla="*/ 275 w 1193"/>
                <a:gd name="T19" fmla="*/ 94 h 1191"/>
                <a:gd name="T20" fmla="*/ 325 w 1193"/>
                <a:gd name="T21" fmla="*/ 65 h 1191"/>
                <a:gd name="T22" fmla="*/ 378 w 1193"/>
                <a:gd name="T23" fmla="*/ 41 h 1191"/>
                <a:gd name="T24" fmla="*/ 433 w 1193"/>
                <a:gd name="T25" fmla="*/ 23 h 1191"/>
                <a:gd name="T26" fmla="*/ 491 w 1193"/>
                <a:gd name="T27" fmla="*/ 9 h 1191"/>
                <a:gd name="T28" fmla="*/ 550 w 1193"/>
                <a:gd name="T29" fmla="*/ 1 h 1191"/>
                <a:gd name="T30" fmla="*/ 612 w 1193"/>
                <a:gd name="T31" fmla="*/ 0 h 1191"/>
                <a:gd name="T32" fmla="*/ 673 w 1193"/>
                <a:gd name="T33" fmla="*/ 4 h 1191"/>
                <a:gd name="T34" fmla="*/ 731 w 1193"/>
                <a:gd name="T35" fmla="*/ 15 h 1191"/>
                <a:gd name="T36" fmla="*/ 788 w 1193"/>
                <a:gd name="T37" fmla="*/ 31 h 1191"/>
                <a:gd name="T38" fmla="*/ 842 w 1193"/>
                <a:gd name="T39" fmla="*/ 52 h 1191"/>
                <a:gd name="T40" fmla="*/ 893 w 1193"/>
                <a:gd name="T41" fmla="*/ 79 h 1191"/>
                <a:gd name="T42" fmla="*/ 941 w 1193"/>
                <a:gd name="T43" fmla="*/ 110 h 1191"/>
                <a:gd name="T44" fmla="*/ 987 w 1193"/>
                <a:gd name="T45" fmla="*/ 145 h 1191"/>
                <a:gd name="T46" fmla="*/ 1047 w 1193"/>
                <a:gd name="T47" fmla="*/ 206 h 1191"/>
                <a:gd name="T48" fmla="*/ 1083 w 1193"/>
                <a:gd name="T49" fmla="*/ 251 h 1191"/>
                <a:gd name="T50" fmla="*/ 1113 w 1193"/>
                <a:gd name="T51" fmla="*/ 299 h 1191"/>
                <a:gd name="T52" fmla="*/ 1140 w 1193"/>
                <a:gd name="T53" fmla="*/ 351 h 1191"/>
                <a:gd name="T54" fmla="*/ 1161 w 1193"/>
                <a:gd name="T55" fmla="*/ 405 h 1191"/>
                <a:gd name="T56" fmla="*/ 1177 w 1193"/>
                <a:gd name="T57" fmla="*/ 461 h 1191"/>
                <a:gd name="T58" fmla="*/ 1188 w 1193"/>
                <a:gd name="T59" fmla="*/ 520 h 1191"/>
                <a:gd name="T60" fmla="*/ 1192 w 1193"/>
                <a:gd name="T61" fmla="*/ 580 h 1191"/>
                <a:gd name="T62" fmla="*/ 1192 w 1193"/>
                <a:gd name="T63" fmla="*/ 626 h 1191"/>
                <a:gd name="T64" fmla="*/ 1186 w 1193"/>
                <a:gd name="T65" fmla="*/ 686 h 1191"/>
                <a:gd name="T66" fmla="*/ 1174 w 1193"/>
                <a:gd name="T67" fmla="*/ 745 h 1191"/>
                <a:gd name="T68" fmla="*/ 1156 w 1193"/>
                <a:gd name="T69" fmla="*/ 801 h 1191"/>
                <a:gd name="T70" fmla="*/ 1134 w 1193"/>
                <a:gd name="T71" fmla="*/ 854 h 1191"/>
                <a:gd name="T72" fmla="*/ 1106 w 1193"/>
                <a:gd name="T73" fmla="*/ 905 h 1191"/>
                <a:gd name="T74" fmla="*/ 1074 w 1193"/>
                <a:gd name="T75" fmla="*/ 953 h 1191"/>
                <a:gd name="T76" fmla="*/ 1038 w 1193"/>
                <a:gd name="T77" fmla="*/ 996 h 1191"/>
                <a:gd name="T78" fmla="*/ 976 w 1193"/>
                <a:gd name="T79" fmla="*/ 1056 h 1191"/>
                <a:gd name="T80" fmla="*/ 930 w 1193"/>
                <a:gd name="T81" fmla="*/ 1090 h 1191"/>
                <a:gd name="T82" fmla="*/ 881 w 1193"/>
                <a:gd name="T83" fmla="*/ 1120 h 1191"/>
                <a:gd name="T84" fmla="*/ 829 w 1193"/>
                <a:gd name="T85" fmla="*/ 1145 h 1191"/>
                <a:gd name="T86" fmla="*/ 774 w 1193"/>
                <a:gd name="T87" fmla="*/ 1165 h 1191"/>
                <a:gd name="T88" fmla="*/ 717 w 1193"/>
                <a:gd name="T89" fmla="*/ 1180 h 1191"/>
                <a:gd name="T90" fmla="*/ 657 w 1193"/>
                <a:gd name="T91" fmla="*/ 1188 h 1191"/>
                <a:gd name="T92" fmla="*/ 596 w 1193"/>
                <a:gd name="T93" fmla="*/ 1191 h 1191"/>
                <a:gd name="T94" fmla="*/ 535 w 1193"/>
                <a:gd name="T95" fmla="*/ 1189 h 1191"/>
                <a:gd name="T96" fmla="*/ 476 w 1193"/>
                <a:gd name="T97" fmla="*/ 1180 h 1191"/>
                <a:gd name="T98" fmla="*/ 419 w 1193"/>
                <a:gd name="T99" fmla="*/ 1165 h 1191"/>
                <a:gd name="T100" fmla="*/ 365 w 1193"/>
                <a:gd name="T101" fmla="*/ 1145 h 1191"/>
                <a:gd name="T102" fmla="*/ 313 w 1193"/>
                <a:gd name="T103" fmla="*/ 1120 h 1191"/>
                <a:gd name="T104" fmla="*/ 263 w 1193"/>
                <a:gd name="T105" fmla="*/ 1090 h 1191"/>
                <a:gd name="T106" fmla="*/ 217 w 1193"/>
                <a:gd name="T107" fmla="*/ 1056 h 1191"/>
                <a:gd name="T108" fmla="*/ 156 w 1193"/>
                <a:gd name="T109" fmla="*/ 996 h 1191"/>
                <a:gd name="T110" fmla="*/ 119 w 1193"/>
                <a:gd name="T111" fmla="*/ 953 h 1191"/>
                <a:gd name="T112" fmla="*/ 86 w 1193"/>
                <a:gd name="T113" fmla="*/ 905 h 1191"/>
                <a:gd name="T114" fmla="*/ 59 w 1193"/>
                <a:gd name="T115" fmla="*/ 854 h 1191"/>
                <a:gd name="T116" fmla="*/ 36 w 1193"/>
                <a:gd name="T117" fmla="*/ 801 h 1191"/>
                <a:gd name="T118" fmla="*/ 19 w 1193"/>
                <a:gd name="T119" fmla="*/ 745 h 1191"/>
                <a:gd name="T120" fmla="*/ 7 w 1193"/>
                <a:gd name="T121" fmla="*/ 686 h 1191"/>
                <a:gd name="T122" fmla="*/ 0 w 1193"/>
                <a:gd name="T123" fmla="*/ 626 h 11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1">
                  <a:moveTo>
                    <a:pt x="0" y="596"/>
                  </a:moveTo>
                  <a:lnTo>
                    <a:pt x="0" y="580"/>
                  </a:lnTo>
                  <a:lnTo>
                    <a:pt x="1" y="565"/>
                  </a:lnTo>
                  <a:lnTo>
                    <a:pt x="1" y="550"/>
                  </a:lnTo>
                  <a:lnTo>
                    <a:pt x="4" y="535"/>
                  </a:lnTo>
                  <a:lnTo>
                    <a:pt x="5" y="520"/>
                  </a:lnTo>
                  <a:lnTo>
                    <a:pt x="8" y="505"/>
                  </a:lnTo>
                  <a:lnTo>
                    <a:pt x="10" y="491"/>
                  </a:lnTo>
                  <a:lnTo>
                    <a:pt x="13" y="475"/>
                  </a:lnTo>
                  <a:lnTo>
                    <a:pt x="16" y="461"/>
                  </a:lnTo>
                  <a:lnTo>
                    <a:pt x="19" y="447"/>
                  </a:lnTo>
                  <a:lnTo>
                    <a:pt x="23" y="433"/>
                  </a:lnTo>
                  <a:lnTo>
                    <a:pt x="27" y="418"/>
                  </a:lnTo>
                  <a:lnTo>
                    <a:pt x="31" y="405"/>
                  </a:lnTo>
                  <a:lnTo>
                    <a:pt x="36" y="391"/>
                  </a:lnTo>
                  <a:lnTo>
                    <a:pt x="41" y="377"/>
                  </a:lnTo>
                  <a:lnTo>
                    <a:pt x="47" y="364"/>
                  </a:lnTo>
                  <a:lnTo>
                    <a:pt x="53" y="351"/>
                  </a:lnTo>
                  <a:lnTo>
                    <a:pt x="59" y="338"/>
                  </a:lnTo>
                  <a:lnTo>
                    <a:pt x="66" y="324"/>
                  </a:lnTo>
                  <a:lnTo>
                    <a:pt x="72" y="312"/>
                  </a:lnTo>
                  <a:lnTo>
                    <a:pt x="79" y="299"/>
                  </a:lnTo>
                  <a:lnTo>
                    <a:pt x="86" y="287"/>
                  </a:lnTo>
                  <a:lnTo>
                    <a:pt x="94" y="274"/>
                  </a:lnTo>
                  <a:lnTo>
                    <a:pt x="102" y="262"/>
                  </a:lnTo>
                  <a:lnTo>
                    <a:pt x="111" y="251"/>
                  </a:lnTo>
                  <a:lnTo>
                    <a:pt x="119" y="239"/>
                  </a:lnTo>
                  <a:lnTo>
                    <a:pt x="127" y="228"/>
                  </a:lnTo>
                  <a:lnTo>
                    <a:pt x="136" y="216"/>
                  </a:lnTo>
                  <a:lnTo>
                    <a:pt x="145" y="206"/>
                  </a:lnTo>
                  <a:lnTo>
                    <a:pt x="156" y="195"/>
                  </a:lnTo>
                  <a:lnTo>
                    <a:pt x="175" y="175"/>
                  </a:lnTo>
                  <a:lnTo>
                    <a:pt x="195" y="155"/>
                  </a:lnTo>
                  <a:lnTo>
                    <a:pt x="207" y="145"/>
                  </a:lnTo>
                  <a:lnTo>
                    <a:pt x="217" y="136"/>
                  </a:lnTo>
                  <a:lnTo>
                    <a:pt x="228" y="127"/>
                  </a:lnTo>
                  <a:lnTo>
                    <a:pt x="239" y="118"/>
                  </a:lnTo>
                  <a:lnTo>
                    <a:pt x="251" y="110"/>
                  </a:lnTo>
                  <a:lnTo>
                    <a:pt x="263" y="102"/>
                  </a:lnTo>
                  <a:lnTo>
                    <a:pt x="275" y="94"/>
                  </a:lnTo>
                  <a:lnTo>
                    <a:pt x="287" y="86"/>
                  </a:lnTo>
                  <a:lnTo>
                    <a:pt x="299" y="79"/>
                  </a:lnTo>
                  <a:lnTo>
                    <a:pt x="313" y="72"/>
                  </a:lnTo>
                  <a:lnTo>
                    <a:pt x="325" y="65"/>
                  </a:lnTo>
                  <a:lnTo>
                    <a:pt x="338" y="58"/>
                  </a:lnTo>
                  <a:lnTo>
                    <a:pt x="351" y="52"/>
                  </a:lnTo>
                  <a:lnTo>
                    <a:pt x="365" y="47"/>
                  </a:lnTo>
                  <a:lnTo>
                    <a:pt x="378" y="41"/>
                  </a:lnTo>
                  <a:lnTo>
                    <a:pt x="391" y="36"/>
                  </a:lnTo>
                  <a:lnTo>
                    <a:pt x="405" y="31"/>
                  </a:lnTo>
                  <a:lnTo>
                    <a:pt x="419" y="27"/>
                  </a:lnTo>
                  <a:lnTo>
                    <a:pt x="433" y="23"/>
                  </a:lnTo>
                  <a:lnTo>
                    <a:pt x="447" y="19"/>
                  </a:lnTo>
                  <a:lnTo>
                    <a:pt x="462" y="15"/>
                  </a:lnTo>
                  <a:lnTo>
                    <a:pt x="476" y="12"/>
                  </a:lnTo>
                  <a:lnTo>
                    <a:pt x="491" y="9"/>
                  </a:lnTo>
                  <a:lnTo>
                    <a:pt x="505" y="6"/>
                  </a:lnTo>
                  <a:lnTo>
                    <a:pt x="521" y="4"/>
                  </a:lnTo>
                  <a:lnTo>
                    <a:pt x="535" y="3"/>
                  </a:lnTo>
                  <a:lnTo>
                    <a:pt x="550" y="1"/>
                  </a:lnTo>
                  <a:lnTo>
                    <a:pt x="566" y="0"/>
                  </a:lnTo>
                  <a:lnTo>
                    <a:pt x="581" y="0"/>
                  </a:lnTo>
                  <a:lnTo>
                    <a:pt x="596" y="0"/>
                  </a:lnTo>
                  <a:lnTo>
                    <a:pt x="612" y="0"/>
                  </a:lnTo>
                  <a:lnTo>
                    <a:pt x="627" y="1"/>
                  </a:lnTo>
                  <a:lnTo>
                    <a:pt x="642" y="1"/>
                  </a:lnTo>
                  <a:lnTo>
                    <a:pt x="657" y="3"/>
                  </a:lnTo>
                  <a:lnTo>
                    <a:pt x="673" y="4"/>
                  </a:lnTo>
                  <a:lnTo>
                    <a:pt x="687" y="7"/>
                  </a:lnTo>
                  <a:lnTo>
                    <a:pt x="702" y="9"/>
                  </a:lnTo>
                  <a:lnTo>
                    <a:pt x="717" y="12"/>
                  </a:lnTo>
                  <a:lnTo>
                    <a:pt x="731" y="15"/>
                  </a:lnTo>
                  <a:lnTo>
                    <a:pt x="745" y="19"/>
                  </a:lnTo>
                  <a:lnTo>
                    <a:pt x="759" y="23"/>
                  </a:lnTo>
                  <a:lnTo>
                    <a:pt x="774" y="27"/>
                  </a:lnTo>
                  <a:lnTo>
                    <a:pt x="788" y="31"/>
                  </a:lnTo>
                  <a:lnTo>
                    <a:pt x="801" y="36"/>
                  </a:lnTo>
                  <a:lnTo>
                    <a:pt x="815" y="41"/>
                  </a:lnTo>
                  <a:lnTo>
                    <a:pt x="829" y="47"/>
                  </a:lnTo>
                  <a:lnTo>
                    <a:pt x="842" y="52"/>
                  </a:lnTo>
                  <a:lnTo>
                    <a:pt x="854" y="58"/>
                  </a:lnTo>
                  <a:lnTo>
                    <a:pt x="868" y="65"/>
                  </a:lnTo>
                  <a:lnTo>
                    <a:pt x="881" y="72"/>
                  </a:lnTo>
                  <a:lnTo>
                    <a:pt x="893" y="79"/>
                  </a:lnTo>
                  <a:lnTo>
                    <a:pt x="905" y="86"/>
                  </a:lnTo>
                  <a:lnTo>
                    <a:pt x="918" y="94"/>
                  </a:lnTo>
                  <a:lnTo>
                    <a:pt x="930" y="102"/>
                  </a:lnTo>
                  <a:lnTo>
                    <a:pt x="941" y="110"/>
                  </a:lnTo>
                  <a:lnTo>
                    <a:pt x="953" y="118"/>
                  </a:lnTo>
                  <a:lnTo>
                    <a:pt x="965" y="127"/>
                  </a:lnTo>
                  <a:lnTo>
                    <a:pt x="976" y="136"/>
                  </a:lnTo>
                  <a:lnTo>
                    <a:pt x="987" y="145"/>
                  </a:lnTo>
                  <a:lnTo>
                    <a:pt x="997" y="155"/>
                  </a:lnTo>
                  <a:lnTo>
                    <a:pt x="1018" y="175"/>
                  </a:lnTo>
                  <a:lnTo>
                    <a:pt x="1038" y="195"/>
                  </a:lnTo>
                  <a:lnTo>
                    <a:pt x="1047" y="206"/>
                  </a:lnTo>
                  <a:lnTo>
                    <a:pt x="1056" y="216"/>
                  </a:lnTo>
                  <a:lnTo>
                    <a:pt x="1066" y="228"/>
                  </a:lnTo>
                  <a:lnTo>
                    <a:pt x="1074" y="239"/>
                  </a:lnTo>
                  <a:lnTo>
                    <a:pt x="1083" y="251"/>
                  </a:lnTo>
                  <a:lnTo>
                    <a:pt x="1091" y="262"/>
                  </a:lnTo>
                  <a:lnTo>
                    <a:pt x="1098" y="274"/>
                  </a:lnTo>
                  <a:lnTo>
                    <a:pt x="1106" y="287"/>
                  </a:lnTo>
                  <a:lnTo>
                    <a:pt x="1113" y="299"/>
                  </a:lnTo>
                  <a:lnTo>
                    <a:pt x="1121" y="312"/>
                  </a:lnTo>
                  <a:lnTo>
                    <a:pt x="1128" y="324"/>
                  </a:lnTo>
                  <a:lnTo>
                    <a:pt x="1134" y="338"/>
                  </a:lnTo>
                  <a:lnTo>
                    <a:pt x="1140" y="351"/>
                  </a:lnTo>
                  <a:lnTo>
                    <a:pt x="1146" y="364"/>
                  </a:lnTo>
                  <a:lnTo>
                    <a:pt x="1151" y="377"/>
                  </a:lnTo>
                  <a:lnTo>
                    <a:pt x="1156" y="391"/>
                  </a:lnTo>
                  <a:lnTo>
                    <a:pt x="1161" y="405"/>
                  </a:lnTo>
                  <a:lnTo>
                    <a:pt x="1166" y="418"/>
                  </a:lnTo>
                  <a:lnTo>
                    <a:pt x="1170" y="433"/>
                  </a:lnTo>
                  <a:lnTo>
                    <a:pt x="1174" y="447"/>
                  </a:lnTo>
                  <a:lnTo>
                    <a:pt x="1177" y="461"/>
                  </a:lnTo>
                  <a:lnTo>
                    <a:pt x="1181" y="475"/>
                  </a:lnTo>
                  <a:lnTo>
                    <a:pt x="1183" y="491"/>
                  </a:lnTo>
                  <a:lnTo>
                    <a:pt x="1186" y="505"/>
                  </a:lnTo>
                  <a:lnTo>
                    <a:pt x="1188" y="520"/>
                  </a:lnTo>
                  <a:lnTo>
                    <a:pt x="1189" y="535"/>
                  </a:lnTo>
                  <a:lnTo>
                    <a:pt x="1191" y="550"/>
                  </a:lnTo>
                  <a:lnTo>
                    <a:pt x="1192" y="565"/>
                  </a:lnTo>
                  <a:lnTo>
                    <a:pt x="1192" y="580"/>
                  </a:lnTo>
                  <a:lnTo>
                    <a:pt x="1192" y="596"/>
                  </a:lnTo>
                  <a:lnTo>
                    <a:pt x="1193" y="596"/>
                  </a:lnTo>
                  <a:lnTo>
                    <a:pt x="1192" y="611"/>
                  </a:lnTo>
                  <a:lnTo>
                    <a:pt x="1192" y="626"/>
                  </a:lnTo>
                  <a:lnTo>
                    <a:pt x="1191" y="642"/>
                  </a:lnTo>
                  <a:lnTo>
                    <a:pt x="1190" y="657"/>
                  </a:lnTo>
                  <a:lnTo>
                    <a:pt x="1188" y="672"/>
                  </a:lnTo>
                  <a:lnTo>
                    <a:pt x="1186" y="686"/>
                  </a:lnTo>
                  <a:lnTo>
                    <a:pt x="1183" y="702"/>
                  </a:lnTo>
                  <a:lnTo>
                    <a:pt x="1181" y="716"/>
                  </a:lnTo>
                  <a:lnTo>
                    <a:pt x="1178" y="730"/>
                  </a:lnTo>
                  <a:lnTo>
                    <a:pt x="1174" y="745"/>
                  </a:lnTo>
                  <a:lnTo>
                    <a:pt x="1170" y="759"/>
                  </a:lnTo>
                  <a:lnTo>
                    <a:pt x="1166" y="773"/>
                  </a:lnTo>
                  <a:lnTo>
                    <a:pt x="1161" y="787"/>
                  </a:lnTo>
                  <a:lnTo>
                    <a:pt x="1156" y="801"/>
                  </a:lnTo>
                  <a:lnTo>
                    <a:pt x="1151" y="814"/>
                  </a:lnTo>
                  <a:lnTo>
                    <a:pt x="1146" y="828"/>
                  </a:lnTo>
                  <a:lnTo>
                    <a:pt x="1140" y="841"/>
                  </a:lnTo>
                  <a:lnTo>
                    <a:pt x="1134" y="854"/>
                  </a:lnTo>
                  <a:lnTo>
                    <a:pt x="1128" y="867"/>
                  </a:lnTo>
                  <a:lnTo>
                    <a:pt x="1121" y="880"/>
                  </a:lnTo>
                  <a:lnTo>
                    <a:pt x="1113" y="892"/>
                  </a:lnTo>
                  <a:lnTo>
                    <a:pt x="1106" y="905"/>
                  </a:lnTo>
                  <a:lnTo>
                    <a:pt x="1098" y="917"/>
                  </a:lnTo>
                  <a:lnTo>
                    <a:pt x="1091" y="929"/>
                  </a:lnTo>
                  <a:lnTo>
                    <a:pt x="1083" y="940"/>
                  </a:lnTo>
                  <a:lnTo>
                    <a:pt x="1074" y="953"/>
                  </a:lnTo>
                  <a:lnTo>
                    <a:pt x="1066" y="964"/>
                  </a:lnTo>
                  <a:lnTo>
                    <a:pt x="1056" y="975"/>
                  </a:lnTo>
                  <a:lnTo>
                    <a:pt x="1047" y="986"/>
                  </a:lnTo>
                  <a:lnTo>
                    <a:pt x="1038" y="996"/>
                  </a:lnTo>
                  <a:lnTo>
                    <a:pt x="1018" y="1017"/>
                  </a:lnTo>
                  <a:lnTo>
                    <a:pt x="997" y="1037"/>
                  </a:lnTo>
                  <a:lnTo>
                    <a:pt x="987" y="1046"/>
                  </a:lnTo>
                  <a:lnTo>
                    <a:pt x="976" y="1056"/>
                  </a:lnTo>
                  <a:lnTo>
                    <a:pt x="965" y="1065"/>
                  </a:lnTo>
                  <a:lnTo>
                    <a:pt x="953" y="1073"/>
                  </a:lnTo>
                  <a:lnTo>
                    <a:pt x="941" y="1082"/>
                  </a:lnTo>
                  <a:lnTo>
                    <a:pt x="930" y="1090"/>
                  </a:lnTo>
                  <a:lnTo>
                    <a:pt x="918" y="1097"/>
                  </a:lnTo>
                  <a:lnTo>
                    <a:pt x="905" y="1106"/>
                  </a:lnTo>
                  <a:lnTo>
                    <a:pt x="893" y="1113"/>
                  </a:lnTo>
                  <a:lnTo>
                    <a:pt x="881" y="1120"/>
                  </a:lnTo>
                  <a:lnTo>
                    <a:pt x="868" y="1127"/>
                  </a:lnTo>
                  <a:lnTo>
                    <a:pt x="854" y="1133"/>
                  </a:lnTo>
                  <a:lnTo>
                    <a:pt x="842" y="1139"/>
                  </a:lnTo>
                  <a:lnTo>
                    <a:pt x="829" y="1145"/>
                  </a:lnTo>
                  <a:lnTo>
                    <a:pt x="815" y="1150"/>
                  </a:lnTo>
                  <a:lnTo>
                    <a:pt x="801" y="1156"/>
                  </a:lnTo>
                  <a:lnTo>
                    <a:pt x="788" y="1161"/>
                  </a:lnTo>
                  <a:lnTo>
                    <a:pt x="774" y="1165"/>
                  </a:lnTo>
                  <a:lnTo>
                    <a:pt x="759" y="1169"/>
                  </a:lnTo>
                  <a:lnTo>
                    <a:pt x="745" y="1173"/>
                  </a:lnTo>
                  <a:lnTo>
                    <a:pt x="731" y="1176"/>
                  </a:lnTo>
                  <a:lnTo>
                    <a:pt x="717" y="1180"/>
                  </a:lnTo>
                  <a:lnTo>
                    <a:pt x="702" y="1182"/>
                  </a:lnTo>
                  <a:lnTo>
                    <a:pt x="687" y="1185"/>
                  </a:lnTo>
                  <a:lnTo>
                    <a:pt x="673" y="1187"/>
                  </a:lnTo>
                  <a:lnTo>
                    <a:pt x="657" y="1188"/>
                  </a:lnTo>
                  <a:lnTo>
                    <a:pt x="642" y="1190"/>
                  </a:lnTo>
                  <a:lnTo>
                    <a:pt x="627" y="1191"/>
                  </a:lnTo>
                  <a:lnTo>
                    <a:pt x="612" y="1191"/>
                  </a:lnTo>
                  <a:lnTo>
                    <a:pt x="596" y="1191"/>
                  </a:lnTo>
                  <a:lnTo>
                    <a:pt x="581" y="1191"/>
                  </a:lnTo>
                  <a:lnTo>
                    <a:pt x="566" y="1191"/>
                  </a:lnTo>
                  <a:lnTo>
                    <a:pt x="550" y="1190"/>
                  </a:lnTo>
                  <a:lnTo>
                    <a:pt x="535" y="1189"/>
                  </a:lnTo>
                  <a:lnTo>
                    <a:pt x="521" y="1187"/>
                  </a:lnTo>
                  <a:lnTo>
                    <a:pt x="505" y="1185"/>
                  </a:lnTo>
                  <a:lnTo>
                    <a:pt x="491" y="1182"/>
                  </a:lnTo>
                  <a:lnTo>
                    <a:pt x="476" y="1180"/>
                  </a:lnTo>
                  <a:lnTo>
                    <a:pt x="462" y="1177"/>
                  </a:lnTo>
                  <a:lnTo>
                    <a:pt x="447" y="1173"/>
                  </a:lnTo>
                  <a:lnTo>
                    <a:pt x="433" y="1169"/>
                  </a:lnTo>
                  <a:lnTo>
                    <a:pt x="419" y="1165"/>
                  </a:lnTo>
                  <a:lnTo>
                    <a:pt x="405" y="1161"/>
                  </a:lnTo>
                  <a:lnTo>
                    <a:pt x="391" y="1156"/>
                  </a:lnTo>
                  <a:lnTo>
                    <a:pt x="378" y="1150"/>
                  </a:lnTo>
                  <a:lnTo>
                    <a:pt x="365" y="1145"/>
                  </a:lnTo>
                  <a:lnTo>
                    <a:pt x="351" y="1139"/>
                  </a:lnTo>
                  <a:lnTo>
                    <a:pt x="338" y="1133"/>
                  </a:lnTo>
                  <a:lnTo>
                    <a:pt x="325" y="1127"/>
                  </a:lnTo>
                  <a:lnTo>
                    <a:pt x="313" y="1120"/>
                  </a:lnTo>
                  <a:lnTo>
                    <a:pt x="299" y="1113"/>
                  </a:lnTo>
                  <a:lnTo>
                    <a:pt x="287" y="1106"/>
                  </a:lnTo>
                  <a:lnTo>
                    <a:pt x="275" y="1097"/>
                  </a:lnTo>
                  <a:lnTo>
                    <a:pt x="263" y="1090"/>
                  </a:lnTo>
                  <a:lnTo>
                    <a:pt x="251" y="1082"/>
                  </a:lnTo>
                  <a:lnTo>
                    <a:pt x="239" y="1073"/>
                  </a:lnTo>
                  <a:lnTo>
                    <a:pt x="228" y="1065"/>
                  </a:lnTo>
                  <a:lnTo>
                    <a:pt x="217" y="1056"/>
                  </a:lnTo>
                  <a:lnTo>
                    <a:pt x="207" y="1046"/>
                  </a:lnTo>
                  <a:lnTo>
                    <a:pt x="195" y="1037"/>
                  </a:lnTo>
                  <a:lnTo>
                    <a:pt x="175" y="1017"/>
                  </a:lnTo>
                  <a:lnTo>
                    <a:pt x="156" y="996"/>
                  </a:lnTo>
                  <a:lnTo>
                    <a:pt x="145" y="986"/>
                  </a:lnTo>
                  <a:lnTo>
                    <a:pt x="136" y="975"/>
                  </a:lnTo>
                  <a:lnTo>
                    <a:pt x="127" y="964"/>
                  </a:lnTo>
                  <a:lnTo>
                    <a:pt x="119" y="953"/>
                  </a:lnTo>
                  <a:lnTo>
                    <a:pt x="111" y="940"/>
                  </a:lnTo>
                  <a:lnTo>
                    <a:pt x="102" y="929"/>
                  </a:lnTo>
                  <a:lnTo>
                    <a:pt x="94" y="917"/>
                  </a:lnTo>
                  <a:lnTo>
                    <a:pt x="86" y="905"/>
                  </a:lnTo>
                  <a:lnTo>
                    <a:pt x="79" y="892"/>
                  </a:lnTo>
                  <a:lnTo>
                    <a:pt x="72" y="880"/>
                  </a:lnTo>
                  <a:lnTo>
                    <a:pt x="66" y="867"/>
                  </a:lnTo>
                  <a:lnTo>
                    <a:pt x="59" y="854"/>
                  </a:lnTo>
                  <a:lnTo>
                    <a:pt x="53" y="841"/>
                  </a:lnTo>
                  <a:lnTo>
                    <a:pt x="47" y="828"/>
                  </a:lnTo>
                  <a:lnTo>
                    <a:pt x="41" y="814"/>
                  </a:lnTo>
                  <a:lnTo>
                    <a:pt x="36" y="801"/>
                  </a:lnTo>
                  <a:lnTo>
                    <a:pt x="31" y="787"/>
                  </a:lnTo>
                  <a:lnTo>
                    <a:pt x="27" y="773"/>
                  </a:lnTo>
                  <a:lnTo>
                    <a:pt x="23" y="759"/>
                  </a:lnTo>
                  <a:lnTo>
                    <a:pt x="19" y="745"/>
                  </a:lnTo>
                  <a:lnTo>
                    <a:pt x="16" y="730"/>
                  </a:lnTo>
                  <a:lnTo>
                    <a:pt x="13" y="716"/>
                  </a:lnTo>
                  <a:lnTo>
                    <a:pt x="10" y="702"/>
                  </a:lnTo>
                  <a:lnTo>
                    <a:pt x="7" y="686"/>
                  </a:lnTo>
                  <a:lnTo>
                    <a:pt x="5" y="672"/>
                  </a:lnTo>
                  <a:lnTo>
                    <a:pt x="4" y="657"/>
                  </a:lnTo>
                  <a:lnTo>
                    <a:pt x="1" y="642"/>
                  </a:lnTo>
                  <a:lnTo>
                    <a:pt x="0" y="626"/>
                  </a:lnTo>
                  <a:lnTo>
                    <a:pt x="0" y="611"/>
                  </a:lnTo>
                  <a:lnTo>
                    <a:pt x="0" y="59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62" name="Line 61">
              <a:extLst>
                <a:ext uri="{FF2B5EF4-FFF2-40B4-BE49-F238E27FC236}">
                  <a16:creationId xmlns:a16="http://schemas.microsoft.com/office/drawing/2014/main" id="{9979253A-72F5-CEDF-12EA-ECC20D7F431D}"/>
                </a:ext>
              </a:extLst>
            </p:cNvPr>
            <p:cNvSpPr>
              <a:spLocks noChangeShapeType="1"/>
            </p:cNvSpPr>
            <p:nvPr/>
          </p:nvSpPr>
          <p:spPr bwMode="auto">
            <a:xfrm>
              <a:off x="1642" y="3146"/>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63" name="Line 62">
              <a:extLst>
                <a:ext uri="{FF2B5EF4-FFF2-40B4-BE49-F238E27FC236}">
                  <a16:creationId xmlns:a16="http://schemas.microsoft.com/office/drawing/2014/main" id="{DA70EBC8-F134-6AD2-BED5-573E765F6AB3}"/>
                </a:ext>
              </a:extLst>
            </p:cNvPr>
            <p:cNvSpPr>
              <a:spLocks noChangeShapeType="1"/>
            </p:cNvSpPr>
            <p:nvPr/>
          </p:nvSpPr>
          <p:spPr bwMode="auto">
            <a:xfrm>
              <a:off x="2238" y="2550"/>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64" name="Line 63">
              <a:extLst>
                <a:ext uri="{FF2B5EF4-FFF2-40B4-BE49-F238E27FC236}">
                  <a16:creationId xmlns:a16="http://schemas.microsoft.com/office/drawing/2014/main" id="{2AFBC1FE-6114-D6D6-BE28-33B6141F992C}"/>
                </a:ext>
              </a:extLst>
            </p:cNvPr>
            <p:cNvSpPr>
              <a:spLocks noChangeShapeType="1"/>
            </p:cNvSpPr>
            <p:nvPr/>
          </p:nvSpPr>
          <p:spPr bwMode="auto">
            <a:xfrm flipH="1" flipV="1">
              <a:off x="1817" y="2725"/>
              <a:ext cx="843"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65" name="Line 64">
              <a:extLst>
                <a:ext uri="{FF2B5EF4-FFF2-40B4-BE49-F238E27FC236}">
                  <a16:creationId xmlns:a16="http://schemas.microsoft.com/office/drawing/2014/main" id="{0DE4607C-AFC0-9346-428E-6E96D2B28902}"/>
                </a:ext>
              </a:extLst>
            </p:cNvPr>
            <p:cNvSpPr>
              <a:spLocks noChangeShapeType="1"/>
            </p:cNvSpPr>
            <p:nvPr/>
          </p:nvSpPr>
          <p:spPr bwMode="auto">
            <a:xfrm flipH="1">
              <a:off x="1817" y="2725"/>
              <a:ext cx="843"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66" name="Rectangle 65">
              <a:extLst>
                <a:ext uri="{FF2B5EF4-FFF2-40B4-BE49-F238E27FC236}">
                  <a16:creationId xmlns:a16="http://schemas.microsoft.com/office/drawing/2014/main" id="{2F8E9019-8A1B-FCAE-94DB-7FA4756EED71}"/>
                </a:ext>
              </a:extLst>
            </p:cNvPr>
            <p:cNvSpPr>
              <a:spLocks noChangeArrowheads="1"/>
            </p:cNvSpPr>
            <p:nvPr/>
          </p:nvSpPr>
          <p:spPr bwMode="auto">
            <a:xfrm>
              <a:off x="2368" y="2730"/>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0</a:t>
              </a:r>
              <a:endParaRPr lang="en-US" altLang="zh-CN" sz="2000">
                <a:cs typeface="+mn-ea"/>
                <a:sym typeface="+mn-lt"/>
              </a:endParaRPr>
            </a:p>
          </p:txBody>
        </p:sp>
        <p:sp>
          <p:nvSpPr>
            <p:cNvPr id="67" name="Rectangle 66">
              <a:extLst>
                <a:ext uri="{FF2B5EF4-FFF2-40B4-BE49-F238E27FC236}">
                  <a16:creationId xmlns:a16="http://schemas.microsoft.com/office/drawing/2014/main" id="{FCCF86C5-3622-34F5-2A7A-910345703E97}"/>
                </a:ext>
              </a:extLst>
            </p:cNvPr>
            <p:cNvSpPr>
              <a:spLocks noChangeArrowheads="1"/>
            </p:cNvSpPr>
            <p:nvPr/>
          </p:nvSpPr>
          <p:spPr bwMode="auto">
            <a:xfrm>
              <a:off x="2648" y="295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68" name="Rectangle 67">
              <a:extLst>
                <a:ext uri="{FF2B5EF4-FFF2-40B4-BE49-F238E27FC236}">
                  <a16:creationId xmlns:a16="http://schemas.microsoft.com/office/drawing/2014/main" id="{919D22B7-9CD1-389B-58FE-04280C7566D3}"/>
                </a:ext>
              </a:extLst>
            </p:cNvPr>
            <p:cNvSpPr>
              <a:spLocks noChangeArrowheads="1"/>
            </p:cNvSpPr>
            <p:nvPr/>
          </p:nvSpPr>
          <p:spPr bwMode="auto">
            <a:xfrm>
              <a:off x="2648" y="324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69" name="Rectangle 68">
              <a:extLst>
                <a:ext uri="{FF2B5EF4-FFF2-40B4-BE49-F238E27FC236}">
                  <a16:creationId xmlns:a16="http://schemas.microsoft.com/office/drawing/2014/main" id="{6067B73C-D8BC-D841-29EB-5795993292A9}"/>
                </a:ext>
              </a:extLst>
            </p:cNvPr>
            <p:cNvSpPr>
              <a:spLocks noChangeArrowheads="1"/>
            </p:cNvSpPr>
            <p:nvPr/>
          </p:nvSpPr>
          <p:spPr bwMode="auto">
            <a:xfrm>
              <a:off x="2393" y="346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70" name="Rectangle 69">
              <a:extLst>
                <a:ext uri="{FF2B5EF4-FFF2-40B4-BE49-F238E27FC236}">
                  <a16:creationId xmlns:a16="http://schemas.microsoft.com/office/drawing/2014/main" id="{89470201-38E6-D5C9-2FEC-49607EC7AB72}"/>
                </a:ext>
              </a:extLst>
            </p:cNvPr>
            <p:cNvSpPr>
              <a:spLocks noChangeArrowheads="1"/>
            </p:cNvSpPr>
            <p:nvPr/>
          </p:nvSpPr>
          <p:spPr bwMode="auto">
            <a:xfrm>
              <a:off x="2042" y="350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71" name="Rectangle 70">
              <a:extLst>
                <a:ext uri="{FF2B5EF4-FFF2-40B4-BE49-F238E27FC236}">
                  <a16:creationId xmlns:a16="http://schemas.microsoft.com/office/drawing/2014/main" id="{A032A4C6-0D05-7815-72FF-CA0454598242}"/>
                </a:ext>
              </a:extLst>
            </p:cNvPr>
            <p:cNvSpPr>
              <a:spLocks noChangeArrowheads="1"/>
            </p:cNvSpPr>
            <p:nvPr/>
          </p:nvSpPr>
          <p:spPr bwMode="auto">
            <a:xfrm>
              <a:off x="1835" y="324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72" name="Rectangle 71">
              <a:extLst>
                <a:ext uri="{FF2B5EF4-FFF2-40B4-BE49-F238E27FC236}">
                  <a16:creationId xmlns:a16="http://schemas.microsoft.com/office/drawing/2014/main" id="{9A027A7E-02CA-29D8-BAB1-3022DC4D22E8}"/>
                </a:ext>
              </a:extLst>
            </p:cNvPr>
            <p:cNvSpPr>
              <a:spLocks noChangeArrowheads="1"/>
            </p:cNvSpPr>
            <p:nvPr/>
          </p:nvSpPr>
          <p:spPr bwMode="auto">
            <a:xfrm>
              <a:off x="1835" y="295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73" name="Rectangle 72">
              <a:extLst>
                <a:ext uri="{FF2B5EF4-FFF2-40B4-BE49-F238E27FC236}">
                  <a16:creationId xmlns:a16="http://schemas.microsoft.com/office/drawing/2014/main" id="{3335BDB8-2165-1D53-65F1-CAA7561444EE}"/>
                </a:ext>
              </a:extLst>
            </p:cNvPr>
            <p:cNvSpPr>
              <a:spLocks noChangeArrowheads="1"/>
            </p:cNvSpPr>
            <p:nvPr/>
          </p:nvSpPr>
          <p:spPr bwMode="auto">
            <a:xfrm>
              <a:off x="2042" y="2698"/>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74" name="Freeform 73">
              <a:extLst>
                <a:ext uri="{FF2B5EF4-FFF2-40B4-BE49-F238E27FC236}">
                  <a16:creationId xmlns:a16="http://schemas.microsoft.com/office/drawing/2014/main" id="{476D2EE9-64A2-8FFC-8E0D-3D6146567290}"/>
                </a:ext>
              </a:extLst>
            </p:cNvPr>
            <p:cNvSpPr>
              <a:spLocks/>
            </p:cNvSpPr>
            <p:nvPr/>
          </p:nvSpPr>
          <p:spPr bwMode="auto">
            <a:xfrm>
              <a:off x="2027" y="3055"/>
              <a:ext cx="361" cy="327"/>
            </a:xfrm>
            <a:custGeom>
              <a:avLst/>
              <a:gdLst>
                <a:gd name="T0" fmla="*/ 38 w 361"/>
                <a:gd name="T1" fmla="*/ 8 h 327"/>
                <a:gd name="T2" fmla="*/ 27 w 361"/>
                <a:gd name="T3" fmla="*/ 25 h 327"/>
                <a:gd name="T4" fmla="*/ 17 w 361"/>
                <a:gd name="T5" fmla="*/ 43 h 327"/>
                <a:gd name="T6" fmla="*/ 10 w 361"/>
                <a:gd name="T7" fmla="*/ 61 h 327"/>
                <a:gd name="T8" fmla="*/ 5 w 361"/>
                <a:gd name="T9" fmla="*/ 80 h 327"/>
                <a:gd name="T10" fmla="*/ 1 w 361"/>
                <a:gd name="T11" fmla="*/ 99 h 327"/>
                <a:gd name="T12" fmla="*/ 0 w 361"/>
                <a:gd name="T13" fmla="*/ 118 h 327"/>
                <a:gd name="T14" fmla="*/ 0 w 361"/>
                <a:gd name="T15" fmla="*/ 137 h 327"/>
                <a:gd name="T16" fmla="*/ 2 w 361"/>
                <a:gd name="T17" fmla="*/ 157 h 327"/>
                <a:gd name="T18" fmla="*/ 6 w 361"/>
                <a:gd name="T19" fmla="*/ 175 h 327"/>
                <a:gd name="T20" fmla="*/ 11 w 361"/>
                <a:gd name="T21" fmla="*/ 195 h 327"/>
                <a:gd name="T22" fmla="*/ 18 w 361"/>
                <a:gd name="T23" fmla="*/ 212 h 327"/>
                <a:gd name="T24" fmla="*/ 28 w 361"/>
                <a:gd name="T25" fmla="*/ 229 h 327"/>
                <a:gd name="T26" fmla="*/ 39 w 361"/>
                <a:gd name="T27" fmla="*/ 246 h 327"/>
                <a:gd name="T28" fmla="*/ 52 w 361"/>
                <a:gd name="T29" fmla="*/ 261 h 327"/>
                <a:gd name="T30" fmla="*/ 66 w 361"/>
                <a:gd name="T31" fmla="*/ 275 h 327"/>
                <a:gd name="T32" fmla="*/ 83 w 361"/>
                <a:gd name="T33" fmla="*/ 288 h 327"/>
                <a:gd name="T34" fmla="*/ 99 w 361"/>
                <a:gd name="T35" fmla="*/ 300 h 327"/>
                <a:gd name="T36" fmla="*/ 117 w 361"/>
                <a:gd name="T37" fmla="*/ 309 h 327"/>
                <a:gd name="T38" fmla="*/ 136 w 361"/>
                <a:gd name="T39" fmla="*/ 316 h 327"/>
                <a:gd name="T40" fmla="*/ 154 w 361"/>
                <a:gd name="T41" fmla="*/ 321 h 327"/>
                <a:gd name="T42" fmla="*/ 174 w 361"/>
                <a:gd name="T43" fmla="*/ 325 h 327"/>
                <a:gd name="T44" fmla="*/ 193 w 361"/>
                <a:gd name="T45" fmla="*/ 326 h 327"/>
                <a:gd name="T46" fmla="*/ 211 w 361"/>
                <a:gd name="T47" fmla="*/ 326 h 327"/>
                <a:gd name="T48" fmla="*/ 231 w 361"/>
                <a:gd name="T49" fmla="*/ 324 h 327"/>
                <a:gd name="T50" fmla="*/ 250 w 361"/>
                <a:gd name="T51" fmla="*/ 320 h 327"/>
                <a:gd name="T52" fmla="*/ 268 w 361"/>
                <a:gd name="T53" fmla="*/ 315 h 327"/>
                <a:gd name="T54" fmla="*/ 286 w 361"/>
                <a:gd name="T55" fmla="*/ 308 h 327"/>
                <a:gd name="T56" fmla="*/ 303 w 361"/>
                <a:gd name="T57" fmla="*/ 299 h 327"/>
                <a:gd name="T58" fmla="*/ 319 w 361"/>
                <a:gd name="T59" fmla="*/ 287 h 327"/>
                <a:gd name="T60" fmla="*/ 335 w 361"/>
                <a:gd name="T61" fmla="*/ 274 h 327"/>
                <a:gd name="T62" fmla="*/ 349 w 361"/>
                <a:gd name="T63" fmla="*/ 260 h 327"/>
                <a:gd name="T64" fmla="*/ 361 w 361"/>
                <a:gd name="T65" fmla="*/ 246 h 3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1" h="327">
                  <a:moveTo>
                    <a:pt x="44" y="0"/>
                  </a:moveTo>
                  <a:lnTo>
                    <a:pt x="38" y="8"/>
                  </a:lnTo>
                  <a:lnTo>
                    <a:pt x="33" y="17"/>
                  </a:lnTo>
                  <a:lnTo>
                    <a:pt x="27" y="25"/>
                  </a:lnTo>
                  <a:lnTo>
                    <a:pt x="23" y="35"/>
                  </a:lnTo>
                  <a:lnTo>
                    <a:pt x="17" y="43"/>
                  </a:lnTo>
                  <a:lnTo>
                    <a:pt x="13" y="52"/>
                  </a:lnTo>
                  <a:lnTo>
                    <a:pt x="10" y="61"/>
                  </a:lnTo>
                  <a:lnTo>
                    <a:pt x="7" y="70"/>
                  </a:lnTo>
                  <a:lnTo>
                    <a:pt x="5" y="80"/>
                  </a:lnTo>
                  <a:lnTo>
                    <a:pt x="3" y="90"/>
                  </a:lnTo>
                  <a:lnTo>
                    <a:pt x="1" y="99"/>
                  </a:lnTo>
                  <a:lnTo>
                    <a:pt x="0" y="109"/>
                  </a:lnTo>
                  <a:lnTo>
                    <a:pt x="0" y="118"/>
                  </a:lnTo>
                  <a:lnTo>
                    <a:pt x="0" y="128"/>
                  </a:lnTo>
                  <a:lnTo>
                    <a:pt x="0" y="137"/>
                  </a:lnTo>
                  <a:lnTo>
                    <a:pt x="1" y="148"/>
                  </a:lnTo>
                  <a:lnTo>
                    <a:pt x="2" y="157"/>
                  </a:lnTo>
                  <a:lnTo>
                    <a:pt x="4" y="166"/>
                  </a:lnTo>
                  <a:lnTo>
                    <a:pt x="6" y="175"/>
                  </a:lnTo>
                  <a:lnTo>
                    <a:pt x="8" y="185"/>
                  </a:lnTo>
                  <a:lnTo>
                    <a:pt x="11" y="195"/>
                  </a:lnTo>
                  <a:lnTo>
                    <a:pt x="15" y="203"/>
                  </a:lnTo>
                  <a:lnTo>
                    <a:pt x="18" y="212"/>
                  </a:lnTo>
                  <a:lnTo>
                    <a:pt x="24" y="221"/>
                  </a:lnTo>
                  <a:lnTo>
                    <a:pt x="28" y="229"/>
                  </a:lnTo>
                  <a:lnTo>
                    <a:pt x="34" y="237"/>
                  </a:lnTo>
                  <a:lnTo>
                    <a:pt x="39" y="246"/>
                  </a:lnTo>
                  <a:lnTo>
                    <a:pt x="45" y="254"/>
                  </a:lnTo>
                  <a:lnTo>
                    <a:pt x="52" y="261"/>
                  </a:lnTo>
                  <a:lnTo>
                    <a:pt x="59" y="268"/>
                  </a:lnTo>
                  <a:lnTo>
                    <a:pt x="66" y="275"/>
                  </a:lnTo>
                  <a:lnTo>
                    <a:pt x="75" y="282"/>
                  </a:lnTo>
                  <a:lnTo>
                    <a:pt x="83" y="288"/>
                  </a:lnTo>
                  <a:lnTo>
                    <a:pt x="91" y="295"/>
                  </a:lnTo>
                  <a:lnTo>
                    <a:pt x="99" y="300"/>
                  </a:lnTo>
                  <a:lnTo>
                    <a:pt x="108" y="305"/>
                  </a:lnTo>
                  <a:lnTo>
                    <a:pt x="117" y="309"/>
                  </a:lnTo>
                  <a:lnTo>
                    <a:pt x="127" y="313"/>
                  </a:lnTo>
                  <a:lnTo>
                    <a:pt x="136" y="316"/>
                  </a:lnTo>
                  <a:lnTo>
                    <a:pt x="145" y="319"/>
                  </a:lnTo>
                  <a:lnTo>
                    <a:pt x="154" y="321"/>
                  </a:lnTo>
                  <a:lnTo>
                    <a:pt x="163" y="323"/>
                  </a:lnTo>
                  <a:lnTo>
                    <a:pt x="174" y="325"/>
                  </a:lnTo>
                  <a:lnTo>
                    <a:pt x="183" y="326"/>
                  </a:lnTo>
                  <a:lnTo>
                    <a:pt x="193" y="326"/>
                  </a:lnTo>
                  <a:lnTo>
                    <a:pt x="202" y="327"/>
                  </a:lnTo>
                  <a:lnTo>
                    <a:pt x="211" y="326"/>
                  </a:lnTo>
                  <a:lnTo>
                    <a:pt x="221" y="325"/>
                  </a:lnTo>
                  <a:lnTo>
                    <a:pt x="231" y="324"/>
                  </a:lnTo>
                  <a:lnTo>
                    <a:pt x="241" y="323"/>
                  </a:lnTo>
                  <a:lnTo>
                    <a:pt x="250" y="320"/>
                  </a:lnTo>
                  <a:lnTo>
                    <a:pt x="259" y="318"/>
                  </a:lnTo>
                  <a:lnTo>
                    <a:pt x="268" y="315"/>
                  </a:lnTo>
                  <a:lnTo>
                    <a:pt x="278" y="311"/>
                  </a:lnTo>
                  <a:lnTo>
                    <a:pt x="286" y="308"/>
                  </a:lnTo>
                  <a:lnTo>
                    <a:pt x="295" y="303"/>
                  </a:lnTo>
                  <a:lnTo>
                    <a:pt x="303" y="299"/>
                  </a:lnTo>
                  <a:lnTo>
                    <a:pt x="311" y="292"/>
                  </a:lnTo>
                  <a:lnTo>
                    <a:pt x="319" y="287"/>
                  </a:lnTo>
                  <a:lnTo>
                    <a:pt x="328" y="281"/>
                  </a:lnTo>
                  <a:lnTo>
                    <a:pt x="335" y="274"/>
                  </a:lnTo>
                  <a:lnTo>
                    <a:pt x="343" y="268"/>
                  </a:lnTo>
                  <a:lnTo>
                    <a:pt x="349" y="260"/>
                  </a:lnTo>
                  <a:lnTo>
                    <a:pt x="356" y="253"/>
                  </a:lnTo>
                  <a:lnTo>
                    <a:pt x="361" y="24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75" name="Freeform 74">
              <a:extLst>
                <a:ext uri="{FF2B5EF4-FFF2-40B4-BE49-F238E27FC236}">
                  <a16:creationId xmlns:a16="http://schemas.microsoft.com/office/drawing/2014/main" id="{3FAAC770-CC27-7B25-1D97-78C58B5490E3}"/>
                </a:ext>
              </a:extLst>
            </p:cNvPr>
            <p:cNvSpPr>
              <a:spLocks/>
            </p:cNvSpPr>
            <p:nvPr/>
          </p:nvSpPr>
          <p:spPr bwMode="auto">
            <a:xfrm>
              <a:off x="2056" y="3015"/>
              <a:ext cx="52" cy="51"/>
            </a:xfrm>
            <a:custGeom>
              <a:avLst/>
              <a:gdLst>
                <a:gd name="T0" fmla="*/ 0 w 52"/>
                <a:gd name="T1" fmla="*/ 25 h 51"/>
                <a:gd name="T2" fmla="*/ 52 w 52"/>
                <a:gd name="T3" fmla="*/ 0 h 51"/>
                <a:gd name="T4" fmla="*/ 25 w 52"/>
                <a:gd name="T5" fmla="*/ 51 h 51"/>
                <a:gd name="T6" fmla="*/ 0 w 52"/>
                <a:gd name="T7" fmla="*/ 25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1">
                  <a:moveTo>
                    <a:pt x="0" y="25"/>
                  </a:moveTo>
                  <a:lnTo>
                    <a:pt x="52" y="0"/>
                  </a:lnTo>
                  <a:lnTo>
                    <a:pt x="25" y="51"/>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76" name="Rectangle 75">
              <a:extLst>
                <a:ext uri="{FF2B5EF4-FFF2-40B4-BE49-F238E27FC236}">
                  <a16:creationId xmlns:a16="http://schemas.microsoft.com/office/drawing/2014/main" id="{778C0BB1-8AE9-13DE-8837-49895F2421D3}"/>
                </a:ext>
              </a:extLst>
            </p:cNvPr>
            <p:cNvSpPr>
              <a:spLocks noChangeArrowheads="1"/>
            </p:cNvSpPr>
            <p:nvPr/>
          </p:nvSpPr>
          <p:spPr bwMode="auto">
            <a:xfrm>
              <a:off x="1844" y="3792"/>
              <a:ext cx="10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en-US" altLang="zh-CN" sz="2000" dirty="0">
                  <a:solidFill>
                    <a:srgbClr val="333333"/>
                  </a:solidFill>
                  <a:cs typeface="+mn-ea"/>
                  <a:sym typeface="+mn-lt"/>
                </a:rPr>
                <a:t>③ </a:t>
              </a:r>
              <a:r>
                <a:rPr lang="zh-CN" altLang="en-US" sz="2000" dirty="0">
                  <a:cs typeface="+mn-ea"/>
                  <a:sym typeface="+mn-lt"/>
                </a:rPr>
                <a:t>收到</a:t>
              </a:r>
              <a:r>
                <a:rPr lang="en-US" altLang="zh-CN" sz="2000" dirty="0">
                  <a:cs typeface="+mn-ea"/>
                  <a:sym typeface="+mn-lt"/>
                </a:rPr>
                <a:t>0,1,2</a:t>
              </a:r>
            </a:p>
          </p:txBody>
        </p:sp>
        <p:sp>
          <p:nvSpPr>
            <p:cNvPr id="77" name="Freeform 76">
              <a:extLst>
                <a:ext uri="{FF2B5EF4-FFF2-40B4-BE49-F238E27FC236}">
                  <a16:creationId xmlns:a16="http://schemas.microsoft.com/office/drawing/2014/main" id="{CCB5DDA9-0FA2-10FE-D06D-56149F1B9A8C}"/>
                </a:ext>
              </a:extLst>
            </p:cNvPr>
            <p:cNvSpPr>
              <a:spLocks/>
            </p:cNvSpPr>
            <p:nvPr/>
          </p:nvSpPr>
          <p:spPr bwMode="auto">
            <a:xfrm>
              <a:off x="3054" y="2543"/>
              <a:ext cx="1193" cy="1192"/>
            </a:xfrm>
            <a:custGeom>
              <a:avLst/>
              <a:gdLst>
                <a:gd name="T0" fmla="*/ 2 w 1193"/>
                <a:gd name="T1" fmla="*/ 551 h 1192"/>
                <a:gd name="T2" fmla="*/ 10 w 1193"/>
                <a:gd name="T3" fmla="*/ 492 h 1192"/>
                <a:gd name="T4" fmla="*/ 23 w 1193"/>
                <a:gd name="T5" fmla="*/ 433 h 1192"/>
                <a:gd name="T6" fmla="*/ 42 w 1193"/>
                <a:gd name="T7" fmla="*/ 378 h 1192"/>
                <a:gd name="T8" fmla="*/ 66 w 1193"/>
                <a:gd name="T9" fmla="*/ 325 h 1192"/>
                <a:gd name="T10" fmla="*/ 94 w 1193"/>
                <a:gd name="T11" fmla="*/ 275 h 1192"/>
                <a:gd name="T12" fmla="*/ 128 w 1193"/>
                <a:gd name="T13" fmla="*/ 228 h 1192"/>
                <a:gd name="T14" fmla="*/ 175 w 1193"/>
                <a:gd name="T15" fmla="*/ 175 h 1192"/>
                <a:gd name="T16" fmla="*/ 229 w 1193"/>
                <a:gd name="T17" fmla="*/ 127 h 1192"/>
                <a:gd name="T18" fmla="*/ 276 w 1193"/>
                <a:gd name="T19" fmla="*/ 95 h 1192"/>
                <a:gd name="T20" fmla="*/ 325 w 1193"/>
                <a:gd name="T21" fmla="*/ 65 h 1192"/>
                <a:gd name="T22" fmla="*/ 378 w 1193"/>
                <a:gd name="T23" fmla="*/ 42 h 1192"/>
                <a:gd name="T24" fmla="*/ 433 w 1193"/>
                <a:gd name="T25" fmla="*/ 23 h 1192"/>
                <a:gd name="T26" fmla="*/ 491 w 1193"/>
                <a:gd name="T27" fmla="*/ 10 h 1192"/>
                <a:gd name="T28" fmla="*/ 550 w 1193"/>
                <a:gd name="T29" fmla="*/ 2 h 1192"/>
                <a:gd name="T30" fmla="*/ 613 w 1193"/>
                <a:gd name="T31" fmla="*/ 1 h 1192"/>
                <a:gd name="T32" fmla="*/ 673 w 1193"/>
                <a:gd name="T33" fmla="*/ 5 h 1192"/>
                <a:gd name="T34" fmla="*/ 732 w 1193"/>
                <a:gd name="T35" fmla="*/ 15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1 h 1192"/>
                <a:gd name="T62" fmla="*/ 1192 w 1193"/>
                <a:gd name="T63" fmla="*/ 627 h 1192"/>
                <a:gd name="T64" fmla="*/ 1186 w 1193"/>
                <a:gd name="T65" fmla="*/ 687 h 1192"/>
                <a:gd name="T66" fmla="*/ 1175 w 1193"/>
                <a:gd name="T67" fmla="*/ 745 h 1192"/>
                <a:gd name="T68" fmla="*/ 1157 w 1193"/>
                <a:gd name="T69" fmla="*/ 802 h 1192"/>
                <a:gd name="T70" fmla="*/ 1134 w 1193"/>
                <a:gd name="T71" fmla="*/ 855 h 1192"/>
                <a:gd name="T72" fmla="*/ 1106 w 1193"/>
                <a:gd name="T73" fmla="*/ 906 h 1192"/>
                <a:gd name="T74" fmla="*/ 1075 w 1193"/>
                <a:gd name="T75" fmla="*/ 953 h 1192"/>
                <a:gd name="T76" fmla="*/ 1038 w 1193"/>
                <a:gd name="T77" fmla="*/ 997 h 1192"/>
                <a:gd name="T78" fmla="*/ 976 w 1193"/>
                <a:gd name="T79" fmla="*/ 1056 h 1192"/>
                <a:gd name="T80" fmla="*/ 930 w 1193"/>
                <a:gd name="T81" fmla="*/ 1090 h 1192"/>
                <a:gd name="T82" fmla="*/ 881 w 1193"/>
                <a:gd name="T83" fmla="*/ 1121 h 1192"/>
                <a:gd name="T84" fmla="*/ 829 w 1193"/>
                <a:gd name="T85" fmla="*/ 1145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5 h 1192"/>
                <a:gd name="T102" fmla="*/ 313 w 1193"/>
                <a:gd name="T103" fmla="*/ 1121 h 1192"/>
                <a:gd name="T104" fmla="*/ 264 w 1193"/>
                <a:gd name="T105" fmla="*/ 1091 h 1192"/>
                <a:gd name="T106" fmla="*/ 218 w 1193"/>
                <a:gd name="T107" fmla="*/ 1056 h 1192"/>
                <a:gd name="T108" fmla="*/ 155 w 1193"/>
                <a:gd name="T109" fmla="*/ 997 h 1192"/>
                <a:gd name="T110" fmla="*/ 119 w 1193"/>
                <a:gd name="T111" fmla="*/ 953 h 1192"/>
                <a:gd name="T112" fmla="*/ 87 w 1193"/>
                <a:gd name="T113" fmla="*/ 906 h 1192"/>
                <a:gd name="T114" fmla="*/ 60 w 1193"/>
                <a:gd name="T115" fmla="*/ 855 h 1192"/>
                <a:gd name="T116" fmla="*/ 37 w 1193"/>
                <a:gd name="T117" fmla="*/ 802 h 1192"/>
                <a:gd name="T118" fmla="*/ 20 w 1193"/>
                <a:gd name="T119" fmla="*/ 745 h 1192"/>
                <a:gd name="T120" fmla="*/ 8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6"/>
                  </a:lnTo>
                  <a:lnTo>
                    <a:pt x="2" y="551"/>
                  </a:lnTo>
                  <a:lnTo>
                    <a:pt x="3" y="535"/>
                  </a:lnTo>
                  <a:lnTo>
                    <a:pt x="5" y="521"/>
                  </a:lnTo>
                  <a:lnTo>
                    <a:pt x="8" y="506"/>
                  </a:lnTo>
                  <a:lnTo>
                    <a:pt x="10" y="492"/>
                  </a:lnTo>
                  <a:lnTo>
                    <a:pt x="13" y="476"/>
                  </a:lnTo>
                  <a:lnTo>
                    <a:pt x="16" y="462"/>
                  </a:lnTo>
                  <a:lnTo>
                    <a:pt x="20" y="448"/>
                  </a:lnTo>
                  <a:lnTo>
                    <a:pt x="23" y="433"/>
                  </a:lnTo>
                  <a:lnTo>
                    <a:pt x="28" y="419"/>
                  </a:lnTo>
                  <a:lnTo>
                    <a:pt x="32" y="406"/>
                  </a:lnTo>
                  <a:lnTo>
                    <a:pt x="37" y="392"/>
                  </a:lnTo>
                  <a:lnTo>
                    <a:pt x="42" y="378"/>
                  </a:lnTo>
                  <a:lnTo>
                    <a:pt x="47" y="365"/>
                  </a:lnTo>
                  <a:lnTo>
                    <a:pt x="53" y="352"/>
                  </a:lnTo>
                  <a:lnTo>
                    <a:pt x="60" y="339"/>
                  </a:lnTo>
                  <a:lnTo>
                    <a:pt x="66" y="325"/>
                  </a:lnTo>
                  <a:lnTo>
                    <a:pt x="73" y="312"/>
                  </a:lnTo>
                  <a:lnTo>
                    <a:pt x="80" y="300"/>
                  </a:lnTo>
                  <a:lnTo>
                    <a:pt x="87" y="288"/>
                  </a:lnTo>
                  <a:lnTo>
                    <a:pt x="94" y="275"/>
                  </a:lnTo>
                  <a:lnTo>
                    <a:pt x="102" y="263"/>
                  </a:lnTo>
                  <a:lnTo>
                    <a:pt x="111" y="252"/>
                  </a:lnTo>
                  <a:lnTo>
                    <a:pt x="119" y="240"/>
                  </a:lnTo>
                  <a:lnTo>
                    <a:pt x="128" y="228"/>
                  </a:lnTo>
                  <a:lnTo>
                    <a:pt x="137" y="217"/>
                  </a:lnTo>
                  <a:lnTo>
                    <a:pt x="146" y="207"/>
                  </a:lnTo>
                  <a:lnTo>
                    <a:pt x="155" y="196"/>
                  </a:lnTo>
                  <a:lnTo>
                    <a:pt x="175" y="175"/>
                  </a:lnTo>
                  <a:lnTo>
                    <a:pt x="196" y="155"/>
                  </a:lnTo>
                  <a:lnTo>
                    <a:pt x="206" y="146"/>
                  </a:lnTo>
                  <a:lnTo>
                    <a:pt x="218" y="137"/>
                  </a:lnTo>
                  <a:lnTo>
                    <a:pt x="229" y="127"/>
                  </a:lnTo>
                  <a:lnTo>
                    <a:pt x="240" y="119"/>
                  </a:lnTo>
                  <a:lnTo>
                    <a:pt x="251" y="110"/>
                  </a:lnTo>
                  <a:lnTo>
                    <a:pt x="264" y="102"/>
                  </a:lnTo>
                  <a:lnTo>
                    <a:pt x="276" y="95"/>
                  </a:lnTo>
                  <a:lnTo>
                    <a:pt x="287" y="87"/>
                  </a:lnTo>
                  <a:lnTo>
                    <a:pt x="300" y="80"/>
                  </a:lnTo>
                  <a:lnTo>
                    <a:pt x="313" y="72"/>
                  </a:lnTo>
                  <a:lnTo>
                    <a:pt x="325" y="65"/>
                  </a:lnTo>
                  <a:lnTo>
                    <a:pt x="338" y="59"/>
                  </a:lnTo>
                  <a:lnTo>
                    <a:pt x="351" y="53"/>
                  </a:lnTo>
                  <a:lnTo>
                    <a:pt x="365" y="47"/>
                  </a:lnTo>
                  <a:lnTo>
                    <a:pt x="378" y="42"/>
                  </a:lnTo>
                  <a:lnTo>
                    <a:pt x="392" y="37"/>
                  </a:lnTo>
                  <a:lnTo>
                    <a:pt x="405" y="32"/>
                  </a:lnTo>
                  <a:lnTo>
                    <a:pt x="420" y="28"/>
                  </a:lnTo>
                  <a:lnTo>
                    <a:pt x="433" y="23"/>
                  </a:lnTo>
                  <a:lnTo>
                    <a:pt x="447" y="19"/>
                  </a:lnTo>
                  <a:lnTo>
                    <a:pt x="462" y="15"/>
                  </a:lnTo>
                  <a:lnTo>
                    <a:pt x="477" y="12"/>
                  </a:lnTo>
                  <a:lnTo>
                    <a:pt x="491" y="10"/>
                  </a:lnTo>
                  <a:lnTo>
                    <a:pt x="505" y="7"/>
                  </a:lnTo>
                  <a:lnTo>
                    <a:pt x="521" y="5"/>
                  </a:lnTo>
                  <a:lnTo>
                    <a:pt x="536" y="3"/>
                  </a:lnTo>
                  <a:lnTo>
                    <a:pt x="550" y="2"/>
                  </a:lnTo>
                  <a:lnTo>
                    <a:pt x="566" y="1"/>
                  </a:lnTo>
                  <a:lnTo>
                    <a:pt x="581" y="1"/>
                  </a:lnTo>
                  <a:lnTo>
                    <a:pt x="596" y="0"/>
                  </a:lnTo>
                  <a:lnTo>
                    <a:pt x="613" y="1"/>
                  </a:lnTo>
                  <a:lnTo>
                    <a:pt x="628" y="1"/>
                  </a:lnTo>
                  <a:lnTo>
                    <a:pt x="642" y="2"/>
                  </a:lnTo>
                  <a:lnTo>
                    <a:pt x="657" y="4"/>
                  </a:lnTo>
                  <a:lnTo>
                    <a:pt x="673" y="5"/>
                  </a:lnTo>
                  <a:lnTo>
                    <a:pt x="688" y="7"/>
                  </a:lnTo>
                  <a:lnTo>
                    <a:pt x="702" y="10"/>
                  </a:lnTo>
                  <a:lnTo>
                    <a:pt x="717" y="12"/>
                  </a:lnTo>
                  <a:lnTo>
                    <a:pt x="732" y="15"/>
                  </a:lnTo>
                  <a:lnTo>
                    <a:pt x="746" y="19"/>
                  </a:lnTo>
                  <a:lnTo>
                    <a:pt x="760" y="23"/>
                  </a:lnTo>
                  <a:lnTo>
                    <a:pt x="774" y="28"/>
                  </a:lnTo>
                  <a:lnTo>
                    <a:pt x="788" y="32"/>
                  </a:lnTo>
                  <a:lnTo>
                    <a:pt x="801" y="37"/>
                  </a:lnTo>
                  <a:lnTo>
                    <a:pt x="816" y="42"/>
                  </a:lnTo>
                  <a:lnTo>
                    <a:pt x="829" y="47"/>
                  </a:lnTo>
                  <a:lnTo>
                    <a:pt x="842" y="53"/>
                  </a:lnTo>
                  <a:lnTo>
                    <a:pt x="855" y="59"/>
                  </a:lnTo>
                  <a:lnTo>
                    <a:pt x="869" y="65"/>
                  </a:lnTo>
                  <a:lnTo>
                    <a:pt x="881" y="72"/>
                  </a:lnTo>
                  <a:lnTo>
                    <a:pt x="893" y="80"/>
                  </a:lnTo>
                  <a:lnTo>
                    <a:pt x="906" y="87"/>
                  </a:lnTo>
                  <a:lnTo>
                    <a:pt x="919" y="95"/>
                  </a:lnTo>
                  <a:lnTo>
                    <a:pt x="930" y="102"/>
                  </a:lnTo>
                  <a:lnTo>
                    <a:pt x="942" y="110"/>
                  </a:lnTo>
                  <a:lnTo>
                    <a:pt x="953" y="119"/>
                  </a:lnTo>
                  <a:lnTo>
                    <a:pt x="964" y="127"/>
                  </a:lnTo>
                  <a:lnTo>
                    <a:pt x="976" y="137"/>
                  </a:lnTo>
                  <a:lnTo>
                    <a:pt x="987" y="146"/>
                  </a:lnTo>
                  <a:lnTo>
                    <a:pt x="997" y="155"/>
                  </a:lnTo>
                  <a:lnTo>
                    <a:pt x="1019" y="175"/>
                  </a:lnTo>
                  <a:lnTo>
                    <a:pt x="1038" y="196"/>
                  </a:lnTo>
                  <a:lnTo>
                    <a:pt x="1047" y="207"/>
                  </a:lnTo>
                  <a:lnTo>
                    <a:pt x="1057" y="217"/>
                  </a:lnTo>
                  <a:lnTo>
                    <a:pt x="1065" y="228"/>
                  </a:lnTo>
                  <a:lnTo>
                    <a:pt x="1075" y="240"/>
                  </a:lnTo>
                  <a:lnTo>
                    <a:pt x="1083" y="252"/>
                  </a:lnTo>
                  <a:lnTo>
                    <a:pt x="1091" y="263"/>
                  </a:lnTo>
                  <a:lnTo>
                    <a:pt x="1099" y="275"/>
                  </a:lnTo>
                  <a:lnTo>
                    <a:pt x="1106" y="288"/>
                  </a:lnTo>
                  <a:lnTo>
                    <a:pt x="1114" y="300"/>
                  </a:lnTo>
                  <a:lnTo>
                    <a:pt x="1121" y="312"/>
                  </a:lnTo>
                  <a:lnTo>
                    <a:pt x="1128" y="325"/>
                  </a:lnTo>
                  <a:lnTo>
                    <a:pt x="1134" y="339"/>
                  </a:lnTo>
                  <a:lnTo>
                    <a:pt x="1140" y="351"/>
                  </a:lnTo>
                  <a:lnTo>
                    <a:pt x="1146" y="364"/>
                  </a:lnTo>
                  <a:lnTo>
                    <a:pt x="1151" y="378"/>
                  </a:lnTo>
                  <a:lnTo>
                    <a:pt x="1156" y="392"/>
                  </a:lnTo>
                  <a:lnTo>
                    <a:pt x="1161" y="406"/>
                  </a:lnTo>
                  <a:lnTo>
                    <a:pt x="1166" y="419"/>
                  </a:lnTo>
                  <a:lnTo>
                    <a:pt x="1171" y="433"/>
                  </a:lnTo>
                  <a:lnTo>
                    <a:pt x="1175" y="448"/>
                  </a:lnTo>
                  <a:lnTo>
                    <a:pt x="1178" y="462"/>
                  </a:lnTo>
                  <a:lnTo>
                    <a:pt x="1181" y="476"/>
                  </a:lnTo>
                  <a:lnTo>
                    <a:pt x="1184" y="491"/>
                  </a:lnTo>
                  <a:lnTo>
                    <a:pt x="1186" y="506"/>
                  </a:lnTo>
                  <a:lnTo>
                    <a:pt x="1188" y="520"/>
                  </a:lnTo>
                  <a:lnTo>
                    <a:pt x="1190" y="535"/>
                  </a:lnTo>
                  <a:lnTo>
                    <a:pt x="1191" y="551"/>
                  </a:lnTo>
                  <a:lnTo>
                    <a:pt x="1192" y="566"/>
                  </a:lnTo>
                  <a:lnTo>
                    <a:pt x="1193" y="581"/>
                  </a:lnTo>
                  <a:lnTo>
                    <a:pt x="1193" y="597"/>
                  </a:lnTo>
                  <a:lnTo>
                    <a:pt x="1193" y="612"/>
                  </a:lnTo>
                  <a:lnTo>
                    <a:pt x="1192" y="627"/>
                  </a:lnTo>
                  <a:lnTo>
                    <a:pt x="1191" y="642"/>
                  </a:lnTo>
                  <a:lnTo>
                    <a:pt x="1190" y="658"/>
                  </a:lnTo>
                  <a:lnTo>
                    <a:pt x="1188" y="672"/>
                  </a:lnTo>
                  <a:lnTo>
                    <a:pt x="1186" y="687"/>
                  </a:lnTo>
                  <a:lnTo>
                    <a:pt x="1184" y="702"/>
                  </a:lnTo>
                  <a:lnTo>
                    <a:pt x="1181" y="717"/>
                  </a:lnTo>
                  <a:lnTo>
                    <a:pt x="1178" y="731"/>
                  </a:lnTo>
                  <a:lnTo>
                    <a:pt x="1175" y="745"/>
                  </a:lnTo>
                  <a:lnTo>
                    <a:pt x="1171" y="760"/>
                  </a:lnTo>
                  <a:lnTo>
                    <a:pt x="1166" y="774"/>
                  </a:lnTo>
                  <a:lnTo>
                    <a:pt x="1161" y="787"/>
                  </a:lnTo>
                  <a:lnTo>
                    <a:pt x="1157" y="802"/>
                  </a:lnTo>
                  <a:lnTo>
                    <a:pt x="1151" y="815"/>
                  </a:lnTo>
                  <a:lnTo>
                    <a:pt x="1146" y="828"/>
                  </a:lnTo>
                  <a:lnTo>
                    <a:pt x="1140" y="841"/>
                  </a:lnTo>
                  <a:lnTo>
                    <a:pt x="1134" y="855"/>
                  </a:lnTo>
                  <a:lnTo>
                    <a:pt x="1128" y="868"/>
                  </a:lnTo>
                  <a:lnTo>
                    <a:pt x="1121" y="881"/>
                  </a:lnTo>
                  <a:lnTo>
                    <a:pt x="1114" y="893"/>
                  </a:lnTo>
                  <a:lnTo>
                    <a:pt x="1106" y="906"/>
                  </a:lnTo>
                  <a:lnTo>
                    <a:pt x="1099" y="918"/>
                  </a:lnTo>
                  <a:lnTo>
                    <a:pt x="1091" y="930"/>
                  </a:lnTo>
                  <a:lnTo>
                    <a:pt x="1083" y="941"/>
                  </a:lnTo>
                  <a:lnTo>
                    <a:pt x="1075" y="953"/>
                  </a:lnTo>
                  <a:lnTo>
                    <a:pt x="1065" y="965"/>
                  </a:lnTo>
                  <a:lnTo>
                    <a:pt x="1057" y="976"/>
                  </a:lnTo>
                  <a:lnTo>
                    <a:pt x="1047" y="986"/>
                  </a:lnTo>
                  <a:lnTo>
                    <a:pt x="1038" y="997"/>
                  </a:lnTo>
                  <a:lnTo>
                    <a:pt x="1019" y="1018"/>
                  </a:lnTo>
                  <a:lnTo>
                    <a:pt x="997" y="1037"/>
                  </a:lnTo>
                  <a:lnTo>
                    <a:pt x="987" y="1047"/>
                  </a:lnTo>
                  <a:lnTo>
                    <a:pt x="976" y="1056"/>
                  </a:lnTo>
                  <a:lnTo>
                    <a:pt x="964" y="1066"/>
                  </a:lnTo>
                  <a:lnTo>
                    <a:pt x="953" y="1074"/>
                  </a:lnTo>
                  <a:lnTo>
                    <a:pt x="942" y="1082"/>
                  </a:lnTo>
                  <a:lnTo>
                    <a:pt x="930" y="1090"/>
                  </a:lnTo>
                  <a:lnTo>
                    <a:pt x="919" y="1098"/>
                  </a:lnTo>
                  <a:lnTo>
                    <a:pt x="906" y="1106"/>
                  </a:lnTo>
                  <a:lnTo>
                    <a:pt x="893" y="1114"/>
                  </a:lnTo>
                  <a:lnTo>
                    <a:pt x="881" y="1121"/>
                  </a:lnTo>
                  <a:lnTo>
                    <a:pt x="869" y="1127"/>
                  </a:lnTo>
                  <a:lnTo>
                    <a:pt x="855" y="1134"/>
                  </a:lnTo>
                  <a:lnTo>
                    <a:pt x="842" y="1140"/>
                  </a:lnTo>
                  <a:lnTo>
                    <a:pt x="829" y="1145"/>
                  </a:lnTo>
                  <a:lnTo>
                    <a:pt x="816" y="1151"/>
                  </a:lnTo>
                  <a:lnTo>
                    <a:pt x="801" y="1156"/>
                  </a:lnTo>
                  <a:lnTo>
                    <a:pt x="788" y="1160"/>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1"/>
                  </a:lnTo>
                  <a:lnTo>
                    <a:pt x="392" y="1156"/>
                  </a:lnTo>
                  <a:lnTo>
                    <a:pt x="378" y="1151"/>
                  </a:lnTo>
                  <a:lnTo>
                    <a:pt x="365" y="1145"/>
                  </a:lnTo>
                  <a:lnTo>
                    <a:pt x="351" y="1140"/>
                  </a:lnTo>
                  <a:lnTo>
                    <a:pt x="338" y="1134"/>
                  </a:lnTo>
                  <a:lnTo>
                    <a:pt x="326" y="1127"/>
                  </a:lnTo>
                  <a:lnTo>
                    <a:pt x="313" y="1121"/>
                  </a:lnTo>
                  <a:lnTo>
                    <a:pt x="300" y="1114"/>
                  </a:lnTo>
                  <a:lnTo>
                    <a:pt x="288" y="1106"/>
                  </a:lnTo>
                  <a:lnTo>
                    <a:pt x="276" y="1098"/>
                  </a:lnTo>
                  <a:lnTo>
                    <a:pt x="264" y="1091"/>
                  </a:lnTo>
                  <a:lnTo>
                    <a:pt x="251" y="1083"/>
                  </a:lnTo>
                  <a:lnTo>
                    <a:pt x="240" y="1074"/>
                  </a:lnTo>
                  <a:lnTo>
                    <a:pt x="229" y="1066"/>
                  </a:lnTo>
                  <a:lnTo>
                    <a:pt x="218" y="1056"/>
                  </a:lnTo>
                  <a:lnTo>
                    <a:pt x="206" y="1047"/>
                  </a:lnTo>
                  <a:lnTo>
                    <a:pt x="196" y="1038"/>
                  </a:lnTo>
                  <a:lnTo>
                    <a:pt x="175" y="1018"/>
                  </a:lnTo>
                  <a:lnTo>
                    <a:pt x="155" y="997"/>
                  </a:lnTo>
                  <a:lnTo>
                    <a:pt x="146" y="986"/>
                  </a:lnTo>
                  <a:lnTo>
                    <a:pt x="137" y="976"/>
                  </a:lnTo>
                  <a:lnTo>
                    <a:pt x="128" y="965"/>
                  </a:lnTo>
                  <a:lnTo>
                    <a:pt x="119" y="953"/>
                  </a:lnTo>
                  <a:lnTo>
                    <a:pt x="111" y="941"/>
                  </a:lnTo>
                  <a:lnTo>
                    <a:pt x="102" y="930"/>
                  </a:lnTo>
                  <a:lnTo>
                    <a:pt x="94" y="918"/>
                  </a:lnTo>
                  <a:lnTo>
                    <a:pt x="87" y="906"/>
                  </a:lnTo>
                  <a:lnTo>
                    <a:pt x="80" y="893"/>
                  </a:lnTo>
                  <a:lnTo>
                    <a:pt x="73" y="881"/>
                  </a:lnTo>
                  <a:lnTo>
                    <a:pt x="66" y="868"/>
                  </a:lnTo>
                  <a:lnTo>
                    <a:pt x="60" y="855"/>
                  </a:lnTo>
                  <a:lnTo>
                    <a:pt x="53" y="841"/>
                  </a:lnTo>
                  <a:lnTo>
                    <a:pt x="47" y="828"/>
                  </a:lnTo>
                  <a:lnTo>
                    <a:pt x="42" y="815"/>
                  </a:lnTo>
                  <a:lnTo>
                    <a:pt x="37" y="802"/>
                  </a:lnTo>
                  <a:lnTo>
                    <a:pt x="32" y="787"/>
                  </a:lnTo>
                  <a:lnTo>
                    <a:pt x="28" y="774"/>
                  </a:lnTo>
                  <a:lnTo>
                    <a:pt x="23" y="760"/>
                  </a:lnTo>
                  <a:lnTo>
                    <a:pt x="20" y="745"/>
                  </a:lnTo>
                  <a:lnTo>
                    <a:pt x="16" y="731"/>
                  </a:lnTo>
                  <a:lnTo>
                    <a:pt x="13" y="717"/>
                  </a:lnTo>
                  <a:lnTo>
                    <a:pt x="10" y="702"/>
                  </a:lnTo>
                  <a:lnTo>
                    <a:pt x="8" y="687"/>
                  </a:lnTo>
                  <a:lnTo>
                    <a:pt x="5" y="672"/>
                  </a:lnTo>
                  <a:lnTo>
                    <a:pt x="3" y="658"/>
                  </a:lnTo>
                  <a:lnTo>
                    <a:pt x="2" y="642"/>
                  </a:lnTo>
                  <a:lnTo>
                    <a:pt x="1" y="627"/>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78" name="Freeform 77">
              <a:extLst>
                <a:ext uri="{FF2B5EF4-FFF2-40B4-BE49-F238E27FC236}">
                  <a16:creationId xmlns:a16="http://schemas.microsoft.com/office/drawing/2014/main" id="{D9EDEA46-33D0-2333-BF85-ADC486FF8085}"/>
                </a:ext>
              </a:extLst>
            </p:cNvPr>
            <p:cNvSpPr>
              <a:spLocks/>
            </p:cNvSpPr>
            <p:nvPr/>
          </p:nvSpPr>
          <p:spPr bwMode="auto">
            <a:xfrm>
              <a:off x="3054" y="2543"/>
              <a:ext cx="1193" cy="1192"/>
            </a:xfrm>
            <a:custGeom>
              <a:avLst/>
              <a:gdLst>
                <a:gd name="T0" fmla="*/ 2 w 1193"/>
                <a:gd name="T1" fmla="*/ 551 h 1192"/>
                <a:gd name="T2" fmla="*/ 10 w 1193"/>
                <a:gd name="T3" fmla="*/ 492 h 1192"/>
                <a:gd name="T4" fmla="*/ 23 w 1193"/>
                <a:gd name="T5" fmla="*/ 433 h 1192"/>
                <a:gd name="T6" fmla="*/ 42 w 1193"/>
                <a:gd name="T7" fmla="*/ 378 h 1192"/>
                <a:gd name="T8" fmla="*/ 66 w 1193"/>
                <a:gd name="T9" fmla="*/ 325 h 1192"/>
                <a:gd name="T10" fmla="*/ 94 w 1193"/>
                <a:gd name="T11" fmla="*/ 275 h 1192"/>
                <a:gd name="T12" fmla="*/ 128 w 1193"/>
                <a:gd name="T13" fmla="*/ 228 h 1192"/>
                <a:gd name="T14" fmla="*/ 175 w 1193"/>
                <a:gd name="T15" fmla="*/ 175 h 1192"/>
                <a:gd name="T16" fmla="*/ 229 w 1193"/>
                <a:gd name="T17" fmla="*/ 127 h 1192"/>
                <a:gd name="T18" fmla="*/ 276 w 1193"/>
                <a:gd name="T19" fmla="*/ 95 h 1192"/>
                <a:gd name="T20" fmla="*/ 325 w 1193"/>
                <a:gd name="T21" fmla="*/ 65 h 1192"/>
                <a:gd name="T22" fmla="*/ 378 w 1193"/>
                <a:gd name="T23" fmla="*/ 42 h 1192"/>
                <a:gd name="T24" fmla="*/ 433 w 1193"/>
                <a:gd name="T25" fmla="*/ 23 h 1192"/>
                <a:gd name="T26" fmla="*/ 491 w 1193"/>
                <a:gd name="T27" fmla="*/ 10 h 1192"/>
                <a:gd name="T28" fmla="*/ 550 w 1193"/>
                <a:gd name="T29" fmla="*/ 2 h 1192"/>
                <a:gd name="T30" fmla="*/ 613 w 1193"/>
                <a:gd name="T31" fmla="*/ 1 h 1192"/>
                <a:gd name="T32" fmla="*/ 673 w 1193"/>
                <a:gd name="T33" fmla="*/ 5 h 1192"/>
                <a:gd name="T34" fmla="*/ 732 w 1193"/>
                <a:gd name="T35" fmla="*/ 15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1 h 1192"/>
                <a:gd name="T62" fmla="*/ 1192 w 1193"/>
                <a:gd name="T63" fmla="*/ 627 h 1192"/>
                <a:gd name="T64" fmla="*/ 1186 w 1193"/>
                <a:gd name="T65" fmla="*/ 687 h 1192"/>
                <a:gd name="T66" fmla="*/ 1175 w 1193"/>
                <a:gd name="T67" fmla="*/ 745 h 1192"/>
                <a:gd name="T68" fmla="*/ 1157 w 1193"/>
                <a:gd name="T69" fmla="*/ 802 h 1192"/>
                <a:gd name="T70" fmla="*/ 1134 w 1193"/>
                <a:gd name="T71" fmla="*/ 855 h 1192"/>
                <a:gd name="T72" fmla="*/ 1106 w 1193"/>
                <a:gd name="T73" fmla="*/ 906 h 1192"/>
                <a:gd name="T74" fmla="*/ 1075 w 1193"/>
                <a:gd name="T75" fmla="*/ 953 h 1192"/>
                <a:gd name="T76" fmla="*/ 1038 w 1193"/>
                <a:gd name="T77" fmla="*/ 997 h 1192"/>
                <a:gd name="T78" fmla="*/ 976 w 1193"/>
                <a:gd name="T79" fmla="*/ 1056 h 1192"/>
                <a:gd name="T80" fmla="*/ 930 w 1193"/>
                <a:gd name="T81" fmla="*/ 1090 h 1192"/>
                <a:gd name="T82" fmla="*/ 881 w 1193"/>
                <a:gd name="T83" fmla="*/ 1121 h 1192"/>
                <a:gd name="T84" fmla="*/ 829 w 1193"/>
                <a:gd name="T85" fmla="*/ 1145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5 h 1192"/>
                <a:gd name="T102" fmla="*/ 313 w 1193"/>
                <a:gd name="T103" fmla="*/ 1121 h 1192"/>
                <a:gd name="T104" fmla="*/ 264 w 1193"/>
                <a:gd name="T105" fmla="*/ 1091 h 1192"/>
                <a:gd name="T106" fmla="*/ 218 w 1193"/>
                <a:gd name="T107" fmla="*/ 1056 h 1192"/>
                <a:gd name="T108" fmla="*/ 155 w 1193"/>
                <a:gd name="T109" fmla="*/ 997 h 1192"/>
                <a:gd name="T110" fmla="*/ 119 w 1193"/>
                <a:gd name="T111" fmla="*/ 953 h 1192"/>
                <a:gd name="T112" fmla="*/ 87 w 1193"/>
                <a:gd name="T113" fmla="*/ 906 h 1192"/>
                <a:gd name="T114" fmla="*/ 60 w 1193"/>
                <a:gd name="T115" fmla="*/ 855 h 1192"/>
                <a:gd name="T116" fmla="*/ 37 w 1193"/>
                <a:gd name="T117" fmla="*/ 802 h 1192"/>
                <a:gd name="T118" fmla="*/ 20 w 1193"/>
                <a:gd name="T119" fmla="*/ 745 h 1192"/>
                <a:gd name="T120" fmla="*/ 8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6"/>
                  </a:lnTo>
                  <a:lnTo>
                    <a:pt x="2" y="551"/>
                  </a:lnTo>
                  <a:lnTo>
                    <a:pt x="3" y="535"/>
                  </a:lnTo>
                  <a:lnTo>
                    <a:pt x="5" y="521"/>
                  </a:lnTo>
                  <a:lnTo>
                    <a:pt x="8" y="506"/>
                  </a:lnTo>
                  <a:lnTo>
                    <a:pt x="10" y="492"/>
                  </a:lnTo>
                  <a:lnTo>
                    <a:pt x="13" y="476"/>
                  </a:lnTo>
                  <a:lnTo>
                    <a:pt x="16" y="462"/>
                  </a:lnTo>
                  <a:lnTo>
                    <a:pt x="20" y="448"/>
                  </a:lnTo>
                  <a:lnTo>
                    <a:pt x="23" y="433"/>
                  </a:lnTo>
                  <a:lnTo>
                    <a:pt x="28" y="419"/>
                  </a:lnTo>
                  <a:lnTo>
                    <a:pt x="32" y="406"/>
                  </a:lnTo>
                  <a:lnTo>
                    <a:pt x="37" y="392"/>
                  </a:lnTo>
                  <a:lnTo>
                    <a:pt x="42" y="378"/>
                  </a:lnTo>
                  <a:lnTo>
                    <a:pt x="47" y="365"/>
                  </a:lnTo>
                  <a:lnTo>
                    <a:pt x="53" y="352"/>
                  </a:lnTo>
                  <a:lnTo>
                    <a:pt x="60" y="339"/>
                  </a:lnTo>
                  <a:lnTo>
                    <a:pt x="66" y="325"/>
                  </a:lnTo>
                  <a:lnTo>
                    <a:pt x="73" y="312"/>
                  </a:lnTo>
                  <a:lnTo>
                    <a:pt x="80" y="300"/>
                  </a:lnTo>
                  <a:lnTo>
                    <a:pt x="87" y="288"/>
                  </a:lnTo>
                  <a:lnTo>
                    <a:pt x="94" y="275"/>
                  </a:lnTo>
                  <a:lnTo>
                    <a:pt x="102" y="263"/>
                  </a:lnTo>
                  <a:lnTo>
                    <a:pt x="111" y="252"/>
                  </a:lnTo>
                  <a:lnTo>
                    <a:pt x="119" y="240"/>
                  </a:lnTo>
                  <a:lnTo>
                    <a:pt x="128" y="228"/>
                  </a:lnTo>
                  <a:lnTo>
                    <a:pt x="137" y="217"/>
                  </a:lnTo>
                  <a:lnTo>
                    <a:pt x="146" y="207"/>
                  </a:lnTo>
                  <a:lnTo>
                    <a:pt x="155" y="196"/>
                  </a:lnTo>
                  <a:lnTo>
                    <a:pt x="175" y="175"/>
                  </a:lnTo>
                  <a:lnTo>
                    <a:pt x="196" y="155"/>
                  </a:lnTo>
                  <a:lnTo>
                    <a:pt x="206" y="146"/>
                  </a:lnTo>
                  <a:lnTo>
                    <a:pt x="218" y="137"/>
                  </a:lnTo>
                  <a:lnTo>
                    <a:pt x="229" y="127"/>
                  </a:lnTo>
                  <a:lnTo>
                    <a:pt x="240" y="119"/>
                  </a:lnTo>
                  <a:lnTo>
                    <a:pt x="251" y="110"/>
                  </a:lnTo>
                  <a:lnTo>
                    <a:pt x="264" y="102"/>
                  </a:lnTo>
                  <a:lnTo>
                    <a:pt x="276" y="95"/>
                  </a:lnTo>
                  <a:lnTo>
                    <a:pt x="287" y="87"/>
                  </a:lnTo>
                  <a:lnTo>
                    <a:pt x="300" y="80"/>
                  </a:lnTo>
                  <a:lnTo>
                    <a:pt x="313" y="72"/>
                  </a:lnTo>
                  <a:lnTo>
                    <a:pt x="325" y="65"/>
                  </a:lnTo>
                  <a:lnTo>
                    <a:pt x="338" y="59"/>
                  </a:lnTo>
                  <a:lnTo>
                    <a:pt x="351" y="53"/>
                  </a:lnTo>
                  <a:lnTo>
                    <a:pt x="365" y="47"/>
                  </a:lnTo>
                  <a:lnTo>
                    <a:pt x="378" y="42"/>
                  </a:lnTo>
                  <a:lnTo>
                    <a:pt x="392" y="37"/>
                  </a:lnTo>
                  <a:lnTo>
                    <a:pt x="405" y="32"/>
                  </a:lnTo>
                  <a:lnTo>
                    <a:pt x="420" y="28"/>
                  </a:lnTo>
                  <a:lnTo>
                    <a:pt x="433" y="23"/>
                  </a:lnTo>
                  <a:lnTo>
                    <a:pt x="447" y="19"/>
                  </a:lnTo>
                  <a:lnTo>
                    <a:pt x="462" y="15"/>
                  </a:lnTo>
                  <a:lnTo>
                    <a:pt x="477" y="12"/>
                  </a:lnTo>
                  <a:lnTo>
                    <a:pt x="491" y="10"/>
                  </a:lnTo>
                  <a:lnTo>
                    <a:pt x="505" y="7"/>
                  </a:lnTo>
                  <a:lnTo>
                    <a:pt x="521" y="5"/>
                  </a:lnTo>
                  <a:lnTo>
                    <a:pt x="536" y="3"/>
                  </a:lnTo>
                  <a:lnTo>
                    <a:pt x="550" y="2"/>
                  </a:lnTo>
                  <a:lnTo>
                    <a:pt x="566" y="1"/>
                  </a:lnTo>
                  <a:lnTo>
                    <a:pt x="581" y="1"/>
                  </a:lnTo>
                  <a:lnTo>
                    <a:pt x="596" y="0"/>
                  </a:lnTo>
                  <a:lnTo>
                    <a:pt x="613" y="1"/>
                  </a:lnTo>
                  <a:lnTo>
                    <a:pt x="628" y="1"/>
                  </a:lnTo>
                  <a:lnTo>
                    <a:pt x="642" y="2"/>
                  </a:lnTo>
                  <a:lnTo>
                    <a:pt x="657" y="4"/>
                  </a:lnTo>
                  <a:lnTo>
                    <a:pt x="673" y="5"/>
                  </a:lnTo>
                  <a:lnTo>
                    <a:pt x="688" y="7"/>
                  </a:lnTo>
                  <a:lnTo>
                    <a:pt x="702" y="10"/>
                  </a:lnTo>
                  <a:lnTo>
                    <a:pt x="717" y="12"/>
                  </a:lnTo>
                  <a:lnTo>
                    <a:pt x="732" y="15"/>
                  </a:lnTo>
                  <a:lnTo>
                    <a:pt x="746" y="19"/>
                  </a:lnTo>
                  <a:lnTo>
                    <a:pt x="760" y="23"/>
                  </a:lnTo>
                  <a:lnTo>
                    <a:pt x="774" y="28"/>
                  </a:lnTo>
                  <a:lnTo>
                    <a:pt x="788" y="32"/>
                  </a:lnTo>
                  <a:lnTo>
                    <a:pt x="801" y="37"/>
                  </a:lnTo>
                  <a:lnTo>
                    <a:pt x="816" y="42"/>
                  </a:lnTo>
                  <a:lnTo>
                    <a:pt x="829" y="47"/>
                  </a:lnTo>
                  <a:lnTo>
                    <a:pt x="842" y="53"/>
                  </a:lnTo>
                  <a:lnTo>
                    <a:pt x="855" y="59"/>
                  </a:lnTo>
                  <a:lnTo>
                    <a:pt x="869" y="65"/>
                  </a:lnTo>
                  <a:lnTo>
                    <a:pt x="881" y="72"/>
                  </a:lnTo>
                  <a:lnTo>
                    <a:pt x="893" y="80"/>
                  </a:lnTo>
                  <a:lnTo>
                    <a:pt x="906" y="87"/>
                  </a:lnTo>
                  <a:lnTo>
                    <a:pt x="919" y="95"/>
                  </a:lnTo>
                  <a:lnTo>
                    <a:pt x="930" y="102"/>
                  </a:lnTo>
                  <a:lnTo>
                    <a:pt x="942" y="110"/>
                  </a:lnTo>
                  <a:lnTo>
                    <a:pt x="953" y="119"/>
                  </a:lnTo>
                  <a:lnTo>
                    <a:pt x="964" y="127"/>
                  </a:lnTo>
                  <a:lnTo>
                    <a:pt x="976" y="137"/>
                  </a:lnTo>
                  <a:lnTo>
                    <a:pt x="987" y="146"/>
                  </a:lnTo>
                  <a:lnTo>
                    <a:pt x="997" y="155"/>
                  </a:lnTo>
                  <a:lnTo>
                    <a:pt x="1019" y="175"/>
                  </a:lnTo>
                  <a:lnTo>
                    <a:pt x="1038" y="196"/>
                  </a:lnTo>
                  <a:lnTo>
                    <a:pt x="1047" y="207"/>
                  </a:lnTo>
                  <a:lnTo>
                    <a:pt x="1057" y="217"/>
                  </a:lnTo>
                  <a:lnTo>
                    <a:pt x="1065" y="228"/>
                  </a:lnTo>
                  <a:lnTo>
                    <a:pt x="1075" y="240"/>
                  </a:lnTo>
                  <a:lnTo>
                    <a:pt x="1083" y="252"/>
                  </a:lnTo>
                  <a:lnTo>
                    <a:pt x="1091" y="263"/>
                  </a:lnTo>
                  <a:lnTo>
                    <a:pt x="1099" y="275"/>
                  </a:lnTo>
                  <a:lnTo>
                    <a:pt x="1106" y="288"/>
                  </a:lnTo>
                  <a:lnTo>
                    <a:pt x="1114" y="300"/>
                  </a:lnTo>
                  <a:lnTo>
                    <a:pt x="1121" y="312"/>
                  </a:lnTo>
                  <a:lnTo>
                    <a:pt x="1128" y="325"/>
                  </a:lnTo>
                  <a:lnTo>
                    <a:pt x="1134" y="339"/>
                  </a:lnTo>
                  <a:lnTo>
                    <a:pt x="1140" y="351"/>
                  </a:lnTo>
                  <a:lnTo>
                    <a:pt x="1146" y="364"/>
                  </a:lnTo>
                  <a:lnTo>
                    <a:pt x="1151" y="378"/>
                  </a:lnTo>
                  <a:lnTo>
                    <a:pt x="1156" y="392"/>
                  </a:lnTo>
                  <a:lnTo>
                    <a:pt x="1161" y="406"/>
                  </a:lnTo>
                  <a:lnTo>
                    <a:pt x="1166" y="419"/>
                  </a:lnTo>
                  <a:lnTo>
                    <a:pt x="1171" y="433"/>
                  </a:lnTo>
                  <a:lnTo>
                    <a:pt x="1175" y="448"/>
                  </a:lnTo>
                  <a:lnTo>
                    <a:pt x="1178" y="462"/>
                  </a:lnTo>
                  <a:lnTo>
                    <a:pt x="1181" y="476"/>
                  </a:lnTo>
                  <a:lnTo>
                    <a:pt x="1184" y="491"/>
                  </a:lnTo>
                  <a:lnTo>
                    <a:pt x="1186" y="506"/>
                  </a:lnTo>
                  <a:lnTo>
                    <a:pt x="1188" y="520"/>
                  </a:lnTo>
                  <a:lnTo>
                    <a:pt x="1190" y="535"/>
                  </a:lnTo>
                  <a:lnTo>
                    <a:pt x="1191" y="551"/>
                  </a:lnTo>
                  <a:lnTo>
                    <a:pt x="1192" y="566"/>
                  </a:lnTo>
                  <a:lnTo>
                    <a:pt x="1193" y="581"/>
                  </a:lnTo>
                  <a:lnTo>
                    <a:pt x="1193" y="597"/>
                  </a:lnTo>
                  <a:lnTo>
                    <a:pt x="1193" y="612"/>
                  </a:lnTo>
                  <a:lnTo>
                    <a:pt x="1192" y="627"/>
                  </a:lnTo>
                  <a:lnTo>
                    <a:pt x="1191" y="642"/>
                  </a:lnTo>
                  <a:lnTo>
                    <a:pt x="1190" y="658"/>
                  </a:lnTo>
                  <a:lnTo>
                    <a:pt x="1188" y="672"/>
                  </a:lnTo>
                  <a:lnTo>
                    <a:pt x="1186" y="687"/>
                  </a:lnTo>
                  <a:lnTo>
                    <a:pt x="1184" y="702"/>
                  </a:lnTo>
                  <a:lnTo>
                    <a:pt x="1181" y="717"/>
                  </a:lnTo>
                  <a:lnTo>
                    <a:pt x="1178" y="731"/>
                  </a:lnTo>
                  <a:lnTo>
                    <a:pt x="1175" y="745"/>
                  </a:lnTo>
                  <a:lnTo>
                    <a:pt x="1171" y="760"/>
                  </a:lnTo>
                  <a:lnTo>
                    <a:pt x="1166" y="774"/>
                  </a:lnTo>
                  <a:lnTo>
                    <a:pt x="1161" y="787"/>
                  </a:lnTo>
                  <a:lnTo>
                    <a:pt x="1157" y="802"/>
                  </a:lnTo>
                  <a:lnTo>
                    <a:pt x="1151" y="815"/>
                  </a:lnTo>
                  <a:lnTo>
                    <a:pt x="1146" y="828"/>
                  </a:lnTo>
                  <a:lnTo>
                    <a:pt x="1140" y="841"/>
                  </a:lnTo>
                  <a:lnTo>
                    <a:pt x="1134" y="855"/>
                  </a:lnTo>
                  <a:lnTo>
                    <a:pt x="1128" y="868"/>
                  </a:lnTo>
                  <a:lnTo>
                    <a:pt x="1121" y="881"/>
                  </a:lnTo>
                  <a:lnTo>
                    <a:pt x="1114" y="893"/>
                  </a:lnTo>
                  <a:lnTo>
                    <a:pt x="1106" y="906"/>
                  </a:lnTo>
                  <a:lnTo>
                    <a:pt x="1099" y="918"/>
                  </a:lnTo>
                  <a:lnTo>
                    <a:pt x="1091" y="930"/>
                  </a:lnTo>
                  <a:lnTo>
                    <a:pt x="1083" y="941"/>
                  </a:lnTo>
                  <a:lnTo>
                    <a:pt x="1075" y="953"/>
                  </a:lnTo>
                  <a:lnTo>
                    <a:pt x="1065" y="965"/>
                  </a:lnTo>
                  <a:lnTo>
                    <a:pt x="1057" y="976"/>
                  </a:lnTo>
                  <a:lnTo>
                    <a:pt x="1047" y="986"/>
                  </a:lnTo>
                  <a:lnTo>
                    <a:pt x="1038" y="997"/>
                  </a:lnTo>
                  <a:lnTo>
                    <a:pt x="1019" y="1018"/>
                  </a:lnTo>
                  <a:lnTo>
                    <a:pt x="997" y="1037"/>
                  </a:lnTo>
                  <a:lnTo>
                    <a:pt x="987" y="1047"/>
                  </a:lnTo>
                  <a:lnTo>
                    <a:pt x="976" y="1056"/>
                  </a:lnTo>
                  <a:lnTo>
                    <a:pt x="964" y="1066"/>
                  </a:lnTo>
                  <a:lnTo>
                    <a:pt x="953" y="1074"/>
                  </a:lnTo>
                  <a:lnTo>
                    <a:pt x="942" y="1082"/>
                  </a:lnTo>
                  <a:lnTo>
                    <a:pt x="930" y="1090"/>
                  </a:lnTo>
                  <a:lnTo>
                    <a:pt x="919" y="1098"/>
                  </a:lnTo>
                  <a:lnTo>
                    <a:pt x="906" y="1106"/>
                  </a:lnTo>
                  <a:lnTo>
                    <a:pt x="893" y="1114"/>
                  </a:lnTo>
                  <a:lnTo>
                    <a:pt x="881" y="1121"/>
                  </a:lnTo>
                  <a:lnTo>
                    <a:pt x="869" y="1127"/>
                  </a:lnTo>
                  <a:lnTo>
                    <a:pt x="855" y="1134"/>
                  </a:lnTo>
                  <a:lnTo>
                    <a:pt x="842" y="1140"/>
                  </a:lnTo>
                  <a:lnTo>
                    <a:pt x="829" y="1145"/>
                  </a:lnTo>
                  <a:lnTo>
                    <a:pt x="816" y="1151"/>
                  </a:lnTo>
                  <a:lnTo>
                    <a:pt x="801" y="1156"/>
                  </a:lnTo>
                  <a:lnTo>
                    <a:pt x="788" y="1160"/>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1"/>
                  </a:lnTo>
                  <a:lnTo>
                    <a:pt x="392" y="1156"/>
                  </a:lnTo>
                  <a:lnTo>
                    <a:pt x="378" y="1151"/>
                  </a:lnTo>
                  <a:lnTo>
                    <a:pt x="365" y="1145"/>
                  </a:lnTo>
                  <a:lnTo>
                    <a:pt x="351" y="1140"/>
                  </a:lnTo>
                  <a:lnTo>
                    <a:pt x="338" y="1134"/>
                  </a:lnTo>
                  <a:lnTo>
                    <a:pt x="326" y="1127"/>
                  </a:lnTo>
                  <a:lnTo>
                    <a:pt x="313" y="1121"/>
                  </a:lnTo>
                  <a:lnTo>
                    <a:pt x="300" y="1114"/>
                  </a:lnTo>
                  <a:lnTo>
                    <a:pt x="288" y="1106"/>
                  </a:lnTo>
                  <a:lnTo>
                    <a:pt x="276" y="1098"/>
                  </a:lnTo>
                  <a:lnTo>
                    <a:pt x="264" y="1091"/>
                  </a:lnTo>
                  <a:lnTo>
                    <a:pt x="251" y="1083"/>
                  </a:lnTo>
                  <a:lnTo>
                    <a:pt x="240" y="1074"/>
                  </a:lnTo>
                  <a:lnTo>
                    <a:pt x="229" y="1066"/>
                  </a:lnTo>
                  <a:lnTo>
                    <a:pt x="218" y="1056"/>
                  </a:lnTo>
                  <a:lnTo>
                    <a:pt x="206" y="1047"/>
                  </a:lnTo>
                  <a:lnTo>
                    <a:pt x="196" y="1038"/>
                  </a:lnTo>
                  <a:lnTo>
                    <a:pt x="175" y="1018"/>
                  </a:lnTo>
                  <a:lnTo>
                    <a:pt x="155" y="997"/>
                  </a:lnTo>
                  <a:lnTo>
                    <a:pt x="146" y="986"/>
                  </a:lnTo>
                  <a:lnTo>
                    <a:pt x="137" y="976"/>
                  </a:lnTo>
                  <a:lnTo>
                    <a:pt x="128" y="965"/>
                  </a:lnTo>
                  <a:lnTo>
                    <a:pt x="119" y="953"/>
                  </a:lnTo>
                  <a:lnTo>
                    <a:pt x="111" y="941"/>
                  </a:lnTo>
                  <a:lnTo>
                    <a:pt x="102" y="930"/>
                  </a:lnTo>
                  <a:lnTo>
                    <a:pt x="94" y="918"/>
                  </a:lnTo>
                  <a:lnTo>
                    <a:pt x="87" y="906"/>
                  </a:lnTo>
                  <a:lnTo>
                    <a:pt x="80" y="893"/>
                  </a:lnTo>
                  <a:lnTo>
                    <a:pt x="73" y="881"/>
                  </a:lnTo>
                  <a:lnTo>
                    <a:pt x="66" y="868"/>
                  </a:lnTo>
                  <a:lnTo>
                    <a:pt x="60" y="855"/>
                  </a:lnTo>
                  <a:lnTo>
                    <a:pt x="53" y="841"/>
                  </a:lnTo>
                  <a:lnTo>
                    <a:pt x="47" y="828"/>
                  </a:lnTo>
                  <a:lnTo>
                    <a:pt x="42" y="815"/>
                  </a:lnTo>
                  <a:lnTo>
                    <a:pt x="37" y="802"/>
                  </a:lnTo>
                  <a:lnTo>
                    <a:pt x="32" y="787"/>
                  </a:lnTo>
                  <a:lnTo>
                    <a:pt x="28" y="774"/>
                  </a:lnTo>
                  <a:lnTo>
                    <a:pt x="23" y="760"/>
                  </a:lnTo>
                  <a:lnTo>
                    <a:pt x="20" y="745"/>
                  </a:lnTo>
                  <a:lnTo>
                    <a:pt x="16" y="731"/>
                  </a:lnTo>
                  <a:lnTo>
                    <a:pt x="13" y="717"/>
                  </a:lnTo>
                  <a:lnTo>
                    <a:pt x="10" y="702"/>
                  </a:lnTo>
                  <a:lnTo>
                    <a:pt x="8" y="687"/>
                  </a:lnTo>
                  <a:lnTo>
                    <a:pt x="5" y="672"/>
                  </a:lnTo>
                  <a:lnTo>
                    <a:pt x="3" y="658"/>
                  </a:lnTo>
                  <a:lnTo>
                    <a:pt x="2" y="642"/>
                  </a:lnTo>
                  <a:lnTo>
                    <a:pt x="1" y="627"/>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79" name="Line 78">
              <a:extLst>
                <a:ext uri="{FF2B5EF4-FFF2-40B4-BE49-F238E27FC236}">
                  <a16:creationId xmlns:a16="http://schemas.microsoft.com/office/drawing/2014/main" id="{456B07BE-8AC1-91DF-CC1F-A3AF46FA116A}"/>
                </a:ext>
              </a:extLst>
            </p:cNvPr>
            <p:cNvSpPr>
              <a:spLocks noChangeShapeType="1"/>
            </p:cNvSpPr>
            <p:nvPr/>
          </p:nvSpPr>
          <p:spPr bwMode="auto">
            <a:xfrm>
              <a:off x="3054" y="3140"/>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80" name="Line 79">
              <a:extLst>
                <a:ext uri="{FF2B5EF4-FFF2-40B4-BE49-F238E27FC236}">
                  <a16:creationId xmlns:a16="http://schemas.microsoft.com/office/drawing/2014/main" id="{9BEB6EF2-9BBC-32D3-B4A1-D7426954F77A}"/>
                </a:ext>
              </a:extLst>
            </p:cNvPr>
            <p:cNvSpPr>
              <a:spLocks noChangeShapeType="1"/>
            </p:cNvSpPr>
            <p:nvPr/>
          </p:nvSpPr>
          <p:spPr bwMode="auto">
            <a:xfrm>
              <a:off x="3651" y="254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81" name="Line 80">
              <a:extLst>
                <a:ext uri="{FF2B5EF4-FFF2-40B4-BE49-F238E27FC236}">
                  <a16:creationId xmlns:a16="http://schemas.microsoft.com/office/drawing/2014/main" id="{FC6E9C5C-2FAE-B843-7DD0-72556C81DBC1}"/>
                </a:ext>
              </a:extLst>
            </p:cNvPr>
            <p:cNvSpPr>
              <a:spLocks noChangeShapeType="1"/>
            </p:cNvSpPr>
            <p:nvPr/>
          </p:nvSpPr>
          <p:spPr bwMode="auto">
            <a:xfrm flipH="1" flipV="1">
              <a:off x="3229" y="2718"/>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82" name="Line 81">
              <a:extLst>
                <a:ext uri="{FF2B5EF4-FFF2-40B4-BE49-F238E27FC236}">
                  <a16:creationId xmlns:a16="http://schemas.microsoft.com/office/drawing/2014/main" id="{EC420DD6-085C-1250-8EC9-44B7BDD0C6A7}"/>
                </a:ext>
              </a:extLst>
            </p:cNvPr>
            <p:cNvSpPr>
              <a:spLocks noChangeShapeType="1"/>
            </p:cNvSpPr>
            <p:nvPr/>
          </p:nvSpPr>
          <p:spPr bwMode="auto">
            <a:xfrm flipH="1">
              <a:off x="3229" y="2718"/>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83" name="Rectangle 82">
              <a:extLst>
                <a:ext uri="{FF2B5EF4-FFF2-40B4-BE49-F238E27FC236}">
                  <a16:creationId xmlns:a16="http://schemas.microsoft.com/office/drawing/2014/main" id="{FC139A38-871D-D1D3-CC1B-194439992453}"/>
                </a:ext>
              </a:extLst>
            </p:cNvPr>
            <p:cNvSpPr>
              <a:spLocks noChangeArrowheads="1"/>
            </p:cNvSpPr>
            <p:nvPr/>
          </p:nvSpPr>
          <p:spPr bwMode="auto">
            <a:xfrm>
              <a:off x="3780" y="272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0</a:t>
              </a:r>
              <a:endParaRPr lang="en-US" altLang="zh-CN" sz="2000">
                <a:cs typeface="+mn-ea"/>
                <a:sym typeface="+mn-lt"/>
              </a:endParaRPr>
            </a:p>
          </p:txBody>
        </p:sp>
        <p:sp>
          <p:nvSpPr>
            <p:cNvPr id="84" name="Rectangle 83">
              <a:extLst>
                <a:ext uri="{FF2B5EF4-FFF2-40B4-BE49-F238E27FC236}">
                  <a16:creationId xmlns:a16="http://schemas.microsoft.com/office/drawing/2014/main" id="{C3A2D6DD-E644-D40A-817F-DBDDA18D872A}"/>
                </a:ext>
              </a:extLst>
            </p:cNvPr>
            <p:cNvSpPr>
              <a:spLocks noChangeArrowheads="1"/>
            </p:cNvSpPr>
            <p:nvPr/>
          </p:nvSpPr>
          <p:spPr bwMode="auto">
            <a:xfrm>
              <a:off x="4060" y="294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85" name="Rectangle 84">
              <a:extLst>
                <a:ext uri="{FF2B5EF4-FFF2-40B4-BE49-F238E27FC236}">
                  <a16:creationId xmlns:a16="http://schemas.microsoft.com/office/drawing/2014/main" id="{8D9EA5DC-3D89-E2FA-13BA-53D68306C2E0}"/>
                </a:ext>
              </a:extLst>
            </p:cNvPr>
            <p:cNvSpPr>
              <a:spLocks noChangeArrowheads="1"/>
            </p:cNvSpPr>
            <p:nvPr/>
          </p:nvSpPr>
          <p:spPr bwMode="auto">
            <a:xfrm>
              <a:off x="4060" y="324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86" name="Rectangle 85">
              <a:extLst>
                <a:ext uri="{FF2B5EF4-FFF2-40B4-BE49-F238E27FC236}">
                  <a16:creationId xmlns:a16="http://schemas.microsoft.com/office/drawing/2014/main" id="{A4EDC3E5-17AA-5A2D-EAC0-28DDC0E3AD69}"/>
                </a:ext>
              </a:extLst>
            </p:cNvPr>
            <p:cNvSpPr>
              <a:spLocks noChangeArrowheads="1"/>
            </p:cNvSpPr>
            <p:nvPr/>
          </p:nvSpPr>
          <p:spPr bwMode="auto">
            <a:xfrm>
              <a:off x="3805" y="345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87" name="Rectangle 86">
              <a:extLst>
                <a:ext uri="{FF2B5EF4-FFF2-40B4-BE49-F238E27FC236}">
                  <a16:creationId xmlns:a16="http://schemas.microsoft.com/office/drawing/2014/main" id="{379A168A-889D-56AA-C4BD-10F6AA9EFF1F}"/>
                </a:ext>
              </a:extLst>
            </p:cNvPr>
            <p:cNvSpPr>
              <a:spLocks noChangeArrowheads="1"/>
            </p:cNvSpPr>
            <p:nvPr/>
          </p:nvSpPr>
          <p:spPr bwMode="auto">
            <a:xfrm>
              <a:off x="3455" y="349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88" name="Rectangle 87">
              <a:extLst>
                <a:ext uri="{FF2B5EF4-FFF2-40B4-BE49-F238E27FC236}">
                  <a16:creationId xmlns:a16="http://schemas.microsoft.com/office/drawing/2014/main" id="{BF3C2D6F-5B5C-6F1E-C086-FB2DA17DC5F7}"/>
                </a:ext>
              </a:extLst>
            </p:cNvPr>
            <p:cNvSpPr>
              <a:spLocks noChangeArrowheads="1"/>
            </p:cNvSpPr>
            <p:nvPr/>
          </p:nvSpPr>
          <p:spPr bwMode="auto">
            <a:xfrm>
              <a:off x="3247" y="324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89" name="Rectangle 88">
              <a:extLst>
                <a:ext uri="{FF2B5EF4-FFF2-40B4-BE49-F238E27FC236}">
                  <a16:creationId xmlns:a16="http://schemas.microsoft.com/office/drawing/2014/main" id="{4A3FECE0-21D8-26A5-1820-EAFB5F869984}"/>
                </a:ext>
              </a:extLst>
            </p:cNvPr>
            <p:cNvSpPr>
              <a:spLocks noChangeArrowheads="1"/>
            </p:cNvSpPr>
            <p:nvPr/>
          </p:nvSpPr>
          <p:spPr bwMode="auto">
            <a:xfrm>
              <a:off x="3247" y="294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90" name="Rectangle 89">
              <a:extLst>
                <a:ext uri="{FF2B5EF4-FFF2-40B4-BE49-F238E27FC236}">
                  <a16:creationId xmlns:a16="http://schemas.microsoft.com/office/drawing/2014/main" id="{294DDC5A-E34B-5F76-98FD-E3D7A2B09A85}"/>
                </a:ext>
              </a:extLst>
            </p:cNvPr>
            <p:cNvSpPr>
              <a:spLocks noChangeArrowheads="1"/>
            </p:cNvSpPr>
            <p:nvPr/>
          </p:nvSpPr>
          <p:spPr bwMode="auto">
            <a:xfrm>
              <a:off x="3455" y="269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91" name="Freeform 90">
              <a:extLst>
                <a:ext uri="{FF2B5EF4-FFF2-40B4-BE49-F238E27FC236}">
                  <a16:creationId xmlns:a16="http://schemas.microsoft.com/office/drawing/2014/main" id="{C04846FF-98B1-A462-A660-C06E2F4A599E}"/>
                </a:ext>
              </a:extLst>
            </p:cNvPr>
            <p:cNvSpPr>
              <a:spLocks/>
            </p:cNvSpPr>
            <p:nvPr/>
          </p:nvSpPr>
          <p:spPr bwMode="auto">
            <a:xfrm>
              <a:off x="3423" y="2913"/>
              <a:ext cx="437" cy="442"/>
            </a:xfrm>
            <a:custGeom>
              <a:avLst/>
              <a:gdLst>
                <a:gd name="T0" fmla="*/ 434 w 437"/>
                <a:gd name="T1" fmla="*/ 165 h 442"/>
                <a:gd name="T2" fmla="*/ 427 w 437"/>
                <a:gd name="T3" fmla="*/ 144 h 442"/>
                <a:gd name="T4" fmla="*/ 419 w 437"/>
                <a:gd name="T5" fmla="*/ 124 h 442"/>
                <a:gd name="T6" fmla="*/ 409 w 437"/>
                <a:gd name="T7" fmla="*/ 104 h 442"/>
                <a:gd name="T8" fmla="*/ 397 w 437"/>
                <a:gd name="T9" fmla="*/ 87 h 442"/>
                <a:gd name="T10" fmla="*/ 382 w 437"/>
                <a:gd name="T11" fmla="*/ 71 h 442"/>
                <a:gd name="T12" fmla="*/ 367 w 437"/>
                <a:gd name="T13" fmla="*/ 56 h 442"/>
                <a:gd name="T14" fmla="*/ 351 w 437"/>
                <a:gd name="T15" fmla="*/ 43 h 442"/>
                <a:gd name="T16" fmla="*/ 333 w 437"/>
                <a:gd name="T17" fmla="*/ 31 h 442"/>
                <a:gd name="T18" fmla="*/ 314 w 437"/>
                <a:gd name="T19" fmla="*/ 22 h 442"/>
                <a:gd name="T20" fmla="*/ 295 w 437"/>
                <a:gd name="T21" fmla="*/ 13 h 442"/>
                <a:gd name="T22" fmla="*/ 274 w 437"/>
                <a:gd name="T23" fmla="*/ 7 h 442"/>
                <a:gd name="T24" fmla="*/ 253 w 437"/>
                <a:gd name="T25" fmla="*/ 2 h 442"/>
                <a:gd name="T26" fmla="*/ 231 w 437"/>
                <a:gd name="T27" fmla="*/ 0 h 442"/>
                <a:gd name="T28" fmla="*/ 209 w 437"/>
                <a:gd name="T29" fmla="*/ 0 h 442"/>
                <a:gd name="T30" fmla="*/ 187 w 437"/>
                <a:gd name="T31" fmla="*/ 3 h 442"/>
                <a:gd name="T32" fmla="*/ 165 w 437"/>
                <a:gd name="T33" fmla="*/ 7 h 442"/>
                <a:gd name="T34" fmla="*/ 144 w 437"/>
                <a:gd name="T35" fmla="*/ 14 h 442"/>
                <a:gd name="T36" fmla="*/ 123 w 437"/>
                <a:gd name="T37" fmla="*/ 23 h 442"/>
                <a:gd name="T38" fmla="*/ 104 w 437"/>
                <a:gd name="T39" fmla="*/ 34 h 442"/>
                <a:gd name="T40" fmla="*/ 86 w 437"/>
                <a:gd name="T41" fmla="*/ 46 h 442"/>
                <a:gd name="T42" fmla="*/ 70 w 437"/>
                <a:gd name="T43" fmla="*/ 59 h 442"/>
                <a:gd name="T44" fmla="*/ 56 w 437"/>
                <a:gd name="T45" fmla="*/ 75 h 442"/>
                <a:gd name="T46" fmla="*/ 43 w 437"/>
                <a:gd name="T47" fmla="*/ 91 h 442"/>
                <a:gd name="T48" fmla="*/ 30 w 437"/>
                <a:gd name="T49" fmla="*/ 109 h 442"/>
                <a:gd name="T50" fmla="*/ 21 w 437"/>
                <a:gd name="T51" fmla="*/ 128 h 442"/>
                <a:gd name="T52" fmla="*/ 13 w 437"/>
                <a:gd name="T53" fmla="*/ 147 h 442"/>
                <a:gd name="T54" fmla="*/ 7 w 437"/>
                <a:gd name="T55" fmla="*/ 167 h 442"/>
                <a:gd name="T56" fmla="*/ 2 w 437"/>
                <a:gd name="T57" fmla="*/ 189 h 442"/>
                <a:gd name="T58" fmla="*/ 0 w 437"/>
                <a:gd name="T59" fmla="*/ 210 h 442"/>
                <a:gd name="T60" fmla="*/ 0 w 437"/>
                <a:gd name="T61" fmla="*/ 233 h 442"/>
                <a:gd name="T62" fmla="*/ 3 w 437"/>
                <a:gd name="T63" fmla="*/ 255 h 442"/>
                <a:gd name="T64" fmla="*/ 7 w 437"/>
                <a:gd name="T65" fmla="*/ 277 h 442"/>
                <a:gd name="T66" fmla="*/ 14 w 437"/>
                <a:gd name="T67" fmla="*/ 298 h 442"/>
                <a:gd name="T68" fmla="*/ 22 w 437"/>
                <a:gd name="T69" fmla="*/ 318 h 442"/>
                <a:gd name="T70" fmla="*/ 33 w 437"/>
                <a:gd name="T71" fmla="*/ 338 h 442"/>
                <a:gd name="T72" fmla="*/ 46 w 437"/>
                <a:gd name="T73" fmla="*/ 355 h 442"/>
                <a:gd name="T74" fmla="*/ 59 w 437"/>
                <a:gd name="T75" fmla="*/ 371 h 442"/>
                <a:gd name="T76" fmla="*/ 74 w 437"/>
                <a:gd name="T77" fmla="*/ 387 h 442"/>
                <a:gd name="T78" fmla="*/ 90 w 437"/>
                <a:gd name="T79" fmla="*/ 400 h 442"/>
                <a:gd name="T80" fmla="*/ 109 w 437"/>
                <a:gd name="T81" fmla="*/ 411 h 442"/>
                <a:gd name="T82" fmla="*/ 127 w 437"/>
                <a:gd name="T83" fmla="*/ 421 h 442"/>
                <a:gd name="T84" fmla="*/ 147 w 437"/>
                <a:gd name="T85" fmla="*/ 429 h 442"/>
                <a:gd name="T86" fmla="*/ 167 w 437"/>
                <a:gd name="T87" fmla="*/ 436 h 442"/>
                <a:gd name="T88" fmla="*/ 188 w 437"/>
                <a:gd name="T89" fmla="*/ 440 h 442"/>
                <a:gd name="T90" fmla="*/ 210 w 437"/>
                <a:gd name="T91" fmla="*/ 442 h 442"/>
                <a:gd name="T92" fmla="*/ 232 w 437"/>
                <a:gd name="T93" fmla="*/ 442 h 442"/>
                <a:gd name="T94" fmla="*/ 255 w 437"/>
                <a:gd name="T95" fmla="*/ 440 h 442"/>
                <a:gd name="T96" fmla="*/ 273 w 437"/>
                <a:gd name="T97" fmla="*/ 436 h 442"/>
                <a:gd name="T98" fmla="*/ 289 w 437"/>
                <a:gd name="T99" fmla="*/ 431 h 442"/>
                <a:gd name="T100" fmla="*/ 304 w 437"/>
                <a:gd name="T101" fmla="*/ 425 h 442"/>
                <a:gd name="T102" fmla="*/ 319 w 437"/>
                <a:gd name="T103" fmla="*/ 418 h 442"/>
                <a:gd name="T104" fmla="*/ 333 w 437"/>
                <a:gd name="T105" fmla="*/ 411 h 442"/>
                <a:gd name="T106" fmla="*/ 353 w 437"/>
                <a:gd name="T107" fmla="*/ 398 h 442"/>
                <a:gd name="T108" fmla="*/ 377 w 437"/>
                <a:gd name="T109" fmla="*/ 376 h 4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7" h="442">
                  <a:moveTo>
                    <a:pt x="437" y="177"/>
                  </a:moveTo>
                  <a:lnTo>
                    <a:pt x="434" y="165"/>
                  </a:lnTo>
                  <a:lnTo>
                    <a:pt x="431" y="154"/>
                  </a:lnTo>
                  <a:lnTo>
                    <a:pt x="427" y="144"/>
                  </a:lnTo>
                  <a:lnTo>
                    <a:pt x="423" y="134"/>
                  </a:lnTo>
                  <a:lnTo>
                    <a:pt x="419" y="124"/>
                  </a:lnTo>
                  <a:lnTo>
                    <a:pt x="414" y="114"/>
                  </a:lnTo>
                  <a:lnTo>
                    <a:pt x="409" y="104"/>
                  </a:lnTo>
                  <a:lnTo>
                    <a:pt x="403" y="96"/>
                  </a:lnTo>
                  <a:lnTo>
                    <a:pt x="397" y="87"/>
                  </a:lnTo>
                  <a:lnTo>
                    <a:pt x="389" y="79"/>
                  </a:lnTo>
                  <a:lnTo>
                    <a:pt x="382" y="71"/>
                  </a:lnTo>
                  <a:lnTo>
                    <a:pt x="375" y="63"/>
                  </a:lnTo>
                  <a:lnTo>
                    <a:pt x="367" y="56"/>
                  </a:lnTo>
                  <a:lnTo>
                    <a:pt x="359" y="49"/>
                  </a:lnTo>
                  <a:lnTo>
                    <a:pt x="351" y="43"/>
                  </a:lnTo>
                  <a:lnTo>
                    <a:pt x="341" y="37"/>
                  </a:lnTo>
                  <a:lnTo>
                    <a:pt x="333" y="31"/>
                  </a:lnTo>
                  <a:lnTo>
                    <a:pt x="323" y="26"/>
                  </a:lnTo>
                  <a:lnTo>
                    <a:pt x="314" y="22"/>
                  </a:lnTo>
                  <a:lnTo>
                    <a:pt x="305" y="17"/>
                  </a:lnTo>
                  <a:lnTo>
                    <a:pt x="295" y="13"/>
                  </a:lnTo>
                  <a:lnTo>
                    <a:pt x="284" y="9"/>
                  </a:lnTo>
                  <a:lnTo>
                    <a:pt x="274" y="7"/>
                  </a:lnTo>
                  <a:lnTo>
                    <a:pt x="264" y="4"/>
                  </a:lnTo>
                  <a:lnTo>
                    <a:pt x="253" y="2"/>
                  </a:lnTo>
                  <a:lnTo>
                    <a:pt x="242" y="1"/>
                  </a:lnTo>
                  <a:lnTo>
                    <a:pt x="231" y="0"/>
                  </a:lnTo>
                  <a:lnTo>
                    <a:pt x="220" y="0"/>
                  </a:lnTo>
                  <a:lnTo>
                    <a:pt x="209" y="0"/>
                  </a:lnTo>
                  <a:lnTo>
                    <a:pt x="199" y="1"/>
                  </a:lnTo>
                  <a:lnTo>
                    <a:pt x="187" y="3"/>
                  </a:lnTo>
                  <a:lnTo>
                    <a:pt x="176" y="5"/>
                  </a:lnTo>
                  <a:lnTo>
                    <a:pt x="165" y="7"/>
                  </a:lnTo>
                  <a:lnTo>
                    <a:pt x="154" y="10"/>
                  </a:lnTo>
                  <a:lnTo>
                    <a:pt x="144" y="14"/>
                  </a:lnTo>
                  <a:lnTo>
                    <a:pt x="133" y="19"/>
                  </a:lnTo>
                  <a:lnTo>
                    <a:pt x="123" y="23"/>
                  </a:lnTo>
                  <a:lnTo>
                    <a:pt x="114" y="28"/>
                  </a:lnTo>
                  <a:lnTo>
                    <a:pt x="104" y="34"/>
                  </a:lnTo>
                  <a:lnTo>
                    <a:pt x="96" y="40"/>
                  </a:lnTo>
                  <a:lnTo>
                    <a:pt x="86" y="46"/>
                  </a:lnTo>
                  <a:lnTo>
                    <a:pt x="78" y="52"/>
                  </a:lnTo>
                  <a:lnTo>
                    <a:pt x="70" y="59"/>
                  </a:lnTo>
                  <a:lnTo>
                    <a:pt x="63" y="66"/>
                  </a:lnTo>
                  <a:lnTo>
                    <a:pt x="56" y="75"/>
                  </a:lnTo>
                  <a:lnTo>
                    <a:pt x="49" y="83"/>
                  </a:lnTo>
                  <a:lnTo>
                    <a:pt x="43" y="91"/>
                  </a:lnTo>
                  <a:lnTo>
                    <a:pt x="36" y="100"/>
                  </a:lnTo>
                  <a:lnTo>
                    <a:pt x="30" y="109"/>
                  </a:lnTo>
                  <a:lnTo>
                    <a:pt x="25" y="118"/>
                  </a:lnTo>
                  <a:lnTo>
                    <a:pt x="21" y="128"/>
                  </a:lnTo>
                  <a:lnTo>
                    <a:pt x="16" y="138"/>
                  </a:lnTo>
                  <a:lnTo>
                    <a:pt x="13" y="147"/>
                  </a:lnTo>
                  <a:lnTo>
                    <a:pt x="9" y="157"/>
                  </a:lnTo>
                  <a:lnTo>
                    <a:pt x="7" y="167"/>
                  </a:lnTo>
                  <a:lnTo>
                    <a:pt x="4" y="179"/>
                  </a:lnTo>
                  <a:lnTo>
                    <a:pt x="2" y="189"/>
                  </a:lnTo>
                  <a:lnTo>
                    <a:pt x="1" y="200"/>
                  </a:lnTo>
                  <a:lnTo>
                    <a:pt x="0" y="210"/>
                  </a:lnTo>
                  <a:lnTo>
                    <a:pt x="0" y="221"/>
                  </a:lnTo>
                  <a:lnTo>
                    <a:pt x="0" y="233"/>
                  </a:lnTo>
                  <a:lnTo>
                    <a:pt x="1" y="244"/>
                  </a:lnTo>
                  <a:lnTo>
                    <a:pt x="3" y="255"/>
                  </a:lnTo>
                  <a:lnTo>
                    <a:pt x="5" y="266"/>
                  </a:lnTo>
                  <a:lnTo>
                    <a:pt x="7" y="277"/>
                  </a:lnTo>
                  <a:lnTo>
                    <a:pt x="10" y="288"/>
                  </a:lnTo>
                  <a:lnTo>
                    <a:pt x="14" y="298"/>
                  </a:lnTo>
                  <a:lnTo>
                    <a:pt x="18" y="308"/>
                  </a:lnTo>
                  <a:lnTo>
                    <a:pt x="22" y="318"/>
                  </a:lnTo>
                  <a:lnTo>
                    <a:pt x="27" y="329"/>
                  </a:lnTo>
                  <a:lnTo>
                    <a:pt x="33" y="338"/>
                  </a:lnTo>
                  <a:lnTo>
                    <a:pt x="39" y="347"/>
                  </a:lnTo>
                  <a:lnTo>
                    <a:pt x="46" y="355"/>
                  </a:lnTo>
                  <a:lnTo>
                    <a:pt x="52" y="363"/>
                  </a:lnTo>
                  <a:lnTo>
                    <a:pt x="59" y="371"/>
                  </a:lnTo>
                  <a:lnTo>
                    <a:pt x="66" y="379"/>
                  </a:lnTo>
                  <a:lnTo>
                    <a:pt x="74" y="387"/>
                  </a:lnTo>
                  <a:lnTo>
                    <a:pt x="82" y="393"/>
                  </a:lnTo>
                  <a:lnTo>
                    <a:pt x="90" y="400"/>
                  </a:lnTo>
                  <a:lnTo>
                    <a:pt x="100" y="405"/>
                  </a:lnTo>
                  <a:lnTo>
                    <a:pt x="109" y="411"/>
                  </a:lnTo>
                  <a:lnTo>
                    <a:pt x="118" y="416"/>
                  </a:lnTo>
                  <a:lnTo>
                    <a:pt x="127" y="421"/>
                  </a:lnTo>
                  <a:lnTo>
                    <a:pt x="137" y="425"/>
                  </a:lnTo>
                  <a:lnTo>
                    <a:pt x="147" y="429"/>
                  </a:lnTo>
                  <a:lnTo>
                    <a:pt x="157" y="433"/>
                  </a:lnTo>
                  <a:lnTo>
                    <a:pt x="167" y="436"/>
                  </a:lnTo>
                  <a:lnTo>
                    <a:pt x="178" y="438"/>
                  </a:lnTo>
                  <a:lnTo>
                    <a:pt x="188" y="440"/>
                  </a:lnTo>
                  <a:lnTo>
                    <a:pt x="200" y="441"/>
                  </a:lnTo>
                  <a:lnTo>
                    <a:pt x="210" y="442"/>
                  </a:lnTo>
                  <a:lnTo>
                    <a:pt x="221" y="442"/>
                  </a:lnTo>
                  <a:lnTo>
                    <a:pt x="232" y="442"/>
                  </a:lnTo>
                  <a:lnTo>
                    <a:pt x="244" y="441"/>
                  </a:lnTo>
                  <a:lnTo>
                    <a:pt x="255" y="440"/>
                  </a:lnTo>
                  <a:lnTo>
                    <a:pt x="266" y="438"/>
                  </a:lnTo>
                  <a:lnTo>
                    <a:pt x="273" y="436"/>
                  </a:lnTo>
                  <a:lnTo>
                    <a:pt x="281" y="434"/>
                  </a:lnTo>
                  <a:lnTo>
                    <a:pt x="289" y="431"/>
                  </a:lnTo>
                  <a:lnTo>
                    <a:pt x="297" y="428"/>
                  </a:lnTo>
                  <a:lnTo>
                    <a:pt x="304" y="425"/>
                  </a:lnTo>
                  <a:lnTo>
                    <a:pt x="312" y="422"/>
                  </a:lnTo>
                  <a:lnTo>
                    <a:pt x="319" y="418"/>
                  </a:lnTo>
                  <a:lnTo>
                    <a:pt x="326" y="415"/>
                  </a:lnTo>
                  <a:lnTo>
                    <a:pt x="333" y="411"/>
                  </a:lnTo>
                  <a:lnTo>
                    <a:pt x="340" y="407"/>
                  </a:lnTo>
                  <a:lnTo>
                    <a:pt x="353" y="398"/>
                  </a:lnTo>
                  <a:lnTo>
                    <a:pt x="366" y="388"/>
                  </a:lnTo>
                  <a:lnTo>
                    <a:pt x="377" y="37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92" name="Freeform 91">
              <a:extLst>
                <a:ext uri="{FF2B5EF4-FFF2-40B4-BE49-F238E27FC236}">
                  <a16:creationId xmlns:a16="http://schemas.microsoft.com/office/drawing/2014/main" id="{0DF89570-E7B7-FDA4-7779-AD643CFAC35E}"/>
                </a:ext>
              </a:extLst>
            </p:cNvPr>
            <p:cNvSpPr>
              <a:spLocks/>
            </p:cNvSpPr>
            <p:nvPr/>
          </p:nvSpPr>
          <p:spPr bwMode="auto">
            <a:xfrm>
              <a:off x="3841" y="3083"/>
              <a:ext cx="37" cy="57"/>
            </a:xfrm>
            <a:custGeom>
              <a:avLst/>
              <a:gdLst>
                <a:gd name="T0" fmla="*/ 37 w 37"/>
                <a:gd name="T1" fmla="*/ 0 h 57"/>
                <a:gd name="T2" fmla="*/ 23 w 37"/>
                <a:gd name="T3" fmla="*/ 57 h 57"/>
                <a:gd name="T4" fmla="*/ 0 w 37"/>
                <a:gd name="T5" fmla="*/ 4 h 57"/>
                <a:gd name="T6" fmla="*/ 37 w 37"/>
                <a:gd name="T7" fmla="*/ 0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57">
                  <a:moveTo>
                    <a:pt x="37" y="0"/>
                  </a:moveTo>
                  <a:lnTo>
                    <a:pt x="23" y="5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93" name="Rectangle 92">
              <a:extLst>
                <a:ext uri="{FF2B5EF4-FFF2-40B4-BE49-F238E27FC236}">
                  <a16:creationId xmlns:a16="http://schemas.microsoft.com/office/drawing/2014/main" id="{F3AC0F82-D0D9-6EEB-E7D8-C4F3EF7A4F61}"/>
                </a:ext>
              </a:extLst>
            </p:cNvPr>
            <p:cNvSpPr>
              <a:spLocks noChangeArrowheads="1"/>
            </p:cNvSpPr>
            <p:nvPr/>
          </p:nvSpPr>
          <p:spPr bwMode="auto">
            <a:xfrm>
              <a:off x="3216" y="3802"/>
              <a:ext cx="110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2000" dirty="0">
                  <a:solidFill>
                    <a:srgbClr val="333333"/>
                  </a:solidFill>
                  <a:cs typeface="+mn-ea"/>
                  <a:sym typeface="+mn-lt"/>
                </a:rPr>
                <a:t>④</a:t>
              </a:r>
              <a:r>
                <a:rPr lang="zh-CN" altLang="en-US" sz="2000" dirty="0">
                  <a:cs typeface="+mn-ea"/>
                  <a:sym typeface="+mn-lt"/>
                </a:rPr>
                <a:t>发</a:t>
              </a:r>
              <a:r>
                <a:rPr lang="en-US" altLang="zh-CN" sz="2000" dirty="0" err="1">
                  <a:cs typeface="+mn-ea"/>
                  <a:sym typeface="+mn-lt"/>
                </a:rPr>
                <a:t>ACK,n</a:t>
              </a:r>
              <a:r>
                <a:rPr lang="en-US" altLang="zh-CN" sz="2000" dirty="0">
                  <a:cs typeface="+mn-ea"/>
                  <a:sym typeface="+mn-lt"/>
                </a:rPr>
                <a:t>=3</a:t>
              </a:r>
            </a:p>
          </p:txBody>
        </p:sp>
        <p:sp>
          <p:nvSpPr>
            <p:cNvPr id="94" name="Freeform 93">
              <a:extLst>
                <a:ext uri="{FF2B5EF4-FFF2-40B4-BE49-F238E27FC236}">
                  <a16:creationId xmlns:a16="http://schemas.microsoft.com/office/drawing/2014/main" id="{7346C50B-0919-8E86-830E-8E24BDC29BB4}"/>
                </a:ext>
              </a:extLst>
            </p:cNvPr>
            <p:cNvSpPr>
              <a:spLocks/>
            </p:cNvSpPr>
            <p:nvPr/>
          </p:nvSpPr>
          <p:spPr bwMode="auto">
            <a:xfrm>
              <a:off x="3054" y="1013"/>
              <a:ext cx="1193" cy="1192"/>
            </a:xfrm>
            <a:custGeom>
              <a:avLst/>
              <a:gdLst>
                <a:gd name="T0" fmla="*/ 2 w 1193"/>
                <a:gd name="T1" fmla="*/ 551 h 1192"/>
                <a:gd name="T2" fmla="*/ 10 w 1193"/>
                <a:gd name="T3" fmla="*/ 492 h 1192"/>
                <a:gd name="T4" fmla="*/ 23 w 1193"/>
                <a:gd name="T5" fmla="*/ 434 h 1192"/>
                <a:gd name="T6" fmla="*/ 42 w 1193"/>
                <a:gd name="T7" fmla="*/ 379 h 1192"/>
                <a:gd name="T8" fmla="*/ 66 w 1193"/>
                <a:gd name="T9" fmla="*/ 326 h 1192"/>
                <a:gd name="T10" fmla="*/ 94 w 1193"/>
                <a:gd name="T11" fmla="*/ 276 h 1192"/>
                <a:gd name="T12" fmla="*/ 128 w 1193"/>
                <a:gd name="T13" fmla="*/ 229 h 1192"/>
                <a:gd name="T14" fmla="*/ 175 w 1193"/>
                <a:gd name="T15" fmla="*/ 176 h 1192"/>
                <a:gd name="T16" fmla="*/ 229 w 1193"/>
                <a:gd name="T17" fmla="*/ 128 h 1192"/>
                <a:gd name="T18" fmla="*/ 276 w 1193"/>
                <a:gd name="T19" fmla="*/ 95 h 1192"/>
                <a:gd name="T20" fmla="*/ 325 w 1193"/>
                <a:gd name="T21" fmla="*/ 66 h 1192"/>
                <a:gd name="T22" fmla="*/ 378 w 1193"/>
                <a:gd name="T23" fmla="*/ 42 h 1192"/>
                <a:gd name="T24" fmla="*/ 433 w 1193"/>
                <a:gd name="T25" fmla="*/ 24 h 1192"/>
                <a:gd name="T26" fmla="*/ 491 w 1193"/>
                <a:gd name="T27" fmla="*/ 11 h 1192"/>
                <a:gd name="T28" fmla="*/ 550 w 1193"/>
                <a:gd name="T29" fmla="*/ 2 h 1192"/>
                <a:gd name="T30" fmla="*/ 613 w 1193"/>
                <a:gd name="T31" fmla="*/ 1 h 1192"/>
                <a:gd name="T32" fmla="*/ 673 w 1193"/>
                <a:gd name="T33" fmla="*/ 6 h 1192"/>
                <a:gd name="T34" fmla="*/ 732 w 1193"/>
                <a:gd name="T35" fmla="*/ 16 h 1192"/>
                <a:gd name="T36" fmla="*/ 788 w 1193"/>
                <a:gd name="T37" fmla="*/ 32 h 1192"/>
                <a:gd name="T38" fmla="*/ 842 w 1193"/>
                <a:gd name="T39" fmla="*/ 53 h 1192"/>
                <a:gd name="T40" fmla="*/ 893 w 1193"/>
                <a:gd name="T41" fmla="*/ 80 h 1192"/>
                <a:gd name="T42" fmla="*/ 942 w 1193"/>
                <a:gd name="T43" fmla="*/ 111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2 h 1192"/>
                <a:gd name="T62" fmla="*/ 1192 w 1193"/>
                <a:gd name="T63" fmla="*/ 628 h 1192"/>
                <a:gd name="T64" fmla="*/ 1186 w 1193"/>
                <a:gd name="T65" fmla="*/ 688 h 1192"/>
                <a:gd name="T66" fmla="*/ 1175 w 1193"/>
                <a:gd name="T67" fmla="*/ 746 h 1192"/>
                <a:gd name="T68" fmla="*/ 1157 w 1193"/>
                <a:gd name="T69" fmla="*/ 802 h 1192"/>
                <a:gd name="T70" fmla="*/ 1134 w 1193"/>
                <a:gd name="T71" fmla="*/ 855 h 1192"/>
                <a:gd name="T72" fmla="*/ 1106 w 1193"/>
                <a:gd name="T73" fmla="*/ 906 h 1192"/>
                <a:gd name="T74" fmla="*/ 1075 w 1193"/>
                <a:gd name="T75" fmla="*/ 954 h 1192"/>
                <a:gd name="T76" fmla="*/ 1038 w 1193"/>
                <a:gd name="T77" fmla="*/ 998 h 1192"/>
                <a:gd name="T78" fmla="*/ 976 w 1193"/>
                <a:gd name="T79" fmla="*/ 1057 h 1192"/>
                <a:gd name="T80" fmla="*/ 930 w 1193"/>
                <a:gd name="T81" fmla="*/ 1091 h 1192"/>
                <a:gd name="T82" fmla="*/ 881 w 1193"/>
                <a:gd name="T83" fmla="*/ 1121 h 1192"/>
                <a:gd name="T84" fmla="*/ 829 w 1193"/>
                <a:gd name="T85" fmla="*/ 1146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6 h 1192"/>
                <a:gd name="T102" fmla="*/ 313 w 1193"/>
                <a:gd name="T103" fmla="*/ 1121 h 1192"/>
                <a:gd name="T104" fmla="*/ 264 w 1193"/>
                <a:gd name="T105" fmla="*/ 1092 h 1192"/>
                <a:gd name="T106" fmla="*/ 218 w 1193"/>
                <a:gd name="T107" fmla="*/ 1057 h 1192"/>
                <a:gd name="T108" fmla="*/ 155 w 1193"/>
                <a:gd name="T109" fmla="*/ 998 h 1192"/>
                <a:gd name="T110" fmla="*/ 119 w 1193"/>
                <a:gd name="T111" fmla="*/ 954 h 1192"/>
                <a:gd name="T112" fmla="*/ 87 w 1193"/>
                <a:gd name="T113" fmla="*/ 906 h 1192"/>
                <a:gd name="T114" fmla="*/ 60 w 1193"/>
                <a:gd name="T115" fmla="*/ 855 h 1192"/>
                <a:gd name="T116" fmla="*/ 37 w 1193"/>
                <a:gd name="T117" fmla="*/ 802 h 1192"/>
                <a:gd name="T118" fmla="*/ 20 w 1193"/>
                <a:gd name="T119" fmla="*/ 746 h 1192"/>
                <a:gd name="T120" fmla="*/ 8 w 1193"/>
                <a:gd name="T121" fmla="*/ 688 h 1192"/>
                <a:gd name="T122" fmla="*/ 1 w 1193"/>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2"/>
                  </a:lnTo>
                  <a:lnTo>
                    <a:pt x="1" y="566"/>
                  </a:lnTo>
                  <a:lnTo>
                    <a:pt x="2" y="551"/>
                  </a:lnTo>
                  <a:lnTo>
                    <a:pt x="3" y="536"/>
                  </a:lnTo>
                  <a:lnTo>
                    <a:pt x="5" y="522"/>
                  </a:lnTo>
                  <a:lnTo>
                    <a:pt x="8" y="506"/>
                  </a:lnTo>
                  <a:lnTo>
                    <a:pt x="10" y="492"/>
                  </a:lnTo>
                  <a:lnTo>
                    <a:pt x="13" y="477"/>
                  </a:lnTo>
                  <a:lnTo>
                    <a:pt x="16" y="462"/>
                  </a:lnTo>
                  <a:lnTo>
                    <a:pt x="20" y="448"/>
                  </a:lnTo>
                  <a:lnTo>
                    <a:pt x="23" y="434"/>
                  </a:lnTo>
                  <a:lnTo>
                    <a:pt x="28" y="420"/>
                  </a:lnTo>
                  <a:lnTo>
                    <a:pt x="32" y="406"/>
                  </a:lnTo>
                  <a:lnTo>
                    <a:pt x="37" y="392"/>
                  </a:lnTo>
                  <a:lnTo>
                    <a:pt x="42" y="379"/>
                  </a:lnTo>
                  <a:lnTo>
                    <a:pt x="47" y="365"/>
                  </a:lnTo>
                  <a:lnTo>
                    <a:pt x="53" y="352"/>
                  </a:lnTo>
                  <a:lnTo>
                    <a:pt x="60" y="339"/>
                  </a:lnTo>
                  <a:lnTo>
                    <a:pt x="66" y="326"/>
                  </a:lnTo>
                  <a:lnTo>
                    <a:pt x="73" y="312"/>
                  </a:lnTo>
                  <a:lnTo>
                    <a:pt x="80" y="300"/>
                  </a:lnTo>
                  <a:lnTo>
                    <a:pt x="87" y="288"/>
                  </a:lnTo>
                  <a:lnTo>
                    <a:pt x="94" y="276"/>
                  </a:lnTo>
                  <a:lnTo>
                    <a:pt x="102" y="264"/>
                  </a:lnTo>
                  <a:lnTo>
                    <a:pt x="111" y="252"/>
                  </a:lnTo>
                  <a:lnTo>
                    <a:pt x="119" y="240"/>
                  </a:lnTo>
                  <a:lnTo>
                    <a:pt x="128" y="229"/>
                  </a:lnTo>
                  <a:lnTo>
                    <a:pt x="137" y="218"/>
                  </a:lnTo>
                  <a:lnTo>
                    <a:pt x="146" y="207"/>
                  </a:lnTo>
                  <a:lnTo>
                    <a:pt x="155" y="196"/>
                  </a:lnTo>
                  <a:lnTo>
                    <a:pt x="175" y="176"/>
                  </a:lnTo>
                  <a:lnTo>
                    <a:pt x="196" y="155"/>
                  </a:lnTo>
                  <a:lnTo>
                    <a:pt x="206" y="146"/>
                  </a:lnTo>
                  <a:lnTo>
                    <a:pt x="218" y="137"/>
                  </a:lnTo>
                  <a:lnTo>
                    <a:pt x="229" y="128"/>
                  </a:lnTo>
                  <a:lnTo>
                    <a:pt x="240" y="120"/>
                  </a:lnTo>
                  <a:lnTo>
                    <a:pt x="251" y="111"/>
                  </a:lnTo>
                  <a:lnTo>
                    <a:pt x="264" y="102"/>
                  </a:lnTo>
                  <a:lnTo>
                    <a:pt x="276" y="95"/>
                  </a:lnTo>
                  <a:lnTo>
                    <a:pt x="287" y="87"/>
                  </a:lnTo>
                  <a:lnTo>
                    <a:pt x="300" y="80"/>
                  </a:lnTo>
                  <a:lnTo>
                    <a:pt x="313" y="73"/>
                  </a:lnTo>
                  <a:lnTo>
                    <a:pt x="325" y="66"/>
                  </a:lnTo>
                  <a:lnTo>
                    <a:pt x="338" y="60"/>
                  </a:lnTo>
                  <a:lnTo>
                    <a:pt x="351" y="53"/>
                  </a:lnTo>
                  <a:lnTo>
                    <a:pt x="365" y="47"/>
                  </a:lnTo>
                  <a:lnTo>
                    <a:pt x="378" y="42"/>
                  </a:lnTo>
                  <a:lnTo>
                    <a:pt x="392" y="37"/>
                  </a:lnTo>
                  <a:lnTo>
                    <a:pt x="405" y="32"/>
                  </a:lnTo>
                  <a:lnTo>
                    <a:pt x="420" y="28"/>
                  </a:lnTo>
                  <a:lnTo>
                    <a:pt x="433" y="24"/>
                  </a:lnTo>
                  <a:lnTo>
                    <a:pt x="447" y="20"/>
                  </a:lnTo>
                  <a:lnTo>
                    <a:pt x="462" y="16"/>
                  </a:lnTo>
                  <a:lnTo>
                    <a:pt x="477" y="13"/>
                  </a:lnTo>
                  <a:lnTo>
                    <a:pt x="491" y="11"/>
                  </a:lnTo>
                  <a:lnTo>
                    <a:pt x="505" y="8"/>
                  </a:lnTo>
                  <a:lnTo>
                    <a:pt x="521" y="6"/>
                  </a:lnTo>
                  <a:lnTo>
                    <a:pt x="536" y="3"/>
                  </a:lnTo>
                  <a:lnTo>
                    <a:pt x="550" y="2"/>
                  </a:lnTo>
                  <a:lnTo>
                    <a:pt x="566" y="1"/>
                  </a:lnTo>
                  <a:lnTo>
                    <a:pt x="581" y="1"/>
                  </a:lnTo>
                  <a:lnTo>
                    <a:pt x="596" y="0"/>
                  </a:lnTo>
                  <a:lnTo>
                    <a:pt x="613" y="1"/>
                  </a:lnTo>
                  <a:lnTo>
                    <a:pt x="628" y="1"/>
                  </a:lnTo>
                  <a:lnTo>
                    <a:pt x="642" y="2"/>
                  </a:lnTo>
                  <a:lnTo>
                    <a:pt x="657" y="5"/>
                  </a:lnTo>
                  <a:lnTo>
                    <a:pt x="673" y="6"/>
                  </a:lnTo>
                  <a:lnTo>
                    <a:pt x="688" y="8"/>
                  </a:lnTo>
                  <a:lnTo>
                    <a:pt x="702" y="11"/>
                  </a:lnTo>
                  <a:lnTo>
                    <a:pt x="717" y="13"/>
                  </a:lnTo>
                  <a:lnTo>
                    <a:pt x="732" y="16"/>
                  </a:lnTo>
                  <a:lnTo>
                    <a:pt x="746" y="20"/>
                  </a:lnTo>
                  <a:lnTo>
                    <a:pt x="760" y="24"/>
                  </a:lnTo>
                  <a:lnTo>
                    <a:pt x="774" y="28"/>
                  </a:lnTo>
                  <a:lnTo>
                    <a:pt x="788" y="32"/>
                  </a:lnTo>
                  <a:lnTo>
                    <a:pt x="801" y="37"/>
                  </a:lnTo>
                  <a:lnTo>
                    <a:pt x="816" y="42"/>
                  </a:lnTo>
                  <a:lnTo>
                    <a:pt x="829" y="47"/>
                  </a:lnTo>
                  <a:lnTo>
                    <a:pt x="842" y="53"/>
                  </a:lnTo>
                  <a:lnTo>
                    <a:pt x="855" y="60"/>
                  </a:lnTo>
                  <a:lnTo>
                    <a:pt x="869" y="66"/>
                  </a:lnTo>
                  <a:lnTo>
                    <a:pt x="881" y="73"/>
                  </a:lnTo>
                  <a:lnTo>
                    <a:pt x="893" y="80"/>
                  </a:lnTo>
                  <a:lnTo>
                    <a:pt x="906" y="87"/>
                  </a:lnTo>
                  <a:lnTo>
                    <a:pt x="919" y="95"/>
                  </a:lnTo>
                  <a:lnTo>
                    <a:pt x="930" y="102"/>
                  </a:lnTo>
                  <a:lnTo>
                    <a:pt x="942" y="111"/>
                  </a:lnTo>
                  <a:lnTo>
                    <a:pt x="953" y="120"/>
                  </a:lnTo>
                  <a:lnTo>
                    <a:pt x="964" y="128"/>
                  </a:lnTo>
                  <a:lnTo>
                    <a:pt x="976" y="137"/>
                  </a:lnTo>
                  <a:lnTo>
                    <a:pt x="987" y="146"/>
                  </a:lnTo>
                  <a:lnTo>
                    <a:pt x="997" y="155"/>
                  </a:lnTo>
                  <a:lnTo>
                    <a:pt x="1019" y="176"/>
                  </a:lnTo>
                  <a:lnTo>
                    <a:pt x="1038" y="196"/>
                  </a:lnTo>
                  <a:lnTo>
                    <a:pt x="1047" y="207"/>
                  </a:lnTo>
                  <a:lnTo>
                    <a:pt x="1057" y="218"/>
                  </a:lnTo>
                  <a:lnTo>
                    <a:pt x="1065" y="229"/>
                  </a:lnTo>
                  <a:lnTo>
                    <a:pt x="1075" y="240"/>
                  </a:lnTo>
                  <a:lnTo>
                    <a:pt x="1083" y="252"/>
                  </a:lnTo>
                  <a:lnTo>
                    <a:pt x="1091" y="264"/>
                  </a:lnTo>
                  <a:lnTo>
                    <a:pt x="1099" y="276"/>
                  </a:lnTo>
                  <a:lnTo>
                    <a:pt x="1106" y="288"/>
                  </a:lnTo>
                  <a:lnTo>
                    <a:pt x="1114" y="300"/>
                  </a:lnTo>
                  <a:lnTo>
                    <a:pt x="1121" y="312"/>
                  </a:lnTo>
                  <a:lnTo>
                    <a:pt x="1128" y="326"/>
                  </a:lnTo>
                  <a:lnTo>
                    <a:pt x="1134" y="339"/>
                  </a:lnTo>
                  <a:lnTo>
                    <a:pt x="1140" y="351"/>
                  </a:lnTo>
                  <a:lnTo>
                    <a:pt x="1146" y="364"/>
                  </a:lnTo>
                  <a:lnTo>
                    <a:pt x="1151" y="379"/>
                  </a:lnTo>
                  <a:lnTo>
                    <a:pt x="1156" y="392"/>
                  </a:lnTo>
                  <a:lnTo>
                    <a:pt x="1161" y="406"/>
                  </a:lnTo>
                  <a:lnTo>
                    <a:pt x="1166" y="420"/>
                  </a:lnTo>
                  <a:lnTo>
                    <a:pt x="1171" y="434"/>
                  </a:lnTo>
                  <a:lnTo>
                    <a:pt x="1175" y="448"/>
                  </a:lnTo>
                  <a:lnTo>
                    <a:pt x="1178" y="462"/>
                  </a:lnTo>
                  <a:lnTo>
                    <a:pt x="1181" y="477"/>
                  </a:lnTo>
                  <a:lnTo>
                    <a:pt x="1184" y="491"/>
                  </a:lnTo>
                  <a:lnTo>
                    <a:pt x="1186" y="506"/>
                  </a:lnTo>
                  <a:lnTo>
                    <a:pt x="1188" y="520"/>
                  </a:lnTo>
                  <a:lnTo>
                    <a:pt x="1190" y="536"/>
                  </a:lnTo>
                  <a:lnTo>
                    <a:pt x="1191" y="551"/>
                  </a:lnTo>
                  <a:lnTo>
                    <a:pt x="1192" y="566"/>
                  </a:lnTo>
                  <a:lnTo>
                    <a:pt x="1193" y="582"/>
                  </a:lnTo>
                  <a:lnTo>
                    <a:pt x="1193" y="597"/>
                  </a:lnTo>
                  <a:lnTo>
                    <a:pt x="1193" y="612"/>
                  </a:lnTo>
                  <a:lnTo>
                    <a:pt x="1192" y="628"/>
                  </a:lnTo>
                  <a:lnTo>
                    <a:pt x="1191" y="643"/>
                  </a:lnTo>
                  <a:lnTo>
                    <a:pt x="1190" y="658"/>
                  </a:lnTo>
                  <a:lnTo>
                    <a:pt x="1188" y="672"/>
                  </a:lnTo>
                  <a:lnTo>
                    <a:pt x="1186" y="688"/>
                  </a:lnTo>
                  <a:lnTo>
                    <a:pt x="1184" y="702"/>
                  </a:lnTo>
                  <a:lnTo>
                    <a:pt x="1181" y="717"/>
                  </a:lnTo>
                  <a:lnTo>
                    <a:pt x="1178" y="732"/>
                  </a:lnTo>
                  <a:lnTo>
                    <a:pt x="1175" y="746"/>
                  </a:lnTo>
                  <a:lnTo>
                    <a:pt x="1171" y="760"/>
                  </a:lnTo>
                  <a:lnTo>
                    <a:pt x="1166" y="774"/>
                  </a:lnTo>
                  <a:lnTo>
                    <a:pt x="1161" y="788"/>
                  </a:lnTo>
                  <a:lnTo>
                    <a:pt x="1157" y="802"/>
                  </a:lnTo>
                  <a:lnTo>
                    <a:pt x="1151" y="815"/>
                  </a:lnTo>
                  <a:lnTo>
                    <a:pt x="1146" y="828"/>
                  </a:lnTo>
                  <a:lnTo>
                    <a:pt x="1140" y="842"/>
                  </a:lnTo>
                  <a:lnTo>
                    <a:pt x="1134" y="855"/>
                  </a:lnTo>
                  <a:lnTo>
                    <a:pt x="1128" y="868"/>
                  </a:lnTo>
                  <a:lnTo>
                    <a:pt x="1121" y="881"/>
                  </a:lnTo>
                  <a:lnTo>
                    <a:pt x="1114" y="894"/>
                  </a:lnTo>
                  <a:lnTo>
                    <a:pt x="1106" y="906"/>
                  </a:lnTo>
                  <a:lnTo>
                    <a:pt x="1099" y="918"/>
                  </a:lnTo>
                  <a:lnTo>
                    <a:pt x="1091" y="930"/>
                  </a:lnTo>
                  <a:lnTo>
                    <a:pt x="1083" y="942"/>
                  </a:lnTo>
                  <a:lnTo>
                    <a:pt x="1075" y="954"/>
                  </a:lnTo>
                  <a:lnTo>
                    <a:pt x="1065" y="965"/>
                  </a:lnTo>
                  <a:lnTo>
                    <a:pt x="1057" y="976"/>
                  </a:lnTo>
                  <a:lnTo>
                    <a:pt x="1047" y="987"/>
                  </a:lnTo>
                  <a:lnTo>
                    <a:pt x="1038" y="998"/>
                  </a:lnTo>
                  <a:lnTo>
                    <a:pt x="1019" y="1018"/>
                  </a:lnTo>
                  <a:lnTo>
                    <a:pt x="997" y="1037"/>
                  </a:lnTo>
                  <a:lnTo>
                    <a:pt x="987" y="1048"/>
                  </a:lnTo>
                  <a:lnTo>
                    <a:pt x="976" y="1057"/>
                  </a:lnTo>
                  <a:lnTo>
                    <a:pt x="964" y="1066"/>
                  </a:lnTo>
                  <a:lnTo>
                    <a:pt x="953" y="1074"/>
                  </a:lnTo>
                  <a:lnTo>
                    <a:pt x="942" y="1082"/>
                  </a:lnTo>
                  <a:lnTo>
                    <a:pt x="930" y="1091"/>
                  </a:lnTo>
                  <a:lnTo>
                    <a:pt x="919" y="1099"/>
                  </a:lnTo>
                  <a:lnTo>
                    <a:pt x="906" y="1107"/>
                  </a:lnTo>
                  <a:lnTo>
                    <a:pt x="893" y="1114"/>
                  </a:lnTo>
                  <a:lnTo>
                    <a:pt x="881" y="1121"/>
                  </a:lnTo>
                  <a:lnTo>
                    <a:pt x="869" y="1127"/>
                  </a:lnTo>
                  <a:lnTo>
                    <a:pt x="855" y="1134"/>
                  </a:lnTo>
                  <a:lnTo>
                    <a:pt x="842" y="1140"/>
                  </a:lnTo>
                  <a:lnTo>
                    <a:pt x="829" y="1146"/>
                  </a:lnTo>
                  <a:lnTo>
                    <a:pt x="816" y="1152"/>
                  </a:lnTo>
                  <a:lnTo>
                    <a:pt x="801" y="1157"/>
                  </a:lnTo>
                  <a:lnTo>
                    <a:pt x="788" y="1161"/>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2"/>
                  </a:lnTo>
                  <a:lnTo>
                    <a:pt x="392" y="1157"/>
                  </a:lnTo>
                  <a:lnTo>
                    <a:pt x="378" y="1152"/>
                  </a:lnTo>
                  <a:lnTo>
                    <a:pt x="365" y="1146"/>
                  </a:lnTo>
                  <a:lnTo>
                    <a:pt x="351" y="1140"/>
                  </a:lnTo>
                  <a:lnTo>
                    <a:pt x="338" y="1134"/>
                  </a:lnTo>
                  <a:lnTo>
                    <a:pt x="326" y="1127"/>
                  </a:lnTo>
                  <a:lnTo>
                    <a:pt x="313" y="1121"/>
                  </a:lnTo>
                  <a:lnTo>
                    <a:pt x="300" y="1114"/>
                  </a:lnTo>
                  <a:lnTo>
                    <a:pt x="288" y="1107"/>
                  </a:lnTo>
                  <a:lnTo>
                    <a:pt x="276" y="1099"/>
                  </a:lnTo>
                  <a:lnTo>
                    <a:pt x="264" y="1092"/>
                  </a:lnTo>
                  <a:lnTo>
                    <a:pt x="251" y="1083"/>
                  </a:lnTo>
                  <a:lnTo>
                    <a:pt x="240" y="1074"/>
                  </a:lnTo>
                  <a:lnTo>
                    <a:pt x="229" y="1066"/>
                  </a:lnTo>
                  <a:lnTo>
                    <a:pt x="218" y="1057"/>
                  </a:lnTo>
                  <a:lnTo>
                    <a:pt x="206" y="1048"/>
                  </a:lnTo>
                  <a:lnTo>
                    <a:pt x="196" y="1039"/>
                  </a:lnTo>
                  <a:lnTo>
                    <a:pt x="175" y="1018"/>
                  </a:lnTo>
                  <a:lnTo>
                    <a:pt x="155" y="998"/>
                  </a:lnTo>
                  <a:lnTo>
                    <a:pt x="146" y="987"/>
                  </a:lnTo>
                  <a:lnTo>
                    <a:pt x="137" y="976"/>
                  </a:lnTo>
                  <a:lnTo>
                    <a:pt x="128" y="965"/>
                  </a:lnTo>
                  <a:lnTo>
                    <a:pt x="119" y="954"/>
                  </a:lnTo>
                  <a:lnTo>
                    <a:pt x="111" y="942"/>
                  </a:lnTo>
                  <a:lnTo>
                    <a:pt x="102" y="930"/>
                  </a:lnTo>
                  <a:lnTo>
                    <a:pt x="94" y="918"/>
                  </a:lnTo>
                  <a:lnTo>
                    <a:pt x="87" y="906"/>
                  </a:lnTo>
                  <a:lnTo>
                    <a:pt x="80" y="894"/>
                  </a:lnTo>
                  <a:lnTo>
                    <a:pt x="73" y="881"/>
                  </a:lnTo>
                  <a:lnTo>
                    <a:pt x="66" y="868"/>
                  </a:lnTo>
                  <a:lnTo>
                    <a:pt x="60" y="855"/>
                  </a:lnTo>
                  <a:lnTo>
                    <a:pt x="53" y="842"/>
                  </a:lnTo>
                  <a:lnTo>
                    <a:pt x="47" y="828"/>
                  </a:lnTo>
                  <a:lnTo>
                    <a:pt x="42" y="815"/>
                  </a:lnTo>
                  <a:lnTo>
                    <a:pt x="37" y="802"/>
                  </a:lnTo>
                  <a:lnTo>
                    <a:pt x="32" y="788"/>
                  </a:lnTo>
                  <a:lnTo>
                    <a:pt x="28" y="774"/>
                  </a:lnTo>
                  <a:lnTo>
                    <a:pt x="23" y="760"/>
                  </a:lnTo>
                  <a:lnTo>
                    <a:pt x="20" y="746"/>
                  </a:lnTo>
                  <a:lnTo>
                    <a:pt x="16" y="732"/>
                  </a:lnTo>
                  <a:lnTo>
                    <a:pt x="13" y="717"/>
                  </a:lnTo>
                  <a:lnTo>
                    <a:pt x="10" y="702"/>
                  </a:lnTo>
                  <a:lnTo>
                    <a:pt x="8" y="688"/>
                  </a:lnTo>
                  <a:lnTo>
                    <a:pt x="5" y="672"/>
                  </a:lnTo>
                  <a:lnTo>
                    <a:pt x="3" y="658"/>
                  </a:lnTo>
                  <a:lnTo>
                    <a:pt x="2" y="643"/>
                  </a:lnTo>
                  <a:lnTo>
                    <a:pt x="1" y="628"/>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95" name="Freeform 94">
              <a:extLst>
                <a:ext uri="{FF2B5EF4-FFF2-40B4-BE49-F238E27FC236}">
                  <a16:creationId xmlns:a16="http://schemas.microsoft.com/office/drawing/2014/main" id="{5229AA15-E1E0-0AAF-7743-FEB50CD6DF71}"/>
                </a:ext>
              </a:extLst>
            </p:cNvPr>
            <p:cNvSpPr>
              <a:spLocks/>
            </p:cNvSpPr>
            <p:nvPr/>
          </p:nvSpPr>
          <p:spPr bwMode="auto">
            <a:xfrm>
              <a:off x="3054" y="1013"/>
              <a:ext cx="1193" cy="1192"/>
            </a:xfrm>
            <a:custGeom>
              <a:avLst/>
              <a:gdLst>
                <a:gd name="T0" fmla="*/ 2 w 1193"/>
                <a:gd name="T1" fmla="*/ 551 h 1192"/>
                <a:gd name="T2" fmla="*/ 10 w 1193"/>
                <a:gd name="T3" fmla="*/ 492 h 1192"/>
                <a:gd name="T4" fmla="*/ 23 w 1193"/>
                <a:gd name="T5" fmla="*/ 434 h 1192"/>
                <a:gd name="T6" fmla="*/ 42 w 1193"/>
                <a:gd name="T7" fmla="*/ 379 h 1192"/>
                <a:gd name="T8" fmla="*/ 66 w 1193"/>
                <a:gd name="T9" fmla="*/ 326 h 1192"/>
                <a:gd name="T10" fmla="*/ 94 w 1193"/>
                <a:gd name="T11" fmla="*/ 276 h 1192"/>
                <a:gd name="T12" fmla="*/ 128 w 1193"/>
                <a:gd name="T13" fmla="*/ 229 h 1192"/>
                <a:gd name="T14" fmla="*/ 175 w 1193"/>
                <a:gd name="T15" fmla="*/ 176 h 1192"/>
                <a:gd name="T16" fmla="*/ 229 w 1193"/>
                <a:gd name="T17" fmla="*/ 128 h 1192"/>
                <a:gd name="T18" fmla="*/ 276 w 1193"/>
                <a:gd name="T19" fmla="*/ 95 h 1192"/>
                <a:gd name="T20" fmla="*/ 325 w 1193"/>
                <a:gd name="T21" fmla="*/ 66 h 1192"/>
                <a:gd name="T22" fmla="*/ 378 w 1193"/>
                <a:gd name="T23" fmla="*/ 42 h 1192"/>
                <a:gd name="T24" fmla="*/ 433 w 1193"/>
                <a:gd name="T25" fmla="*/ 24 h 1192"/>
                <a:gd name="T26" fmla="*/ 491 w 1193"/>
                <a:gd name="T27" fmla="*/ 11 h 1192"/>
                <a:gd name="T28" fmla="*/ 550 w 1193"/>
                <a:gd name="T29" fmla="*/ 2 h 1192"/>
                <a:gd name="T30" fmla="*/ 613 w 1193"/>
                <a:gd name="T31" fmla="*/ 1 h 1192"/>
                <a:gd name="T32" fmla="*/ 673 w 1193"/>
                <a:gd name="T33" fmla="*/ 6 h 1192"/>
                <a:gd name="T34" fmla="*/ 732 w 1193"/>
                <a:gd name="T35" fmla="*/ 16 h 1192"/>
                <a:gd name="T36" fmla="*/ 788 w 1193"/>
                <a:gd name="T37" fmla="*/ 32 h 1192"/>
                <a:gd name="T38" fmla="*/ 842 w 1193"/>
                <a:gd name="T39" fmla="*/ 53 h 1192"/>
                <a:gd name="T40" fmla="*/ 893 w 1193"/>
                <a:gd name="T41" fmla="*/ 80 h 1192"/>
                <a:gd name="T42" fmla="*/ 942 w 1193"/>
                <a:gd name="T43" fmla="*/ 111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2 h 1192"/>
                <a:gd name="T62" fmla="*/ 1192 w 1193"/>
                <a:gd name="T63" fmla="*/ 628 h 1192"/>
                <a:gd name="T64" fmla="*/ 1186 w 1193"/>
                <a:gd name="T65" fmla="*/ 688 h 1192"/>
                <a:gd name="T66" fmla="*/ 1175 w 1193"/>
                <a:gd name="T67" fmla="*/ 746 h 1192"/>
                <a:gd name="T68" fmla="*/ 1157 w 1193"/>
                <a:gd name="T69" fmla="*/ 802 h 1192"/>
                <a:gd name="T70" fmla="*/ 1134 w 1193"/>
                <a:gd name="T71" fmla="*/ 855 h 1192"/>
                <a:gd name="T72" fmla="*/ 1106 w 1193"/>
                <a:gd name="T73" fmla="*/ 906 h 1192"/>
                <a:gd name="T74" fmla="*/ 1075 w 1193"/>
                <a:gd name="T75" fmla="*/ 954 h 1192"/>
                <a:gd name="T76" fmla="*/ 1038 w 1193"/>
                <a:gd name="T77" fmla="*/ 998 h 1192"/>
                <a:gd name="T78" fmla="*/ 976 w 1193"/>
                <a:gd name="T79" fmla="*/ 1057 h 1192"/>
                <a:gd name="T80" fmla="*/ 930 w 1193"/>
                <a:gd name="T81" fmla="*/ 1091 h 1192"/>
                <a:gd name="T82" fmla="*/ 881 w 1193"/>
                <a:gd name="T83" fmla="*/ 1121 h 1192"/>
                <a:gd name="T84" fmla="*/ 829 w 1193"/>
                <a:gd name="T85" fmla="*/ 1146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6 h 1192"/>
                <a:gd name="T102" fmla="*/ 313 w 1193"/>
                <a:gd name="T103" fmla="*/ 1121 h 1192"/>
                <a:gd name="T104" fmla="*/ 264 w 1193"/>
                <a:gd name="T105" fmla="*/ 1092 h 1192"/>
                <a:gd name="T106" fmla="*/ 218 w 1193"/>
                <a:gd name="T107" fmla="*/ 1057 h 1192"/>
                <a:gd name="T108" fmla="*/ 155 w 1193"/>
                <a:gd name="T109" fmla="*/ 998 h 1192"/>
                <a:gd name="T110" fmla="*/ 119 w 1193"/>
                <a:gd name="T111" fmla="*/ 954 h 1192"/>
                <a:gd name="T112" fmla="*/ 87 w 1193"/>
                <a:gd name="T113" fmla="*/ 906 h 1192"/>
                <a:gd name="T114" fmla="*/ 60 w 1193"/>
                <a:gd name="T115" fmla="*/ 855 h 1192"/>
                <a:gd name="T116" fmla="*/ 37 w 1193"/>
                <a:gd name="T117" fmla="*/ 802 h 1192"/>
                <a:gd name="T118" fmla="*/ 20 w 1193"/>
                <a:gd name="T119" fmla="*/ 746 h 1192"/>
                <a:gd name="T120" fmla="*/ 8 w 1193"/>
                <a:gd name="T121" fmla="*/ 688 h 1192"/>
                <a:gd name="T122" fmla="*/ 1 w 1193"/>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2"/>
                  </a:lnTo>
                  <a:lnTo>
                    <a:pt x="1" y="566"/>
                  </a:lnTo>
                  <a:lnTo>
                    <a:pt x="2" y="551"/>
                  </a:lnTo>
                  <a:lnTo>
                    <a:pt x="3" y="536"/>
                  </a:lnTo>
                  <a:lnTo>
                    <a:pt x="5" y="522"/>
                  </a:lnTo>
                  <a:lnTo>
                    <a:pt x="8" y="506"/>
                  </a:lnTo>
                  <a:lnTo>
                    <a:pt x="10" y="492"/>
                  </a:lnTo>
                  <a:lnTo>
                    <a:pt x="13" y="477"/>
                  </a:lnTo>
                  <a:lnTo>
                    <a:pt x="16" y="462"/>
                  </a:lnTo>
                  <a:lnTo>
                    <a:pt x="20" y="448"/>
                  </a:lnTo>
                  <a:lnTo>
                    <a:pt x="23" y="434"/>
                  </a:lnTo>
                  <a:lnTo>
                    <a:pt x="28" y="420"/>
                  </a:lnTo>
                  <a:lnTo>
                    <a:pt x="32" y="406"/>
                  </a:lnTo>
                  <a:lnTo>
                    <a:pt x="37" y="392"/>
                  </a:lnTo>
                  <a:lnTo>
                    <a:pt x="42" y="379"/>
                  </a:lnTo>
                  <a:lnTo>
                    <a:pt x="47" y="365"/>
                  </a:lnTo>
                  <a:lnTo>
                    <a:pt x="53" y="352"/>
                  </a:lnTo>
                  <a:lnTo>
                    <a:pt x="60" y="339"/>
                  </a:lnTo>
                  <a:lnTo>
                    <a:pt x="66" y="326"/>
                  </a:lnTo>
                  <a:lnTo>
                    <a:pt x="73" y="312"/>
                  </a:lnTo>
                  <a:lnTo>
                    <a:pt x="80" y="300"/>
                  </a:lnTo>
                  <a:lnTo>
                    <a:pt x="87" y="288"/>
                  </a:lnTo>
                  <a:lnTo>
                    <a:pt x="94" y="276"/>
                  </a:lnTo>
                  <a:lnTo>
                    <a:pt x="102" y="264"/>
                  </a:lnTo>
                  <a:lnTo>
                    <a:pt x="111" y="252"/>
                  </a:lnTo>
                  <a:lnTo>
                    <a:pt x="119" y="240"/>
                  </a:lnTo>
                  <a:lnTo>
                    <a:pt x="128" y="229"/>
                  </a:lnTo>
                  <a:lnTo>
                    <a:pt x="137" y="218"/>
                  </a:lnTo>
                  <a:lnTo>
                    <a:pt x="146" y="207"/>
                  </a:lnTo>
                  <a:lnTo>
                    <a:pt x="155" y="196"/>
                  </a:lnTo>
                  <a:lnTo>
                    <a:pt x="175" y="176"/>
                  </a:lnTo>
                  <a:lnTo>
                    <a:pt x="196" y="155"/>
                  </a:lnTo>
                  <a:lnTo>
                    <a:pt x="206" y="146"/>
                  </a:lnTo>
                  <a:lnTo>
                    <a:pt x="218" y="137"/>
                  </a:lnTo>
                  <a:lnTo>
                    <a:pt x="229" y="128"/>
                  </a:lnTo>
                  <a:lnTo>
                    <a:pt x="240" y="120"/>
                  </a:lnTo>
                  <a:lnTo>
                    <a:pt x="251" y="111"/>
                  </a:lnTo>
                  <a:lnTo>
                    <a:pt x="264" y="102"/>
                  </a:lnTo>
                  <a:lnTo>
                    <a:pt x="276" y="95"/>
                  </a:lnTo>
                  <a:lnTo>
                    <a:pt x="287" y="87"/>
                  </a:lnTo>
                  <a:lnTo>
                    <a:pt x="300" y="80"/>
                  </a:lnTo>
                  <a:lnTo>
                    <a:pt x="313" y="73"/>
                  </a:lnTo>
                  <a:lnTo>
                    <a:pt x="325" y="66"/>
                  </a:lnTo>
                  <a:lnTo>
                    <a:pt x="338" y="60"/>
                  </a:lnTo>
                  <a:lnTo>
                    <a:pt x="351" y="53"/>
                  </a:lnTo>
                  <a:lnTo>
                    <a:pt x="365" y="47"/>
                  </a:lnTo>
                  <a:lnTo>
                    <a:pt x="378" y="42"/>
                  </a:lnTo>
                  <a:lnTo>
                    <a:pt x="392" y="37"/>
                  </a:lnTo>
                  <a:lnTo>
                    <a:pt x="405" y="32"/>
                  </a:lnTo>
                  <a:lnTo>
                    <a:pt x="420" y="28"/>
                  </a:lnTo>
                  <a:lnTo>
                    <a:pt x="433" y="24"/>
                  </a:lnTo>
                  <a:lnTo>
                    <a:pt x="447" y="20"/>
                  </a:lnTo>
                  <a:lnTo>
                    <a:pt x="462" y="16"/>
                  </a:lnTo>
                  <a:lnTo>
                    <a:pt x="477" y="13"/>
                  </a:lnTo>
                  <a:lnTo>
                    <a:pt x="491" y="11"/>
                  </a:lnTo>
                  <a:lnTo>
                    <a:pt x="505" y="8"/>
                  </a:lnTo>
                  <a:lnTo>
                    <a:pt x="521" y="6"/>
                  </a:lnTo>
                  <a:lnTo>
                    <a:pt x="536" y="3"/>
                  </a:lnTo>
                  <a:lnTo>
                    <a:pt x="550" y="2"/>
                  </a:lnTo>
                  <a:lnTo>
                    <a:pt x="566" y="1"/>
                  </a:lnTo>
                  <a:lnTo>
                    <a:pt x="581" y="1"/>
                  </a:lnTo>
                  <a:lnTo>
                    <a:pt x="596" y="0"/>
                  </a:lnTo>
                  <a:lnTo>
                    <a:pt x="613" y="1"/>
                  </a:lnTo>
                  <a:lnTo>
                    <a:pt x="628" y="1"/>
                  </a:lnTo>
                  <a:lnTo>
                    <a:pt x="642" y="2"/>
                  </a:lnTo>
                  <a:lnTo>
                    <a:pt x="657" y="5"/>
                  </a:lnTo>
                  <a:lnTo>
                    <a:pt x="673" y="6"/>
                  </a:lnTo>
                  <a:lnTo>
                    <a:pt x="688" y="8"/>
                  </a:lnTo>
                  <a:lnTo>
                    <a:pt x="702" y="11"/>
                  </a:lnTo>
                  <a:lnTo>
                    <a:pt x="717" y="13"/>
                  </a:lnTo>
                  <a:lnTo>
                    <a:pt x="732" y="16"/>
                  </a:lnTo>
                  <a:lnTo>
                    <a:pt x="746" y="20"/>
                  </a:lnTo>
                  <a:lnTo>
                    <a:pt x="760" y="24"/>
                  </a:lnTo>
                  <a:lnTo>
                    <a:pt x="774" y="28"/>
                  </a:lnTo>
                  <a:lnTo>
                    <a:pt x="788" y="32"/>
                  </a:lnTo>
                  <a:lnTo>
                    <a:pt x="801" y="37"/>
                  </a:lnTo>
                  <a:lnTo>
                    <a:pt x="816" y="42"/>
                  </a:lnTo>
                  <a:lnTo>
                    <a:pt x="829" y="47"/>
                  </a:lnTo>
                  <a:lnTo>
                    <a:pt x="842" y="53"/>
                  </a:lnTo>
                  <a:lnTo>
                    <a:pt x="855" y="60"/>
                  </a:lnTo>
                  <a:lnTo>
                    <a:pt x="869" y="66"/>
                  </a:lnTo>
                  <a:lnTo>
                    <a:pt x="881" y="73"/>
                  </a:lnTo>
                  <a:lnTo>
                    <a:pt x="893" y="80"/>
                  </a:lnTo>
                  <a:lnTo>
                    <a:pt x="906" y="87"/>
                  </a:lnTo>
                  <a:lnTo>
                    <a:pt x="919" y="95"/>
                  </a:lnTo>
                  <a:lnTo>
                    <a:pt x="930" y="102"/>
                  </a:lnTo>
                  <a:lnTo>
                    <a:pt x="942" y="111"/>
                  </a:lnTo>
                  <a:lnTo>
                    <a:pt x="953" y="120"/>
                  </a:lnTo>
                  <a:lnTo>
                    <a:pt x="964" y="128"/>
                  </a:lnTo>
                  <a:lnTo>
                    <a:pt x="976" y="137"/>
                  </a:lnTo>
                  <a:lnTo>
                    <a:pt x="987" y="146"/>
                  </a:lnTo>
                  <a:lnTo>
                    <a:pt x="997" y="155"/>
                  </a:lnTo>
                  <a:lnTo>
                    <a:pt x="1019" y="176"/>
                  </a:lnTo>
                  <a:lnTo>
                    <a:pt x="1038" y="196"/>
                  </a:lnTo>
                  <a:lnTo>
                    <a:pt x="1047" y="207"/>
                  </a:lnTo>
                  <a:lnTo>
                    <a:pt x="1057" y="218"/>
                  </a:lnTo>
                  <a:lnTo>
                    <a:pt x="1065" y="229"/>
                  </a:lnTo>
                  <a:lnTo>
                    <a:pt x="1075" y="240"/>
                  </a:lnTo>
                  <a:lnTo>
                    <a:pt x="1083" y="252"/>
                  </a:lnTo>
                  <a:lnTo>
                    <a:pt x="1091" y="264"/>
                  </a:lnTo>
                  <a:lnTo>
                    <a:pt x="1099" y="276"/>
                  </a:lnTo>
                  <a:lnTo>
                    <a:pt x="1106" y="288"/>
                  </a:lnTo>
                  <a:lnTo>
                    <a:pt x="1114" y="300"/>
                  </a:lnTo>
                  <a:lnTo>
                    <a:pt x="1121" y="312"/>
                  </a:lnTo>
                  <a:lnTo>
                    <a:pt x="1128" y="326"/>
                  </a:lnTo>
                  <a:lnTo>
                    <a:pt x="1134" y="339"/>
                  </a:lnTo>
                  <a:lnTo>
                    <a:pt x="1140" y="351"/>
                  </a:lnTo>
                  <a:lnTo>
                    <a:pt x="1146" y="364"/>
                  </a:lnTo>
                  <a:lnTo>
                    <a:pt x="1151" y="379"/>
                  </a:lnTo>
                  <a:lnTo>
                    <a:pt x="1156" y="392"/>
                  </a:lnTo>
                  <a:lnTo>
                    <a:pt x="1161" y="406"/>
                  </a:lnTo>
                  <a:lnTo>
                    <a:pt x="1166" y="420"/>
                  </a:lnTo>
                  <a:lnTo>
                    <a:pt x="1171" y="434"/>
                  </a:lnTo>
                  <a:lnTo>
                    <a:pt x="1175" y="448"/>
                  </a:lnTo>
                  <a:lnTo>
                    <a:pt x="1178" y="462"/>
                  </a:lnTo>
                  <a:lnTo>
                    <a:pt x="1181" y="477"/>
                  </a:lnTo>
                  <a:lnTo>
                    <a:pt x="1184" y="491"/>
                  </a:lnTo>
                  <a:lnTo>
                    <a:pt x="1186" y="506"/>
                  </a:lnTo>
                  <a:lnTo>
                    <a:pt x="1188" y="520"/>
                  </a:lnTo>
                  <a:lnTo>
                    <a:pt x="1190" y="536"/>
                  </a:lnTo>
                  <a:lnTo>
                    <a:pt x="1191" y="551"/>
                  </a:lnTo>
                  <a:lnTo>
                    <a:pt x="1192" y="566"/>
                  </a:lnTo>
                  <a:lnTo>
                    <a:pt x="1193" y="582"/>
                  </a:lnTo>
                  <a:lnTo>
                    <a:pt x="1193" y="597"/>
                  </a:lnTo>
                  <a:lnTo>
                    <a:pt x="1193" y="612"/>
                  </a:lnTo>
                  <a:lnTo>
                    <a:pt x="1192" y="628"/>
                  </a:lnTo>
                  <a:lnTo>
                    <a:pt x="1191" y="643"/>
                  </a:lnTo>
                  <a:lnTo>
                    <a:pt x="1190" y="658"/>
                  </a:lnTo>
                  <a:lnTo>
                    <a:pt x="1188" y="672"/>
                  </a:lnTo>
                  <a:lnTo>
                    <a:pt x="1186" y="688"/>
                  </a:lnTo>
                  <a:lnTo>
                    <a:pt x="1184" y="702"/>
                  </a:lnTo>
                  <a:lnTo>
                    <a:pt x="1181" y="717"/>
                  </a:lnTo>
                  <a:lnTo>
                    <a:pt x="1178" y="732"/>
                  </a:lnTo>
                  <a:lnTo>
                    <a:pt x="1175" y="746"/>
                  </a:lnTo>
                  <a:lnTo>
                    <a:pt x="1171" y="760"/>
                  </a:lnTo>
                  <a:lnTo>
                    <a:pt x="1166" y="774"/>
                  </a:lnTo>
                  <a:lnTo>
                    <a:pt x="1161" y="788"/>
                  </a:lnTo>
                  <a:lnTo>
                    <a:pt x="1157" y="802"/>
                  </a:lnTo>
                  <a:lnTo>
                    <a:pt x="1151" y="815"/>
                  </a:lnTo>
                  <a:lnTo>
                    <a:pt x="1146" y="828"/>
                  </a:lnTo>
                  <a:lnTo>
                    <a:pt x="1140" y="842"/>
                  </a:lnTo>
                  <a:lnTo>
                    <a:pt x="1134" y="855"/>
                  </a:lnTo>
                  <a:lnTo>
                    <a:pt x="1128" y="868"/>
                  </a:lnTo>
                  <a:lnTo>
                    <a:pt x="1121" y="881"/>
                  </a:lnTo>
                  <a:lnTo>
                    <a:pt x="1114" y="894"/>
                  </a:lnTo>
                  <a:lnTo>
                    <a:pt x="1106" y="906"/>
                  </a:lnTo>
                  <a:lnTo>
                    <a:pt x="1099" y="918"/>
                  </a:lnTo>
                  <a:lnTo>
                    <a:pt x="1091" y="930"/>
                  </a:lnTo>
                  <a:lnTo>
                    <a:pt x="1083" y="942"/>
                  </a:lnTo>
                  <a:lnTo>
                    <a:pt x="1075" y="954"/>
                  </a:lnTo>
                  <a:lnTo>
                    <a:pt x="1065" y="965"/>
                  </a:lnTo>
                  <a:lnTo>
                    <a:pt x="1057" y="976"/>
                  </a:lnTo>
                  <a:lnTo>
                    <a:pt x="1047" y="987"/>
                  </a:lnTo>
                  <a:lnTo>
                    <a:pt x="1038" y="998"/>
                  </a:lnTo>
                  <a:lnTo>
                    <a:pt x="1019" y="1018"/>
                  </a:lnTo>
                  <a:lnTo>
                    <a:pt x="997" y="1037"/>
                  </a:lnTo>
                  <a:lnTo>
                    <a:pt x="987" y="1048"/>
                  </a:lnTo>
                  <a:lnTo>
                    <a:pt x="976" y="1057"/>
                  </a:lnTo>
                  <a:lnTo>
                    <a:pt x="964" y="1066"/>
                  </a:lnTo>
                  <a:lnTo>
                    <a:pt x="953" y="1074"/>
                  </a:lnTo>
                  <a:lnTo>
                    <a:pt x="942" y="1082"/>
                  </a:lnTo>
                  <a:lnTo>
                    <a:pt x="930" y="1091"/>
                  </a:lnTo>
                  <a:lnTo>
                    <a:pt x="919" y="1099"/>
                  </a:lnTo>
                  <a:lnTo>
                    <a:pt x="906" y="1107"/>
                  </a:lnTo>
                  <a:lnTo>
                    <a:pt x="893" y="1114"/>
                  </a:lnTo>
                  <a:lnTo>
                    <a:pt x="881" y="1121"/>
                  </a:lnTo>
                  <a:lnTo>
                    <a:pt x="869" y="1127"/>
                  </a:lnTo>
                  <a:lnTo>
                    <a:pt x="855" y="1134"/>
                  </a:lnTo>
                  <a:lnTo>
                    <a:pt x="842" y="1140"/>
                  </a:lnTo>
                  <a:lnTo>
                    <a:pt x="829" y="1146"/>
                  </a:lnTo>
                  <a:lnTo>
                    <a:pt x="816" y="1152"/>
                  </a:lnTo>
                  <a:lnTo>
                    <a:pt x="801" y="1157"/>
                  </a:lnTo>
                  <a:lnTo>
                    <a:pt x="788" y="1161"/>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2"/>
                  </a:lnTo>
                  <a:lnTo>
                    <a:pt x="392" y="1157"/>
                  </a:lnTo>
                  <a:lnTo>
                    <a:pt x="378" y="1152"/>
                  </a:lnTo>
                  <a:lnTo>
                    <a:pt x="365" y="1146"/>
                  </a:lnTo>
                  <a:lnTo>
                    <a:pt x="351" y="1140"/>
                  </a:lnTo>
                  <a:lnTo>
                    <a:pt x="338" y="1134"/>
                  </a:lnTo>
                  <a:lnTo>
                    <a:pt x="326" y="1127"/>
                  </a:lnTo>
                  <a:lnTo>
                    <a:pt x="313" y="1121"/>
                  </a:lnTo>
                  <a:lnTo>
                    <a:pt x="300" y="1114"/>
                  </a:lnTo>
                  <a:lnTo>
                    <a:pt x="288" y="1107"/>
                  </a:lnTo>
                  <a:lnTo>
                    <a:pt x="276" y="1099"/>
                  </a:lnTo>
                  <a:lnTo>
                    <a:pt x="264" y="1092"/>
                  </a:lnTo>
                  <a:lnTo>
                    <a:pt x="251" y="1083"/>
                  </a:lnTo>
                  <a:lnTo>
                    <a:pt x="240" y="1074"/>
                  </a:lnTo>
                  <a:lnTo>
                    <a:pt x="229" y="1066"/>
                  </a:lnTo>
                  <a:lnTo>
                    <a:pt x="218" y="1057"/>
                  </a:lnTo>
                  <a:lnTo>
                    <a:pt x="206" y="1048"/>
                  </a:lnTo>
                  <a:lnTo>
                    <a:pt x="196" y="1039"/>
                  </a:lnTo>
                  <a:lnTo>
                    <a:pt x="175" y="1018"/>
                  </a:lnTo>
                  <a:lnTo>
                    <a:pt x="155" y="998"/>
                  </a:lnTo>
                  <a:lnTo>
                    <a:pt x="146" y="987"/>
                  </a:lnTo>
                  <a:lnTo>
                    <a:pt x="137" y="976"/>
                  </a:lnTo>
                  <a:lnTo>
                    <a:pt x="128" y="965"/>
                  </a:lnTo>
                  <a:lnTo>
                    <a:pt x="119" y="954"/>
                  </a:lnTo>
                  <a:lnTo>
                    <a:pt x="111" y="942"/>
                  </a:lnTo>
                  <a:lnTo>
                    <a:pt x="102" y="930"/>
                  </a:lnTo>
                  <a:lnTo>
                    <a:pt x="94" y="918"/>
                  </a:lnTo>
                  <a:lnTo>
                    <a:pt x="87" y="906"/>
                  </a:lnTo>
                  <a:lnTo>
                    <a:pt x="80" y="894"/>
                  </a:lnTo>
                  <a:lnTo>
                    <a:pt x="73" y="881"/>
                  </a:lnTo>
                  <a:lnTo>
                    <a:pt x="66" y="868"/>
                  </a:lnTo>
                  <a:lnTo>
                    <a:pt x="60" y="855"/>
                  </a:lnTo>
                  <a:lnTo>
                    <a:pt x="53" y="842"/>
                  </a:lnTo>
                  <a:lnTo>
                    <a:pt x="47" y="828"/>
                  </a:lnTo>
                  <a:lnTo>
                    <a:pt x="42" y="815"/>
                  </a:lnTo>
                  <a:lnTo>
                    <a:pt x="37" y="802"/>
                  </a:lnTo>
                  <a:lnTo>
                    <a:pt x="32" y="788"/>
                  </a:lnTo>
                  <a:lnTo>
                    <a:pt x="28" y="774"/>
                  </a:lnTo>
                  <a:lnTo>
                    <a:pt x="23" y="760"/>
                  </a:lnTo>
                  <a:lnTo>
                    <a:pt x="20" y="746"/>
                  </a:lnTo>
                  <a:lnTo>
                    <a:pt x="16" y="732"/>
                  </a:lnTo>
                  <a:lnTo>
                    <a:pt x="13" y="717"/>
                  </a:lnTo>
                  <a:lnTo>
                    <a:pt x="10" y="702"/>
                  </a:lnTo>
                  <a:lnTo>
                    <a:pt x="8" y="688"/>
                  </a:lnTo>
                  <a:lnTo>
                    <a:pt x="5" y="672"/>
                  </a:lnTo>
                  <a:lnTo>
                    <a:pt x="3" y="658"/>
                  </a:lnTo>
                  <a:lnTo>
                    <a:pt x="2" y="643"/>
                  </a:lnTo>
                  <a:lnTo>
                    <a:pt x="1" y="628"/>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96" name="Line 95">
              <a:extLst>
                <a:ext uri="{FF2B5EF4-FFF2-40B4-BE49-F238E27FC236}">
                  <a16:creationId xmlns:a16="http://schemas.microsoft.com/office/drawing/2014/main" id="{404AFEAC-FB25-8BFE-E7BB-1D01A24265A0}"/>
                </a:ext>
              </a:extLst>
            </p:cNvPr>
            <p:cNvSpPr>
              <a:spLocks noChangeShapeType="1"/>
            </p:cNvSpPr>
            <p:nvPr/>
          </p:nvSpPr>
          <p:spPr bwMode="auto">
            <a:xfrm>
              <a:off x="3054" y="1610"/>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97" name="Line 96">
              <a:extLst>
                <a:ext uri="{FF2B5EF4-FFF2-40B4-BE49-F238E27FC236}">
                  <a16:creationId xmlns:a16="http://schemas.microsoft.com/office/drawing/2014/main" id="{5238DF08-E987-430F-2434-413833A8A3AF}"/>
                </a:ext>
              </a:extLst>
            </p:cNvPr>
            <p:cNvSpPr>
              <a:spLocks noChangeShapeType="1"/>
            </p:cNvSpPr>
            <p:nvPr/>
          </p:nvSpPr>
          <p:spPr bwMode="auto">
            <a:xfrm>
              <a:off x="3651" y="101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98" name="Line 97">
              <a:extLst>
                <a:ext uri="{FF2B5EF4-FFF2-40B4-BE49-F238E27FC236}">
                  <a16:creationId xmlns:a16="http://schemas.microsoft.com/office/drawing/2014/main" id="{23414517-ABAA-2BD6-960E-15974973DC14}"/>
                </a:ext>
              </a:extLst>
            </p:cNvPr>
            <p:cNvSpPr>
              <a:spLocks noChangeShapeType="1"/>
            </p:cNvSpPr>
            <p:nvPr/>
          </p:nvSpPr>
          <p:spPr bwMode="auto">
            <a:xfrm flipH="1" flipV="1">
              <a:off x="3229"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99" name="Line 98">
              <a:extLst>
                <a:ext uri="{FF2B5EF4-FFF2-40B4-BE49-F238E27FC236}">
                  <a16:creationId xmlns:a16="http://schemas.microsoft.com/office/drawing/2014/main" id="{15192FB3-25E5-992B-CACA-07AE7AD8B075}"/>
                </a:ext>
              </a:extLst>
            </p:cNvPr>
            <p:cNvSpPr>
              <a:spLocks noChangeShapeType="1"/>
            </p:cNvSpPr>
            <p:nvPr/>
          </p:nvSpPr>
          <p:spPr bwMode="auto">
            <a:xfrm flipH="1">
              <a:off x="3229"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00" name="Rectangle 99">
              <a:extLst>
                <a:ext uri="{FF2B5EF4-FFF2-40B4-BE49-F238E27FC236}">
                  <a16:creationId xmlns:a16="http://schemas.microsoft.com/office/drawing/2014/main" id="{DF99159D-5E3F-639B-F635-0F1BAA400873}"/>
                </a:ext>
              </a:extLst>
            </p:cNvPr>
            <p:cNvSpPr>
              <a:spLocks noChangeArrowheads="1"/>
            </p:cNvSpPr>
            <p:nvPr/>
          </p:nvSpPr>
          <p:spPr bwMode="auto">
            <a:xfrm>
              <a:off x="3780" y="119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0</a:t>
              </a:r>
              <a:endParaRPr lang="en-US" altLang="zh-CN" sz="2000">
                <a:cs typeface="+mn-ea"/>
                <a:sym typeface="+mn-lt"/>
              </a:endParaRPr>
            </a:p>
          </p:txBody>
        </p:sp>
        <p:sp>
          <p:nvSpPr>
            <p:cNvPr id="101" name="Rectangle 100">
              <a:extLst>
                <a:ext uri="{FF2B5EF4-FFF2-40B4-BE49-F238E27FC236}">
                  <a16:creationId xmlns:a16="http://schemas.microsoft.com/office/drawing/2014/main" id="{414D1FE1-9DA2-3964-3BC5-56FCCE473C52}"/>
                </a:ext>
              </a:extLst>
            </p:cNvPr>
            <p:cNvSpPr>
              <a:spLocks noChangeArrowheads="1"/>
            </p:cNvSpPr>
            <p:nvPr/>
          </p:nvSpPr>
          <p:spPr bwMode="auto">
            <a:xfrm>
              <a:off x="4060" y="14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102" name="Rectangle 101">
              <a:extLst>
                <a:ext uri="{FF2B5EF4-FFF2-40B4-BE49-F238E27FC236}">
                  <a16:creationId xmlns:a16="http://schemas.microsoft.com/office/drawing/2014/main" id="{ECE74B2B-273C-CE9E-3F74-29CE57AB5E9A}"/>
                </a:ext>
              </a:extLst>
            </p:cNvPr>
            <p:cNvSpPr>
              <a:spLocks noChangeArrowheads="1"/>
            </p:cNvSpPr>
            <p:nvPr/>
          </p:nvSpPr>
          <p:spPr bwMode="auto">
            <a:xfrm>
              <a:off x="4060"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103" name="Rectangle 102">
              <a:extLst>
                <a:ext uri="{FF2B5EF4-FFF2-40B4-BE49-F238E27FC236}">
                  <a16:creationId xmlns:a16="http://schemas.microsoft.com/office/drawing/2014/main" id="{D2F24315-7097-6243-B584-C87639E0E007}"/>
                </a:ext>
              </a:extLst>
            </p:cNvPr>
            <p:cNvSpPr>
              <a:spLocks noChangeArrowheads="1"/>
            </p:cNvSpPr>
            <p:nvPr/>
          </p:nvSpPr>
          <p:spPr bwMode="auto">
            <a:xfrm>
              <a:off x="3805" y="192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104" name="Rectangle 103">
              <a:extLst>
                <a:ext uri="{FF2B5EF4-FFF2-40B4-BE49-F238E27FC236}">
                  <a16:creationId xmlns:a16="http://schemas.microsoft.com/office/drawing/2014/main" id="{10050267-C366-B90C-47CE-512F0C1341D5}"/>
                </a:ext>
              </a:extLst>
            </p:cNvPr>
            <p:cNvSpPr>
              <a:spLocks noChangeArrowheads="1"/>
            </p:cNvSpPr>
            <p:nvPr/>
          </p:nvSpPr>
          <p:spPr bwMode="auto">
            <a:xfrm>
              <a:off x="3455" y="1968"/>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105" name="Rectangle 104">
              <a:extLst>
                <a:ext uri="{FF2B5EF4-FFF2-40B4-BE49-F238E27FC236}">
                  <a16:creationId xmlns:a16="http://schemas.microsoft.com/office/drawing/2014/main" id="{FF5F36C7-291A-0C89-0F26-2F677C80CB59}"/>
                </a:ext>
              </a:extLst>
            </p:cNvPr>
            <p:cNvSpPr>
              <a:spLocks noChangeArrowheads="1"/>
            </p:cNvSpPr>
            <p:nvPr/>
          </p:nvSpPr>
          <p:spPr bwMode="auto">
            <a:xfrm>
              <a:off x="3247"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106" name="Rectangle 105">
              <a:extLst>
                <a:ext uri="{FF2B5EF4-FFF2-40B4-BE49-F238E27FC236}">
                  <a16:creationId xmlns:a16="http://schemas.microsoft.com/office/drawing/2014/main" id="{840D4B1A-B242-067C-0553-22A07C109907}"/>
                </a:ext>
              </a:extLst>
            </p:cNvPr>
            <p:cNvSpPr>
              <a:spLocks noChangeArrowheads="1"/>
            </p:cNvSpPr>
            <p:nvPr/>
          </p:nvSpPr>
          <p:spPr bwMode="auto">
            <a:xfrm>
              <a:off x="3247" y="14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107" name="Rectangle 106">
              <a:extLst>
                <a:ext uri="{FF2B5EF4-FFF2-40B4-BE49-F238E27FC236}">
                  <a16:creationId xmlns:a16="http://schemas.microsoft.com/office/drawing/2014/main" id="{B29DB1F0-457A-538B-1D50-1AA55367F196}"/>
                </a:ext>
              </a:extLst>
            </p:cNvPr>
            <p:cNvSpPr>
              <a:spLocks noChangeArrowheads="1"/>
            </p:cNvSpPr>
            <p:nvPr/>
          </p:nvSpPr>
          <p:spPr bwMode="auto">
            <a:xfrm>
              <a:off x="3455" y="116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108" name="Freeform 107">
              <a:extLst>
                <a:ext uri="{FF2B5EF4-FFF2-40B4-BE49-F238E27FC236}">
                  <a16:creationId xmlns:a16="http://schemas.microsoft.com/office/drawing/2014/main" id="{7768501C-6AB9-DCDE-01F2-8F3D9220143F}"/>
                </a:ext>
              </a:extLst>
            </p:cNvPr>
            <p:cNvSpPr>
              <a:spLocks/>
            </p:cNvSpPr>
            <p:nvPr/>
          </p:nvSpPr>
          <p:spPr bwMode="auto">
            <a:xfrm>
              <a:off x="3402" y="1321"/>
              <a:ext cx="492" cy="492"/>
            </a:xfrm>
            <a:custGeom>
              <a:avLst/>
              <a:gdLst>
                <a:gd name="T0" fmla="*/ 491 w 492"/>
                <a:gd name="T1" fmla="*/ 226 h 492"/>
                <a:gd name="T2" fmla="*/ 488 w 492"/>
                <a:gd name="T3" fmla="*/ 201 h 492"/>
                <a:gd name="T4" fmla="*/ 482 w 492"/>
                <a:gd name="T5" fmla="*/ 178 h 492"/>
                <a:gd name="T6" fmla="*/ 474 w 492"/>
                <a:gd name="T7" fmla="*/ 154 h 492"/>
                <a:gd name="T8" fmla="*/ 463 w 492"/>
                <a:gd name="T9" fmla="*/ 133 h 492"/>
                <a:gd name="T10" fmla="*/ 452 w 492"/>
                <a:gd name="T11" fmla="*/ 113 h 492"/>
                <a:gd name="T12" fmla="*/ 438 w 492"/>
                <a:gd name="T13" fmla="*/ 93 h 492"/>
                <a:gd name="T14" fmla="*/ 423 w 492"/>
                <a:gd name="T15" fmla="*/ 76 h 492"/>
                <a:gd name="T16" fmla="*/ 405 w 492"/>
                <a:gd name="T17" fmla="*/ 60 h 492"/>
                <a:gd name="T18" fmla="*/ 387 w 492"/>
                <a:gd name="T19" fmla="*/ 45 h 492"/>
                <a:gd name="T20" fmla="*/ 367 w 492"/>
                <a:gd name="T21" fmla="*/ 32 h 492"/>
                <a:gd name="T22" fmla="*/ 345 w 492"/>
                <a:gd name="T23" fmla="*/ 22 h 492"/>
                <a:gd name="T24" fmla="*/ 323 w 492"/>
                <a:gd name="T25" fmla="*/ 13 h 492"/>
                <a:gd name="T26" fmla="*/ 300 w 492"/>
                <a:gd name="T27" fmla="*/ 7 h 492"/>
                <a:gd name="T28" fmla="*/ 276 w 492"/>
                <a:gd name="T29" fmla="*/ 2 h 492"/>
                <a:gd name="T30" fmla="*/ 251 w 492"/>
                <a:gd name="T31" fmla="*/ 0 h 492"/>
                <a:gd name="T32" fmla="*/ 226 w 492"/>
                <a:gd name="T33" fmla="*/ 1 h 492"/>
                <a:gd name="T34" fmla="*/ 201 w 492"/>
                <a:gd name="T35" fmla="*/ 4 h 492"/>
                <a:gd name="T36" fmla="*/ 177 w 492"/>
                <a:gd name="T37" fmla="*/ 11 h 492"/>
                <a:gd name="T38" fmla="*/ 154 w 492"/>
                <a:gd name="T39" fmla="*/ 19 h 492"/>
                <a:gd name="T40" fmla="*/ 133 w 492"/>
                <a:gd name="T41" fmla="*/ 28 h 492"/>
                <a:gd name="T42" fmla="*/ 112 w 492"/>
                <a:gd name="T43" fmla="*/ 40 h 492"/>
                <a:gd name="T44" fmla="*/ 93 w 492"/>
                <a:gd name="T45" fmla="*/ 54 h 492"/>
                <a:gd name="T46" fmla="*/ 75 w 492"/>
                <a:gd name="T47" fmla="*/ 70 h 492"/>
                <a:gd name="T48" fmla="*/ 59 w 492"/>
                <a:gd name="T49" fmla="*/ 87 h 492"/>
                <a:gd name="T50" fmla="*/ 44 w 492"/>
                <a:gd name="T51" fmla="*/ 105 h 492"/>
                <a:gd name="T52" fmla="*/ 32 w 492"/>
                <a:gd name="T53" fmla="*/ 126 h 492"/>
                <a:gd name="T54" fmla="*/ 22 w 492"/>
                <a:gd name="T55" fmla="*/ 147 h 492"/>
                <a:gd name="T56" fmla="*/ 13 w 492"/>
                <a:gd name="T57" fmla="*/ 170 h 492"/>
                <a:gd name="T58" fmla="*/ 6 w 492"/>
                <a:gd name="T59" fmla="*/ 192 h 492"/>
                <a:gd name="T60" fmla="*/ 2 w 492"/>
                <a:gd name="T61" fmla="*/ 217 h 492"/>
                <a:gd name="T62" fmla="*/ 0 w 492"/>
                <a:gd name="T63" fmla="*/ 241 h 492"/>
                <a:gd name="T64" fmla="*/ 1 w 492"/>
                <a:gd name="T65" fmla="*/ 267 h 492"/>
                <a:gd name="T66" fmla="*/ 4 w 492"/>
                <a:gd name="T67" fmla="*/ 291 h 492"/>
                <a:gd name="T68" fmla="*/ 10 w 492"/>
                <a:gd name="T69" fmla="*/ 315 h 492"/>
                <a:gd name="T70" fmla="*/ 18 w 492"/>
                <a:gd name="T71" fmla="*/ 338 h 492"/>
                <a:gd name="T72" fmla="*/ 28 w 492"/>
                <a:gd name="T73" fmla="*/ 359 h 492"/>
                <a:gd name="T74" fmla="*/ 40 w 492"/>
                <a:gd name="T75" fmla="*/ 380 h 492"/>
                <a:gd name="T76" fmla="*/ 53 w 492"/>
                <a:gd name="T77" fmla="*/ 399 h 492"/>
                <a:gd name="T78" fmla="*/ 70 w 492"/>
                <a:gd name="T79" fmla="*/ 417 h 492"/>
                <a:gd name="T80" fmla="*/ 87 w 492"/>
                <a:gd name="T81" fmla="*/ 433 h 492"/>
                <a:gd name="T82" fmla="*/ 105 w 492"/>
                <a:gd name="T83" fmla="*/ 448 h 492"/>
                <a:gd name="T84" fmla="*/ 126 w 492"/>
                <a:gd name="T85" fmla="*/ 460 h 492"/>
                <a:gd name="T86" fmla="*/ 146 w 492"/>
                <a:gd name="T87" fmla="*/ 470 h 492"/>
                <a:gd name="T88" fmla="*/ 169 w 492"/>
                <a:gd name="T89" fmla="*/ 480 h 492"/>
                <a:gd name="T90" fmla="*/ 192 w 492"/>
                <a:gd name="T91" fmla="*/ 486 h 492"/>
                <a:gd name="T92" fmla="*/ 217 w 492"/>
                <a:gd name="T93" fmla="*/ 490 h 492"/>
                <a:gd name="T94" fmla="*/ 241 w 492"/>
                <a:gd name="T95" fmla="*/ 492 h 492"/>
                <a:gd name="T96" fmla="*/ 263 w 492"/>
                <a:gd name="T97" fmla="*/ 491 h 492"/>
                <a:gd name="T98" fmla="*/ 283 w 492"/>
                <a:gd name="T99" fmla="*/ 489 h 492"/>
                <a:gd name="T100" fmla="*/ 302 w 492"/>
                <a:gd name="T101" fmla="*/ 485 h 492"/>
                <a:gd name="T102" fmla="*/ 322 w 492"/>
                <a:gd name="T103" fmla="*/ 480 h 492"/>
                <a:gd name="T104" fmla="*/ 340 w 492"/>
                <a:gd name="T105" fmla="*/ 474 h 492"/>
                <a:gd name="T106" fmla="*/ 357 w 492"/>
                <a:gd name="T107" fmla="*/ 465 h 492"/>
                <a:gd name="T108" fmla="*/ 375 w 492"/>
                <a:gd name="T109" fmla="*/ 455 h 492"/>
                <a:gd name="T110" fmla="*/ 391 w 492"/>
                <a:gd name="T111" fmla="*/ 445 h 4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2" h="492">
                  <a:moveTo>
                    <a:pt x="492" y="239"/>
                  </a:moveTo>
                  <a:lnTo>
                    <a:pt x="491" y="226"/>
                  </a:lnTo>
                  <a:lnTo>
                    <a:pt x="489" y="214"/>
                  </a:lnTo>
                  <a:lnTo>
                    <a:pt x="488" y="201"/>
                  </a:lnTo>
                  <a:lnTo>
                    <a:pt x="485" y="189"/>
                  </a:lnTo>
                  <a:lnTo>
                    <a:pt x="482" y="178"/>
                  </a:lnTo>
                  <a:lnTo>
                    <a:pt x="478" y="166"/>
                  </a:lnTo>
                  <a:lnTo>
                    <a:pt x="474" y="154"/>
                  </a:lnTo>
                  <a:lnTo>
                    <a:pt x="470" y="143"/>
                  </a:lnTo>
                  <a:lnTo>
                    <a:pt x="463" y="133"/>
                  </a:lnTo>
                  <a:lnTo>
                    <a:pt x="458" y="123"/>
                  </a:lnTo>
                  <a:lnTo>
                    <a:pt x="452" y="113"/>
                  </a:lnTo>
                  <a:lnTo>
                    <a:pt x="445" y="102"/>
                  </a:lnTo>
                  <a:lnTo>
                    <a:pt x="438" y="93"/>
                  </a:lnTo>
                  <a:lnTo>
                    <a:pt x="431" y="84"/>
                  </a:lnTo>
                  <a:lnTo>
                    <a:pt x="423" y="76"/>
                  </a:lnTo>
                  <a:lnTo>
                    <a:pt x="414" y="68"/>
                  </a:lnTo>
                  <a:lnTo>
                    <a:pt x="405" y="60"/>
                  </a:lnTo>
                  <a:lnTo>
                    <a:pt x="396" y="52"/>
                  </a:lnTo>
                  <a:lnTo>
                    <a:pt x="387" y="45"/>
                  </a:lnTo>
                  <a:lnTo>
                    <a:pt x="377" y="38"/>
                  </a:lnTo>
                  <a:lnTo>
                    <a:pt x="367" y="32"/>
                  </a:lnTo>
                  <a:lnTo>
                    <a:pt x="356" y="27"/>
                  </a:lnTo>
                  <a:lnTo>
                    <a:pt x="345" y="22"/>
                  </a:lnTo>
                  <a:lnTo>
                    <a:pt x="335" y="17"/>
                  </a:lnTo>
                  <a:lnTo>
                    <a:pt x="323" y="13"/>
                  </a:lnTo>
                  <a:lnTo>
                    <a:pt x="311" y="10"/>
                  </a:lnTo>
                  <a:lnTo>
                    <a:pt x="300" y="7"/>
                  </a:lnTo>
                  <a:lnTo>
                    <a:pt x="288" y="4"/>
                  </a:lnTo>
                  <a:lnTo>
                    <a:pt x="276" y="2"/>
                  </a:lnTo>
                  <a:lnTo>
                    <a:pt x="263" y="1"/>
                  </a:lnTo>
                  <a:lnTo>
                    <a:pt x="251" y="0"/>
                  </a:lnTo>
                  <a:lnTo>
                    <a:pt x="238" y="1"/>
                  </a:lnTo>
                  <a:lnTo>
                    <a:pt x="226" y="1"/>
                  </a:lnTo>
                  <a:lnTo>
                    <a:pt x="213" y="3"/>
                  </a:lnTo>
                  <a:lnTo>
                    <a:pt x="201" y="4"/>
                  </a:lnTo>
                  <a:lnTo>
                    <a:pt x="189" y="8"/>
                  </a:lnTo>
                  <a:lnTo>
                    <a:pt x="177" y="11"/>
                  </a:lnTo>
                  <a:lnTo>
                    <a:pt x="166" y="15"/>
                  </a:lnTo>
                  <a:lnTo>
                    <a:pt x="154" y="19"/>
                  </a:lnTo>
                  <a:lnTo>
                    <a:pt x="143" y="23"/>
                  </a:lnTo>
                  <a:lnTo>
                    <a:pt x="133" y="28"/>
                  </a:lnTo>
                  <a:lnTo>
                    <a:pt x="122" y="34"/>
                  </a:lnTo>
                  <a:lnTo>
                    <a:pt x="112" y="40"/>
                  </a:lnTo>
                  <a:lnTo>
                    <a:pt x="102" y="47"/>
                  </a:lnTo>
                  <a:lnTo>
                    <a:pt x="93" y="54"/>
                  </a:lnTo>
                  <a:lnTo>
                    <a:pt x="84" y="62"/>
                  </a:lnTo>
                  <a:lnTo>
                    <a:pt x="75" y="70"/>
                  </a:lnTo>
                  <a:lnTo>
                    <a:pt x="67" y="78"/>
                  </a:lnTo>
                  <a:lnTo>
                    <a:pt x="59" y="87"/>
                  </a:lnTo>
                  <a:lnTo>
                    <a:pt x="51" y="96"/>
                  </a:lnTo>
                  <a:lnTo>
                    <a:pt x="44" y="105"/>
                  </a:lnTo>
                  <a:lnTo>
                    <a:pt x="38" y="116"/>
                  </a:lnTo>
                  <a:lnTo>
                    <a:pt x="32" y="126"/>
                  </a:lnTo>
                  <a:lnTo>
                    <a:pt x="27" y="136"/>
                  </a:lnTo>
                  <a:lnTo>
                    <a:pt x="22" y="147"/>
                  </a:lnTo>
                  <a:lnTo>
                    <a:pt x="17" y="157"/>
                  </a:lnTo>
                  <a:lnTo>
                    <a:pt x="13" y="170"/>
                  </a:lnTo>
                  <a:lnTo>
                    <a:pt x="9" y="181"/>
                  </a:lnTo>
                  <a:lnTo>
                    <a:pt x="6" y="192"/>
                  </a:lnTo>
                  <a:lnTo>
                    <a:pt x="3" y="204"/>
                  </a:lnTo>
                  <a:lnTo>
                    <a:pt x="2" y="217"/>
                  </a:lnTo>
                  <a:lnTo>
                    <a:pt x="1" y="229"/>
                  </a:lnTo>
                  <a:lnTo>
                    <a:pt x="0" y="241"/>
                  </a:lnTo>
                  <a:lnTo>
                    <a:pt x="0" y="254"/>
                  </a:lnTo>
                  <a:lnTo>
                    <a:pt x="1" y="267"/>
                  </a:lnTo>
                  <a:lnTo>
                    <a:pt x="2" y="279"/>
                  </a:lnTo>
                  <a:lnTo>
                    <a:pt x="4" y="291"/>
                  </a:lnTo>
                  <a:lnTo>
                    <a:pt x="7" y="303"/>
                  </a:lnTo>
                  <a:lnTo>
                    <a:pt x="10" y="315"/>
                  </a:lnTo>
                  <a:lnTo>
                    <a:pt x="14" y="327"/>
                  </a:lnTo>
                  <a:lnTo>
                    <a:pt x="18" y="338"/>
                  </a:lnTo>
                  <a:lnTo>
                    <a:pt x="23" y="349"/>
                  </a:lnTo>
                  <a:lnTo>
                    <a:pt x="28" y="359"/>
                  </a:lnTo>
                  <a:lnTo>
                    <a:pt x="34" y="371"/>
                  </a:lnTo>
                  <a:lnTo>
                    <a:pt x="40" y="380"/>
                  </a:lnTo>
                  <a:lnTo>
                    <a:pt x="46" y="390"/>
                  </a:lnTo>
                  <a:lnTo>
                    <a:pt x="53" y="399"/>
                  </a:lnTo>
                  <a:lnTo>
                    <a:pt x="61" y="408"/>
                  </a:lnTo>
                  <a:lnTo>
                    <a:pt x="70" y="417"/>
                  </a:lnTo>
                  <a:lnTo>
                    <a:pt x="78" y="426"/>
                  </a:lnTo>
                  <a:lnTo>
                    <a:pt x="87" y="433"/>
                  </a:lnTo>
                  <a:lnTo>
                    <a:pt x="96" y="441"/>
                  </a:lnTo>
                  <a:lnTo>
                    <a:pt x="105" y="448"/>
                  </a:lnTo>
                  <a:lnTo>
                    <a:pt x="116" y="454"/>
                  </a:lnTo>
                  <a:lnTo>
                    <a:pt x="126" y="460"/>
                  </a:lnTo>
                  <a:lnTo>
                    <a:pt x="136" y="465"/>
                  </a:lnTo>
                  <a:lnTo>
                    <a:pt x="146" y="470"/>
                  </a:lnTo>
                  <a:lnTo>
                    <a:pt x="157" y="476"/>
                  </a:lnTo>
                  <a:lnTo>
                    <a:pt x="169" y="480"/>
                  </a:lnTo>
                  <a:lnTo>
                    <a:pt x="180" y="483"/>
                  </a:lnTo>
                  <a:lnTo>
                    <a:pt x="192" y="486"/>
                  </a:lnTo>
                  <a:lnTo>
                    <a:pt x="204" y="488"/>
                  </a:lnTo>
                  <a:lnTo>
                    <a:pt x="217" y="490"/>
                  </a:lnTo>
                  <a:lnTo>
                    <a:pt x="229" y="491"/>
                  </a:lnTo>
                  <a:lnTo>
                    <a:pt x="241" y="492"/>
                  </a:lnTo>
                  <a:lnTo>
                    <a:pt x="253" y="492"/>
                  </a:lnTo>
                  <a:lnTo>
                    <a:pt x="263" y="491"/>
                  </a:lnTo>
                  <a:lnTo>
                    <a:pt x="274" y="490"/>
                  </a:lnTo>
                  <a:lnTo>
                    <a:pt x="283" y="489"/>
                  </a:lnTo>
                  <a:lnTo>
                    <a:pt x="293" y="487"/>
                  </a:lnTo>
                  <a:lnTo>
                    <a:pt x="302" y="485"/>
                  </a:lnTo>
                  <a:lnTo>
                    <a:pt x="311" y="483"/>
                  </a:lnTo>
                  <a:lnTo>
                    <a:pt x="322" y="480"/>
                  </a:lnTo>
                  <a:lnTo>
                    <a:pt x="331" y="477"/>
                  </a:lnTo>
                  <a:lnTo>
                    <a:pt x="340" y="474"/>
                  </a:lnTo>
                  <a:lnTo>
                    <a:pt x="348" y="469"/>
                  </a:lnTo>
                  <a:lnTo>
                    <a:pt x="357" y="465"/>
                  </a:lnTo>
                  <a:lnTo>
                    <a:pt x="365" y="460"/>
                  </a:lnTo>
                  <a:lnTo>
                    <a:pt x="375" y="455"/>
                  </a:lnTo>
                  <a:lnTo>
                    <a:pt x="383" y="450"/>
                  </a:lnTo>
                  <a:lnTo>
                    <a:pt x="391" y="445"/>
                  </a:lnTo>
                  <a:lnTo>
                    <a:pt x="398" y="43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109" name="Freeform 108">
              <a:extLst>
                <a:ext uri="{FF2B5EF4-FFF2-40B4-BE49-F238E27FC236}">
                  <a16:creationId xmlns:a16="http://schemas.microsoft.com/office/drawing/2014/main" id="{D817DA5A-E6ED-FA02-EB3C-31941F5C252C}"/>
                </a:ext>
              </a:extLst>
            </p:cNvPr>
            <p:cNvSpPr>
              <a:spLocks/>
            </p:cNvSpPr>
            <p:nvPr/>
          </p:nvSpPr>
          <p:spPr bwMode="auto">
            <a:xfrm>
              <a:off x="3876" y="1554"/>
              <a:ext cx="36" cy="56"/>
            </a:xfrm>
            <a:custGeom>
              <a:avLst/>
              <a:gdLst>
                <a:gd name="T0" fmla="*/ 36 w 36"/>
                <a:gd name="T1" fmla="*/ 2 h 56"/>
                <a:gd name="T2" fmla="*/ 14 w 36"/>
                <a:gd name="T3" fmla="*/ 56 h 56"/>
                <a:gd name="T4" fmla="*/ 0 w 36"/>
                <a:gd name="T5" fmla="*/ 0 h 56"/>
                <a:gd name="T6" fmla="*/ 36 w 36"/>
                <a:gd name="T7" fmla="*/ 2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56">
                  <a:moveTo>
                    <a:pt x="36" y="2"/>
                  </a:moveTo>
                  <a:lnTo>
                    <a:pt x="14" y="56"/>
                  </a:lnTo>
                  <a:lnTo>
                    <a:pt x="0" y="0"/>
                  </a:lnTo>
                  <a:lnTo>
                    <a:pt x="3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110" name="Rectangle 109">
              <a:extLst>
                <a:ext uri="{FF2B5EF4-FFF2-40B4-BE49-F238E27FC236}">
                  <a16:creationId xmlns:a16="http://schemas.microsoft.com/office/drawing/2014/main" id="{103C7BB1-ED09-E570-E656-2A9C7AC9901D}"/>
                </a:ext>
              </a:extLst>
            </p:cNvPr>
            <p:cNvSpPr>
              <a:spLocks noChangeArrowheads="1"/>
            </p:cNvSpPr>
            <p:nvPr/>
          </p:nvSpPr>
          <p:spPr bwMode="auto">
            <a:xfrm>
              <a:off x="3054" y="2271"/>
              <a:ext cx="136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2000" dirty="0">
                  <a:solidFill>
                    <a:srgbClr val="333333"/>
                  </a:solidFill>
                  <a:cs typeface="+mn-ea"/>
                  <a:sym typeface="+mn-lt"/>
                </a:rPr>
                <a:t>⑤</a:t>
              </a:r>
              <a:r>
                <a:rPr lang="zh-CN" altLang="en-US" sz="2000" dirty="0">
                  <a:cs typeface="+mn-ea"/>
                  <a:sym typeface="+mn-lt"/>
                </a:rPr>
                <a:t>收到</a:t>
              </a:r>
              <a:r>
                <a:rPr lang="en-US" altLang="zh-CN" sz="2000" dirty="0" err="1">
                  <a:cs typeface="+mn-ea"/>
                  <a:sym typeface="+mn-lt"/>
                </a:rPr>
                <a:t>ACK,n</a:t>
              </a:r>
              <a:r>
                <a:rPr lang="en-US" altLang="zh-CN" sz="2000" dirty="0">
                  <a:cs typeface="+mn-ea"/>
                  <a:sym typeface="+mn-lt"/>
                </a:rPr>
                <a:t>=3</a:t>
              </a:r>
            </a:p>
          </p:txBody>
        </p:sp>
        <p:sp>
          <p:nvSpPr>
            <p:cNvPr id="111" name="Freeform 110">
              <a:extLst>
                <a:ext uri="{FF2B5EF4-FFF2-40B4-BE49-F238E27FC236}">
                  <a16:creationId xmlns:a16="http://schemas.microsoft.com/office/drawing/2014/main" id="{AFB5479B-222C-83D1-2CEC-269A51D39030}"/>
                </a:ext>
              </a:extLst>
            </p:cNvPr>
            <p:cNvSpPr>
              <a:spLocks/>
            </p:cNvSpPr>
            <p:nvPr/>
          </p:nvSpPr>
          <p:spPr bwMode="auto">
            <a:xfrm>
              <a:off x="4457" y="2534"/>
              <a:ext cx="1193" cy="1192"/>
            </a:xfrm>
            <a:custGeom>
              <a:avLst/>
              <a:gdLst>
                <a:gd name="T0" fmla="*/ 2 w 1193"/>
                <a:gd name="T1" fmla="*/ 551 h 1192"/>
                <a:gd name="T2" fmla="*/ 9 w 1193"/>
                <a:gd name="T3" fmla="*/ 490 h 1192"/>
                <a:gd name="T4" fmla="*/ 23 w 1193"/>
                <a:gd name="T5" fmla="*/ 433 h 1192"/>
                <a:gd name="T6" fmla="*/ 42 w 1193"/>
                <a:gd name="T7" fmla="*/ 377 h 1192"/>
                <a:gd name="T8" fmla="*/ 65 w 1193"/>
                <a:gd name="T9" fmla="*/ 325 h 1192"/>
                <a:gd name="T10" fmla="*/ 94 w 1193"/>
                <a:gd name="T11" fmla="*/ 275 h 1192"/>
                <a:gd name="T12" fmla="*/ 128 w 1193"/>
                <a:gd name="T13" fmla="*/ 228 h 1192"/>
                <a:gd name="T14" fmla="*/ 175 w 1193"/>
                <a:gd name="T15" fmla="*/ 174 h 1192"/>
                <a:gd name="T16" fmla="*/ 229 w 1193"/>
                <a:gd name="T17" fmla="*/ 127 h 1192"/>
                <a:gd name="T18" fmla="*/ 276 w 1193"/>
                <a:gd name="T19" fmla="*/ 94 h 1192"/>
                <a:gd name="T20" fmla="*/ 325 w 1193"/>
                <a:gd name="T21" fmla="*/ 65 h 1192"/>
                <a:gd name="T22" fmla="*/ 378 w 1193"/>
                <a:gd name="T23" fmla="*/ 42 h 1192"/>
                <a:gd name="T24" fmla="*/ 433 w 1193"/>
                <a:gd name="T25" fmla="*/ 22 h 1192"/>
                <a:gd name="T26" fmla="*/ 491 w 1193"/>
                <a:gd name="T27" fmla="*/ 9 h 1192"/>
                <a:gd name="T28" fmla="*/ 550 w 1193"/>
                <a:gd name="T29" fmla="*/ 2 h 1192"/>
                <a:gd name="T30" fmla="*/ 612 w 1193"/>
                <a:gd name="T31" fmla="*/ 0 h 1192"/>
                <a:gd name="T32" fmla="*/ 672 w 1193"/>
                <a:gd name="T33" fmla="*/ 5 h 1192"/>
                <a:gd name="T34" fmla="*/ 732 w 1193"/>
                <a:gd name="T35" fmla="*/ 15 h 1192"/>
                <a:gd name="T36" fmla="*/ 788 w 1193"/>
                <a:gd name="T37" fmla="*/ 31 h 1192"/>
                <a:gd name="T38" fmla="*/ 842 w 1193"/>
                <a:gd name="T39" fmla="*/ 53 h 1192"/>
                <a:gd name="T40" fmla="*/ 893 w 1193"/>
                <a:gd name="T41" fmla="*/ 79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7 h 1192"/>
                <a:gd name="T66" fmla="*/ 1174 w 1193"/>
                <a:gd name="T67" fmla="*/ 745 h 1192"/>
                <a:gd name="T68" fmla="*/ 1157 w 1193"/>
                <a:gd name="T69" fmla="*/ 800 h 1192"/>
                <a:gd name="T70" fmla="*/ 1134 w 1193"/>
                <a:gd name="T71" fmla="*/ 854 h 1192"/>
                <a:gd name="T72" fmla="*/ 1106 w 1193"/>
                <a:gd name="T73" fmla="*/ 905 h 1192"/>
                <a:gd name="T74" fmla="*/ 1074 w 1193"/>
                <a:gd name="T75" fmla="*/ 952 h 1192"/>
                <a:gd name="T76" fmla="*/ 1038 w 1193"/>
                <a:gd name="T77" fmla="*/ 996 h 1192"/>
                <a:gd name="T78" fmla="*/ 975 w 1193"/>
                <a:gd name="T79" fmla="*/ 1056 h 1192"/>
                <a:gd name="T80" fmla="*/ 930 w 1193"/>
                <a:gd name="T81" fmla="*/ 1090 h 1192"/>
                <a:gd name="T82" fmla="*/ 881 w 1193"/>
                <a:gd name="T83" fmla="*/ 1120 h 1192"/>
                <a:gd name="T84" fmla="*/ 829 w 1193"/>
                <a:gd name="T85" fmla="*/ 1145 h 1192"/>
                <a:gd name="T86" fmla="*/ 773 w 1193"/>
                <a:gd name="T87" fmla="*/ 1165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5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6 h 1192"/>
                <a:gd name="T110" fmla="*/ 118 w 1193"/>
                <a:gd name="T111" fmla="*/ 952 h 1192"/>
                <a:gd name="T112" fmla="*/ 87 w 1193"/>
                <a:gd name="T113" fmla="*/ 905 h 1192"/>
                <a:gd name="T114" fmla="*/ 59 w 1193"/>
                <a:gd name="T115" fmla="*/ 854 h 1192"/>
                <a:gd name="T116" fmla="*/ 37 w 1193"/>
                <a:gd name="T117" fmla="*/ 800 h 1192"/>
                <a:gd name="T118" fmla="*/ 20 w 1193"/>
                <a:gd name="T119" fmla="*/ 745 h 1192"/>
                <a:gd name="T120" fmla="*/ 7 w 1193"/>
                <a:gd name="T121" fmla="*/ 686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6"/>
                  </a:moveTo>
                  <a:lnTo>
                    <a:pt x="0" y="580"/>
                  </a:lnTo>
                  <a:lnTo>
                    <a:pt x="1" y="565"/>
                  </a:lnTo>
                  <a:lnTo>
                    <a:pt x="2" y="551"/>
                  </a:lnTo>
                  <a:lnTo>
                    <a:pt x="3" y="535"/>
                  </a:lnTo>
                  <a:lnTo>
                    <a:pt x="5" y="520"/>
                  </a:lnTo>
                  <a:lnTo>
                    <a:pt x="7" y="506"/>
                  </a:lnTo>
                  <a:lnTo>
                    <a:pt x="9" y="490"/>
                  </a:lnTo>
                  <a:lnTo>
                    <a:pt x="12" y="476"/>
                  </a:lnTo>
                  <a:lnTo>
                    <a:pt x="15" y="462"/>
                  </a:lnTo>
                  <a:lnTo>
                    <a:pt x="20" y="446"/>
                  </a:lnTo>
                  <a:lnTo>
                    <a:pt x="23" y="433"/>
                  </a:lnTo>
                  <a:lnTo>
                    <a:pt x="28" y="419"/>
                  </a:lnTo>
                  <a:lnTo>
                    <a:pt x="32" y="405"/>
                  </a:lnTo>
                  <a:lnTo>
                    <a:pt x="37" y="391"/>
                  </a:lnTo>
                  <a:lnTo>
                    <a:pt x="42" y="377"/>
                  </a:lnTo>
                  <a:lnTo>
                    <a:pt x="47" y="364"/>
                  </a:lnTo>
                  <a:lnTo>
                    <a:pt x="53" y="351"/>
                  </a:lnTo>
                  <a:lnTo>
                    <a:pt x="59" y="337"/>
                  </a:lnTo>
                  <a:lnTo>
                    <a:pt x="65" y="325"/>
                  </a:lnTo>
                  <a:lnTo>
                    <a:pt x="73" y="312"/>
                  </a:lnTo>
                  <a:lnTo>
                    <a:pt x="80" y="300"/>
                  </a:lnTo>
                  <a:lnTo>
                    <a:pt x="87" y="287"/>
                  </a:lnTo>
                  <a:lnTo>
                    <a:pt x="94" y="275"/>
                  </a:lnTo>
                  <a:lnTo>
                    <a:pt x="102" y="263"/>
                  </a:lnTo>
                  <a:lnTo>
                    <a:pt x="110" y="251"/>
                  </a:lnTo>
                  <a:lnTo>
                    <a:pt x="118" y="239"/>
                  </a:lnTo>
                  <a:lnTo>
                    <a:pt x="128" y="228"/>
                  </a:lnTo>
                  <a:lnTo>
                    <a:pt x="137" y="217"/>
                  </a:lnTo>
                  <a:lnTo>
                    <a:pt x="146" y="206"/>
                  </a:lnTo>
                  <a:lnTo>
                    <a:pt x="155" y="196"/>
                  </a:lnTo>
                  <a:lnTo>
                    <a:pt x="175" y="174"/>
                  </a:lnTo>
                  <a:lnTo>
                    <a:pt x="196" y="155"/>
                  </a:lnTo>
                  <a:lnTo>
                    <a:pt x="206" y="146"/>
                  </a:lnTo>
                  <a:lnTo>
                    <a:pt x="217" y="136"/>
                  </a:lnTo>
                  <a:lnTo>
                    <a:pt x="229" y="127"/>
                  </a:lnTo>
                  <a:lnTo>
                    <a:pt x="240" y="118"/>
                  </a:lnTo>
                  <a:lnTo>
                    <a:pt x="251" y="110"/>
                  </a:lnTo>
                  <a:lnTo>
                    <a:pt x="263" y="102"/>
                  </a:lnTo>
                  <a:lnTo>
                    <a:pt x="276" y="94"/>
                  </a:lnTo>
                  <a:lnTo>
                    <a:pt x="287" y="87"/>
                  </a:lnTo>
                  <a:lnTo>
                    <a:pt x="300" y="79"/>
                  </a:lnTo>
                  <a:lnTo>
                    <a:pt x="312" y="72"/>
                  </a:lnTo>
                  <a:lnTo>
                    <a:pt x="325" y="65"/>
                  </a:lnTo>
                  <a:lnTo>
                    <a:pt x="338" y="59"/>
                  </a:lnTo>
                  <a:lnTo>
                    <a:pt x="351" y="53"/>
                  </a:lnTo>
                  <a:lnTo>
                    <a:pt x="364" y="47"/>
                  </a:lnTo>
                  <a:lnTo>
                    <a:pt x="378" y="42"/>
                  </a:lnTo>
                  <a:lnTo>
                    <a:pt x="392" y="37"/>
                  </a:lnTo>
                  <a:lnTo>
                    <a:pt x="405" y="31"/>
                  </a:lnTo>
                  <a:lnTo>
                    <a:pt x="419" y="27"/>
                  </a:lnTo>
                  <a:lnTo>
                    <a:pt x="433" y="22"/>
                  </a:lnTo>
                  <a:lnTo>
                    <a:pt x="447" y="19"/>
                  </a:lnTo>
                  <a:lnTo>
                    <a:pt x="461" y="15"/>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5"/>
                  </a:lnTo>
                  <a:lnTo>
                    <a:pt x="746" y="19"/>
                  </a:lnTo>
                  <a:lnTo>
                    <a:pt x="760" y="22"/>
                  </a:lnTo>
                  <a:lnTo>
                    <a:pt x="773" y="27"/>
                  </a:lnTo>
                  <a:lnTo>
                    <a:pt x="788" y="31"/>
                  </a:lnTo>
                  <a:lnTo>
                    <a:pt x="801" y="37"/>
                  </a:lnTo>
                  <a:lnTo>
                    <a:pt x="815" y="42"/>
                  </a:lnTo>
                  <a:lnTo>
                    <a:pt x="829" y="47"/>
                  </a:lnTo>
                  <a:lnTo>
                    <a:pt x="842" y="53"/>
                  </a:lnTo>
                  <a:lnTo>
                    <a:pt x="855" y="59"/>
                  </a:lnTo>
                  <a:lnTo>
                    <a:pt x="868" y="65"/>
                  </a:lnTo>
                  <a:lnTo>
                    <a:pt x="881" y="72"/>
                  </a:lnTo>
                  <a:lnTo>
                    <a:pt x="893" y="79"/>
                  </a:lnTo>
                  <a:lnTo>
                    <a:pt x="906" y="87"/>
                  </a:lnTo>
                  <a:lnTo>
                    <a:pt x="918" y="94"/>
                  </a:lnTo>
                  <a:lnTo>
                    <a:pt x="930" y="102"/>
                  </a:lnTo>
                  <a:lnTo>
                    <a:pt x="942" y="110"/>
                  </a:lnTo>
                  <a:lnTo>
                    <a:pt x="953" y="118"/>
                  </a:lnTo>
                  <a:lnTo>
                    <a:pt x="964" y="127"/>
                  </a:lnTo>
                  <a:lnTo>
                    <a:pt x="975" y="136"/>
                  </a:lnTo>
                  <a:lnTo>
                    <a:pt x="987" y="146"/>
                  </a:lnTo>
                  <a:lnTo>
                    <a:pt x="997" y="155"/>
                  </a:lnTo>
                  <a:lnTo>
                    <a:pt x="1018" y="174"/>
                  </a:lnTo>
                  <a:lnTo>
                    <a:pt x="1038" y="196"/>
                  </a:lnTo>
                  <a:lnTo>
                    <a:pt x="1047" y="206"/>
                  </a:lnTo>
                  <a:lnTo>
                    <a:pt x="1057" y="217"/>
                  </a:lnTo>
                  <a:lnTo>
                    <a:pt x="1065" y="228"/>
                  </a:lnTo>
                  <a:lnTo>
                    <a:pt x="1074" y="239"/>
                  </a:lnTo>
                  <a:lnTo>
                    <a:pt x="1083" y="251"/>
                  </a:lnTo>
                  <a:lnTo>
                    <a:pt x="1091" y="263"/>
                  </a:lnTo>
                  <a:lnTo>
                    <a:pt x="1099" y="275"/>
                  </a:lnTo>
                  <a:lnTo>
                    <a:pt x="1106" y="286"/>
                  </a:lnTo>
                  <a:lnTo>
                    <a:pt x="1114" y="300"/>
                  </a:lnTo>
                  <a:lnTo>
                    <a:pt x="1120" y="312"/>
                  </a:lnTo>
                  <a:lnTo>
                    <a:pt x="1127" y="324"/>
                  </a:lnTo>
                  <a:lnTo>
                    <a:pt x="1134" y="337"/>
                  </a:lnTo>
                  <a:lnTo>
                    <a:pt x="1140" y="351"/>
                  </a:lnTo>
                  <a:lnTo>
                    <a:pt x="1146" y="364"/>
                  </a:lnTo>
                  <a:lnTo>
                    <a:pt x="1151" y="377"/>
                  </a:lnTo>
                  <a:lnTo>
                    <a:pt x="1156" y="391"/>
                  </a:lnTo>
                  <a:lnTo>
                    <a:pt x="1161" y="405"/>
                  </a:lnTo>
                  <a:lnTo>
                    <a:pt x="1166" y="419"/>
                  </a:lnTo>
                  <a:lnTo>
                    <a:pt x="1170" y="432"/>
                  </a:lnTo>
                  <a:lnTo>
                    <a:pt x="1174" y="446"/>
                  </a:lnTo>
                  <a:lnTo>
                    <a:pt x="1177" y="461"/>
                  </a:lnTo>
                  <a:lnTo>
                    <a:pt x="1180" y="476"/>
                  </a:lnTo>
                  <a:lnTo>
                    <a:pt x="1184" y="490"/>
                  </a:lnTo>
                  <a:lnTo>
                    <a:pt x="1186" y="505"/>
                  </a:lnTo>
                  <a:lnTo>
                    <a:pt x="1188" y="520"/>
                  </a:lnTo>
                  <a:lnTo>
                    <a:pt x="1190" y="535"/>
                  </a:lnTo>
                  <a:lnTo>
                    <a:pt x="1191" y="549"/>
                  </a:lnTo>
                  <a:lnTo>
                    <a:pt x="1192" y="565"/>
                  </a:lnTo>
                  <a:lnTo>
                    <a:pt x="1193" y="580"/>
                  </a:lnTo>
                  <a:lnTo>
                    <a:pt x="1193" y="595"/>
                  </a:lnTo>
                  <a:lnTo>
                    <a:pt x="1193" y="596"/>
                  </a:lnTo>
                  <a:lnTo>
                    <a:pt x="1193" y="612"/>
                  </a:lnTo>
                  <a:lnTo>
                    <a:pt x="1192" y="627"/>
                  </a:lnTo>
                  <a:lnTo>
                    <a:pt x="1191" y="641"/>
                  </a:lnTo>
                  <a:lnTo>
                    <a:pt x="1190" y="657"/>
                  </a:lnTo>
                  <a:lnTo>
                    <a:pt x="1188" y="672"/>
                  </a:lnTo>
                  <a:lnTo>
                    <a:pt x="1186" y="687"/>
                  </a:lnTo>
                  <a:lnTo>
                    <a:pt x="1184" y="701"/>
                  </a:lnTo>
                  <a:lnTo>
                    <a:pt x="1180" y="716"/>
                  </a:lnTo>
                  <a:lnTo>
                    <a:pt x="1177" y="731"/>
                  </a:lnTo>
                  <a:lnTo>
                    <a:pt x="1174" y="745"/>
                  </a:lnTo>
                  <a:lnTo>
                    <a:pt x="1170" y="760"/>
                  </a:lnTo>
                  <a:lnTo>
                    <a:pt x="1166" y="773"/>
                  </a:lnTo>
                  <a:lnTo>
                    <a:pt x="1161" y="787"/>
                  </a:lnTo>
                  <a:lnTo>
                    <a:pt x="1157" y="800"/>
                  </a:lnTo>
                  <a:lnTo>
                    <a:pt x="1151" y="815"/>
                  </a:lnTo>
                  <a:lnTo>
                    <a:pt x="1146" y="828"/>
                  </a:lnTo>
                  <a:lnTo>
                    <a:pt x="1140" y="841"/>
                  </a:lnTo>
                  <a:lnTo>
                    <a:pt x="1134" y="854"/>
                  </a:lnTo>
                  <a:lnTo>
                    <a:pt x="1127" y="868"/>
                  </a:lnTo>
                  <a:lnTo>
                    <a:pt x="1120" y="880"/>
                  </a:lnTo>
                  <a:lnTo>
                    <a:pt x="1114" y="892"/>
                  </a:lnTo>
                  <a:lnTo>
                    <a:pt x="1106" y="905"/>
                  </a:lnTo>
                  <a:lnTo>
                    <a:pt x="1099" y="918"/>
                  </a:lnTo>
                  <a:lnTo>
                    <a:pt x="1091" y="929"/>
                  </a:lnTo>
                  <a:lnTo>
                    <a:pt x="1083" y="941"/>
                  </a:lnTo>
                  <a:lnTo>
                    <a:pt x="1074" y="952"/>
                  </a:lnTo>
                  <a:lnTo>
                    <a:pt x="1065" y="963"/>
                  </a:lnTo>
                  <a:lnTo>
                    <a:pt x="1057" y="975"/>
                  </a:lnTo>
                  <a:lnTo>
                    <a:pt x="1047" y="986"/>
                  </a:lnTo>
                  <a:lnTo>
                    <a:pt x="1038" y="996"/>
                  </a:lnTo>
                  <a:lnTo>
                    <a:pt x="1018" y="1018"/>
                  </a:lnTo>
                  <a:lnTo>
                    <a:pt x="997" y="1037"/>
                  </a:lnTo>
                  <a:lnTo>
                    <a:pt x="987" y="1046"/>
                  </a:lnTo>
                  <a:lnTo>
                    <a:pt x="975" y="1056"/>
                  </a:lnTo>
                  <a:lnTo>
                    <a:pt x="964" y="1064"/>
                  </a:lnTo>
                  <a:lnTo>
                    <a:pt x="953" y="1074"/>
                  </a:lnTo>
                  <a:lnTo>
                    <a:pt x="942" y="1082"/>
                  </a:lnTo>
                  <a:lnTo>
                    <a:pt x="930" y="1090"/>
                  </a:lnTo>
                  <a:lnTo>
                    <a:pt x="918" y="1098"/>
                  </a:lnTo>
                  <a:lnTo>
                    <a:pt x="906" y="1105"/>
                  </a:lnTo>
                  <a:lnTo>
                    <a:pt x="893" y="1113"/>
                  </a:lnTo>
                  <a:lnTo>
                    <a:pt x="881" y="1120"/>
                  </a:lnTo>
                  <a:lnTo>
                    <a:pt x="868" y="1127"/>
                  </a:lnTo>
                  <a:lnTo>
                    <a:pt x="855" y="1133"/>
                  </a:lnTo>
                  <a:lnTo>
                    <a:pt x="842" y="1139"/>
                  </a:lnTo>
                  <a:lnTo>
                    <a:pt x="829" y="1145"/>
                  </a:lnTo>
                  <a:lnTo>
                    <a:pt x="815" y="1150"/>
                  </a:lnTo>
                  <a:lnTo>
                    <a:pt x="801" y="1155"/>
                  </a:lnTo>
                  <a:lnTo>
                    <a:pt x="788" y="1160"/>
                  </a:lnTo>
                  <a:lnTo>
                    <a:pt x="773" y="1165"/>
                  </a:lnTo>
                  <a:lnTo>
                    <a:pt x="759" y="1169"/>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69"/>
                  </a:lnTo>
                  <a:lnTo>
                    <a:pt x="419" y="1165"/>
                  </a:lnTo>
                  <a:lnTo>
                    <a:pt x="405" y="1160"/>
                  </a:lnTo>
                  <a:lnTo>
                    <a:pt x="392" y="1156"/>
                  </a:lnTo>
                  <a:lnTo>
                    <a:pt x="378" y="1150"/>
                  </a:lnTo>
                  <a:lnTo>
                    <a:pt x="364" y="1145"/>
                  </a:lnTo>
                  <a:lnTo>
                    <a:pt x="351" y="1139"/>
                  </a:lnTo>
                  <a:lnTo>
                    <a:pt x="338" y="1133"/>
                  </a:lnTo>
                  <a:lnTo>
                    <a:pt x="326" y="1127"/>
                  </a:lnTo>
                  <a:lnTo>
                    <a:pt x="312" y="1120"/>
                  </a:lnTo>
                  <a:lnTo>
                    <a:pt x="300" y="1113"/>
                  </a:lnTo>
                  <a:lnTo>
                    <a:pt x="288" y="1105"/>
                  </a:lnTo>
                  <a:lnTo>
                    <a:pt x="276" y="1098"/>
                  </a:lnTo>
                  <a:lnTo>
                    <a:pt x="263" y="1090"/>
                  </a:lnTo>
                  <a:lnTo>
                    <a:pt x="251" y="1082"/>
                  </a:lnTo>
                  <a:lnTo>
                    <a:pt x="240" y="1074"/>
                  </a:lnTo>
                  <a:lnTo>
                    <a:pt x="229" y="1064"/>
                  </a:lnTo>
                  <a:lnTo>
                    <a:pt x="217" y="1056"/>
                  </a:lnTo>
                  <a:lnTo>
                    <a:pt x="206" y="1046"/>
                  </a:lnTo>
                  <a:lnTo>
                    <a:pt x="196" y="1037"/>
                  </a:lnTo>
                  <a:lnTo>
                    <a:pt x="175" y="1018"/>
                  </a:lnTo>
                  <a:lnTo>
                    <a:pt x="155" y="996"/>
                  </a:lnTo>
                  <a:lnTo>
                    <a:pt x="146" y="986"/>
                  </a:lnTo>
                  <a:lnTo>
                    <a:pt x="137" y="975"/>
                  </a:lnTo>
                  <a:lnTo>
                    <a:pt x="128" y="963"/>
                  </a:lnTo>
                  <a:lnTo>
                    <a:pt x="118" y="952"/>
                  </a:lnTo>
                  <a:lnTo>
                    <a:pt x="110" y="941"/>
                  </a:lnTo>
                  <a:lnTo>
                    <a:pt x="102" y="929"/>
                  </a:lnTo>
                  <a:lnTo>
                    <a:pt x="94" y="918"/>
                  </a:lnTo>
                  <a:lnTo>
                    <a:pt x="87" y="905"/>
                  </a:lnTo>
                  <a:lnTo>
                    <a:pt x="80" y="892"/>
                  </a:lnTo>
                  <a:lnTo>
                    <a:pt x="73" y="880"/>
                  </a:lnTo>
                  <a:lnTo>
                    <a:pt x="65" y="868"/>
                  </a:lnTo>
                  <a:lnTo>
                    <a:pt x="59" y="854"/>
                  </a:lnTo>
                  <a:lnTo>
                    <a:pt x="53" y="841"/>
                  </a:lnTo>
                  <a:lnTo>
                    <a:pt x="47" y="828"/>
                  </a:lnTo>
                  <a:lnTo>
                    <a:pt x="42" y="815"/>
                  </a:lnTo>
                  <a:lnTo>
                    <a:pt x="37" y="800"/>
                  </a:lnTo>
                  <a:lnTo>
                    <a:pt x="32" y="787"/>
                  </a:lnTo>
                  <a:lnTo>
                    <a:pt x="28" y="773"/>
                  </a:lnTo>
                  <a:lnTo>
                    <a:pt x="23" y="759"/>
                  </a:lnTo>
                  <a:lnTo>
                    <a:pt x="20" y="745"/>
                  </a:lnTo>
                  <a:lnTo>
                    <a:pt x="15" y="730"/>
                  </a:lnTo>
                  <a:lnTo>
                    <a:pt x="12" y="716"/>
                  </a:lnTo>
                  <a:lnTo>
                    <a:pt x="9" y="701"/>
                  </a:lnTo>
                  <a:lnTo>
                    <a:pt x="7" y="686"/>
                  </a:lnTo>
                  <a:lnTo>
                    <a:pt x="5" y="672"/>
                  </a:lnTo>
                  <a:lnTo>
                    <a:pt x="3" y="657"/>
                  </a:lnTo>
                  <a:lnTo>
                    <a:pt x="2" y="641"/>
                  </a:lnTo>
                  <a:lnTo>
                    <a:pt x="1" y="627"/>
                  </a:lnTo>
                  <a:lnTo>
                    <a:pt x="0" y="612"/>
                  </a:lnTo>
                  <a:lnTo>
                    <a:pt x="0" y="595"/>
                  </a:lnTo>
                  <a:lnTo>
                    <a:pt x="0" y="5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112" name="Freeform 111">
              <a:extLst>
                <a:ext uri="{FF2B5EF4-FFF2-40B4-BE49-F238E27FC236}">
                  <a16:creationId xmlns:a16="http://schemas.microsoft.com/office/drawing/2014/main" id="{FB4B6371-42B9-6441-1F1C-6290EEBDE8BF}"/>
                </a:ext>
              </a:extLst>
            </p:cNvPr>
            <p:cNvSpPr>
              <a:spLocks/>
            </p:cNvSpPr>
            <p:nvPr/>
          </p:nvSpPr>
          <p:spPr bwMode="auto">
            <a:xfrm>
              <a:off x="4457" y="2534"/>
              <a:ext cx="1193" cy="1192"/>
            </a:xfrm>
            <a:custGeom>
              <a:avLst/>
              <a:gdLst>
                <a:gd name="T0" fmla="*/ 2 w 1193"/>
                <a:gd name="T1" fmla="*/ 551 h 1192"/>
                <a:gd name="T2" fmla="*/ 9 w 1193"/>
                <a:gd name="T3" fmla="*/ 490 h 1192"/>
                <a:gd name="T4" fmla="*/ 23 w 1193"/>
                <a:gd name="T5" fmla="*/ 433 h 1192"/>
                <a:gd name="T6" fmla="*/ 42 w 1193"/>
                <a:gd name="T7" fmla="*/ 377 h 1192"/>
                <a:gd name="T8" fmla="*/ 65 w 1193"/>
                <a:gd name="T9" fmla="*/ 325 h 1192"/>
                <a:gd name="T10" fmla="*/ 94 w 1193"/>
                <a:gd name="T11" fmla="*/ 275 h 1192"/>
                <a:gd name="T12" fmla="*/ 128 w 1193"/>
                <a:gd name="T13" fmla="*/ 228 h 1192"/>
                <a:gd name="T14" fmla="*/ 175 w 1193"/>
                <a:gd name="T15" fmla="*/ 174 h 1192"/>
                <a:gd name="T16" fmla="*/ 229 w 1193"/>
                <a:gd name="T17" fmla="*/ 127 h 1192"/>
                <a:gd name="T18" fmla="*/ 276 w 1193"/>
                <a:gd name="T19" fmla="*/ 94 h 1192"/>
                <a:gd name="T20" fmla="*/ 325 w 1193"/>
                <a:gd name="T21" fmla="*/ 65 h 1192"/>
                <a:gd name="T22" fmla="*/ 378 w 1193"/>
                <a:gd name="T23" fmla="*/ 42 h 1192"/>
                <a:gd name="T24" fmla="*/ 433 w 1193"/>
                <a:gd name="T25" fmla="*/ 22 h 1192"/>
                <a:gd name="T26" fmla="*/ 491 w 1193"/>
                <a:gd name="T27" fmla="*/ 9 h 1192"/>
                <a:gd name="T28" fmla="*/ 550 w 1193"/>
                <a:gd name="T29" fmla="*/ 2 h 1192"/>
                <a:gd name="T30" fmla="*/ 612 w 1193"/>
                <a:gd name="T31" fmla="*/ 0 h 1192"/>
                <a:gd name="T32" fmla="*/ 672 w 1193"/>
                <a:gd name="T33" fmla="*/ 5 h 1192"/>
                <a:gd name="T34" fmla="*/ 732 w 1193"/>
                <a:gd name="T35" fmla="*/ 15 h 1192"/>
                <a:gd name="T36" fmla="*/ 788 w 1193"/>
                <a:gd name="T37" fmla="*/ 31 h 1192"/>
                <a:gd name="T38" fmla="*/ 842 w 1193"/>
                <a:gd name="T39" fmla="*/ 53 h 1192"/>
                <a:gd name="T40" fmla="*/ 893 w 1193"/>
                <a:gd name="T41" fmla="*/ 79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7 h 1192"/>
                <a:gd name="T66" fmla="*/ 1174 w 1193"/>
                <a:gd name="T67" fmla="*/ 745 h 1192"/>
                <a:gd name="T68" fmla="*/ 1157 w 1193"/>
                <a:gd name="T69" fmla="*/ 800 h 1192"/>
                <a:gd name="T70" fmla="*/ 1134 w 1193"/>
                <a:gd name="T71" fmla="*/ 854 h 1192"/>
                <a:gd name="T72" fmla="*/ 1106 w 1193"/>
                <a:gd name="T73" fmla="*/ 905 h 1192"/>
                <a:gd name="T74" fmla="*/ 1074 w 1193"/>
                <a:gd name="T75" fmla="*/ 952 h 1192"/>
                <a:gd name="T76" fmla="*/ 1038 w 1193"/>
                <a:gd name="T77" fmla="*/ 996 h 1192"/>
                <a:gd name="T78" fmla="*/ 975 w 1193"/>
                <a:gd name="T79" fmla="*/ 1056 h 1192"/>
                <a:gd name="T80" fmla="*/ 930 w 1193"/>
                <a:gd name="T81" fmla="*/ 1090 h 1192"/>
                <a:gd name="T82" fmla="*/ 881 w 1193"/>
                <a:gd name="T83" fmla="*/ 1120 h 1192"/>
                <a:gd name="T84" fmla="*/ 829 w 1193"/>
                <a:gd name="T85" fmla="*/ 1145 h 1192"/>
                <a:gd name="T86" fmla="*/ 773 w 1193"/>
                <a:gd name="T87" fmla="*/ 1165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5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6 h 1192"/>
                <a:gd name="T110" fmla="*/ 118 w 1193"/>
                <a:gd name="T111" fmla="*/ 952 h 1192"/>
                <a:gd name="T112" fmla="*/ 87 w 1193"/>
                <a:gd name="T113" fmla="*/ 905 h 1192"/>
                <a:gd name="T114" fmla="*/ 59 w 1193"/>
                <a:gd name="T115" fmla="*/ 854 h 1192"/>
                <a:gd name="T116" fmla="*/ 37 w 1193"/>
                <a:gd name="T117" fmla="*/ 800 h 1192"/>
                <a:gd name="T118" fmla="*/ 20 w 1193"/>
                <a:gd name="T119" fmla="*/ 745 h 1192"/>
                <a:gd name="T120" fmla="*/ 7 w 1193"/>
                <a:gd name="T121" fmla="*/ 686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6"/>
                  </a:moveTo>
                  <a:lnTo>
                    <a:pt x="0" y="580"/>
                  </a:lnTo>
                  <a:lnTo>
                    <a:pt x="1" y="565"/>
                  </a:lnTo>
                  <a:lnTo>
                    <a:pt x="2" y="551"/>
                  </a:lnTo>
                  <a:lnTo>
                    <a:pt x="3" y="535"/>
                  </a:lnTo>
                  <a:lnTo>
                    <a:pt x="5" y="520"/>
                  </a:lnTo>
                  <a:lnTo>
                    <a:pt x="7" y="506"/>
                  </a:lnTo>
                  <a:lnTo>
                    <a:pt x="9" y="490"/>
                  </a:lnTo>
                  <a:lnTo>
                    <a:pt x="12" y="476"/>
                  </a:lnTo>
                  <a:lnTo>
                    <a:pt x="15" y="462"/>
                  </a:lnTo>
                  <a:lnTo>
                    <a:pt x="20" y="446"/>
                  </a:lnTo>
                  <a:lnTo>
                    <a:pt x="23" y="433"/>
                  </a:lnTo>
                  <a:lnTo>
                    <a:pt x="28" y="419"/>
                  </a:lnTo>
                  <a:lnTo>
                    <a:pt x="32" y="405"/>
                  </a:lnTo>
                  <a:lnTo>
                    <a:pt x="37" y="391"/>
                  </a:lnTo>
                  <a:lnTo>
                    <a:pt x="42" y="377"/>
                  </a:lnTo>
                  <a:lnTo>
                    <a:pt x="47" y="364"/>
                  </a:lnTo>
                  <a:lnTo>
                    <a:pt x="53" y="351"/>
                  </a:lnTo>
                  <a:lnTo>
                    <a:pt x="59" y="337"/>
                  </a:lnTo>
                  <a:lnTo>
                    <a:pt x="65" y="325"/>
                  </a:lnTo>
                  <a:lnTo>
                    <a:pt x="73" y="312"/>
                  </a:lnTo>
                  <a:lnTo>
                    <a:pt x="80" y="300"/>
                  </a:lnTo>
                  <a:lnTo>
                    <a:pt x="87" y="287"/>
                  </a:lnTo>
                  <a:lnTo>
                    <a:pt x="94" y="275"/>
                  </a:lnTo>
                  <a:lnTo>
                    <a:pt x="102" y="263"/>
                  </a:lnTo>
                  <a:lnTo>
                    <a:pt x="110" y="251"/>
                  </a:lnTo>
                  <a:lnTo>
                    <a:pt x="118" y="239"/>
                  </a:lnTo>
                  <a:lnTo>
                    <a:pt x="128" y="228"/>
                  </a:lnTo>
                  <a:lnTo>
                    <a:pt x="137" y="217"/>
                  </a:lnTo>
                  <a:lnTo>
                    <a:pt x="146" y="206"/>
                  </a:lnTo>
                  <a:lnTo>
                    <a:pt x="155" y="196"/>
                  </a:lnTo>
                  <a:lnTo>
                    <a:pt x="175" y="174"/>
                  </a:lnTo>
                  <a:lnTo>
                    <a:pt x="196" y="155"/>
                  </a:lnTo>
                  <a:lnTo>
                    <a:pt x="206" y="146"/>
                  </a:lnTo>
                  <a:lnTo>
                    <a:pt x="217" y="136"/>
                  </a:lnTo>
                  <a:lnTo>
                    <a:pt x="229" y="127"/>
                  </a:lnTo>
                  <a:lnTo>
                    <a:pt x="240" y="118"/>
                  </a:lnTo>
                  <a:lnTo>
                    <a:pt x="251" y="110"/>
                  </a:lnTo>
                  <a:lnTo>
                    <a:pt x="263" y="102"/>
                  </a:lnTo>
                  <a:lnTo>
                    <a:pt x="276" y="94"/>
                  </a:lnTo>
                  <a:lnTo>
                    <a:pt x="287" y="87"/>
                  </a:lnTo>
                  <a:lnTo>
                    <a:pt x="300" y="79"/>
                  </a:lnTo>
                  <a:lnTo>
                    <a:pt x="312" y="72"/>
                  </a:lnTo>
                  <a:lnTo>
                    <a:pt x="325" y="65"/>
                  </a:lnTo>
                  <a:lnTo>
                    <a:pt x="338" y="59"/>
                  </a:lnTo>
                  <a:lnTo>
                    <a:pt x="351" y="53"/>
                  </a:lnTo>
                  <a:lnTo>
                    <a:pt x="364" y="47"/>
                  </a:lnTo>
                  <a:lnTo>
                    <a:pt x="378" y="42"/>
                  </a:lnTo>
                  <a:lnTo>
                    <a:pt x="392" y="37"/>
                  </a:lnTo>
                  <a:lnTo>
                    <a:pt x="405" y="31"/>
                  </a:lnTo>
                  <a:lnTo>
                    <a:pt x="419" y="27"/>
                  </a:lnTo>
                  <a:lnTo>
                    <a:pt x="433" y="22"/>
                  </a:lnTo>
                  <a:lnTo>
                    <a:pt x="447" y="19"/>
                  </a:lnTo>
                  <a:lnTo>
                    <a:pt x="461" y="15"/>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5"/>
                  </a:lnTo>
                  <a:lnTo>
                    <a:pt x="746" y="19"/>
                  </a:lnTo>
                  <a:lnTo>
                    <a:pt x="760" y="22"/>
                  </a:lnTo>
                  <a:lnTo>
                    <a:pt x="773" y="27"/>
                  </a:lnTo>
                  <a:lnTo>
                    <a:pt x="788" y="31"/>
                  </a:lnTo>
                  <a:lnTo>
                    <a:pt x="801" y="37"/>
                  </a:lnTo>
                  <a:lnTo>
                    <a:pt x="815" y="42"/>
                  </a:lnTo>
                  <a:lnTo>
                    <a:pt x="829" y="47"/>
                  </a:lnTo>
                  <a:lnTo>
                    <a:pt x="842" y="53"/>
                  </a:lnTo>
                  <a:lnTo>
                    <a:pt x="855" y="59"/>
                  </a:lnTo>
                  <a:lnTo>
                    <a:pt x="868" y="65"/>
                  </a:lnTo>
                  <a:lnTo>
                    <a:pt x="881" y="72"/>
                  </a:lnTo>
                  <a:lnTo>
                    <a:pt x="893" y="79"/>
                  </a:lnTo>
                  <a:lnTo>
                    <a:pt x="906" y="87"/>
                  </a:lnTo>
                  <a:lnTo>
                    <a:pt x="918" y="94"/>
                  </a:lnTo>
                  <a:lnTo>
                    <a:pt x="930" y="102"/>
                  </a:lnTo>
                  <a:lnTo>
                    <a:pt x="942" y="110"/>
                  </a:lnTo>
                  <a:lnTo>
                    <a:pt x="953" y="118"/>
                  </a:lnTo>
                  <a:lnTo>
                    <a:pt x="964" y="127"/>
                  </a:lnTo>
                  <a:lnTo>
                    <a:pt x="975" y="136"/>
                  </a:lnTo>
                  <a:lnTo>
                    <a:pt x="987" y="146"/>
                  </a:lnTo>
                  <a:lnTo>
                    <a:pt x="997" y="155"/>
                  </a:lnTo>
                  <a:lnTo>
                    <a:pt x="1018" y="174"/>
                  </a:lnTo>
                  <a:lnTo>
                    <a:pt x="1038" y="196"/>
                  </a:lnTo>
                  <a:lnTo>
                    <a:pt x="1047" y="206"/>
                  </a:lnTo>
                  <a:lnTo>
                    <a:pt x="1057" y="217"/>
                  </a:lnTo>
                  <a:lnTo>
                    <a:pt x="1065" y="228"/>
                  </a:lnTo>
                  <a:lnTo>
                    <a:pt x="1074" y="239"/>
                  </a:lnTo>
                  <a:lnTo>
                    <a:pt x="1083" y="251"/>
                  </a:lnTo>
                  <a:lnTo>
                    <a:pt x="1091" y="263"/>
                  </a:lnTo>
                  <a:lnTo>
                    <a:pt x="1099" y="275"/>
                  </a:lnTo>
                  <a:lnTo>
                    <a:pt x="1106" y="286"/>
                  </a:lnTo>
                  <a:lnTo>
                    <a:pt x="1114" y="300"/>
                  </a:lnTo>
                  <a:lnTo>
                    <a:pt x="1120" y="312"/>
                  </a:lnTo>
                  <a:lnTo>
                    <a:pt x="1127" y="324"/>
                  </a:lnTo>
                  <a:lnTo>
                    <a:pt x="1134" y="337"/>
                  </a:lnTo>
                  <a:lnTo>
                    <a:pt x="1140" y="351"/>
                  </a:lnTo>
                  <a:lnTo>
                    <a:pt x="1146" y="364"/>
                  </a:lnTo>
                  <a:lnTo>
                    <a:pt x="1151" y="377"/>
                  </a:lnTo>
                  <a:lnTo>
                    <a:pt x="1156" y="391"/>
                  </a:lnTo>
                  <a:lnTo>
                    <a:pt x="1161" y="405"/>
                  </a:lnTo>
                  <a:lnTo>
                    <a:pt x="1166" y="419"/>
                  </a:lnTo>
                  <a:lnTo>
                    <a:pt x="1170" y="432"/>
                  </a:lnTo>
                  <a:lnTo>
                    <a:pt x="1174" y="446"/>
                  </a:lnTo>
                  <a:lnTo>
                    <a:pt x="1177" y="461"/>
                  </a:lnTo>
                  <a:lnTo>
                    <a:pt x="1180" y="476"/>
                  </a:lnTo>
                  <a:lnTo>
                    <a:pt x="1184" y="490"/>
                  </a:lnTo>
                  <a:lnTo>
                    <a:pt x="1186" y="505"/>
                  </a:lnTo>
                  <a:lnTo>
                    <a:pt x="1188" y="520"/>
                  </a:lnTo>
                  <a:lnTo>
                    <a:pt x="1190" y="535"/>
                  </a:lnTo>
                  <a:lnTo>
                    <a:pt x="1191" y="549"/>
                  </a:lnTo>
                  <a:lnTo>
                    <a:pt x="1192" y="565"/>
                  </a:lnTo>
                  <a:lnTo>
                    <a:pt x="1193" y="580"/>
                  </a:lnTo>
                  <a:lnTo>
                    <a:pt x="1193" y="595"/>
                  </a:lnTo>
                  <a:lnTo>
                    <a:pt x="1193" y="596"/>
                  </a:lnTo>
                  <a:lnTo>
                    <a:pt x="1193" y="612"/>
                  </a:lnTo>
                  <a:lnTo>
                    <a:pt x="1192" y="627"/>
                  </a:lnTo>
                  <a:lnTo>
                    <a:pt x="1191" y="641"/>
                  </a:lnTo>
                  <a:lnTo>
                    <a:pt x="1190" y="657"/>
                  </a:lnTo>
                  <a:lnTo>
                    <a:pt x="1188" y="672"/>
                  </a:lnTo>
                  <a:lnTo>
                    <a:pt x="1186" y="687"/>
                  </a:lnTo>
                  <a:lnTo>
                    <a:pt x="1184" y="701"/>
                  </a:lnTo>
                  <a:lnTo>
                    <a:pt x="1180" y="716"/>
                  </a:lnTo>
                  <a:lnTo>
                    <a:pt x="1177" y="731"/>
                  </a:lnTo>
                  <a:lnTo>
                    <a:pt x="1174" y="745"/>
                  </a:lnTo>
                  <a:lnTo>
                    <a:pt x="1170" y="760"/>
                  </a:lnTo>
                  <a:lnTo>
                    <a:pt x="1166" y="773"/>
                  </a:lnTo>
                  <a:lnTo>
                    <a:pt x="1161" y="787"/>
                  </a:lnTo>
                  <a:lnTo>
                    <a:pt x="1157" y="800"/>
                  </a:lnTo>
                  <a:lnTo>
                    <a:pt x="1151" y="815"/>
                  </a:lnTo>
                  <a:lnTo>
                    <a:pt x="1146" y="828"/>
                  </a:lnTo>
                  <a:lnTo>
                    <a:pt x="1140" y="841"/>
                  </a:lnTo>
                  <a:lnTo>
                    <a:pt x="1134" y="854"/>
                  </a:lnTo>
                  <a:lnTo>
                    <a:pt x="1127" y="868"/>
                  </a:lnTo>
                  <a:lnTo>
                    <a:pt x="1120" y="880"/>
                  </a:lnTo>
                  <a:lnTo>
                    <a:pt x="1114" y="892"/>
                  </a:lnTo>
                  <a:lnTo>
                    <a:pt x="1106" y="905"/>
                  </a:lnTo>
                  <a:lnTo>
                    <a:pt x="1099" y="918"/>
                  </a:lnTo>
                  <a:lnTo>
                    <a:pt x="1091" y="929"/>
                  </a:lnTo>
                  <a:lnTo>
                    <a:pt x="1083" y="941"/>
                  </a:lnTo>
                  <a:lnTo>
                    <a:pt x="1074" y="952"/>
                  </a:lnTo>
                  <a:lnTo>
                    <a:pt x="1065" y="963"/>
                  </a:lnTo>
                  <a:lnTo>
                    <a:pt x="1057" y="975"/>
                  </a:lnTo>
                  <a:lnTo>
                    <a:pt x="1047" y="986"/>
                  </a:lnTo>
                  <a:lnTo>
                    <a:pt x="1038" y="996"/>
                  </a:lnTo>
                  <a:lnTo>
                    <a:pt x="1018" y="1018"/>
                  </a:lnTo>
                  <a:lnTo>
                    <a:pt x="997" y="1037"/>
                  </a:lnTo>
                  <a:lnTo>
                    <a:pt x="987" y="1046"/>
                  </a:lnTo>
                  <a:lnTo>
                    <a:pt x="975" y="1056"/>
                  </a:lnTo>
                  <a:lnTo>
                    <a:pt x="964" y="1064"/>
                  </a:lnTo>
                  <a:lnTo>
                    <a:pt x="953" y="1074"/>
                  </a:lnTo>
                  <a:lnTo>
                    <a:pt x="942" y="1082"/>
                  </a:lnTo>
                  <a:lnTo>
                    <a:pt x="930" y="1090"/>
                  </a:lnTo>
                  <a:lnTo>
                    <a:pt x="918" y="1098"/>
                  </a:lnTo>
                  <a:lnTo>
                    <a:pt x="906" y="1105"/>
                  </a:lnTo>
                  <a:lnTo>
                    <a:pt x="893" y="1113"/>
                  </a:lnTo>
                  <a:lnTo>
                    <a:pt x="881" y="1120"/>
                  </a:lnTo>
                  <a:lnTo>
                    <a:pt x="868" y="1127"/>
                  </a:lnTo>
                  <a:lnTo>
                    <a:pt x="855" y="1133"/>
                  </a:lnTo>
                  <a:lnTo>
                    <a:pt x="842" y="1139"/>
                  </a:lnTo>
                  <a:lnTo>
                    <a:pt x="829" y="1145"/>
                  </a:lnTo>
                  <a:lnTo>
                    <a:pt x="815" y="1150"/>
                  </a:lnTo>
                  <a:lnTo>
                    <a:pt x="801" y="1155"/>
                  </a:lnTo>
                  <a:lnTo>
                    <a:pt x="788" y="1160"/>
                  </a:lnTo>
                  <a:lnTo>
                    <a:pt x="773" y="1165"/>
                  </a:lnTo>
                  <a:lnTo>
                    <a:pt x="759" y="1169"/>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69"/>
                  </a:lnTo>
                  <a:lnTo>
                    <a:pt x="419" y="1165"/>
                  </a:lnTo>
                  <a:lnTo>
                    <a:pt x="405" y="1160"/>
                  </a:lnTo>
                  <a:lnTo>
                    <a:pt x="392" y="1156"/>
                  </a:lnTo>
                  <a:lnTo>
                    <a:pt x="378" y="1150"/>
                  </a:lnTo>
                  <a:lnTo>
                    <a:pt x="364" y="1145"/>
                  </a:lnTo>
                  <a:lnTo>
                    <a:pt x="351" y="1139"/>
                  </a:lnTo>
                  <a:lnTo>
                    <a:pt x="338" y="1133"/>
                  </a:lnTo>
                  <a:lnTo>
                    <a:pt x="326" y="1127"/>
                  </a:lnTo>
                  <a:lnTo>
                    <a:pt x="312" y="1120"/>
                  </a:lnTo>
                  <a:lnTo>
                    <a:pt x="300" y="1113"/>
                  </a:lnTo>
                  <a:lnTo>
                    <a:pt x="288" y="1105"/>
                  </a:lnTo>
                  <a:lnTo>
                    <a:pt x="276" y="1098"/>
                  </a:lnTo>
                  <a:lnTo>
                    <a:pt x="263" y="1090"/>
                  </a:lnTo>
                  <a:lnTo>
                    <a:pt x="251" y="1082"/>
                  </a:lnTo>
                  <a:lnTo>
                    <a:pt x="240" y="1074"/>
                  </a:lnTo>
                  <a:lnTo>
                    <a:pt x="229" y="1064"/>
                  </a:lnTo>
                  <a:lnTo>
                    <a:pt x="217" y="1056"/>
                  </a:lnTo>
                  <a:lnTo>
                    <a:pt x="206" y="1046"/>
                  </a:lnTo>
                  <a:lnTo>
                    <a:pt x="196" y="1037"/>
                  </a:lnTo>
                  <a:lnTo>
                    <a:pt x="175" y="1018"/>
                  </a:lnTo>
                  <a:lnTo>
                    <a:pt x="155" y="996"/>
                  </a:lnTo>
                  <a:lnTo>
                    <a:pt x="146" y="986"/>
                  </a:lnTo>
                  <a:lnTo>
                    <a:pt x="137" y="975"/>
                  </a:lnTo>
                  <a:lnTo>
                    <a:pt x="128" y="963"/>
                  </a:lnTo>
                  <a:lnTo>
                    <a:pt x="118" y="952"/>
                  </a:lnTo>
                  <a:lnTo>
                    <a:pt x="110" y="941"/>
                  </a:lnTo>
                  <a:lnTo>
                    <a:pt x="102" y="929"/>
                  </a:lnTo>
                  <a:lnTo>
                    <a:pt x="94" y="918"/>
                  </a:lnTo>
                  <a:lnTo>
                    <a:pt x="87" y="905"/>
                  </a:lnTo>
                  <a:lnTo>
                    <a:pt x="80" y="892"/>
                  </a:lnTo>
                  <a:lnTo>
                    <a:pt x="73" y="880"/>
                  </a:lnTo>
                  <a:lnTo>
                    <a:pt x="65" y="868"/>
                  </a:lnTo>
                  <a:lnTo>
                    <a:pt x="59" y="854"/>
                  </a:lnTo>
                  <a:lnTo>
                    <a:pt x="53" y="841"/>
                  </a:lnTo>
                  <a:lnTo>
                    <a:pt x="47" y="828"/>
                  </a:lnTo>
                  <a:lnTo>
                    <a:pt x="42" y="815"/>
                  </a:lnTo>
                  <a:lnTo>
                    <a:pt x="37" y="800"/>
                  </a:lnTo>
                  <a:lnTo>
                    <a:pt x="32" y="787"/>
                  </a:lnTo>
                  <a:lnTo>
                    <a:pt x="28" y="773"/>
                  </a:lnTo>
                  <a:lnTo>
                    <a:pt x="23" y="759"/>
                  </a:lnTo>
                  <a:lnTo>
                    <a:pt x="20" y="745"/>
                  </a:lnTo>
                  <a:lnTo>
                    <a:pt x="15" y="730"/>
                  </a:lnTo>
                  <a:lnTo>
                    <a:pt x="12" y="716"/>
                  </a:lnTo>
                  <a:lnTo>
                    <a:pt x="9" y="701"/>
                  </a:lnTo>
                  <a:lnTo>
                    <a:pt x="7" y="686"/>
                  </a:lnTo>
                  <a:lnTo>
                    <a:pt x="5" y="672"/>
                  </a:lnTo>
                  <a:lnTo>
                    <a:pt x="3" y="657"/>
                  </a:lnTo>
                  <a:lnTo>
                    <a:pt x="2" y="641"/>
                  </a:lnTo>
                  <a:lnTo>
                    <a:pt x="1" y="627"/>
                  </a:lnTo>
                  <a:lnTo>
                    <a:pt x="0" y="612"/>
                  </a:lnTo>
                  <a:lnTo>
                    <a:pt x="0" y="59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113" name="Line 112">
              <a:extLst>
                <a:ext uri="{FF2B5EF4-FFF2-40B4-BE49-F238E27FC236}">
                  <a16:creationId xmlns:a16="http://schemas.microsoft.com/office/drawing/2014/main" id="{0E0BB8BE-E456-5EB4-1329-2F1E590DB18D}"/>
                </a:ext>
              </a:extLst>
            </p:cNvPr>
            <p:cNvSpPr>
              <a:spLocks noChangeShapeType="1"/>
            </p:cNvSpPr>
            <p:nvPr/>
          </p:nvSpPr>
          <p:spPr bwMode="auto">
            <a:xfrm>
              <a:off x="4457" y="3130"/>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14" name="Line 113">
              <a:extLst>
                <a:ext uri="{FF2B5EF4-FFF2-40B4-BE49-F238E27FC236}">
                  <a16:creationId xmlns:a16="http://schemas.microsoft.com/office/drawing/2014/main" id="{739A540D-2B76-2879-0E0B-E6F73A729025}"/>
                </a:ext>
              </a:extLst>
            </p:cNvPr>
            <p:cNvSpPr>
              <a:spLocks noChangeShapeType="1"/>
            </p:cNvSpPr>
            <p:nvPr/>
          </p:nvSpPr>
          <p:spPr bwMode="auto">
            <a:xfrm>
              <a:off x="5054" y="2534"/>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15" name="Line 114">
              <a:extLst>
                <a:ext uri="{FF2B5EF4-FFF2-40B4-BE49-F238E27FC236}">
                  <a16:creationId xmlns:a16="http://schemas.microsoft.com/office/drawing/2014/main" id="{448B113B-87D8-50AF-BD82-0C7B307E5A9F}"/>
                </a:ext>
              </a:extLst>
            </p:cNvPr>
            <p:cNvSpPr>
              <a:spLocks noChangeShapeType="1"/>
            </p:cNvSpPr>
            <p:nvPr/>
          </p:nvSpPr>
          <p:spPr bwMode="auto">
            <a:xfrm flipH="1" flipV="1">
              <a:off x="4633" y="2708"/>
              <a:ext cx="842" cy="8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16" name="Line 115">
              <a:extLst>
                <a:ext uri="{FF2B5EF4-FFF2-40B4-BE49-F238E27FC236}">
                  <a16:creationId xmlns:a16="http://schemas.microsoft.com/office/drawing/2014/main" id="{6CE80B0B-88B9-2031-72C2-9BE9F30D551E}"/>
                </a:ext>
              </a:extLst>
            </p:cNvPr>
            <p:cNvSpPr>
              <a:spLocks noChangeShapeType="1"/>
            </p:cNvSpPr>
            <p:nvPr/>
          </p:nvSpPr>
          <p:spPr bwMode="auto">
            <a:xfrm flipH="1">
              <a:off x="4633" y="2708"/>
              <a:ext cx="842" cy="8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17" name="Rectangle 116">
              <a:extLst>
                <a:ext uri="{FF2B5EF4-FFF2-40B4-BE49-F238E27FC236}">
                  <a16:creationId xmlns:a16="http://schemas.microsoft.com/office/drawing/2014/main" id="{47C202BF-0E39-8B99-F916-67D04D666587}"/>
                </a:ext>
              </a:extLst>
            </p:cNvPr>
            <p:cNvSpPr>
              <a:spLocks noChangeArrowheads="1"/>
            </p:cNvSpPr>
            <p:nvPr/>
          </p:nvSpPr>
          <p:spPr bwMode="auto">
            <a:xfrm>
              <a:off x="5182" y="2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0</a:t>
              </a:r>
              <a:endParaRPr lang="en-US" altLang="zh-CN" sz="2000">
                <a:cs typeface="+mn-ea"/>
                <a:sym typeface="+mn-lt"/>
              </a:endParaRPr>
            </a:p>
          </p:txBody>
        </p:sp>
        <p:sp>
          <p:nvSpPr>
            <p:cNvPr id="118" name="Rectangle 117">
              <a:extLst>
                <a:ext uri="{FF2B5EF4-FFF2-40B4-BE49-F238E27FC236}">
                  <a16:creationId xmlns:a16="http://schemas.microsoft.com/office/drawing/2014/main" id="{95A164C8-CE9C-57FC-A094-ADF036182FF9}"/>
                </a:ext>
              </a:extLst>
            </p:cNvPr>
            <p:cNvSpPr>
              <a:spLocks noChangeArrowheads="1"/>
            </p:cNvSpPr>
            <p:nvPr/>
          </p:nvSpPr>
          <p:spPr bwMode="auto">
            <a:xfrm>
              <a:off x="5463" y="293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119" name="Rectangle 118">
              <a:extLst>
                <a:ext uri="{FF2B5EF4-FFF2-40B4-BE49-F238E27FC236}">
                  <a16:creationId xmlns:a16="http://schemas.microsoft.com/office/drawing/2014/main" id="{5D56D03F-B507-23EC-BC26-0488EE5A94A4}"/>
                </a:ext>
              </a:extLst>
            </p:cNvPr>
            <p:cNvSpPr>
              <a:spLocks noChangeArrowheads="1"/>
            </p:cNvSpPr>
            <p:nvPr/>
          </p:nvSpPr>
          <p:spPr bwMode="auto">
            <a:xfrm>
              <a:off x="5463" y="323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120" name="Rectangle 119">
              <a:extLst>
                <a:ext uri="{FF2B5EF4-FFF2-40B4-BE49-F238E27FC236}">
                  <a16:creationId xmlns:a16="http://schemas.microsoft.com/office/drawing/2014/main" id="{DA5A509F-E407-7F2A-FE31-BC8D5D52DF26}"/>
                </a:ext>
              </a:extLst>
            </p:cNvPr>
            <p:cNvSpPr>
              <a:spLocks noChangeArrowheads="1"/>
            </p:cNvSpPr>
            <p:nvPr/>
          </p:nvSpPr>
          <p:spPr bwMode="auto">
            <a:xfrm>
              <a:off x="5208" y="3446"/>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121" name="Rectangle 120">
              <a:extLst>
                <a:ext uri="{FF2B5EF4-FFF2-40B4-BE49-F238E27FC236}">
                  <a16:creationId xmlns:a16="http://schemas.microsoft.com/office/drawing/2014/main" id="{9152EEEE-7224-4F2D-27EA-E89EA3328E91}"/>
                </a:ext>
              </a:extLst>
            </p:cNvPr>
            <p:cNvSpPr>
              <a:spLocks noChangeArrowheads="1"/>
            </p:cNvSpPr>
            <p:nvPr/>
          </p:nvSpPr>
          <p:spPr bwMode="auto">
            <a:xfrm>
              <a:off x="4858" y="3488"/>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122" name="Rectangle 121">
              <a:extLst>
                <a:ext uri="{FF2B5EF4-FFF2-40B4-BE49-F238E27FC236}">
                  <a16:creationId xmlns:a16="http://schemas.microsoft.com/office/drawing/2014/main" id="{8564A1E2-2729-7B9C-ECBA-7EC8116B8A3D}"/>
                </a:ext>
              </a:extLst>
            </p:cNvPr>
            <p:cNvSpPr>
              <a:spLocks noChangeArrowheads="1"/>
            </p:cNvSpPr>
            <p:nvPr/>
          </p:nvSpPr>
          <p:spPr bwMode="auto">
            <a:xfrm>
              <a:off x="4650" y="323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123" name="Rectangle 122">
              <a:extLst>
                <a:ext uri="{FF2B5EF4-FFF2-40B4-BE49-F238E27FC236}">
                  <a16:creationId xmlns:a16="http://schemas.microsoft.com/office/drawing/2014/main" id="{1633D462-725B-7B95-61B9-E822E4BDA9CA}"/>
                </a:ext>
              </a:extLst>
            </p:cNvPr>
            <p:cNvSpPr>
              <a:spLocks noChangeArrowheads="1"/>
            </p:cNvSpPr>
            <p:nvPr/>
          </p:nvSpPr>
          <p:spPr bwMode="auto">
            <a:xfrm>
              <a:off x="4650" y="293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124" name="Rectangle 123">
              <a:extLst>
                <a:ext uri="{FF2B5EF4-FFF2-40B4-BE49-F238E27FC236}">
                  <a16:creationId xmlns:a16="http://schemas.microsoft.com/office/drawing/2014/main" id="{29995EE7-6D60-A0FC-5118-23656F916700}"/>
                </a:ext>
              </a:extLst>
            </p:cNvPr>
            <p:cNvSpPr>
              <a:spLocks noChangeArrowheads="1"/>
            </p:cNvSpPr>
            <p:nvPr/>
          </p:nvSpPr>
          <p:spPr bwMode="auto">
            <a:xfrm>
              <a:off x="4858" y="268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125" name="Freeform 124">
              <a:extLst>
                <a:ext uri="{FF2B5EF4-FFF2-40B4-BE49-F238E27FC236}">
                  <a16:creationId xmlns:a16="http://schemas.microsoft.com/office/drawing/2014/main" id="{E372BFDA-4C3C-D0A6-B3D4-889054F422E8}"/>
                </a:ext>
              </a:extLst>
            </p:cNvPr>
            <p:cNvSpPr>
              <a:spLocks/>
            </p:cNvSpPr>
            <p:nvPr/>
          </p:nvSpPr>
          <p:spPr bwMode="auto">
            <a:xfrm>
              <a:off x="4822" y="2924"/>
              <a:ext cx="411" cy="402"/>
            </a:xfrm>
            <a:custGeom>
              <a:avLst/>
              <a:gdLst>
                <a:gd name="T0" fmla="*/ 277 w 411"/>
                <a:gd name="T1" fmla="*/ 399 h 402"/>
                <a:gd name="T2" fmla="*/ 296 w 411"/>
                <a:gd name="T3" fmla="*/ 391 h 402"/>
                <a:gd name="T4" fmla="*/ 315 w 411"/>
                <a:gd name="T5" fmla="*/ 381 h 402"/>
                <a:gd name="T6" fmla="*/ 331 w 411"/>
                <a:gd name="T7" fmla="*/ 370 h 402"/>
                <a:gd name="T8" fmla="*/ 346 w 411"/>
                <a:gd name="T9" fmla="*/ 356 h 402"/>
                <a:gd name="T10" fmla="*/ 360 w 411"/>
                <a:gd name="T11" fmla="*/ 342 h 402"/>
                <a:gd name="T12" fmla="*/ 373 w 411"/>
                <a:gd name="T13" fmla="*/ 327 h 402"/>
                <a:gd name="T14" fmla="*/ 383 w 411"/>
                <a:gd name="T15" fmla="*/ 309 h 402"/>
                <a:gd name="T16" fmla="*/ 392 w 411"/>
                <a:gd name="T17" fmla="*/ 292 h 402"/>
                <a:gd name="T18" fmla="*/ 399 w 411"/>
                <a:gd name="T19" fmla="*/ 274 h 402"/>
                <a:gd name="T20" fmla="*/ 405 w 411"/>
                <a:gd name="T21" fmla="*/ 255 h 402"/>
                <a:gd name="T22" fmla="*/ 409 w 411"/>
                <a:gd name="T23" fmla="*/ 236 h 402"/>
                <a:gd name="T24" fmla="*/ 411 w 411"/>
                <a:gd name="T25" fmla="*/ 216 h 402"/>
                <a:gd name="T26" fmla="*/ 411 w 411"/>
                <a:gd name="T27" fmla="*/ 195 h 402"/>
                <a:gd name="T28" fmla="*/ 409 w 411"/>
                <a:gd name="T29" fmla="*/ 175 h 402"/>
                <a:gd name="T30" fmla="*/ 404 w 411"/>
                <a:gd name="T31" fmla="*/ 154 h 402"/>
                <a:gd name="T32" fmla="*/ 398 w 411"/>
                <a:gd name="T33" fmla="*/ 134 h 402"/>
                <a:gd name="T34" fmla="*/ 390 w 411"/>
                <a:gd name="T35" fmla="*/ 116 h 402"/>
                <a:gd name="T36" fmla="*/ 380 w 411"/>
                <a:gd name="T37" fmla="*/ 97 h 402"/>
                <a:gd name="T38" fmla="*/ 369 w 411"/>
                <a:gd name="T39" fmla="*/ 81 h 402"/>
                <a:gd name="T40" fmla="*/ 355 w 411"/>
                <a:gd name="T41" fmla="*/ 66 h 402"/>
                <a:gd name="T42" fmla="*/ 341 w 411"/>
                <a:gd name="T43" fmla="*/ 51 h 402"/>
                <a:gd name="T44" fmla="*/ 326 w 411"/>
                <a:gd name="T45" fmla="*/ 39 h 402"/>
                <a:gd name="T46" fmla="*/ 309 w 411"/>
                <a:gd name="T47" fmla="*/ 29 h 402"/>
                <a:gd name="T48" fmla="*/ 292 w 411"/>
                <a:gd name="T49" fmla="*/ 20 h 402"/>
                <a:gd name="T50" fmla="*/ 274 w 411"/>
                <a:gd name="T51" fmla="*/ 12 h 402"/>
                <a:gd name="T52" fmla="*/ 254 w 411"/>
                <a:gd name="T53" fmla="*/ 7 h 402"/>
                <a:gd name="T54" fmla="*/ 235 w 411"/>
                <a:gd name="T55" fmla="*/ 2 h 402"/>
                <a:gd name="T56" fmla="*/ 216 w 411"/>
                <a:gd name="T57" fmla="*/ 0 h 402"/>
                <a:gd name="T58" fmla="*/ 195 w 411"/>
                <a:gd name="T59" fmla="*/ 0 h 402"/>
                <a:gd name="T60" fmla="*/ 175 w 411"/>
                <a:gd name="T61" fmla="*/ 2 h 402"/>
                <a:gd name="T62" fmla="*/ 154 w 411"/>
                <a:gd name="T63" fmla="*/ 7 h 402"/>
                <a:gd name="T64" fmla="*/ 134 w 411"/>
                <a:gd name="T65" fmla="*/ 14 h 402"/>
                <a:gd name="T66" fmla="*/ 115 w 411"/>
                <a:gd name="T67" fmla="*/ 22 h 402"/>
                <a:gd name="T68" fmla="*/ 97 w 411"/>
                <a:gd name="T69" fmla="*/ 31 h 402"/>
                <a:gd name="T70" fmla="*/ 81 w 411"/>
                <a:gd name="T71" fmla="*/ 43 h 402"/>
                <a:gd name="T72" fmla="*/ 66 w 411"/>
                <a:gd name="T73" fmla="*/ 55 h 402"/>
                <a:gd name="T74" fmla="*/ 51 w 411"/>
                <a:gd name="T75" fmla="*/ 70 h 402"/>
                <a:gd name="T76" fmla="*/ 39 w 411"/>
                <a:gd name="T77" fmla="*/ 86 h 402"/>
                <a:gd name="T78" fmla="*/ 28 w 411"/>
                <a:gd name="T79" fmla="*/ 102 h 402"/>
                <a:gd name="T80" fmla="*/ 19 w 411"/>
                <a:gd name="T81" fmla="*/ 120 h 402"/>
                <a:gd name="T82" fmla="*/ 12 w 411"/>
                <a:gd name="T83" fmla="*/ 138 h 402"/>
                <a:gd name="T84" fmla="*/ 5 w 411"/>
                <a:gd name="T85" fmla="*/ 157 h 402"/>
                <a:gd name="T86" fmla="*/ 2 w 411"/>
                <a:gd name="T87" fmla="*/ 177 h 402"/>
                <a:gd name="T88" fmla="*/ 0 w 411"/>
                <a:gd name="T89" fmla="*/ 196 h 402"/>
                <a:gd name="T90" fmla="*/ 0 w 411"/>
                <a:gd name="T91" fmla="*/ 217 h 402"/>
                <a:gd name="T92" fmla="*/ 2 w 411"/>
                <a:gd name="T93" fmla="*/ 237 h 402"/>
                <a:gd name="T94" fmla="*/ 6 w 411"/>
                <a:gd name="T95" fmla="*/ 257 h 402"/>
                <a:gd name="T96" fmla="*/ 15 w 411"/>
                <a:gd name="T97" fmla="*/ 282 h 402"/>
                <a:gd name="T98" fmla="*/ 27 w 411"/>
                <a:gd name="T99" fmla="*/ 307 h 402"/>
                <a:gd name="T100" fmla="*/ 43 w 411"/>
                <a:gd name="T101" fmla="*/ 332 h 402"/>
                <a:gd name="T102" fmla="*/ 63 w 411"/>
                <a:gd name="T103" fmla="*/ 354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11" h="402">
                  <a:moveTo>
                    <a:pt x="268" y="402"/>
                  </a:moveTo>
                  <a:lnTo>
                    <a:pt x="277" y="399"/>
                  </a:lnTo>
                  <a:lnTo>
                    <a:pt x="287" y="395"/>
                  </a:lnTo>
                  <a:lnTo>
                    <a:pt x="296" y="391"/>
                  </a:lnTo>
                  <a:lnTo>
                    <a:pt x="305" y="386"/>
                  </a:lnTo>
                  <a:lnTo>
                    <a:pt x="315" y="381"/>
                  </a:lnTo>
                  <a:lnTo>
                    <a:pt x="323" y="375"/>
                  </a:lnTo>
                  <a:lnTo>
                    <a:pt x="331" y="370"/>
                  </a:lnTo>
                  <a:lnTo>
                    <a:pt x="339" y="362"/>
                  </a:lnTo>
                  <a:lnTo>
                    <a:pt x="346" y="356"/>
                  </a:lnTo>
                  <a:lnTo>
                    <a:pt x="353" y="349"/>
                  </a:lnTo>
                  <a:lnTo>
                    <a:pt x="360" y="342"/>
                  </a:lnTo>
                  <a:lnTo>
                    <a:pt x="367" y="334"/>
                  </a:lnTo>
                  <a:lnTo>
                    <a:pt x="373" y="327"/>
                  </a:lnTo>
                  <a:lnTo>
                    <a:pt x="378" y="319"/>
                  </a:lnTo>
                  <a:lnTo>
                    <a:pt x="383" y="309"/>
                  </a:lnTo>
                  <a:lnTo>
                    <a:pt x="388" y="301"/>
                  </a:lnTo>
                  <a:lnTo>
                    <a:pt x="392" y="292"/>
                  </a:lnTo>
                  <a:lnTo>
                    <a:pt x="396" y="283"/>
                  </a:lnTo>
                  <a:lnTo>
                    <a:pt x="399" y="274"/>
                  </a:lnTo>
                  <a:lnTo>
                    <a:pt x="402" y="265"/>
                  </a:lnTo>
                  <a:lnTo>
                    <a:pt x="405" y="255"/>
                  </a:lnTo>
                  <a:lnTo>
                    <a:pt x="407" y="245"/>
                  </a:lnTo>
                  <a:lnTo>
                    <a:pt x="409" y="236"/>
                  </a:lnTo>
                  <a:lnTo>
                    <a:pt x="410" y="226"/>
                  </a:lnTo>
                  <a:lnTo>
                    <a:pt x="411" y="216"/>
                  </a:lnTo>
                  <a:lnTo>
                    <a:pt x="411" y="205"/>
                  </a:lnTo>
                  <a:lnTo>
                    <a:pt x="411" y="195"/>
                  </a:lnTo>
                  <a:lnTo>
                    <a:pt x="410" y="185"/>
                  </a:lnTo>
                  <a:lnTo>
                    <a:pt x="409" y="175"/>
                  </a:lnTo>
                  <a:lnTo>
                    <a:pt x="407" y="165"/>
                  </a:lnTo>
                  <a:lnTo>
                    <a:pt x="404" y="154"/>
                  </a:lnTo>
                  <a:lnTo>
                    <a:pt x="402" y="144"/>
                  </a:lnTo>
                  <a:lnTo>
                    <a:pt x="398" y="134"/>
                  </a:lnTo>
                  <a:lnTo>
                    <a:pt x="394" y="125"/>
                  </a:lnTo>
                  <a:lnTo>
                    <a:pt x="390" y="116"/>
                  </a:lnTo>
                  <a:lnTo>
                    <a:pt x="385" y="106"/>
                  </a:lnTo>
                  <a:lnTo>
                    <a:pt x="380" y="97"/>
                  </a:lnTo>
                  <a:lnTo>
                    <a:pt x="375" y="89"/>
                  </a:lnTo>
                  <a:lnTo>
                    <a:pt x="369" y="81"/>
                  </a:lnTo>
                  <a:lnTo>
                    <a:pt x="363" y="73"/>
                  </a:lnTo>
                  <a:lnTo>
                    <a:pt x="355" y="66"/>
                  </a:lnTo>
                  <a:lnTo>
                    <a:pt x="349" y="59"/>
                  </a:lnTo>
                  <a:lnTo>
                    <a:pt x="341" y="51"/>
                  </a:lnTo>
                  <a:lnTo>
                    <a:pt x="334" y="45"/>
                  </a:lnTo>
                  <a:lnTo>
                    <a:pt x="326" y="39"/>
                  </a:lnTo>
                  <a:lnTo>
                    <a:pt x="318" y="34"/>
                  </a:lnTo>
                  <a:lnTo>
                    <a:pt x="309" y="29"/>
                  </a:lnTo>
                  <a:lnTo>
                    <a:pt x="301" y="24"/>
                  </a:lnTo>
                  <a:lnTo>
                    <a:pt x="292" y="20"/>
                  </a:lnTo>
                  <a:lnTo>
                    <a:pt x="283" y="16"/>
                  </a:lnTo>
                  <a:lnTo>
                    <a:pt x="274" y="12"/>
                  </a:lnTo>
                  <a:lnTo>
                    <a:pt x="265" y="9"/>
                  </a:lnTo>
                  <a:lnTo>
                    <a:pt x="254" y="7"/>
                  </a:lnTo>
                  <a:lnTo>
                    <a:pt x="245" y="4"/>
                  </a:lnTo>
                  <a:lnTo>
                    <a:pt x="235" y="2"/>
                  </a:lnTo>
                  <a:lnTo>
                    <a:pt x="226" y="1"/>
                  </a:lnTo>
                  <a:lnTo>
                    <a:pt x="216" y="0"/>
                  </a:lnTo>
                  <a:lnTo>
                    <a:pt x="205" y="0"/>
                  </a:lnTo>
                  <a:lnTo>
                    <a:pt x="195" y="0"/>
                  </a:lnTo>
                  <a:lnTo>
                    <a:pt x="185" y="1"/>
                  </a:lnTo>
                  <a:lnTo>
                    <a:pt x="175" y="2"/>
                  </a:lnTo>
                  <a:lnTo>
                    <a:pt x="165" y="4"/>
                  </a:lnTo>
                  <a:lnTo>
                    <a:pt x="154" y="7"/>
                  </a:lnTo>
                  <a:lnTo>
                    <a:pt x="144" y="10"/>
                  </a:lnTo>
                  <a:lnTo>
                    <a:pt x="134" y="14"/>
                  </a:lnTo>
                  <a:lnTo>
                    <a:pt x="125" y="17"/>
                  </a:lnTo>
                  <a:lnTo>
                    <a:pt x="115" y="22"/>
                  </a:lnTo>
                  <a:lnTo>
                    <a:pt x="105" y="26"/>
                  </a:lnTo>
                  <a:lnTo>
                    <a:pt x="97" y="31"/>
                  </a:lnTo>
                  <a:lnTo>
                    <a:pt x="89" y="37"/>
                  </a:lnTo>
                  <a:lnTo>
                    <a:pt x="81" y="43"/>
                  </a:lnTo>
                  <a:lnTo>
                    <a:pt x="73" y="49"/>
                  </a:lnTo>
                  <a:lnTo>
                    <a:pt x="66" y="55"/>
                  </a:lnTo>
                  <a:lnTo>
                    <a:pt x="59" y="63"/>
                  </a:lnTo>
                  <a:lnTo>
                    <a:pt x="51" y="70"/>
                  </a:lnTo>
                  <a:lnTo>
                    <a:pt x="45" y="78"/>
                  </a:lnTo>
                  <a:lnTo>
                    <a:pt x="39" y="86"/>
                  </a:lnTo>
                  <a:lnTo>
                    <a:pt x="33" y="94"/>
                  </a:lnTo>
                  <a:lnTo>
                    <a:pt x="28" y="102"/>
                  </a:lnTo>
                  <a:lnTo>
                    <a:pt x="24" y="111"/>
                  </a:lnTo>
                  <a:lnTo>
                    <a:pt x="19" y="120"/>
                  </a:lnTo>
                  <a:lnTo>
                    <a:pt x="15" y="129"/>
                  </a:lnTo>
                  <a:lnTo>
                    <a:pt x="12" y="138"/>
                  </a:lnTo>
                  <a:lnTo>
                    <a:pt x="9" y="147"/>
                  </a:lnTo>
                  <a:lnTo>
                    <a:pt x="5" y="157"/>
                  </a:lnTo>
                  <a:lnTo>
                    <a:pt x="3" y="167"/>
                  </a:lnTo>
                  <a:lnTo>
                    <a:pt x="2" y="177"/>
                  </a:lnTo>
                  <a:lnTo>
                    <a:pt x="0" y="186"/>
                  </a:lnTo>
                  <a:lnTo>
                    <a:pt x="0" y="196"/>
                  </a:lnTo>
                  <a:lnTo>
                    <a:pt x="0" y="206"/>
                  </a:lnTo>
                  <a:lnTo>
                    <a:pt x="0" y="217"/>
                  </a:lnTo>
                  <a:lnTo>
                    <a:pt x="1" y="227"/>
                  </a:lnTo>
                  <a:lnTo>
                    <a:pt x="2" y="237"/>
                  </a:lnTo>
                  <a:lnTo>
                    <a:pt x="4" y="247"/>
                  </a:lnTo>
                  <a:lnTo>
                    <a:pt x="6" y="257"/>
                  </a:lnTo>
                  <a:lnTo>
                    <a:pt x="10" y="268"/>
                  </a:lnTo>
                  <a:lnTo>
                    <a:pt x="15" y="282"/>
                  </a:lnTo>
                  <a:lnTo>
                    <a:pt x="20" y="295"/>
                  </a:lnTo>
                  <a:lnTo>
                    <a:pt x="27" y="307"/>
                  </a:lnTo>
                  <a:lnTo>
                    <a:pt x="35" y="321"/>
                  </a:lnTo>
                  <a:lnTo>
                    <a:pt x="43" y="332"/>
                  </a:lnTo>
                  <a:lnTo>
                    <a:pt x="52" y="343"/>
                  </a:lnTo>
                  <a:lnTo>
                    <a:pt x="63" y="354"/>
                  </a:lnTo>
                  <a:lnTo>
                    <a:pt x="74" y="36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126" name="Freeform 125">
              <a:extLst>
                <a:ext uri="{FF2B5EF4-FFF2-40B4-BE49-F238E27FC236}">
                  <a16:creationId xmlns:a16="http://schemas.microsoft.com/office/drawing/2014/main" id="{712AAB11-C8DA-AF10-46CD-CE9A57A27766}"/>
                </a:ext>
              </a:extLst>
            </p:cNvPr>
            <p:cNvSpPr>
              <a:spLocks/>
            </p:cNvSpPr>
            <p:nvPr/>
          </p:nvSpPr>
          <p:spPr bwMode="auto">
            <a:xfrm>
              <a:off x="5054" y="3308"/>
              <a:ext cx="41" cy="37"/>
            </a:xfrm>
            <a:custGeom>
              <a:avLst/>
              <a:gdLst>
                <a:gd name="T0" fmla="*/ 40 w 41"/>
                <a:gd name="T1" fmla="*/ 37 h 37"/>
                <a:gd name="T2" fmla="*/ 0 w 41"/>
                <a:gd name="T3" fmla="*/ 26 h 37"/>
                <a:gd name="T4" fmla="*/ 32 w 41"/>
                <a:gd name="T5" fmla="*/ 0 h 37"/>
                <a:gd name="T6" fmla="*/ 35 w 41"/>
                <a:gd name="T7" fmla="*/ 4 h 37"/>
                <a:gd name="T8" fmla="*/ 37 w 41"/>
                <a:gd name="T9" fmla="*/ 8 h 37"/>
                <a:gd name="T10" fmla="*/ 39 w 41"/>
                <a:gd name="T11" fmla="*/ 13 h 37"/>
                <a:gd name="T12" fmla="*/ 40 w 41"/>
                <a:gd name="T13" fmla="*/ 17 h 37"/>
                <a:gd name="T14" fmla="*/ 41 w 41"/>
                <a:gd name="T15" fmla="*/ 22 h 37"/>
                <a:gd name="T16" fmla="*/ 41 w 41"/>
                <a:gd name="T17" fmla="*/ 26 h 37"/>
                <a:gd name="T18" fmla="*/ 40 w 41"/>
                <a:gd name="T19" fmla="*/ 31 h 37"/>
                <a:gd name="T20" fmla="*/ 40 w 41"/>
                <a:gd name="T21" fmla="*/ 37 h 37"/>
                <a:gd name="T22" fmla="*/ 40 w 41"/>
                <a:gd name="T23" fmla="*/ 37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37">
                  <a:moveTo>
                    <a:pt x="40" y="37"/>
                  </a:moveTo>
                  <a:lnTo>
                    <a:pt x="0" y="26"/>
                  </a:lnTo>
                  <a:lnTo>
                    <a:pt x="32" y="0"/>
                  </a:lnTo>
                  <a:lnTo>
                    <a:pt x="35" y="4"/>
                  </a:lnTo>
                  <a:lnTo>
                    <a:pt x="37" y="8"/>
                  </a:lnTo>
                  <a:lnTo>
                    <a:pt x="39" y="13"/>
                  </a:lnTo>
                  <a:lnTo>
                    <a:pt x="40" y="17"/>
                  </a:lnTo>
                  <a:lnTo>
                    <a:pt x="41" y="22"/>
                  </a:lnTo>
                  <a:lnTo>
                    <a:pt x="41" y="26"/>
                  </a:lnTo>
                  <a:lnTo>
                    <a:pt x="40" y="31"/>
                  </a:lnTo>
                  <a:lnTo>
                    <a:pt x="4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127" name="Rectangle 126">
              <a:extLst>
                <a:ext uri="{FF2B5EF4-FFF2-40B4-BE49-F238E27FC236}">
                  <a16:creationId xmlns:a16="http://schemas.microsoft.com/office/drawing/2014/main" id="{057DA9CD-2232-BCB0-2DF1-A41DA73832E8}"/>
                </a:ext>
              </a:extLst>
            </p:cNvPr>
            <p:cNvSpPr>
              <a:spLocks noChangeArrowheads="1"/>
            </p:cNvSpPr>
            <p:nvPr/>
          </p:nvSpPr>
          <p:spPr bwMode="auto">
            <a:xfrm>
              <a:off x="4416" y="3782"/>
              <a:ext cx="144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2000" dirty="0">
                  <a:solidFill>
                    <a:srgbClr val="333333"/>
                  </a:solidFill>
                  <a:cs typeface="+mn-ea"/>
                  <a:sym typeface="+mn-lt"/>
                </a:rPr>
                <a:t>⑦</a:t>
              </a:r>
              <a:r>
                <a:rPr lang="zh-CN" altLang="en-US" sz="2000" dirty="0">
                  <a:cs typeface="+mn-ea"/>
                  <a:sym typeface="+mn-lt"/>
                </a:rPr>
                <a:t>收</a:t>
              </a:r>
              <a:r>
                <a:rPr lang="en-US" altLang="zh-CN" sz="2000" dirty="0">
                  <a:cs typeface="+mn-ea"/>
                  <a:sym typeface="+mn-lt"/>
                </a:rPr>
                <a:t>3,4,</a:t>
              </a:r>
              <a:r>
                <a:rPr lang="zh-CN" altLang="en-US" sz="2000" dirty="0">
                  <a:cs typeface="+mn-ea"/>
                  <a:sym typeface="+mn-lt"/>
                </a:rPr>
                <a:t>发</a:t>
              </a:r>
              <a:r>
                <a:rPr lang="en-US" altLang="zh-CN" sz="2000" dirty="0" err="1">
                  <a:cs typeface="+mn-ea"/>
                  <a:sym typeface="+mn-lt"/>
                </a:rPr>
                <a:t>ACK,n</a:t>
              </a:r>
              <a:r>
                <a:rPr lang="en-US" altLang="zh-CN" sz="2000" dirty="0">
                  <a:cs typeface="+mn-ea"/>
                  <a:sym typeface="+mn-lt"/>
                </a:rPr>
                <a:t>=5</a:t>
              </a:r>
            </a:p>
          </p:txBody>
        </p:sp>
        <p:sp>
          <p:nvSpPr>
            <p:cNvPr id="128" name="Freeform 127">
              <a:extLst>
                <a:ext uri="{FF2B5EF4-FFF2-40B4-BE49-F238E27FC236}">
                  <a16:creationId xmlns:a16="http://schemas.microsoft.com/office/drawing/2014/main" id="{7D4D7CB1-5C72-70A0-39FC-1AB22D1B6054}"/>
                </a:ext>
              </a:extLst>
            </p:cNvPr>
            <p:cNvSpPr>
              <a:spLocks/>
            </p:cNvSpPr>
            <p:nvPr/>
          </p:nvSpPr>
          <p:spPr bwMode="auto">
            <a:xfrm>
              <a:off x="4464" y="1008"/>
              <a:ext cx="1193" cy="1192"/>
            </a:xfrm>
            <a:custGeom>
              <a:avLst/>
              <a:gdLst>
                <a:gd name="T0" fmla="*/ 2 w 1193"/>
                <a:gd name="T1" fmla="*/ 551 h 1192"/>
                <a:gd name="T2" fmla="*/ 9 w 1193"/>
                <a:gd name="T3" fmla="*/ 491 h 1192"/>
                <a:gd name="T4" fmla="*/ 23 w 1193"/>
                <a:gd name="T5" fmla="*/ 434 h 1192"/>
                <a:gd name="T6" fmla="*/ 42 w 1193"/>
                <a:gd name="T7" fmla="*/ 378 h 1192"/>
                <a:gd name="T8" fmla="*/ 65 w 1193"/>
                <a:gd name="T9" fmla="*/ 326 h 1192"/>
                <a:gd name="T10" fmla="*/ 94 w 1193"/>
                <a:gd name="T11" fmla="*/ 276 h 1192"/>
                <a:gd name="T12" fmla="*/ 128 w 1193"/>
                <a:gd name="T13" fmla="*/ 229 h 1192"/>
                <a:gd name="T14" fmla="*/ 175 w 1193"/>
                <a:gd name="T15" fmla="*/ 175 h 1192"/>
                <a:gd name="T16" fmla="*/ 229 w 1193"/>
                <a:gd name="T17" fmla="*/ 128 h 1192"/>
                <a:gd name="T18" fmla="*/ 276 w 1193"/>
                <a:gd name="T19" fmla="*/ 94 h 1192"/>
                <a:gd name="T20" fmla="*/ 325 w 1193"/>
                <a:gd name="T21" fmla="*/ 66 h 1192"/>
                <a:gd name="T22" fmla="*/ 378 w 1193"/>
                <a:gd name="T23" fmla="*/ 42 h 1192"/>
                <a:gd name="T24" fmla="*/ 433 w 1193"/>
                <a:gd name="T25" fmla="*/ 23 h 1192"/>
                <a:gd name="T26" fmla="*/ 491 w 1193"/>
                <a:gd name="T27" fmla="*/ 9 h 1192"/>
                <a:gd name="T28" fmla="*/ 550 w 1193"/>
                <a:gd name="T29" fmla="*/ 2 h 1192"/>
                <a:gd name="T30" fmla="*/ 612 w 1193"/>
                <a:gd name="T31" fmla="*/ 0 h 1192"/>
                <a:gd name="T32" fmla="*/ 672 w 1193"/>
                <a:gd name="T33" fmla="*/ 5 h 1192"/>
                <a:gd name="T34" fmla="*/ 732 w 1193"/>
                <a:gd name="T35" fmla="*/ 16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8 h 1192"/>
                <a:gd name="T66" fmla="*/ 1174 w 1193"/>
                <a:gd name="T67" fmla="*/ 746 h 1192"/>
                <a:gd name="T68" fmla="*/ 1157 w 1193"/>
                <a:gd name="T69" fmla="*/ 801 h 1192"/>
                <a:gd name="T70" fmla="*/ 1134 w 1193"/>
                <a:gd name="T71" fmla="*/ 855 h 1192"/>
                <a:gd name="T72" fmla="*/ 1106 w 1193"/>
                <a:gd name="T73" fmla="*/ 906 h 1192"/>
                <a:gd name="T74" fmla="*/ 1074 w 1193"/>
                <a:gd name="T75" fmla="*/ 953 h 1192"/>
                <a:gd name="T76" fmla="*/ 1038 w 1193"/>
                <a:gd name="T77" fmla="*/ 997 h 1192"/>
                <a:gd name="T78" fmla="*/ 975 w 1193"/>
                <a:gd name="T79" fmla="*/ 1057 h 1192"/>
                <a:gd name="T80" fmla="*/ 930 w 1193"/>
                <a:gd name="T81" fmla="*/ 1090 h 1192"/>
                <a:gd name="T82" fmla="*/ 881 w 1193"/>
                <a:gd name="T83" fmla="*/ 1120 h 1192"/>
                <a:gd name="T84" fmla="*/ 829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7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20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0"/>
                  </a:lnTo>
                  <a:lnTo>
                    <a:pt x="1" y="565"/>
                  </a:lnTo>
                  <a:lnTo>
                    <a:pt x="2" y="551"/>
                  </a:lnTo>
                  <a:lnTo>
                    <a:pt x="3" y="536"/>
                  </a:lnTo>
                  <a:lnTo>
                    <a:pt x="5" y="520"/>
                  </a:lnTo>
                  <a:lnTo>
                    <a:pt x="7" y="506"/>
                  </a:lnTo>
                  <a:lnTo>
                    <a:pt x="9" y="491"/>
                  </a:lnTo>
                  <a:lnTo>
                    <a:pt x="12" y="476"/>
                  </a:lnTo>
                  <a:lnTo>
                    <a:pt x="15" y="462"/>
                  </a:lnTo>
                  <a:lnTo>
                    <a:pt x="20" y="447"/>
                  </a:lnTo>
                  <a:lnTo>
                    <a:pt x="23" y="434"/>
                  </a:lnTo>
                  <a:lnTo>
                    <a:pt x="28" y="419"/>
                  </a:lnTo>
                  <a:lnTo>
                    <a:pt x="32" y="405"/>
                  </a:lnTo>
                  <a:lnTo>
                    <a:pt x="37" y="392"/>
                  </a:lnTo>
                  <a:lnTo>
                    <a:pt x="42" y="378"/>
                  </a:lnTo>
                  <a:lnTo>
                    <a:pt x="47" y="364"/>
                  </a:lnTo>
                  <a:lnTo>
                    <a:pt x="53" y="351"/>
                  </a:lnTo>
                  <a:lnTo>
                    <a:pt x="59" y="338"/>
                  </a:lnTo>
                  <a:lnTo>
                    <a:pt x="65" y="326"/>
                  </a:lnTo>
                  <a:lnTo>
                    <a:pt x="73" y="312"/>
                  </a:lnTo>
                  <a:lnTo>
                    <a:pt x="80" y="300"/>
                  </a:lnTo>
                  <a:lnTo>
                    <a:pt x="87" y="288"/>
                  </a:lnTo>
                  <a:lnTo>
                    <a:pt x="94" y="276"/>
                  </a:lnTo>
                  <a:lnTo>
                    <a:pt x="102" y="263"/>
                  </a:lnTo>
                  <a:lnTo>
                    <a:pt x="110" y="251"/>
                  </a:lnTo>
                  <a:lnTo>
                    <a:pt x="118" y="240"/>
                  </a:lnTo>
                  <a:lnTo>
                    <a:pt x="128" y="229"/>
                  </a:lnTo>
                  <a:lnTo>
                    <a:pt x="137" y="217"/>
                  </a:lnTo>
                  <a:lnTo>
                    <a:pt x="146" y="206"/>
                  </a:lnTo>
                  <a:lnTo>
                    <a:pt x="155" y="196"/>
                  </a:lnTo>
                  <a:lnTo>
                    <a:pt x="175" y="175"/>
                  </a:lnTo>
                  <a:lnTo>
                    <a:pt x="196" y="155"/>
                  </a:lnTo>
                  <a:lnTo>
                    <a:pt x="206" y="146"/>
                  </a:lnTo>
                  <a:lnTo>
                    <a:pt x="217" y="137"/>
                  </a:lnTo>
                  <a:lnTo>
                    <a:pt x="229" y="128"/>
                  </a:lnTo>
                  <a:lnTo>
                    <a:pt x="240" y="119"/>
                  </a:lnTo>
                  <a:lnTo>
                    <a:pt x="251" y="110"/>
                  </a:lnTo>
                  <a:lnTo>
                    <a:pt x="263" y="102"/>
                  </a:lnTo>
                  <a:lnTo>
                    <a:pt x="276" y="94"/>
                  </a:lnTo>
                  <a:lnTo>
                    <a:pt x="287" y="87"/>
                  </a:lnTo>
                  <a:lnTo>
                    <a:pt x="300" y="80"/>
                  </a:lnTo>
                  <a:lnTo>
                    <a:pt x="312" y="73"/>
                  </a:lnTo>
                  <a:lnTo>
                    <a:pt x="325" y="66"/>
                  </a:lnTo>
                  <a:lnTo>
                    <a:pt x="338" y="59"/>
                  </a:lnTo>
                  <a:lnTo>
                    <a:pt x="351" y="53"/>
                  </a:lnTo>
                  <a:lnTo>
                    <a:pt x="364" y="47"/>
                  </a:lnTo>
                  <a:lnTo>
                    <a:pt x="378" y="42"/>
                  </a:lnTo>
                  <a:lnTo>
                    <a:pt x="392" y="37"/>
                  </a:lnTo>
                  <a:lnTo>
                    <a:pt x="405" y="32"/>
                  </a:lnTo>
                  <a:lnTo>
                    <a:pt x="419" y="28"/>
                  </a:lnTo>
                  <a:lnTo>
                    <a:pt x="433" y="23"/>
                  </a:lnTo>
                  <a:lnTo>
                    <a:pt x="447" y="20"/>
                  </a:lnTo>
                  <a:lnTo>
                    <a:pt x="461" y="16"/>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6"/>
                  </a:lnTo>
                  <a:lnTo>
                    <a:pt x="746" y="20"/>
                  </a:lnTo>
                  <a:lnTo>
                    <a:pt x="760" y="23"/>
                  </a:lnTo>
                  <a:lnTo>
                    <a:pt x="773" y="28"/>
                  </a:lnTo>
                  <a:lnTo>
                    <a:pt x="788" y="32"/>
                  </a:lnTo>
                  <a:lnTo>
                    <a:pt x="801" y="37"/>
                  </a:lnTo>
                  <a:lnTo>
                    <a:pt x="815" y="42"/>
                  </a:lnTo>
                  <a:lnTo>
                    <a:pt x="829" y="47"/>
                  </a:lnTo>
                  <a:lnTo>
                    <a:pt x="842" y="53"/>
                  </a:lnTo>
                  <a:lnTo>
                    <a:pt x="855" y="59"/>
                  </a:lnTo>
                  <a:lnTo>
                    <a:pt x="868" y="66"/>
                  </a:lnTo>
                  <a:lnTo>
                    <a:pt x="881" y="73"/>
                  </a:lnTo>
                  <a:lnTo>
                    <a:pt x="893" y="80"/>
                  </a:lnTo>
                  <a:lnTo>
                    <a:pt x="906" y="87"/>
                  </a:lnTo>
                  <a:lnTo>
                    <a:pt x="918" y="94"/>
                  </a:lnTo>
                  <a:lnTo>
                    <a:pt x="930" y="102"/>
                  </a:lnTo>
                  <a:lnTo>
                    <a:pt x="942" y="110"/>
                  </a:lnTo>
                  <a:lnTo>
                    <a:pt x="953" y="119"/>
                  </a:lnTo>
                  <a:lnTo>
                    <a:pt x="964" y="128"/>
                  </a:lnTo>
                  <a:lnTo>
                    <a:pt x="975" y="137"/>
                  </a:lnTo>
                  <a:lnTo>
                    <a:pt x="987" y="146"/>
                  </a:lnTo>
                  <a:lnTo>
                    <a:pt x="997" y="155"/>
                  </a:lnTo>
                  <a:lnTo>
                    <a:pt x="1018" y="175"/>
                  </a:lnTo>
                  <a:lnTo>
                    <a:pt x="1038" y="196"/>
                  </a:lnTo>
                  <a:lnTo>
                    <a:pt x="1047" y="206"/>
                  </a:lnTo>
                  <a:lnTo>
                    <a:pt x="1057" y="217"/>
                  </a:lnTo>
                  <a:lnTo>
                    <a:pt x="1065" y="229"/>
                  </a:lnTo>
                  <a:lnTo>
                    <a:pt x="1074" y="240"/>
                  </a:lnTo>
                  <a:lnTo>
                    <a:pt x="1083" y="251"/>
                  </a:lnTo>
                  <a:lnTo>
                    <a:pt x="1091" y="263"/>
                  </a:lnTo>
                  <a:lnTo>
                    <a:pt x="1099" y="276"/>
                  </a:lnTo>
                  <a:lnTo>
                    <a:pt x="1106" y="287"/>
                  </a:lnTo>
                  <a:lnTo>
                    <a:pt x="1114" y="300"/>
                  </a:lnTo>
                  <a:lnTo>
                    <a:pt x="1120" y="312"/>
                  </a:lnTo>
                  <a:lnTo>
                    <a:pt x="1127" y="325"/>
                  </a:lnTo>
                  <a:lnTo>
                    <a:pt x="1134" y="338"/>
                  </a:lnTo>
                  <a:lnTo>
                    <a:pt x="1140" y="351"/>
                  </a:lnTo>
                  <a:lnTo>
                    <a:pt x="1146" y="364"/>
                  </a:lnTo>
                  <a:lnTo>
                    <a:pt x="1151" y="378"/>
                  </a:lnTo>
                  <a:lnTo>
                    <a:pt x="1156" y="392"/>
                  </a:lnTo>
                  <a:lnTo>
                    <a:pt x="1161" y="405"/>
                  </a:lnTo>
                  <a:lnTo>
                    <a:pt x="1166" y="419"/>
                  </a:lnTo>
                  <a:lnTo>
                    <a:pt x="1170" y="433"/>
                  </a:lnTo>
                  <a:lnTo>
                    <a:pt x="1174" y="447"/>
                  </a:lnTo>
                  <a:lnTo>
                    <a:pt x="1177" y="461"/>
                  </a:lnTo>
                  <a:lnTo>
                    <a:pt x="1180" y="476"/>
                  </a:lnTo>
                  <a:lnTo>
                    <a:pt x="1184" y="491"/>
                  </a:lnTo>
                  <a:lnTo>
                    <a:pt x="1186" y="505"/>
                  </a:lnTo>
                  <a:lnTo>
                    <a:pt x="1188" y="520"/>
                  </a:lnTo>
                  <a:lnTo>
                    <a:pt x="1190" y="536"/>
                  </a:lnTo>
                  <a:lnTo>
                    <a:pt x="1191" y="550"/>
                  </a:lnTo>
                  <a:lnTo>
                    <a:pt x="1192" y="565"/>
                  </a:lnTo>
                  <a:lnTo>
                    <a:pt x="1193" y="580"/>
                  </a:lnTo>
                  <a:lnTo>
                    <a:pt x="1193" y="596"/>
                  </a:lnTo>
                  <a:lnTo>
                    <a:pt x="1193" y="597"/>
                  </a:lnTo>
                  <a:lnTo>
                    <a:pt x="1193" y="612"/>
                  </a:lnTo>
                  <a:lnTo>
                    <a:pt x="1192" y="627"/>
                  </a:lnTo>
                  <a:lnTo>
                    <a:pt x="1191" y="642"/>
                  </a:lnTo>
                  <a:lnTo>
                    <a:pt x="1190" y="657"/>
                  </a:lnTo>
                  <a:lnTo>
                    <a:pt x="1188" y="672"/>
                  </a:lnTo>
                  <a:lnTo>
                    <a:pt x="1186" y="688"/>
                  </a:lnTo>
                  <a:lnTo>
                    <a:pt x="1184" y="702"/>
                  </a:lnTo>
                  <a:lnTo>
                    <a:pt x="1180" y="716"/>
                  </a:lnTo>
                  <a:lnTo>
                    <a:pt x="1177" y="731"/>
                  </a:lnTo>
                  <a:lnTo>
                    <a:pt x="1174" y="746"/>
                  </a:lnTo>
                  <a:lnTo>
                    <a:pt x="1170" y="760"/>
                  </a:lnTo>
                  <a:lnTo>
                    <a:pt x="1166" y="773"/>
                  </a:lnTo>
                  <a:lnTo>
                    <a:pt x="1161" y="787"/>
                  </a:lnTo>
                  <a:lnTo>
                    <a:pt x="1157" y="801"/>
                  </a:lnTo>
                  <a:lnTo>
                    <a:pt x="1151" y="815"/>
                  </a:lnTo>
                  <a:lnTo>
                    <a:pt x="1146" y="828"/>
                  </a:lnTo>
                  <a:lnTo>
                    <a:pt x="1140" y="842"/>
                  </a:lnTo>
                  <a:lnTo>
                    <a:pt x="1134" y="855"/>
                  </a:lnTo>
                  <a:lnTo>
                    <a:pt x="1127" y="868"/>
                  </a:lnTo>
                  <a:lnTo>
                    <a:pt x="1120" y="880"/>
                  </a:lnTo>
                  <a:lnTo>
                    <a:pt x="1114" y="893"/>
                  </a:lnTo>
                  <a:lnTo>
                    <a:pt x="1106" y="906"/>
                  </a:lnTo>
                  <a:lnTo>
                    <a:pt x="1099" y="918"/>
                  </a:lnTo>
                  <a:lnTo>
                    <a:pt x="1091" y="929"/>
                  </a:lnTo>
                  <a:lnTo>
                    <a:pt x="1083" y="941"/>
                  </a:lnTo>
                  <a:lnTo>
                    <a:pt x="1074" y="953"/>
                  </a:lnTo>
                  <a:lnTo>
                    <a:pt x="1065" y="964"/>
                  </a:lnTo>
                  <a:lnTo>
                    <a:pt x="1057" y="975"/>
                  </a:lnTo>
                  <a:lnTo>
                    <a:pt x="1047" y="986"/>
                  </a:lnTo>
                  <a:lnTo>
                    <a:pt x="1038" y="997"/>
                  </a:lnTo>
                  <a:lnTo>
                    <a:pt x="1018" y="1018"/>
                  </a:lnTo>
                  <a:lnTo>
                    <a:pt x="997" y="1037"/>
                  </a:lnTo>
                  <a:lnTo>
                    <a:pt x="987" y="1046"/>
                  </a:lnTo>
                  <a:lnTo>
                    <a:pt x="975" y="1057"/>
                  </a:lnTo>
                  <a:lnTo>
                    <a:pt x="964" y="1065"/>
                  </a:lnTo>
                  <a:lnTo>
                    <a:pt x="953" y="1074"/>
                  </a:lnTo>
                  <a:lnTo>
                    <a:pt x="942" y="1082"/>
                  </a:lnTo>
                  <a:lnTo>
                    <a:pt x="930" y="1090"/>
                  </a:lnTo>
                  <a:lnTo>
                    <a:pt x="918" y="1099"/>
                  </a:lnTo>
                  <a:lnTo>
                    <a:pt x="906" y="1106"/>
                  </a:lnTo>
                  <a:lnTo>
                    <a:pt x="893" y="1114"/>
                  </a:lnTo>
                  <a:lnTo>
                    <a:pt x="881" y="1120"/>
                  </a:lnTo>
                  <a:lnTo>
                    <a:pt x="868" y="1127"/>
                  </a:lnTo>
                  <a:lnTo>
                    <a:pt x="855" y="1133"/>
                  </a:lnTo>
                  <a:lnTo>
                    <a:pt x="842" y="1139"/>
                  </a:lnTo>
                  <a:lnTo>
                    <a:pt x="829" y="1145"/>
                  </a:lnTo>
                  <a:lnTo>
                    <a:pt x="815" y="1151"/>
                  </a:lnTo>
                  <a:lnTo>
                    <a:pt x="801" y="1156"/>
                  </a:lnTo>
                  <a:lnTo>
                    <a:pt x="788" y="1161"/>
                  </a:lnTo>
                  <a:lnTo>
                    <a:pt x="773" y="1166"/>
                  </a:lnTo>
                  <a:lnTo>
                    <a:pt x="759" y="1170"/>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70"/>
                  </a:lnTo>
                  <a:lnTo>
                    <a:pt x="419" y="1166"/>
                  </a:lnTo>
                  <a:lnTo>
                    <a:pt x="405" y="1161"/>
                  </a:lnTo>
                  <a:lnTo>
                    <a:pt x="392" y="1157"/>
                  </a:lnTo>
                  <a:lnTo>
                    <a:pt x="378" y="1151"/>
                  </a:lnTo>
                  <a:lnTo>
                    <a:pt x="364" y="1145"/>
                  </a:lnTo>
                  <a:lnTo>
                    <a:pt x="351" y="1139"/>
                  </a:lnTo>
                  <a:lnTo>
                    <a:pt x="338" y="1133"/>
                  </a:lnTo>
                  <a:lnTo>
                    <a:pt x="326" y="1127"/>
                  </a:lnTo>
                  <a:lnTo>
                    <a:pt x="312" y="1120"/>
                  </a:lnTo>
                  <a:lnTo>
                    <a:pt x="300" y="1114"/>
                  </a:lnTo>
                  <a:lnTo>
                    <a:pt x="288" y="1106"/>
                  </a:lnTo>
                  <a:lnTo>
                    <a:pt x="276" y="1099"/>
                  </a:lnTo>
                  <a:lnTo>
                    <a:pt x="263" y="1090"/>
                  </a:lnTo>
                  <a:lnTo>
                    <a:pt x="251" y="1082"/>
                  </a:lnTo>
                  <a:lnTo>
                    <a:pt x="240" y="1074"/>
                  </a:lnTo>
                  <a:lnTo>
                    <a:pt x="229" y="1065"/>
                  </a:lnTo>
                  <a:lnTo>
                    <a:pt x="217" y="1057"/>
                  </a:lnTo>
                  <a:lnTo>
                    <a:pt x="206" y="1046"/>
                  </a:lnTo>
                  <a:lnTo>
                    <a:pt x="196" y="1037"/>
                  </a:lnTo>
                  <a:lnTo>
                    <a:pt x="175" y="1018"/>
                  </a:lnTo>
                  <a:lnTo>
                    <a:pt x="155" y="997"/>
                  </a:lnTo>
                  <a:lnTo>
                    <a:pt x="146" y="986"/>
                  </a:lnTo>
                  <a:lnTo>
                    <a:pt x="137" y="975"/>
                  </a:lnTo>
                  <a:lnTo>
                    <a:pt x="128" y="964"/>
                  </a:lnTo>
                  <a:lnTo>
                    <a:pt x="118" y="953"/>
                  </a:lnTo>
                  <a:lnTo>
                    <a:pt x="110" y="941"/>
                  </a:lnTo>
                  <a:lnTo>
                    <a:pt x="102" y="929"/>
                  </a:lnTo>
                  <a:lnTo>
                    <a:pt x="94" y="918"/>
                  </a:lnTo>
                  <a:lnTo>
                    <a:pt x="87" y="906"/>
                  </a:lnTo>
                  <a:lnTo>
                    <a:pt x="80" y="893"/>
                  </a:lnTo>
                  <a:lnTo>
                    <a:pt x="73" y="880"/>
                  </a:lnTo>
                  <a:lnTo>
                    <a:pt x="65" y="868"/>
                  </a:lnTo>
                  <a:lnTo>
                    <a:pt x="59" y="855"/>
                  </a:lnTo>
                  <a:lnTo>
                    <a:pt x="53" y="842"/>
                  </a:lnTo>
                  <a:lnTo>
                    <a:pt x="47" y="828"/>
                  </a:lnTo>
                  <a:lnTo>
                    <a:pt x="42" y="815"/>
                  </a:lnTo>
                  <a:lnTo>
                    <a:pt x="37" y="801"/>
                  </a:lnTo>
                  <a:lnTo>
                    <a:pt x="32" y="787"/>
                  </a:lnTo>
                  <a:lnTo>
                    <a:pt x="28" y="773"/>
                  </a:lnTo>
                  <a:lnTo>
                    <a:pt x="23" y="759"/>
                  </a:lnTo>
                  <a:lnTo>
                    <a:pt x="20" y="746"/>
                  </a:lnTo>
                  <a:lnTo>
                    <a:pt x="15" y="730"/>
                  </a:lnTo>
                  <a:lnTo>
                    <a:pt x="12" y="716"/>
                  </a:lnTo>
                  <a:lnTo>
                    <a:pt x="9" y="702"/>
                  </a:lnTo>
                  <a:lnTo>
                    <a:pt x="7" y="687"/>
                  </a:lnTo>
                  <a:lnTo>
                    <a:pt x="5" y="672"/>
                  </a:lnTo>
                  <a:lnTo>
                    <a:pt x="3" y="657"/>
                  </a:lnTo>
                  <a:lnTo>
                    <a:pt x="2" y="642"/>
                  </a:lnTo>
                  <a:lnTo>
                    <a:pt x="1" y="627"/>
                  </a:lnTo>
                  <a:lnTo>
                    <a:pt x="0" y="612"/>
                  </a:lnTo>
                  <a:lnTo>
                    <a:pt x="0" y="596"/>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129" name="Freeform 128">
              <a:extLst>
                <a:ext uri="{FF2B5EF4-FFF2-40B4-BE49-F238E27FC236}">
                  <a16:creationId xmlns:a16="http://schemas.microsoft.com/office/drawing/2014/main" id="{C4004D35-618B-7FE2-F0CC-6A9B435C014E}"/>
                </a:ext>
              </a:extLst>
            </p:cNvPr>
            <p:cNvSpPr>
              <a:spLocks/>
            </p:cNvSpPr>
            <p:nvPr/>
          </p:nvSpPr>
          <p:spPr bwMode="auto">
            <a:xfrm>
              <a:off x="4457" y="1004"/>
              <a:ext cx="1193" cy="1192"/>
            </a:xfrm>
            <a:custGeom>
              <a:avLst/>
              <a:gdLst>
                <a:gd name="T0" fmla="*/ 2 w 1193"/>
                <a:gd name="T1" fmla="*/ 551 h 1192"/>
                <a:gd name="T2" fmla="*/ 9 w 1193"/>
                <a:gd name="T3" fmla="*/ 491 h 1192"/>
                <a:gd name="T4" fmla="*/ 23 w 1193"/>
                <a:gd name="T5" fmla="*/ 434 h 1192"/>
                <a:gd name="T6" fmla="*/ 42 w 1193"/>
                <a:gd name="T7" fmla="*/ 378 h 1192"/>
                <a:gd name="T8" fmla="*/ 65 w 1193"/>
                <a:gd name="T9" fmla="*/ 326 h 1192"/>
                <a:gd name="T10" fmla="*/ 94 w 1193"/>
                <a:gd name="T11" fmla="*/ 276 h 1192"/>
                <a:gd name="T12" fmla="*/ 128 w 1193"/>
                <a:gd name="T13" fmla="*/ 229 h 1192"/>
                <a:gd name="T14" fmla="*/ 175 w 1193"/>
                <a:gd name="T15" fmla="*/ 175 h 1192"/>
                <a:gd name="T16" fmla="*/ 229 w 1193"/>
                <a:gd name="T17" fmla="*/ 128 h 1192"/>
                <a:gd name="T18" fmla="*/ 276 w 1193"/>
                <a:gd name="T19" fmla="*/ 94 h 1192"/>
                <a:gd name="T20" fmla="*/ 325 w 1193"/>
                <a:gd name="T21" fmla="*/ 66 h 1192"/>
                <a:gd name="T22" fmla="*/ 378 w 1193"/>
                <a:gd name="T23" fmla="*/ 42 h 1192"/>
                <a:gd name="T24" fmla="*/ 433 w 1193"/>
                <a:gd name="T25" fmla="*/ 23 h 1192"/>
                <a:gd name="T26" fmla="*/ 491 w 1193"/>
                <a:gd name="T27" fmla="*/ 9 h 1192"/>
                <a:gd name="T28" fmla="*/ 550 w 1193"/>
                <a:gd name="T29" fmla="*/ 2 h 1192"/>
                <a:gd name="T30" fmla="*/ 612 w 1193"/>
                <a:gd name="T31" fmla="*/ 0 h 1192"/>
                <a:gd name="T32" fmla="*/ 672 w 1193"/>
                <a:gd name="T33" fmla="*/ 5 h 1192"/>
                <a:gd name="T34" fmla="*/ 732 w 1193"/>
                <a:gd name="T35" fmla="*/ 16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8 h 1192"/>
                <a:gd name="T66" fmla="*/ 1174 w 1193"/>
                <a:gd name="T67" fmla="*/ 746 h 1192"/>
                <a:gd name="T68" fmla="*/ 1157 w 1193"/>
                <a:gd name="T69" fmla="*/ 801 h 1192"/>
                <a:gd name="T70" fmla="*/ 1134 w 1193"/>
                <a:gd name="T71" fmla="*/ 855 h 1192"/>
                <a:gd name="T72" fmla="*/ 1106 w 1193"/>
                <a:gd name="T73" fmla="*/ 906 h 1192"/>
                <a:gd name="T74" fmla="*/ 1074 w 1193"/>
                <a:gd name="T75" fmla="*/ 953 h 1192"/>
                <a:gd name="T76" fmla="*/ 1038 w 1193"/>
                <a:gd name="T77" fmla="*/ 997 h 1192"/>
                <a:gd name="T78" fmla="*/ 975 w 1193"/>
                <a:gd name="T79" fmla="*/ 1057 h 1192"/>
                <a:gd name="T80" fmla="*/ 930 w 1193"/>
                <a:gd name="T81" fmla="*/ 1090 h 1192"/>
                <a:gd name="T82" fmla="*/ 881 w 1193"/>
                <a:gd name="T83" fmla="*/ 1120 h 1192"/>
                <a:gd name="T84" fmla="*/ 829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7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20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0"/>
                  </a:lnTo>
                  <a:lnTo>
                    <a:pt x="1" y="565"/>
                  </a:lnTo>
                  <a:lnTo>
                    <a:pt x="2" y="551"/>
                  </a:lnTo>
                  <a:lnTo>
                    <a:pt x="3" y="536"/>
                  </a:lnTo>
                  <a:lnTo>
                    <a:pt x="5" y="520"/>
                  </a:lnTo>
                  <a:lnTo>
                    <a:pt x="7" y="506"/>
                  </a:lnTo>
                  <a:lnTo>
                    <a:pt x="9" y="491"/>
                  </a:lnTo>
                  <a:lnTo>
                    <a:pt x="12" y="476"/>
                  </a:lnTo>
                  <a:lnTo>
                    <a:pt x="15" y="462"/>
                  </a:lnTo>
                  <a:lnTo>
                    <a:pt x="20" y="447"/>
                  </a:lnTo>
                  <a:lnTo>
                    <a:pt x="23" y="434"/>
                  </a:lnTo>
                  <a:lnTo>
                    <a:pt x="28" y="419"/>
                  </a:lnTo>
                  <a:lnTo>
                    <a:pt x="32" y="405"/>
                  </a:lnTo>
                  <a:lnTo>
                    <a:pt x="37" y="392"/>
                  </a:lnTo>
                  <a:lnTo>
                    <a:pt x="42" y="378"/>
                  </a:lnTo>
                  <a:lnTo>
                    <a:pt x="47" y="364"/>
                  </a:lnTo>
                  <a:lnTo>
                    <a:pt x="53" y="351"/>
                  </a:lnTo>
                  <a:lnTo>
                    <a:pt x="59" y="338"/>
                  </a:lnTo>
                  <a:lnTo>
                    <a:pt x="65" y="326"/>
                  </a:lnTo>
                  <a:lnTo>
                    <a:pt x="73" y="312"/>
                  </a:lnTo>
                  <a:lnTo>
                    <a:pt x="80" y="300"/>
                  </a:lnTo>
                  <a:lnTo>
                    <a:pt x="87" y="288"/>
                  </a:lnTo>
                  <a:lnTo>
                    <a:pt x="94" y="276"/>
                  </a:lnTo>
                  <a:lnTo>
                    <a:pt x="102" y="263"/>
                  </a:lnTo>
                  <a:lnTo>
                    <a:pt x="110" y="251"/>
                  </a:lnTo>
                  <a:lnTo>
                    <a:pt x="118" y="240"/>
                  </a:lnTo>
                  <a:lnTo>
                    <a:pt x="128" y="229"/>
                  </a:lnTo>
                  <a:lnTo>
                    <a:pt x="137" y="217"/>
                  </a:lnTo>
                  <a:lnTo>
                    <a:pt x="146" y="206"/>
                  </a:lnTo>
                  <a:lnTo>
                    <a:pt x="155" y="196"/>
                  </a:lnTo>
                  <a:lnTo>
                    <a:pt x="175" y="175"/>
                  </a:lnTo>
                  <a:lnTo>
                    <a:pt x="196" y="155"/>
                  </a:lnTo>
                  <a:lnTo>
                    <a:pt x="206" y="146"/>
                  </a:lnTo>
                  <a:lnTo>
                    <a:pt x="217" y="137"/>
                  </a:lnTo>
                  <a:lnTo>
                    <a:pt x="229" y="128"/>
                  </a:lnTo>
                  <a:lnTo>
                    <a:pt x="240" y="119"/>
                  </a:lnTo>
                  <a:lnTo>
                    <a:pt x="251" y="110"/>
                  </a:lnTo>
                  <a:lnTo>
                    <a:pt x="263" y="102"/>
                  </a:lnTo>
                  <a:lnTo>
                    <a:pt x="276" y="94"/>
                  </a:lnTo>
                  <a:lnTo>
                    <a:pt x="287" y="87"/>
                  </a:lnTo>
                  <a:lnTo>
                    <a:pt x="300" y="80"/>
                  </a:lnTo>
                  <a:lnTo>
                    <a:pt x="312" y="73"/>
                  </a:lnTo>
                  <a:lnTo>
                    <a:pt x="325" y="66"/>
                  </a:lnTo>
                  <a:lnTo>
                    <a:pt x="338" y="59"/>
                  </a:lnTo>
                  <a:lnTo>
                    <a:pt x="351" y="53"/>
                  </a:lnTo>
                  <a:lnTo>
                    <a:pt x="364" y="47"/>
                  </a:lnTo>
                  <a:lnTo>
                    <a:pt x="378" y="42"/>
                  </a:lnTo>
                  <a:lnTo>
                    <a:pt x="392" y="37"/>
                  </a:lnTo>
                  <a:lnTo>
                    <a:pt x="405" y="32"/>
                  </a:lnTo>
                  <a:lnTo>
                    <a:pt x="419" y="28"/>
                  </a:lnTo>
                  <a:lnTo>
                    <a:pt x="433" y="23"/>
                  </a:lnTo>
                  <a:lnTo>
                    <a:pt x="447" y="20"/>
                  </a:lnTo>
                  <a:lnTo>
                    <a:pt x="461" y="16"/>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6"/>
                  </a:lnTo>
                  <a:lnTo>
                    <a:pt x="746" y="20"/>
                  </a:lnTo>
                  <a:lnTo>
                    <a:pt x="760" y="23"/>
                  </a:lnTo>
                  <a:lnTo>
                    <a:pt x="773" y="28"/>
                  </a:lnTo>
                  <a:lnTo>
                    <a:pt x="788" y="32"/>
                  </a:lnTo>
                  <a:lnTo>
                    <a:pt x="801" y="37"/>
                  </a:lnTo>
                  <a:lnTo>
                    <a:pt x="815" y="42"/>
                  </a:lnTo>
                  <a:lnTo>
                    <a:pt x="829" y="47"/>
                  </a:lnTo>
                  <a:lnTo>
                    <a:pt x="842" y="53"/>
                  </a:lnTo>
                  <a:lnTo>
                    <a:pt x="855" y="59"/>
                  </a:lnTo>
                  <a:lnTo>
                    <a:pt x="868" y="66"/>
                  </a:lnTo>
                  <a:lnTo>
                    <a:pt x="881" y="73"/>
                  </a:lnTo>
                  <a:lnTo>
                    <a:pt x="893" y="80"/>
                  </a:lnTo>
                  <a:lnTo>
                    <a:pt x="906" y="87"/>
                  </a:lnTo>
                  <a:lnTo>
                    <a:pt x="918" y="94"/>
                  </a:lnTo>
                  <a:lnTo>
                    <a:pt x="930" y="102"/>
                  </a:lnTo>
                  <a:lnTo>
                    <a:pt x="942" y="110"/>
                  </a:lnTo>
                  <a:lnTo>
                    <a:pt x="953" y="119"/>
                  </a:lnTo>
                  <a:lnTo>
                    <a:pt x="964" y="128"/>
                  </a:lnTo>
                  <a:lnTo>
                    <a:pt x="975" y="137"/>
                  </a:lnTo>
                  <a:lnTo>
                    <a:pt x="987" y="146"/>
                  </a:lnTo>
                  <a:lnTo>
                    <a:pt x="997" y="155"/>
                  </a:lnTo>
                  <a:lnTo>
                    <a:pt x="1018" y="175"/>
                  </a:lnTo>
                  <a:lnTo>
                    <a:pt x="1038" y="196"/>
                  </a:lnTo>
                  <a:lnTo>
                    <a:pt x="1047" y="206"/>
                  </a:lnTo>
                  <a:lnTo>
                    <a:pt x="1057" y="217"/>
                  </a:lnTo>
                  <a:lnTo>
                    <a:pt x="1065" y="229"/>
                  </a:lnTo>
                  <a:lnTo>
                    <a:pt x="1074" y="240"/>
                  </a:lnTo>
                  <a:lnTo>
                    <a:pt x="1083" y="251"/>
                  </a:lnTo>
                  <a:lnTo>
                    <a:pt x="1091" y="263"/>
                  </a:lnTo>
                  <a:lnTo>
                    <a:pt x="1099" y="276"/>
                  </a:lnTo>
                  <a:lnTo>
                    <a:pt x="1106" y="287"/>
                  </a:lnTo>
                  <a:lnTo>
                    <a:pt x="1114" y="300"/>
                  </a:lnTo>
                  <a:lnTo>
                    <a:pt x="1120" y="312"/>
                  </a:lnTo>
                  <a:lnTo>
                    <a:pt x="1127" y="325"/>
                  </a:lnTo>
                  <a:lnTo>
                    <a:pt x="1134" y="338"/>
                  </a:lnTo>
                  <a:lnTo>
                    <a:pt x="1140" y="351"/>
                  </a:lnTo>
                  <a:lnTo>
                    <a:pt x="1146" y="364"/>
                  </a:lnTo>
                  <a:lnTo>
                    <a:pt x="1151" y="378"/>
                  </a:lnTo>
                  <a:lnTo>
                    <a:pt x="1156" y="392"/>
                  </a:lnTo>
                  <a:lnTo>
                    <a:pt x="1161" y="405"/>
                  </a:lnTo>
                  <a:lnTo>
                    <a:pt x="1166" y="419"/>
                  </a:lnTo>
                  <a:lnTo>
                    <a:pt x="1170" y="433"/>
                  </a:lnTo>
                  <a:lnTo>
                    <a:pt x="1174" y="447"/>
                  </a:lnTo>
                  <a:lnTo>
                    <a:pt x="1177" y="461"/>
                  </a:lnTo>
                  <a:lnTo>
                    <a:pt x="1180" y="476"/>
                  </a:lnTo>
                  <a:lnTo>
                    <a:pt x="1184" y="491"/>
                  </a:lnTo>
                  <a:lnTo>
                    <a:pt x="1186" y="505"/>
                  </a:lnTo>
                  <a:lnTo>
                    <a:pt x="1188" y="520"/>
                  </a:lnTo>
                  <a:lnTo>
                    <a:pt x="1190" y="536"/>
                  </a:lnTo>
                  <a:lnTo>
                    <a:pt x="1191" y="550"/>
                  </a:lnTo>
                  <a:lnTo>
                    <a:pt x="1192" y="565"/>
                  </a:lnTo>
                  <a:lnTo>
                    <a:pt x="1193" y="580"/>
                  </a:lnTo>
                  <a:lnTo>
                    <a:pt x="1193" y="596"/>
                  </a:lnTo>
                  <a:lnTo>
                    <a:pt x="1193" y="597"/>
                  </a:lnTo>
                  <a:lnTo>
                    <a:pt x="1193" y="612"/>
                  </a:lnTo>
                  <a:lnTo>
                    <a:pt x="1192" y="627"/>
                  </a:lnTo>
                  <a:lnTo>
                    <a:pt x="1191" y="642"/>
                  </a:lnTo>
                  <a:lnTo>
                    <a:pt x="1190" y="657"/>
                  </a:lnTo>
                  <a:lnTo>
                    <a:pt x="1188" y="672"/>
                  </a:lnTo>
                  <a:lnTo>
                    <a:pt x="1186" y="688"/>
                  </a:lnTo>
                  <a:lnTo>
                    <a:pt x="1184" y="702"/>
                  </a:lnTo>
                  <a:lnTo>
                    <a:pt x="1180" y="716"/>
                  </a:lnTo>
                  <a:lnTo>
                    <a:pt x="1177" y="731"/>
                  </a:lnTo>
                  <a:lnTo>
                    <a:pt x="1174" y="746"/>
                  </a:lnTo>
                  <a:lnTo>
                    <a:pt x="1170" y="760"/>
                  </a:lnTo>
                  <a:lnTo>
                    <a:pt x="1166" y="773"/>
                  </a:lnTo>
                  <a:lnTo>
                    <a:pt x="1161" y="787"/>
                  </a:lnTo>
                  <a:lnTo>
                    <a:pt x="1157" y="801"/>
                  </a:lnTo>
                  <a:lnTo>
                    <a:pt x="1151" y="815"/>
                  </a:lnTo>
                  <a:lnTo>
                    <a:pt x="1146" y="828"/>
                  </a:lnTo>
                  <a:lnTo>
                    <a:pt x="1140" y="842"/>
                  </a:lnTo>
                  <a:lnTo>
                    <a:pt x="1134" y="855"/>
                  </a:lnTo>
                  <a:lnTo>
                    <a:pt x="1127" y="868"/>
                  </a:lnTo>
                  <a:lnTo>
                    <a:pt x="1120" y="880"/>
                  </a:lnTo>
                  <a:lnTo>
                    <a:pt x="1114" y="893"/>
                  </a:lnTo>
                  <a:lnTo>
                    <a:pt x="1106" y="906"/>
                  </a:lnTo>
                  <a:lnTo>
                    <a:pt x="1099" y="918"/>
                  </a:lnTo>
                  <a:lnTo>
                    <a:pt x="1091" y="929"/>
                  </a:lnTo>
                  <a:lnTo>
                    <a:pt x="1083" y="941"/>
                  </a:lnTo>
                  <a:lnTo>
                    <a:pt x="1074" y="953"/>
                  </a:lnTo>
                  <a:lnTo>
                    <a:pt x="1065" y="964"/>
                  </a:lnTo>
                  <a:lnTo>
                    <a:pt x="1057" y="975"/>
                  </a:lnTo>
                  <a:lnTo>
                    <a:pt x="1047" y="986"/>
                  </a:lnTo>
                  <a:lnTo>
                    <a:pt x="1038" y="997"/>
                  </a:lnTo>
                  <a:lnTo>
                    <a:pt x="1018" y="1018"/>
                  </a:lnTo>
                  <a:lnTo>
                    <a:pt x="997" y="1037"/>
                  </a:lnTo>
                  <a:lnTo>
                    <a:pt x="987" y="1046"/>
                  </a:lnTo>
                  <a:lnTo>
                    <a:pt x="975" y="1057"/>
                  </a:lnTo>
                  <a:lnTo>
                    <a:pt x="964" y="1065"/>
                  </a:lnTo>
                  <a:lnTo>
                    <a:pt x="953" y="1074"/>
                  </a:lnTo>
                  <a:lnTo>
                    <a:pt x="942" y="1082"/>
                  </a:lnTo>
                  <a:lnTo>
                    <a:pt x="930" y="1090"/>
                  </a:lnTo>
                  <a:lnTo>
                    <a:pt x="918" y="1099"/>
                  </a:lnTo>
                  <a:lnTo>
                    <a:pt x="906" y="1106"/>
                  </a:lnTo>
                  <a:lnTo>
                    <a:pt x="893" y="1114"/>
                  </a:lnTo>
                  <a:lnTo>
                    <a:pt x="881" y="1120"/>
                  </a:lnTo>
                  <a:lnTo>
                    <a:pt x="868" y="1127"/>
                  </a:lnTo>
                  <a:lnTo>
                    <a:pt x="855" y="1133"/>
                  </a:lnTo>
                  <a:lnTo>
                    <a:pt x="842" y="1139"/>
                  </a:lnTo>
                  <a:lnTo>
                    <a:pt x="829" y="1145"/>
                  </a:lnTo>
                  <a:lnTo>
                    <a:pt x="815" y="1151"/>
                  </a:lnTo>
                  <a:lnTo>
                    <a:pt x="801" y="1156"/>
                  </a:lnTo>
                  <a:lnTo>
                    <a:pt x="788" y="1161"/>
                  </a:lnTo>
                  <a:lnTo>
                    <a:pt x="773" y="1166"/>
                  </a:lnTo>
                  <a:lnTo>
                    <a:pt x="759" y="1170"/>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70"/>
                  </a:lnTo>
                  <a:lnTo>
                    <a:pt x="419" y="1166"/>
                  </a:lnTo>
                  <a:lnTo>
                    <a:pt x="405" y="1161"/>
                  </a:lnTo>
                  <a:lnTo>
                    <a:pt x="392" y="1157"/>
                  </a:lnTo>
                  <a:lnTo>
                    <a:pt x="378" y="1151"/>
                  </a:lnTo>
                  <a:lnTo>
                    <a:pt x="364" y="1145"/>
                  </a:lnTo>
                  <a:lnTo>
                    <a:pt x="351" y="1139"/>
                  </a:lnTo>
                  <a:lnTo>
                    <a:pt x="338" y="1133"/>
                  </a:lnTo>
                  <a:lnTo>
                    <a:pt x="326" y="1127"/>
                  </a:lnTo>
                  <a:lnTo>
                    <a:pt x="312" y="1120"/>
                  </a:lnTo>
                  <a:lnTo>
                    <a:pt x="300" y="1114"/>
                  </a:lnTo>
                  <a:lnTo>
                    <a:pt x="288" y="1106"/>
                  </a:lnTo>
                  <a:lnTo>
                    <a:pt x="276" y="1099"/>
                  </a:lnTo>
                  <a:lnTo>
                    <a:pt x="263" y="1090"/>
                  </a:lnTo>
                  <a:lnTo>
                    <a:pt x="251" y="1082"/>
                  </a:lnTo>
                  <a:lnTo>
                    <a:pt x="240" y="1074"/>
                  </a:lnTo>
                  <a:lnTo>
                    <a:pt x="229" y="1065"/>
                  </a:lnTo>
                  <a:lnTo>
                    <a:pt x="217" y="1057"/>
                  </a:lnTo>
                  <a:lnTo>
                    <a:pt x="206" y="1046"/>
                  </a:lnTo>
                  <a:lnTo>
                    <a:pt x="196" y="1037"/>
                  </a:lnTo>
                  <a:lnTo>
                    <a:pt x="175" y="1018"/>
                  </a:lnTo>
                  <a:lnTo>
                    <a:pt x="155" y="997"/>
                  </a:lnTo>
                  <a:lnTo>
                    <a:pt x="146" y="986"/>
                  </a:lnTo>
                  <a:lnTo>
                    <a:pt x="137" y="975"/>
                  </a:lnTo>
                  <a:lnTo>
                    <a:pt x="128" y="964"/>
                  </a:lnTo>
                  <a:lnTo>
                    <a:pt x="118" y="953"/>
                  </a:lnTo>
                  <a:lnTo>
                    <a:pt x="110" y="941"/>
                  </a:lnTo>
                  <a:lnTo>
                    <a:pt x="102" y="929"/>
                  </a:lnTo>
                  <a:lnTo>
                    <a:pt x="94" y="918"/>
                  </a:lnTo>
                  <a:lnTo>
                    <a:pt x="87" y="906"/>
                  </a:lnTo>
                  <a:lnTo>
                    <a:pt x="80" y="893"/>
                  </a:lnTo>
                  <a:lnTo>
                    <a:pt x="73" y="880"/>
                  </a:lnTo>
                  <a:lnTo>
                    <a:pt x="65" y="868"/>
                  </a:lnTo>
                  <a:lnTo>
                    <a:pt x="59" y="855"/>
                  </a:lnTo>
                  <a:lnTo>
                    <a:pt x="53" y="842"/>
                  </a:lnTo>
                  <a:lnTo>
                    <a:pt x="47" y="828"/>
                  </a:lnTo>
                  <a:lnTo>
                    <a:pt x="42" y="815"/>
                  </a:lnTo>
                  <a:lnTo>
                    <a:pt x="37" y="801"/>
                  </a:lnTo>
                  <a:lnTo>
                    <a:pt x="32" y="787"/>
                  </a:lnTo>
                  <a:lnTo>
                    <a:pt x="28" y="773"/>
                  </a:lnTo>
                  <a:lnTo>
                    <a:pt x="23" y="759"/>
                  </a:lnTo>
                  <a:lnTo>
                    <a:pt x="20" y="746"/>
                  </a:lnTo>
                  <a:lnTo>
                    <a:pt x="15" y="730"/>
                  </a:lnTo>
                  <a:lnTo>
                    <a:pt x="12" y="716"/>
                  </a:lnTo>
                  <a:lnTo>
                    <a:pt x="9" y="702"/>
                  </a:lnTo>
                  <a:lnTo>
                    <a:pt x="7" y="687"/>
                  </a:lnTo>
                  <a:lnTo>
                    <a:pt x="5" y="672"/>
                  </a:lnTo>
                  <a:lnTo>
                    <a:pt x="3" y="657"/>
                  </a:lnTo>
                  <a:lnTo>
                    <a:pt x="2" y="642"/>
                  </a:lnTo>
                  <a:lnTo>
                    <a:pt x="1" y="627"/>
                  </a:lnTo>
                  <a:lnTo>
                    <a:pt x="0" y="612"/>
                  </a:lnTo>
                  <a:lnTo>
                    <a:pt x="0" y="59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130" name="Line 129">
              <a:extLst>
                <a:ext uri="{FF2B5EF4-FFF2-40B4-BE49-F238E27FC236}">
                  <a16:creationId xmlns:a16="http://schemas.microsoft.com/office/drawing/2014/main" id="{0739A556-B201-B352-4241-5797DDE43065}"/>
                </a:ext>
              </a:extLst>
            </p:cNvPr>
            <p:cNvSpPr>
              <a:spLocks noChangeShapeType="1"/>
            </p:cNvSpPr>
            <p:nvPr/>
          </p:nvSpPr>
          <p:spPr bwMode="auto">
            <a:xfrm>
              <a:off x="4457" y="1601"/>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31" name="Line 130">
              <a:extLst>
                <a:ext uri="{FF2B5EF4-FFF2-40B4-BE49-F238E27FC236}">
                  <a16:creationId xmlns:a16="http://schemas.microsoft.com/office/drawing/2014/main" id="{F87650C2-6074-8B98-9FDA-5C8D3F41C306}"/>
                </a:ext>
              </a:extLst>
            </p:cNvPr>
            <p:cNvSpPr>
              <a:spLocks noChangeShapeType="1"/>
            </p:cNvSpPr>
            <p:nvPr/>
          </p:nvSpPr>
          <p:spPr bwMode="auto">
            <a:xfrm>
              <a:off x="5054" y="1004"/>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32" name="Line 131">
              <a:extLst>
                <a:ext uri="{FF2B5EF4-FFF2-40B4-BE49-F238E27FC236}">
                  <a16:creationId xmlns:a16="http://schemas.microsoft.com/office/drawing/2014/main" id="{7820A9C2-E22A-9641-BC01-BBC18F29ABCF}"/>
                </a:ext>
              </a:extLst>
            </p:cNvPr>
            <p:cNvSpPr>
              <a:spLocks noChangeShapeType="1"/>
            </p:cNvSpPr>
            <p:nvPr/>
          </p:nvSpPr>
          <p:spPr bwMode="auto">
            <a:xfrm flipH="1" flipV="1">
              <a:off x="4633" y="1179"/>
              <a:ext cx="842"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33" name="Line 132">
              <a:extLst>
                <a:ext uri="{FF2B5EF4-FFF2-40B4-BE49-F238E27FC236}">
                  <a16:creationId xmlns:a16="http://schemas.microsoft.com/office/drawing/2014/main" id="{EBF4629C-CAAB-80FA-DB53-77ED07F4635E}"/>
                </a:ext>
              </a:extLst>
            </p:cNvPr>
            <p:cNvSpPr>
              <a:spLocks noChangeShapeType="1"/>
            </p:cNvSpPr>
            <p:nvPr/>
          </p:nvSpPr>
          <p:spPr bwMode="auto">
            <a:xfrm flipH="1">
              <a:off x="4633" y="1179"/>
              <a:ext cx="842"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000">
                <a:cs typeface="+mn-ea"/>
                <a:sym typeface="+mn-lt"/>
              </a:endParaRPr>
            </a:p>
          </p:txBody>
        </p:sp>
        <p:sp>
          <p:nvSpPr>
            <p:cNvPr id="134" name="Rectangle 133">
              <a:extLst>
                <a:ext uri="{FF2B5EF4-FFF2-40B4-BE49-F238E27FC236}">
                  <a16:creationId xmlns:a16="http://schemas.microsoft.com/office/drawing/2014/main" id="{BAB2498B-34FC-706C-12C9-557E64836A40}"/>
                </a:ext>
              </a:extLst>
            </p:cNvPr>
            <p:cNvSpPr>
              <a:spLocks noChangeArrowheads="1"/>
            </p:cNvSpPr>
            <p:nvPr/>
          </p:nvSpPr>
          <p:spPr bwMode="auto">
            <a:xfrm>
              <a:off x="5182" y="118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0</a:t>
              </a:r>
              <a:endParaRPr lang="en-US" altLang="zh-CN" sz="2000">
                <a:cs typeface="+mn-ea"/>
                <a:sym typeface="+mn-lt"/>
              </a:endParaRPr>
            </a:p>
          </p:txBody>
        </p:sp>
        <p:sp>
          <p:nvSpPr>
            <p:cNvPr id="135" name="Rectangle 134">
              <a:extLst>
                <a:ext uri="{FF2B5EF4-FFF2-40B4-BE49-F238E27FC236}">
                  <a16:creationId xmlns:a16="http://schemas.microsoft.com/office/drawing/2014/main" id="{2132A79C-B65F-46D3-7A6E-E7389D81338F}"/>
                </a:ext>
              </a:extLst>
            </p:cNvPr>
            <p:cNvSpPr>
              <a:spLocks noChangeArrowheads="1"/>
            </p:cNvSpPr>
            <p:nvPr/>
          </p:nvSpPr>
          <p:spPr bwMode="auto">
            <a:xfrm>
              <a:off x="5463" y="140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1</a:t>
              </a:r>
              <a:endParaRPr lang="en-US" altLang="zh-CN" sz="2000">
                <a:cs typeface="+mn-ea"/>
                <a:sym typeface="+mn-lt"/>
              </a:endParaRPr>
            </a:p>
          </p:txBody>
        </p:sp>
        <p:sp>
          <p:nvSpPr>
            <p:cNvPr id="136" name="Rectangle 135">
              <a:extLst>
                <a:ext uri="{FF2B5EF4-FFF2-40B4-BE49-F238E27FC236}">
                  <a16:creationId xmlns:a16="http://schemas.microsoft.com/office/drawing/2014/main" id="{ABE8F42D-8796-9CBD-F2F6-761FD00DC171}"/>
                </a:ext>
              </a:extLst>
            </p:cNvPr>
            <p:cNvSpPr>
              <a:spLocks noChangeArrowheads="1"/>
            </p:cNvSpPr>
            <p:nvPr/>
          </p:nvSpPr>
          <p:spPr bwMode="auto">
            <a:xfrm>
              <a:off x="5463" y="170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2</a:t>
              </a:r>
              <a:endParaRPr lang="en-US" altLang="zh-CN" sz="2000">
                <a:cs typeface="+mn-ea"/>
                <a:sym typeface="+mn-lt"/>
              </a:endParaRPr>
            </a:p>
          </p:txBody>
        </p:sp>
        <p:sp>
          <p:nvSpPr>
            <p:cNvPr id="137" name="Rectangle 136">
              <a:extLst>
                <a:ext uri="{FF2B5EF4-FFF2-40B4-BE49-F238E27FC236}">
                  <a16:creationId xmlns:a16="http://schemas.microsoft.com/office/drawing/2014/main" id="{3777C0F7-5ED8-F221-D0E0-5C8F78041E59}"/>
                </a:ext>
              </a:extLst>
            </p:cNvPr>
            <p:cNvSpPr>
              <a:spLocks noChangeArrowheads="1"/>
            </p:cNvSpPr>
            <p:nvPr/>
          </p:nvSpPr>
          <p:spPr bwMode="auto">
            <a:xfrm>
              <a:off x="5208" y="19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3</a:t>
              </a:r>
              <a:endParaRPr lang="en-US" altLang="zh-CN" sz="2000">
                <a:cs typeface="+mn-ea"/>
                <a:sym typeface="+mn-lt"/>
              </a:endParaRPr>
            </a:p>
          </p:txBody>
        </p:sp>
        <p:sp>
          <p:nvSpPr>
            <p:cNvPr id="138" name="Rectangle 137">
              <a:extLst>
                <a:ext uri="{FF2B5EF4-FFF2-40B4-BE49-F238E27FC236}">
                  <a16:creationId xmlns:a16="http://schemas.microsoft.com/office/drawing/2014/main" id="{75873BEA-7388-C62F-A5C9-8816C63C02A5}"/>
                </a:ext>
              </a:extLst>
            </p:cNvPr>
            <p:cNvSpPr>
              <a:spLocks noChangeArrowheads="1"/>
            </p:cNvSpPr>
            <p:nvPr/>
          </p:nvSpPr>
          <p:spPr bwMode="auto">
            <a:xfrm>
              <a:off x="4858" y="195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4</a:t>
              </a:r>
              <a:endParaRPr lang="en-US" altLang="zh-CN" sz="2000">
                <a:cs typeface="+mn-ea"/>
                <a:sym typeface="+mn-lt"/>
              </a:endParaRPr>
            </a:p>
          </p:txBody>
        </p:sp>
        <p:sp>
          <p:nvSpPr>
            <p:cNvPr id="139" name="Rectangle 138">
              <a:extLst>
                <a:ext uri="{FF2B5EF4-FFF2-40B4-BE49-F238E27FC236}">
                  <a16:creationId xmlns:a16="http://schemas.microsoft.com/office/drawing/2014/main" id="{554397A8-DC33-A3E6-6B62-C5F0FDEF276C}"/>
                </a:ext>
              </a:extLst>
            </p:cNvPr>
            <p:cNvSpPr>
              <a:spLocks noChangeArrowheads="1"/>
            </p:cNvSpPr>
            <p:nvPr/>
          </p:nvSpPr>
          <p:spPr bwMode="auto">
            <a:xfrm>
              <a:off x="4650" y="170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5</a:t>
              </a:r>
              <a:endParaRPr lang="en-US" altLang="zh-CN" sz="2000">
                <a:cs typeface="+mn-ea"/>
                <a:sym typeface="+mn-lt"/>
              </a:endParaRPr>
            </a:p>
          </p:txBody>
        </p:sp>
        <p:sp>
          <p:nvSpPr>
            <p:cNvPr id="140" name="Rectangle 139">
              <a:extLst>
                <a:ext uri="{FF2B5EF4-FFF2-40B4-BE49-F238E27FC236}">
                  <a16:creationId xmlns:a16="http://schemas.microsoft.com/office/drawing/2014/main" id="{2CBA96E4-E691-B762-560F-64046FCC8701}"/>
                </a:ext>
              </a:extLst>
            </p:cNvPr>
            <p:cNvSpPr>
              <a:spLocks noChangeArrowheads="1"/>
            </p:cNvSpPr>
            <p:nvPr/>
          </p:nvSpPr>
          <p:spPr bwMode="auto">
            <a:xfrm>
              <a:off x="4650" y="140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6</a:t>
              </a:r>
              <a:endParaRPr lang="en-US" altLang="zh-CN" sz="2000">
                <a:cs typeface="+mn-ea"/>
                <a:sym typeface="+mn-lt"/>
              </a:endParaRPr>
            </a:p>
          </p:txBody>
        </p:sp>
        <p:sp>
          <p:nvSpPr>
            <p:cNvPr id="141" name="Rectangle 140">
              <a:extLst>
                <a:ext uri="{FF2B5EF4-FFF2-40B4-BE49-F238E27FC236}">
                  <a16:creationId xmlns:a16="http://schemas.microsoft.com/office/drawing/2014/main" id="{3C19764B-188C-E6F3-8CDC-E53EBA0F0423}"/>
                </a:ext>
              </a:extLst>
            </p:cNvPr>
            <p:cNvSpPr>
              <a:spLocks noChangeArrowheads="1"/>
            </p:cNvSpPr>
            <p:nvPr/>
          </p:nvSpPr>
          <p:spPr bwMode="auto">
            <a:xfrm>
              <a:off x="4858" y="1152"/>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en-US" altLang="zh-CN" sz="2000">
                  <a:solidFill>
                    <a:srgbClr val="FF0000"/>
                  </a:solidFill>
                  <a:cs typeface="+mn-ea"/>
                  <a:sym typeface="+mn-lt"/>
                </a:rPr>
                <a:t>7</a:t>
              </a:r>
              <a:endParaRPr lang="en-US" altLang="zh-CN" sz="2000">
                <a:cs typeface="+mn-ea"/>
                <a:sym typeface="+mn-lt"/>
              </a:endParaRPr>
            </a:p>
          </p:txBody>
        </p:sp>
        <p:sp>
          <p:nvSpPr>
            <p:cNvPr id="142" name="Freeform 141">
              <a:extLst>
                <a:ext uri="{FF2B5EF4-FFF2-40B4-BE49-F238E27FC236}">
                  <a16:creationId xmlns:a16="http://schemas.microsoft.com/office/drawing/2014/main" id="{0D9E7045-4F00-0B5F-15F1-36E63A7086DE}"/>
                </a:ext>
              </a:extLst>
            </p:cNvPr>
            <p:cNvSpPr>
              <a:spLocks/>
            </p:cNvSpPr>
            <p:nvPr/>
          </p:nvSpPr>
          <p:spPr bwMode="auto">
            <a:xfrm>
              <a:off x="4834" y="1372"/>
              <a:ext cx="456" cy="229"/>
            </a:xfrm>
            <a:custGeom>
              <a:avLst/>
              <a:gdLst>
                <a:gd name="T0" fmla="*/ 454 w 456"/>
                <a:gd name="T1" fmla="*/ 181 h 229"/>
                <a:gd name="T2" fmla="*/ 447 w 456"/>
                <a:gd name="T3" fmla="*/ 158 h 229"/>
                <a:gd name="T4" fmla="*/ 439 w 456"/>
                <a:gd name="T5" fmla="*/ 137 h 229"/>
                <a:gd name="T6" fmla="*/ 429 w 456"/>
                <a:gd name="T7" fmla="*/ 117 h 229"/>
                <a:gd name="T8" fmla="*/ 417 w 456"/>
                <a:gd name="T9" fmla="*/ 98 h 229"/>
                <a:gd name="T10" fmla="*/ 404 w 456"/>
                <a:gd name="T11" fmla="*/ 80 h 229"/>
                <a:gd name="T12" fmla="*/ 388 w 456"/>
                <a:gd name="T13" fmla="*/ 65 h 229"/>
                <a:gd name="T14" fmla="*/ 371 w 456"/>
                <a:gd name="T15" fmla="*/ 49 h 229"/>
                <a:gd name="T16" fmla="*/ 354 w 456"/>
                <a:gd name="T17" fmla="*/ 37 h 229"/>
                <a:gd name="T18" fmla="*/ 334 w 456"/>
                <a:gd name="T19" fmla="*/ 26 h 229"/>
                <a:gd name="T20" fmla="*/ 314 w 456"/>
                <a:gd name="T21" fmla="*/ 17 h 229"/>
                <a:gd name="T22" fmla="*/ 293 w 456"/>
                <a:gd name="T23" fmla="*/ 10 h 229"/>
                <a:gd name="T24" fmla="*/ 271 w 456"/>
                <a:gd name="T25" fmla="*/ 4 h 229"/>
                <a:gd name="T26" fmla="*/ 249 w 456"/>
                <a:gd name="T27" fmla="*/ 1 h 229"/>
                <a:gd name="T28" fmla="*/ 226 w 456"/>
                <a:gd name="T29" fmla="*/ 0 h 229"/>
                <a:gd name="T30" fmla="*/ 203 w 456"/>
                <a:gd name="T31" fmla="*/ 2 h 229"/>
                <a:gd name="T32" fmla="*/ 181 w 456"/>
                <a:gd name="T33" fmla="*/ 5 h 229"/>
                <a:gd name="T34" fmla="*/ 161 w 456"/>
                <a:gd name="T35" fmla="*/ 11 h 229"/>
                <a:gd name="T36" fmla="*/ 142 w 456"/>
                <a:gd name="T37" fmla="*/ 18 h 229"/>
                <a:gd name="T38" fmla="*/ 124 w 456"/>
                <a:gd name="T39" fmla="*/ 26 h 229"/>
                <a:gd name="T40" fmla="*/ 107 w 456"/>
                <a:gd name="T41" fmla="*/ 36 h 229"/>
                <a:gd name="T42" fmla="*/ 90 w 456"/>
                <a:gd name="T43" fmla="*/ 47 h 229"/>
                <a:gd name="T44" fmla="*/ 75 w 456"/>
                <a:gd name="T45" fmla="*/ 60 h 229"/>
                <a:gd name="T46" fmla="*/ 61 w 456"/>
                <a:gd name="T47" fmla="*/ 74 h 229"/>
                <a:gd name="T48" fmla="*/ 49 w 456"/>
                <a:gd name="T49" fmla="*/ 89 h 229"/>
                <a:gd name="T50" fmla="*/ 36 w 456"/>
                <a:gd name="T51" fmla="*/ 104 h 229"/>
                <a:gd name="T52" fmla="*/ 27 w 456"/>
                <a:gd name="T53" fmla="*/ 122 h 229"/>
                <a:gd name="T54" fmla="*/ 18 w 456"/>
                <a:gd name="T55" fmla="*/ 140 h 229"/>
                <a:gd name="T56" fmla="*/ 11 w 456"/>
                <a:gd name="T57" fmla="*/ 158 h 229"/>
                <a:gd name="T58" fmla="*/ 6 w 456"/>
                <a:gd name="T59" fmla="*/ 178 h 229"/>
                <a:gd name="T60" fmla="*/ 2 w 456"/>
                <a:gd name="T61" fmla="*/ 197 h 229"/>
                <a:gd name="T62" fmla="*/ 0 w 456"/>
                <a:gd name="T63" fmla="*/ 218 h 2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6" h="229">
                  <a:moveTo>
                    <a:pt x="456" y="192"/>
                  </a:moveTo>
                  <a:lnTo>
                    <a:pt x="454" y="181"/>
                  </a:lnTo>
                  <a:lnTo>
                    <a:pt x="450" y="170"/>
                  </a:lnTo>
                  <a:lnTo>
                    <a:pt x="447" y="158"/>
                  </a:lnTo>
                  <a:lnTo>
                    <a:pt x="443" y="147"/>
                  </a:lnTo>
                  <a:lnTo>
                    <a:pt x="439" y="137"/>
                  </a:lnTo>
                  <a:lnTo>
                    <a:pt x="434" y="127"/>
                  </a:lnTo>
                  <a:lnTo>
                    <a:pt x="429" y="117"/>
                  </a:lnTo>
                  <a:lnTo>
                    <a:pt x="423" y="107"/>
                  </a:lnTo>
                  <a:lnTo>
                    <a:pt x="417" y="98"/>
                  </a:lnTo>
                  <a:lnTo>
                    <a:pt x="410" y="89"/>
                  </a:lnTo>
                  <a:lnTo>
                    <a:pt x="404" y="80"/>
                  </a:lnTo>
                  <a:lnTo>
                    <a:pt x="395" y="72"/>
                  </a:lnTo>
                  <a:lnTo>
                    <a:pt x="388" y="65"/>
                  </a:lnTo>
                  <a:lnTo>
                    <a:pt x="380" y="56"/>
                  </a:lnTo>
                  <a:lnTo>
                    <a:pt x="371" y="49"/>
                  </a:lnTo>
                  <a:lnTo>
                    <a:pt x="363" y="43"/>
                  </a:lnTo>
                  <a:lnTo>
                    <a:pt x="354" y="37"/>
                  </a:lnTo>
                  <a:lnTo>
                    <a:pt x="343" y="31"/>
                  </a:lnTo>
                  <a:lnTo>
                    <a:pt x="334" y="26"/>
                  </a:lnTo>
                  <a:lnTo>
                    <a:pt x="324" y="21"/>
                  </a:lnTo>
                  <a:lnTo>
                    <a:pt x="314" y="17"/>
                  </a:lnTo>
                  <a:lnTo>
                    <a:pt x="304" y="13"/>
                  </a:lnTo>
                  <a:lnTo>
                    <a:pt x="293" y="10"/>
                  </a:lnTo>
                  <a:lnTo>
                    <a:pt x="282" y="6"/>
                  </a:lnTo>
                  <a:lnTo>
                    <a:pt x="271" y="4"/>
                  </a:lnTo>
                  <a:lnTo>
                    <a:pt x="260" y="2"/>
                  </a:lnTo>
                  <a:lnTo>
                    <a:pt x="249" y="1"/>
                  </a:lnTo>
                  <a:lnTo>
                    <a:pt x="237" y="0"/>
                  </a:lnTo>
                  <a:lnTo>
                    <a:pt x="226" y="0"/>
                  </a:lnTo>
                  <a:lnTo>
                    <a:pt x="215" y="1"/>
                  </a:lnTo>
                  <a:lnTo>
                    <a:pt x="203" y="2"/>
                  </a:lnTo>
                  <a:lnTo>
                    <a:pt x="191" y="3"/>
                  </a:lnTo>
                  <a:lnTo>
                    <a:pt x="181" y="5"/>
                  </a:lnTo>
                  <a:lnTo>
                    <a:pt x="171" y="9"/>
                  </a:lnTo>
                  <a:lnTo>
                    <a:pt x="161" y="11"/>
                  </a:lnTo>
                  <a:lnTo>
                    <a:pt x="152" y="14"/>
                  </a:lnTo>
                  <a:lnTo>
                    <a:pt x="142" y="18"/>
                  </a:lnTo>
                  <a:lnTo>
                    <a:pt x="132" y="22"/>
                  </a:lnTo>
                  <a:lnTo>
                    <a:pt x="124" y="26"/>
                  </a:lnTo>
                  <a:lnTo>
                    <a:pt x="115" y="31"/>
                  </a:lnTo>
                  <a:lnTo>
                    <a:pt x="107" y="36"/>
                  </a:lnTo>
                  <a:lnTo>
                    <a:pt x="99" y="41"/>
                  </a:lnTo>
                  <a:lnTo>
                    <a:pt x="90" y="47"/>
                  </a:lnTo>
                  <a:lnTo>
                    <a:pt x="82" y="53"/>
                  </a:lnTo>
                  <a:lnTo>
                    <a:pt x="75" y="60"/>
                  </a:lnTo>
                  <a:lnTo>
                    <a:pt x="68" y="67"/>
                  </a:lnTo>
                  <a:lnTo>
                    <a:pt x="61" y="74"/>
                  </a:lnTo>
                  <a:lnTo>
                    <a:pt x="55" y="81"/>
                  </a:lnTo>
                  <a:lnTo>
                    <a:pt x="49" y="89"/>
                  </a:lnTo>
                  <a:lnTo>
                    <a:pt x="42" y="96"/>
                  </a:lnTo>
                  <a:lnTo>
                    <a:pt x="36" y="104"/>
                  </a:lnTo>
                  <a:lnTo>
                    <a:pt x="31" y="114"/>
                  </a:lnTo>
                  <a:lnTo>
                    <a:pt x="27" y="122"/>
                  </a:lnTo>
                  <a:lnTo>
                    <a:pt x="22" y="131"/>
                  </a:lnTo>
                  <a:lnTo>
                    <a:pt x="18" y="140"/>
                  </a:lnTo>
                  <a:lnTo>
                    <a:pt x="15" y="149"/>
                  </a:lnTo>
                  <a:lnTo>
                    <a:pt x="11" y="158"/>
                  </a:lnTo>
                  <a:lnTo>
                    <a:pt x="8" y="168"/>
                  </a:lnTo>
                  <a:lnTo>
                    <a:pt x="6" y="178"/>
                  </a:lnTo>
                  <a:lnTo>
                    <a:pt x="4" y="187"/>
                  </a:lnTo>
                  <a:lnTo>
                    <a:pt x="2" y="197"/>
                  </a:lnTo>
                  <a:lnTo>
                    <a:pt x="1" y="207"/>
                  </a:lnTo>
                  <a:lnTo>
                    <a:pt x="0" y="218"/>
                  </a:lnTo>
                  <a:lnTo>
                    <a:pt x="0" y="22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000">
                <a:cs typeface="+mn-ea"/>
                <a:sym typeface="+mn-lt"/>
              </a:endParaRPr>
            </a:p>
          </p:txBody>
        </p:sp>
        <p:sp>
          <p:nvSpPr>
            <p:cNvPr id="143" name="Freeform 142">
              <a:extLst>
                <a:ext uri="{FF2B5EF4-FFF2-40B4-BE49-F238E27FC236}">
                  <a16:creationId xmlns:a16="http://schemas.microsoft.com/office/drawing/2014/main" id="{AA5FD9C4-B613-4268-E87C-0C3E4424BD0D}"/>
                </a:ext>
              </a:extLst>
            </p:cNvPr>
            <p:cNvSpPr>
              <a:spLocks/>
            </p:cNvSpPr>
            <p:nvPr/>
          </p:nvSpPr>
          <p:spPr bwMode="auto">
            <a:xfrm>
              <a:off x="5271" y="1559"/>
              <a:ext cx="37" cy="42"/>
            </a:xfrm>
            <a:custGeom>
              <a:avLst/>
              <a:gdLst>
                <a:gd name="T0" fmla="*/ 37 w 37"/>
                <a:gd name="T1" fmla="*/ 3 h 42"/>
                <a:gd name="T2" fmla="*/ 22 w 37"/>
                <a:gd name="T3" fmla="*/ 42 h 42"/>
                <a:gd name="T4" fmla="*/ 0 w 37"/>
                <a:gd name="T5" fmla="*/ 6 h 42"/>
                <a:gd name="T6" fmla="*/ 4 w 37"/>
                <a:gd name="T7" fmla="*/ 4 h 42"/>
                <a:gd name="T8" fmla="*/ 8 w 37"/>
                <a:gd name="T9" fmla="*/ 2 h 42"/>
                <a:gd name="T10" fmla="*/ 13 w 37"/>
                <a:gd name="T11" fmla="*/ 1 h 42"/>
                <a:gd name="T12" fmla="*/ 19 w 37"/>
                <a:gd name="T13" fmla="*/ 1 h 42"/>
                <a:gd name="T14" fmla="*/ 23 w 37"/>
                <a:gd name="T15" fmla="*/ 0 h 42"/>
                <a:gd name="T16" fmla="*/ 28 w 37"/>
                <a:gd name="T17" fmla="*/ 1 h 42"/>
                <a:gd name="T18" fmla="*/ 32 w 37"/>
                <a:gd name="T19" fmla="*/ 2 h 42"/>
                <a:gd name="T20" fmla="*/ 37 w 37"/>
                <a:gd name="T21" fmla="*/ 3 h 42"/>
                <a:gd name="T22" fmla="*/ 37 w 37"/>
                <a:gd name="T23" fmla="*/ 3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 h="42">
                  <a:moveTo>
                    <a:pt x="37" y="3"/>
                  </a:moveTo>
                  <a:lnTo>
                    <a:pt x="22" y="42"/>
                  </a:lnTo>
                  <a:lnTo>
                    <a:pt x="0" y="6"/>
                  </a:lnTo>
                  <a:lnTo>
                    <a:pt x="4" y="4"/>
                  </a:lnTo>
                  <a:lnTo>
                    <a:pt x="8" y="2"/>
                  </a:lnTo>
                  <a:lnTo>
                    <a:pt x="13" y="1"/>
                  </a:lnTo>
                  <a:lnTo>
                    <a:pt x="19" y="1"/>
                  </a:lnTo>
                  <a:lnTo>
                    <a:pt x="23" y="0"/>
                  </a:lnTo>
                  <a:lnTo>
                    <a:pt x="28" y="1"/>
                  </a:lnTo>
                  <a:lnTo>
                    <a:pt x="32" y="2"/>
                  </a:lnTo>
                  <a:lnTo>
                    <a:pt x="3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sz="2000">
                <a:cs typeface="+mn-ea"/>
                <a:sym typeface="+mn-lt"/>
              </a:endParaRPr>
            </a:p>
          </p:txBody>
        </p:sp>
        <p:sp>
          <p:nvSpPr>
            <p:cNvPr id="144" name="Rectangle 143">
              <a:extLst>
                <a:ext uri="{FF2B5EF4-FFF2-40B4-BE49-F238E27FC236}">
                  <a16:creationId xmlns:a16="http://schemas.microsoft.com/office/drawing/2014/main" id="{68486D67-0235-F4B4-13B0-5E631B27DD4D}"/>
                </a:ext>
              </a:extLst>
            </p:cNvPr>
            <p:cNvSpPr>
              <a:spLocks noChangeArrowheads="1"/>
            </p:cNvSpPr>
            <p:nvPr/>
          </p:nvSpPr>
          <p:spPr bwMode="auto">
            <a:xfrm>
              <a:off x="4704" y="2266"/>
              <a:ext cx="85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2000" dirty="0">
                  <a:solidFill>
                    <a:srgbClr val="333333"/>
                  </a:solidFill>
                  <a:cs typeface="+mn-ea"/>
                  <a:sym typeface="+mn-lt"/>
                </a:rPr>
                <a:t>⑥</a:t>
              </a:r>
              <a:r>
                <a:rPr lang="zh-CN" altLang="en-US" sz="2000" dirty="0">
                  <a:cs typeface="+mn-ea"/>
                  <a:sym typeface="+mn-lt"/>
                </a:rPr>
                <a:t>发</a:t>
              </a:r>
              <a:r>
                <a:rPr lang="en-US" altLang="zh-CN" sz="2000" dirty="0">
                  <a:cs typeface="+mn-ea"/>
                  <a:sym typeface="+mn-lt"/>
                </a:rPr>
                <a:t>3,4,5</a:t>
              </a:r>
            </a:p>
          </p:txBody>
        </p:sp>
        <p:sp>
          <p:nvSpPr>
            <p:cNvPr id="145" name="Text Box 144">
              <a:extLst>
                <a:ext uri="{FF2B5EF4-FFF2-40B4-BE49-F238E27FC236}">
                  <a16:creationId xmlns:a16="http://schemas.microsoft.com/office/drawing/2014/main" id="{73D59109-1D21-A1E2-E449-D46C195D85DE}"/>
                </a:ext>
              </a:extLst>
            </p:cNvPr>
            <p:cNvSpPr txBox="1">
              <a:spLocks noChangeArrowheads="1"/>
            </p:cNvSpPr>
            <p:nvPr/>
          </p:nvSpPr>
          <p:spPr bwMode="auto">
            <a:xfrm>
              <a:off x="12" y="2236"/>
              <a:ext cx="1711"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lnSpc>
                  <a:spcPct val="120000"/>
                </a:lnSpc>
                <a:spcBef>
                  <a:spcPct val="0"/>
                </a:spcBef>
              </a:pPr>
              <a:r>
                <a:rPr lang="en-US" altLang="zh-CN" sz="2000" b="0" dirty="0">
                  <a:solidFill>
                    <a:srgbClr val="333333"/>
                  </a:solidFill>
                  <a:latin typeface="+mn-lt"/>
                  <a:ea typeface="+mn-ea"/>
                  <a:cs typeface="+mn-ea"/>
                  <a:sym typeface="+mn-lt"/>
                </a:rPr>
                <a:t>①</a:t>
              </a:r>
              <a:r>
                <a:rPr lang="zh-CN" altLang="en-US" sz="2000" b="0" dirty="0">
                  <a:latin typeface="+mn-lt"/>
                  <a:ea typeface="+mn-ea"/>
                  <a:cs typeface="+mn-ea"/>
                  <a:sym typeface="+mn-lt"/>
                </a:rPr>
                <a:t>发送窗口初始化为</a:t>
              </a:r>
              <a:r>
                <a:rPr lang="en-US" altLang="zh-CN" sz="2000" b="0" dirty="0">
                  <a:latin typeface="+mn-lt"/>
                  <a:ea typeface="+mn-ea"/>
                  <a:cs typeface="+mn-ea"/>
                  <a:sym typeface="+mn-lt"/>
                </a:rPr>
                <a:t>7</a:t>
              </a:r>
            </a:p>
          </p:txBody>
        </p:sp>
        <p:sp>
          <p:nvSpPr>
            <p:cNvPr id="146" name="Text Box 145">
              <a:extLst>
                <a:ext uri="{FF2B5EF4-FFF2-40B4-BE49-F238E27FC236}">
                  <a16:creationId xmlns:a16="http://schemas.microsoft.com/office/drawing/2014/main" id="{1580B45A-C6D2-6DCC-B959-E351E624755F}"/>
                </a:ext>
              </a:extLst>
            </p:cNvPr>
            <p:cNvSpPr txBox="1">
              <a:spLocks noChangeArrowheads="1"/>
            </p:cNvSpPr>
            <p:nvPr/>
          </p:nvSpPr>
          <p:spPr bwMode="auto">
            <a:xfrm>
              <a:off x="12" y="3775"/>
              <a:ext cx="1711"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lnSpc>
                  <a:spcPct val="120000"/>
                </a:lnSpc>
                <a:spcBef>
                  <a:spcPct val="0"/>
                </a:spcBef>
              </a:pPr>
              <a:r>
                <a:rPr lang="en-US" altLang="zh-CN" sz="2000" b="0" dirty="0">
                  <a:solidFill>
                    <a:srgbClr val="333333"/>
                  </a:solidFill>
                  <a:latin typeface="+mn-lt"/>
                  <a:ea typeface="+mn-ea"/>
                  <a:cs typeface="+mn-ea"/>
                  <a:sym typeface="+mn-lt"/>
                </a:rPr>
                <a:t>①</a:t>
              </a:r>
              <a:r>
                <a:rPr lang="zh-CN" altLang="en-US" sz="2000" b="0" dirty="0">
                  <a:latin typeface="+mn-lt"/>
                  <a:ea typeface="+mn-ea"/>
                  <a:cs typeface="+mn-ea"/>
                  <a:sym typeface="+mn-lt"/>
                </a:rPr>
                <a:t>接收窗口初始化为</a:t>
              </a:r>
              <a:r>
                <a:rPr lang="en-US" altLang="zh-CN" sz="2000" b="0" dirty="0">
                  <a:latin typeface="+mn-lt"/>
                  <a:ea typeface="+mn-ea"/>
                  <a:cs typeface="+mn-ea"/>
                  <a:sym typeface="+mn-lt"/>
                </a:rPr>
                <a:t>7</a:t>
              </a:r>
            </a:p>
          </p:txBody>
        </p:sp>
        <p:sp>
          <p:nvSpPr>
            <p:cNvPr id="147" name="Arc 146">
              <a:extLst>
                <a:ext uri="{FF2B5EF4-FFF2-40B4-BE49-F238E27FC236}">
                  <a16:creationId xmlns:a16="http://schemas.microsoft.com/office/drawing/2014/main" id="{2B693D96-2219-A945-3AAF-B4B7027196E1}"/>
                </a:ext>
              </a:extLst>
            </p:cNvPr>
            <p:cNvSpPr>
              <a:spLocks/>
            </p:cNvSpPr>
            <p:nvPr/>
          </p:nvSpPr>
          <p:spPr bwMode="auto">
            <a:xfrm>
              <a:off x="2256" y="1440"/>
              <a:ext cx="192" cy="336"/>
            </a:xfrm>
            <a:custGeom>
              <a:avLst/>
              <a:gdLst>
                <a:gd name="T0" fmla="*/ 0 w 21600"/>
                <a:gd name="T1" fmla="*/ 0 h 36632"/>
                <a:gd name="T2" fmla="*/ 0 w 21600"/>
                <a:gd name="T3" fmla="*/ 0 h 36632"/>
                <a:gd name="T4" fmla="*/ 0 w 21600"/>
                <a:gd name="T5" fmla="*/ 0 h 36632"/>
                <a:gd name="T6" fmla="*/ 0 60000 65536"/>
                <a:gd name="T7" fmla="*/ 0 60000 65536"/>
                <a:gd name="T8" fmla="*/ 0 60000 65536"/>
              </a:gdLst>
              <a:ahLst/>
              <a:cxnLst>
                <a:cxn ang="T6">
                  <a:pos x="T0" y="T1"/>
                </a:cxn>
                <a:cxn ang="T7">
                  <a:pos x="T2" y="T3"/>
                </a:cxn>
                <a:cxn ang="T8">
                  <a:pos x="T4" y="T5"/>
                </a:cxn>
              </a:cxnLst>
              <a:rect l="0" t="0" r="r" b="b"/>
              <a:pathLst>
                <a:path w="21600" h="36632" fill="none" extrusionOk="0">
                  <a:moveTo>
                    <a:pt x="-1" y="0"/>
                  </a:moveTo>
                  <a:cubicBezTo>
                    <a:pt x="11929" y="0"/>
                    <a:pt x="21600" y="9670"/>
                    <a:pt x="21600" y="21600"/>
                  </a:cubicBezTo>
                  <a:cubicBezTo>
                    <a:pt x="21600" y="27211"/>
                    <a:pt x="19416" y="32602"/>
                    <a:pt x="15511" y="36632"/>
                  </a:cubicBezTo>
                </a:path>
                <a:path w="21600" h="36632" stroke="0" extrusionOk="0">
                  <a:moveTo>
                    <a:pt x="-1" y="0"/>
                  </a:moveTo>
                  <a:cubicBezTo>
                    <a:pt x="11929" y="0"/>
                    <a:pt x="21600" y="9670"/>
                    <a:pt x="21600" y="21600"/>
                  </a:cubicBezTo>
                  <a:cubicBezTo>
                    <a:pt x="21600" y="27211"/>
                    <a:pt x="19416" y="32602"/>
                    <a:pt x="15511" y="36632"/>
                  </a:cubicBezTo>
                  <a:lnTo>
                    <a:pt x="0" y="21600"/>
                  </a:lnTo>
                  <a:lnTo>
                    <a:pt x="-1" y="0"/>
                  </a:lnTo>
                  <a:close/>
                </a:path>
              </a:pathLst>
            </a:custGeom>
            <a:noFill/>
            <a:ln w="2857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000">
                <a:cs typeface="+mn-ea"/>
                <a:sym typeface="+mn-lt"/>
              </a:endParaRPr>
            </a:p>
          </p:txBody>
        </p:sp>
        <p:sp>
          <p:nvSpPr>
            <p:cNvPr id="148" name="Arc 147">
              <a:extLst>
                <a:ext uri="{FF2B5EF4-FFF2-40B4-BE49-F238E27FC236}">
                  <a16:creationId xmlns:a16="http://schemas.microsoft.com/office/drawing/2014/main" id="{111D543C-7DD1-5BFD-EB50-10241DE681E6}"/>
                </a:ext>
              </a:extLst>
            </p:cNvPr>
            <p:cNvSpPr>
              <a:spLocks/>
            </p:cNvSpPr>
            <p:nvPr/>
          </p:nvSpPr>
          <p:spPr bwMode="auto">
            <a:xfrm>
              <a:off x="2256" y="2976"/>
              <a:ext cx="192" cy="336"/>
            </a:xfrm>
            <a:custGeom>
              <a:avLst/>
              <a:gdLst>
                <a:gd name="T0" fmla="*/ 0 w 21600"/>
                <a:gd name="T1" fmla="*/ 0 h 36632"/>
                <a:gd name="T2" fmla="*/ 0 w 21600"/>
                <a:gd name="T3" fmla="*/ 0 h 36632"/>
                <a:gd name="T4" fmla="*/ 0 w 21600"/>
                <a:gd name="T5" fmla="*/ 0 h 36632"/>
                <a:gd name="T6" fmla="*/ 0 60000 65536"/>
                <a:gd name="T7" fmla="*/ 0 60000 65536"/>
                <a:gd name="T8" fmla="*/ 0 60000 65536"/>
              </a:gdLst>
              <a:ahLst/>
              <a:cxnLst>
                <a:cxn ang="T6">
                  <a:pos x="T0" y="T1"/>
                </a:cxn>
                <a:cxn ang="T7">
                  <a:pos x="T2" y="T3"/>
                </a:cxn>
                <a:cxn ang="T8">
                  <a:pos x="T4" y="T5"/>
                </a:cxn>
              </a:cxnLst>
              <a:rect l="0" t="0" r="r" b="b"/>
              <a:pathLst>
                <a:path w="21600" h="36632" fill="none" extrusionOk="0">
                  <a:moveTo>
                    <a:pt x="-1" y="0"/>
                  </a:moveTo>
                  <a:cubicBezTo>
                    <a:pt x="11929" y="0"/>
                    <a:pt x="21600" y="9670"/>
                    <a:pt x="21600" y="21600"/>
                  </a:cubicBezTo>
                  <a:cubicBezTo>
                    <a:pt x="21600" y="27211"/>
                    <a:pt x="19416" y="32602"/>
                    <a:pt x="15511" y="36632"/>
                  </a:cubicBezTo>
                </a:path>
                <a:path w="21600" h="36632" stroke="0" extrusionOk="0">
                  <a:moveTo>
                    <a:pt x="-1" y="0"/>
                  </a:moveTo>
                  <a:cubicBezTo>
                    <a:pt x="11929" y="0"/>
                    <a:pt x="21600" y="9670"/>
                    <a:pt x="21600" y="21600"/>
                  </a:cubicBezTo>
                  <a:cubicBezTo>
                    <a:pt x="21600" y="27211"/>
                    <a:pt x="19416" y="32602"/>
                    <a:pt x="15511" y="36632"/>
                  </a:cubicBezTo>
                  <a:lnTo>
                    <a:pt x="0" y="21600"/>
                  </a:lnTo>
                  <a:lnTo>
                    <a:pt x="-1" y="0"/>
                  </a:lnTo>
                  <a:close/>
                </a:path>
              </a:pathLst>
            </a:custGeom>
            <a:noFill/>
            <a:ln w="2857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000">
                <a:cs typeface="+mn-ea"/>
                <a:sym typeface="+mn-lt"/>
              </a:endParaRPr>
            </a:p>
          </p:txBody>
        </p:sp>
        <p:sp>
          <p:nvSpPr>
            <p:cNvPr id="149" name="Arc 148">
              <a:extLst>
                <a:ext uri="{FF2B5EF4-FFF2-40B4-BE49-F238E27FC236}">
                  <a16:creationId xmlns:a16="http://schemas.microsoft.com/office/drawing/2014/main" id="{7CFB1EBE-9B0E-428A-FE3D-43D156301801}"/>
                </a:ext>
              </a:extLst>
            </p:cNvPr>
            <p:cNvSpPr>
              <a:spLocks/>
            </p:cNvSpPr>
            <p:nvPr/>
          </p:nvSpPr>
          <p:spPr bwMode="auto">
            <a:xfrm rot="10800000">
              <a:off x="4827" y="1552"/>
              <a:ext cx="378" cy="276"/>
            </a:xfrm>
            <a:custGeom>
              <a:avLst/>
              <a:gdLst>
                <a:gd name="T0" fmla="*/ 0 w 36125"/>
                <a:gd name="T1" fmla="*/ 0 h 21600"/>
                <a:gd name="T2" fmla="*/ 0 w 36125"/>
                <a:gd name="T3" fmla="*/ 0 h 21600"/>
                <a:gd name="T4" fmla="*/ 0 w 36125"/>
                <a:gd name="T5" fmla="*/ 0 h 21600"/>
                <a:gd name="T6" fmla="*/ 0 60000 65536"/>
                <a:gd name="T7" fmla="*/ 0 60000 65536"/>
                <a:gd name="T8" fmla="*/ 0 60000 65536"/>
              </a:gdLst>
              <a:ahLst/>
              <a:cxnLst>
                <a:cxn ang="T6">
                  <a:pos x="T0" y="T1"/>
                </a:cxn>
                <a:cxn ang="T7">
                  <a:pos x="T2" y="T3"/>
                </a:cxn>
                <a:cxn ang="T8">
                  <a:pos x="T4" y="T5"/>
                </a:cxn>
              </a:cxnLst>
              <a:rect l="0" t="0" r="r" b="b"/>
              <a:pathLst>
                <a:path w="36125" h="21600" fill="none" extrusionOk="0">
                  <a:moveTo>
                    <a:pt x="0" y="5728"/>
                  </a:moveTo>
                  <a:cubicBezTo>
                    <a:pt x="3990" y="2045"/>
                    <a:pt x="9220" y="-1"/>
                    <a:pt x="14651" y="0"/>
                  </a:cubicBezTo>
                  <a:cubicBezTo>
                    <a:pt x="25680" y="0"/>
                    <a:pt x="34937" y="8309"/>
                    <a:pt x="36125" y="19273"/>
                  </a:cubicBezTo>
                </a:path>
                <a:path w="36125" h="21600" stroke="0" extrusionOk="0">
                  <a:moveTo>
                    <a:pt x="0" y="5728"/>
                  </a:moveTo>
                  <a:cubicBezTo>
                    <a:pt x="3990" y="2045"/>
                    <a:pt x="9220" y="-1"/>
                    <a:pt x="14651" y="0"/>
                  </a:cubicBezTo>
                  <a:cubicBezTo>
                    <a:pt x="25680" y="0"/>
                    <a:pt x="34937" y="8309"/>
                    <a:pt x="36125" y="19273"/>
                  </a:cubicBezTo>
                  <a:lnTo>
                    <a:pt x="14651" y="21600"/>
                  </a:lnTo>
                  <a:lnTo>
                    <a:pt x="0" y="5728"/>
                  </a:lnTo>
                  <a:close/>
                </a:path>
              </a:pathLst>
            </a:custGeom>
            <a:noFill/>
            <a:ln w="2857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000">
                <a:cs typeface="+mn-ea"/>
                <a:sym typeface="+mn-lt"/>
              </a:endParaRPr>
            </a:p>
          </p:txBody>
        </p:sp>
      </p:grpSp>
    </p:spTree>
    <p:extLst>
      <p:ext uri="{BB962C8B-B14F-4D97-AF65-F5344CB8AC3E}">
        <p14:creationId xmlns:p14="http://schemas.microsoft.com/office/powerpoint/2010/main" val="231707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C3FB03-528F-45F3-BAA2-9AA99CD14026}"/>
              </a:ext>
            </a:extLst>
          </p:cNvPr>
          <p:cNvSpPr>
            <a:spLocks noGrp="1"/>
          </p:cNvSpPr>
          <p:nvPr>
            <p:ph type="title"/>
          </p:nvPr>
        </p:nvSpPr>
        <p:spPr>
          <a:xfrm>
            <a:off x="666750" y="111929"/>
            <a:ext cx="10858500" cy="900112"/>
          </a:xfrm>
        </p:spPr>
        <p:txBody>
          <a:bodyPr>
            <a:normAutofit/>
          </a:bodyPr>
          <a:lstStyle/>
          <a:p>
            <a:pPr>
              <a:lnSpc>
                <a:spcPct val="120000"/>
              </a:lnSpc>
            </a:pPr>
            <a:r>
              <a:rPr lang="zh-CN" altLang="en-US" sz="3200" dirty="0">
                <a:latin typeface="+mj-ea"/>
                <a:cs typeface="+mn-ea"/>
                <a:sym typeface="+mn-lt"/>
              </a:rPr>
              <a:t>更深入思考几个问题</a:t>
            </a:r>
          </a:p>
        </p:txBody>
      </p:sp>
      <p:sp>
        <p:nvSpPr>
          <p:cNvPr id="2" name="矩形 1">
            <a:extLst>
              <a:ext uri="{FF2B5EF4-FFF2-40B4-BE49-F238E27FC236}">
                <a16:creationId xmlns:a16="http://schemas.microsoft.com/office/drawing/2014/main" id="{7B251390-1E29-44C1-A798-1A8CBC7DD8D8}"/>
              </a:ext>
            </a:extLst>
          </p:cNvPr>
          <p:cNvSpPr/>
          <p:nvPr/>
        </p:nvSpPr>
        <p:spPr>
          <a:xfrm>
            <a:off x="666750" y="1423026"/>
            <a:ext cx="8541459" cy="4495718"/>
          </a:xfrm>
          <a:prstGeom prst="rect">
            <a:avLst/>
          </a:prstGeom>
          <a:solidFill>
            <a:schemeClr val="accent1">
              <a:lumMod val="10000"/>
              <a:lumOff val="90000"/>
              <a:alpha val="82000"/>
            </a:schemeClr>
          </a:solidFill>
        </p:spPr>
        <p:txBody>
          <a:bodyPr wrap="square">
            <a:spAutoFit/>
          </a:bodyPr>
          <a:lstStyle/>
          <a:p>
            <a:pPr>
              <a:lnSpc>
                <a:spcPct val="120000"/>
              </a:lnSpc>
              <a:spcBef>
                <a:spcPct val="0"/>
              </a:spcBef>
            </a:pPr>
            <a:r>
              <a:rPr lang="zh-CN" altLang="en-US" sz="2400" dirty="0">
                <a:cs typeface="+mn-ea"/>
                <a:sym typeface="+mn-lt"/>
              </a:rPr>
              <a:t>两个直连结点间，实现</a:t>
            </a:r>
            <a:r>
              <a:rPr lang="zh-CN" altLang="en-US" sz="2400" dirty="0">
                <a:solidFill>
                  <a:srgbClr val="FF0000"/>
                </a:solidFill>
                <a:cs typeface="+mn-ea"/>
                <a:sym typeface="+mn-lt"/>
              </a:rPr>
              <a:t>正确</a:t>
            </a:r>
            <a:r>
              <a:rPr lang="zh-CN" altLang="en-US" sz="2400" dirty="0">
                <a:cs typeface="+mn-ea"/>
                <a:sym typeface="+mn-lt"/>
              </a:rPr>
              <a:t>的数据传输要解决哪些问题？</a:t>
            </a:r>
            <a:endParaRPr lang="en-US" altLang="zh-CN" sz="2400" dirty="0">
              <a:cs typeface="+mn-ea"/>
              <a:sym typeface="+mn-lt"/>
            </a:endParaRPr>
          </a:p>
          <a:p>
            <a:pPr marL="285750" indent="-285750">
              <a:lnSpc>
                <a:spcPct val="120000"/>
              </a:lnSpc>
              <a:spcBef>
                <a:spcPct val="0"/>
              </a:spcBef>
              <a:buFont typeface="Wingdings" panose="05000000000000000000" pitchFamily="2" charset="2"/>
              <a:buChar char="Ø"/>
            </a:pPr>
            <a:r>
              <a:rPr lang="zh-CN" altLang="en-US" b="1" dirty="0">
                <a:cs typeface="+mn-ea"/>
                <a:sym typeface="+mn-lt"/>
              </a:rPr>
              <a:t>问题</a:t>
            </a:r>
            <a:r>
              <a:rPr lang="en-US" altLang="zh-CN" b="1" dirty="0">
                <a:cs typeface="+mn-ea"/>
                <a:sym typeface="+mn-lt"/>
              </a:rPr>
              <a:t>1</a:t>
            </a:r>
            <a:r>
              <a:rPr lang="zh-CN" altLang="en-US" b="1" dirty="0">
                <a:cs typeface="+mn-ea"/>
                <a:sym typeface="+mn-lt"/>
              </a:rPr>
              <a:t>：分帧与组帧</a:t>
            </a:r>
            <a:endParaRPr lang="en-US" altLang="zh-CN" b="1" dirty="0">
              <a:cs typeface="+mn-ea"/>
              <a:sym typeface="+mn-lt"/>
            </a:endParaRPr>
          </a:p>
          <a:p>
            <a:pPr>
              <a:lnSpc>
                <a:spcPct val="120000"/>
              </a:lnSpc>
              <a:spcBef>
                <a:spcPct val="0"/>
              </a:spcBef>
            </a:pPr>
            <a:r>
              <a:rPr lang="zh-CN" altLang="en-US" dirty="0">
                <a:cs typeface="+mn-ea"/>
                <a:sym typeface="+mn-lt"/>
              </a:rPr>
              <a:t>发送方要发送的数据是一帧、一帧有序发送的，但传输线路上传输的是无显式分割边界的</a:t>
            </a:r>
            <a:r>
              <a:rPr lang="en-US" altLang="zh-CN" dirty="0">
                <a:cs typeface="+mn-ea"/>
                <a:sym typeface="+mn-lt"/>
              </a:rPr>
              <a:t>0/1 </a:t>
            </a:r>
            <a:r>
              <a:rPr lang="zh-CN" altLang="en-US" dirty="0">
                <a:cs typeface="+mn-ea"/>
                <a:sym typeface="+mn-lt"/>
              </a:rPr>
              <a:t>比特流。接收方接收到一串</a:t>
            </a:r>
            <a:r>
              <a:rPr lang="en-US" altLang="zh-CN" dirty="0">
                <a:cs typeface="+mn-ea"/>
                <a:sym typeface="+mn-lt"/>
              </a:rPr>
              <a:t>0/1</a:t>
            </a:r>
            <a:r>
              <a:rPr lang="zh-CN" altLang="en-US" dirty="0">
                <a:cs typeface="+mn-ea"/>
                <a:sym typeface="+mn-lt"/>
              </a:rPr>
              <a:t>比特流后，如何识别边界、将比特流分割成一帧、一帧的数据？</a:t>
            </a:r>
            <a:r>
              <a:rPr lang="en-US" altLang="zh-CN" dirty="0">
                <a:cs typeface="+mn-ea"/>
                <a:sym typeface="+mn-lt"/>
              </a:rPr>
              <a:t>	</a:t>
            </a:r>
          </a:p>
          <a:p>
            <a:pPr marL="285750" indent="-285750">
              <a:lnSpc>
                <a:spcPct val="120000"/>
              </a:lnSpc>
              <a:spcBef>
                <a:spcPct val="0"/>
              </a:spcBef>
              <a:buFont typeface="Wingdings" panose="05000000000000000000" pitchFamily="2" charset="2"/>
              <a:buChar char="Ø"/>
            </a:pPr>
            <a:r>
              <a:rPr lang="zh-CN" altLang="en-US" b="1" dirty="0">
                <a:cs typeface="+mn-ea"/>
                <a:sym typeface="+mn-lt"/>
              </a:rPr>
              <a:t>问题</a:t>
            </a:r>
            <a:r>
              <a:rPr lang="en-US" altLang="zh-CN" b="1" dirty="0">
                <a:cs typeface="+mn-ea"/>
                <a:sym typeface="+mn-lt"/>
              </a:rPr>
              <a:t>2</a:t>
            </a:r>
            <a:r>
              <a:rPr lang="zh-CN" altLang="en-US" b="1" dirty="0">
                <a:cs typeface="+mn-ea"/>
                <a:sym typeface="+mn-lt"/>
              </a:rPr>
              <a:t>：检错与纠错</a:t>
            </a:r>
            <a:endParaRPr lang="en-US" altLang="zh-CN" b="1" dirty="0">
              <a:cs typeface="+mn-ea"/>
              <a:sym typeface="+mn-lt"/>
            </a:endParaRPr>
          </a:p>
          <a:p>
            <a:pPr>
              <a:lnSpc>
                <a:spcPct val="120000"/>
              </a:lnSpc>
              <a:spcBef>
                <a:spcPct val="0"/>
              </a:spcBef>
            </a:pPr>
            <a:r>
              <a:rPr lang="zh-CN" altLang="en-US" dirty="0">
                <a:cs typeface="+mn-ea"/>
                <a:sym typeface="+mn-lt"/>
              </a:rPr>
              <a:t>线路上可能存在噪声与干扰，数据传输过程中可能发生错误，接收方如何检测到错误并纠正错误？</a:t>
            </a:r>
            <a:endParaRPr lang="en-US" altLang="zh-CN" dirty="0">
              <a:cs typeface="+mn-ea"/>
              <a:sym typeface="+mn-lt"/>
            </a:endParaRPr>
          </a:p>
          <a:p>
            <a:pPr marL="285750" indent="-285750">
              <a:lnSpc>
                <a:spcPct val="120000"/>
              </a:lnSpc>
              <a:spcBef>
                <a:spcPct val="0"/>
              </a:spcBef>
              <a:buFont typeface="Wingdings" panose="05000000000000000000" pitchFamily="2" charset="2"/>
              <a:buChar char="Ø"/>
            </a:pPr>
            <a:r>
              <a:rPr lang="zh-CN" altLang="en-US" b="1" dirty="0">
                <a:cs typeface="+mn-ea"/>
                <a:sym typeface="+mn-lt"/>
              </a:rPr>
              <a:t>问题</a:t>
            </a:r>
            <a:r>
              <a:rPr lang="en-US" altLang="zh-CN" b="1" dirty="0">
                <a:cs typeface="+mn-ea"/>
                <a:sym typeface="+mn-lt"/>
              </a:rPr>
              <a:t>3</a:t>
            </a:r>
            <a:r>
              <a:rPr lang="zh-CN" altLang="en-US" b="1" dirty="0">
                <a:cs typeface="+mn-ea"/>
                <a:sym typeface="+mn-lt"/>
              </a:rPr>
              <a:t>：流量控制</a:t>
            </a:r>
            <a:endParaRPr lang="en-US" altLang="zh-CN" b="1" dirty="0">
              <a:cs typeface="+mn-ea"/>
              <a:sym typeface="+mn-lt"/>
            </a:endParaRPr>
          </a:p>
          <a:p>
            <a:pPr>
              <a:lnSpc>
                <a:spcPct val="120000"/>
              </a:lnSpc>
              <a:spcBef>
                <a:spcPct val="0"/>
              </a:spcBef>
            </a:pPr>
            <a:r>
              <a:rPr lang="zh-CN" altLang="en-US" dirty="0">
                <a:cs typeface="+mn-ea"/>
                <a:sym typeface="+mn-lt"/>
              </a:rPr>
              <a:t>发送方发送数据时如果发得太快，接收方来不及接收。发送方应该如何控制发送速度，保证接收方来得及接收？</a:t>
            </a:r>
            <a:endParaRPr lang="en-US" altLang="zh-CN" dirty="0">
              <a:cs typeface="+mn-ea"/>
              <a:sym typeface="+mn-lt"/>
            </a:endParaRPr>
          </a:p>
          <a:p>
            <a:pPr marL="285750" indent="-285750">
              <a:lnSpc>
                <a:spcPct val="120000"/>
              </a:lnSpc>
              <a:spcBef>
                <a:spcPct val="0"/>
              </a:spcBef>
              <a:buFont typeface="Wingdings" panose="05000000000000000000" pitchFamily="2" charset="2"/>
              <a:buChar char="Ø"/>
            </a:pPr>
            <a:r>
              <a:rPr lang="zh-CN" altLang="en-US" b="1" dirty="0">
                <a:cs typeface="+mn-ea"/>
                <a:sym typeface="+mn-lt"/>
              </a:rPr>
              <a:t>问题</a:t>
            </a:r>
            <a:r>
              <a:rPr lang="en-US" altLang="zh-CN" b="1" dirty="0">
                <a:cs typeface="+mn-ea"/>
                <a:sym typeface="+mn-lt"/>
              </a:rPr>
              <a:t>4</a:t>
            </a:r>
            <a:r>
              <a:rPr lang="zh-CN" altLang="en-US" b="1" dirty="0">
                <a:cs typeface="+mn-ea"/>
                <a:sym typeface="+mn-lt"/>
              </a:rPr>
              <a:t>：传输协议</a:t>
            </a:r>
            <a:endParaRPr lang="en-US" altLang="zh-CN" b="1" dirty="0">
              <a:cs typeface="+mn-ea"/>
              <a:sym typeface="+mn-lt"/>
            </a:endParaRPr>
          </a:p>
          <a:p>
            <a:pPr>
              <a:lnSpc>
                <a:spcPct val="120000"/>
              </a:lnSpc>
              <a:spcBef>
                <a:spcPct val="0"/>
              </a:spcBef>
            </a:pPr>
            <a:r>
              <a:rPr lang="zh-CN" altLang="en-US" dirty="0">
                <a:cs typeface="+mn-ea"/>
                <a:sym typeface="+mn-lt"/>
              </a:rPr>
              <a:t>收发双方如何协同，需要遵守什么协议？</a:t>
            </a:r>
            <a:endParaRPr lang="en-US" altLang="zh-CN" dirty="0">
              <a:cs typeface="+mn-ea"/>
              <a:sym typeface="+mn-lt"/>
            </a:endParaRPr>
          </a:p>
        </p:txBody>
      </p:sp>
      <p:sp>
        <p:nvSpPr>
          <p:cNvPr id="5" name="下箭头 63">
            <a:extLst>
              <a:ext uri="{FF2B5EF4-FFF2-40B4-BE49-F238E27FC236}">
                <a16:creationId xmlns:a16="http://schemas.microsoft.com/office/drawing/2014/main" id="{D1A92F33-6BFC-4463-8E92-710469210857}"/>
              </a:ext>
            </a:extLst>
          </p:cNvPr>
          <p:cNvSpPr/>
          <p:nvPr/>
        </p:nvSpPr>
        <p:spPr>
          <a:xfrm rot="5400000" flipV="1">
            <a:off x="7144133" y="3325320"/>
            <a:ext cx="4928368" cy="800216"/>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a:t>
            </a:r>
          </a:p>
        </p:txBody>
      </p:sp>
      <p:sp>
        <p:nvSpPr>
          <p:cNvPr id="7" name="文本框 6">
            <a:extLst>
              <a:ext uri="{FF2B5EF4-FFF2-40B4-BE49-F238E27FC236}">
                <a16:creationId xmlns:a16="http://schemas.microsoft.com/office/drawing/2014/main" id="{B59FB4DC-3565-442C-AB95-826E2BCEBB62}"/>
              </a:ext>
            </a:extLst>
          </p:cNvPr>
          <p:cNvSpPr txBox="1"/>
          <p:nvPr/>
        </p:nvSpPr>
        <p:spPr>
          <a:xfrm>
            <a:off x="9293021" y="3305508"/>
            <a:ext cx="800219" cy="902363"/>
          </a:xfrm>
          <a:prstGeom prst="rect">
            <a:avLst/>
          </a:prstGeom>
          <a:noFill/>
        </p:spPr>
        <p:txBody>
          <a:bodyPr wrap="none" rtlCol="0">
            <a:spAutoFit/>
          </a:bodyPr>
          <a:lstStyle/>
          <a:p>
            <a:pPr>
              <a:lnSpc>
                <a:spcPct val="120000"/>
              </a:lnSpc>
            </a:pPr>
            <a:r>
              <a:rPr lang="zh-CN" altLang="en-US" sz="4800" b="1" dirty="0">
                <a:solidFill>
                  <a:srgbClr val="FF0000"/>
                </a:solidFill>
                <a:cs typeface="+mn-ea"/>
                <a:sym typeface="+mn-lt"/>
              </a:rPr>
              <a:t>？</a:t>
            </a:r>
          </a:p>
        </p:txBody>
      </p:sp>
      <p:sp>
        <p:nvSpPr>
          <p:cNvPr id="8" name="矩形 7">
            <a:extLst>
              <a:ext uri="{FF2B5EF4-FFF2-40B4-BE49-F238E27FC236}">
                <a16:creationId xmlns:a16="http://schemas.microsoft.com/office/drawing/2014/main" id="{E50C4461-EBF8-42DA-A64D-A0CE3C3B5A2C}"/>
              </a:ext>
            </a:extLst>
          </p:cNvPr>
          <p:cNvSpPr/>
          <p:nvPr/>
        </p:nvSpPr>
        <p:spPr>
          <a:xfrm>
            <a:off x="10072344" y="2968933"/>
            <a:ext cx="1446556" cy="1383712"/>
          </a:xfrm>
          <a:prstGeom prst="rect">
            <a:avLst/>
          </a:prstGeom>
          <a:solidFill>
            <a:srgbClr val="C00000">
              <a:alpha val="12000"/>
            </a:srgbClr>
          </a:solidFill>
        </p:spPr>
        <p:txBody>
          <a:bodyPr wrap="square">
            <a:spAutoFit/>
          </a:bodyPr>
          <a:lstStyle/>
          <a:p>
            <a:pPr algn="ctr">
              <a:lnSpc>
                <a:spcPct val="120000"/>
              </a:lnSpc>
            </a:pPr>
            <a:r>
              <a:rPr lang="zh-CN" altLang="en-US" sz="2400" dirty="0">
                <a:cs typeface="+mn-ea"/>
                <a:sym typeface="+mn-lt"/>
              </a:rPr>
              <a:t>数据链路层的任务和功能</a:t>
            </a:r>
          </a:p>
        </p:txBody>
      </p:sp>
      <p:sp>
        <p:nvSpPr>
          <p:cNvPr id="9" name="灯片编号占位符 8">
            <a:extLst>
              <a:ext uri="{FF2B5EF4-FFF2-40B4-BE49-F238E27FC236}">
                <a16:creationId xmlns:a16="http://schemas.microsoft.com/office/drawing/2014/main" id="{CAF4DB6E-5D5E-E332-45F8-6F09C2099BDC}"/>
              </a:ext>
            </a:extLst>
          </p:cNvPr>
          <p:cNvSpPr>
            <a:spLocks noGrp="1"/>
          </p:cNvSpPr>
          <p:nvPr>
            <p:ph type="sldNum" sz="quarter" idx="12"/>
          </p:nvPr>
        </p:nvSpPr>
        <p:spPr/>
        <p:txBody>
          <a:bodyPr/>
          <a:lstStyle/>
          <a:p>
            <a:fld id="{C8BB1146-E542-4D4E-B8E9-6919A11DDD48}" type="slidenum">
              <a:rPr lang="en-US" smtClean="0"/>
              <a:t>7</a:t>
            </a:fld>
            <a:endParaRPr lang="en-US"/>
          </a:p>
        </p:txBody>
      </p:sp>
    </p:spTree>
    <p:extLst>
      <p:ext uri="{BB962C8B-B14F-4D97-AF65-F5344CB8AC3E}">
        <p14:creationId xmlns:p14="http://schemas.microsoft.com/office/powerpoint/2010/main" val="4107030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43043-215C-D492-6598-B98D93552452}"/>
              </a:ext>
            </a:extLst>
          </p:cNvPr>
          <p:cNvSpPr>
            <a:spLocks noGrp="1"/>
          </p:cNvSpPr>
          <p:nvPr>
            <p:ph type="title"/>
          </p:nvPr>
        </p:nvSpPr>
        <p:spPr/>
        <p:txBody>
          <a:bodyPr>
            <a:normAutofit/>
          </a:bodyPr>
          <a:lstStyle/>
          <a:p>
            <a:r>
              <a:rPr lang="zh-CN" altLang="en-US" sz="3200" b="1" dirty="0">
                <a:latin typeface="+mn-ea"/>
                <a:ea typeface="+mn-ea"/>
                <a:cs typeface="+mn-ea"/>
                <a:sym typeface="+mn-lt"/>
              </a:rPr>
              <a:t>滑动窗口协议</a:t>
            </a:r>
            <a:r>
              <a:rPr lang="en-US" altLang="zh-CN" sz="3200" b="1" dirty="0">
                <a:latin typeface="+mn-ea"/>
                <a:ea typeface="+mn-ea"/>
                <a:cs typeface="+mn-ea"/>
                <a:sym typeface="+mn-lt"/>
              </a:rPr>
              <a:t>—</a:t>
            </a:r>
            <a:r>
              <a:rPr lang="zh-CN" altLang="en-US" b="0" dirty="0">
                <a:solidFill>
                  <a:schemeClr val="tx1"/>
                </a:solidFill>
                <a:latin typeface="+mn-ea"/>
                <a:ea typeface="+mn-ea"/>
                <a:cs typeface="+mn-ea"/>
                <a:sym typeface="+mn-lt"/>
              </a:rPr>
              <a:t>协议的实现分析</a:t>
            </a:r>
            <a:endParaRPr lang="zh-CN" altLang="en-US" b="0" dirty="0">
              <a:latin typeface="+mn-ea"/>
              <a:ea typeface="+mn-ea"/>
            </a:endParaRPr>
          </a:p>
        </p:txBody>
      </p:sp>
      <p:sp>
        <p:nvSpPr>
          <p:cNvPr id="5" name="灯片编号占位符 4">
            <a:extLst>
              <a:ext uri="{FF2B5EF4-FFF2-40B4-BE49-F238E27FC236}">
                <a16:creationId xmlns:a16="http://schemas.microsoft.com/office/drawing/2014/main" id="{18C043A6-2E3A-940C-EFB1-F5B6846BF9AC}"/>
              </a:ext>
            </a:extLst>
          </p:cNvPr>
          <p:cNvSpPr>
            <a:spLocks noGrp="1"/>
          </p:cNvSpPr>
          <p:nvPr>
            <p:ph type="sldNum" sz="quarter" idx="12"/>
          </p:nvPr>
        </p:nvSpPr>
        <p:spPr/>
        <p:txBody>
          <a:bodyPr/>
          <a:lstStyle/>
          <a:p>
            <a:fld id="{C8BB1146-E542-4D4E-B8E9-6919A11DDD48}" type="slidenum">
              <a:rPr lang="en-US" smtClean="0"/>
              <a:t>70</a:t>
            </a:fld>
            <a:endParaRPr lang="en-US"/>
          </a:p>
        </p:txBody>
      </p:sp>
      <p:sp>
        <p:nvSpPr>
          <p:cNvPr id="6" name="文本框 5">
            <a:extLst>
              <a:ext uri="{FF2B5EF4-FFF2-40B4-BE49-F238E27FC236}">
                <a16:creationId xmlns:a16="http://schemas.microsoft.com/office/drawing/2014/main" id="{931780B6-2CD9-86D2-F1B6-41AC91121175}"/>
              </a:ext>
            </a:extLst>
          </p:cNvPr>
          <p:cNvSpPr txBox="1"/>
          <p:nvPr/>
        </p:nvSpPr>
        <p:spPr>
          <a:xfrm>
            <a:off x="6994073" y="1131021"/>
            <a:ext cx="4348841" cy="5598392"/>
          </a:xfrm>
          <a:prstGeom prst="rect">
            <a:avLst/>
          </a:prstGeom>
          <a:noFill/>
          <a:ln>
            <a:solidFill>
              <a:schemeClr val="accent5">
                <a:lumMod val="40000"/>
                <a:lumOff val="60000"/>
              </a:schemeClr>
            </a:solidFill>
          </a:ln>
        </p:spPr>
        <p:txBody>
          <a:bodyPr wrap="square">
            <a:spAutoFit/>
          </a:bodyPr>
          <a:lstStyle/>
          <a:p>
            <a:pPr>
              <a:lnSpc>
                <a:spcPct val="120000"/>
              </a:lnSpc>
            </a:pPr>
            <a:r>
              <a:rPr lang="en-US" altLang="zh-CN" sz="2000" dirty="0">
                <a:cs typeface="+mn-ea"/>
                <a:sym typeface="+mn-lt"/>
              </a:rPr>
              <a:t>while(1){</a:t>
            </a:r>
          </a:p>
          <a:p>
            <a:pPr>
              <a:lnSpc>
                <a:spcPct val="120000"/>
              </a:lnSpc>
            </a:pPr>
            <a:r>
              <a:rPr lang="en-US" altLang="zh-CN" sz="2000" dirty="0">
                <a:cs typeface="+mn-ea"/>
                <a:sym typeface="+mn-lt"/>
              </a:rPr>
              <a:t>   </a:t>
            </a:r>
            <a:r>
              <a:rPr lang="en-US" altLang="zh-CN" sz="2000" dirty="0" err="1">
                <a:cs typeface="+mn-ea"/>
                <a:sym typeface="+mn-lt"/>
              </a:rPr>
              <a:t>wait_for_event</a:t>
            </a:r>
            <a:r>
              <a:rPr lang="en-US" altLang="zh-CN" sz="2000" dirty="0">
                <a:cs typeface="+mn-ea"/>
                <a:sym typeface="+mn-lt"/>
              </a:rPr>
              <a:t>(&amp;event);</a:t>
            </a:r>
          </a:p>
          <a:p>
            <a:pPr>
              <a:lnSpc>
                <a:spcPct val="120000"/>
              </a:lnSpc>
            </a:pPr>
            <a:r>
              <a:rPr lang="en-US" altLang="zh-CN" sz="2000" dirty="0">
                <a:cs typeface="+mn-ea"/>
                <a:sym typeface="+mn-lt"/>
              </a:rPr>
              <a:t>   if(event==</a:t>
            </a:r>
            <a:r>
              <a:rPr lang="en-US" altLang="zh-CN" sz="2000" dirty="0" err="1">
                <a:cs typeface="+mn-ea"/>
                <a:sym typeface="+mn-lt"/>
              </a:rPr>
              <a:t>frame_arrival</a:t>
            </a:r>
            <a:r>
              <a:rPr lang="en-US" altLang="zh-CN" sz="2000" dirty="0">
                <a:cs typeface="+mn-ea"/>
                <a:sym typeface="+mn-lt"/>
              </a:rPr>
              <a:t>) {</a:t>
            </a:r>
          </a:p>
          <a:p>
            <a:pPr>
              <a:lnSpc>
                <a:spcPct val="120000"/>
              </a:lnSpc>
            </a:pPr>
            <a:r>
              <a:rPr lang="en-US" altLang="zh-CN" sz="2000" dirty="0">
                <a:cs typeface="+mn-ea"/>
                <a:sym typeface="+mn-lt"/>
              </a:rPr>
              <a:t>      </a:t>
            </a:r>
            <a:r>
              <a:rPr lang="en-US" altLang="zh-CN" sz="2000" dirty="0" err="1">
                <a:cs typeface="+mn-ea"/>
                <a:sym typeface="+mn-lt"/>
              </a:rPr>
              <a:t>from_physical_layer</a:t>
            </a:r>
            <a:r>
              <a:rPr lang="en-US" altLang="zh-CN" sz="2000" dirty="0">
                <a:cs typeface="+mn-ea"/>
                <a:sym typeface="+mn-lt"/>
              </a:rPr>
              <a:t>(&amp;r);</a:t>
            </a:r>
          </a:p>
          <a:p>
            <a:pPr>
              <a:lnSpc>
                <a:spcPct val="120000"/>
              </a:lnSpc>
            </a:pPr>
            <a:r>
              <a:rPr lang="en-US" altLang="zh-CN" sz="2000" dirty="0">
                <a:cs typeface="+mn-ea"/>
                <a:sym typeface="+mn-lt"/>
              </a:rPr>
              <a:t>      if(</a:t>
            </a:r>
            <a:r>
              <a:rPr lang="en-US" altLang="zh-CN" sz="2000" dirty="0" err="1">
                <a:cs typeface="+mn-ea"/>
                <a:sym typeface="+mn-lt"/>
              </a:rPr>
              <a:t>r.ack</a:t>
            </a:r>
            <a:r>
              <a:rPr lang="en-US" altLang="zh-CN" sz="2000" dirty="0">
                <a:cs typeface="+mn-ea"/>
                <a:sym typeface="+mn-lt"/>
              </a:rPr>
              <a:t>==</a:t>
            </a:r>
            <a:r>
              <a:rPr lang="en-US" altLang="zh-CN" sz="2000" dirty="0" err="1">
                <a:cs typeface="+mn-ea"/>
                <a:sym typeface="+mn-lt"/>
              </a:rPr>
              <a:t>next_frame_to_send</a:t>
            </a:r>
            <a:r>
              <a:rPr lang="en-US" altLang="zh-CN" sz="2000" dirty="0">
                <a:cs typeface="+mn-ea"/>
                <a:sym typeface="+mn-lt"/>
              </a:rPr>
              <a:t>) {</a:t>
            </a:r>
          </a:p>
          <a:p>
            <a:pPr>
              <a:lnSpc>
                <a:spcPct val="120000"/>
              </a:lnSpc>
            </a:pPr>
            <a:r>
              <a:rPr lang="en-US" altLang="zh-CN" sz="2000" dirty="0">
                <a:cs typeface="+mn-ea"/>
                <a:sym typeface="+mn-lt"/>
              </a:rPr>
              <a:t>         </a:t>
            </a:r>
            <a:r>
              <a:rPr lang="en-US" altLang="zh-CN" sz="2000" dirty="0" err="1">
                <a:cs typeface="+mn-ea"/>
                <a:sym typeface="+mn-lt"/>
              </a:rPr>
              <a:t>from_network_layer</a:t>
            </a:r>
            <a:r>
              <a:rPr lang="en-US" altLang="zh-CN" sz="2000" dirty="0">
                <a:cs typeface="+mn-ea"/>
                <a:sym typeface="+mn-lt"/>
              </a:rPr>
              <a:t>(&amp;buffer);</a:t>
            </a:r>
          </a:p>
          <a:p>
            <a:pPr>
              <a:lnSpc>
                <a:spcPct val="120000"/>
              </a:lnSpc>
            </a:pPr>
            <a:r>
              <a:rPr lang="en-US" altLang="zh-CN" sz="2000" dirty="0">
                <a:cs typeface="+mn-ea"/>
                <a:sym typeface="+mn-lt"/>
              </a:rPr>
              <a:t>         </a:t>
            </a:r>
            <a:r>
              <a:rPr lang="en-US" altLang="zh-CN" sz="2000" dirty="0" err="1">
                <a:cs typeface="+mn-ea"/>
                <a:sym typeface="+mn-lt"/>
              </a:rPr>
              <a:t>inc</a:t>
            </a:r>
            <a:r>
              <a:rPr lang="en-US" altLang="zh-CN" sz="2000" dirty="0">
                <a:cs typeface="+mn-ea"/>
                <a:sym typeface="+mn-lt"/>
              </a:rPr>
              <a:t>(</a:t>
            </a:r>
            <a:r>
              <a:rPr lang="en-US" altLang="zh-CN" sz="2000" dirty="0" err="1">
                <a:cs typeface="+mn-ea"/>
                <a:sym typeface="+mn-lt"/>
              </a:rPr>
              <a:t>next_frame_to_send</a:t>
            </a:r>
            <a:r>
              <a:rPr lang="en-US" altLang="zh-CN" sz="2000" dirty="0">
                <a:cs typeface="+mn-ea"/>
                <a:sym typeface="+mn-lt"/>
              </a:rPr>
              <a:t>);</a:t>
            </a:r>
          </a:p>
          <a:p>
            <a:pPr>
              <a:lnSpc>
                <a:spcPct val="120000"/>
              </a:lnSpc>
            </a:pPr>
            <a:r>
              <a:rPr lang="en-US" altLang="zh-CN" sz="2000" dirty="0">
                <a:cs typeface="+mn-ea"/>
                <a:sym typeface="+mn-lt"/>
              </a:rPr>
              <a:t>         }</a:t>
            </a:r>
          </a:p>
          <a:p>
            <a:pPr>
              <a:lnSpc>
                <a:spcPct val="120000"/>
              </a:lnSpc>
            </a:pPr>
            <a:r>
              <a:rPr lang="en-US" altLang="zh-CN" sz="2000" dirty="0">
                <a:cs typeface="+mn-ea"/>
                <a:sym typeface="+mn-lt"/>
              </a:rPr>
              <a:t>      }</a:t>
            </a:r>
          </a:p>
          <a:p>
            <a:pPr>
              <a:lnSpc>
                <a:spcPct val="120000"/>
              </a:lnSpc>
            </a:pPr>
            <a:r>
              <a:rPr lang="en-US" altLang="zh-CN" sz="2000" dirty="0">
                <a:cs typeface="+mn-ea"/>
                <a:sym typeface="+mn-lt"/>
              </a:rPr>
              <a:t>   s.info=buffer;</a:t>
            </a:r>
          </a:p>
          <a:p>
            <a:pPr>
              <a:lnSpc>
                <a:spcPct val="120000"/>
              </a:lnSpc>
            </a:pPr>
            <a:r>
              <a:rPr lang="en-US" altLang="zh-CN" sz="2000" dirty="0">
                <a:cs typeface="+mn-ea"/>
                <a:sym typeface="+mn-lt"/>
              </a:rPr>
              <a:t>   </a:t>
            </a:r>
            <a:r>
              <a:rPr lang="en-US" altLang="zh-CN" sz="2000" dirty="0" err="1">
                <a:cs typeface="+mn-ea"/>
                <a:sym typeface="+mn-lt"/>
              </a:rPr>
              <a:t>s.seq</a:t>
            </a:r>
            <a:r>
              <a:rPr lang="en-US" altLang="zh-CN" sz="2000" dirty="0">
                <a:cs typeface="+mn-ea"/>
                <a:sym typeface="+mn-lt"/>
              </a:rPr>
              <a:t>=</a:t>
            </a:r>
            <a:r>
              <a:rPr lang="en-US" altLang="zh-CN" sz="2000" dirty="0" err="1">
                <a:cs typeface="+mn-ea"/>
                <a:sym typeface="+mn-lt"/>
              </a:rPr>
              <a:t>next_frame_to_send</a:t>
            </a:r>
            <a:r>
              <a:rPr lang="en-US" altLang="zh-CN" sz="2000" dirty="0">
                <a:cs typeface="+mn-ea"/>
                <a:sym typeface="+mn-lt"/>
              </a:rPr>
              <a:t>;</a:t>
            </a:r>
          </a:p>
          <a:p>
            <a:pPr>
              <a:lnSpc>
                <a:spcPct val="120000"/>
              </a:lnSpc>
            </a:pPr>
            <a:r>
              <a:rPr lang="en-US" altLang="zh-CN" sz="2000" dirty="0">
                <a:cs typeface="+mn-ea"/>
                <a:sym typeface="+mn-lt"/>
              </a:rPr>
              <a:t>   </a:t>
            </a:r>
            <a:r>
              <a:rPr lang="en-US" altLang="zh-CN" sz="2000" dirty="0" err="1">
                <a:cs typeface="+mn-ea"/>
                <a:sym typeface="+mn-lt"/>
              </a:rPr>
              <a:t>s.ack</a:t>
            </a:r>
            <a:r>
              <a:rPr lang="en-US" altLang="zh-CN" sz="2000" dirty="0">
                <a:cs typeface="+mn-ea"/>
                <a:sym typeface="+mn-lt"/>
              </a:rPr>
              <a:t>=1-frame_expected;</a:t>
            </a:r>
          </a:p>
          <a:p>
            <a:pPr>
              <a:lnSpc>
                <a:spcPct val="120000"/>
              </a:lnSpc>
            </a:pPr>
            <a:r>
              <a:rPr lang="en-US" altLang="zh-CN" sz="2000" dirty="0">
                <a:cs typeface="+mn-ea"/>
                <a:sym typeface="+mn-lt"/>
              </a:rPr>
              <a:t>   </a:t>
            </a:r>
            <a:r>
              <a:rPr lang="en-US" altLang="zh-CN" sz="2000" dirty="0" err="1">
                <a:cs typeface="+mn-ea"/>
                <a:sym typeface="+mn-lt"/>
              </a:rPr>
              <a:t>to_physical_layer</a:t>
            </a:r>
            <a:r>
              <a:rPr lang="en-US" altLang="zh-CN" sz="2000" dirty="0">
                <a:cs typeface="+mn-ea"/>
                <a:sym typeface="+mn-lt"/>
              </a:rPr>
              <a:t>(&amp;s);</a:t>
            </a:r>
          </a:p>
          <a:p>
            <a:pPr>
              <a:lnSpc>
                <a:spcPct val="120000"/>
              </a:lnSpc>
            </a:pPr>
            <a:r>
              <a:rPr lang="en-US" altLang="zh-CN" sz="2000" dirty="0">
                <a:cs typeface="+mn-ea"/>
                <a:sym typeface="+mn-lt"/>
              </a:rPr>
              <a:t>   </a:t>
            </a:r>
            <a:r>
              <a:rPr lang="en-US" altLang="zh-CN" sz="2000" dirty="0" err="1">
                <a:cs typeface="+mn-ea"/>
                <a:sym typeface="+mn-lt"/>
              </a:rPr>
              <a:t>start_timer</a:t>
            </a:r>
            <a:r>
              <a:rPr lang="en-US" altLang="zh-CN" sz="2000" dirty="0">
                <a:cs typeface="+mn-ea"/>
                <a:sym typeface="+mn-lt"/>
              </a:rPr>
              <a:t>(</a:t>
            </a:r>
            <a:r>
              <a:rPr lang="en-US" altLang="zh-CN" sz="2000" dirty="0" err="1">
                <a:cs typeface="+mn-ea"/>
                <a:sym typeface="+mn-lt"/>
              </a:rPr>
              <a:t>s.seq</a:t>
            </a:r>
            <a:r>
              <a:rPr lang="en-US" altLang="zh-CN" sz="2000" dirty="0">
                <a:cs typeface="+mn-ea"/>
                <a:sym typeface="+mn-lt"/>
              </a:rPr>
              <a:t>);</a:t>
            </a:r>
          </a:p>
          <a:p>
            <a:pPr>
              <a:lnSpc>
                <a:spcPct val="120000"/>
              </a:lnSpc>
            </a:pPr>
            <a:r>
              <a:rPr lang="en-US" altLang="zh-CN" sz="2000" dirty="0">
                <a:cs typeface="+mn-ea"/>
                <a:sym typeface="+mn-lt"/>
              </a:rPr>
              <a:t>}</a:t>
            </a:r>
            <a:endParaRPr lang="zh-CN" altLang="en-US" sz="2000" dirty="0">
              <a:cs typeface="+mn-ea"/>
              <a:sym typeface="+mn-lt"/>
            </a:endParaRPr>
          </a:p>
        </p:txBody>
      </p:sp>
      <p:sp>
        <p:nvSpPr>
          <p:cNvPr id="7" name="文本框 6">
            <a:extLst>
              <a:ext uri="{FF2B5EF4-FFF2-40B4-BE49-F238E27FC236}">
                <a16:creationId xmlns:a16="http://schemas.microsoft.com/office/drawing/2014/main" id="{DFC81681-7912-40A3-7BFB-EC2735DCB31C}"/>
              </a:ext>
            </a:extLst>
          </p:cNvPr>
          <p:cNvSpPr txBox="1"/>
          <p:nvPr/>
        </p:nvSpPr>
        <p:spPr>
          <a:xfrm>
            <a:off x="595747" y="1367878"/>
            <a:ext cx="5864924" cy="3827715"/>
          </a:xfrm>
          <a:prstGeom prst="rect">
            <a:avLst/>
          </a:prstGeom>
          <a:noFill/>
        </p:spPr>
        <p:txBody>
          <a:bodyPr wrap="square">
            <a:spAutoFit/>
          </a:bodyPr>
          <a:lstStyle/>
          <a:p>
            <a:pPr algn="just">
              <a:lnSpc>
                <a:spcPct val="120000"/>
              </a:lnSpc>
              <a:spcBef>
                <a:spcPct val="0"/>
              </a:spcBef>
            </a:pPr>
            <a:r>
              <a:rPr kumimoji="1" lang="zh-CN" altLang="en-US" sz="2400" dirty="0">
                <a:solidFill>
                  <a:srgbClr val="C00000"/>
                </a:solidFill>
                <a:cs typeface="+mn-ea"/>
                <a:sym typeface="+mn-lt"/>
              </a:rPr>
              <a:t>发送方</a:t>
            </a:r>
            <a:r>
              <a:rPr kumimoji="1" lang="zh-CN" altLang="en-US" sz="2400" dirty="0">
                <a:cs typeface="+mn-ea"/>
                <a:sym typeface="+mn-lt"/>
              </a:rPr>
              <a:t>（</a:t>
            </a:r>
            <a:r>
              <a:rPr kumimoji="1" lang="en-US" altLang="zh-CN" sz="2400" dirty="0">
                <a:cs typeface="+mn-ea"/>
                <a:sym typeface="+mn-lt"/>
              </a:rPr>
              <a:t> </a:t>
            </a:r>
            <a:r>
              <a:rPr kumimoji="1" lang="en-US" altLang="zh-CN" sz="2400" dirty="0">
                <a:solidFill>
                  <a:schemeClr val="accent1">
                    <a:lumMod val="75000"/>
                  </a:schemeClr>
                </a:solidFill>
                <a:cs typeface="+mn-ea"/>
                <a:sym typeface="+mn-lt"/>
              </a:rPr>
              <a:t>W</a:t>
            </a:r>
            <a:r>
              <a:rPr kumimoji="1" lang="en-US" altLang="zh-CN" sz="2400" baseline="-25000" dirty="0">
                <a:solidFill>
                  <a:schemeClr val="accent1">
                    <a:lumMod val="75000"/>
                  </a:schemeClr>
                </a:solidFill>
                <a:cs typeface="+mn-ea"/>
                <a:sym typeface="+mn-lt"/>
              </a:rPr>
              <a:t>T</a:t>
            </a:r>
            <a:r>
              <a:rPr kumimoji="1" lang="en-US" altLang="zh-CN" sz="2400" dirty="0">
                <a:solidFill>
                  <a:schemeClr val="accent1">
                    <a:lumMod val="75000"/>
                  </a:schemeClr>
                </a:solidFill>
                <a:cs typeface="+mn-ea"/>
                <a:sym typeface="+mn-lt"/>
              </a:rPr>
              <a:t>=W</a:t>
            </a:r>
            <a:r>
              <a:rPr kumimoji="1" lang="en-US" altLang="zh-CN" sz="2400" baseline="-25000" dirty="0">
                <a:solidFill>
                  <a:schemeClr val="accent1">
                    <a:lumMod val="75000"/>
                  </a:schemeClr>
                </a:solidFill>
                <a:cs typeface="+mn-ea"/>
                <a:sym typeface="+mn-lt"/>
              </a:rPr>
              <a:t>R</a:t>
            </a:r>
            <a:r>
              <a:rPr kumimoji="1" lang="en-US" altLang="zh-CN" sz="2400" dirty="0">
                <a:solidFill>
                  <a:schemeClr val="accent1">
                    <a:lumMod val="75000"/>
                  </a:schemeClr>
                </a:solidFill>
                <a:cs typeface="+mn-ea"/>
                <a:sym typeface="+mn-lt"/>
              </a:rPr>
              <a:t>=1</a:t>
            </a:r>
            <a:r>
              <a:rPr kumimoji="1" lang="zh-CN" altLang="en-US" sz="2400" dirty="0">
                <a:solidFill>
                  <a:schemeClr val="accent1">
                    <a:lumMod val="75000"/>
                  </a:schemeClr>
                </a:solidFill>
                <a:cs typeface="+mn-ea"/>
                <a:sym typeface="+mn-lt"/>
              </a:rPr>
              <a:t>，序号空间</a:t>
            </a:r>
            <a:r>
              <a:rPr kumimoji="1" lang="en-US" altLang="zh-CN" sz="2400" dirty="0">
                <a:solidFill>
                  <a:schemeClr val="accent1">
                    <a:lumMod val="75000"/>
                  </a:schemeClr>
                </a:solidFill>
                <a:cs typeface="+mn-ea"/>
                <a:sym typeface="+mn-lt"/>
              </a:rPr>
              <a:t>0</a:t>
            </a:r>
            <a:r>
              <a:rPr kumimoji="1" lang="zh-CN" altLang="en-US" sz="2400" dirty="0">
                <a:solidFill>
                  <a:schemeClr val="accent1">
                    <a:lumMod val="75000"/>
                  </a:schemeClr>
                </a:solidFill>
                <a:cs typeface="+mn-ea"/>
                <a:sym typeface="+mn-lt"/>
              </a:rPr>
              <a:t>和</a:t>
            </a:r>
            <a:r>
              <a:rPr kumimoji="1" lang="en-US" altLang="zh-CN" sz="2400" dirty="0">
                <a:solidFill>
                  <a:schemeClr val="accent1">
                    <a:lumMod val="75000"/>
                  </a:schemeClr>
                </a:solidFill>
                <a:cs typeface="+mn-ea"/>
                <a:sym typeface="+mn-lt"/>
              </a:rPr>
              <a:t>1</a:t>
            </a:r>
            <a:r>
              <a:rPr kumimoji="1" lang="zh-CN" altLang="en-US" sz="2400" dirty="0">
                <a:solidFill>
                  <a:schemeClr val="accent1">
                    <a:lumMod val="75000"/>
                  </a:schemeClr>
                </a:solidFill>
                <a:cs typeface="+mn-ea"/>
                <a:sym typeface="+mn-lt"/>
              </a:rPr>
              <a:t>）</a:t>
            </a:r>
            <a:endParaRPr kumimoji="1" lang="en-US" altLang="zh-CN" sz="2400" dirty="0">
              <a:solidFill>
                <a:srgbClr val="B348FF"/>
              </a:solidFill>
              <a:cs typeface="+mn-ea"/>
              <a:sym typeface="+mn-lt"/>
            </a:endParaRPr>
          </a:p>
          <a:p>
            <a:pPr marL="457200" indent="-457200">
              <a:lnSpc>
                <a:spcPct val="120000"/>
              </a:lnSpc>
              <a:spcBef>
                <a:spcPct val="0"/>
              </a:spcBef>
              <a:buFont typeface="+mj-lt"/>
              <a:buAutoNum type="arabicPeriod"/>
            </a:pPr>
            <a:endParaRPr kumimoji="1" lang="en-US" altLang="zh-CN" sz="2000" dirty="0">
              <a:cs typeface="+mn-ea"/>
              <a:sym typeface="+mn-lt"/>
            </a:endParaRPr>
          </a:p>
          <a:p>
            <a:pPr marL="457200" indent="-457200">
              <a:lnSpc>
                <a:spcPct val="120000"/>
              </a:lnSpc>
              <a:spcBef>
                <a:spcPct val="0"/>
              </a:spcBef>
              <a:buFont typeface="+mj-lt"/>
              <a:buAutoNum type="arabicPeriod"/>
            </a:pPr>
            <a:r>
              <a:rPr kumimoji="1" lang="zh-CN" altLang="en-US" sz="2000" dirty="0">
                <a:cs typeface="+mn-ea"/>
                <a:sym typeface="+mn-lt"/>
              </a:rPr>
              <a:t>初始化：ack_expected = frame_expected </a:t>
            </a:r>
            <a:r>
              <a:rPr kumimoji="1" lang="en-US" altLang="zh-CN" sz="2000" dirty="0">
                <a:cs typeface="+mn-ea"/>
                <a:sym typeface="+mn-lt"/>
              </a:rPr>
              <a:t>=</a:t>
            </a:r>
            <a:r>
              <a:rPr kumimoji="1" lang="zh-CN" altLang="en-US" sz="2000" dirty="0">
                <a:cs typeface="+mn-ea"/>
                <a:sym typeface="+mn-lt"/>
              </a:rPr>
              <a:t> next_frame_to_send = </a:t>
            </a:r>
            <a:r>
              <a:rPr kumimoji="1" lang="en-US" altLang="zh-CN" sz="2000" dirty="0">
                <a:cs typeface="+mn-ea"/>
                <a:sym typeface="+mn-lt"/>
              </a:rPr>
              <a:t>0</a:t>
            </a:r>
          </a:p>
          <a:p>
            <a:pPr marL="457200" indent="-457200" algn="just">
              <a:lnSpc>
                <a:spcPct val="120000"/>
              </a:lnSpc>
              <a:spcBef>
                <a:spcPct val="0"/>
              </a:spcBef>
              <a:buFont typeface="+mj-lt"/>
              <a:buAutoNum type="arabicPeriod" startAt="2"/>
            </a:pPr>
            <a:r>
              <a:rPr kumimoji="1" lang="zh-CN" altLang="en-US" sz="2000" dirty="0">
                <a:cs typeface="+mn-ea"/>
                <a:sym typeface="+mn-lt"/>
              </a:rPr>
              <a:t>从网络层接收分组，放入相应的缓冲区，构造帧，物理层发送，开启计时。</a:t>
            </a:r>
            <a:endParaRPr kumimoji="1" lang="en-US" altLang="zh-CN" sz="2000" dirty="0">
              <a:cs typeface="+mn-ea"/>
              <a:sym typeface="+mn-lt"/>
            </a:endParaRPr>
          </a:p>
          <a:p>
            <a:pPr marL="457200" indent="-457200" algn="just">
              <a:lnSpc>
                <a:spcPct val="120000"/>
              </a:lnSpc>
              <a:spcBef>
                <a:spcPct val="0"/>
              </a:spcBef>
              <a:buFont typeface="+mj-lt"/>
              <a:buAutoNum type="arabicPeriod" startAt="2"/>
            </a:pPr>
            <a:r>
              <a:rPr kumimoji="1" lang="zh-CN" altLang="en-US" sz="2000" dirty="0">
                <a:cs typeface="+mn-ea"/>
                <a:sym typeface="+mn-lt"/>
              </a:rPr>
              <a:t>等待确认帧到达，从物理层接收一个帧，判断确认号是否正确，正确则停止计时器，并从网络层接收新分组。</a:t>
            </a:r>
            <a:endParaRPr kumimoji="1" lang="en-US" altLang="zh-CN" sz="2000" dirty="0">
              <a:cs typeface="+mn-ea"/>
              <a:sym typeface="+mn-lt"/>
            </a:endParaRPr>
          </a:p>
          <a:p>
            <a:pPr marL="457200" indent="-457200" algn="just">
              <a:lnSpc>
                <a:spcPct val="120000"/>
              </a:lnSpc>
              <a:spcBef>
                <a:spcPct val="0"/>
              </a:spcBef>
              <a:buFont typeface="+mj-lt"/>
              <a:buAutoNum type="arabicPeriod" startAt="2"/>
            </a:pPr>
            <a:r>
              <a:rPr kumimoji="1" lang="zh-CN" altLang="en-US" sz="2000" dirty="0">
                <a:cs typeface="+mn-ea"/>
                <a:sym typeface="+mn-lt"/>
              </a:rPr>
              <a:t>发送新的帧，跳转至</a:t>
            </a:r>
            <a:r>
              <a:rPr kumimoji="1" lang="en-US" altLang="zh-CN" sz="2000" dirty="0">
                <a:cs typeface="+mn-ea"/>
                <a:sym typeface="+mn-lt"/>
              </a:rPr>
              <a:t>3</a:t>
            </a:r>
            <a:endParaRPr kumimoji="1" lang="zh-CN" altLang="en-US" sz="2000" dirty="0">
              <a:cs typeface="+mn-ea"/>
              <a:sym typeface="+mn-lt"/>
            </a:endParaRPr>
          </a:p>
        </p:txBody>
      </p:sp>
    </p:spTree>
    <p:extLst>
      <p:ext uri="{BB962C8B-B14F-4D97-AF65-F5344CB8AC3E}">
        <p14:creationId xmlns:p14="http://schemas.microsoft.com/office/powerpoint/2010/main" val="2324144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FD820E-4ACD-8FB8-0AA7-6240931299BE}"/>
              </a:ext>
            </a:extLst>
          </p:cNvPr>
          <p:cNvSpPr>
            <a:spLocks noGrp="1"/>
          </p:cNvSpPr>
          <p:nvPr>
            <p:ph type="title"/>
          </p:nvPr>
        </p:nvSpPr>
        <p:spPr/>
        <p:txBody>
          <a:bodyPr/>
          <a:lstStyle/>
          <a:p>
            <a:r>
              <a:rPr lang="zh-CN" altLang="en-US" sz="3200" b="1" dirty="0">
                <a:latin typeface="+mn-ea"/>
                <a:ea typeface="+mn-ea"/>
                <a:cs typeface="+mn-ea"/>
                <a:sym typeface="+mn-lt"/>
              </a:rPr>
              <a:t>滑动窗口协议</a:t>
            </a:r>
            <a:r>
              <a:rPr lang="en-US" altLang="zh-CN" sz="3200" b="1" dirty="0">
                <a:latin typeface="+mn-ea"/>
                <a:ea typeface="+mn-ea"/>
                <a:cs typeface="+mn-ea"/>
                <a:sym typeface="+mn-lt"/>
              </a:rPr>
              <a:t>—</a:t>
            </a:r>
            <a:r>
              <a:rPr lang="zh-CN" altLang="en-US" b="0" dirty="0">
                <a:solidFill>
                  <a:schemeClr val="tx1"/>
                </a:solidFill>
                <a:latin typeface="+mn-ea"/>
                <a:ea typeface="+mn-ea"/>
                <a:cs typeface="+mn-ea"/>
                <a:sym typeface="+mn-lt"/>
              </a:rPr>
              <a:t>协议的实现分析</a:t>
            </a:r>
            <a:endParaRPr lang="zh-CN" altLang="en-US" b="0" dirty="0">
              <a:latin typeface="+mn-ea"/>
              <a:ea typeface="+mn-ea"/>
            </a:endParaRPr>
          </a:p>
        </p:txBody>
      </p:sp>
      <p:sp>
        <p:nvSpPr>
          <p:cNvPr id="5" name="灯片编号占位符 4">
            <a:extLst>
              <a:ext uri="{FF2B5EF4-FFF2-40B4-BE49-F238E27FC236}">
                <a16:creationId xmlns:a16="http://schemas.microsoft.com/office/drawing/2014/main" id="{3D129F35-EB2C-1F80-89DC-5F398DCF2196}"/>
              </a:ext>
            </a:extLst>
          </p:cNvPr>
          <p:cNvSpPr>
            <a:spLocks noGrp="1"/>
          </p:cNvSpPr>
          <p:nvPr>
            <p:ph type="sldNum" sz="quarter" idx="12"/>
          </p:nvPr>
        </p:nvSpPr>
        <p:spPr/>
        <p:txBody>
          <a:bodyPr/>
          <a:lstStyle/>
          <a:p>
            <a:fld id="{C8BB1146-E542-4D4E-B8E9-6919A11DDD48}" type="slidenum">
              <a:rPr lang="en-US" smtClean="0"/>
              <a:t>71</a:t>
            </a:fld>
            <a:endParaRPr lang="en-US"/>
          </a:p>
        </p:txBody>
      </p:sp>
      <p:sp>
        <p:nvSpPr>
          <p:cNvPr id="6" name="文本框 5">
            <a:extLst>
              <a:ext uri="{FF2B5EF4-FFF2-40B4-BE49-F238E27FC236}">
                <a16:creationId xmlns:a16="http://schemas.microsoft.com/office/drawing/2014/main" id="{AF2AC920-C36D-5ABB-E9DA-40034595B607}"/>
              </a:ext>
            </a:extLst>
          </p:cNvPr>
          <p:cNvSpPr txBox="1"/>
          <p:nvPr/>
        </p:nvSpPr>
        <p:spPr>
          <a:xfrm>
            <a:off x="6988629" y="1111683"/>
            <a:ext cx="4321628" cy="5598392"/>
          </a:xfrm>
          <a:prstGeom prst="rect">
            <a:avLst/>
          </a:prstGeom>
          <a:noFill/>
          <a:ln>
            <a:solidFill>
              <a:schemeClr val="accent5">
                <a:lumMod val="40000"/>
                <a:lumOff val="60000"/>
              </a:schemeClr>
            </a:solidFill>
          </a:ln>
        </p:spPr>
        <p:txBody>
          <a:bodyPr wrap="square">
            <a:spAutoFit/>
          </a:bodyPr>
          <a:lstStyle/>
          <a:p>
            <a:pPr>
              <a:lnSpc>
                <a:spcPct val="120000"/>
              </a:lnSpc>
            </a:pPr>
            <a:r>
              <a:rPr lang="en-US" altLang="zh-CN" sz="2000" dirty="0">
                <a:cs typeface="+mn-ea"/>
                <a:sym typeface="+mn-lt"/>
              </a:rPr>
              <a:t>while(1){</a:t>
            </a:r>
          </a:p>
          <a:p>
            <a:pPr>
              <a:lnSpc>
                <a:spcPct val="120000"/>
              </a:lnSpc>
            </a:pPr>
            <a:r>
              <a:rPr lang="en-US" altLang="zh-CN" sz="2000" dirty="0">
                <a:cs typeface="+mn-ea"/>
                <a:sym typeface="+mn-lt"/>
              </a:rPr>
              <a:t>   </a:t>
            </a:r>
            <a:r>
              <a:rPr lang="en-US" altLang="zh-CN" sz="2000" dirty="0" err="1">
                <a:cs typeface="+mn-ea"/>
                <a:sym typeface="+mn-lt"/>
              </a:rPr>
              <a:t>wait_for_event</a:t>
            </a:r>
            <a:r>
              <a:rPr lang="en-US" altLang="zh-CN" sz="2000" dirty="0">
                <a:cs typeface="+mn-ea"/>
                <a:sym typeface="+mn-lt"/>
              </a:rPr>
              <a:t>(&amp;event);</a:t>
            </a:r>
          </a:p>
          <a:p>
            <a:pPr>
              <a:lnSpc>
                <a:spcPct val="120000"/>
              </a:lnSpc>
            </a:pPr>
            <a:r>
              <a:rPr lang="en-US" altLang="zh-CN" sz="2000" dirty="0">
                <a:cs typeface="+mn-ea"/>
                <a:sym typeface="+mn-lt"/>
              </a:rPr>
              <a:t>   if(event==</a:t>
            </a:r>
            <a:r>
              <a:rPr lang="en-US" altLang="zh-CN" sz="2000" dirty="0" err="1">
                <a:cs typeface="+mn-ea"/>
                <a:sym typeface="+mn-lt"/>
              </a:rPr>
              <a:t>frame_arrival</a:t>
            </a:r>
            <a:r>
              <a:rPr lang="en-US" altLang="zh-CN" sz="2000" dirty="0">
                <a:cs typeface="+mn-ea"/>
                <a:sym typeface="+mn-lt"/>
              </a:rPr>
              <a:t>){</a:t>
            </a:r>
          </a:p>
          <a:p>
            <a:pPr>
              <a:lnSpc>
                <a:spcPct val="120000"/>
              </a:lnSpc>
            </a:pPr>
            <a:r>
              <a:rPr lang="en-US" altLang="zh-CN" sz="2000" dirty="0">
                <a:cs typeface="+mn-ea"/>
                <a:sym typeface="+mn-lt"/>
              </a:rPr>
              <a:t>      </a:t>
            </a:r>
            <a:r>
              <a:rPr lang="en-US" altLang="zh-CN" sz="2000" dirty="0" err="1">
                <a:cs typeface="+mn-ea"/>
                <a:sym typeface="+mn-lt"/>
              </a:rPr>
              <a:t>from_physical_layer</a:t>
            </a:r>
            <a:r>
              <a:rPr lang="en-US" altLang="zh-CN" sz="2000" dirty="0">
                <a:cs typeface="+mn-ea"/>
                <a:sym typeface="+mn-lt"/>
              </a:rPr>
              <a:t>(&amp;r);</a:t>
            </a:r>
          </a:p>
          <a:p>
            <a:pPr>
              <a:lnSpc>
                <a:spcPct val="120000"/>
              </a:lnSpc>
            </a:pPr>
            <a:r>
              <a:rPr lang="en-US" altLang="zh-CN" sz="2000" dirty="0">
                <a:cs typeface="+mn-ea"/>
                <a:sym typeface="+mn-lt"/>
              </a:rPr>
              <a:t>      if(</a:t>
            </a:r>
            <a:r>
              <a:rPr lang="en-US" altLang="zh-CN" sz="2000" dirty="0" err="1">
                <a:cs typeface="+mn-ea"/>
                <a:sym typeface="+mn-lt"/>
              </a:rPr>
              <a:t>r.seq</a:t>
            </a:r>
            <a:r>
              <a:rPr lang="en-US" altLang="zh-CN" sz="2000" dirty="0">
                <a:cs typeface="+mn-ea"/>
                <a:sym typeface="+mn-lt"/>
              </a:rPr>
              <a:t>==</a:t>
            </a:r>
            <a:r>
              <a:rPr lang="en-US" altLang="zh-CN" sz="2000" dirty="0" err="1">
                <a:cs typeface="+mn-ea"/>
                <a:sym typeface="+mn-lt"/>
              </a:rPr>
              <a:t>frame_expected</a:t>
            </a:r>
            <a:r>
              <a:rPr lang="en-US" altLang="zh-CN" sz="2000" dirty="0">
                <a:cs typeface="+mn-ea"/>
                <a:sym typeface="+mn-lt"/>
              </a:rPr>
              <a:t>){</a:t>
            </a:r>
          </a:p>
          <a:p>
            <a:pPr>
              <a:lnSpc>
                <a:spcPct val="120000"/>
              </a:lnSpc>
            </a:pPr>
            <a:r>
              <a:rPr lang="en-US" altLang="zh-CN" sz="2000" dirty="0">
                <a:cs typeface="+mn-ea"/>
                <a:sym typeface="+mn-lt"/>
              </a:rPr>
              <a:t>         </a:t>
            </a:r>
            <a:r>
              <a:rPr lang="en-US" altLang="zh-CN" sz="2000" dirty="0" err="1">
                <a:cs typeface="+mn-ea"/>
                <a:sym typeface="+mn-lt"/>
              </a:rPr>
              <a:t>to_network_layer</a:t>
            </a:r>
            <a:r>
              <a:rPr lang="en-US" altLang="zh-CN" sz="2000" dirty="0">
                <a:cs typeface="+mn-ea"/>
                <a:sym typeface="+mn-lt"/>
              </a:rPr>
              <a:t>(&amp;r.info);</a:t>
            </a:r>
          </a:p>
          <a:p>
            <a:pPr>
              <a:lnSpc>
                <a:spcPct val="120000"/>
              </a:lnSpc>
            </a:pPr>
            <a:r>
              <a:rPr lang="en-US" altLang="zh-CN" sz="2000" dirty="0">
                <a:cs typeface="+mn-ea"/>
                <a:sym typeface="+mn-lt"/>
              </a:rPr>
              <a:t>         </a:t>
            </a:r>
            <a:r>
              <a:rPr lang="en-US" altLang="zh-CN" sz="2000" dirty="0" err="1">
                <a:cs typeface="+mn-ea"/>
                <a:sym typeface="+mn-lt"/>
              </a:rPr>
              <a:t>inc</a:t>
            </a:r>
            <a:r>
              <a:rPr lang="en-US" altLang="zh-CN" sz="2000" dirty="0">
                <a:cs typeface="+mn-ea"/>
                <a:sym typeface="+mn-lt"/>
              </a:rPr>
              <a:t>(</a:t>
            </a:r>
            <a:r>
              <a:rPr lang="en-US" altLang="zh-CN" sz="2000" dirty="0" err="1">
                <a:cs typeface="+mn-ea"/>
                <a:sym typeface="+mn-lt"/>
              </a:rPr>
              <a:t>frame_expected</a:t>
            </a:r>
            <a:r>
              <a:rPr lang="en-US" altLang="zh-CN" sz="2000" dirty="0">
                <a:cs typeface="+mn-ea"/>
                <a:sym typeface="+mn-lt"/>
              </a:rPr>
              <a:t>);</a:t>
            </a:r>
          </a:p>
          <a:p>
            <a:pPr>
              <a:lnSpc>
                <a:spcPct val="120000"/>
              </a:lnSpc>
            </a:pPr>
            <a:r>
              <a:rPr lang="en-US" altLang="zh-CN" sz="2000" dirty="0">
                <a:cs typeface="+mn-ea"/>
                <a:sym typeface="+mn-lt"/>
              </a:rPr>
              <a:t>         }</a:t>
            </a:r>
          </a:p>
          <a:p>
            <a:pPr>
              <a:lnSpc>
                <a:spcPct val="120000"/>
              </a:lnSpc>
            </a:pPr>
            <a:r>
              <a:rPr lang="en-US" altLang="zh-CN" sz="2000" dirty="0">
                <a:cs typeface="+mn-ea"/>
                <a:sym typeface="+mn-lt"/>
              </a:rPr>
              <a:t>      }</a:t>
            </a:r>
          </a:p>
          <a:p>
            <a:pPr>
              <a:lnSpc>
                <a:spcPct val="120000"/>
              </a:lnSpc>
            </a:pPr>
            <a:r>
              <a:rPr lang="en-US" altLang="zh-CN" sz="2000" dirty="0">
                <a:cs typeface="+mn-ea"/>
                <a:sym typeface="+mn-lt"/>
              </a:rPr>
              <a:t>   s.info=buffer;</a:t>
            </a:r>
          </a:p>
          <a:p>
            <a:pPr>
              <a:lnSpc>
                <a:spcPct val="120000"/>
              </a:lnSpc>
            </a:pPr>
            <a:r>
              <a:rPr lang="en-US" altLang="zh-CN" sz="2000" dirty="0">
                <a:cs typeface="+mn-ea"/>
                <a:sym typeface="+mn-lt"/>
              </a:rPr>
              <a:t>   </a:t>
            </a:r>
            <a:r>
              <a:rPr lang="en-US" altLang="zh-CN" sz="2000" dirty="0" err="1">
                <a:cs typeface="+mn-ea"/>
                <a:sym typeface="+mn-lt"/>
              </a:rPr>
              <a:t>s.seq</a:t>
            </a:r>
            <a:r>
              <a:rPr lang="en-US" altLang="zh-CN" sz="2000" dirty="0">
                <a:cs typeface="+mn-ea"/>
                <a:sym typeface="+mn-lt"/>
              </a:rPr>
              <a:t>=</a:t>
            </a:r>
            <a:r>
              <a:rPr lang="en-US" altLang="zh-CN" sz="2000" dirty="0" err="1">
                <a:cs typeface="+mn-ea"/>
                <a:sym typeface="+mn-lt"/>
              </a:rPr>
              <a:t>next_frame_to_send</a:t>
            </a:r>
            <a:r>
              <a:rPr lang="en-US" altLang="zh-CN" sz="2000" dirty="0">
                <a:cs typeface="+mn-ea"/>
                <a:sym typeface="+mn-lt"/>
              </a:rPr>
              <a:t>;</a:t>
            </a:r>
          </a:p>
          <a:p>
            <a:pPr>
              <a:lnSpc>
                <a:spcPct val="120000"/>
              </a:lnSpc>
            </a:pPr>
            <a:r>
              <a:rPr lang="en-US" altLang="zh-CN" sz="2000" dirty="0">
                <a:cs typeface="+mn-ea"/>
                <a:sym typeface="+mn-lt"/>
              </a:rPr>
              <a:t>   </a:t>
            </a:r>
            <a:r>
              <a:rPr lang="en-US" altLang="zh-CN" sz="2000" dirty="0" err="1">
                <a:cs typeface="+mn-ea"/>
                <a:sym typeface="+mn-lt"/>
              </a:rPr>
              <a:t>s.ack</a:t>
            </a:r>
            <a:r>
              <a:rPr lang="en-US" altLang="zh-CN" sz="2000" dirty="0">
                <a:cs typeface="+mn-ea"/>
                <a:sym typeface="+mn-lt"/>
              </a:rPr>
              <a:t>=1-frame_expected;</a:t>
            </a:r>
          </a:p>
          <a:p>
            <a:pPr>
              <a:lnSpc>
                <a:spcPct val="120000"/>
              </a:lnSpc>
            </a:pPr>
            <a:r>
              <a:rPr lang="en-US" altLang="zh-CN" sz="2000" dirty="0">
                <a:cs typeface="+mn-ea"/>
                <a:sym typeface="+mn-lt"/>
              </a:rPr>
              <a:t>   </a:t>
            </a:r>
            <a:r>
              <a:rPr lang="en-US" altLang="zh-CN" sz="2000" dirty="0" err="1">
                <a:cs typeface="+mn-ea"/>
                <a:sym typeface="+mn-lt"/>
              </a:rPr>
              <a:t>to_physical_layer</a:t>
            </a:r>
            <a:r>
              <a:rPr lang="en-US" altLang="zh-CN" sz="2000" dirty="0">
                <a:cs typeface="+mn-ea"/>
                <a:sym typeface="+mn-lt"/>
              </a:rPr>
              <a:t>(&amp;s);</a:t>
            </a:r>
          </a:p>
          <a:p>
            <a:pPr>
              <a:lnSpc>
                <a:spcPct val="120000"/>
              </a:lnSpc>
            </a:pPr>
            <a:r>
              <a:rPr lang="en-US" altLang="zh-CN" sz="2000" dirty="0">
                <a:cs typeface="+mn-ea"/>
                <a:sym typeface="+mn-lt"/>
              </a:rPr>
              <a:t>   </a:t>
            </a:r>
            <a:r>
              <a:rPr lang="en-US" altLang="zh-CN" sz="2000" dirty="0" err="1">
                <a:cs typeface="+mn-ea"/>
                <a:sym typeface="+mn-lt"/>
              </a:rPr>
              <a:t>start_timer</a:t>
            </a:r>
            <a:r>
              <a:rPr lang="en-US" altLang="zh-CN" sz="2000" dirty="0">
                <a:cs typeface="+mn-ea"/>
                <a:sym typeface="+mn-lt"/>
              </a:rPr>
              <a:t>(</a:t>
            </a:r>
            <a:r>
              <a:rPr lang="en-US" altLang="zh-CN" sz="2000" dirty="0" err="1">
                <a:cs typeface="+mn-ea"/>
                <a:sym typeface="+mn-lt"/>
              </a:rPr>
              <a:t>s.seq</a:t>
            </a:r>
            <a:r>
              <a:rPr lang="en-US" altLang="zh-CN" sz="2000" dirty="0">
                <a:cs typeface="+mn-ea"/>
                <a:sym typeface="+mn-lt"/>
              </a:rPr>
              <a:t>);</a:t>
            </a:r>
          </a:p>
          <a:p>
            <a:pPr>
              <a:lnSpc>
                <a:spcPct val="120000"/>
              </a:lnSpc>
            </a:pPr>
            <a:r>
              <a:rPr lang="en-US" altLang="zh-CN" sz="2000" dirty="0">
                <a:cs typeface="+mn-ea"/>
                <a:sym typeface="+mn-lt"/>
              </a:rPr>
              <a:t>} </a:t>
            </a:r>
            <a:endParaRPr lang="zh-CN" altLang="en-US" sz="2200" dirty="0">
              <a:cs typeface="+mn-ea"/>
              <a:sym typeface="+mn-lt"/>
            </a:endParaRPr>
          </a:p>
        </p:txBody>
      </p:sp>
      <p:sp>
        <p:nvSpPr>
          <p:cNvPr id="7" name="文本框 6">
            <a:extLst>
              <a:ext uri="{FF2B5EF4-FFF2-40B4-BE49-F238E27FC236}">
                <a16:creationId xmlns:a16="http://schemas.microsoft.com/office/drawing/2014/main" id="{9E115B32-99A3-3147-6F54-A3E938093823}"/>
              </a:ext>
            </a:extLst>
          </p:cNvPr>
          <p:cNvSpPr txBox="1"/>
          <p:nvPr/>
        </p:nvSpPr>
        <p:spPr>
          <a:xfrm>
            <a:off x="585235" y="1351243"/>
            <a:ext cx="5869993" cy="3523272"/>
          </a:xfrm>
          <a:prstGeom prst="rect">
            <a:avLst/>
          </a:prstGeom>
          <a:noFill/>
        </p:spPr>
        <p:txBody>
          <a:bodyPr wrap="square">
            <a:spAutoFit/>
          </a:bodyPr>
          <a:lstStyle/>
          <a:p>
            <a:pPr marL="342900" indent="-342900" algn="just">
              <a:lnSpc>
                <a:spcPct val="120000"/>
              </a:lnSpc>
              <a:spcBef>
                <a:spcPct val="0"/>
              </a:spcBef>
              <a:buFont typeface="Wingdings" panose="05000000000000000000" pitchFamily="2" charset="2"/>
              <a:buChar char="n"/>
            </a:pPr>
            <a:r>
              <a:rPr kumimoji="1" lang="zh-CN" altLang="en-US" sz="2400" dirty="0">
                <a:solidFill>
                  <a:srgbClr val="C00000"/>
                </a:solidFill>
                <a:cs typeface="+mn-ea"/>
                <a:sym typeface="+mn-lt"/>
              </a:rPr>
              <a:t>接收方</a:t>
            </a:r>
            <a:r>
              <a:rPr kumimoji="1" lang="zh-CN" altLang="en-US" sz="2400" dirty="0">
                <a:solidFill>
                  <a:srgbClr val="B348FF"/>
                </a:solidFill>
                <a:cs typeface="+mn-ea"/>
                <a:sym typeface="+mn-lt"/>
              </a:rPr>
              <a:t>（</a:t>
            </a:r>
            <a:r>
              <a:rPr kumimoji="1" lang="en-US" altLang="zh-CN" sz="2400" dirty="0">
                <a:cs typeface="+mn-ea"/>
                <a:sym typeface="+mn-lt"/>
              </a:rPr>
              <a:t> </a:t>
            </a:r>
            <a:r>
              <a:rPr kumimoji="1" lang="en-US" altLang="zh-CN" sz="2400" dirty="0">
                <a:solidFill>
                  <a:schemeClr val="accent1">
                    <a:lumMod val="75000"/>
                  </a:schemeClr>
                </a:solidFill>
                <a:cs typeface="+mn-ea"/>
                <a:sym typeface="+mn-lt"/>
              </a:rPr>
              <a:t>W</a:t>
            </a:r>
            <a:r>
              <a:rPr kumimoji="1" lang="en-US" altLang="zh-CN" sz="2400" baseline="-25000" dirty="0">
                <a:solidFill>
                  <a:schemeClr val="accent1">
                    <a:lumMod val="75000"/>
                  </a:schemeClr>
                </a:solidFill>
                <a:cs typeface="+mn-ea"/>
                <a:sym typeface="+mn-lt"/>
              </a:rPr>
              <a:t>T</a:t>
            </a:r>
            <a:r>
              <a:rPr kumimoji="1" lang="en-US" altLang="zh-CN" sz="2400" dirty="0">
                <a:solidFill>
                  <a:schemeClr val="accent1">
                    <a:lumMod val="75000"/>
                  </a:schemeClr>
                </a:solidFill>
                <a:cs typeface="+mn-ea"/>
                <a:sym typeface="+mn-lt"/>
              </a:rPr>
              <a:t>=W</a:t>
            </a:r>
            <a:r>
              <a:rPr kumimoji="1" lang="en-US" altLang="zh-CN" sz="2400" baseline="-25000" dirty="0">
                <a:solidFill>
                  <a:schemeClr val="accent1">
                    <a:lumMod val="75000"/>
                  </a:schemeClr>
                </a:solidFill>
                <a:cs typeface="+mn-ea"/>
                <a:sym typeface="+mn-lt"/>
              </a:rPr>
              <a:t>R</a:t>
            </a:r>
            <a:r>
              <a:rPr kumimoji="1" lang="en-US" altLang="zh-CN" sz="2400" dirty="0">
                <a:solidFill>
                  <a:schemeClr val="accent1">
                    <a:lumMod val="75000"/>
                  </a:schemeClr>
                </a:solidFill>
                <a:cs typeface="+mn-ea"/>
                <a:sym typeface="+mn-lt"/>
              </a:rPr>
              <a:t>=1</a:t>
            </a:r>
            <a:r>
              <a:rPr kumimoji="1" lang="zh-CN" altLang="en-US" sz="2400" dirty="0">
                <a:solidFill>
                  <a:schemeClr val="accent1">
                    <a:lumMod val="75000"/>
                  </a:schemeClr>
                </a:solidFill>
                <a:cs typeface="+mn-ea"/>
                <a:sym typeface="+mn-lt"/>
              </a:rPr>
              <a:t>，序号空间</a:t>
            </a:r>
            <a:r>
              <a:rPr kumimoji="1" lang="en-US" altLang="zh-CN" sz="2400" dirty="0">
                <a:solidFill>
                  <a:schemeClr val="accent1">
                    <a:lumMod val="75000"/>
                  </a:schemeClr>
                </a:solidFill>
                <a:cs typeface="+mn-ea"/>
                <a:sym typeface="+mn-lt"/>
              </a:rPr>
              <a:t>0</a:t>
            </a:r>
            <a:r>
              <a:rPr kumimoji="1" lang="zh-CN" altLang="en-US" sz="2400" dirty="0">
                <a:solidFill>
                  <a:schemeClr val="accent1">
                    <a:lumMod val="75000"/>
                  </a:schemeClr>
                </a:solidFill>
                <a:cs typeface="+mn-ea"/>
                <a:sym typeface="+mn-lt"/>
              </a:rPr>
              <a:t>和</a:t>
            </a:r>
            <a:r>
              <a:rPr kumimoji="1" lang="en-US" altLang="zh-CN" sz="2400" dirty="0">
                <a:solidFill>
                  <a:schemeClr val="accent1">
                    <a:lumMod val="75000"/>
                  </a:schemeClr>
                </a:solidFill>
                <a:cs typeface="+mn-ea"/>
                <a:sym typeface="+mn-lt"/>
              </a:rPr>
              <a:t>1</a:t>
            </a:r>
            <a:r>
              <a:rPr kumimoji="1" lang="zh-CN" altLang="en-US" sz="2400" dirty="0">
                <a:solidFill>
                  <a:schemeClr val="accent1">
                    <a:lumMod val="75000"/>
                  </a:schemeClr>
                </a:solidFill>
                <a:cs typeface="+mn-ea"/>
                <a:sym typeface="+mn-lt"/>
              </a:rPr>
              <a:t>）</a:t>
            </a:r>
            <a:endParaRPr kumimoji="1" lang="en-US" altLang="zh-CN" sz="2400" dirty="0">
              <a:solidFill>
                <a:srgbClr val="B348FF"/>
              </a:solidFill>
              <a:cs typeface="+mn-ea"/>
              <a:sym typeface="+mn-lt"/>
            </a:endParaRPr>
          </a:p>
          <a:p>
            <a:pPr marL="457200" indent="-457200">
              <a:lnSpc>
                <a:spcPct val="120000"/>
              </a:lnSpc>
              <a:spcBef>
                <a:spcPct val="0"/>
              </a:spcBef>
              <a:buFont typeface="+mj-lt"/>
              <a:buAutoNum type="arabicPeriod"/>
            </a:pPr>
            <a:endParaRPr kumimoji="1" lang="en-US" altLang="zh-CN" sz="2000" dirty="0">
              <a:cs typeface="+mn-ea"/>
              <a:sym typeface="+mn-lt"/>
            </a:endParaRPr>
          </a:p>
          <a:p>
            <a:pPr marL="457200" indent="-457200">
              <a:lnSpc>
                <a:spcPct val="120000"/>
              </a:lnSpc>
              <a:spcBef>
                <a:spcPct val="0"/>
              </a:spcBef>
              <a:buFont typeface="+mj-lt"/>
              <a:buAutoNum type="arabicPeriod"/>
            </a:pPr>
            <a:r>
              <a:rPr kumimoji="1" lang="zh-CN" altLang="en-US" sz="2000" dirty="0">
                <a:cs typeface="+mn-ea"/>
                <a:sym typeface="+mn-lt"/>
              </a:rPr>
              <a:t>初始化：ack_expected = frame_expected </a:t>
            </a:r>
            <a:r>
              <a:rPr kumimoji="1" lang="en-US" altLang="zh-CN" sz="2000" dirty="0">
                <a:cs typeface="+mn-ea"/>
                <a:sym typeface="+mn-lt"/>
              </a:rPr>
              <a:t>=</a:t>
            </a:r>
            <a:r>
              <a:rPr kumimoji="1" lang="zh-CN" altLang="en-US" sz="2000" dirty="0">
                <a:cs typeface="+mn-ea"/>
                <a:sym typeface="+mn-lt"/>
              </a:rPr>
              <a:t> next_frame_to_send = </a:t>
            </a:r>
            <a:r>
              <a:rPr kumimoji="1" lang="en-US" altLang="zh-CN" sz="2000" dirty="0">
                <a:cs typeface="+mn-ea"/>
                <a:sym typeface="+mn-lt"/>
              </a:rPr>
              <a:t>0</a:t>
            </a:r>
          </a:p>
          <a:p>
            <a:pPr marL="457200" indent="-457200" algn="just">
              <a:lnSpc>
                <a:spcPct val="120000"/>
              </a:lnSpc>
              <a:spcBef>
                <a:spcPct val="0"/>
              </a:spcBef>
              <a:buFont typeface="+mj-lt"/>
              <a:buAutoNum type="arabicPeriod" startAt="2"/>
            </a:pPr>
            <a:r>
              <a:rPr kumimoji="1" lang="zh-CN" altLang="en-US" sz="2000" dirty="0">
                <a:cs typeface="+mn-ea"/>
                <a:sym typeface="+mn-lt"/>
              </a:rPr>
              <a:t>等待帧到达，从物理层接收一个帧，校验和计算，并判断收到的帧序号是否正确，正确则交给网络层处理，期待帧号增加。</a:t>
            </a:r>
          </a:p>
          <a:p>
            <a:pPr marL="457200" indent="-457200" algn="just">
              <a:lnSpc>
                <a:spcPct val="120000"/>
              </a:lnSpc>
              <a:spcBef>
                <a:spcPct val="0"/>
              </a:spcBef>
              <a:buFont typeface="+mj-lt"/>
              <a:buAutoNum type="arabicPeriod" startAt="2"/>
            </a:pPr>
            <a:r>
              <a:rPr kumimoji="1" lang="zh-CN" altLang="en-US" sz="2000" dirty="0">
                <a:cs typeface="+mn-ea"/>
                <a:sym typeface="+mn-lt"/>
              </a:rPr>
              <a:t>返回确认帧，跳转至</a:t>
            </a:r>
            <a:r>
              <a:rPr kumimoji="1" lang="en-US" altLang="zh-CN" sz="2000" dirty="0">
                <a:cs typeface="+mn-ea"/>
                <a:sym typeface="+mn-lt"/>
              </a:rPr>
              <a:t>2</a:t>
            </a:r>
            <a:r>
              <a:rPr kumimoji="1" lang="zh-CN" altLang="en-US" sz="2000" dirty="0">
                <a:cs typeface="+mn-ea"/>
                <a:sym typeface="+mn-lt"/>
              </a:rPr>
              <a:t>。</a:t>
            </a:r>
          </a:p>
          <a:p>
            <a:pPr marL="457200" indent="-457200" algn="just">
              <a:lnSpc>
                <a:spcPct val="120000"/>
              </a:lnSpc>
              <a:spcBef>
                <a:spcPct val="0"/>
              </a:spcBef>
              <a:buFont typeface="+mj-lt"/>
              <a:buAutoNum type="arabicPeriod" startAt="2"/>
            </a:pPr>
            <a:endParaRPr kumimoji="1" lang="zh-CN" altLang="en-US" sz="2400" dirty="0">
              <a:cs typeface="+mn-ea"/>
              <a:sym typeface="+mn-lt"/>
            </a:endParaRPr>
          </a:p>
        </p:txBody>
      </p:sp>
    </p:spTree>
    <p:extLst>
      <p:ext uri="{BB962C8B-B14F-4D97-AF65-F5344CB8AC3E}">
        <p14:creationId xmlns:p14="http://schemas.microsoft.com/office/powerpoint/2010/main" val="873511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879EE-E190-A4F7-66DA-7972D4A7DAB6}"/>
              </a:ext>
            </a:extLst>
          </p:cNvPr>
          <p:cNvSpPr>
            <a:spLocks noGrp="1"/>
          </p:cNvSpPr>
          <p:nvPr>
            <p:ph type="title"/>
          </p:nvPr>
        </p:nvSpPr>
        <p:spPr/>
        <p:txBody>
          <a:bodyPr/>
          <a:lstStyle/>
          <a:p>
            <a:r>
              <a:rPr lang="zh-CN" altLang="en-US" dirty="0">
                <a:latin typeface="+mn-ea"/>
                <a:ea typeface="+mn-ea"/>
                <a:cs typeface="+mn-ea"/>
              </a:rPr>
              <a:t>滑动窗口协议中的差错控制</a:t>
            </a:r>
          </a:p>
        </p:txBody>
      </p:sp>
      <p:sp>
        <p:nvSpPr>
          <p:cNvPr id="3" name="内容占位符 2">
            <a:extLst>
              <a:ext uri="{FF2B5EF4-FFF2-40B4-BE49-F238E27FC236}">
                <a16:creationId xmlns:a16="http://schemas.microsoft.com/office/drawing/2014/main" id="{9CD4BD9C-CF1A-790E-D375-5E5544CAEC0D}"/>
              </a:ext>
            </a:extLst>
          </p:cNvPr>
          <p:cNvSpPr>
            <a:spLocks noGrp="1"/>
          </p:cNvSpPr>
          <p:nvPr>
            <p:ph idx="1"/>
          </p:nvPr>
        </p:nvSpPr>
        <p:spPr/>
        <p:txBody>
          <a:bodyPr/>
          <a:lstStyle/>
          <a:p>
            <a:pPr eaLnBrk="1" hangingPunct="1">
              <a:buClr>
                <a:schemeClr val="tx1"/>
              </a:buClr>
              <a:buFont typeface="Wingdings" pitchFamily="2" charset="2"/>
              <a:buChar char="n"/>
            </a:pPr>
            <a:r>
              <a:rPr lang="zh-CN" altLang="en-US" dirty="0">
                <a:solidFill>
                  <a:srgbClr val="000000"/>
                </a:solidFill>
                <a:latin typeface="+mn-ea"/>
              </a:rPr>
              <a:t>有两种实现自动重复请求</a:t>
            </a:r>
            <a:r>
              <a:rPr lang="en-US" altLang="zh-CN" dirty="0">
                <a:solidFill>
                  <a:srgbClr val="000000"/>
                </a:solidFill>
                <a:latin typeface="+mn-ea"/>
              </a:rPr>
              <a:t>(ARQ)</a:t>
            </a:r>
            <a:r>
              <a:rPr lang="zh-CN" altLang="en-US" dirty="0">
                <a:solidFill>
                  <a:srgbClr val="000000"/>
                </a:solidFill>
                <a:latin typeface="+mn-ea"/>
              </a:rPr>
              <a:t>技术</a:t>
            </a:r>
            <a:r>
              <a:rPr lang="en-US" altLang="zh-CN" dirty="0">
                <a:solidFill>
                  <a:srgbClr val="000000"/>
                </a:solidFill>
                <a:latin typeface="+mn-ea"/>
              </a:rPr>
              <a:t>:</a:t>
            </a:r>
          </a:p>
          <a:p>
            <a:pPr lvl="1" eaLnBrk="1" hangingPunct="1">
              <a:buClr>
                <a:schemeClr val="tx1"/>
              </a:buClr>
            </a:pPr>
            <a:r>
              <a:rPr lang="zh-CN" altLang="en-US" dirty="0">
                <a:solidFill>
                  <a:srgbClr val="C00000"/>
                </a:solidFill>
                <a:latin typeface="+mn-ea"/>
              </a:rPr>
              <a:t>回退</a:t>
            </a:r>
            <a:r>
              <a:rPr lang="en-US" altLang="zh-CN" dirty="0">
                <a:solidFill>
                  <a:srgbClr val="C00000"/>
                </a:solidFill>
                <a:latin typeface="+mn-ea"/>
              </a:rPr>
              <a:t>N</a:t>
            </a:r>
            <a:r>
              <a:rPr lang="zh-CN" altLang="en-US" dirty="0">
                <a:solidFill>
                  <a:srgbClr val="C00000"/>
                </a:solidFill>
                <a:latin typeface="+mn-ea"/>
              </a:rPr>
              <a:t>自动重复请求</a:t>
            </a:r>
            <a:r>
              <a:rPr lang="en-US" altLang="zh-CN" dirty="0">
                <a:solidFill>
                  <a:srgbClr val="000000"/>
                </a:solidFill>
                <a:latin typeface="+mn-ea"/>
              </a:rPr>
              <a:t>(Go-back-N</a:t>
            </a:r>
            <a:r>
              <a:rPr lang="zh-CN" altLang="en-US" dirty="0">
                <a:solidFill>
                  <a:srgbClr val="000000"/>
                </a:solidFill>
                <a:latin typeface="+mn-ea"/>
              </a:rPr>
              <a:t>，</a:t>
            </a:r>
            <a:r>
              <a:rPr lang="en-US" altLang="zh-CN" dirty="0">
                <a:solidFill>
                  <a:srgbClr val="000000"/>
                </a:solidFill>
                <a:latin typeface="+mn-ea"/>
              </a:rPr>
              <a:t>GBN</a:t>
            </a:r>
            <a:r>
              <a:rPr lang="zh-CN" altLang="en-US" dirty="0">
                <a:solidFill>
                  <a:srgbClr val="000000"/>
                </a:solidFill>
                <a:latin typeface="+mn-ea"/>
              </a:rPr>
              <a:t>）</a:t>
            </a:r>
            <a:endParaRPr lang="en-US" altLang="zh-CN" dirty="0">
              <a:solidFill>
                <a:srgbClr val="000000"/>
              </a:solidFill>
              <a:latin typeface="+mn-ea"/>
            </a:endParaRPr>
          </a:p>
          <a:p>
            <a:pPr lvl="1" eaLnBrk="1" hangingPunct="1">
              <a:buClr>
                <a:schemeClr val="tx1"/>
              </a:buClr>
            </a:pPr>
            <a:r>
              <a:rPr lang="zh-CN" altLang="en-US" dirty="0">
                <a:solidFill>
                  <a:srgbClr val="C00000"/>
                </a:solidFill>
                <a:latin typeface="+mn-ea"/>
              </a:rPr>
              <a:t>选择拒绝自动重复请求</a:t>
            </a:r>
            <a:r>
              <a:rPr lang="en-US" altLang="zh-CN" dirty="0">
                <a:solidFill>
                  <a:srgbClr val="000000"/>
                </a:solidFill>
                <a:latin typeface="+mn-ea"/>
              </a:rPr>
              <a:t>(Select-</a:t>
            </a:r>
            <a:r>
              <a:rPr lang="en-US" altLang="zh-CN" dirty="0" err="1">
                <a:solidFill>
                  <a:srgbClr val="000000"/>
                </a:solidFill>
                <a:latin typeface="+mn-ea"/>
              </a:rPr>
              <a:t>Rej</a:t>
            </a:r>
            <a:r>
              <a:rPr lang="zh-CN" altLang="en-US" dirty="0">
                <a:solidFill>
                  <a:srgbClr val="000000"/>
                </a:solidFill>
                <a:latin typeface="+mn-ea"/>
              </a:rPr>
              <a:t>，</a:t>
            </a:r>
            <a:r>
              <a:rPr lang="en-US" altLang="zh-CN" dirty="0">
                <a:solidFill>
                  <a:srgbClr val="000000"/>
                </a:solidFill>
                <a:latin typeface="+mn-ea"/>
              </a:rPr>
              <a:t>SR)</a:t>
            </a:r>
          </a:p>
          <a:p>
            <a:pPr lvl="1" eaLnBrk="1" hangingPunct="1">
              <a:buClr>
                <a:srgbClr val="00B050"/>
              </a:buClr>
              <a:buFont typeface="Wingdings" panose="05000000000000000000" pitchFamily="2" charset="2"/>
              <a:buChar char="n"/>
            </a:pPr>
            <a:endParaRPr lang="en-US" altLang="zh-CN" sz="2400" dirty="0">
              <a:solidFill>
                <a:srgbClr val="000000"/>
              </a:solidFill>
              <a:latin typeface="+mn-ea"/>
            </a:endParaRPr>
          </a:p>
          <a:p>
            <a:pPr>
              <a:buClr>
                <a:schemeClr val="tx1"/>
              </a:buClr>
            </a:pPr>
            <a:r>
              <a:rPr lang="zh-CN" altLang="en-US" dirty="0">
                <a:solidFill>
                  <a:srgbClr val="000000"/>
                </a:solidFill>
                <a:latin typeface="+mn-ea"/>
              </a:rPr>
              <a:t>要求：</a:t>
            </a:r>
            <a:endParaRPr lang="en-US" altLang="zh-CN" dirty="0">
              <a:solidFill>
                <a:srgbClr val="000000"/>
              </a:solidFill>
              <a:latin typeface="+mn-ea"/>
            </a:endParaRPr>
          </a:p>
          <a:p>
            <a:pPr lvl="1">
              <a:buClr>
                <a:schemeClr val="tx1"/>
              </a:buClr>
            </a:pPr>
            <a:r>
              <a:rPr lang="zh-CN" altLang="en-US" dirty="0">
                <a:solidFill>
                  <a:srgbClr val="000000"/>
                </a:solidFill>
                <a:latin typeface="+mn-ea"/>
              </a:rPr>
              <a:t>发送站要保留数据帧的</a:t>
            </a:r>
            <a:r>
              <a:rPr lang="zh-CN" altLang="en-US" dirty="0">
                <a:solidFill>
                  <a:srgbClr val="C00000"/>
                </a:solidFill>
                <a:latin typeface="+mn-ea"/>
              </a:rPr>
              <a:t>备份</a:t>
            </a:r>
            <a:endParaRPr lang="en-US" altLang="zh-CN" dirty="0">
              <a:solidFill>
                <a:srgbClr val="C00000"/>
              </a:solidFill>
              <a:latin typeface="+mn-ea"/>
            </a:endParaRPr>
          </a:p>
          <a:p>
            <a:pPr lvl="1">
              <a:buClr>
                <a:schemeClr val="tx1"/>
              </a:buClr>
            </a:pPr>
            <a:r>
              <a:rPr lang="zh-CN" altLang="en-US" dirty="0">
                <a:solidFill>
                  <a:srgbClr val="000000"/>
                </a:solidFill>
                <a:latin typeface="+mn-ea"/>
              </a:rPr>
              <a:t>除确认帧外，接收方可以发送</a:t>
            </a:r>
            <a:r>
              <a:rPr lang="zh-CN" altLang="en-US" dirty="0">
                <a:solidFill>
                  <a:srgbClr val="C00000"/>
                </a:solidFill>
                <a:latin typeface="+mn-ea"/>
              </a:rPr>
              <a:t>否认帧（</a:t>
            </a:r>
            <a:r>
              <a:rPr lang="en-US" altLang="zh-CN" dirty="0">
                <a:solidFill>
                  <a:srgbClr val="C00000"/>
                </a:solidFill>
                <a:latin typeface="+mn-ea"/>
              </a:rPr>
              <a:t>NAK)</a:t>
            </a:r>
            <a:r>
              <a:rPr lang="zh-CN" altLang="en-US" dirty="0">
                <a:solidFill>
                  <a:srgbClr val="000000"/>
                </a:solidFill>
                <a:latin typeface="+mn-ea"/>
              </a:rPr>
              <a:t>，告诉发送方重新发送一个损坏的帧</a:t>
            </a:r>
            <a:endParaRPr lang="en-US" altLang="zh-CN" dirty="0">
              <a:solidFill>
                <a:srgbClr val="000000"/>
              </a:solidFill>
              <a:latin typeface="+mn-ea"/>
            </a:endParaRPr>
          </a:p>
          <a:p>
            <a:pPr lvl="1">
              <a:buClr>
                <a:schemeClr val="tx1"/>
              </a:buClr>
            </a:pPr>
            <a:r>
              <a:rPr lang="zh-CN" altLang="en-US" dirty="0">
                <a:solidFill>
                  <a:srgbClr val="C00000"/>
                </a:solidFill>
                <a:latin typeface="+mn-ea"/>
              </a:rPr>
              <a:t>定时器</a:t>
            </a:r>
            <a:r>
              <a:rPr lang="zh-CN" altLang="en-US" dirty="0">
                <a:solidFill>
                  <a:srgbClr val="000000"/>
                </a:solidFill>
                <a:latin typeface="+mn-ea"/>
              </a:rPr>
              <a:t>，判断数据帧在传输中丢失</a:t>
            </a:r>
          </a:p>
          <a:p>
            <a:endParaRPr lang="zh-CN" altLang="en-US" dirty="0"/>
          </a:p>
        </p:txBody>
      </p:sp>
      <p:sp>
        <p:nvSpPr>
          <p:cNvPr id="4" name="灯片编号占位符 3">
            <a:extLst>
              <a:ext uri="{FF2B5EF4-FFF2-40B4-BE49-F238E27FC236}">
                <a16:creationId xmlns:a16="http://schemas.microsoft.com/office/drawing/2014/main" id="{0451C77D-E239-8C88-374E-FA437201CADC}"/>
              </a:ext>
            </a:extLst>
          </p:cNvPr>
          <p:cNvSpPr>
            <a:spLocks noGrp="1"/>
          </p:cNvSpPr>
          <p:nvPr>
            <p:ph type="sldNum" sz="quarter" idx="12"/>
          </p:nvPr>
        </p:nvSpPr>
        <p:spPr/>
        <p:txBody>
          <a:bodyPr/>
          <a:lstStyle/>
          <a:p>
            <a:fld id="{C8BB1146-E542-4D4E-B8E9-6919A11DDD48}" type="slidenum">
              <a:rPr lang="en-US" smtClean="0"/>
              <a:t>72</a:t>
            </a:fld>
            <a:endParaRPr lang="en-US"/>
          </a:p>
        </p:txBody>
      </p:sp>
    </p:spTree>
    <p:extLst>
      <p:ext uri="{BB962C8B-B14F-4D97-AF65-F5344CB8AC3E}">
        <p14:creationId xmlns:p14="http://schemas.microsoft.com/office/powerpoint/2010/main" val="3550561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3E787-4789-6523-A9F5-F491BFC623CA}"/>
              </a:ext>
            </a:extLst>
          </p:cNvPr>
          <p:cNvSpPr>
            <a:spLocks noGrp="1"/>
          </p:cNvSpPr>
          <p:nvPr>
            <p:ph type="title"/>
          </p:nvPr>
        </p:nvSpPr>
        <p:spPr/>
        <p:txBody>
          <a:bodyPr>
            <a:normAutofit/>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协议设计思想</a:t>
            </a:r>
            <a:endParaRPr lang="zh-CN" altLang="en-US" b="0" dirty="0">
              <a:solidFill>
                <a:schemeClr val="tx1"/>
              </a:solidFill>
              <a:latin typeface="+mn-ea"/>
              <a:ea typeface="+mn-ea"/>
            </a:endParaRPr>
          </a:p>
        </p:txBody>
      </p:sp>
      <p:sp>
        <p:nvSpPr>
          <p:cNvPr id="3" name="内容占位符 2">
            <a:extLst>
              <a:ext uri="{FF2B5EF4-FFF2-40B4-BE49-F238E27FC236}">
                <a16:creationId xmlns:a16="http://schemas.microsoft.com/office/drawing/2014/main" id="{18AB67AB-AEC9-B89C-8C78-B4B52F9A500B}"/>
              </a:ext>
            </a:extLst>
          </p:cNvPr>
          <p:cNvSpPr>
            <a:spLocks noGrp="1"/>
          </p:cNvSpPr>
          <p:nvPr>
            <p:ph idx="1"/>
          </p:nvPr>
        </p:nvSpPr>
        <p:spPr/>
        <p:txBody>
          <a:bodyPr/>
          <a:lstStyle/>
          <a:p>
            <a:pPr>
              <a:lnSpc>
                <a:spcPct val="120000"/>
              </a:lnSpc>
              <a:spcBef>
                <a:spcPts val="0"/>
              </a:spcBef>
            </a:pPr>
            <a:r>
              <a:rPr kumimoji="1" lang="zh-CN" altLang="en-US" dirty="0">
                <a:solidFill>
                  <a:srgbClr val="C00000"/>
                </a:solidFill>
                <a:latin typeface="+mn-lt"/>
                <a:ea typeface="+mn-ea"/>
                <a:cs typeface="+mn-ea"/>
                <a:sym typeface="+mn-lt"/>
              </a:rPr>
              <a:t>出错全部重发</a:t>
            </a:r>
          </a:p>
          <a:p>
            <a:pPr lvl="1">
              <a:lnSpc>
                <a:spcPct val="120000"/>
              </a:lnSpc>
              <a:spcBef>
                <a:spcPts val="0"/>
              </a:spcBef>
            </a:pPr>
            <a:r>
              <a:rPr kumimoji="1" lang="zh-CN" altLang="en-US" dirty="0">
                <a:latin typeface="+mn-lt"/>
                <a:ea typeface="+mn-ea"/>
                <a:cs typeface="+mn-ea"/>
                <a:sym typeface="+mn-lt"/>
              </a:rPr>
              <a:t>当接收端收到一个</a:t>
            </a:r>
            <a:r>
              <a:rPr kumimoji="1" lang="zh-CN" altLang="en-US" dirty="0">
                <a:solidFill>
                  <a:srgbClr val="C00000"/>
                </a:solidFill>
                <a:latin typeface="+mn-lt"/>
                <a:ea typeface="+mn-ea"/>
                <a:cs typeface="+mn-ea"/>
                <a:sym typeface="+mn-lt"/>
              </a:rPr>
              <a:t>出错帧或乱序帧</a:t>
            </a:r>
            <a:r>
              <a:rPr kumimoji="1" lang="zh-CN" altLang="en-US" dirty="0">
                <a:latin typeface="+mn-lt"/>
                <a:ea typeface="+mn-ea"/>
                <a:cs typeface="+mn-ea"/>
                <a:sym typeface="+mn-lt"/>
              </a:rPr>
              <a:t>时，</a:t>
            </a:r>
            <a:r>
              <a:rPr kumimoji="1" lang="zh-CN" altLang="en-US" dirty="0">
                <a:solidFill>
                  <a:schemeClr val="tx1"/>
                </a:solidFill>
                <a:latin typeface="+mn-lt"/>
                <a:ea typeface="+mn-ea"/>
                <a:cs typeface="+mn-ea"/>
                <a:sym typeface="+mn-lt"/>
              </a:rPr>
              <a:t>丢弃所有的后继帧，</a:t>
            </a:r>
            <a:r>
              <a:rPr kumimoji="1" lang="zh-CN" altLang="en-US" dirty="0">
                <a:latin typeface="+mn-lt"/>
                <a:ea typeface="+mn-ea"/>
                <a:cs typeface="+mn-ea"/>
                <a:sym typeface="+mn-lt"/>
              </a:rPr>
              <a:t>并且不为这些帧发送确认</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发送端</a:t>
            </a:r>
            <a:r>
              <a:rPr kumimoji="1" lang="zh-CN" altLang="en-US" dirty="0">
                <a:solidFill>
                  <a:srgbClr val="C00000"/>
                </a:solidFill>
                <a:latin typeface="+mn-lt"/>
                <a:ea typeface="+mn-ea"/>
                <a:cs typeface="+mn-ea"/>
                <a:sym typeface="+mn-lt"/>
              </a:rPr>
              <a:t>超时</a:t>
            </a:r>
            <a:r>
              <a:rPr kumimoji="1" lang="zh-CN" altLang="en-US" dirty="0">
                <a:latin typeface="+mn-lt"/>
                <a:ea typeface="+mn-ea"/>
                <a:cs typeface="+mn-ea"/>
                <a:sym typeface="+mn-lt"/>
              </a:rPr>
              <a:t>后，</a:t>
            </a:r>
            <a:r>
              <a:rPr kumimoji="1" lang="zh-CN" altLang="en-US" dirty="0">
                <a:solidFill>
                  <a:srgbClr val="C00000"/>
                </a:solidFill>
                <a:latin typeface="+mn-lt"/>
                <a:ea typeface="+mn-ea"/>
                <a:cs typeface="+mn-ea"/>
                <a:sym typeface="+mn-lt"/>
              </a:rPr>
              <a:t>重传所有</a:t>
            </a:r>
            <a:r>
              <a:rPr kumimoji="1" lang="zh-CN" altLang="en-US" dirty="0">
                <a:latin typeface="+mn-lt"/>
                <a:ea typeface="+mn-ea"/>
                <a:cs typeface="+mn-ea"/>
                <a:sym typeface="+mn-lt"/>
              </a:rPr>
              <a:t>未被确认的帧</a:t>
            </a:r>
            <a:endParaRPr kumimoji="1" lang="en-US" altLang="zh-CN" dirty="0">
              <a:latin typeface="+mn-lt"/>
              <a:ea typeface="+mn-ea"/>
              <a:cs typeface="+mn-ea"/>
              <a:sym typeface="+mn-lt"/>
            </a:endParaRPr>
          </a:p>
          <a:p>
            <a:pPr lvl="1">
              <a:lnSpc>
                <a:spcPct val="120000"/>
              </a:lnSpc>
              <a:spcBef>
                <a:spcPts val="0"/>
              </a:spcBef>
            </a:pPr>
            <a:endParaRPr kumimoji="1" lang="zh-CN" altLang="en-US"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适用场景</a:t>
            </a:r>
          </a:p>
          <a:p>
            <a:pPr lvl="1">
              <a:lnSpc>
                <a:spcPct val="120000"/>
              </a:lnSpc>
              <a:spcBef>
                <a:spcPts val="0"/>
              </a:spcBef>
            </a:pPr>
            <a:r>
              <a:rPr kumimoji="1" lang="zh-CN" altLang="en-US" dirty="0">
                <a:latin typeface="+mn-lt"/>
                <a:ea typeface="+mn-ea"/>
                <a:cs typeface="+mn-ea"/>
                <a:sym typeface="+mn-lt"/>
              </a:rPr>
              <a:t>该策略对应</a:t>
            </a:r>
            <a:r>
              <a:rPr kumimoji="1" lang="zh-CN" altLang="en-US" dirty="0">
                <a:solidFill>
                  <a:srgbClr val="C00000"/>
                </a:solidFill>
                <a:latin typeface="+mn-lt"/>
                <a:ea typeface="+mn-ea"/>
                <a:cs typeface="+mn-ea"/>
                <a:sym typeface="+mn-lt"/>
              </a:rPr>
              <a:t>接收窗口为</a:t>
            </a:r>
            <a:r>
              <a:rPr kumimoji="1" lang="en-US" altLang="zh-CN" dirty="0">
                <a:solidFill>
                  <a:srgbClr val="C00000"/>
                </a:solidFill>
                <a:latin typeface="+mn-lt"/>
                <a:ea typeface="+mn-ea"/>
                <a:cs typeface="+mn-ea"/>
                <a:sym typeface="+mn-lt"/>
              </a:rPr>
              <a:t>1</a:t>
            </a:r>
            <a:r>
              <a:rPr kumimoji="1" lang="zh-CN" altLang="en-US" dirty="0">
                <a:latin typeface="+mn-lt"/>
                <a:ea typeface="+mn-ea"/>
                <a:cs typeface="+mn-ea"/>
                <a:sym typeface="+mn-lt"/>
              </a:rPr>
              <a:t>的情况，即</a:t>
            </a:r>
            <a:r>
              <a:rPr kumimoji="1" lang="zh-CN" altLang="en-US" dirty="0">
                <a:solidFill>
                  <a:srgbClr val="C00000"/>
                </a:solidFill>
                <a:latin typeface="+mn-lt"/>
                <a:ea typeface="+mn-ea"/>
                <a:cs typeface="+mn-ea"/>
                <a:sym typeface="+mn-lt"/>
              </a:rPr>
              <a:t>只能按顺序</a:t>
            </a:r>
            <a:r>
              <a:rPr kumimoji="1" lang="zh-CN" altLang="en-US" dirty="0">
                <a:latin typeface="+mn-lt"/>
                <a:ea typeface="+mn-ea"/>
                <a:cs typeface="+mn-ea"/>
                <a:sym typeface="+mn-lt"/>
              </a:rPr>
              <a:t>接收帧</a:t>
            </a:r>
            <a:endParaRPr kumimoji="1" lang="en-US" altLang="zh-CN" dirty="0">
              <a:latin typeface="+mn-lt"/>
              <a:ea typeface="+mn-ea"/>
              <a:cs typeface="+mn-ea"/>
              <a:sym typeface="+mn-lt"/>
            </a:endParaRPr>
          </a:p>
          <a:p>
            <a:pPr lvl="1">
              <a:lnSpc>
                <a:spcPct val="120000"/>
              </a:lnSpc>
              <a:spcBef>
                <a:spcPts val="0"/>
              </a:spcBef>
            </a:pPr>
            <a:endParaRPr kumimoji="1" lang="en-US" altLang="zh-CN"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优缺点</a:t>
            </a:r>
          </a:p>
          <a:p>
            <a:pPr lvl="1">
              <a:lnSpc>
                <a:spcPct val="120000"/>
              </a:lnSpc>
              <a:spcBef>
                <a:spcPts val="0"/>
              </a:spcBef>
            </a:pPr>
            <a:r>
              <a:rPr kumimoji="1" lang="zh-CN" altLang="en-US" dirty="0">
                <a:solidFill>
                  <a:schemeClr val="tx1"/>
                </a:solidFill>
                <a:latin typeface="+mn-lt"/>
                <a:ea typeface="+mn-ea"/>
                <a:cs typeface="+mn-ea"/>
                <a:sym typeface="+mn-lt"/>
              </a:rPr>
              <a:t>优点</a:t>
            </a:r>
            <a:r>
              <a:rPr kumimoji="1" lang="zh-CN" altLang="en-US" dirty="0">
                <a:latin typeface="+mn-lt"/>
                <a:ea typeface="+mn-ea"/>
                <a:cs typeface="+mn-ea"/>
                <a:sym typeface="+mn-lt"/>
              </a:rPr>
              <a:t>：连续发送</a:t>
            </a:r>
            <a:r>
              <a:rPr kumimoji="1" lang="zh-CN" altLang="en-US" dirty="0">
                <a:solidFill>
                  <a:srgbClr val="C00000"/>
                </a:solidFill>
                <a:latin typeface="+mn-lt"/>
                <a:ea typeface="+mn-ea"/>
                <a:cs typeface="+mn-ea"/>
                <a:sym typeface="+mn-lt"/>
              </a:rPr>
              <a:t>提高了信道利用率</a:t>
            </a:r>
            <a:endParaRPr kumimoji="1" lang="en-US" altLang="zh-CN" dirty="0">
              <a:solidFill>
                <a:srgbClr val="C00000"/>
              </a:solidFill>
              <a:latin typeface="+mn-lt"/>
              <a:ea typeface="+mn-ea"/>
              <a:cs typeface="+mn-ea"/>
              <a:sym typeface="+mn-lt"/>
            </a:endParaRPr>
          </a:p>
          <a:p>
            <a:pPr lvl="1">
              <a:lnSpc>
                <a:spcPct val="120000"/>
              </a:lnSpc>
              <a:spcBef>
                <a:spcPts val="0"/>
              </a:spcBef>
            </a:pPr>
            <a:r>
              <a:rPr kumimoji="1" lang="zh-CN" altLang="en-US" dirty="0">
                <a:solidFill>
                  <a:schemeClr val="tx1"/>
                </a:solidFill>
                <a:latin typeface="+mn-lt"/>
                <a:ea typeface="+mn-ea"/>
                <a:cs typeface="+mn-ea"/>
                <a:sym typeface="+mn-lt"/>
              </a:rPr>
              <a:t>缺点</a:t>
            </a:r>
            <a:r>
              <a:rPr kumimoji="1" lang="zh-CN" altLang="en-US" dirty="0">
                <a:latin typeface="+mn-lt"/>
                <a:ea typeface="+mn-ea"/>
                <a:cs typeface="+mn-ea"/>
                <a:sym typeface="+mn-lt"/>
              </a:rPr>
              <a:t>：</a:t>
            </a:r>
            <a:r>
              <a:rPr kumimoji="1" lang="zh-CN" altLang="en-US" dirty="0">
                <a:solidFill>
                  <a:srgbClr val="C00000"/>
                </a:solidFill>
                <a:latin typeface="+mn-lt"/>
                <a:ea typeface="+mn-ea"/>
                <a:cs typeface="+mn-ea"/>
                <a:sym typeface="+mn-lt"/>
              </a:rPr>
              <a:t>按序接收</a:t>
            </a:r>
            <a:r>
              <a:rPr kumimoji="1" lang="zh-CN" altLang="en-US" dirty="0">
                <a:latin typeface="+mn-lt"/>
                <a:ea typeface="+mn-ea"/>
                <a:cs typeface="+mn-ea"/>
                <a:sym typeface="+mn-lt"/>
              </a:rPr>
              <a:t>，出错后即便有正确帧到达也丢弃重传</a:t>
            </a:r>
          </a:p>
          <a:p>
            <a:endParaRPr lang="zh-CN" altLang="en-US" dirty="0"/>
          </a:p>
        </p:txBody>
      </p:sp>
      <p:sp>
        <p:nvSpPr>
          <p:cNvPr id="4" name="灯片编号占位符 3">
            <a:extLst>
              <a:ext uri="{FF2B5EF4-FFF2-40B4-BE49-F238E27FC236}">
                <a16:creationId xmlns:a16="http://schemas.microsoft.com/office/drawing/2014/main" id="{E3A4AFEC-B5DE-9E3A-41CB-F48F49B90DEE}"/>
              </a:ext>
            </a:extLst>
          </p:cNvPr>
          <p:cNvSpPr>
            <a:spLocks noGrp="1"/>
          </p:cNvSpPr>
          <p:nvPr>
            <p:ph type="sldNum" sz="quarter" idx="12"/>
          </p:nvPr>
        </p:nvSpPr>
        <p:spPr/>
        <p:txBody>
          <a:bodyPr/>
          <a:lstStyle/>
          <a:p>
            <a:fld id="{C8BB1146-E542-4D4E-B8E9-6919A11DDD48}" type="slidenum">
              <a:rPr lang="en-US" smtClean="0"/>
              <a:t>73</a:t>
            </a:fld>
            <a:endParaRPr lang="en-US"/>
          </a:p>
        </p:txBody>
      </p:sp>
    </p:spTree>
    <p:extLst>
      <p:ext uri="{BB962C8B-B14F-4D97-AF65-F5344CB8AC3E}">
        <p14:creationId xmlns:p14="http://schemas.microsoft.com/office/powerpoint/2010/main" val="891548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66117-502F-2283-BD3A-727D63747A32}"/>
              </a:ext>
            </a:extLst>
          </p:cNvPr>
          <p:cNvSpPr>
            <a:spLocks noGrp="1"/>
          </p:cNvSpPr>
          <p:nvPr>
            <p:ph type="title"/>
          </p:nvPr>
        </p:nvSpPr>
        <p:spPr/>
        <p:txBody>
          <a:bodyPr>
            <a:normAutofit/>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工作原理（</a:t>
            </a:r>
            <a:r>
              <a:rPr lang="en-US" altLang="zh-CN" sz="3200" b="0" dirty="0">
                <a:solidFill>
                  <a:schemeClr val="tx1"/>
                </a:solidFill>
                <a:latin typeface="+mn-ea"/>
                <a:ea typeface="+mn-ea"/>
                <a:cs typeface="+mn-ea"/>
                <a:sym typeface="+mn-lt"/>
              </a:rPr>
              <a:t>1</a:t>
            </a:r>
            <a:r>
              <a:rPr lang="zh-CN" altLang="en-US" sz="3200" b="0" dirty="0">
                <a:solidFill>
                  <a:schemeClr val="tx1"/>
                </a:solidFill>
                <a:latin typeface="+mn-ea"/>
                <a:ea typeface="+mn-ea"/>
                <a:cs typeface="+mn-ea"/>
                <a:sym typeface="+mn-lt"/>
              </a:rPr>
              <a:t>）</a:t>
            </a:r>
            <a:endParaRPr lang="zh-CN" altLang="en-US" b="0" dirty="0">
              <a:solidFill>
                <a:schemeClr val="tx1"/>
              </a:solidFill>
              <a:latin typeface="+mn-ea"/>
              <a:ea typeface="+mn-ea"/>
            </a:endParaRPr>
          </a:p>
        </p:txBody>
      </p:sp>
      <p:sp>
        <p:nvSpPr>
          <p:cNvPr id="3" name="内容占位符 2">
            <a:extLst>
              <a:ext uri="{FF2B5EF4-FFF2-40B4-BE49-F238E27FC236}">
                <a16:creationId xmlns:a16="http://schemas.microsoft.com/office/drawing/2014/main" id="{FCDD5D2B-D5C1-6E0C-95EE-AEFE69D989A7}"/>
              </a:ext>
            </a:extLst>
          </p:cNvPr>
          <p:cNvSpPr>
            <a:spLocks noGrp="1"/>
          </p:cNvSpPr>
          <p:nvPr>
            <p:ph idx="1"/>
          </p:nvPr>
        </p:nvSpPr>
        <p:spPr/>
        <p:txBody>
          <a:bodyPr/>
          <a:lstStyle/>
          <a:p>
            <a:pPr>
              <a:lnSpc>
                <a:spcPct val="120000"/>
              </a:lnSpc>
              <a:spcBef>
                <a:spcPts val="0"/>
              </a:spcBef>
            </a:pPr>
            <a:r>
              <a:rPr kumimoji="1" lang="zh-CN" altLang="en-US" dirty="0">
                <a:solidFill>
                  <a:srgbClr val="C00000"/>
                </a:solidFill>
                <a:latin typeface="+mn-lt"/>
                <a:ea typeface="+mn-ea"/>
                <a:cs typeface="+mn-ea"/>
                <a:sym typeface="+mn-lt"/>
              </a:rPr>
              <a:t>基本原理</a:t>
            </a:r>
            <a:endParaRPr kumimoji="1" lang="en-US" altLang="zh-CN" dirty="0">
              <a:solidFill>
                <a:srgbClr val="C00000"/>
              </a:solidFill>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当发送方发送了</a:t>
            </a:r>
            <a:r>
              <a:rPr kumimoji="1" lang="en-US" altLang="zh-CN" dirty="0">
                <a:latin typeface="+mn-lt"/>
                <a:ea typeface="+mn-ea"/>
                <a:cs typeface="+mn-ea"/>
                <a:sym typeface="+mn-lt"/>
              </a:rPr>
              <a:t>N</a:t>
            </a:r>
            <a:r>
              <a:rPr kumimoji="1" lang="zh-CN" altLang="en-US" dirty="0">
                <a:latin typeface="+mn-lt"/>
                <a:ea typeface="+mn-ea"/>
                <a:cs typeface="+mn-ea"/>
                <a:sym typeface="+mn-lt"/>
              </a:rPr>
              <a:t>个帧后，若发现该</a:t>
            </a:r>
            <a:r>
              <a:rPr kumimoji="1" lang="en-US" altLang="zh-CN" dirty="0">
                <a:latin typeface="+mn-lt"/>
                <a:ea typeface="+mn-ea"/>
                <a:cs typeface="+mn-ea"/>
                <a:sym typeface="+mn-lt"/>
              </a:rPr>
              <a:t>N</a:t>
            </a:r>
            <a:r>
              <a:rPr kumimoji="1" lang="zh-CN" altLang="en-US" dirty="0">
                <a:latin typeface="+mn-lt"/>
                <a:ea typeface="+mn-ea"/>
                <a:cs typeface="+mn-ea"/>
                <a:sym typeface="+mn-lt"/>
              </a:rPr>
              <a:t>帧的前一个帧在计时器超时后仍未返回其确认信息，则该帧被判为</a:t>
            </a:r>
            <a:r>
              <a:rPr kumimoji="1" lang="zh-CN" altLang="en-US" dirty="0">
                <a:solidFill>
                  <a:srgbClr val="C00000"/>
                </a:solidFill>
                <a:latin typeface="+mn-lt"/>
                <a:ea typeface="+mn-ea"/>
                <a:cs typeface="+mn-ea"/>
                <a:sym typeface="+mn-lt"/>
              </a:rPr>
              <a:t>出错或丢失</a:t>
            </a:r>
            <a:r>
              <a:rPr kumimoji="1" lang="zh-CN" altLang="en-US" dirty="0">
                <a:latin typeface="+mn-lt"/>
                <a:ea typeface="+mn-ea"/>
                <a:cs typeface="+mn-ea"/>
                <a:sym typeface="+mn-lt"/>
              </a:rPr>
              <a:t>，此时发送方就</a:t>
            </a:r>
            <a:r>
              <a:rPr kumimoji="1" lang="zh-CN" altLang="en-US" dirty="0">
                <a:solidFill>
                  <a:srgbClr val="C00000"/>
                </a:solidFill>
                <a:latin typeface="+mn-lt"/>
                <a:ea typeface="+mn-ea"/>
                <a:cs typeface="+mn-ea"/>
                <a:sym typeface="+mn-lt"/>
              </a:rPr>
              <a:t>重新发送出错帧及其后的</a:t>
            </a:r>
            <a:r>
              <a:rPr kumimoji="1" lang="en-US" altLang="zh-CN" dirty="0">
                <a:solidFill>
                  <a:srgbClr val="C00000"/>
                </a:solidFill>
                <a:latin typeface="+mn-lt"/>
                <a:ea typeface="+mn-ea"/>
                <a:cs typeface="+mn-ea"/>
                <a:sym typeface="+mn-lt"/>
              </a:rPr>
              <a:t>N</a:t>
            </a:r>
            <a:r>
              <a:rPr kumimoji="1" lang="zh-CN" altLang="en-US" dirty="0">
                <a:solidFill>
                  <a:srgbClr val="C00000"/>
                </a:solidFill>
                <a:latin typeface="+mn-lt"/>
                <a:ea typeface="+mn-ea"/>
                <a:cs typeface="+mn-ea"/>
                <a:sym typeface="+mn-lt"/>
              </a:rPr>
              <a:t>帧</a:t>
            </a:r>
            <a:r>
              <a:rPr kumimoji="1" lang="zh-CN" altLang="en-US" dirty="0">
                <a:latin typeface="+mn-lt"/>
                <a:ea typeface="+mn-ea"/>
                <a:cs typeface="+mn-ea"/>
                <a:sym typeface="+mn-lt"/>
              </a:rPr>
              <a:t>。</a:t>
            </a:r>
            <a:endParaRPr kumimoji="1" lang="en-US" altLang="zh-CN" dirty="0">
              <a:latin typeface="+mn-lt"/>
              <a:ea typeface="+mn-ea"/>
              <a:cs typeface="+mn-ea"/>
              <a:sym typeface="+mn-lt"/>
            </a:endParaRPr>
          </a:p>
          <a:p>
            <a:pPr>
              <a:lnSpc>
                <a:spcPct val="120000"/>
              </a:lnSpc>
              <a:spcBef>
                <a:spcPts val="0"/>
              </a:spcBef>
            </a:pPr>
            <a:r>
              <a:rPr kumimoji="1" lang="zh-CN" altLang="en-US" dirty="0">
                <a:solidFill>
                  <a:srgbClr val="C00000"/>
                </a:solidFill>
                <a:latin typeface="+mn-lt"/>
                <a:ea typeface="+mn-ea"/>
                <a:cs typeface="+mn-ea"/>
                <a:sym typeface="+mn-lt"/>
              </a:rPr>
              <a:t>窗口大小</a:t>
            </a:r>
            <a:endParaRPr kumimoji="1" lang="en-US" altLang="zh-CN" dirty="0">
              <a:solidFill>
                <a:srgbClr val="C00000"/>
              </a:solidFill>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出错全部重发时，若</a:t>
            </a:r>
            <a:r>
              <a:rPr kumimoji="1" lang="zh-CN" altLang="en-US" dirty="0">
                <a:solidFill>
                  <a:srgbClr val="C00000"/>
                </a:solidFill>
                <a:latin typeface="+mn-lt"/>
                <a:ea typeface="+mn-ea"/>
                <a:cs typeface="+mn-ea"/>
                <a:sym typeface="+mn-lt"/>
              </a:rPr>
              <a:t>帧序号为</a:t>
            </a:r>
            <a:r>
              <a:rPr kumimoji="1" lang="en-US" altLang="zh-CN" dirty="0">
                <a:solidFill>
                  <a:srgbClr val="C00000"/>
                </a:solidFill>
                <a:latin typeface="+mn-lt"/>
                <a:ea typeface="+mn-ea"/>
                <a:cs typeface="+mn-ea"/>
                <a:sym typeface="+mn-lt"/>
              </a:rPr>
              <a:t>n</a:t>
            </a:r>
            <a:r>
              <a:rPr kumimoji="1" lang="zh-CN" altLang="en-US" dirty="0">
                <a:solidFill>
                  <a:srgbClr val="C00000"/>
                </a:solidFill>
                <a:latin typeface="+mn-lt"/>
                <a:ea typeface="+mn-ea"/>
                <a:cs typeface="+mn-ea"/>
                <a:sym typeface="+mn-lt"/>
              </a:rPr>
              <a:t>位</a:t>
            </a:r>
            <a:r>
              <a:rPr kumimoji="1" lang="zh-CN" altLang="en-US" dirty="0">
                <a:latin typeface="+mn-lt"/>
                <a:ea typeface="+mn-ea"/>
                <a:cs typeface="+mn-ea"/>
                <a:sym typeface="+mn-lt"/>
              </a:rPr>
              <a:t>，接收窗口</a:t>
            </a:r>
            <a:r>
              <a:rPr kumimoji="1" lang="en-US" altLang="zh-CN" dirty="0">
                <a:solidFill>
                  <a:srgbClr val="C00000"/>
                </a:solidFill>
                <a:latin typeface="+mn-lt"/>
                <a:ea typeface="+mn-ea"/>
                <a:cs typeface="+mn-ea"/>
                <a:sym typeface="+mn-lt"/>
              </a:rPr>
              <a:t>W</a:t>
            </a:r>
            <a:r>
              <a:rPr kumimoji="1" lang="en-US" altLang="zh-CN" baseline="-25000" dirty="0">
                <a:solidFill>
                  <a:srgbClr val="C00000"/>
                </a:solidFill>
                <a:latin typeface="+mn-lt"/>
                <a:ea typeface="+mn-ea"/>
                <a:cs typeface="+mn-ea"/>
                <a:sym typeface="+mn-lt"/>
              </a:rPr>
              <a:t>R</a:t>
            </a:r>
            <a:r>
              <a:rPr kumimoji="1" lang="en-US" altLang="zh-CN" dirty="0">
                <a:solidFill>
                  <a:srgbClr val="C00000"/>
                </a:solidFill>
                <a:latin typeface="+mn-lt"/>
                <a:ea typeface="+mn-ea"/>
                <a:cs typeface="+mn-ea"/>
                <a:sym typeface="+mn-lt"/>
              </a:rPr>
              <a:t>=1</a:t>
            </a:r>
            <a:r>
              <a:rPr kumimoji="1" lang="zh-CN" altLang="en-US" dirty="0">
                <a:latin typeface="+mn-lt"/>
                <a:ea typeface="+mn-ea"/>
                <a:cs typeface="+mn-ea"/>
                <a:sym typeface="+mn-lt"/>
              </a:rPr>
              <a:t>，发送窗口 </a:t>
            </a:r>
            <a:r>
              <a:rPr kumimoji="1" lang="en-US" altLang="zh-CN" dirty="0">
                <a:solidFill>
                  <a:srgbClr val="C00000"/>
                </a:solidFill>
                <a:latin typeface="+mn-lt"/>
                <a:ea typeface="+mn-ea"/>
                <a:cs typeface="+mn-ea"/>
                <a:sym typeface="+mn-lt"/>
              </a:rPr>
              <a:t>W</a:t>
            </a:r>
            <a:r>
              <a:rPr kumimoji="1" lang="en-US" altLang="zh-CN" baseline="-25000" dirty="0">
                <a:solidFill>
                  <a:srgbClr val="C00000"/>
                </a:solidFill>
                <a:latin typeface="+mn-lt"/>
                <a:ea typeface="+mn-ea"/>
                <a:cs typeface="+mn-ea"/>
                <a:sym typeface="+mn-lt"/>
              </a:rPr>
              <a:t>S</a:t>
            </a:r>
            <a:r>
              <a:rPr kumimoji="1" lang="en-US" altLang="zh-CN" dirty="0">
                <a:solidFill>
                  <a:srgbClr val="C00000"/>
                </a:solidFill>
                <a:latin typeface="+mn-lt"/>
                <a:ea typeface="+mn-ea"/>
                <a:cs typeface="+mn-ea"/>
                <a:sym typeface="+mn-lt"/>
              </a:rPr>
              <a:t> ≤ 2</a:t>
            </a:r>
            <a:r>
              <a:rPr kumimoji="1" lang="en-US" altLang="zh-CN" baseline="30000" dirty="0">
                <a:solidFill>
                  <a:srgbClr val="C00000"/>
                </a:solidFill>
                <a:latin typeface="+mn-lt"/>
                <a:ea typeface="+mn-ea"/>
                <a:cs typeface="+mn-ea"/>
                <a:sym typeface="+mn-lt"/>
              </a:rPr>
              <a:t>n</a:t>
            </a:r>
            <a:r>
              <a:rPr kumimoji="1" lang="zh-CN" altLang="en-US" dirty="0">
                <a:solidFill>
                  <a:srgbClr val="C00000"/>
                </a:solidFill>
                <a:latin typeface="+mn-lt"/>
                <a:ea typeface="+mn-ea"/>
                <a:cs typeface="+mn-ea"/>
                <a:sym typeface="+mn-lt"/>
              </a:rPr>
              <a:t>－</a:t>
            </a:r>
            <a:r>
              <a:rPr kumimoji="1" lang="en-US" altLang="zh-CN" dirty="0">
                <a:solidFill>
                  <a:srgbClr val="C00000"/>
                </a:solidFill>
                <a:latin typeface="+mn-lt"/>
                <a:ea typeface="+mn-ea"/>
                <a:cs typeface="+mn-ea"/>
                <a:sym typeface="+mn-lt"/>
              </a:rPr>
              <a:t>1</a:t>
            </a:r>
          </a:p>
          <a:p>
            <a:endParaRPr lang="zh-CN" altLang="en-US" dirty="0"/>
          </a:p>
        </p:txBody>
      </p:sp>
      <p:sp>
        <p:nvSpPr>
          <p:cNvPr id="4" name="灯片编号占位符 3">
            <a:extLst>
              <a:ext uri="{FF2B5EF4-FFF2-40B4-BE49-F238E27FC236}">
                <a16:creationId xmlns:a16="http://schemas.microsoft.com/office/drawing/2014/main" id="{FB1E8C82-8ADE-0059-3450-41142E249BE3}"/>
              </a:ext>
            </a:extLst>
          </p:cNvPr>
          <p:cNvSpPr>
            <a:spLocks noGrp="1"/>
          </p:cNvSpPr>
          <p:nvPr>
            <p:ph type="sldNum" sz="quarter" idx="12"/>
          </p:nvPr>
        </p:nvSpPr>
        <p:spPr/>
        <p:txBody>
          <a:bodyPr/>
          <a:lstStyle/>
          <a:p>
            <a:fld id="{C8BB1146-E542-4D4E-B8E9-6919A11DDD48}" type="slidenum">
              <a:rPr lang="en-US" smtClean="0"/>
              <a:t>74</a:t>
            </a:fld>
            <a:endParaRPr lang="en-US"/>
          </a:p>
        </p:txBody>
      </p:sp>
      <p:pic>
        <p:nvPicPr>
          <p:cNvPr id="5" name="图片 4">
            <a:extLst>
              <a:ext uri="{FF2B5EF4-FFF2-40B4-BE49-F238E27FC236}">
                <a16:creationId xmlns:a16="http://schemas.microsoft.com/office/drawing/2014/main" id="{753CEEE5-66AB-36B0-0AA1-6E090F7BB009}"/>
              </a:ext>
            </a:extLst>
          </p:cNvPr>
          <p:cNvPicPr>
            <a:picLocks noChangeAspect="1"/>
          </p:cNvPicPr>
          <p:nvPr/>
        </p:nvPicPr>
        <p:blipFill>
          <a:blip r:embed="rId3"/>
          <a:stretch>
            <a:fillRect/>
          </a:stretch>
        </p:blipFill>
        <p:spPr>
          <a:xfrm>
            <a:off x="1876197" y="3629820"/>
            <a:ext cx="8261887" cy="2490477"/>
          </a:xfrm>
          <a:prstGeom prst="rect">
            <a:avLst/>
          </a:prstGeom>
        </p:spPr>
      </p:pic>
    </p:spTree>
    <p:extLst>
      <p:ext uri="{BB962C8B-B14F-4D97-AF65-F5344CB8AC3E}">
        <p14:creationId xmlns:p14="http://schemas.microsoft.com/office/powerpoint/2010/main" val="28312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10B03-FD5B-5CC9-253B-983D3125A591}"/>
              </a:ext>
            </a:extLst>
          </p:cNvPr>
          <p:cNvSpPr>
            <a:spLocks noGrp="1"/>
          </p:cNvSpPr>
          <p:nvPr>
            <p:ph type="title"/>
          </p:nvPr>
        </p:nvSpPr>
        <p:spPr/>
        <p:txBody>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工作原理（</a:t>
            </a:r>
            <a:r>
              <a:rPr lang="en-US" altLang="zh-CN" sz="3200" b="0" dirty="0">
                <a:solidFill>
                  <a:schemeClr val="tx1"/>
                </a:solidFill>
                <a:latin typeface="+mn-ea"/>
                <a:ea typeface="+mn-ea"/>
                <a:cs typeface="+mn-ea"/>
                <a:sym typeface="+mn-lt"/>
              </a:rPr>
              <a:t>2</a:t>
            </a:r>
            <a:r>
              <a:rPr lang="zh-CN" altLang="en-US" sz="3200" b="0" dirty="0">
                <a:solidFill>
                  <a:schemeClr val="tx1"/>
                </a:solidFill>
                <a:latin typeface="+mn-ea"/>
                <a:ea typeface="+mn-ea"/>
                <a:cs typeface="+mn-ea"/>
                <a:sym typeface="+mn-lt"/>
              </a:rPr>
              <a:t>）</a:t>
            </a:r>
            <a:endParaRPr lang="zh-CN" altLang="en-US" b="0" dirty="0">
              <a:latin typeface="+mn-ea"/>
              <a:ea typeface="+mn-ea"/>
            </a:endParaRPr>
          </a:p>
        </p:txBody>
      </p:sp>
      <p:sp>
        <p:nvSpPr>
          <p:cNvPr id="4" name="灯片编号占位符 3">
            <a:extLst>
              <a:ext uri="{FF2B5EF4-FFF2-40B4-BE49-F238E27FC236}">
                <a16:creationId xmlns:a16="http://schemas.microsoft.com/office/drawing/2014/main" id="{49194C56-20E6-46FD-AA79-E91B1A847B33}"/>
              </a:ext>
            </a:extLst>
          </p:cNvPr>
          <p:cNvSpPr>
            <a:spLocks noGrp="1"/>
          </p:cNvSpPr>
          <p:nvPr>
            <p:ph type="sldNum" sz="quarter" idx="12"/>
          </p:nvPr>
        </p:nvSpPr>
        <p:spPr/>
        <p:txBody>
          <a:bodyPr/>
          <a:lstStyle/>
          <a:p>
            <a:fld id="{C8BB1146-E542-4D4E-B8E9-6919A11DDD48}" type="slidenum">
              <a:rPr lang="en-US" smtClean="0"/>
              <a:t>75</a:t>
            </a:fld>
            <a:endParaRPr lang="en-US"/>
          </a:p>
        </p:txBody>
      </p:sp>
      <p:pic>
        <p:nvPicPr>
          <p:cNvPr id="5" name="图片 4">
            <a:extLst>
              <a:ext uri="{FF2B5EF4-FFF2-40B4-BE49-F238E27FC236}">
                <a16:creationId xmlns:a16="http://schemas.microsoft.com/office/drawing/2014/main" id="{2D04FB50-8CAE-DAFE-ABC2-45506ED95400}"/>
              </a:ext>
            </a:extLst>
          </p:cNvPr>
          <p:cNvPicPr>
            <a:picLocks noChangeAspect="1"/>
          </p:cNvPicPr>
          <p:nvPr/>
        </p:nvPicPr>
        <p:blipFill>
          <a:blip r:embed="rId2"/>
          <a:stretch>
            <a:fillRect/>
          </a:stretch>
        </p:blipFill>
        <p:spPr>
          <a:xfrm>
            <a:off x="739337" y="1254823"/>
            <a:ext cx="8195902" cy="4928743"/>
          </a:xfrm>
          <a:prstGeom prst="rect">
            <a:avLst/>
          </a:prstGeom>
        </p:spPr>
      </p:pic>
      <p:sp>
        <p:nvSpPr>
          <p:cNvPr id="6" name="文本框 5">
            <a:extLst>
              <a:ext uri="{FF2B5EF4-FFF2-40B4-BE49-F238E27FC236}">
                <a16:creationId xmlns:a16="http://schemas.microsoft.com/office/drawing/2014/main" id="{C6177BA3-7F8B-63AA-F728-7EDFE2091968}"/>
              </a:ext>
            </a:extLst>
          </p:cNvPr>
          <p:cNvSpPr txBox="1"/>
          <p:nvPr/>
        </p:nvSpPr>
        <p:spPr>
          <a:xfrm>
            <a:off x="9239192" y="1604661"/>
            <a:ext cx="2495135" cy="4042902"/>
          </a:xfrm>
          <a:prstGeom prst="rect">
            <a:avLst/>
          </a:prstGeom>
          <a:noFill/>
        </p:spPr>
        <p:txBody>
          <a:bodyPr wrap="square">
            <a:spAutoFit/>
          </a:bodyPr>
          <a:lstStyle/>
          <a:p>
            <a:pPr>
              <a:lnSpc>
                <a:spcPct val="120000"/>
              </a:lnSpc>
            </a:pPr>
            <a:r>
              <a:rPr lang="zh-CN" altLang="en-US" sz="2400" dirty="0">
                <a:solidFill>
                  <a:srgbClr val="4D4D4D"/>
                </a:solidFill>
                <a:cs typeface="+mn-ea"/>
                <a:sym typeface="+mn-lt"/>
              </a:rPr>
              <a:t>在回退</a:t>
            </a:r>
            <a:r>
              <a:rPr lang="en-US" altLang="zh-CN" sz="2400" dirty="0">
                <a:solidFill>
                  <a:srgbClr val="4D4D4D"/>
                </a:solidFill>
                <a:cs typeface="+mn-ea"/>
                <a:sym typeface="+mn-lt"/>
              </a:rPr>
              <a:t>N</a:t>
            </a:r>
            <a:r>
              <a:rPr lang="zh-CN" altLang="en-US" sz="2400" dirty="0">
                <a:solidFill>
                  <a:srgbClr val="4D4D4D"/>
                </a:solidFill>
                <a:cs typeface="+mn-ea"/>
                <a:sym typeface="+mn-lt"/>
              </a:rPr>
              <a:t>协议中，允许发送方发送多个分组而不用等待确认</a:t>
            </a:r>
            <a:endParaRPr lang="en-US" altLang="zh-CN" sz="2400" dirty="0">
              <a:solidFill>
                <a:srgbClr val="4D4D4D"/>
              </a:solidFill>
              <a:cs typeface="+mn-ea"/>
              <a:sym typeface="+mn-lt"/>
            </a:endParaRPr>
          </a:p>
          <a:p>
            <a:pPr>
              <a:lnSpc>
                <a:spcPct val="120000"/>
              </a:lnSpc>
            </a:pPr>
            <a:endParaRPr lang="en-US" altLang="zh-CN" sz="2400" dirty="0">
              <a:solidFill>
                <a:srgbClr val="4D4D4D"/>
              </a:solidFill>
              <a:cs typeface="+mn-ea"/>
              <a:sym typeface="+mn-lt"/>
            </a:endParaRPr>
          </a:p>
          <a:p>
            <a:pPr>
              <a:lnSpc>
                <a:spcPct val="120000"/>
              </a:lnSpc>
            </a:pPr>
            <a:r>
              <a:rPr lang="zh-CN" altLang="en-US" sz="2400" dirty="0">
                <a:solidFill>
                  <a:srgbClr val="4D4D4D"/>
                </a:solidFill>
                <a:cs typeface="+mn-ea"/>
                <a:sym typeface="+mn-lt"/>
              </a:rPr>
              <a:t>正常情况下，发送、接收窗口会随着帧的确认状态</a:t>
            </a:r>
            <a:r>
              <a:rPr lang="zh-CN" altLang="en-US" sz="2400" dirty="0">
                <a:solidFill>
                  <a:srgbClr val="C00000"/>
                </a:solidFill>
                <a:cs typeface="+mn-ea"/>
                <a:sym typeface="+mn-lt"/>
              </a:rPr>
              <a:t>随包右移</a:t>
            </a:r>
            <a:endParaRPr lang="en-US" altLang="zh-CN" sz="2400" dirty="0">
              <a:solidFill>
                <a:srgbClr val="C00000"/>
              </a:solidFill>
              <a:cs typeface="+mn-ea"/>
              <a:sym typeface="+mn-lt"/>
            </a:endParaRPr>
          </a:p>
        </p:txBody>
      </p:sp>
    </p:spTree>
    <p:extLst>
      <p:ext uri="{BB962C8B-B14F-4D97-AF65-F5344CB8AC3E}">
        <p14:creationId xmlns:p14="http://schemas.microsoft.com/office/powerpoint/2010/main" val="2134180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FB13C-E35F-D5C2-C535-90C08E8D2A26}"/>
              </a:ext>
            </a:extLst>
          </p:cNvPr>
          <p:cNvSpPr>
            <a:spLocks noGrp="1"/>
          </p:cNvSpPr>
          <p:nvPr>
            <p:ph type="title"/>
          </p:nvPr>
        </p:nvSpPr>
        <p:spPr/>
        <p:txBody>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工作原理（</a:t>
            </a:r>
            <a:r>
              <a:rPr lang="en-US" altLang="zh-CN" b="0" dirty="0">
                <a:solidFill>
                  <a:schemeClr val="tx1"/>
                </a:solidFill>
                <a:latin typeface="+mn-ea"/>
                <a:ea typeface="+mn-ea"/>
                <a:cs typeface="+mn-ea"/>
                <a:sym typeface="+mn-lt"/>
              </a:rPr>
              <a:t>3</a:t>
            </a:r>
            <a:r>
              <a:rPr lang="zh-CN" altLang="en-US" sz="3200" b="0" dirty="0">
                <a:solidFill>
                  <a:schemeClr val="tx1"/>
                </a:solidFill>
                <a:latin typeface="+mn-ea"/>
                <a:ea typeface="+mn-ea"/>
                <a:cs typeface="+mn-ea"/>
                <a:sym typeface="+mn-lt"/>
              </a:rPr>
              <a:t>）</a:t>
            </a:r>
            <a:endParaRPr lang="zh-CN" altLang="en-US" b="0" dirty="0">
              <a:latin typeface="+mn-ea"/>
              <a:ea typeface="+mn-ea"/>
            </a:endParaRPr>
          </a:p>
        </p:txBody>
      </p:sp>
      <p:sp>
        <p:nvSpPr>
          <p:cNvPr id="4" name="灯片编号占位符 3">
            <a:extLst>
              <a:ext uri="{FF2B5EF4-FFF2-40B4-BE49-F238E27FC236}">
                <a16:creationId xmlns:a16="http://schemas.microsoft.com/office/drawing/2014/main" id="{FEDE2D80-16E0-7188-2366-9FF1C5B3EE71}"/>
              </a:ext>
            </a:extLst>
          </p:cNvPr>
          <p:cNvSpPr>
            <a:spLocks noGrp="1"/>
          </p:cNvSpPr>
          <p:nvPr>
            <p:ph type="sldNum" sz="quarter" idx="12"/>
          </p:nvPr>
        </p:nvSpPr>
        <p:spPr/>
        <p:txBody>
          <a:bodyPr/>
          <a:lstStyle/>
          <a:p>
            <a:fld id="{C8BB1146-E542-4D4E-B8E9-6919A11DDD48}" type="slidenum">
              <a:rPr lang="en-US" smtClean="0"/>
              <a:t>76</a:t>
            </a:fld>
            <a:endParaRPr lang="en-US"/>
          </a:p>
        </p:txBody>
      </p:sp>
      <p:sp>
        <p:nvSpPr>
          <p:cNvPr id="5" name="文本框 4">
            <a:extLst>
              <a:ext uri="{FF2B5EF4-FFF2-40B4-BE49-F238E27FC236}">
                <a16:creationId xmlns:a16="http://schemas.microsoft.com/office/drawing/2014/main" id="{0150D0A5-5211-261B-1880-F4B9EAE2B6C9}"/>
              </a:ext>
            </a:extLst>
          </p:cNvPr>
          <p:cNvSpPr txBox="1"/>
          <p:nvPr/>
        </p:nvSpPr>
        <p:spPr>
          <a:xfrm>
            <a:off x="611415" y="1125538"/>
            <a:ext cx="6848274" cy="497316"/>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dirty="0">
                <a:solidFill>
                  <a:srgbClr val="4D4D4D"/>
                </a:solidFill>
                <a:cs typeface="+mn-ea"/>
                <a:sym typeface="+mn-lt"/>
              </a:rPr>
              <a:t>发送过程中</a:t>
            </a:r>
            <a:r>
              <a:rPr lang="zh-CN" altLang="en-US" sz="2400" dirty="0">
                <a:solidFill>
                  <a:srgbClr val="C00000"/>
                </a:solidFill>
                <a:cs typeface="+mn-ea"/>
                <a:sym typeface="+mn-lt"/>
              </a:rPr>
              <a:t>数据包丢失</a:t>
            </a:r>
          </a:p>
        </p:txBody>
      </p:sp>
      <p:pic>
        <p:nvPicPr>
          <p:cNvPr id="6" name="图片 5">
            <a:extLst>
              <a:ext uri="{FF2B5EF4-FFF2-40B4-BE49-F238E27FC236}">
                <a16:creationId xmlns:a16="http://schemas.microsoft.com/office/drawing/2014/main" id="{9969C6CB-3CC0-7CC0-B25B-8073E0A8F0EA}"/>
              </a:ext>
            </a:extLst>
          </p:cNvPr>
          <p:cNvPicPr>
            <a:picLocks noChangeAspect="1"/>
          </p:cNvPicPr>
          <p:nvPr/>
        </p:nvPicPr>
        <p:blipFill>
          <a:blip r:embed="rId2"/>
          <a:stretch>
            <a:fillRect/>
          </a:stretch>
        </p:blipFill>
        <p:spPr>
          <a:xfrm>
            <a:off x="747729" y="1701294"/>
            <a:ext cx="7340357" cy="4414247"/>
          </a:xfrm>
          <a:prstGeom prst="rect">
            <a:avLst/>
          </a:prstGeom>
        </p:spPr>
      </p:pic>
      <p:sp>
        <p:nvSpPr>
          <p:cNvPr id="7" name="文本框 6">
            <a:extLst>
              <a:ext uri="{FF2B5EF4-FFF2-40B4-BE49-F238E27FC236}">
                <a16:creationId xmlns:a16="http://schemas.microsoft.com/office/drawing/2014/main" id="{EA7CCECE-66EA-BAE2-278A-2C68A34801E6}"/>
              </a:ext>
            </a:extLst>
          </p:cNvPr>
          <p:cNvSpPr txBox="1"/>
          <p:nvPr/>
        </p:nvSpPr>
        <p:spPr>
          <a:xfrm>
            <a:off x="8491507" y="1701294"/>
            <a:ext cx="2952764" cy="4458785"/>
          </a:xfrm>
          <a:prstGeom prst="rect">
            <a:avLst/>
          </a:prstGeom>
          <a:noFill/>
        </p:spPr>
        <p:txBody>
          <a:bodyPr wrap="square">
            <a:spAutoFit/>
          </a:bodyPr>
          <a:lstStyle/>
          <a:p>
            <a:pPr marL="0" marR="0" lvl="0" indent="0" algn="l" defTabSz="914400" rtl="0" eaLnBrk="1" fontAlgn="auto" latinLnBrk="0" hangingPunct="1">
              <a:lnSpc>
                <a:spcPct val="120000"/>
              </a:lnSpc>
              <a:buClrTx/>
              <a:buSzTx/>
              <a:buFontTx/>
              <a:buNone/>
              <a:tabLst/>
              <a:defRPr/>
            </a:pPr>
            <a:r>
              <a:rPr lang="zh-CN" altLang="en-US" sz="2000" b="0" i="0" dirty="0">
                <a:solidFill>
                  <a:srgbClr val="C00000"/>
                </a:solidFill>
                <a:effectLst/>
                <a:cs typeface="+mn-ea"/>
                <a:sym typeface="+mn-lt"/>
              </a:rPr>
              <a:t>当发送过程中的</a:t>
            </a:r>
            <a:r>
              <a:rPr lang="en-US" altLang="zh-CN" sz="2000" b="0" i="0" dirty="0">
                <a:solidFill>
                  <a:srgbClr val="C00000"/>
                </a:solidFill>
                <a:effectLst/>
                <a:cs typeface="+mn-ea"/>
                <a:sym typeface="+mn-lt"/>
              </a:rPr>
              <a:t>2</a:t>
            </a:r>
            <a:r>
              <a:rPr lang="zh-CN" altLang="en-US" sz="2000" b="0" i="0" dirty="0">
                <a:solidFill>
                  <a:srgbClr val="C00000"/>
                </a:solidFill>
                <a:effectLst/>
                <a:cs typeface="+mn-ea"/>
                <a:sym typeface="+mn-lt"/>
              </a:rPr>
              <a:t>号包发生丢失时：</a:t>
            </a:r>
            <a:endParaRPr lang="en-US" altLang="zh-CN" sz="2000" b="0" i="0" dirty="0">
              <a:solidFill>
                <a:srgbClr val="C00000"/>
              </a:solidFill>
              <a:effectLst/>
              <a:cs typeface="+mn-ea"/>
              <a:sym typeface="+mn-lt"/>
            </a:endParaRP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b="0" i="0" dirty="0">
                <a:solidFill>
                  <a:srgbClr val="4D4D4D"/>
                </a:solidFill>
                <a:effectLst/>
                <a:cs typeface="+mn-ea"/>
                <a:sym typeface="+mn-lt"/>
              </a:rPr>
              <a:t>发送方没有收到接收方的</a:t>
            </a:r>
            <a:r>
              <a:rPr lang="en-US" altLang="zh-CN" b="0" i="0" dirty="0">
                <a:solidFill>
                  <a:srgbClr val="4D4D4D"/>
                </a:solidFill>
                <a:effectLst/>
                <a:cs typeface="+mn-ea"/>
                <a:sym typeface="+mn-lt"/>
              </a:rPr>
              <a:t>ACK2</a:t>
            </a:r>
            <a:r>
              <a:rPr lang="zh-CN" altLang="en-US" b="0" i="0" dirty="0">
                <a:solidFill>
                  <a:srgbClr val="4D4D4D"/>
                </a:solidFill>
                <a:effectLst/>
                <a:cs typeface="+mn-ea"/>
                <a:sym typeface="+mn-lt"/>
              </a:rPr>
              <a:t>，于是后面发送的</a:t>
            </a:r>
            <a:r>
              <a:rPr lang="en-US" altLang="zh-CN" b="0" i="0" dirty="0">
                <a:solidFill>
                  <a:srgbClr val="4D4D4D"/>
                </a:solidFill>
                <a:effectLst/>
                <a:cs typeface="+mn-ea"/>
                <a:sym typeface="+mn-lt"/>
              </a:rPr>
              <a:t>ACK3, ACK4</a:t>
            </a:r>
            <a:r>
              <a:rPr lang="zh-CN" altLang="en-US" b="0" i="0" dirty="0">
                <a:solidFill>
                  <a:srgbClr val="4D4D4D"/>
                </a:solidFill>
                <a:effectLst/>
                <a:cs typeface="+mn-ea"/>
                <a:sym typeface="+mn-lt"/>
              </a:rPr>
              <a:t>全部变成了</a:t>
            </a:r>
            <a:r>
              <a:rPr lang="en-US" altLang="zh-CN" b="0" i="0" dirty="0">
                <a:solidFill>
                  <a:srgbClr val="4D4D4D"/>
                </a:solidFill>
                <a:effectLst/>
                <a:cs typeface="+mn-ea"/>
                <a:sym typeface="+mn-lt"/>
              </a:rPr>
              <a:t>ACK1</a:t>
            </a:r>
            <a:r>
              <a:rPr lang="zh-CN" altLang="en-US" b="0" i="0" dirty="0">
                <a:solidFill>
                  <a:srgbClr val="4D4D4D"/>
                </a:solidFill>
                <a:effectLst/>
                <a:cs typeface="+mn-ea"/>
                <a:sym typeface="+mn-lt"/>
              </a:rPr>
              <a:t>，</a:t>
            </a:r>
            <a:r>
              <a:rPr lang="zh-CN" altLang="en-US" dirty="0">
                <a:cs typeface="+mn-ea"/>
                <a:sym typeface="+mn-lt"/>
              </a:rPr>
              <a:t>代表接收方因为丢失了分组</a:t>
            </a:r>
            <a:r>
              <a:rPr lang="en-US" altLang="zh-CN" dirty="0">
                <a:cs typeface="+mn-ea"/>
                <a:sym typeface="+mn-lt"/>
              </a:rPr>
              <a:t>2</a:t>
            </a:r>
            <a:r>
              <a:rPr lang="zh-CN" altLang="en-US" dirty="0">
                <a:cs typeface="+mn-ea"/>
                <a:sym typeface="+mn-lt"/>
              </a:rPr>
              <a:t>，所以分组</a:t>
            </a:r>
            <a:r>
              <a:rPr lang="en-US" altLang="zh-CN" dirty="0">
                <a:cs typeface="+mn-ea"/>
                <a:sym typeface="+mn-lt"/>
              </a:rPr>
              <a:t>3</a:t>
            </a:r>
            <a:r>
              <a:rPr lang="zh-CN" altLang="en-US" dirty="0">
                <a:cs typeface="+mn-ea"/>
                <a:sym typeface="+mn-lt"/>
              </a:rPr>
              <a:t>和分组</a:t>
            </a:r>
            <a:r>
              <a:rPr lang="en-US" altLang="zh-CN" dirty="0">
                <a:cs typeface="+mn-ea"/>
                <a:sym typeface="+mn-lt"/>
              </a:rPr>
              <a:t>4</a:t>
            </a:r>
            <a:r>
              <a:rPr lang="zh-CN" altLang="en-US" dirty="0">
                <a:cs typeface="+mn-ea"/>
                <a:sym typeface="+mn-lt"/>
              </a:rPr>
              <a:t>都被丢弃，全部返回</a:t>
            </a:r>
            <a:r>
              <a:rPr lang="en-US" altLang="zh-CN" dirty="0">
                <a:cs typeface="+mn-ea"/>
                <a:sym typeface="+mn-lt"/>
              </a:rPr>
              <a:t>ACK1</a:t>
            </a: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dirty="0">
                <a:cs typeface="+mn-ea"/>
                <a:sym typeface="+mn-lt"/>
              </a:rPr>
              <a:t>经过一段时间后，定时器确认超时没有收到</a:t>
            </a:r>
            <a:r>
              <a:rPr lang="en-US" altLang="zh-CN" dirty="0">
                <a:cs typeface="+mn-ea"/>
                <a:sym typeface="+mn-lt"/>
              </a:rPr>
              <a:t>ACK3</a:t>
            </a:r>
            <a:r>
              <a:rPr lang="zh-CN" altLang="en-US" dirty="0">
                <a:cs typeface="+mn-ea"/>
                <a:sym typeface="+mn-lt"/>
              </a:rPr>
              <a:t>，所以发送方将重新发送。</a:t>
            </a:r>
          </a:p>
        </p:txBody>
      </p:sp>
    </p:spTree>
    <p:extLst>
      <p:ext uri="{BB962C8B-B14F-4D97-AF65-F5344CB8AC3E}">
        <p14:creationId xmlns:p14="http://schemas.microsoft.com/office/powerpoint/2010/main" val="342703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13BB9-4F1D-A592-78EE-4486F852F3FA}"/>
              </a:ext>
            </a:extLst>
          </p:cNvPr>
          <p:cNvSpPr>
            <a:spLocks noGrp="1"/>
          </p:cNvSpPr>
          <p:nvPr>
            <p:ph type="title"/>
          </p:nvPr>
        </p:nvSpPr>
        <p:spPr/>
        <p:txBody>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工作原理（</a:t>
            </a:r>
            <a:r>
              <a:rPr lang="en-US" altLang="zh-CN" sz="3200" b="0" dirty="0">
                <a:solidFill>
                  <a:schemeClr val="tx1"/>
                </a:solidFill>
                <a:latin typeface="+mn-ea"/>
                <a:ea typeface="+mn-ea"/>
                <a:cs typeface="+mn-ea"/>
                <a:sym typeface="+mn-lt"/>
              </a:rPr>
              <a:t>4</a:t>
            </a:r>
            <a:r>
              <a:rPr lang="zh-CN" altLang="en-US" sz="3200" b="0" dirty="0">
                <a:solidFill>
                  <a:schemeClr val="tx1"/>
                </a:solidFill>
                <a:latin typeface="+mn-ea"/>
                <a:ea typeface="+mn-ea"/>
                <a:cs typeface="+mn-ea"/>
                <a:sym typeface="+mn-lt"/>
              </a:rPr>
              <a:t>）</a:t>
            </a:r>
            <a:endParaRPr lang="zh-CN" altLang="en-US" b="0" dirty="0">
              <a:latin typeface="+mn-ea"/>
              <a:ea typeface="+mn-ea"/>
            </a:endParaRPr>
          </a:p>
        </p:txBody>
      </p:sp>
      <p:sp>
        <p:nvSpPr>
          <p:cNvPr id="4" name="灯片编号占位符 3">
            <a:extLst>
              <a:ext uri="{FF2B5EF4-FFF2-40B4-BE49-F238E27FC236}">
                <a16:creationId xmlns:a16="http://schemas.microsoft.com/office/drawing/2014/main" id="{646801A9-DBAB-6314-315D-56D9B3D988D9}"/>
              </a:ext>
            </a:extLst>
          </p:cNvPr>
          <p:cNvSpPr>
            <a:spLocks noGrp="1"/>
          </p:cNvSpPr>
          <p:nvPr>
            <p:ph type="sldNum" sz="quarter" idx="12"/>
          </p:nvPr>
        </p:nvSpPr>
        <p:spPr/>
        <p:txBody>
          <a:bodyPr/>
          <a:lstStyle/>
          <a:p>
            <a:fld id="{C8BB1146-E542-4D4E-B8E9-6919A11DDD48}" type="slidenum">
              <a:rPr lang="en-US" smtClean="0"/>
              <a:t>77</a:t>
            </a:fld>
            <a:endParaRPr lang="en-US"/>
          </a:p>
        </p:txBody>
      </p:sp>
      <p:sp>
        <p:nvSpPr>
          <p:cNvPr id="5" name="文本框 4">
            <a:extLst>
              <a:ext uri="{FF2B5EF4-FFF2-40B4-BE49-F238E27FC236}">
                <a16:creationId xmlns:a16="http://schemas.microsoft.com/office/drawing/2014/main" id="{985CA198-E1D4-CAB0-5023-BC2B3CD78E76}"/>
              </a:ext>
            </a:extLst>
          </p:cNvPr>
          <p:cNvSpPr txBox="1"/>
          <p:nvPr/>
        </p:nvSpPr>
        <p:spPr>
          <a:xfrm>
            <a:off x="660400" y="1125538"/>
            <a:ext cx="6848274" cy="497316"/>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dirty="0">
                <a:solidFill>
                  <a:srgbClr val="4D4D4D"/>
                </a:solidFill>
                <a:cs typeface="+mn-ea"/>
                <a:sym typeface="+mn-lt"/>
              </a:rPr>
              <a:t>接收方返回的</a:t>
            </a:r>
            <a:r>
              <a:rPr lang="en-US" altLang="zh-CN" sz="2400" dirty="0">
                <a:solidFill>
                  <a:srgbClr val="C00000"/>
                </a:solidFill>
                <a:cs typeface="+mn-ea"/>
                <a:sym typeface="+mn-lt"/>
              </a:rPr>
              <a:t>ACK</a:t>
            </a:r>
            <a:r>
              <a:rPr lang="zh-CN" altLang="en-US" sz="2400" dirty="0">
                <a:solidFill>
                  <a:srgbClr val="C00000"/>
                </a:solidFill>
                <a:cs typeface="+mn-ea"/>
                <a:sym typeface="+mn-lt"/>
              </a:rPr>
              <a:t>丢失</a:t>
            </a:r>
          </a:p>
        </p:txBody>
      </p:sp>
      <p:pic>
        <p:nvPicPr>
          <p:cNvPr id="6" name="图片 5">
            <a:extLst>
              <a:ext uri="{FF2B5EF4-FFF2-40B4-BE49-F238E27FC236}">
                <a16:creationId xmlns:a16="http://schemas.microsoft.com/office/drawing/2014/main" id="{D624981E-6B9A-E0E1-A5F2-8582AA2DE0F0}"/>
              </a:ext>
            </a:extLst>
          </p:cNvPr>
          <p:cNvPicPr>
            <a:picLocks noChangeAspect="1"/>
          </p:cNvPicPr>
          <p:nvPr/>
        </p:nvPicPr>
        <p:blipFill>
          <a:blip r:embed="rId2"/>
          <a:stretch>
            <a:fillRect/>
          </a:stretch>
        </p:blipFill>
        <p:spPr>
          <a:xfrm>
            <a:off x="742609" y="1783241"/>
            <a:ext cx="7231177" cy="4348589"/>
          </a:xfrm>
          <a:prstGeom prst="rect">
            <a:avLst/>
          </a:prstGeom>
        </p:spPr>
      </p:pic>
      <p:sp>
        <p:nvSpPr>
          <p:cNvPr id="7" name="文本框 6">
            <a:extLst>
              <a:ext uri="{FF2B5EF4-FFF2-40B4-BE49-F238E27FC236}">
                <a16:creationId xmlns:a16="http://schemas.microsoft.com/office/drawing/2014/main" id="{D01C6272-718E-BFE0-7BE2-E488CBFAF1AB}"/>
              </a:ext>
            </a:extLst>
          </p:cNvPr>
          <p:cNvSpPr txBox="1"/>
          <p:nvPr/>
        </p:nvSpPr>
        <p:spPr>
          <a:xfrm>
            <a:off x="8282188" y="1768404"/>
            <a:ext cx="2952764" cy="3901581"/>
          </a:xfrm>
          <a:prstGeom prst="rect">
            <a:avLst/>
          </a:prstGeom>
          <a:noFill/>
        </p:spPr>
        <p:txBody>
          <a:bodyPr wrap="square">
            <a:spAutoFit/>
          </a:bodyPr>
          <a:lstStyle/>
          <a:p>
            <a:pPr marL="0" marR="0" lvl="0" indent="0" algn="l" defTabSz="914400" rtl="0" eaLnBrk="1" fontAlgn="auto" latinLnBrk="0" hangingPunct="1">
              <a:lnSpc>
                <a:spcPct val="120000"/>
              </a:lnSpc>
              <a:buClrTx/>
              <a:buSzTx/>
              <a:buFontTx/>
              <a:buNone/>
              <a:tabLst/>
              <a:defRPr/>
            </a:pPr>
            <a:r>
              <a:rPr lang="zh-CN" altLang="en-US" sz="2400" b="0" i="0" dirty="0">
                <a:solidFill>
                  <a:srgbClr val="C00000"/>
                </a:solidFill>
                <a:effectLst/>
                <a:cs typeface="+mn-ea"/>
                <a:sym typeface="+mn-lt"/>
              </a:rPr>
              <a:t>假设</a:t>
            </a:r>
            <a:r>
              <a:rPr lang="en-US" altLang="zh-CN" sz="2400" b="0" i="0" dirty="0">
                <a:solidFill>
                  <a:srgbClr val="C00000"/>
                </a:solidFill>
                <a:effectLst/>
                <a:cs typeface="+mn-ea"/>
                <a:sym typeface="+mn-lt"/>
              </a:rPr>
              <a:t>ACK2</a:t>
            </a:r>
            <a:r>
              <a:rPr lang="zh-CN" altLang="en-US" sz="2400" b="0" i="0" dirty="0">
                <a:solidFill>
                  <a:srgbClr val="C00000"/>
                </a:solidFill>
                <a:effectLst/>
                <a:cs typeface="+mn-ea"/>
                <a:sym typeface="+mn-lt"/>
              </a:rPr>
              <a:t>发生了丢失时：</a:t>
            </a:r>
            <a:endParaRPr lang="en-US" altLang="zh-CN" sz="2400" b="0" i="0" dirty="0">
              <a:solidFill>
                <a:srgbClr val="C00000"/>
              </a:solidFill>
              <a:effectLst/>
              <a:cs typeface="+mn-ea"/>
              <a:sym typeface="+mn-lt"/>
            </a:endParaRP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sz="2000" b="0" i="0" dirty="0">
                <a:solidFill>
                  <a:srgbClr val="4D4D4D"/>
                </a:solidFill>
                <a:effectLst/>
                <a:cs typeface="+mn-ea"/>
                <a:sym typeface="+mn-lt"/>
              </a:rPr>
              <a:t>如果接收方没有收到分组</a:t>
            </a:r>
            <a:r>
              <a:rPr lang="en-US" altLang="zh-CN" sz="2000" b="0" i="0" dirty="0">
                <a:solidFill>
                  <a:srgbClr val="4D4D4D"/>
                </a:solidFill>
                <a:effectLst/>
                <a:cs typeface="+mn-ea"/>
                <a:sym typeface="+mn-lt"/>
              </a:rPr>
              <a:t>2</a:t>
            </a:r>
            <a:r>
              <a:rPr lang="zh-CN" altLang="en-US" sz="2000" b="0" i="0" dirty="0">
                <a:solidFill>
                  <a:srgbClr val="4D4D4D"/>
                </a:solidFill>
                <a:effectLst/>
                <a:cs typeface="+mn-ea"/>
                <a:sym typeface="+mn-lt"/>
              </a:rPr>
              <a:t>，则后面返回的都是</a:t>
            </a:r>
            <a:r>
              <a:rPr lang="en-US" altLang="zh-CN" sz="2000" b="0" i="0" dirty="0">
                <a:solidFill>
                  <a:srgbClr val="4D4D4D"/>
                </a:solidFill>
                <a:effectLst/>
                <a:cs typeface="+mn-ea"/>
                <a:sym typeface="+mn-lt"/>
              </a:rPr>
              <a:t>ACK1</a:t>
            </a:r>
            <a:r>
              <a:rPr lang="zh-CN" altLang="en-US" sz="2000" b="0" i="0" dirty="0">
                <a:solidFill>
                  <a:srgbClr val="4D4D4D"/>
                </a:solidFill>
                <a:effectLst/>
                <a:cs typeface="+mn-ea"/>
                <a:sym typeface="+mn-lt"/>
              </a:rPr>
              <a:t>，因为本次返回的为</a:t>
            </a:r>
            <a:r>
              <a:rPr lang="en-US" altLang="zh-CN" sz="2000" b="0" i="0" dirty="0">
                <a:solidFill>
                  <a:srgbClr val="4D4D4D"/>
                </a:solidFill>
                <a:effectLst/>
                <a:cs typeface="+mn-ea"/>
                <a:sym typeface="+mn-lt"/>
              </a:rPr>
              <a:t>ACK3,ACK4</a:t>
            </a:r>
            <a:r>
              <a:rPr lang="zh-CN" altLang="en-US" sz="2000" b="0" i="0" dirty="0">
                <a:solidFill>
                  <a:srgbClr val="4D4D4D"/>
                </a:solidFill>
                <a:effectLst/>
                <a:cs typeface="+mn-ea"/>
                <a:sym typeface="+mn-lt"/>
              </a:rPr>
              <a:t>，所以发送方可以判断接收方已经接收到消息，不再进行重复发送</a:t>
            </a:r>
            <a:r>
              <a:rPr lang="zh-CN" altLang="en-US" sz="2000" dirty="0">
                <a:cs typeface="+mn-ea"/>
                <a:sym typeface="+mn-lt"/>
              </a:rPr>
              <a:t>。</a:t>
            </a:r>
          </a:p>
        </p:txBody>
      </p:sp>
    </p:spTree>
    <p:extLst>
      <p:ext uri="{BB962C8B-B14F-4D97-AF65-F5344CB8AC3E}">
        <p14:creationId xmlns:p14="http://schemas.microsoft.com/office/powerpoint/2010/main" val="2957665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8BA82-0602-7CE2-0CDD-F01642662E4A}"/>
              </a:ext>
            </a:extLst>
          </p:cNvPr>
          <p:cNvSpPr>
            <a:spLocks noGrp="1"/>
          </p:cNvSpPr>
          <p:nvPr>
            <p:ph type="title"/>
          </p:nvPr>
        </p:nvSpPr>
        <p:spPr/>
        <p:txBody>
          <a:bodyPr>
            <a:normAutofit/>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 </a:t>
            </a:r>
            <a:r>
              <a:rPr lang="zh-CN" altLang="en-US" sz="3200" b="0" dirty="0">
                <a:latin typeface="+mn-lt"/>
                <a:ea typeface="+mn-ea"/>
                <a:cs typeface="+mn-ea"/>
                <a:sym typeface="+mn-lt"/>
              </a:rPr>
              <a:t>解决帧破坏问题</a:t>
            </a:r>
            <a:endParaRPr lang="zh-CN" altLang="en-US" b="0" dirty="0"/>
          </a:p>
        </p:txBody>
      </p:sp>
      <p:sp>
        <p:nvSpPr>
          <p:cNvPr id="4" name="灯片编号占位符 3">
            <a:extLst>
              <a:ext uri="{FF2B5EF4-FFF2-40B4-BE49-F238E27FC236}">
                <a16:creationId xmlns:a16="http://schemas.microsoft.com/office/drawing/2014/main" id="{5147A4F3-B29D-8B66-D046-4FD033336D5B}"/>
              </a:ext>
            </a:extLst>
          </p:cNvPr>
          <p:cNvSpPr>
            <a:spLocks noGrp="1"/>
          </p:cNvSpPr>
          <p:nvPr>
            <p:ph type="sldNum" sz="quarter" idx="12"/>
          </p:nvPr>
        </p:nvSpPr>
        <p:spPr/>
        <p:txBody>
          <a:bodyPr/>
          <a:lstStyle/>
          <a:p>
            <a:fld id="{C8BB1146-E542-4D4E-B8E9-6919A11DDD48}" type="slidenum">
              <a:rPr lang="en-US" smtClean="0"/>
              <a:t>78</a:t>
            </a:fld>
            <a:endParaRPr lang="en-US"/>
          </a:p>
        </p:txBody>
      </p:sp>
      <p:sp>
        <p:nvSpPr>
          <p:cNvPr id="5" name="Line 65">
            <a:extLst>
              <a:ext uri="{FF2B5EF4-FFF2-40B4-BE49-F238E27FC236}">
                <a16:creationId xmlns:a16="http://schemas.microsoft.com/office/drawing/2014/main" id="{AAF2F314-542E-3F47-2714-D63387EF0F03}"/>
              </a:ext>
            </a:extLst>
          </p:cNvPr>
          <p:cNvSpPr>
            <a:spLocks noChangeShapeType="1"/>
          </p:cNvSpPr>
          <p:nvPr/>
        </p:nvSpPr>
        <p:spPr bwMode="auto">
          <a:xfrm>
            <a:off x="2762704" y="2056267"/>
            <a:ext cx="33845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Text Box 7">
            <a:extLst>
              <a:ext uri="{FF2B5EF4-FFF2-40B4-BE49-F238E27FC236}">
                <a16:creationId xmlns:a16="http://schemas.microsoft.com/office/drawing/2014/main" id="{AC712E8A-EE21-2178-A1A5-28D2398A39EF}"/>
              </a:ext>
            </a:extLst>
          </p:cNvPr>
          <p:cNvSpPr txBox="1">
            <a:spLocks noChangeArrowheads="1"/>
          </p:cNvSpPr>
          <p:nvPr/>
        </p:nvSpPr>
        <p:spPr bwMode="auto">
          <a:xfrm>
            <a:off x="2111220" y="222295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9">
            <a:extLst>
              <a:ext uri="{FF2B5EF4-FFF2-40B4-BE49-F238E27FC236}">
                <a16:creationId xmlns:a16="http://schemas.microsoft.com/office/drawing/2014/main" id="{116910FA-0B2D-62EF-ACE2-7A8C9EE174A0}"/>
              </a:ext>
            </a:extLst>
          </p:cNvPr>
          <p:cNvSpPr txBox="1">
            <a:spLocks noChangeArrowheads="1"/>
          </p:cNvSpPr>
          <p:nvPr/>
        </p:nvSpPr>
        <p:spPr bwMode="auto">
          <a:xfrm>
            <a:off x="2114612"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10">
            <a:extLst>
              <a:ext uri="{FF2B5EF4-FFF2-40B4-BE49-F238E27FC236}">
                <a16:creationId xmlns:a16="http://schemas.microsoft.com/office/drawing/2014/main" id="{72E52851-5CC7-2210-589D-91E79EEA41AB}"/>
              </a:ext>
            </a:extLst>
          </p:cNvPr>
          <p:cNvSpPr txBox="1">
            <a:spLocks noChangeArrowheads="1"/>
          </p:cNvSpPr>
          <p:nvPr/>
        </p:nvSpPr>
        <p:spPr bwMode="auto">
          <a:xfrm>
            <a:off x="5857937"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3A8BEFD9-DD4B-FC21-CB33-A2A57E8566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4080"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FA0CF648-60C8-054A-36BD-FBA9950D65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405"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8">
            <a:extLst>
              <a:ext uri="{FF2B5EF4-FFF2-40B4-BE49-F238E27FC236}">
                <a16:creationId xmlns:a16="http://schemas.microsoft.com/office/drawing/2014/main" id="{7A13FB3E-A7FE-772E-0B79-E8DDDA261E7E}"/>
              </a:ext>
            </a:extLst>
          </p:cNvPr>
          <p:cNvSpPr txBox="1">
            <a:spLocks noChangeArrowheads="1"/>
          </p:cNvSpPr>
          <p:nvPr/>
        </p:nvSpPr>
        <p:spPr bwMode="auto">
          <a:xfrm>
            <a:off x="2111220" y="258331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22">
            <a:extLst>
              <a:ext uri="{FF2B5EF4-FFF2-40B4-BE49-F238E27FC236}">
                <a16:creationId xmlns:a16="http://schemas.microsoft.com/office/drawing/2014/main" id="{B27BFA80-CBD7-C7A6-7152-4AEFF4BD8CFD}"/>
              </a:ext>
            </a:extLst>
          </p:cNvPr>
          <p:cNvSpPr txBox="1">
            <a:spLocks noChangeArrowheads="1"/>
          </p:cNvSpPr>
          <p:nvPr/>
        </p:nvSpPr>
        <p:spPr bwMode="auto">
          <a:xfrm>
            <a:off x="2111220" y="33040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26">
            <a:extLst>
              <a:ext uri="{FF2B5EF4-FFF2-40B4-BE49-F238E27FC236}">
                <a16:creationId xmlns:a16="http://schemas.microsoft.com/office/drawing/2014/main" id="{25164179-8419-6F4F-CFFC-C0D104E5E6D7}"/>
              </a:ext>
            </a:extLst>
          </p:cNvPr>
          <p:cNvSpPr txBox="1">
            <a:spLocks noChangeArrowheads="1"/>
          </p:cNvSpPr>
          <p:nvPr/>
        </p:nvSpPr>
        <p:spPr bwMode="auto">
          <a:xfrm>
            <a:off x="2111220" y="40231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4" name="Text Box 29">
            <a:extLst>
              <a:ext uri="{FF2B5EF4-FFF2-40B4-BE49-F238E27FC236}">
                <a16:creationId xmlns:a16="http://schemas.microsoft.com/office/drawing/2014/main" id="{A662EAB3-4435-4FA9-02F8-9DAAC29284B7}"/>
              </a:ext>
            </a:extLst>
          </p:cNvPr>
          <p:cNvSpPr txBox="1">
            <a:spLocks noChangeArrowheads="1"/>
          </p:cNvSpPr>
          <p:nvPr/>
        </p:nvSpPr>
        <p:spPr bwMode="auto">
          <a:xfrm>
            <a:off x="2111220" y="29436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30">
            <a:extLst>
              <a:ext uri="{FF2B5EF4-FFF2-40B4-BE49-F238E27FC236}">
                <a16:creationId xmlns:a16="http://schemas.microsoft.com/office/drawing/2014/main" id="{05F20377-523B-0765-D7B0-EDC082F94802}"/>
              </a:ext>
            </a:extLst>
          </p:cNvPr>
          <p:cNvSpPr txBox="1">
            <a:spLocks noChangeArrowheads="1"/>
          </p:cNvSpPr>
          <p:nvPr/>
        </p:nvSpPr>
        <p:spPr bwMode="auto">
          <a:xfrm>
            <a:off x="2111220" y="36644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32">
            <a:extLst>
              <a:ext uri="{FF2B5EF4-FFF2-40B4-BE49-F238E27FC236}">
                <a16:creationId xmlns:a16="http://schemas.microsoft.com/office/drawing/2014/main" id="{39C4272F-028F-03D4-380C-D85F856FAB89}"/>
              </a:ext>
            </a:extLst>
          </p:cNvPr>
          <p:cNvSpPr txBox="1">
            <a:spLocks noChangeArrowheads="1"/>
          </p:cNvSpPr>
          <p:nvPr/>
        </p:nvSpPr>
        <p:spPr bwMode="auto">
          <a:xfrm>
            <a:off x="2111220" y="43835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33">
            <a:extLst>
              <a:ext uri="{FF2B5EF4-FFF2-40B4-BE49-F238E27FC236}">
                <a16:creationId xmlns:a16="http://schemas.microsoft.com/office/drawing/2014/main" id="{486A1642-265B-70C1-9FA0-B60902562FFD}"/>
              </a:ext>
            </a:extLst>
          </p:cNvPr>
          <p:cNvSpPr txBox="1">
            <a:spLocks noChangeArrowheads="1"/>
          </p:cNvSpPr>
          <p:nvPr/>
        </p:nvSpPr>
        <p:spPr bwMode="auto">
          <a:xfrm>
            <a:off x="2111220" y="510426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8" name="Text Box 34">
            <a:extLst>
              <a:ext uri="{FF2B5EF4-FFF2-40B4-BE49-F238E27FC236}">
                <a16:creationId xmlns:a16="http://schemas.microsoft.com/office/drawing/2014/main" id="{36798285-6E84-61B6-D533-090F590CF84A}"/>
              </a:ext>
            </a:extLst>
          </p:cNvPr>
          <p:cNvSpPr txBox="1">
            <a:spLocks noChangeArrowheads="1"/>
          </p:cNvSpPr>
          <p:nvPr/>
        </p:nvSpPr>
        <p:spPr bwMode="auto">
          <a:xfrm>
            <a:off x="2111220" y="47439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9" name="Text Box 35">
            <a:extLst>
              <a:ext uri="{FF2B5EF4-FFF2-40B4-BE49-F238E27FC236}">
                <a16:creationId xmlns:a16="http://schemas.microsoft.com/office/drawing/2014/main" id="{574DB985-8A94-FC09-D05B-81B762C97786}"/>
              </a:ext>
            </a:extLst>
          </p:cNvPr>
          <p:cNvSpPr txBox="1">
            <a:spLocks noChangeArrowheads="1"/>
          </p:cNvSpPr>
          <p:nvPr/>
        </p:nvSpPr>
        <p:spPr bwMode="auto">
          <a:xfrm>
            <a:off x="5856132" y="2295979"/>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0" name="Text Box 36">
            <a:extLst>
              <a:ext uri="{FF2B5EF4-FFF2-40B4-BE49-F238E27FC236}">
                <a16:creationId xmlns:a16="http://schemas.microsoft.com/office/drawing/2014/main" id="{46A172C3-B3A7-7EB6-77BD-E9CEF721F26D}"/>
              </a:ext>
            </a:extLst>
          </p:cNvPr>
          <p:cNvSpPr txBox="1">
            <a:spLocks noChangeArrowheads="1"/>
          </p:cNvSpPr>
          <p:nvPr/>
        </p:nvSpPr>
        <p:spPr bwMode="auto">
          <a:xfrm>
            <a:off x="5856132" y="2656342"/>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1" name="Text Box 37">
            <a:extLst>
              <a:ext uri="{FF2B5EF4-FFF2-40B4-BE49-F238E27FC236}">
                <a16:creationId xmlns:a16="http://schemas.microsoft.com/office/drawing/2014/main" id="{5B7D8887-7628-2CE2-49C7-BEAFDB393F78}"/>
              </a:ext>
            </a:extLst>
          </p:cNvPr>
          <p:cNvSpPr txBox="1">
            <a:spLocks noChangeArrowheads="1"/>
          </p:cNvSpPr>
          <p:nvPr/>
        </p:nvSpPr>
        <p:spPr bwMode="auto">
          <a:xfrm>
            <a:off x="5856132" y="3737429"/>
            <a:ext cx="914033" cy="362343"/>
          </a:xfrm>
          <a:prstGeom prst="rect">
            <a:avLst/>
          </a:prstGeom>
          <a:solidFill>
            <a:srgbClr val="FF3300">
              <a:alpha val="2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2" name="Text Box 38">
            <a:extLst>
              <a:ext uri="{FF2B5EF4-FFF2-40B4-BE49-F238E27FC236}">
                <a16:creationId xmlns:a16="http://schemas.microsoft.com/office/drawing/2014/main" id="{56E94AA2-21F5-00F8-7919-7E3C8721D204}"/>
              </a:ext>
            </a:extLst>
          </p:cNvPr>
          <p:cNvSpPr txBox="1">
            <a:spLocks noChangeArrowheads="1"/>
          </p:cNvSpPr>
          <p:nvPr/>
        </p:nvSpPr>
        <p:spPr bwMode="auto">
          <a:xfrm>
            <a:off x="5856132" y="4816929"/>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5</a:t>
            </a:r>
          </a:p>
        </p:txBody>
      </p:sp>
      <p:sp>
        <p:nvSpPr>
          <p:cNvPr id="23" name="Text Box 39">
            <a:extLst>
              <a:ext uri="{FF2B5EF4-FFF2-40B4-BE49-F238E27FC236}">
                <a16:creationId xmlns:a16="http://schemas.microsoft.com/office/drawing/2014/main" id="{28AA41AB-9048-41CC-B760-41BDA54F63FB}"/>
              </a:ext>
            </a:extLst>
          </p:cNvPr>
          <p:cNvSpPr txBox="1">
            <a:spLocks noChangeArrowheads="1"/>
          </p:cNvSpPr>
          <p:nvPr/>
        </p:nvSpPr>
        <p:spPr bwMode="auto">
          <a:xfrm>
            <a:off x="5856132" y="3016704"/>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0">
            <a:extLst>
              <a:ext uri="{FF2B5EF4-FFF2-40B4-BE49-F238E27FC236}">
                <a16:creationId xmlns:a16="http://schemas.microsoft.com/office/drawing/2014/main" id="{61C5662D-8A20-66E3-A9F1-98A3BE551C4F}"/>
              </a:ext>
            </a:extLst>
          </p:cNvPr>
          <p:cNvSpPr txBox="1">
            <a:spLocks noChangeArrowheads="1"/>
          </p:cNvSpPr>
          <p:nvPr/>
        </p:nvSpPr>
        <p:spPr bwMode="auto">
          <a:xfrm>
            <a:off x="5856132" y="4456567"/>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5" name="Text Box 41">
            <a:extLst>
              <a:ext uri="{FF2B5EF4-FFF2-40B4-BE49-F238E27FC236}">
                <a16:creationId xmlns:a16="http://schemas.microsoft.com/office/drawing/2014/main" id="{0D6EC5BD-3ED1-3B6B-22A8-0A54199C9DD4}"/>
              </a:ext>
            </a:extLst>
          </p:cNvPr>
          <p:cNvSpPr txBox="1">
            <a:spLocks noChangeArrowheads="1"/>
          </p:cNvSpPr>
          <p:nvPr/>
        </p:nvSpPr>
        <p:spPr bwMode="auto">
          <a:xfrm>
            <a:off x="5856132" y="5177292"/>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6" name="Text Box 42">
            <a:extLst>
              <a:ext uri="{FF2B5EF4-FFF2-40B4-BE49-F238E27FC236}">
                <a16:creationId xmlns:a16="http://schemas.microsoft.com/office/drawing/2014/main" id="{FFC412A7-8B83-EE66-59FE-4C4E69C8172A}"/>
              </a:ext>
            </a:extLst>
          </p:cNvPr>
          <p:cNvSpPr txBox="1">
            <a:spLocks noChangeArrowheads="1"/>
          </p:cNvSpPr>
          <p:nvPr/>
        </p:nvSpPr>
        <p:spPr bwMode="auto">
          <a:xfrm>
            <a:off x="5856132" y="5896429"/>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27" name="Text Box 43">
            <a:extLst>
              <a:ext uri="{FF2B5EF4-FFF2-40B4-BE49-F238E27FC236}">
                <a16:creationId xmlns:a16="http://schemas.microsoft.com/office/drawing/2014/main" id="{8AEA0FB5-6F47-F8D5-B9D6-8F47810DDD15}"/>
              </a:ext>
            </a:extLst>
          </p:cNvPr>
          <p:cNvSpPr txBox="1">
            <a:spLocks noChangeArrowheads="1"/>
          </p:cNvSpPr>
          <p:nvPr/>
        </p:nvSpPr>
        <p:spPr bwMode="auto">
          <a:xfrm>
            <a:off x="5856132" y="5537654"/>
            <a:ext cx="914033" cy="362343"/>
          </a:xfrm>
          <a:prstGeom prst="rect">
            <a:avLst/>
          </a:prstGeom>
          <a:solidFill>
            <a:srgbClr val="92D050">
              <a:alpha val="4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8" name="Text Box 44">
            <a:extLst>
              <a:ext uri="{FF2B5EF4-FFF2-40B4-BE49-F238E27FC236}">
                <a16:creationId xmlns:a16="http://schemas.microsoft.com/office/drawing/2014/main" id="{8399EB92-6316-A835-D514-B3C01C4E43EB}"/>
              </a:ext>
            </a:extLst>
          </p:cNvPr>
          <p:cNvSpPr txBox="1">
            <a:spLocks noChangeArrowheads="1"/>
          </p:cNvSpPr>
          <p:nvPr/>
        </p:nvSpPr>
        <p:spPr bwMode="auto">
          <a:xfrm>
            <a:off x="5955504" y="3377067"/>
            <a:ext cx="718466" cy="360612"/>
          </a:xfrm>
          <a:prstGeom prst="rect">
            <a:avLst/>
          </a:prstGeom>
          <a:solidFill>
            <a:schemeClr val="folHlink">
              <a:alpha val="30000"/>
            </a:schemeClr>
          </a:solidFill>
          <a:ln>
            <a:noFill/>
          </a:ln>
          <a:effec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ACK3</a:t>
            </a:r>
          </a:p>
        </p:txBody>
      </p:sp>
      <p:sp>
        <p:nvSpPr>
          <p:cNvPr id="29" name="Text Box 45">
            <a:extLst>
              <a:ext uri="{FF2B5EF4-FFF2-40B4-BE49-F238E27FC236}">
                <a16:creationId xmlns:a16="http://schemas.microsoft.com/office/drawing/2014/main" id="{B0C6B2C8-3B30-6F43-7A2B-1E6674FA0D40}"/>
              </a:ext>
            </a:extLst>
          </p:cNvPr>
          <p:cNvSpPr txBox="1">
            <a:spLocks noChangeArrowheads="1"/>
          </p:cNvSpPr>
          <p:nvPr/>
        </p:nvSpPr>
        <p:spPr bwMode="auto">
          <a:xfrm>
            <a:off x="5999954" y="4096204"/>
            <a:ext cx="718466" cy="360612"/>
          </a:xfrm>
          <a:prstGeom prst="rect">
            <a:avLst/>
          </a:prstGeom>
          <a:solidFill>
            <a:schemeClr val="folHlink">
              <a:alpha val="30000"/>
            </a:schemeClr>
          </a:solidFill>
          <a:ln>
            <a:noFill/>
          </a:ln>
          <a:effec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NAK3</a:t>
            </a:r>
          </a:p>
        </p:txBody>
      </p:sp>
      <p:grpSp>
        <p:nvGrpSpPr>
          <p:cNvPr id="30" name="Group 63">
            <a:extLst>
              <a:ext uri="{FF2B5EF4-FFF2-40B4-BE49-F238E27FC236}">
                <a16:creationId xmlns:a16="http://schemas.microsoft.com/office/drawing/2014/main" id="{3013A5F5-BB6A-B428-D2C2-E9842CF52AB1}"/>
              </a:ext>
            </a:extLst>
          </p:cNvPr>
          <p:cNvGrpSpPr>
            <a:grpSpLocks/>
          </p:cNvGrpSpPr>
          <p:nvPr/>
        </p:nvGrpSpPr>
        <p:grpSpPr bwMode="auto">
          <a:xfrm>
            <a:off x="3050043" y="2367417"/>
            <a:ext cx="2809875" cy="3744912"/>
            <a:chOff x="1610" y="1313"/>
            <a:chExt cx="1316" cy="2359"/>
          </a:xfrm>
        </p:grpSpPr>
        <p:sp>
          <p:nvSpPr>
            <p:cNvPr id="31" name="Line 5">
              <a:extLst>
                <a:ext uri="{FF2B5EF4-FFF2-40B4-BE49-F238E27FC236}">
                  <a16:creationId xmlns:a16="http://schemas.microsoft.com/office/drawing/2014/main" id="{D1B53537-D69E-FBC4-8746-163DDD8D6CCD}"/>
                </a:ext>
              </a:extLst>
            </p:cNvPr>
            <p:cNvSpPr>
              <a:spLocks noChangeShapeType="1"/>
            </p:cNvSpPr>
            <p:nvPr/>
          </p:nvSpPr>
          <p:spPr bwMode="auto">
            <a:xfrm>
              <a:off x="1610" y="1313"/>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47">
              <a:extLst>
                <a:ext uri="{FF2B5EF4-FFF2-40B4-BE49-F238E27FC236}">
                  <a16:creationId xmlns:a16="http://schemas.microsoft.com/office/drawing/2014/main" id="{D4BA8E53-C969-B6A3-13D8-6D1C503C63F8}"/>
                </a:ext>
              </a:extLst>
            </p:cNvPr>
            <p:cNvSpPr>
              <a:spLocks noChangeShapeType="1"/>
            </p:cNvSpPr>
            <p:nvPr/>
          </p:nvSpPr>
          <p:spPr bwMode="auto">
            <a:xfrm>
              <a:off x="1610" y="1540"/>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3" name="Line 48">
              <a:extLst>
                <a:ext uri="{FF2B5EF4-FFF2-40B4-BE49-F238E27FC236}">
                  <a16:creationId xmlns:a16="http://schemas.microsoft.com/office/drawing/2014/main" id="{482DBA6D-5BC9-2A5B-463B-CD761EA3AA20}"/>
                </a:ext>
              </a:extLst>
            </p:cNvPr>
            <p:cNvSpPr>
              <a:spLocks noChangeShapeType="1"/>
            </p:cNvSpPr>
            <p:nvPr/>
          </p:nvSpPr>
          <p:spPr bwMode="auto">
            <a:xfrm>
              <a:off x="1610" y="1767"/>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4" name="Line 49">
              <a:extLst>
                <a:ext uri="{FF2B5EF4-FFF2-40B4-BE49-F238E27FC236}">
                  <a16:creationId xmlns:a16="http://schemas.microsoft.com/office/drawing/2014/main" id="{A7B77CC2-5133-7DB5-BB22-8E464EB771E5}"/>
                </a:ext>
              </a:extLst>
            </p:cNvPr>
            <p:cNvSpPr>
              <a:spLocks noChangeShapeType="1"/>
            </p:cNvSpPr>
            <p:nvPr/>
          </p:nvSpPr>
          <p:spPr bwMode="auto">
            <a:xfrm>
              <a:off x="1610" y="1994"/>
              <a:ext cx="1316"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52">
              <a:extLst>
                <a:ext uri="{FF2B5EF4-FFF2-40B4-BE49-F238E27FC236}">
                  <a16:creationId xmlns:a16="http://schemas.microsoft.com/office/drawing/2014/main" id="{7D5CB715-A1BD-F496-11A3-4237314DFD71}"/>
                </a:ext>
              </a:extLst>
            </p:cNvPr>
            <p:cNvSpPr>
              <a:spLocks noChangeShapeType="1"/>
            </p:cNvSpPr>
            <p:nvPr/>
          </p:nvSpPr>
          <p:spPr bwMode="auto">
            <a:xfrm>
              <a:off x="1610" y="2674"/>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Line 54">
              <a:extLst>
                <a:ext uri="{FF2B5EF4-FFF2-40B4-BE49-F238E27FC236}">
                  <a16:creationId xmlns:a16="http://schemas.microsoft.com/office/drawing/2014/main" id="{0591A2F3-28EA-8078-B71B-744C75412579}"/>
                </a:ext>
              </a:extLst>
            </p:cNvPr>
            <p:cNvSpPr>
              <a:spLocks noChangeShapeType="1"/>
            </p:cNvSpPr>
            <p:nvPr/>
          </p:nvSpPr>
          <p:spPr bwMode="auto">
            <a:xfrm>
              <a:off x="1610" y="2901"/>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7" name="Line 55">
              <a:extLst>
                <a:ext uri="{FF2B5EF4-FFF2-40B4-BE49-F238E27FC236}">
                  <a16:creationId xmlns:a16="http://schemas.microsoft.com/office/drawing/2014/main" id="{DC6B6DCC-6BDC-B772-0EAB-4F054CEF4F1A}"/>
                </a:ext>
              </a:extLst>
            </p:cNvPr>
            <p:cNvSpPr>
              <a:spLocks noChangeShapeType="1"/>
            </p:cNvSpPr>
            <p:nvPr/>
          </p:nvSpPr>
          <p:spPr bwMode="auto">
            <a:xfrm>
              <a:off x="1610" y="3128"/>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8" name="Line 56">
              <a:extLst>
                <a:ext uri="{FF2B5EF4-FFF2-40B4-BE49-F238E27FC236}">
                  <a16:creationId xmlns:a16="http://schemas.microsoft.com/office/drawing/2014/main" id="{103C3095-0518-2AAF-9AFC-CFD6A0F1B2E9}"/>
                </a:ext>
              </a:extLst>
            </p:cNvPr>
            <p:cNvSpPr>
              <a:spLocks noChangeShapeType="1"/>
            </p:cNvSpPr>
            <p:nvPr/>
          </p:nvSpPr>
          <p:spPr bwMode="auto">
            <a:xfrm>
              <a:off x="1610" y="2447"/>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9" name="Line 57">
              <a:extLst>
                <a:ext uri="{FF2B5EF4-FFF2-40B4-BE49-F238E27FC236}">
                  <a16:creationId xmlns:a16="http://schemas.microsoft.com/office/drawing/2014/main" id="{FE14CA9F-A970-068C-71D5-E9713BB48118}"/>
                </a:ext>
              </a:extLst>
            </p:cNvPr>
            <p:cNvSpPr>
              <a:spLocks noChangeShapeType="1"/>
            </p:cNvSpPr>
            <p:nvPr/>
          </p:nvSpPr>
          <p:spPr bwMode="auto">
            <a:xfrm>
              <a:off x="1610" y="2220"/>
              <a:ext cx="1316" cy="54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0" name="Line 58">
              <a:extLst>
                <a:ext uri="{FF2B5EF4-FFF2-40B4-BE49-F238E27FC236}">
                  <a16:creationId xmlns:a16="http://schemas.microsoft.com/office/drawing/2014/main" id="{1F596CAA-E38A-A534-FE7B-F11FDABF2D13}"/>
                </a:ext>
              </a:extLst>
            </p:cNvPr>
            <p:cNvSpPr>
              <a:spLocks noChangeShapeType="1"/>
            </p:cNvSpPr>
            <p:nvPr/>
          </p:nvSpPr>
          <p:spPr bwMode="auto">
            <a:xfrm flipH="1">
              <a:off x="1610" y="2084"/>
              <a:ext cx="1316" cy="2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1" name="Line 59">
              <a:extLst>
                <a:ext uri="{FF2B5EF4-FFF2-40B4-BE49-F238E27FC236}">
                  <a16:creationId xmlns:a16="http://schemas.microsoft.com/office/drawing/2014/main" id="{01871149-E571-5B3B-C466-F6279B8AB411}"/>
                </a:ext>
              </a:extLst>
            </p:cNvPr>
            <p:cNvSpPr>
              <a:spLocks noChangeShapeType="1"/>
            </p:cNvSpPr>
            <p:nvPr/>
          </p:nvSpPr>
          <p:spPr bwMode="auto">
            <a:xfrm flipH="1">
              <a:off x="1610" y="2493"/>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2" name="AutoShape 60">
            <a:extLst>
              <a:ext uri="{FF2B5EF4-FFF2-40B4-BE49-F238E27FC236}">
                <a16:creationId xmlns:a16="http://schemas.microsoft.com/office/drawing/2014/main" id="{49BBE82C-2322-BECF-252E-5768F2B52025}"/>
              </a:ext>
            </a:extLst>
          </p:cNvPr>
          <p:cNvSpPr>
            <a:spLocks noChangeArrowheads="1"/>
          </p:cNvSpPr>
          <p:nvPr/>
        </p:nvSpPr>
        <p:spPr bwMode="auto">
          <a:xfrm>
            <a:off x="7226755" y="3664404"/>
            <a:ext cx="1008063" cy="431800"/>
          </a:xfrm>
          <a:prstGeom prst="wedgeRoundRectCallout">
            <a:avLst>
              <a:gd name="adj1" fmla="val -90157"/>
              <a:gd name="adj2" fmla="val 7352"/>
              <a:gd name="adj3" fmla="val 16667"/>
            </a:avLst>
          </a:prstGeom>
          <a:solidFill>
            <a:srgbClr val="FF3300">
              <a:alpha val="25000"/>
            </a:srgbClr>
          </a:solidFill>
          <a:ln w="12700" algn="ctr">
            <a:solidFill>
              <a:schemeClr val="tx1"/>
            </a:solidFill>
            <a:miter lim="800000"/>
            <a:headEnd/>
            <a:tailEnd/>
          </a:ln>
          <a:effectLst/>
        </p:spPr>
        <p:txBody>
          <a:bodyPr/>
          <a:lstStyle/>
          <a:p>
            <a:pPr algn="ctr" fontAlgn="base">
              <a:lnSpc>
                <a:spcPct val="120000"/>
              </a:lnSpc>
              <a:spcBef>
                <a:spcPct val="0"/>
              </a:spcBef>
              <a:spcAft>
                <a:spcPct val="0"/>
              </a:spcAft>
            </a:pPr>
            <a:r>
              <a:rPr lang="zh-CN" altLang="en-US">
                <a:solidFill>
                  <a:srgbClr val="000000"/>
                </a:solidFill>
                <a:cs typeface="+mn-ea"/>
                <a:sym typeface="+mn-lt"/>
              </a:rPr>
              <a:t>有错</a:t>
            </a:r>
          </a:p>
        </p:txBody>
      </p:sp>
      <p:sp>
        <p:nvSpPr>
          <p:cNvPr id="43" name="AutoShape 61">
            <a:extLst>
              <a:ext uri="{FF2B5EF4-FFF2-40B4-BE49-F238E27FC236}">
                <a16:creationId xmlns:a16="http://schemas.microsoft.com/office/drawing/2014/main" id="{10868C85-9755-376F-558F-308E2C785865}"/>
              </a:ext>
            </a:extLst>
          </p:cNvPr>
          <p:cNvSpPr>
            <a:spLocks/>
          </p:cNvSpPr>
          <p:nvPr/>
        </p:nvSpPr>
        <p:spPr bwMode="auto">
          <a:xfrm>
            <a:off x="6801304" y="4534584"/>
            <a:ext cx="96838" cy="513890"/>
          </a:xfrm>
          <a:prstGeom prst="rightBrace">
            <a:avLst>
              <a:gd name="adj1" fmla="val 42076"/>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44" name="AutoShape 62">
            <a:extLst>
              <a:ext uri="{FF2B5EF4-FFF2-40B4-BE49-F238E27FC236}">
                <a16:creationId xmlns:a16="http://schemas.microsoft.com/office/drawing/2014/main" id="{AD1646A0-3B90-B35C-5B40-D003D696820D}"/>
              </a:ext>
            </a:extLst>
          </p:cNvPr>
          <p:cNvSpPr>
            <a:spLocks noChangeArrowheads="1"/>
          </p:cNvSpPr>
          <p:nvPr/>
        </p:nvSpPr>
        <p:spPr bwMode="auto">
          <a:xfrm>
            <a:off x="7299779" y="4791530"/>
            <a:ext cx="2374900" cy="792163"/>
          </a:xfrm>
          <a:prstGeom prst="wedgeRoundRectCallout">
            <a:avLst>
              <a:gd name="adj1" fmla="val -67046"/>
              <a:gd name="adj2" fmla="val -45991"/>
              <a:gd name="adj3" fmla="val 16667"/>
            </a:avLst>
          </a:prstGeom>
          <a:solidFill>
            <a:srgbClr val="FF3300">
              <a:alpha val="25000"/>
            </a:srgbClr>
          </a:solidFill>
          <a:ln w="12700" algn="ctr">
            <a:solidFill>
              <a:schemeClr val="tx1"/>
            </a:solidFill>
            <a:miter lim="800000"/>
            <a:headEnd/>
            <a:tailEnd/>
          </a:ln>
          <a:effectLst/>
        </p:spPr>
        <p:txBody>
          <a:bodyPr/>
          <a:lstStyle/>
          <a:p>
            <a:pPr fontAlgn="base">
              <a:lnSpc>
                <a:spcPct val="120000"/>
              </a:lnSpc>
              <a:spcBef>
                <a:spcPct val="0"/>
              </a:spcBef>
              <a:spcAft>
                <a:spcPct val="0"/>
              </a:spcAft>
            </a:pPr>
            <a:r>
              <a:rPr lang="zh-CN" altLang="en-US">
                <a:solidFill>
                  <a:srgbClr val="000000"/>
                </a:solidFill>
                <a:cs typeface="+mn-ea"/>
                <a:sym typeface="+mn-lt"/>
              </a:rPr>
              <a:t>未正确收到</a:t>
            </a:r>
            <a:r>
              <a:rPr lang="en-US" altLang="zh-CN">
                <a:solidFill>
                  <a:srgbClr val="000000"/>
                </a:solidFill>
                <a:cs typeface="+mn-ea"/>
                <a:sym typeface="+mn-lt"/>
              </a:rPr>
              <a:t>3</a:t>
            </a:r>
            <a:r>
              <a:rPr lang="zh-CN" altLang="en-US">
                <a:solidFill>
                  <a:srgbClr val="000000"/>
                </a:solidFill>
                <a:cs typeface="+mn-ea"/>
                <a:sym typeface="+mn-lt"/>
              </a:rPr>
              <a:t>号帧，丢弃后面的帧。</a:t>
            </a:r>
          </a:p>
        </p:txBody>
      </p:sp>
      <p:sp>
        <p:nvSpPr>
          <p:cNvPr id="45" name="Text Box 64">
            <a:extLst>
              <a:ext uri="{FF2B5EF4-FFF2-40B4-BE49-F238E27FC236}">
                <a16:creationId xmlns:a16="http://schemas.microsoft.com/office/drawing/2014/main" id="{5ABE0928-0BB4-233C-F1D3-54573071B3C6}"/>
              </a:ext>
            </a:extLst>
          </p:cNvPr>
          <p:cNvSpPr txBox="1">
            <a:spLocks noChangeArrowheads="1"/>
          </p:cNvSpPr>
          <p:nvPr/>
        </p:nvSpPr>
        <p:spPr bwMode="auto">
          <a:xfrm>
            <a:off x="7658555" y="1695905"/>
            <a:ext cx="2374900"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发送窗口大小 </a:t>
            </a:r>
            <a:r>
              <a:rPr lang="en-US" altLang="zh-CN" sz="2000" dirty="0">
                <a:solidFill>
                  <a:srgbClr val="000000"/>
                </a:solidFill>
                <a:cs typeface="+mn-ea"/>
                <a:sym typeface="+mn-lt"/>
              </a:rPr>
              <a:t>= 5</a:t>
            </a:r>
          </a:p>
        </p:txBody>
      </p:sp>
    </p:spTree>
    <p:extLst>
      <p:ext uri="{BB962C8B-B14F-4D97-AF65-F5344CB8AC3E}">
        <p14:creationId xmlns:p14="http://schemas.microsoft.com/office/powerpoint/2010/main" val="3678910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7276D-D3E9-2958-7136-D46FAF40F12B}"/>
              </a:ext>
            </a:extLst>
          </p:cNvPr>
          <p:cNvSpPr>
            <a:spLocks noGrp="1"/>
          </p:cNvSpPr>
          <p:nvPr>
            <p:ph type="title"/>
          </p:nvPr>
        </p:nvSpPr>
        <p:spPr/>
        <p:txBody>
          <a:bodyPr>
            <a:normAutofit/>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rgbClr val="000000"/>
                </a:solidFill>
                <a:latin typeface="+mn-lt"/>
                <a:ea typeface="+mn-ea"/>
                <a:cs typeface="+mn-ea"/>
                <a:sym typeface="+mn-lt"/>
              </a:rPr>
              <a:t>解决数据帧</a:t>
            </a:r>
            <a:r>
              <a:rPr kumimoji="0" lang="zh-CN" altLang="en-US" sz="3200" b="0" i="0" u="none" strike="noStrike" kern="1200" cap="none" spc="0" normalizeH="0" baseline="0" noProof="0" dirty="0">
                <a:ln>
                  <a:noFill/>
                </a:ln>
                <a:solidFill>
                  <a:srgbClr val="000000"/>
                </a:solidFill>
                <a:effectLst/>
                <a:uLnTx/>
                <a:uFillTx/>
                <a:latin typeface="+mn-lt"/>
                <a:ea typeface="+mn-ea"/>
                <a:cs typeface="+mn-ea"/>
                <a:sym typeface="+mn-lt"/>
              </a:rPr>
              <a:t>丢失问题</a:t>
            </a:r>
            <a:endParaRPr lang="zh-CN" altLang="en-US" b="0" dirty="0"/>
          </a:p>
        </p:txBody>
      </p:sp>
      <p:sp>
        <p:nvSpPr>
          <p:cNvPr id="4" name="灯片编号占位符 3">
            <a:extLst>
              <a:ext uri="{FF2B5EF4-FFF2-40B4-BE49-F238E27FC236}">
                <a16:creationId xmlns:a16="http://schemas.microsoft.com/office/drawing/2014/main" id="{5233BB7A-2EDB-41C8-DDF0-2384ABD97A07}"/>
              </a:ext>
            </a:extLst>
          </p:cNvPr>
          <p:cNvSpPr>
            <a:spLocks noGrp="1"/>
          </p:cNvSpPr>
          <p:nvPr>
            <p:ph type="sldNum" sz="quarter" idx="12"/>
          </p:nvPr>
        </p:nvSpPr>
        <p:spPr/>
        <p:txBody>
          <a:bodyPr/>
          <a:lstStyle/>
          <a:p>
            <a:fld id="{C8BB1146-E542-4D4E-B8E9-6919A11DDD48}" type="slidenum">
              <a:rPr lang="en-US" smtClean="0"/>
              <a:t>79</a:t>
            </a:fld>
            <a:endParaRPr lang="en-US"/>
          </a:p>
        </p:txBody>
      </p:sp>
      <p:sp>
        <p:nvSpPr>
          <p:cNvPr id="5" name="Line 44">
            <a:extLst>
              <a:ext uri="{FF2B5EF4-FFF2-40B4-BE49-F238E27FC236}">
                <a16:creationId xmlns:a16="http://schemas.microsoft.com/office/drawing/2014/main" id="{E1C0DE9F-113E-4EFC-D3E2-DF2ACC46359F}"/>
              </a:ext>
            </a:extLst>
          </p:cNvPr>
          <p:cNvSpPr>
            <a:spLocks noChangeShapeType="1"/>
          </p:cNvSpPr>
          <p:nvPr/>
        </p:nvSpPr>
        <p:spPr bwMode="auto">
          <a:xfrm>
            <a:off x="2920172" y="2372520"/>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32A3F1C9-10D7-6F36-AF61-0F251DDC3049}"/>
              </a:ext>
            </a:extLst>
          </p:cNvPr>
          <p:cNvSpPr txBox="1">
            <a:spLocks noChangeArrowheads="1"/>
          </p:cNvSpPr>
          <p:nvPr/>
        </p:nvSpPr>
        <p:spPr bwMode="auto">
          <a:xfrm>
            <a:off x="2268688" y="253920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E1046303-0E59-3D6B-102D-01426A7EC5A4}"/>
              </a:ext>
            </a:extLst>
          </p:cNvPr>
          <p:cNvSpPr txBox="1">
            <a:spLocks noChangeArrowheads="1"/>
          </p:cNvSpPr>
          <p:nvPr/>
        </p:nvSpPr>
        <p:spPr bwMode="auto">
          <a:xfrm>
            <a:off x="2272080"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B3956F49-ACD4-C87A-1B58-A32C88F920F1}"/>
              </a:ext>
            </a:extLst>
          </p:cNvPr>
          <p:cNvSpPr txBox="1">
            <a:spLocks noChangeArrowheads="1"/>
          </p:cNvSpPr>
          <p:nvPr/>
        </p:nvSpPr>
        <p:spPr bwMode="auto">
          <a:xfrm>
            <a:off x="6015405"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DE482AE9-E03D-39D0-A82B-B06E970E30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1548"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6DCB1A7E-ABB9-07CC-EE21-0612A777C4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873"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14D4110-9A0C-3A9C-8CB2-BD5ACF52CF77}"/>
              </a:ext>
            </a:extLst>
          </p:cNvPr>
          <p:cNvSpPr txBox="1">
            <a:spLocks noChangeArrowheads="1"/>
          </p:cNvSpPr>
          <p:nvPr/>
        </p:nvSpPr>
        <p:spPr bwMode="auto">
          <a:xfrm>
            <a:off x="2268688" y="289957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9">
            <a:extLst>
              <a:ext uri="{FF2B5EF4-FFF2-40B4-BE49-F238E27FC236}">
                <a16:creationId xmlns:a16="http://schemas.microsoft.com/office/drawing/2014/main" id="{9F42DC2E-5A8D-1963-0C03-B1C7CA9B0BB0}"/>
              </a:ext>
            </a:extLst>
          </p:cNvPr>
          <p:cNvSpPr txBox="1">
            <a:spLocks noChangeArrowheads="1"/>
          </p:cNvSpPr>
          <p:nvPr/>
        </p:nvSpPr>
        <p:spPr bwMode="auto">
          <a:xfrm>
            <a:off x="2268688" y="36202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10">
            <a:extLst>
              <a:ext uri="{FF2B5EF4-FFF2-40B4-BE49-F238E27FC236}">
                <a16:creationId xmlns:a16="http://schemas.microsoft.com/office/drawing/2014/main" id="{292710AD-127E-2646-42A2-EEB0C4F600C4}"/>
              </a:ext>
            </a:extLst>
          </p:cNvPr>
          <p:cNvSpPr txBox="1">
            <a:spLocks noChangeArrowheads="1"/>
          </p:cNvSpPr>
          <p:nvPr/>
        </p:nvSpPr>
        <p:spPr bwMode="auto">
          <a:xfrm>
            <a:off x="2268688" y="43394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4" name="Text Box 11">
            <a:extLst>
              <a:ext uri="{FF2B5EF4-FFF2-40B4-BE49-F238E27FC236}">
                <a16:creationId xmlns:a16="http://schemas.microsoft.com/office/drawing/2014/main" id="{2A541BE7-C6A2-9337-2464-5B72FFA242AA}"/>
              </a:ext>
            </a:extLst>
          </p:cNvPr>
          <p:cNvSpPr txBox="1">
            <a:spLocks noChangeArrowheads="1"/>
          </p:cNvSpPr>
          <p:nvPr/>
        </p:nvSpPr>
        <p:spPr bwMode="auto">
          <a:xfrm>
            <a:off x="2268688" y="32599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12">
            <a:extLst>
              <a:ext uri="{FF2B5EF4-FFF2-40B4-BE49-F238E27FC236}">
                <a16:creationId xmlns:a16="http://schemas.microsoft.com/office/drawing/2014/main" id="{17E41239-0F86-B642-6116-BEA243A1F06D}"/>
              </a:ext>
            </a:extLst>
          </p:cNvPr>
          <p:cNvSpPr txBox="1">
            <a:spLocks noChangeArrowheads="1"/>
          </p:cNvSpPr>
          <p:nvPr/>
        </p:nvSpPr>
        <p:spPr bwMode="auto">
          <a:xfrm>
            <a:off x="2268688" y="39806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13">
            <a:extLst>
              <a:ext uri="{FF2B5EF4-FFF2-40B4-BE49-F238E27FC236}">
                <a16:creationId xmlns:a16="http://schemas.microsoft.com/office/drawing/2014/main" id="{F094389D-751F-C4DB-08B6-24E4F635A640}"/>
              </a:ext>
            </a:extLst>
          </p:cNvPr>
          <p:cNvSpPr txBox="1">
            <a:spLocks noChangeArrowheads="1"/>
          </p:cNvSpPr>
          <p:nvPr/>
        </p:nvSpPr>
        <p:spPr bwMode="auto">
          <a:xfrm>
            <a:off x="2268688" y="46997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15">
            <a:extLst>
              <a:ext uri="{FF2B5EF4-FFF2-40B4-BE49-F238E27FC236}">
                <a16:creationId xmlns:a16="http://schemas.microsoft.com/office/drawing/2014/main" id="{555742E3-9FCE-47BE-B29A-461AF0003757}"/>
              </a:ext>
            </a:extLst>
          </p:cNvPr>
          <p:cNvSpPr txBox="1">
            <a:spLocks noChangeArrowheads="1"/>
          </p:cNvSpPr>
          <p:nvPr/>
        </p:nvSpPr>
        <p:spPr bwMode="auto">
          <a:xfrm>
            <a:off x="2268688" y="50601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8" name="Text Box 16">
            <a:extLst>
              <a:ext uri="{FF2B5EF4-FFF2-40B4-BE49-F238E27FC236}">
                <a16:creationId xmlns:a16="http://schemas.microsoft.com/office/drawing/2014/main" id="{57C5ED7D-4962-181D-B378-71392A28CF08}"/>
              </a:ext>
            </a:extLst>
          </p:cNvPr>
          <p:cNvSpPr txBox="1">
            <a:spLocks noChangeArrowheads="1"/>
          </p:cNvSpPr>
          <p:nvPr/>
        </p:nvSpPr>
        <p:spPr bwMode="auto">
          <a:xfrm>
            <a:off x="6013600" y="26122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9" name="Text Box 17">
            <a:extLst>
              <a:ext uri="{FF2B5EF4-FFF2-40B4-BE49-F238E27FC236}">
                <a16:creationId xmlns:a16="http://schemas.microsoft.com/office/drawing/2014/main" id="{DCBD9E47-49D0-6C04-6781-D356837FF8AC}"/>
              </a:ext>
            </a:extLst>
          </p:cNvPr>
          <p:cNvSpPr txBox="1">
            <a:spLocks noChangeArrowheads="1"/>
          </p:cNvSpPr>
          <p:nvPr/>
        </p:nvSpPr>
        <p:spPr bwMode="auto">
          <a:xfrm>
            <a:off x="6013600" y="297259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0" name="Text Box 18">
            <a:extLst>
              <a:ext uri="{FF2B5EF4-FFF2-40B4-BE49-F238E27FC236}">
                <a16:creationId xmlns:a16="http://schemas.microsoft.com/office/drawing/2014/main" id="{EEFC0531-B0C1-F8B0-DEF2-22DF0539E28E}"/>
              </a:ext>
            </a:extLst>
          </p:cNvPr>
          <p:cNvSpPr txBox="1">
            <a:spLocks noChangeArrowheads="1"/>
          </p:cNvSpPr>
          <p:nvPr/>
        </p:nvSpPr>
        <p:spPr bwMode="auto">
          <a:xfrm>
            <a:off x="6013600" y="381238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1" name="Text Box 19">
            <a:extLst>
              <a:ext uri="{FF2B5EF4-FFF2-40B4-BE49-F238E27FC236}">
                <a16:creationId xmlns:a16="http://schemas.microsoft.com/office/drawing/2014/main" id="{FA4FE885-926E-EDA2-BDD5-CAEC2528E273}"/>
              </a:ext>
            </a:extLst>
          </p:cNvPr>
          <p:cNvSpPr txBox="1">
            <a:spLocks noChangeArrowheads="1"/>
          </p:cNvSpPr>
          <p:nvPr/>
        </p:nvSpPr>
        <p:spPr bwMode="auto">
          <a:xfrm>
            <a:off x="6013600" y="4964907"/>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2" name="Text Box 21">
            <a:extLst>
              <a:ext uri="{FF2B5EF4-FFF2-40B4-BE49-F238E27FC236}">
                <a16:creationId xmlns:a16="http://schemas.microsoft.com/office/drawing/2014/main" id="{84A76168-1AC3-D2FA-BFCD-29E982B442A0}"/>
              </a:ext>
            </a:extLst>
          </p:cNvPr>
          <p:cNvSpPr txBox="1">
            <a:spLocks noChangeArrowheads="1"/>
          </p:cNvSpPr>
          <p:nvPr/>
        </p:nvSpPr>
        <p:spPr bwMode="auto">
          <a:xfrm>
            <a:off x="6013600" y="45553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3" name="Text Box 22">
            <a:extLst>
              <a:ext uri="{FF2B5EF4-FFF2-40B4-BE49-F238E27FC236}">
                <a16:creationId xmlns:a16="http://schemas.microsoft.com/office/drawing/2014/main" id="{58D1B43C-EFEB-EBE7-BCBE-6E0A7A89F03A}"/>
              </a:ext>
            </a:extLst>
          </p:cNvPr>
          <p:cNvSpPr txBox="1">
            <a:spLocks noChangeArrowheads="1"/>
          </p:cNvSpPr>
          <p:nvPr/>
        </p:nvSpPr>
        <p:spPr bwMode="auto">
          <a:xfrm>
            <a:off x="6013600" y="532527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4" name="Text Box 24">
            <a:extLst>
              <a:ext uri="{FF2B5EF4-FFF2-40B4-BE49-F238E27FC236}">
                <a16:creationId xmlns:a16="http://schemas.microsoft.com/office/drawing/2014/main" id="{970406F2-92F6-02D7-66DD-53AC6012559B}"/>
              </a:ext>
            </a:extLst>
          </p:cNvPr>
          <p:cNvSpPr txBox="1">
            <a:spLocks noChangeArrowheads="1"/>
          </p:cNvSpPr>
          <p:nvPr/>
        </p:nvSpPr>
        <p:spPr bwMode="auto">
          <a:xfrm>
            <a:off x="6013600" y="56856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5" name="Text Box 26">
            <a:extLst>
              <a:ext uri="{FF2B5EF4-FFF2-40B4-BE49-F238E27FC236}">
                <a16:creationId xmlns:a16="http://schemas.microsoft.com/office/drawing/2014/main" id="{3551A643-3F72-4CD8-C98F-DA9A16159640}"/>
              </a:ext>
            </a:extLst>
          </p:cNvPr>
          <p:cNvSpPr txBox="1">
            <a:spLocks noChangeArrowheads="1"/>
          </p:cNvSpPr>
          <p:nvPr/>
        </p:nvSpPr>
        <p:spPr bwMode="auto">
          <a:xfrm>
            <a:off x="6157422" y="4172745"/>
            <a:ext cx="718466" cy="360612"/>
          </a:xfrm>
          <a:prstGeom prst="rect">
            <a:avLst/>
          </a:prstGeom>
          <a:solidFill>
            <a:srgbClr val="99CC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6" name="Line 28">
            <a:extLst>
              <a:ext uri="{FF2B5EF4-FFF2-40B4-BE49-F238E27FC236}">
                <a16:creationId xmlns:a16="http://schemas.microsoft.com/office/drawing/2014/main" id="{DD0F5A7F-954D-BDB4-F1E3-E6AEF8C903D2}"/>
              </a:ext>
            </a:extLst>
          </p:cNvPr>
          <p:cNvSpPr>
            <a:spLocks noChangeShapeType="1"/>
          </p:cNvSpPr>
          <p:nvPr/>
        </p:nvSpPr>
        <p:spPr bwMode="auto">
          <a:xfrm>
            <a:off x="3207511" y="2683670"/>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9">
            <a:extLst>
              <a:ext uri="{FF2B5EF4-FFF2-40B4-BE49-F238E27FC236}">
                <a16:creationId xmlns:a16="http://schemas.microsoft.com/office/drawing/2014/main" id="{0F3B02F9-41E8-91CB-B897-32A738337519}"/>
              </a:ext>
            </a:extLst>
          </p:cNvPr>
          <p:cNvSpPr>
            <a:spLocks noChangeShapeType="1"/>
          </p:cNvSpPr>
          <p:nvPr/>
        </p:nvSpPr>
        <p:spPr bwMode="auto">
          <a:xfrm>
            <a:off x="3207511" y="3044033"/>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0">
            <a:extLst>
              <a:ext uri="{FF2B5EF4-FFF2-40B4-BE49-F238E27FC236}">
                <a16:creationId xmlns:a16="http://schemas.microsoft.com/office/drawing/2014/main" id="{9347AAC1-0CB2-9087-E67C-122CE197DA52}"/>
              </a:ext>
            </a:extLst>
          </p:cNvPr>
          <p:cNvSpPr>
            <a:spLocks noChangeShapeType="1"/>
          </p:cNvSpPr>
          <p:nvPr/>
        </p:nvSpPr>
        <p:spPr bwMode="auto">
          <a:xfrm>
            <a:off x="3207510" y="3404395"/>
            <a:ext cx="1441450" cy="1190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1">
            <a:extLst>
              <a:ext uri="{FF2B5EF4-FFF2-40B4-BE49-F238E27FC236}">
                <a16:creationId xmlns:a16="http://schemas.microsoft.com/office/drawing/2014/main" id="{94BC95EB-9263-4A4A-49D5-BE1C8518EB32}"/>
              </a:ext>
            </a:extLst>
          </p:cNvPr>
          <p:cNvSpPr>
            <a:spLocks noChangeShapeType="1"/>
          </p:cNvSpPr>
          <p:nvPr/>
        </p:nvSpPr>
        <p:spPr bwMode="auto">
          <a:xfrm>
            <a:off x="3207511" y="3764758"/>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2">
            <a:extLst>
              <a:ext uri="{FF2B5EF4-FFF2-40B4-BE49-F238E27FC236}">
                <a16:creationId xmlns:a16="http://schemas.microsoft.com/office/drawing/2014/main" id="{512C2828-9E0F-81E2-FB45-7588289D326D}"/>
              </a:ext>
            </a:extLst>
          </p:cNvPr>
          <p:cNvSpPr>
            <a:spLocks noChangeShapeType="1"/>
          </p:cNvSpPr>
          <p:nvPr/>
        </p:nvSpPr>
        <p:spPr bwMode="auto">
          <a:xfrm>
            <a:off x="3207511" y="4844258"/>
            <a:ext cx="2808287" cy="69691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3">
            <a:extLst>
              <a:ext uri="{FF2B5EF4-FFF2-40B4-BE49-F238E27FC236}">
                <a16:creationId xmlns:a16="http://schemas.microsoft.com/office/drawing/2014/main" id="{E1788510-293A-45D4-9391-859ACB8715F7}"/>
              </a:ext>
            </a:extLst>
          </p:cNvPr>
          <p:cNvSpPr>
            <a:spLocks noChangeShapeType="1"/>
          </p:cNvSpPr>
          <p:nvPr/>
        </p:nvSpPr>
        <p:spPr bwMode="auto">
          <a:xfrm>
            <a:off x="3207511" y="5204621"/>
            <a:ext cx="2808287" cy="695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5">
            <a:extLst>
              <a:ext uri="{FF2B5EF4-FFF2-40B4-BE49-F238E27FC236}">
                <a16:creationId xmlns:a16="http://schemas.microsoft.com/office/drawing/2014/main" id="{A04B6CB1-8B05-99B9-8C55-F724BD4F7E5F}"/>
              </a:ext>
            </a:extLst>
          </p:cNvPr>
          <p:cNvSpPr>
            <a:spLocks noChangeShapeType="1"/>
          </p:cNvSpPr>
          <p:nvPr/>
        </p:nvSpPr>
        <p:spPr bwMode="auto">
          <a:xfrm>
            <a:off x="3207511" y="4483896"/>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6">
            <a:extLst>
              <a:ext uri="{FF2B5EF4-FFF2-40B4-BE49-F238E27FC236}">
                <a16:creationId xmlns:a16="http://schemas.microsoft.com/office/drawing/2014/main" id="{2EDA51C1-BA4F-6F4C-1336-3C7E118F5B3B}"/>
              </a:ext>
            </a:extLst>
          </p:cNvPr>
          <p:cNvSpPr>
            <a:spLocks noChangeShapeType="1"/>
          </p:cNvSpPr>
          <p:nvPr/>
        </p:nvSpPr>
        <p:spPr bwMode="auto">
          <a:xfrm>
            <a:off x="3207511" y="4123533"/>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Line 37">
            <a:extLst>
              <a:ext uri="{FF2B5EF4-FFF2-40B4-BE49-F238E27FC236}">
                <a16:creationId xmlns:a16="http://schemas.microsoft.com/office/drawing/2014/main" id="{C7357B73-2980-C135-B478-38EA2940C8E6}"/>
              </a:ext>
            </a:extLst>
          </p:cNvPr>
          <p:cNvSpPr>
            <a:spLocks noChangeShapeType="1"/>
          </p:cNvSpPr>
          <p:nvPr/>
        </p:nvSpPr>
        <p:spPr bwMode="auto">
          <a:xfrm flipH="1">
            <a:off x="3207511" y="4315620"/>
            <a:ext cx="2808287" cy="238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AutoShape 40">
            <a:extLst>
              <a:ext uri="{FF2B5EF4-FFF2-40B4-BE49-F238E27FC236}">
                <a16:creationId xmlns:a16="http://schemas.microsoft.com/office/drawing/2014/main" id="{1335360C-CF52-4B8E-4054-8AA22A9AD35C}"/>
              </a:ext>
            </a:extLst>
          </p:cNvPr>
          <p:cNvSpPr>
            <a:spLocks/>
          </p:cNvSpPr>
          <p:nvPr/>
        </p:nvSpPr>
        <p:spPr bwMode="auto">
          <a:xfrm>
            <a:off x="6952423" y="3883821"/>
            <a:ext cx="144463" cy="865187"/>
          </a:xfrm>
          <a:prstGeom prst="rightBrace">
            <a:avLst>
              <a:gd name="adj1" fmla="val 4990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36" name="AutoShape 41">
            <a:extLst>
              <a:ext uri="{FF2B5EF4-FFF2-40B4-BE49-F238E27FC236}">
                <a16:creationId xmlns:a16="http://schemas.microsoft.com/office/drawing/2014/main" id="{F75406F5-3DA5-04AA-D57A-EFFE19E8A9E8}"/>
              </a:ext>
            </a:extLst>
          </p:cNvPr>
          <p:cNvSpPr>
            <a:spLocks noChangeArrowheads="1"/>
          </p:cNvSpPr>
          <p:nvPr/>
        </p:nvSpPr>
        <p:spPr bwMode="auto">
          <a:xfrm>
            <a:off x="7457247" y="4315621"/>
            <a:ext cx="1943100" cy="936625"/>
          </a:xfrm>
          <a:prstGeom prst="wedgeRoundRectCallout">
            <a:avLst>
              <a:gd name="adj1" fmla="val -67074"/>
              <a:gd name="adj2" fmla="val -46611"/>
              <a:gd name="adj3" fmla="val 16667"/>
            </a:avLst>
          </a:prstGeom>
          <a:solidFill>
            <a:srgbClr val="FF3300">
              <a:alpha val="25000"/>
            </a:srgbClr>
          </a:solidFill>
          <a:ln w="12700" algn="ctr">
            <a:solidFill>
              <a:srgbClr val="000000"/>
            </a:solidFill>
            <a:miter lim="800000"/>
            <a:headEnd/>
            <a:tailEnd/>
          </a:ln>
          <a:effectLst/>
        </p:spPr>
        <p:txBody>
          <a:bodyPr/>
          <a:lstStyle/>
          <a:p>
            <a:pPr marL="0" marR="0" lvl="0" indent="0"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未正确收到</a:t>
            </a:r>
            <a:r>
              <a:rPr kumimoji="0" lang="en-US" altLang="zh-CN" sz="1800" b="0" i="0" u="none" strike="noStrike" kern="0" cap="none" spc="0" normalizeH="0" baseline="0" noProof="0">
                <a:ln>
                  <a:noFill/>
                </a:ln>
                <a:solidFill>
                  <a:srgbClr val="000000"/>
                </a:solidFill>
                <a:effectLst/>
                <a:uLnTx/>
                <a:uFillTx/>
                <a:cs typeface="+mn-ea"/>
                <a:sym typeface="+mn-lt"/>
              </a:rPr>
              <a:t>2</a:t>
            </a:r>
            <a:r>
              <a:rPr kumimoji="0" lang="zh-CN" altLang="en-US" sz="1800" b="0" i="0" u="none" strike="noStrike" kern="0" cap="none" spc="0" normalizeH="0" baseline="0" noProof="0">
                <a:ln>
                  <a:noFill/>
                </a:ln>
                <a:solidFill>
                  <a:srgbClr val="000000"/>
                </a:solidFill>
                <a:effectLst/>
                <a:uLnTx/>
                <a:uFillTx/>
                <a:cs typeface="+mn-ea"/>
                <a:sym typeface="+mn-lt"/>
              </a:rPr>
              <a:t>号帧，丢弃后面接收的帧。</a:t>
            </a:r>
          </a:p>
        </p:txBody>
      </p:sp>
      <p:sp>
        <p:nvSpPr>
          <p:cNvPr id="37" name="Text Box 43">
            <a:extLst>
              <a:ext uri="{FF2B5EF4-FFF2-40B4-BE49-F238E27FC236}">
                <a16:creationId xmlns:a16="http://schemas.microsoft.com/office/drawing/2014/main" id="{7122174B-B340-55D9-2BF0-B1FDBDB9D5CF}"/>
              </a:ext>
            </a:extLst>
          </p:cNvPr>
          <p:cNvSpPr txBox="1">
            <a:spLocks noChangeArrowheads="1"/>
          </p:cNvSpPr>
          <p:nvPr/>
        </p:nvSpPr>
        <p:spPr bwMode="auto">
          <a:xfrm>
            <a:off x="8177973" y="1234391"/>
            <a:ext cx="1584325"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a:t>
            </a:r>
            <a:r>
              <a:rPr lang="en-US" altLang="zh-CN" sz="2000" dirty="0">
                <a:solidFill>
                  <a:srgbClr val="000000"/>
                </a:solidFill>
                <a:cs typeface="+mn-ea"/>
                <a:sym typeface="+mn-lt"/>
              </a:rPr>
              <a:t>=5</a:t>
            </a:r>
          </a:p>
        </p:txBody>
      </p:sp>
    </p:spTree>
    <p:extLst>
      <p:ext uri="{BB962C8B-B14F-4D97-AF65-F5344CB8AC3E}">
        <p14:creationId xmlns:p14="http://schemas.microsoft.com/office/powerpoint/2010/main" val="338706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1962831F-23D9-4D6C-8878-3951050CF1F1}"/>
              </a:ext>
            </a:extLst>
          </p:cNvPr>
          <p:cNvSpPr>
            <a:spLocks noChangeArrowheads="1"/>
          </p:cNvSpPr>
          <p:nvPr/>
        </p:nvSpPr>
        <p:spPr bwMode="auto">
          <a:xfrm>
            <a:off x="8447199" y="5131196"/>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1" name="Rectangle 73">
            <a:extLst>
              <a:ext uri="{FF2B5EF4-FFF2-40B4-BE49-F238E27FC236}">
                <a16:creationId xmlns:a16="http://schemas.microsoft.com/office/drawing/2014/main" id="{5DC63177-C4DF-4ECA-A902-69C2D184B47E}"/>
              </a:ext>
            </a:extLst>
          </p:cNvPr>
          <p:cNvSpPr>
            <a:spLocks noChangeArrowheads="1"/>
          </p:cNvSpPr>
          <p:nvPr/>
        </p:nvSpPr>
        <p:spPr bwMode="auto">
          <a:xfrm>
            <a:off x="3375719" y="5110963"/>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n-lt"/>
                <a:ea typeface="+mn-ea"/>
                <a:cs typeface="+mn-ea"/>
                <a:sym typeface="+mn-lt"/>
              </a:rPr>
              <a:t>数据链路层的任务</a:t>
            </a:r>
            <a:endParaRPr lang="en-US" altLang="zh-CN" sz="3200" dirty="0">
              <a:latin typeface="+mn-lt"/>
              <a:ea typeface="+mn-ea"/>
              <a:cs typeface="+mn-ea"/>
              <a:sym typeface="+mn-lt"/>
            </a:endParaRPr>
          </a:p>
        </p:txBody>
      </p:sp>
      <p:sp>
        <p:nvSpPr>
          <p:cNvPr id="464899" name="Rectangle 3"/>
          <p:cNvSpPr>
            <a:spLocks noGrp="1" noChangeArrowheads="1"/>
          </p:cNvSpPr>
          <p:nvPr>
            <p:ph type="body" idx="1"/>
          </p:nvPr>
        </p:nvSpPr>
        <p:spPr>
          <a:xfrm>
            <a:off x="786652" y="1196979"/>
            <a:ext cx="10858500" cy="2018085"/>
          </a:xfrm>
        </p:spPr>
        <p:txBody>
          <a:bodyPr>
            <a:noAutofit/>
          </a:bodyPr>
          <a:lstStyle/>
          <a:p>
            <a:pPr marL="0" indent="0">
              <a:spcBef>
                <a:spcPts val="0"/>
              </a:spcBef>
              <a:buNone/>
            </a:pPr>
            <a:r>
              <a:rPr lang="zh-CN" altLang="en-US" sz="2000" dirty="0">
                <a:cs typeface="+mn-ea"/>
                <a:sym typeface="+mn-lt"/>
              </a:rPr>
              <a:t>数据链路层</a:t>
            </a:r>
            <a:r>
              <a:rPr lang="zh-CN" altLang="zh-CN" sz="2000" dirty="0">
                <a:cs typeface="+mn-ea"/>
              </a:rPr>
              <a:t>的任务是提供两个相邻的网络结点、主机之间的可靠通信</a:t>
            </a:r>
            <a:r>
              <a:rPr lang="zh-CN" altLang="en-US" sz="2000" dirty="0">
                <a:cs typeface="+mn-ea"/>
                <a:sym typeface="+mn-lt"/>
              </a:rPr>
              <a:t>，具体体现为：</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结点：</a:t>
            </a:r>
            <a:r>
              <a:rPr lang="zh-CN" altLang="en-US" sz="2000" dirty="0">
                <a:cs typeface="+mn-ea"/>
                <a:sym typeface="+mn-lt"/>
              </a:rPr>
              <a:t>结点可以是路由器、交换机等网络设备，也可以是用户主机或其它业务终端</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场合：</a:t>
            </a:r>
            <a:r>
              <a:rPr lang="zh-CN" altLang="en-US" sz="2000" dirty="0">
                <a:cs typeface="+mn-ea"/>
                <a:sym typeface="+mn-lt"/>
              </a:rPr>
              <a:t>是处理</a:t>
            </a:r>
            <a:r>
              <a:rPr lang="zh-CN" altLang="en-US" sz="2000" dirty="0">
                <a:solidFill>
                  <a:srgbClr val="FF0000"/>
                </a:solidFill>
                <a:cs typeface="+mn-ea"/>
                <a:sym typeface="+mn-lt"/>
              </a:rPr>
              <a:t>相邻节点间</a:t>
            </a:r>
            <a:r>
              <a:rPr lang="zh-CN" altLang="en-US" sz="2000" dirty="0">
                <a:cs typeface="+mn-ea"/>
                <a:sym typeface="+mn-lt"/>
              </a:rPr>
              <a:t>的数据传输（两个结点要直接相连，中间没有其它结点）</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对象：</a:t>
            </a:r>
            <a:r>
              <a:rPr lang="zh-CN" altLang="en-US" sz="2000" dirty="0">
                <a:cs typeface="+mn-ea"/>
                <a:sym typeface="+mn-lt"/>
              </a:rPr>
              <a:t>传输的数据单元是</a:t>
            </a:r>
            <a:r>
              <a:rPr lang="zh-CN" altLang="en-US" sz="2000" dirty="0">
                <a:solidFill>
                  <a:srgbClr val="FF0000"/>
                </a:solidFill>
                <a:cs typeface="+mn-ea"/>
                <a:sym typeface="+mn-lt"/>
              </a:rPr>
              <a:t>帧（</a:t>
            </a:r>
            <a:r>
              <a:rPr lang="en-US" altLang="zh-CN" sz="2000" dirty="0">
                <a:solidFill>
                  <a:srgbClr val="FF0000"/>
                </a:solidFill>
                <a:cs typeface="+mn-ea"/>
                <a:sym typeface="+mn-lt"/>
              </a:rPr>
              <a:t>Frame</a:t>
            </a:r>
            <a:r>
              <a:rPr lang="zh-CN" altLang="en-US" sz="2000" dirty="0">
                <a:solidFill>
                  <a:srgbClr val="FF0000"/>
                </a:solidFill>
                <a:cs typeface="+mn-ea"/>
                <a:sym typeface="+mn-lt"/>
              </a:rPr>
              <a:t>）</a:t>
            </a:r>
          </a:p>
          <a:p>
            <a:pPr marL="180975" indent="-180975">
              <a:spcBef>
                <a:spcPts val="0"/>
              </a:spcBef>
              <a:buFont typeface="Wingdings" panose="05000000000000000000" pitchFamily="2" charset="2"/>
              <a:buChar char="Ø"/>
            </a:pPr>
            <a:r>
              <a:rPr lang="zh-CN" altLang="en-US" sz="2000" b="1" dirty="0">
                <a:cs typeface="+mn-ea"/>
                <a:sym typeface="+mn-lt"/>
              </a:rPr>
              <a:t>目的：</a:t>
            </a:r>
            <a:r>
              <a:rPr lang="zh-CN" altLang="en-US" sz="2000" dirty="0">
                <a:cs typeface="+mn-ea"/>
                <a:sym typeface="+mn-lt"/>
              </a:rPr>
              <a:t>将不可靠的物理链路变为</a:t>
            </a:r>
            <a:r>
              <a:rPr lang="zh-CN" altLang="en-US" sz="2000" dirty="0">
                <a:solidFill>
                  <a:srgbClr val="FF0000"/>
                </a:solidFill>
                <a:cs typeface="+mn-ea"/>
                <a:sym typeface="+mn-lt"/>
              </a:rPr>
              <a:t>可靠的数据链路。</a:t>
            </a:r>
            <a:r>
              <a:rPr lang="zh-CN" altLang="en-US" sz="2000" dirty="0">
                <a:cs typeface="+mn-ea"/>
                <a:sym typeface="+mn-lt"/>
              </a:rPr>
              <a:t>物理链路是实际线路，数据链路是</a:t>
            </a:r>
            <a:r>
              <a:rPr lang="zh-CN" altLang="en-US" sz="2000" dirty="0">
                <a:solidFill>
                  <a:srgbClr val="FF0000"/>
                </a:solidFill>
                <a:cs typeface="+mn-ea"/>
                <a:sym typeface="+mn-lt"/>
              </a:rPr>
              <a:t>逻辑链路</a:t>
            </a:r>
            <a:endParaRPr lang="en-US" altLang="zh-CN" sz="2000" dirty="0">
              <a:cs typeface="+mn-ea"/>
              <a:sym typeface="+mn-lt"/>
            </a:endParaRPr>
          </a:p>
        </p:txBody>
      </p:sp>
      <p:sp>
        <p:nvSpPr>
          <p:cNvPr id="10" name="Rectangle 7">
            <a:extLst>
              <a:ext uri="{FF2B5EF4-FFF2-40B4-BE49-F238E27FC236}">
                <a16:creationId xmlns:a16="http://schemas.microsoft.com/office/drawing/2014/main" id="{6F865BD5-6EC0-45B5-A30E-5E380212F146}"/>
              </a:ext>
            </a:extLst>
          </p:cNvPr>
          <p:cNvSpPr>
            <a:spLocks noChangeArrowheads="1"/>
          </p:cNvSpPr>
          <p:nvPr/>
        </p:nvSpPr>
        <p:spPr bwMode="auto">
          <a:xfrm>
            <a:off x="8452737" y="4457795"/>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12" name="Rectangle 9">
            <a:extLst>
              <a:ext uri="{FF2B5EF4-FFF2-40B4-BE49-F238E27FC236}">
                <a16:creationId xmlns:a16="http://schemas.microsoft.com/office/drawing/2014/main" id="{72741DCB-70F8-4C9C-B9A5-E9DA6A6A03B9}"/>
              </a:ext>
            </a:extLst>
          </p:cNvPr>
          <p:cNvSpPr>
            <a:spLocks noChangeArrowheads="1"/>
          </p:cNvSpPr>
          <p:nvPr/>
        </p:nvSpPr>
        <p:spPr bwMode="auto">
          <a:xfrm>
            <a:off x="8672868" y="3732233"/>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4" name="Rectangle 11">
            <a:extLst>
              <a:ext uri="{FF2B5EF4-FFF2-40B4-BE49-F238E27FC236}">
                <a16:creationId xmlns:a16="http://schemas.microsoft.com/office/drawing/2014/main" id="{CCA52C7D-1A32-450B-B1F6-62AD3414567D}"/>
              </a:ext>
            </a:extLst>
          </p:cNvPr>
          <p:cNvSpPr>
            <a:spLocks noChangeArrowheads="1"/>
          </p:cNvSpPr>
          <p:nvPr/>
        </p:nvSpPr>
        <p:spPr bwMode="auto">
          <a:xfrm>
            <a:off x="8446160" y="5099098"/>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6" name="Rectangle 13">
            <a:extLst>
              <a:ext uri="{FF2B5EF4-FFF2-40B4-BE49-F238E27FC236}">
                <a16:creationId xmlns:a16="http://schemas.microsoft.com/office/drawing/2014/main" id="{62F61D81-8602-4B2A-BBDE-1784394CBB8D}"/>
              </a:ext>
            </a:extLst>
          </p:cNvPr>
          <p:cNvSpPr>
            <a:spLocks noChangeArrowheads="1"/>
          </p:cNvSpPr>
          <p:nvPr/>
        </p:nvSpPr>
        <p:spPr bwMode="auto">
          <a:xfrm>
            <a:off x="8672869" y="4461433"/>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8" name="Text Box 15">
            <a:extLst>
              <a:ext uri="{FF2B5EF4-FFF2-40B4-BE49-F238E27FC236}">
                <a16:creationId xmlns:a16="http://schemas.microsoft.com/office/drawing/2014/main" id="{F833BE27-9C9F-484D-9B70-F54618D6908C}"/>
              </a:ext>
            </a:extLst>
          </p:cNvPr>
          <p:cNvSpPr txBox="1">
            <a:spLocks noChangeArrowheads="1"/>
          </p:cNvSpPr>
          <p:nvPr/>
        </p:nvSpPr>
        <p:spPr bwMode="auto">
          <a:xfrm>
            <a:off x="8026096" y="4381484"/>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2" name="Freeform 21">
            <a:extLst>
              <a:ext uri="{FF2B5EF4-FFF2-40B4-BE49-F238E27FC236}">
                <a16:creationId xmlns:a16="http://schemas.microsoft.com/office/drawing/2014/main" id="{FACD6184-BCC7-4BA9-A3C3-E933FB9C449F}"/>
              </a:ext>
            </a:extLst>
          </p:cNvPr>
          <p:cNvSpPr>
            <a:spLocks/>
          </p:cNvSpPr>
          <p:nvPr/>
        </p:nvSpPr>
        <p:spPr bwMode="auto">
          <a:xfrm>
            <a:off x="4025051" y="5343442"/>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23" name="Rectangle 22">
            <a:extLst>
              <a:ext uri="{FF2B5EF4-FFF2-40B4-BE49-F238E27FC236}">
                <a16:creationId xmlns:a16="http://schemas.microsoft.com/office/drawing/2014/main" id="{61AB9878-7F8B-42D2-9231-D604F14ECEFD}"/>
              </a:ext>
            </a:extLst>
          </p:cNvPr>
          <p:cNvSpPr>
            <a:spLocks noChangeArrowheads="1"/>
          </p:cNvSpPr>
          <p:nvPr/>
        </p:nvSpPr>
        <p:spPr bwMode="auto">
          <a:xfrm>
            <a:off x="1626922" y="4389550"/>
            <a:ext cx="1333878" cy="367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467" b="1" dirty="0">
                <a:cs typeface="+mn-ea"/>
                <a:sym typeface="+mn-lt"/>
              </a:rPr>
              <a:t>数据链路层</a:t>
            </a:r>
          </a:p>
        </p:txBody>
      </p:sp>
      <p:sp>
        <p:nvSpPr>
          <p:cNvPr id="24" name="Rectangle 23">
            <a:extLst>
              <a:ext uri="{FF2B5EF4-FFF2-40B4-BE49-F238E27FC236}">
                <a16:creationId xmlns:a16="http://schemas.microsoft.com/office/drawing/2014/main" id="{6627848E-7209-4682-9CA1-7CD1CA8ABB93}"/>
              </a:ext>
            </a:extLst>
          </p:cNvPr>
          <p:cNvSpPr>
            <a:spLocks noChangeArrowheads="1"/>
          </p:cNvSpPr>
          <p:nvPr/>
        </p:nvSpPr>
        <p:spPr bwMode="auto">
          <a:xfrm>
            <a:off x="2093996" y="3663181"/>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网络层</a:t>
            </a:r>
          </a:p>
        </p:txBody>
      </p:sp>
      <p:sp>
        <p:nvSpPr>
          <p:cNvPr id="25" name="Rectangle 24">
            <a:extLst>
              <a:ext uri="{FF2B5EF4-FFF2-40B4-BE49-F238E27FC236}">
                <a16:creationId xmlns:a16="http://schemas.microsoft.com/office/drawing/2014/main" id="{D3204DA0-506F-412E-95D5-F9E56941753C}"/>
              </a:ext>
            </a:extLst>
          </p:cNvPr>
          <p:cNvSpPr>
            <a:spLocks noChangeArrowheads="1"/>
          </p:cNvSpPr>
          <p:nvPr/>
        </p:nvSpPr>
        <p:spPr bwMode="auto">
          <a:xfrm>
            <a:off x="5876094" y="5821849"/>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物理链路</a:t>
            </a:r>
          </a:p>
        </p:txBody>
      </p:sp>
      <p:sp>
        <p:nvSpPr>
          <p:cNvPr id="26" name="Rectangle 25">
            <a:extLst>
              <a:ext uri="{FF2B5EF4-FFF2-40B4-BE49-F238E27FC236}">
                <a16:creationId xmlns:a16="http://schemas.microsoft.com/office/drawing/2014/main" id="{3EA668A1-AA1C-4823-9E83-9BFA12236145}"/>
              </a:ext>
            </a:extLst>
          </p:cNvPr>
          <p:cNvSpPr>
            <a:spLocks noChangeArrowheads="1"/>
          </p:cNvSpPr>
          <p:nvPr/>
        </p:nvSpPr>
        <p:spPr bwMode="auto">
          <a:xfrm>
            <a:off x="3575271" y="3313823"/>
            <a:ext cx="85158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A</a:t>
            </a:r>
          </a:p>
        </p:txBody>
      </p:sp>
      <p:sp>
        <p:nvSpPr>
          <p:cNvPr id="27" name="Rectangle 26">
            <a:extLst>
              <a:ext uri="{FF2B5EF4-FFF2-40B4-BE49-F238E27FC236}">
                <a16:creationId xmlns:a16="http://schemas.microsoft.com/office/drawing/2014/main" id="{FBC1955E-6AD9-4CB0-A134-BA7AAB276633}"/>
              </a:ext>
            </a:extLst>
          </p:cNvPr>
          <p:cNvSpPr>
            <a:spLocks noChangeArrowheads="1"/>
          </p:cNvSpPr>
          <p:nvPr/>
        </p:nvSpPr>
        <p:spPr bwMode="auto">
          <a:xfrm>
            <a:off x="8618119" y="3304142"/>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B</a:t>
            </a:r>
          </a:p>
        </p:txBody>
      </p:sp>
      <p:sp>
        <p:nvSpPr>
          <p:cNvPr id="28" name="Rectangle 27">
            <a:extLst>
              <a:ext uri="{FF2B5EF4-FFF2-40B4-BE49-F238E27FC236}">
                <a16:creationId xmlns:a16="http://schemas.microsoft.com/office/drawing/2014/main" id="{1E3B0119-EDC4-4EC7-96EA-AF2EB957D87C}"/>
              </a:ext>
            </a:extLst>
          </p:cNvPr>
          <p:cNvSpPr>
            <a:spLocks noChangeArrowheads="1"/>
          </p:cNvSpPr>
          <p:nvPr/>
        </p:nvSpPr>
        <p:spPr bwMode="auto">
          <a:xfrm>
            <a:off x="2044017" y="5055791"/>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物理层</a:t>
            </a:r>
          </a:p>
        </p:txBody>
      </p:sp>
      <p:sp>
        <p:nvSpPr>
          <p:cNvPr id="40" name="Line 39">
            <a:extLst>
              <a:ext uri="{FF2B5EF4-FFF2-40B4-BE49-F238E27FC236}">
                <a16:creationId xmlns:a16="http://schemas.microsoft.com/office/drawing/2014/main" id="{ADB8DA77-04B9-4C37-8076-D344A29E9E97}"/>
              </a:ext>
            </a:extLst>
          </p:cNvPr>
          <p:cNvSpPr>
            <a:spLocks noChangeShapeType="1"/>
          </p:cNvSpPr>
          <p:nvPr/>
        </p:nvSpPr>
        <p:spPr bwMode="auto">
          <a:xfrm rot="5400000">
            <a:off x="3934932" y="5649750"/>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1" name="Line 40">
            <a:extLst>
              <a:ext uri="{FF2B5EF4-FFF2-40B4-BE49-F238E27FC236}">
                <a16:creationId xmlns:a16="http://schemas.microsoft.com/office/drawing/2014/main" id="{1D99B4E4-F649-4414-8ABE-05A8E613ED40}"/>
              </a:ext>
            </a:extLst>
          </p:cNvPr>
          <p:cNvSpPr>
            <a:spLocks noChangeShapeType="1"/>
          </p:cNvSpPr>
          <p:nvPr/>
        </p:nvSpPr>
        <p:spPr bwMode="auto">
          <a:xfrm rot="16200000" flipV="1">
            <a:off x="8846397" y="5653584"/>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8" name="Rectangle 70">
            <a:extLst>
              <a:ext uri="{FF2B5EF4-FFF2-40B4-BE49-F238E27FC236}">
                <a16:creationId xmlns:a16="http://schemas.microsoft.com/office/drawing/2014/main" id="{C986E510-7B7A-48DF-A2F1-56D2FFADDED1}"/>
              </a:ext>
            </a:extLst>
          </p:cNvPr>
          <p:cNvSpPr>
            <a:spLocks noChangeArrowheads="1"/>
          </p:cNvSpPr>
          <p:nvPr/>
        </p:nvSpPr>
        <p:spPr bwMode="auto">
          <a:xfrm>
            <a:off x="3307613" y="4444283"/>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0" name="Rectangle 72">
            <a:extLst>
              <a:ext uri="{FF2B5EF4-FFF2-40B4-BE49-F238E27FC236}">
                <a16:creationId xmlns:a16="http://schemas.microsoft.com/office/drawing/2014/main" id="{3715F497-6CB1-4A89-8FE3-D483E026016E}"/>
              </a:ext>
            </a:extLst>
          </p:cNvPr>
          <p:cNvSpPr>
            <a:spLocks noChangeArrowheads="1"/>
          </p:cNvSpPr>
          <p:nvPr/>
        </p:nvSpPr>
        <p:spPr bwMode="auto">
          <a:xfrm>
            <a:off x="3547597" y="3734637"/>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52" name="Rectangle 74">
            <a:extLst>
              <a:ext uri="{FF2B5EF4-FFF2-40B4-BE49-F238E27FC236}">
                <a16:creationId xmlns:a16="http://schemas.microsoft.com/office/drawing/2014/main" id="{22E0B61A-36BC-4CF3-89A9-47A478B7649F}"/>
              </a:ext>
            </a:extLst>
          </p:cNvPr>
          <p:cNvSpPr>
            <a:spLocks noChangeArrowheads="1"/>
          </p:cNvSpPr>
          <p:nvPr/>
        </p:nvSpPr>
        <p:spPr bwMode="auto">
          <a:xfrm>
            <a:off x="3310677" y="5085592"/>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54" name="Rectangle 76">
            <a:extLst>
              <a:ext uri="{FF2B5EF4-FFF2-40B4-BE49-F238E27FC236}">
                <a16:creationId xmlns:a16="http://schemas.microsoft.com/office/drawing/2014/main" id="{84BAF166-E94D-4EBF-BD1C-AE9666F48EF9}"/>
              </a:ext>
            </a:extLst>
          </p:cNvPr>
          <p:cNvSpPr>
            <a:spLocks noChangeArrowheads="1"/>
          </p:cNvSpPr>
          <p:nvPr/>
        </p:nvSpPr>
        <p:spPr bwMode="auto">
          <a:xfrm>
            <a:off x="3547598" y="4452391"/>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56" name="Text Box 78">
            <a:extLst>
              <a:ext uri="{FF2B5EF4-FFF2-40B4-BE49-F238E27FC236}">
                <a16:creationId xmlns:a16="http://schemas.microsoft.com/office/drawing/2014/main" id="{56400AC1-CFD0-48E5-A3BE-374019A74731}"/>
              </a:ext>
            </a:extLst>
          </p:cNvPr>
          <p:cNvSpPr txBox="1">
            <a:spLocks noChangeArrowheads="1"/>
          </p:cNvSpPr>
          <p:nvPr/>
        </p:nvSpPr>
        <p:spPr bwMode="auto">
          <a:xfrm>
            <a:off x="2939398" y="4377555"/>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3" name="直接连接符 2">
            <a:extLst>
              <a:ext uri="{FF2B5EF4-FFF2-40B4-BE49-F238E27FC236}">
                <a16:creationId xmlns:a16="http://schemas.microsoft.com/office/drawing/2014/main" id="{CD29EF75-C6A7-4A22-851F-8F475CE5248F}"/>
              </a:ext>
            </a:extLst>
          </p:cNvPr>
          <p:cNvCxnSpPr>
            <a:cxnSpLocks/>
          </p:cNvCxnSpPr>
          <p:nvPr/>
        </p:nvCxnSpPr>
        <p:spPr>
          <a:xfrm>
            <a:off x="4948731" y="4745438"/>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Text Box 78">
            <a:extLst>
              <a:ext uri="{FF2B5EF4-FFF2-40B4-BE49-F238E27FC236}">
                <a16:creationId xmlns:a16="http://schemas.microsoft.com/office/drawing/2014/main" id="{EE24D800-2E34-45B3-9DB5-38514ACCF9F3}"/>
              </a:ext>
            </a:extLst>
          </p:cNvPr>
          <p:cNvSpPr txBox="1">
            <a:spLocks noChangeArrowheads="1"/>
          </p:cNvSpPr>
          <p:nvPr/>
        </p:nvSpPr>
        <p:spPr bwMode="auto">
          <a:xfrm>
            <a:off x="6248812" y="4062527"/>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71" name="Rectangle 24">
            <a:extLst>
              <a:ext uri="{FF2B5EF4-FFF2-40B4-BE49-F238E27FC236}">
                <a16:creationId xmlns:a16="http://schemas.microsoft.com/office/drawing/2014/main" id="{B1406387-6BB4-4EB3-B2DF-0AD9C208A300}"/>
              </a:ext>
            </a:extLst>
          </p:cNvPr>
          <p:cNvSpPr>
            <a:spLocks noChangeArrowheads="1"/>
          </p:cNvSpPr>
          <p:nvPr/>
        </p:nvSpPr>
        <p:spPr bwMode="auto">
          <a:xfrm>
            <a:off x="5886544" y="4798299"/>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75" name="AutoShape 53">
            <a:extLst>
              <a:ext uri="{FF2B5EF4-FFF2-40B4-BE49-F238E27FC236}">
                <a16:creationId xmlns:a16="http://schemas.microsoft.com/office/drawing/2014/main" id="{5EFA08EA-5DCD-4EC2-B233-38146AA742D4}"/>
              </a:ext>
            </a:extLst>
          </p:cNvPr>
          <p:cNvSpPr>
            <a:spLocks noChangeArrowheads="1"/>
          </p:cNvSpPr>
          <p:nvPr/>
        </p:nvSpPr>
        <p:spPr bwMode="auto">
          <a:xfrm>
            <a:off x="4898391" y="4455693"/>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79" name="AutoShape 53">
            <a:extLst>
              <a:ext uri="{FF2B5EF4-FFF2-40B4-BE49-F238E27FC236}">
                <a16:creationId xmlns:a16="http://schemas.microsoft.com/office/drawing/2014/main" id="{2C6C80B5-4AF8-4640-9259-711EE48BE400}"/>
              </a:ext>
            </a:extLst>
          </p:cNvPr>
          <p:cNvSpPr>
            <a:spLocks noChangeArrowheads="1"/>
          </p:cNvSpPr>
          <p:nvPr/>
        </p:nvSpPr>
        <p:spPr bwMode="auto">
          <a:xfrm>
            <a:off x="7677038" y="4454684"/>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80" name="Rectangle 25">
            <a:extLst>
              <a:ext uri="{FF2B5EF4-FFF2-40B4-BE49-F238E27FC236}">
                <a16:creationId xmlns:a16="http://schemas.microsoft.com/office/drawing/2014/main" id="{577C5E6B-0C51-43C8-9BC1-85FA02B46EAC}"/>
              </a:ext>
            </a:extLst>
          </p:cNvPr>
          <p:cNvSpPr>
            <a:spLocks noChangeArrowheads="1"/>
          </p:cNvSpPr>
          <p:nvPr/>
        </p:nvSpPr>
        <p:spPr bwMode="auto">
          <a:xfrm>
            <a:off x="4873821" y="4108726"/>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发送</a:t>
            </a:r>
            <a:endParaRPr kumimoji="1" lang="en-US" altLang="zh-CN" sz="1600" b="1" dirty="0">
              <a:cs typeface="+mn-ea"/>
              <a:sym typeface="+mn-lt"/>
            </a:endParaRPr>
          </a:p>
        </p:txBody>
      </p:sp>
      <p:sp>
        <p:nvSpPr>
          <p:cNvPr id="81" name="Rectangle 25">
            <a:extLst>
              <a:ext uri="{FF2B5EF4-FFF2-40B4-BE49-F238E27FC236}">
                <a16:creationId xmlns:a16="http://schemas.microsoft.com/office/drawing/2014/main" id="{2A629165-B277-4046-8A07-CD7B9543B3F1}"/>
              </a:ext>
            </a:extLst>
          </p:cNvPr>
          <p:cNvSpPr>
            <a:spLocks noChangeArrowheads="1"/>
          </p:cNvSpPr>
          <p:nvPr/>
        </p:nvSpPr>
        <p:spPr bwMode="auto">
          <a:xfrm>
            <a:off x="7489227" y="4099139"/>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a:t>
            </a:r>
            <a:endParaRPr kumimoji="1" lang="en-US" altLang="zh-CN" sz="1600" b="1" dirty="0">
              <a:cs typeface="+mn-ea"/>
              <a:sym typeface="+mn-lt"/>
            </a:endParaRPr>
          </a:p>
        </p:txBody>
      </p:sp>
      <p:sp>
        <p:nvSpPr>
          <p:cNvPr id="5" name="灯片编号占位符 4">
            <a:extLst>
              <a:ext uri="{FF2B5EF4-FFF2-40B4-BE49-F238E27FC236}">
                <a16:creationId xmlns:a16="http://schemas.microsoft.com/office/drawing/2014/main" id="{F44AFB90-BF12-611C-4C74-C0B36AECEEE1}"/>
              </a:ext>
            </a:extLst>
          </p:cNvPr>
          <p:cNvSpPr>
            <a:spLocks noGrp="1"/>
          </p:cNvSpPr>
          <p:nvPr>
            <p:ph type="sldNum" sz="quarter" idx="12"/>
          </p:nvPr>
        </p:nvSpPr>
        <p:spPr/>
        <p:txBody>
          <a:bodyPr/>
          <a:lstStyle/>
          <a:p>
            <a:fld id="{C8BB1146-E542-4D4E-B8E9-6919A11DDD48}" type="slidenum">
              <a:rPr lang="en-US" smtClean="0"/>
              <a:t>8</a:t>
            </a:fld>
            <a:endParaRPr lang="en-US"/>
          </a:p>
        </p:txBody>
      </p:sp>
      <p:sp>
        <p:nvSpPr>
          <p:cNvPr id="6" name="AutoShape 75">
            <a:extLst>
              <a:ext uri="{FF2B5EF4-FFF2-40B4-BE49-F238E27FC236}">
                <a16:creationId xmlns:a16="http://schemas.microsoft.com/office/drawing/2014/main" id="{5229B587-764F-1372-F9B7-878EC53AD16E}"/>
              </a:ext>
            </a:extLst>
          </p:cNvPr>
          <p:cNvSpPr>
            <a:spLocks noChangeArrowheads="1"/>
          </p:cNvSpPr>
          <p:nvPr/>
        </p:nvSpPr>
        <p:spPr bwMode="auto">
          <a:xfrm>
            <a:off x="3857343" y="4064061"/>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44" name="AutoShape 12">
            <a:extLst>
              <a:ext uri="{FF2B5EF4-FFF2-40B4-BE49-F238E27FC236}">
                <a16:creationId xmlns:a16="http://schemas.microsoft.com/office/drawing/2014/main" id="{45CAC730-A376-C131-06C2-D590D7B4F741}"/>
              </a:ext>
            </a:extLst>
          </p:cNvPr>
          <p:cNvSpPr>
            <a:spLocks noChangeArrowheads="1"/>
          </p:cNvSpPr>
          <p:nvPr/>
        </p:nvSpPr>
        <p:spPr bwMode="auto">
          <a:xfrm flipV="1">
            <a:off x="8945625" y="4064604"/>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69" name="Rectangle 35">
            <a:extLst>
              <a:ext uri="{FF2B5EF4-FFF2-40B4-BE49-F238E27FC236}">
                <a16:creationId xmlns:a16="http://schemas.microsoft.com/office/drawing/2014/main" id="{4ABDAC8F-4BAC-F784-6FE6-0F54C7709BE5}"/>
              </a:ext>
            </a:extLst>
          </p:cNvPr>
          <p:cNvSpPr>
            <a:spLocks noChangeArrowheads="1"/>
          </p:cNvSpPr>
          <p:nvPr/>
        </p:nvSpPr>
        <p:spPr bwMode="auto">
          <a:xfrm>
            <a:off x="5270022" y="5491042"/>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53" name="AutoShape 75">
            <a:extLst>
              <a:ext uri="{FF2B5EF4-FFF2-40B4-BE49-F238E27FC236}">
                <a16:creationId xmlns:a16="http://schemas.microsoft.com/office/drawing/2014/main" id="{EE3B16B4-FB68-4007-9CF2-69D3D3F87E88}"/>
              </a:ext>
            </a:extLst>
          </p:cNvPr>
          <p:cNvSpPr>
            <a:spLocks noChangeArrowheads="1"/>
          </p:cNvSpPr>
          <p:nvPr/>
        </p:nvSpPr>
        <p:spPr bwMode="auto">
          <a:xfrm>
            <a:off x="3857531" y="4745940"/>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2" name="AutoShape 12">
            <a:extLst>
              <a:ext uri="{FF2B5EF4-FFF2-40B4-BE49-F238E27FC236}">
                <a16:creationId xmlns:a16="http://schemas.microsoft.com/office/drawing/2014/main" id="{44DA718D-EF63-C2A6-A441-77A8AB47FD2F}"/>
              </a:ext>
            </a:extLst>
          </p:cNvPr>
          <p:cNvSpPr>
            <a:spLocks noChangeArrowheads="1"/>
          </p:cNvSpPr>
          <p:nvPr/>
        </p:nvSpPr>
        <p:spPr bwMode="auto">
          <a:xfrm flipV="1">
            <a:off x="8938411" y="4768744"/>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3" name="Rectangle 70">
            <a:extLst>
              <a:ext uri="{FF2B5EF4-FFF2-40B4-BE49-F238E27FC236}">
                <a16:creationId xmlns:a16="http://schemas.microsoft.com/office/drawing/2014/main" id="{F905DA7B-8B90-A4AD-60A4-F18E523C5EB3}"/>
              </a:ext>
            </a:extLst>
          </p:cNvPr>
          <p:cNvSpPr>
            <a:spLocks noChangeArrowheads="1"/>
          </p:cNvSpPr>
          <p:nvPr/>
        </p:nvSpPr>
        <p:spPr bwMode="auto">
          <a:xfrm>
            <a:off x="5759614" y="4442067"/>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4" name="Rectangle 76">
            <a:extLst>
              <a:ext uri="{FF2B5EF4-FFF2-40B4-BE49-F238E27FC236}">
                <a16:creationId xmlns:a16="http://schemas.microsoft.com/office/drawing/2014/main" id="{FE42D5ED-6A7C-D564-4B21-B4CAAF035E4A}"/>
              </a:ext>
            </a:extLst>
          </p:cNvPr>
          <p:cNvSpPr>
            <a:spLocks noChangeArrowheads="1"/>
          </p:cNvSpPr>
          <p:nvPr/>
        </p:nvSpPr>
        <p:spPr bwMode="auto">
          <a:xfrm>
            <a:off x="5999599" y="4450175"/>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5053574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9D669-22D9-2FBC-5CA4-19109770C0D6}"/>
              </a:ext>
            </a:extLst>
          </p:cNvPr>
          <p:cNvSpPr>
            <a:spLocks noGrp="1"/>
          </p:cNvSpPr>
          <p:nvPr>
            <p:ph type="title"/>
          </p:nvPr>
        </p:nvSpPr>
        <p:spPr/>
        <p:txBody>
          <a:bodyPr>
            <a:normAutofit/>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rgbClr val="000000"/>
                </a:solidFill>
                <a:latin typeface="+mn-lt"/>
                <a:ea typeface="+mn-ea"/>
                <a:cs typeface="+mn-ea"/>
                <a:sym typeface="+mn-lt"/>
              </a:rPr>
              <a:t>解决</a:t>
            </a:r>
            <a:r>
              <a:rPr kumimoji="0" lang="zh-CN" altLang="en-US" sz="3200" b="0" i="0" u="none" strike="noStrike" kern="1200" cap="none" spc="0" normalizeH="0" baseline="0" noProof="0" dirty="0">
                <a:ln>
                  <a:noFill/>
                </a:ln>
                <a:solidFill>
                  <a:srgbClr val="000000"/>
                </a:solidFill>
                <a:effectLst/>
                <a:uLnTx/>
                <a:uFillTx/>
                <a:latin typeface="+mn-lt"/>
                <a:ea typeface="+mn-ea"/>
                <a:cs typeface="+mn-ea"/>
                <a:sym typeface="+mn-lt"/>
              </a:rPr>
              <a:t>确认帧丢失问题</a:t>
            </a:r>
            <a:endParaRPr lang="zh-CN" altLang="en-US" b="0" dirty="0"/>
          </a:p>
        </p:txBody>
      </p:sp>
      <p:sp>
        <p:nvSpPr>
          <p:cNvPr id="4" name="灯片编号占位符 3">
            <a:extLst>
              <a:ext uri="{FF2B5EF4-FFF2-40B4-BE49-F238E27FC236}">
                <a16:creationId xmlns:a16="http://schemas.microsoft.com/office/drawing/2014/main" id="{4E9533A1-6397-1EA7-53DA-9642E1F8C6AD}"/>
              </a:ext>
            </a:extLst>
          </p:cNvPr>
          <p:cNvSpPr>
            <a:spLocks noGrp="1"/>
          </p:cNvSpPr>
          <p:nvPr>
            <p:ph type="sldNum" sz="quarter" idx="12"/>
          </p:nvPr>
        </p:nvSpPr>
        <p:spPr/>
        <p:txBody>
          <a:bodyPr/>
          <a:lstStyle/>
          <a:p>
            <a:fld id="{C8BB1146-E542-4D4E-B8E9-6919A11DDD48}" type="slidenum">
              <a:rPr lang="en-US" smtClean="0"/>
              <a:t>80</a:t>
            </a:fld>
            <a:endParaRPr lang="en-US"/>
          </a:p>
        </p:txBody>
      </p:sp>
      <p:sp>
        <p:nvSpPr>
          <p:cNvPr id="5" name="Line 57">
            <a:extLst>
              <a:ext uri="{FF2B5EF4-FFF2-40B4-BE49-F238E27FC236}">
                <a16:creationId xmlns:a16="http://schemas.microsoft.com/office/drawing/2014/main" id="{496F702A-26AD-1A6F-4D8D-A287772FD5D9}"/>
              </a:ext>
            </a:extLst>
          </p:cNvPr>
          <p:cNvSpPr>
            <a:spLocks noChangeShapeType="1"/>
          </p:cNvSpPr>
          <p:nvPr/>
        </p:nvSpPr>
        <p:spPr bwMode="auto">
          <a:xfrm>
            <a:off x="4224338" y="1844675"/>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2472F8D2-2D1C-DBFD-7F0F-CA64DD37845F}"/>
              </a:ext>
            </a:extLst>
          </p:cNvPr>
          <p:cNvSpPr txBox="1">
            <a:spLocks noChangeArrowheads="1"/>
          </p:cNvSpPr>
          <p:nvPr/>
        </p:nvSpPr>
        <p:spPr bwMode="auto">
          <a:xfrm>
            <a:off x="3601428" y="20113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133B43F6-D716-8422-7D68-F7EC9E5D063B}"/>
              </a:ext>
            </a:extLst>
          </p:cNvPr>
          <p:cNvSpPr txBox="1">
            <a:spLocks noChangeArrowheads="1"/>
          </p:cNvSpPr>
          <p:nvPr/>
        </p:nvSpPr>
        <p:spPr bwMode="auto">
          <a:xfrm>
            <a:off x="36048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7B8A413A-CFF8-679D-962A-4F6BF71A5EA7}"/>
              </a:ext>
            </a:extLst>
          </p:cNvPr>
          <p:cNvSpPr txBox="1">
            <a:spLocks noChangeArrowheads="1"/>
          </p:cNvSpPr>
          <p:nvPr/>
        </p:nvSpPr>
        <p:spPr bwMode="auto">
          <a:xfrm>
            <a:off x="7348145"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426A24F2-2DBE-71EE-D940-D9C5B6BD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4289"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30105E20-CCA1-D321-241A-E867FB40E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14"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FFD655F-9214-92E3-E6C5-9472F66A1DA6}"/>
              </a:ext>
            </a:extLst>
          </p:cNvPr>
          <p:cNvSpPr txBox="1">
            <a:spLocks noChangeArrowheads="1"/>
          </p:cNvSpPr>
          <p:nvPr/>
        </p:nvSpPr>
        <p:spPr bwMode="auto">
          <a:xfrm>
            <a:off x="3601428" y="237172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1">
            <a:extLst>
              <a:ext uri="{FF2B5EF4-FFF2-40B4-BE49-F238E27FC236}">
                <a16:creationId xmlns:a16="http://schemas.microsoft.com/office/drawing/2014/main" id="{60EB6EED-DCB6-5BD1-65ED-FC67B218B379}"/>
              </a:ext>
            </a:extLst>
          </p:cNvPr>
          <p:cNvSpPr txBox="1">
            <a:spLocks noChangeArrowheads="1"/>
          </p:cNvSpPr>
          <p:nvPr/>
        </p:nvSpPr>
        <p:spPr bwMode="auto">
          <a:xfrm>
            <a:off x="3601428" y="273208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3" name="Text Box 16">
            <a:extLst>
              <a:ext uri="{FF2B5EF4-FFF2-40B4-BE49-F238E27FC236}">
                <a16:creationId xmlns:a16="http://schemas.microsoft.com/office/drawing/2014/main" id="{86F5BEA0-7E4A-833E-B0A9-C9B269B639C4}"/>
              </a:ext>
            </a:extLst>
          </p:cNvPr>
          <p:cNvSpPr txBox="1">
            <a:spLocks noChangeArrowheads="1"/>
          </p:cNvSpPr>
          <p:nvPr/>
        </p:nvSpPr>
        <p:spPr bwMode="auto">
          <a:xfrm>
            <a:off x="7346341" y="2084388"/>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4" name="Text Box 17">
            <a:extLst>
              <a:ext uri="{FF2B5EF4-FFF2-40B4-BE49-F238E27FC236}">
                <a16:creationId xmlns:a16="http://schemas.microsoft.com/office/drawing/2014/main" id="{D3B8210F-C19C-808D-7224-9ACA83C6921B}"/>
              </a:ext>
            </a:extLst>
          </p:cNvPr>
          <p:cNvSpPr txBox="1">
            <a:spLocks noChangeArrowheads="1"/>
          </p:cNvSpPr>
          <p:nvPr/>
        </p:nvSpPr>
        <p:spPr bwMode="auto">
          <a:xfrm>
            <a:off x="7346341" y="244475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5" name="Text Box 19">
            <a:extLst>
              <a:ext uri="{FF2B5EF4-FFF2-40B4-BE49-F238E27FC236}">
                <a16:creationId xmlns:a16="http://schemas.microsoft.com/office/drawing/2014/main" id="{88205325-E8F3-A2DE-94BF-E52EE5F032D4}"/>
              </a:ext>
            </a:extLst>
          </p:cNvPr>
          <p:cNvSpPr txBox="1">
            <a:spLocks noChangeArrowheads="1"/>
          </p:cNvSpPr>
          <p:nvPr/>
        </p:nvSpPr>
        <p:spPr bwMode="auto">
          <a:xfrm>
            <a:off x="7344753" y="280352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16" name="Text Box 23">
            <a:extLst>
              <a:ext uri="{FF2B5EF4-FFF2-40B4-BE49-F238E27FC236}">
                <a16:creationId xmlns:a16="http://schemas.microsoft.com/office/drawing/2014/main" id="{771777D9-9AB3-1ABD-A0F7-7179A3741EBC}"/>
              </a:ext>
            </a:extLst>
          </p:cNvPr>
          <p:cNvSpPr txBox="1">
            <a:spLocks noChangeArrowheads="1"/>
          </p:cNvSpPr>
          <p:nvPr/>
        </p:nvSpPr>
        <p:spPr bwMode="auto">
          <a:xfrm>
            <a:off x="7490161" y="321310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17" name="Line 24">
            <a:extLst>
              <a:ext uri="{FF2B5EF4-FFF2-40B4-BE49-F238E27FC236}">
                <a16:creationId xmlns:a16="http://schemas.microsoft.com/office/drawing/2014/main" id="{ED00B57E-08A1-D9FE-1FB5-E1C85AA4F5E6}"/>
              </a:ext>
            </a:extLst>
          </p:cNvPr>
          <p:cNvSpPr>
            <a:spLocks noChangeShapeType="1"/>
          </p:cNvSpPr>
          <p:nvPr/>
        </p:nvSpPr>
        <p:spPr bwMode="auto">
          <a:xfrm>
            <a:off x="4540251" y="2155826"/>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8" name="Line 25">
            <a:extLst>
              <a:ext uri="{FF2B5EF4-FFF2-40B4-BE49-F238E27FC236}">
                <a16:creationId xmlns:a16="http://schemas.microsoft.com/office/drawing/2014/main" id="{9D589EEC-85C6-6A7D-CA94-6F970ECDABE3}"/>
              </a:ext>
            </a:extLst>
          </p:cNvPr>
          <p:cNvSpPr>
            <a:spLocks noChangeShapeType="1"/>
          </p:cNvSpPr>
          <p:nvPr/>
        </p:nvSpPr>
        <p:spPr bwMode="auto">
          <a:xfrm>
            <a:off x="4540251" y="251618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6">
            <a:extLst>
              <a:ext uri="{FF2B5EF4-FFF2-40B4-BE49-F238E27FC236}">
                <a16:creationId xmlns:a16="http://schemas.microsoft.com/office/drawing/2014/main" id="{31F8043D-A7BF-11C8-B8EB-9FD93F1E54A3}"/>
              </a:ext>
            </a:extLst>
          </p:cNvPr>
          <p:cNvSpPr>
            <a:spLocks noChangeShapeType="1"/>
          </p:cNvSpPr>
          <p:nvPr/>
        </p:nvSpPr>
        <p:spPr bwMode="auto">
          <a:xfrm>
            <a:off x="4540250" y="2876551"/>
            <a:ext cx="2808288"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0" name="Line 32">
            <a:extLst>
              <a:ext uri="{FF2B5EF4-FFF2-40B4-BE49-F238E27FC236}">
                <a16:creationId xmlns:a16="http://schemas.microsoft.com/office/drawing/2014/main" id="{B844D8A5-D00E-0B1F-8145-91EAB1414ADF}"/>
              </a:ext>
            </a:extLst>
          </p:cNvPr>
          <p:cNvSpPr>
            <a:spLocks noChangeShapeType="1"/>
          </p:cNvSpPr>
          <p:nvPr/>
        </p:nvSpPr>
        <p:spPr bwMode="auto">
          <a:xfrm flipH="1">
            <a:off x="5548314" y="3355976"/>
            <a:ext cx="1728787"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1" name="Text Box 38">
            <a:extLst>
              <a:ext uri="{FF2B5EF4-FFF2-40B4-BE49-F238E27FC236}">
                <a16:creationId xmlns:a16="http://schemas.microsoft.com/office/drawing/2014/main" id="{27371BA7-FF2E-6510-D3C2-BC3A4B2B3307}"/>
              </a:ext>
            </a:extLst>
          </p:cNvPr>
          <p:cNvSpPr txBox="1">
            <a:spLocks noChangeArrowheads="1"/>
          </p:cNvSpPr>
          <p:nvPr/>
        </p:nvSpPr>
        <p:spPr bwMode="auto">
          <a:xfrm>
            <a:off x="3599841" y="414813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2" name="Text Box 39">
            <a:extLst>
              <a:ext uri="{FF2B5EF4-FFF2-40B4-BE49-F238E27FC236}">
                <a16:creationId xmlns:a16="http://schemas.microsoft.com/office/drawing/2014/main" id="{5F33D1DA-D962-3AC5-3F8B-60B58268D550}"/>
              </a:ext>
            </a:extLst>
          </p:cNvPr>
          <p:cNvSpPr txBox="1">
            <a:spLocks noChangeArrowheads="1"/>
          </p:cNvSpPr>
          <p:nvPr/>
        </p:nvSpPr>
        <p:spPr bwMode="auto">
          <a:xfrm>
            <a:off x="3599841" y="450850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3" name="Text Box 40">
            <a:extLst>
              <a:ext uri="{FF2B5EF4-FFF2-40B4-BE49-F238E27FC236}">
                <a16:creationId xmlns:a16="http://schemas.microsoft.com/office/drawing/2014/main" id="{906543E3-88C6-D077-AAA3-4732B2D15EC0}"/>
              </a:ext>
            </a:extLst>
          </p:cNvPr>
          <p:cNvSpPr txBox="1">
            <a:spLocks noChangeArrowheads="1"/>
          </p:cNvSpPr>
          <p:nvPr/>
        </p:nvSpPr>
        <p:spPr bwMode="auto">
          <a:xfrm>
            <a:off x="3599841" y="48688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1">
            <a:extLst>
              <a:ext uri="{FF2B5EF4-FFF2-40B4-BE49-F238E27FC236}">
                <a16:creationId xmlns:a16="http://schemas.microsoft.com/office/drawing/2014/main" id="{D4751E2A-94CE-DB6C-4A21-1B2B29D62CB2}"/>
              </a:ext>
            </a:extLst>
          </p:cNvPr>
          <p:cNvSpPr txBox="1">
            <a:spLocks noChangeArrowheads="1"/>
          </p:cNvSpPr>
          <p:nvPr/>
        </p:nvSpPr>
        <p:spPr bwMode="auto">
          <a:xfrm>
            <a:off x="7344753" y="4221163"/>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Text Box 42">
            <a:extLst>
              <a:ext uri="{FF2B5EF4-FFF2-40B4-BE49-F238E27FC236}">
                <a16:creationId xmlns:a16="http://schemas.microsoft.com/office/drawing/2014/main" id="{01DF35BF-E9A0-A609-525E-B4C838240839}"/>
              </a:ext>
            </a:extLst>
          </p:cNvPr>
          <p:cNvSpPr txBox="1">
            <a:spLocks noChangeArrowheads="1"/>
          </p:cNvSpPr>
          <p:nvPr/>
        </p:nvSpPr>
        <p:spPr bwMode="auto">
          <a:xfrm>
            <a:off x="7344753" y="496570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6" name="Text Box 43">
            <a:extLst>
              <a:ext uri="{FF2B5EF4-FFF2-40B4-BE49-F238E27FC236}">
                <a16:creationId xmlns:a16="http://schemas.microsoft.com/office/drawing/2014/main" id="{8CD9065D-149D-C20E-64A5-2DBED98CD940}"/>
              </a:ext>
            </a:extLst>
          </p:cNvPr>
          <p:cNvSpPr txBox="1">
            <a:spLocks noChangeArrowheads="1"/>
          </p:cNvSpPr>
          <p:nvPr/>
        </p:nvSpPr>
        <p:spPr bwMode="auto">
          <a:xfrm>
            <a:off x="7343166" y="532447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7" name="Text Box 44">
            <a:extLst>
              <a:ext uri="{FF2B5EF4-FFF2-40B4-BE49-F238E27FC236}">
                <a16:creationId xmlns:a16="http://schemas.microsoft.com/office/drawing/2014/main" id="{C25294F6-BF69-037D-ED92-4DBF8249D4FF}"/>
              </a:ext>
            </a:extLst>
          </p:cNvPr>
          <p:cNvSpPr txBox="1">
            <a:spLocks noChangeArrowheads="1"/>
          </p:cNvSpPr>
          <p:nvPr/>
        </p:nvSpPr>
        <p:spPr bwMode="auto">
          <a:xfrm>
            <a:off x="7488575" y="460375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28" name="Line 45">
            <a:extLst>
              <a:ext uri="{FF2B5EF4-FFF2-40B4-BE49-F238E27FC236}">
                <a16:creationId xmlns:a16="http://schemas.microsoft.com/office/drawing/2014/main" id="{0824F7A4-7C5D-ADAB-3179-2C2A971412AA}"/>
              </a:ext>
            </a:extLst>
          </p:cNvPr>
          <p:cNvSpPr>
            <a:spLocks noChangeShapeType="1"/>
          </p:cNvSpPr>
          <p:nvPr/>
        </p:nvSpPr>
        <p:spPr bwMode="auto">
          <a:xfrm>
            <a:off x="4538664" y="429260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46">
            <a:extLst>
              <a:ext uri="{FF2B5EF4-FFF2-40B4-BE49-F238E27FC236}">
                <a16:creationId xmlns:a16="http://schemas.microsoft.com/office/drawing/2014/main" id="{71C7D75C-AC88-1A58-46A5-A6D494D5DF68}"/>
              </a:ext>
            </a:extLst>
          </p:cNvPr>
          <p:cNvSpPr>
            <a:spLocks noChangeShapeType="1"/>
          </p:cNvSpPr>
          <p:nvPr/>
        </p:nvSpPr>
        <p:spPr bwMode="auto">
          <a:xfrm>
            <a:off x="4538664" y="4652964"/>
            <a:ext cx="2809875" cy="5032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47">
            <a:extLst>
              <a:ext uri="{FF2B5EF4-FFF2-40B4-BE49-F238E27FC236}">
                <a16:creationId xmlns:a16="http://schemas.microsoft.com/office/drawing/2014/main" id="{3958535B-9E95-1A34-3765-54E4962B3568}"/>
              </a:ext>
            </a:extLst>
          </p:cNvPr>
          <p:cNvSpPr>
            <a:spLocks noChangeShapeType="1"/>
          </p:cNvSpPr>
          <p:nvPr/>
        </p:nvSpPr>
        <p:spPr bwMode="auto">
          <a:xfrm>
            <a:off x="4538664" y="5013325"/>
            <a:ext cx="2809875"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48">
            <a:extLst>
              <a:ext uri="{FF2B5EF4-FFF2-40B4-BE49-F238E27FC236}">
                <a16:creationId xmlns:a16="http://schemas.microsoft.com/office/drawing/2014/main" id="{AFAA309F-0E0A-629A-5A33-F4B2EE248013}"/>
              </a:ext>
            </a:extLst>
          </p:cNvPr>
          <p:cNvSpPr>
            <a:spLocks noChangeShapeType="1"/>
          </p:cNvSpPr>
          <p:nvPr/>
        </p:nvSpPr>
        <p:spPr bwMode="auto">
          <a:xfrm flipH="1">
            <a:off x="4511676" y="4795839"/>
            <a:ext cx="2765425" cy="4333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32" name="Group 55">
            <a:extLst>
              <a:ext uri="{FF2B5EF4-FFF2-40B4-BE49-F238E27FC236}">
                <a16:creationId xmlns:a16="http://schemas.microsoft.com/office/drawing/2014/main" id="{98FC7A9A-A108-3103-2076-153FFB5433BF}"/>
              </a:ext>
            </a:extLst>
          </p:cNvPr>
          <p:cNvGrpSpPr>
            <a:grpSpLocks/>
          </p:cNvGrpSpPr>
          <p:nvPr/>
        </p:nvGrpSpPr>
        <p:grpSpPr bwMode="auto">
          <a:xfrm>
            <a:off x="3028950" y="3068638"/>
            <a:ext cx="503238" cy="1079500"/>
            <a:chOff x="431" y="1888"/>
            <a:chExt cx="317" cy="680"/>
          </a:xfrm>
        </p:grpSpPr>
        <p:sp>
          <p:nvSpPr>
            <p:cNvPr id="33" name="Text Box 50">
              <a:extLst>
                <a:ext uri="{FF2B5EF4-FFF2-40B4-BE49-F238E27FC236}">
                  <a16:creationId xmlns:a16="http://schemas.microsoft.com/office/drawing/2014/main" id="{5E994B71-7C08-A311-2BE9-10B1BDF0C2CE}"/>
                </a:ext>
              </a:extLst>
            </p:cNvPr>
            <p:cNvSpPr txBox="1">
              <a:spLocks noChangeArrowheads="1"/>
            </p:cNvSpPr>
            <p:nvPr/>
          </p:nvSpPr>
          <p:spPr bwMode="auto">
            <a:xfrm>
              <a:off x="431" y="199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超</a:t>
              </a:r>
            </a:p>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时</a:t>
              </a:r>
            </a:p>
          </p:txBody>
        </p:sp>
        <p:sp>
          <p:nvSpPr>
            <p:cNvPr id="34" name="Line 51">
              <a:extLst>
                <a:ext uri="{FF2B5EF4-FFF2-40B4-BE49-F238E27FC236}">
                  <a16:creationId xmlns:a16="http://schemas.microsoft.com/office/drawing/2014/main" id="{58CFCF73-A612-4438-415B-2202FA4D79CB}"/>
                </a:ext>
              </a:extLst>
            </p:cNvPr>
            <p:cNvSpPr>
              <a:spLocks noChangeShapeType="1"/>
            </p:cNvSpPr>
            <p:nvPr/>
          </p:nvSpPr>
          <p:spPr bwMode="auto">
            <a:xfrm>
              <a:off x="521" y="188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Line 52">
              <a:extLst>
                <a:ext uri="{FF2B5EF4-FFF2-40B4-BE49-F238E27FC236}">
                  <a16:creationId xmlns:a16="http://schemas.microsoft.com/office/drawing/2014/main" id="{757882A9-CE6B-222C-5068-7D7DB8764346}"/>
                </a:ext>
              </a:extLst>
            </p:cNvPr>
            <p:cNvSpPr>
              <a:spLocks noChangeShapeType="1"/>
            </p:cNvSpPr>
            <p:nvPr/>
          </p:nvSpPr>
          <p:spPr bwMode="auto">
            <a:xfrm>
              <a:off x="521" y="256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6" name="Line 53">
              <a:extLst>
                <a:ext uri="{FF2B5EF4-FFF2-40B4-BE49-F238E27FC236}">
                  <a16:creationId xmlns:a16="http://schemas.microsoft.com/office/drawing/2014/main" id="{E124AFD5-31EF-93AD-28E8-A308EEE1AC4F}"/>
                </a:ext>
              </a:extLst>
            </p:cNvPr>
            <p:cNvSpPr>
              <a:spLocks noChangeShapeType="1"/>
            </p:cNvSpPr>
            <p:nvPr/>
          </p:nvSpPr>
          <p:spPr bwMode="auto">
            <a:xfrm>
              <a:off x="657" y="1888"/>
              <a:ext cx="0" cy="68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sp>
        <p:nvSpPr>
          <p:cNvPr id="37" name="Text Box 56">
            <a:extLst>
              <a:ext uri="{FF2B5EF4-FFF2-40B4-BE49-F238E27FC236}">
                <a16:creationId xmlns:a16="http://schemas.microsoft.com/office/drawing/2014/main" id="{40A03103-4A9C-B9B5-8C98-BF7229073EA1}"/>
              </a:ext>
            </a:extLst>
          </p:cNvPr>
          <p:cNvSpPr txBox="1">
            <a:spLocks noChangeArrowheads="1"/>
          </p:cNvSpPr>
          <p:nvPr/>
        </p:nvSpPr>
        <p:spPr bwMode="auto">
          <a:xfrm>
            <a:off x="2566989" y="6092825"/>
            <a:ext cx="7272337" cy="497316"/>
          </a:xfrm>
          <a:prstGeom prst="rect">
            <a:avLst/>
          </a:prstGeom>
          <a:solidFill>
            <a:srgbClr val="EAEAEA">
              <a:alpha val="89999"/>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400">
                <a:solidFill>
                  <a:srgbClr val="000000"/>
                </a:solidFill>
                <a:cs typeface="+mn-ea"/>
                <a:sym typeface="+mn-lt"/>
              </a:rPr>
              <a:t>定时器启动：当发送窗口满，或者没有数据要发送了。</a:t>
            </a:r>
          </a:p>
        </p:txBody>
      </p:sp>
    </p:spTree>
    <p:extLst>
      <p:ext uri="{BB962C8B-B14F-4D97-AF65-F5344CB8AC3E}">
        <p14:creationId xmlns:p14="http://schemas.microsoft.com/office/powerpoint/2010/main" val="2380199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98E76-8DEE-3A1A-6E34-8EF1F0BCDF69}"/>
              </a:ext>
            </a:extLst>
          </p:cNvPr>
          <p:cNvSpPr>
            <a:spLocks noGrp="1"/>
          </p:cNvSpPr>
          <p:nvPr>
            <p:ph type="title"/>
          </p:nvPr>
        </p:nvSpPr>
        <p:spPr/>
        <p:txBody>
          <a:bodyPr>
            <a:normAutofit/>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1" dirty="0">
                <a:latin typeface="+mn-lt"/>
                <a:ea typeface="+mn-ea"/>
                <a:cs typeface="+mn-ea"/>
                <a:sym typeface="+mn-lt"/>
              </a:rPr>
              <a:t>窗口的大小与编号范围的关系</a:t>
            </a:r>
            <a:endParaRPr lang="zh-CN" altLang="en-US" dirty="0"/>
          </a:p>
        </p:txBody>
      </p:sp>
      <p:sp>
        <p:nvSpPr>
          <p:cNvPr id="3" name="内容占位符 2">
            <a:extLst>
              <a:ext uri="{FF2B5EF4-FFF2-40B4-BE49-F238E27FC236}">
                <a16:creationId xmlns:a16="http://schemas.microsoft.com/office/drawing/2014/main" id="{23886303-8890-A62A-850C-85BDD9A49E3C}"/>
              </a:ext>
            </a:extLst>
          </p:cNvPr>
          <p:cNvSpPr>
            <a:spLocks noGrp="1"/>
          </p:cNvSpPr>
          <p:nvPr>
            <p:ph idx="1"/>
          </p:nvPr>
        </p:nvSpPr>
        <p:spPr/>
        <p:txBody>
          <a:bodyPr/>
          <a:lstStyle/>
          <a:p>
            <a:pPr>
              <a:lnSpc>
                <a:spcPct val="120000"/>
              </a:lnSpc>
              <a:spcBef>
                <a:spcPts val="0"/>
              </a:spcBef>
            </a:pPr>
            <a:r>
              <a:rPr lang="zh-CN" altLang="en-US" sz="2400" dirty="0">
                <a:latin typeface="+mn-lt"/>
                <a:ea typeface="+mn-ea"/>
                <a:cs typeface="+mn-ea"/>
                <a:sym typeface="+mn-lt"/>
              </a:rPr>
              <a:t>在回退</a:t>
            </a:r>
            <a:r>
              <a:rPr lang="en-US" altLang="zh-CN" sz="2400" dirty="0">
                <a:latin typeface="+mn-lt"/>
                <a:ea typeface="+mn-ea"/>
                <a:cs typeface="+mn-ea"/>
                <a:sym typeface="+mn-lt"/>
              </a:rPr>
              <a:t>N</a:t>
            </a:r>
            <a:r>
              <a:rPr lang="zh-CN" altLang="en-US" sz="2400" dirty="0">
                <a:latin typeface="+mn-lt"/>
                <a:ea typeface="+mn-ea"/>
                <a:cs typeface="+mn-ea"/>
                <a:sym typeface="+mn-lt"/>
              </a:rPr>
              <a:t>协议中，如果帧的编号范围是</a:t>
            </a:r>
            <a:r>
              <a:rPr lang="en-US" altLang="zh-CN" sz="2400" dirty="0">
                <a:latin typeface="+mn-lt"/>
                <a:ea typeface="+mn-ea"/>
                <a:cs typeface="+mn-ea"/>
                <a:sym typeface="+mn-lt"/>
              </a:rPr>
              <a:t>0</a:t>
            </a:r>
            <a:r>
              <a:rPr lang="zh-CN" altLang="en-US" sz="2400" dirty="0">
                <a:latin typeface="+mn-lt"/>
                <a:ea typeface="+mn-ea"/>
                <a:cs typeface="+mn-ea"/>
                <a:sym typeface="+mn-lt"/>
              </a:rPr>
              <a:t>～</a:t>
            </a:r>
            <a:r>
              <a:rPr lang="en-US" altLang="zh-CN" sz="2400" dirty="0">
                <a:latin typeface="+mn-lt"/>
                <a:ea typeface="+mn-ea"/>
                <a:cs typeface="+mn-ea"/>
                <a:sym typeface="+mn-lt"/>
              </a:rPr>
              <a:t>n-1</a:t>
            </a:r>
            <a:r>
              <a:rPr lang="zh-CN" altLang="en-US" sz="2400" dirty="0">
                <a:latin typeface="+mn-lt"/>
                <a:ea typeface="+mn-ea"/>
                <a:cs typeface="+mn-ea"/>
                <a:sym typeface="+mn-lt"/>
              </a:rPr>
              <a:t>，则窗口的尺寸为</a:t>
            </a:r>
            <a:r>
              <a:rPr lang="en-US" altLang="zh-CN" sz="2400" dirty="0">
                <a:latin typeface="+mn-lt"/>
                <a:ea typeface="+mn-ea"/>
                <a:cs typeface="+mn-ea"/>
                <a:sym typeface="+mn-lt"/>
              </a:rPr>
              <a:t>n-1</a:t>
            </a:r>
            <a:r>
              <a:rPr lang="zh-CN" altLang="en-US" sz="2400" dirty="0">
                <a:latin typeface="+mn-lt"/>
                <a:ea typeface="+mn-ea"/>
                <a:cs typeface="+mn-ea"/>
                <a:sym typeface="+mn-lt"/>
              </a:rPr>
              <a:t>。为什么？</a:t>
            </a:r>
          </a:p>
          <a:p>
            <a:pPr>
              <a:lnSpc>
                <a:spcPct val="120000"/>
              </a:lnSpc>
              <a:spcBef>
                <a:spcPts val="0"/>
              </a:spcBef>
            </a:pPr>
            <a:r>
              <a:rPr lang="en-US" altLang="zh-CN" sz="2400" dirty="0">
                <a:latin typeface="+mn-lt"/>
                <a:ea typeface="+mn-ea"/>
                <a:cs typeface="+mn-ea"/>
                <a:sym typeface="+mn-lt"/>
              </a:rPr>
              <a:t>4</a:t>
            </a:r>
            <a:r>
              <a:rPr lang="zh-CN" altLang="en-US" sz="2400" dirty="0">
                <a:latin typeface="+mn-lt"/>
                <a:ea typeface="+mn-ea"/>
                <a:cs typeface="+mn-ea"/>
                <a:sym typeface="+mn-lt"/>
              </a:rPr>
              <a:t>种可能的情况：</a:t>
            </a: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&gt;n</a:t>
            </a:r>
            <a:r>
              <a:rPr lang="zh-CN" altLang="en-US" sz="2000" dirty="0">
                <a:solidFill>
                  <a:srgbClr val="FF0000"/>
                </a:solidFill>
                <a:latin typeface="+mn-lt"/>
                <a:ea typeface="+mn-ea"/>
                <a:cs typeface="+mn-ea"/>
                <a:sym typeface="+mn-lt"/>
              </a:rPr>
              <a:t>（会产生错误）</a:t>
            </a:r>
            <a:endParaRPr lang="en-US" altLang="zh-CN" sz="2000" dirty="0">
              <a:solidFill>
                <a:srgbClr val="FF0000"/>
              </a:solidFill>
              <a:latin typeface="+mn-lt"/>
              <a:ea typeface="+mn-ea"/>
              <a:cs typeface="+mn-ea"/>
              <a:sym typeface="+mn-lt"/>
            </a:endParaRP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=n</a:t>
            </a:r>
            <a:r>
              <a:rPr lang="zh-CN" altLang="en-US" sz="2000" dirty="0">
                <a:solidFill>
                  <a:srgbClr val="FF0000"/>
                </a:solidFill>
                <a:latin typeface="+mn-lt"/>
                <a:ea typeface="+mn-ea"/>
                <a:cs typeface="+mn-ea"/>
                <a:sym typeface="+mn-lt"/>
              </a:rPr>
              <a:t>（会产生错误）</a:t>
            </a:r>
            <a:endParaRPr lang="en-US" altLang="zh-CN" sz="2000" dirty="0">
              <a:latin typeface="+mn-lt"/>
              <a:ea typeface="+mn-ea"/>
              <a:cs typeface="+mn-ea"/>
              <a:sym typeface="+mn-lt"/>
            </a:endParaRP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=n-1</a:t>
            </a:r>
            <a:r>
              <a:rPr lang="zh-CN" altLang="en-US" sz="2000" dirty="0">
                <a:solidFill>
                  <a:srgbClr val="3333FF"/>
                </a:solidFill>
                <a:latin typeface="+mn-lt"/>
                <a:ea typeface="+mn-ea"/>
                <a:cs typeface="+mn-ea"/>
                <a:sym typeface="+mn-lt"/>
              </a:rPr>
              <a:t>（正确的窗口尺寸）</a:t>
            </a:r>
            <a:endParaRPr lang="en-US" altLang="zh-CN" sz="2000" dirty="0">
              <a:solidFill>
                <a:srgbClr val="3333FF"/>
              </a:solidFill>
              <a:latin typeface="+mn-lt"/>
              <a:ea typeface="+mn-ea"/>
              <a:cs typeface="+mn-ea"/>
              <a:sym typeface="+mn-lt"/>
            </a:endParaRPr>
          </a:p>
          <a:p>
            <a:pPr lvl="1">
              <a:lnSpc>
                <a:spcPct val="120000"/>
              </a:lnSpc>
              <a:spcBef>
                <a:spcPts val="0"/>
              </a:spcBef>
            </a:pPr>
            <a:r>
              <a:rPr lang="zh-CN" altLang="en-US" sz="2000" dirty="0">
                <a:latin typeface="+mn-lt"/>
                <a:ea typeface="+mn-ea"/>
                <a:cs typeface="+mn-ea"/>
                <a:sym typeface="+mn-lt"/>
              </a:rPr>
              <a:t>如果窗口的尺寸</a:t>
            </a:r>
            <a:r>
              <a:rPr lang="en-US" altLang="zh-CN" sz="2000" dirty="0">
                <a:latin typeface="+mn-lt"/>
                <a:ea typeface="+mn-ea"/>
                <a:cs typeface="+mn-ea"/>
                <a:sym typeface="+mn-lt"/>
              </a:rPr>
              <a:t>&lt;n-1</a:t>
            </a:r>
            <a:r>
              <a:rPr lang="zh-CN" altLang="en-US" sz="2000" dirty="0">
                <a:solidFill>
                  <a:srgbClr val="FF0000"/>
                </a:solidFill>
                <a:latin typeface="+mn-lt"/>
                <a:ea typeface="+mn-ea"/>
                <a:cs typeface="+mn-ea"/>
                <a:sym typeface="+mn-lt"/>
              </a:rPr>
              <a:t>（</a:t>
            </a:r>
            <a:r>
              <a:rPr lang="zh-CN" altLang="en-US" sz="2000" dirty="0">
                <a:solidFill>
                  <a:srgbClr val="3333FF"/>
                </a:solidFill>
                <a:latin typeface="+mn-lt"/>
                <a:ea typeface="+mn-ea"/>
                <a:cs typeface="+mn-ea"/>
                <a:sym typeface="+mn-lt"/>
              </a:rPr>
              <a:t>正确的窗口尺寸</a:t>
            </a:r>
            <a:r>
              <a:rPr lang="zh-CN" altLang="en-US" sz="2000" dirty="0">
                <a:solidFill>
                  <a:srgbClr val="FF0000"/>
                </a:solidFill>
                <a:latin typeface="+mn-lt"/>
                <a:ea typeface="+mn-ea"/>
                <a:cs typeface="+mn-ea"/>
                <a:sym typeface="+mn-lt"/>
              </a:rPr>
              <a:t>）</a:t>
            </a:r>
            <a:endParaRPr lang="en-US" altLang="zh-CN" sz="2000" dirty="0">
              <a:solidFill>
                <a:srgbClr val="FF0000"/>
              </a:solidFill>
              <a:latin typeface="+mn-lt"/>
              <a:ea typeface="+mn-ea"/>
              <a:cs typeface="+mn-ea"/>
              <a:sym typeface="+mn-lt"/>
            </a:endParaRPr>
          </a:p>
          <a:p>
            <a:pPr lvl="1">
              <a:lnSpc>
                <a:spcPct val="120000"/>
              </a:lnSpc>
              <a:spcBef>
                <a:spcPts val="0"/>
              </a:spcBef>
            </a:pPr>
            <a:endParaRPr lang="en-US" altLang="zh-CN" sz="2000"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8C779E72-679F-4193-053A-10DF30668A02}"/>
              </a:ext>
            </a:extLst>
          </p:cNvPr>
          <p:cNvSpPr>
            <a:spLocks noGrp="1"/>
          </p:cNvSpPr>
          <p:nvPr>
            <p:ph type="sldNum" sz="quarter" idx="12"/>
          </p:nvPr>
        </p:nvSpPr>
        <p:spPr/>
        <p:txBody>
          <a:bodyPr/>
          <a:lstStyle/>
          <a:p>
            <a:fld id="{C8BB1146-E542-4D4E-B8E9-6919A11DDD48}" type="slidenum">
              <a:rPr lang="en-US" smtClean="0"/>
              <a:t>81</a:t>
            </a:fld>
            <a:endParaRPr lang="en-US"/>
          </a:p>
        </p:txBody>
      </p:sp>
    </p:spTree>
    <p:extLst>
      <p:ext uri="{BB962C8B-B14F-4D97-AF65-F5344CB8AC3E}">
        <p14:creationId xmlns:p14="http://schemas.microsoft.com/office/powerpoint/2010/main" val="2367246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76C8C-91DC-1B72-37DA-A152B1EADFC5}"/>
              </a:ext>
            </a:extLst>
          </p:cNvPr>
          <p:cNvSpPr>
            <a:spLocks noGrp="1"/>
          </p:cNvSpPr>
          <p:nvPr>
            <p:ph type="title"/>
          </p:nvPr>
        </p:nvSpPr>
        <p:spPr/>
        <p:txBody>
          <a:bodyPr>
            <a:normAutofit/>
          </a:bodyPr>
          <a:lstStyle/>
          <a:p>
            <a:r>
              <a:rPr lang="zh-CN" altLang="en-US" sz="3200" b="1" dirty="0">
                <a:latin typeface="+mn-lt"/>
                <a:ea typeface="+mn-ea"/>
                <a:cs typeface="+mn-ea"/>
                <a:sym typeface="+mn-lt"/>
              </a:rPr>
              <a:t>窗口尺寸大于</a:t>
            </a:r>
            <a:r>
              <a:rPr lang="en-US" altLang="zh-CN" sz="3200" b="1" dirty="0">
                <a:latin typeface="+mn-lt"/>
                <a:ea typeface="+mn-ea"/>
                <a:cs typeface="+mn-ea"/>
                <a:sym typeface="+mn-lt"/>
              </a:rPr>
              <a:t>n </a:t>
            </a:r>
            <a:r>
              <a:rPr lang="zh-CN" altLang="en-US" sz="3200" b="1" dirty="0">
                <a:latin typeface="+mn-lt"/>
                <a:ea typeface="+mn-ea"/>
                <a:cs typeface="+mn-ea"/>
                <a:sym typeface="+mn-lt"/>
              </a:rPr>
              <a:t>，接收端和发送端都将会发生错误</a:t>
            </a:r>
            <a:endParaRPr lang="zh-CN" altLang="en-US" dirty="0"/>
          </a:p>
        </p:txBody>
      </p:sp>
      <p:sp>
        <p:nvSpPr>
          <p:cNvPr id="3" name="内容占位符 2">
            <a:extLst>
              <a:ext uri="{FF2B5EF4-FFF2-40B4-BE49-F238E27FC236}">
                <a16:creationId xmlns:a16="http://schemas.microsoft.com/office/drawing/2014/main" id="{26840AD9-AD18-2583-0DA7-722263ED0339}"/>
              </a:ext>
            </a:extLst>
          </p:cNvPr>
          <p:cNvSpPr>
            <a:spLocks noGrp="1"/>
          </p:cNvSpPr>
          <p:nvPr>
            <p:ph idx="1"/>
          </p:nvPr>
        </p:nvSpPr>
        <p:spPr/>
        <p:txBody>
          <a:bodyPr/>
          <a:lstStyle/>
          <a:p>
            <a:pPr marL="457200" lvl="1" indent="-457200">
              <a:lnSpc>
                <a:spcPct val="120000"/>
              </a:lnSpc>
              <a:spcBef>
                <a:spcPts val="0"/>
              </a:spcBef>
              <a:buFont typeface="Wingdings" panose="05000000000000000000" pitchFamily="2" charset="2"/>
              <a:buChar char="n"/>
            </a:pPr>
            <a:r>
              <a:rPr lang="zh-CN" altLang="en-US" sz="2400" dirty="0">
                <a:latin typeface="+mn-lt"/>
                <a:ea typeface="+mn-ea"/>
                <a:cs typeface="+mn-ea"/>
                <a:sym typeface="+mn-lt"/>
              </a:rPr>
              <a:t>如果窗口的尺寸</a:t>
            </a:r>
            <a:r>
              <a:rPr lang="en-US" altLang="zh-CN" sz="2400" dirty="0">
                <a:latin typeface="+mn-lt"/>
                <a:ea typeface="+mn-ea"/>
                <a:cs typeface="+mn-ea"/>
                <a:sym typeface="+mn-lt"/>
              </a:rPr>
              <a:t>&gt;n</a:t>
            </a:r>
            <a:r>
              <a:rPr lang="zh-CN" altLang="en-US" sz="2400" dirty="0">
                <a:latin typeface="+mn-lt"/>
                <a:ea typeface="+mn-ea"/>
                <a:cs typeface="+mn-ea"/>
                <a:sym typeface="+mn-lt"/>
              </a:rPr>
              <a:t>，例如</a:t>
            </a:r>
            <a:r>
              <a:rPr lang="en-US" altLang="zh-CN" sz="2400" dirty="0">
                <a:latin typeface="+mn-lt"/>
                <a:ea typeface="+mn-ea"/>
                <a:cs typeface="+mn-ea"/>
                <a:sym typeface="+mn-lt"/>
              </a:rPr>
              <a:t>n=4</a:t>
            </a:r>
            <a:r>
              <a:rPr lang="zh-CN" altLang="en-US" sz="2400" dirty="0">
                <a:latin typeface="+mn-lt"/>
                <a:ea typeface="+mn-ea"/>
                <a:cs typeface="+mn-ea"/>
                <a:sym typeface="+mn-lt"/>
              </a:rPr>
              <a:t>，序列号</a:t>
            </a:r>
            <a:r>
              <a:rPr lang="en-US" altLang="zh-CN" sz="2400" dirty="0">
                <a:latin typeface="+mn-lt"/>
                <a:ea typeface="+mn-ea"/>
                <a:cs typeface="+mn-ea"/>
                <a:sym typeface="+mn-lt"/>
              </a:rPr>
              <a:t>0~3</a:t>
            </a:r>
            <a:r>
              <a:rPr lang="zh-CN" altLang="en-US" sz="2400" dirty="0">
                <a:latin typeface="+mn-lt"/>
                <a:ea typeface="+mn-ea"/>
                <a:cs typeface="+mn-ea"/>
                <a:sym typeface="+mn-lt"/>
              </a:rPr>
              <a:t>，而窗口尺寸</a:t>
            </a:r>
            <a:r>
              <a:rPr lang="en-US" altLang="zh-CN" sz="2400" dirty="0">
                <a:latin typeface="+mn-lt"/>
                <a:ea typeface="+mn-ea"/>
                <a:cs typeface="+mn-ea"/>
                <a:sym typeface="+mn-lt"/>
              </a:rPr>
              <a:t>7</a:t>
            </a:r>
            <a:r>
              <a:rPr lang="zh-CN" altLang="en-US" sz="2400" dirty="0">
                <a:latin typeface="+mn-lt"/>
                <a:ea typeface="+mn-ea"/>
                <a:cs typeface="+mn-ea"/>
                <a:sym typeface="+mn-lt"/>
              </a:rPr>
              <a:t>。窗口内会有相同序列号的数据帧，窗口内数据帧一并发送后，将发生严重错误：</a:t>
            </a:r>
            <a:endParaRPr lang="en-US" altLang="zh-CN" sz="2400" dirty="0">
              <a:latin typeface="+mn-lt"/>
              <a:ea typeface="+mn-ea"/>
              <a:cs typeface="+mn-ea"/>
              <a:sym typeface="+mn-lt"/>
            </a:endParaRPr>
          </a:p>
          <a:p>
            <a:pPr marL="719138" lvl="1" indent="-360363">
              <a:lnSpc>
                <a:spcPct val="120000"/>
              </a:lnSpc>
              <a:spcBef>
                <a:spcPts val="0"/>
              </a:spcBef>
              <a:buFont typeface="Wingdings" panose="05000000000000000000" pitchFamily="2" charset="2"/>
              <a:buChar char="Ø"/>
            </a:pPr>
            <a:r>
              <a:rPr lang="zh-CN" altLang="en-US" dirty="0">
                <a:latin typeface="+mn-lt"/>
                <a:ea typeface="+mn-ea"/>
                <a:cs typeface="+mn-ea"/>
                <a:sym typeface="+mn-lt"/>
              </a:rPr>
              <a:t> 对于相同序号，接收方无法区分是新的帧还是重发的帧</a:t>
            </a:r>
            <a:endParaRPr lang="en-US" altLang="zh-CN" dirty="0">
              <a:latin typeface="+mn-lt"/>
              <a:ea typeface="+mn-ea"/>
              <a:cs typeface="+mn-ea"/>
              <a:sym typeface="+mn-lt"/>
            </a:endParaRPr>
          </a:p>
          <a:p>
            <a:pPr marL="719138" lvl="1" indent="-360363">
              <a:lnSpc>
                <a:spcPct val="120000"/>
              </a:lnSpc>
              <a:spcBef>
                <a:spcPts val="0"/>
              </a:spcBef>
              <a:buFont typeface="Wingdings" panose="05000000000000000000" pitchFamily="2" charset="2"/>
              <a:buChar char="Ø"/>
            </a:pPr>
            <a:r>
              <a:rPr lang="zh-CN" altLang="en-US" dirty="0">
                <a:latin typeface="+mn-lt"/>
                <a:ea typeface="+mn-ea"/>
                <a:cs typeface="+mn-ea"/>
                <a:sym typeface="+mn-lt"/>
              </a:rPr>
              <a:t> 发送方收到 </a:t>
            </a:r>
            <a:r>
              <a:rPr lang="en-US" altLang="zh-CN" dirty="0">
                <a:latin typeface="+mn-lt"/>
                <a:ea typeface="+mn-ea"/>
                <a:cs typeface="+mn-ea"/>
                <a:sym typeface="+mn-lt"/>
              </a:rPr>
              <a:t>ACK </a:t>
            </a:r>
            <a:r>
              <a:rPr lang="zh-CN" altLang="en-US" dirty="0">
                <a:latin typeface="+mn-lt"/>
                <a:ea typeface="+mn-ea"/>
                <a:cs typeface="+mn-ea"/>
                <a:sym typeface="+mn-lt"/>
              </a:rPr>
              <a:t>时，也无法确认是对哪一帧的确</a:t>
            </a:r>
            <a:endParaRPr lang="zh-CN" altLang="en-US" b="1"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179729B6-71ED-AD1C-8A6E-F4CF194B666A}"/>
              </a:ext>
            </a:extLst>
          </p:cNvPr>
          <p:cNvSpPr>
            <a:spLocks noGrp="1"/>
          </p:cNvSpPr>
          <p:nvPr>
            <p:ph type="sldNum" sz="quarter" idx="12"/>
          </p:nvPr>
        </p:nvSpPr>
        <p:spPr/>
        <p:txBody>
          <a:bodyPr/>
          <a:lstStyle/>
          <a:p>
            <a:fld id="{C8BB1146-E542-4D4E-B8E9-6919A11DDD48}" type="slidenum">
              <a:rPr lang="en-US" smtClean="0"/>
              <a:t>82</a:t>
            </a:fld>
            <a:endParaRPr lang="en-US"/>
          </a:p>
        </p:txBody>
      </p:sp>
      <p:sp>
        <p:nvSpPr>
          <p:cNvPr id="5" name="Rectangle 4">
            <a:extLst>
              <a:ext uri="{FF2B5EF4-FFF2-40B4-BE49-F238E27FC236}">
                <a16:creationId xmlns:a16="http://schemas.microsoft.com/office/drawing/2014/main" id="{3D2C60D5-F461-98CB-0A9A-45C6186127DE}"/>
              </a:ext>
            </a:extLst>
          </p:cNvPr>
          <p:cNvSpPr>
            <a:spLocks noChangeArrowheads="1"/>
          </p:cNvSpPr>
          <p:nvPr/>
        </p:nvSpPr>
        <p:spPr bwMode="auto">
          <a:xfrm>
            <a:off x="1785605" y="4709007"/>
            <a:ext cx="1714500" cy="639859"/>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 name="Rectangle 5">
            <a:extLst>
              <a:ext uri="{FF2B5EF4-FFF2-40B4-BE49-F238E27FC236}">
                <a16:creationId xmlns:a16="http://schemas.microsoft.com/office/drawing/2014/main" id="{98445122-2807-1B33-503B-57BE9620C5DE}"/>
              </a:ext>
            </a:extLst>
          </p:cNvPr>
          <p:cNvSpPr>
            <a:spLocks noChangeArrowheads="1"/>
          </p:cNvSpPr>
          <p:nvPr/>
        </p:nvSpPr>
        <p:spPr bwMode="auto">
          <a:xfrm>
            <a:off x="5012683"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1</a:t>
            </a:r>
            <a:endParaRPr lang="en-US" altLang="zh-CN" sz="2400" dirty="0">
              <a:solidFill>
                <a:srgbClr val="000000"/>
              </a:solidFill>
              <a:cs typeface="+mn-ea"/>
              <a:sym typeface="+mn-lt"/>
            </a:endParaRPr>
          </a:p>
        </p:txBody>
      </p:sp>
      <p:sp>
        <p:nvSpPr>
          <p:cNvPr id="7" name="Rectangle 6">
            <a:extLst>
              <a:ext uri="{FF2B5EF4-FFF2-40B4-BE49-F238E27FC236}">
                <a16:creationId xmlns:a16="http://schemas.microsoft.com/office/drawing/2014/main" id="{B43C1FF0-3F81-3E94-673A-FB4C082EFABD}"/>
              </a:ext>
            </a:extLst>
          </p:cNvPr>
          <p:cNvSpPr>
            <a:spLocks noChangeArrowheads="1"/>
          </p:cNvSpPr>
          <p:nvPr/>
        </p:nvSpPr>
        <p:spPr bwMode="auto">
          <a:xfrm>
            <a:off x="4766620"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0</a:t>
            </a:r>
            <a:endParaRPr lang="en-US" altLang="zh-CN" sz="2400" dirty="0">
              <a:solidFill>
                <a:srgbClr val="000000"/>
              </a:solidFill>
              <a:cs typeface="+mn-ea"/>
              <a:sym typeface="+mn-lt"/>
            </a:endParaRPr>
          </a:p>
        </p:txBody>
      </p:sp>
      <p:sp>
        <p:nvSpPr>
          <p:cNvPr id="8" name="Rectangle 7">
            <a:extLst>
              <a:ext uri="{FF2B5EF4-FFF2-40B4-BE49-F238E27FC236}">
                <a16:creationId xmlns:a16="http://schemas.microsoft.com/office/drawing/2014/main" id="{A59F3F91-AA4F-1522-90CF-35CB8312BC93}"/>
              </a:ext>
            </a:extLst>
          </p:cNvPr>
          <p:cNvSpPr>
            <a:spLocks noChangeArrowheads="1"/>
          </p:cNvSpPr>
          <p:nvPr/>
        </p:nvSpPr>
        <p:spPr bwMode="auto">
          <a:xfrm>
            <a:off x="4528495"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3</a:t>
            </a:r>
            <a:endParaRPr lang="en-US" altLang="zh-CN" sz="2400" dirty="0">
              <a:solidFill>
                <a:srgbClr val="000000"/>
              </a:solidFill>
              <a:cs typeface="+mn-ea"/>
              <a:sym typeface="+mn-lt"/>
            </a:endParaRPr>
          </a:p>
        </p:txBody>
      </p:sp>
      <p:sp>
        <p:nvSpPr>
          <p:cNvPr id="9" name="Rectangle 8">
            <a:extLst>
              <a:ext uri="{FF2B5EF4-FFF2-40B4-BE49-F238E27FC236}">
                <a16:creationId xmlns:a16="http://schemas.microsoft.com/office/drawing/2014/main" id="{0B1895B6-DEEB-E472-E54D-6E18996164D3}"/>
              </a:ext>
            </a:extLst>
          </p:cNvPr>
          <p:cNvSpPr>
            <a:spLocks noChangeArrowheads="1"/>
          </p:cNvSpPr>
          <p:nvPr/>
        </p:nvSpPr>
        <p:spPr bwMode="auto">
          <a:xfrm>
            <a:off x="4282433"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 name="Rectangle 9">
            <a:extLst>
              <a:ext uri="{FF2B5EF4-FFF2-40B4-BE49-F238E27FC236}">
                <a16:creationId xmlns:a16="http://schemas.microsoft.com/office/drawing/2014/main" id="{DF3FFCFA-D9D0-CDEB-CEA3-7DA98ADD1BB0}"/>
              </a:ext>
            </a:extLst>
          </p:cNvPr>
          <p:cNvSpPr>
            <a:spLocks noChangeArrowheads="1"/>
          </p:cNvSpPr>
          <p:nvPr/>
        </p:nvSpPr>
        <p:spPr bwMode="auto">
          <a:xfrm>
            <a:off x="4053833"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 name="Rectangle 10">
            <a:extLst>
              <a:ext uri="{FF2B5EF4-FFF2-40B4-BE49-F238E27FC236}">
                <a16:creationId xmlns:a16="http://schemas.microsoft.com/office/drawing/2014/main" id="{FC6504CB-FA75-25F8-593F-74E791EADD46}"/>
              </a:ext>
            </a:extLst>
          </p:cNvPr>
          <p:cNvSpPr>
            <a:spLocks noChangeArrowheads="1"/>
          </p:cNvSpPr>
          <p:nvPr/>
        </p:nvSpPr>
        <p:spPr bwMode="auto">
          <a:xfrm>
            <a:off x="3826820"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2" name="Rectangle 13">
            <a:extLst>
              <a:ext uri="{FF2B5EF4-FFF2-40B4-BE49-F238E27FC236}">
                <a16:creationId xmlns:a16="http://schemas.microsoft.com/office/drawing/2014/main" id="{85EC174E-0D17-5B43-0FAC-C01D37AFE4AF}"/>
              </a:ext>
            </a:extLst>
          </p:cNvPr>
          <p:cNvSpPr>
            <a:spLocks noChangeArrowheads="1"/>
          </p:cNvSpPr>
          <p:nvPr/>
        </p:nvSpPr>
        <p:spPr bwMode="auto">
          <a:xfrm>
            <a:off x="3077520"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1</a:t>
            </a:r>
            <a:endParaRPr lang="en-US" altLang="zh-CN" sz="2400" dirty="0">
              <a:solidFill>
                <a:srgbClr val="000000"/>
              </a:solidFill>
              <a:cs typeface="+mn-ea"/>
              <a:sym typeface="+mn-lt"/>
            </a:endParaRPr>
          </a:p>
        </p:txBody>
      </p:sp>
      <p:sp>
        <p:nvSpPr>
          <p:cNvPr id="13" name="Rectangle 14">
            <a:extLst>
              <a:ext uri="{FF2B5EF4-FFF2-40B4-BE49-F238E27FC236}">
                <a16:creationId xmlns:a16="http://schemas.microsoft.com/office/drawing/2014/main" id="{49818D3A-AA84-56DC-F6EF-6CD7DA9BEFF7}"/>
              </a:ext>
            </a:extLst>
          </p:cNvPr>
          <p:cNvSpPr>
            <a:spLocks noChangeArrowheads="1"/>
          </p:cNvSpPr>
          <p:nvPr/>
        </p:nvSpPr>
        <p:spPr bwMode="auto">
          <a:xfrm>
            <a:off x="2840983"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0</a:t>
            </a:r>
            <a:endParaRPr lang="en-US" altLang="zh-CN" sz="2400" dirty="0">
              <a:solidFill>
                <a:srgbClr val="000000"/>
              </a:solidFill>
              <a:cs typeface="+mn-ea"/>
              <a:sym typeface="+mn-lt"/>
            </a:endParaRPr>
          </a:p>
        </p:txBody>
      </p:sp>
      <p:sp>
        <p:nvSpPr>
          <p:cNvPr id="14" name="Rectangle 15">
            <a:extLst>
              <a:ext uri="{FF2B5EF4-FFF2-40B4-BE49-F238E27FC236}">
                <a16:creationId xmlns:a16="http://schemas.microsoft.com/office/drawing/2014/main" id="{D2D194E9-0F6D-2846-9F16-DC98A4448072}"/>
              </a:ext>
            </a:extLst>
          </p:cNvPr>
          <p:cNvSpPr>
            <a:spLocks noChangeArrowheads="1"/>
          </p:cNvSpPr>
          <p:nvPr/>
        </p:nvSpPr>
        <p:spPr bwMode="auto">
          <a:xfrm>
            <a:off x="2594920"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5" name="Rectangle 16">
            <a:extLst>
              <a:ext uri="{FF2B5EF4-FFF2-40B4-BE49-F238E27FC236}">
                <a16:creationId xmlns:a16="http://schemas.microsoft.com/office/drawing/2014/main" id="{DD19D9DB-F14C-D64C-8C13-7724844BA740}"/>
              </a:ext>
            </a:extLst>
          </p:cNvPr>
          <p:cNvSpPr>
            <a:spLocks noChangeArrowheads="1"/>
          </p:cNvSpPr>
          <p:nvPr/>
        </p:nvSpPr>
        <p:spPr bwMode="auto">
          <a:xfrm>
            <a:off x="2366320"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2</a:t>
            </a:r>
            <a:endParaRPr lang="en-US" altLang="zh-CN" sz="2400" dirty="0">
              <a:solidFill>
                <a:srgbClr val="000000"/>
              </a:solidFill>
              <a:cs typeface="+mn-ea"/>
              <a:sym typeface="+mn-lt"/>
            </a:endParaRPr>
          </a:p>
        </p:txBody>
      </p:sp>
      <p:sp>
        <p:nvSpPr>
          <p:cNvPr id="16" name="Rectangle 17">
            <a:extLst>
              <a:ext uri="{FF2B5EF4-FFF2-40B4-BE49-F238E27FC236}">
                <a16:creationId xmlns:a16="http://schemas.microsoft.com/office/drawing/2014/main" id="{3CEA8CAC-01F9-C6DC-CE5A-B9D80A5155E6}"/>
              </a:ext>
            </a:extLst>
          </p:cNvPr>
          <p:cNvSpPr>
            <a:spLocks noChangeArrowheads="1"/>
          </p:cNvSpPr>
          <p:nvPr/>
        </p:nvSpPr>
        <p:spPr bwMode="auto">
          <a:xfrm>
            <a:off x="2129783"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7" name="Rectangle 18">
            <a:extLst>
              <a:ext uri="{FF2B5EF4-FFF2-40B4-BE49-F238E27FC236}">
                <a16:creationId xmlns:a16="http://schemas.microsoft.com/office/drawing/2014/main" id="{12B82C52-D980-7EA7-4504-F82110FA4FA4}"/>
              </a:ext>
            </a:extLst>
          </p:cNvPr>
          <p:cNvSpPr>
            <a:spLocks noChangeArrowheads="1"/>
          </p:cNvSpPr>
          <p:nvPr/>
        </p:nvSpPr>
        <p:spPr bwMode="auto">
          <a:xfrm>
            <a:off x="1874195"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8" name="Line 19">
            <a:extLst>
              <a:ext uri="{FF2B5EF4-FFF2-40B4-BE49-F238E27FC236}">
                <a16:creationId xmlns:a16="http://schemas.microsoft.com/office/drawing/2014/main" id="{602CED1E-4387-40CC-CD94-DAC4F759EEFB}"/>
              </a:ext>
            </a:extLst>
          </p:cNvPr>
          <p:cNvSpPr>
            <a:spLocks noChangeShapeType="1"/>
          </p:cNvSpPr>
          <p:nvPr/>
        </p:nvSpPr>
        <p:spPr bwMode="auto">
          <a:xfrm>
            <a:off x="1785605" y="4892987"/>
            <a:ext cx="33750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9" name="Line 20">
            <a:extLst>
              <a:ext uri="{FF2B5EF4-FFF2-40B4-BE49-F238E27FC236}">
                <a16:creationId xmlns:a16="http://schemas.microsoft.com/office/drawing/2014/main" id="{D41384B4-AB3F-7B64-CEF9-28BB06CE8164}"/>
              </a:ext>
            </a:extLst>
          </p:cNvPr>
          <p:cNvSpPr>
            <a:spLocks noChangeShapeType="1"/>
          </p:cNvSpPr>
          <p:nvPr/>
        </p:nvSpPr>
        <p:spPr bwMode="auto">
          <a:xfrm>
            <a:off x="1785605" y="5148605"/>
            <a:ext cx="33750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 name="Line 21">
            <a:extLst>
              <a:ext uri="{FF2B5EF4-FFF2-40B4-BE49-F238E27FC236}">
                <a16:creationId xmlns:a16="http://schemas.microsoft.com/office/drawing/2014/main" id="{EED4077E-A98C-D9ED-9E16-D9597AAF267E}"/>
              </a:ext>
            </a:extLst>
          </p:cNvPr>
          <p:cNvSpPr>
            <a:spLocks noChangeShapeType="1"/>
          </p:cNvSpPr>
          <p:nvPr/>
        </p:nvSpPr>
        <p:spPr bwMode="auto">
          <a:xfrm>
            <a:off x="1785605" y="4253128"/>
            <a:ext cx="0" cy="146206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1" name="Rectangle 24">
            <a:extLst>
              <a:ext uri="{FF2B5EF4-FFF2-40B4-BE49-F238E27FC236}">
                <a16:creationId xmlns:a16="http://schemas.microsoft.com/office/drawing/2014/main" id="{0018E67D-EF63-7B5E-7EB9-89B60F85FAF2}"/>
              </a:ext>
            </a:extLst>
          </p:cNvPr>
          <p:cNvSpPr>
            <a:spLocks noChangeArrowheads="1"/>
          </p:cNvSpPr>
          <p:nvPr/>
        </p:nvSpPr>
        <p:spPr bwMode="auto">
          <a:xfrm>
            <a:off x="2031668"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 name="Rectangle 26">
            <a:extLst>
              <a:ext uri="{FF2B5EF4-FFF2-40B4-BE49-F238E27FC236}">
                <a16:creationId xmlns:a16="http://schemas.microsoft.com/office/drawing/2014/main" id="{033910CC-378F-AC4E-61BB-C1AE8ECF174E}"/>
              </a:ext>
            </a:extLst>
          </p:cNvPr>
          <p:cNvSpPr>
            <a:spLocks noChangeArrowheads="1"/>
          </p:cNvSpPr>
          <p:nvPr/>
        </p:nvSpPr>
        <p:spPr bwMode="auto">
          <a:xfrm>
            <a:off x="2519030"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3" name="Rectangle 27">
            <a:extLst>
              <a:ext uri="{FF2B5EF4-FFF2-40B4-BE49-F238E27FC236}">
                <a16:creationId xmlns:a16="http://schemas.microsoft.com/office/drawing/2014/main" id="{8D7E5C07-0D3F-49F6-BBF0-C870BBC6673F}"/>
              </a:ext>
            </a:extLst>
          </p:cNvPr>
          <p:cNvSpPr>
            <a:spLocks noChangeArrowheads="1"/>
          </p:cNvSpPr>
          <p:nvPr/>
        </p:nvSpPr>
        <p:spPr bwMode="auto">
          <a:xfrm>
            <a:off x="3004805"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 name="Rectangle 28">
            <a:extLst>
              <a:ext uri="{FF2B5EF4-FFF2-40B4-BE49-F238E27FC236}">
                <a16:creationId xmlns:a16="http://schemas.microsoft.com/office/drawing/2014/main" id="{279AC1B1-5F8F-50D2-23DE-3E5ED4006C19}"/>
              </a:ext>
            </a:extLst>
          </p:cNvPr>
          <p:cNvSpPr>
            <a:spLocks noChangeArrowheads="1"/>
          </p:cNvSpPr>
          <p:nvPr/>
        </p:nvSpPr>
        <p:spPr bwMode="auto">
          <a:xfrm>
            <a:off x="3501693"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dirty="0">
              <a:solidFill>
                <a:srgbClr val="000000"/>
              </a:solidFill>
              <a:cs typeface="+mn-ea"/>
              <a:sym typeface="+mn-lt"/>
            </a:endParaRPr>
          </a:p>
        </p:txBody>
      </p:sp>
      <p:sp>
        <p:nvSpPr>
          <p:cNvPr id="25" name="Rectangle 29">
            <a:extLst>
              <a:ext uri="{FF2B5EF4-FFF2-40B4-BE49-F238E27FC236}">
                <a16:creationId xmlns:a16="http://schemas.microsoft.com/office/drawing/2014/main" id="{95DF0340-67CF-5762-9902-1780E461CF0E}"/>
              </a:ext>
            </a:extLst>
          </p:cNvPr>
          <p:cNvSpPr>
            <a:spLocks noChangeArrowheads="1"/>
          </p:cNvSpPr>
          <p:nvPr/>
        </p:nvSpPr>
        <p:spPr bwMode="auto">
          <a:xfrm>
            <a:off x="3971593"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6" name="Rectangle 30">
            <a:extLst>
              <a:ext uri="{FF2B5EF4-FFF2-40B4-BE49-F238E27FC236}">
                <a16:creationId xmlns:a16="http://schemas.microsoft.com/office/drawing/2014/main" id="{618E1D6D-52EE-000E-0CFA-27A91819865E}"/>
              </a:ext>
            </a:extLst>
          </p:cNvPr>
          <p:cNvSpPr>
            <a:spLocks noChangeArrowheads="1"/>
          </p:cNvSpPr>
          <p:nvPr/>
        </p:nvSpPr>
        <p:spPr bwMode="auto">
          <a:xfrm>
            <a:off x="4439905"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31">
            <a:extLst>
              <a:ext uri="{FF2B5EF4-FFF2-40B4-BE49-F238E27FC236}">
                <a16:creationId xmlns:a16="http://schemas.microsoft.com/office/drawing/2014/main" id="{87A1B8E5-3471-A587-B13D-74B6724EF5C9}"/>
              </a:ext>
            </a:extLst>
          </p:cNvPr>
          <p:cNvSpPr>
            <a:spLocks noChangeArrowheads="1"/>
          </p:cNvSpPr>
          <p:nvPr/>
        </p:nvSpPr>
        <p:spPr bwMode="auto">
          <a:xfrm>
            <a:off x="4920918" y="4891359"/>
            <a:ext cx="239713" cy="25724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16">
            <a:extLst>
              <a:ext uri="{FF2B5EF4-FFF2-40B4-BE49-F238E27FC236}">
                <a16:creationId xmlns:a16="http://schemas.microsoft.com/office/drawing/2014/main" id="{664BC671-8B69-0CB6-11C2-7F40A3BEB2E1}"/>
              </a:ext>
            </a:extLst>
          </p:cNvPr>
          <p:cNvSpPr>
            <a:spLocks noChangeArrowheads="1"/>
          </p:cNvSpPr>
          <p:nvPr/>
        </p:nvSpPr>
        <p:spPr bwMode="auto">
          <a:xfrm>
            <a:off x="3321673" y="4956484"/>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2</a:t>
            </a:r>
            <a:endParaRPr lang="en-US" altLang="zh-CN" sz="2400" dirty="0">
              <a:solidFill>
                <a:srgbClr val="000000"/>
              </a:solidFill>
              <a:cs typeface="+mn-ea"/>
              <a:sym typeface="+mn-lt"/>
            </a:endParaRPr>
          </a:p>
        </p:txBody>
      </p:sp>
      <p:sp>
        <p:nvSpPr>
          <p:cNvPr id="29" name="Rectangle 7">
            <a:extLst>
              <a:ext uri="{FF2B5EF4-FFF2-40B4-BE49-F238E27FC236}">
                <a16:creationId xmlns:a16="http://schemas.microsoft.com/office/drawing/2014/main" id="{4ABC3B44-2797-BF56-7B95-3F3F79AEBB07}"/>
              </a:ext>
            </a:extLst>
          </p:cNvPr>
          <p:cNvSpPr>
            <a:spLocks noChangeArrowheads="1"/>
          </p:cNvSpPr>
          <p:nvPr/>
        </p:nvSpPr>
        <p:spPr bwMode="auto">
          <a:xfrm>
            <a:off x="3582567" y="4967881"/>
            <a:ext cx="64120"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dirty="0">
                <a:solidFill>
                  <a:srgbClr val="000000"/>
                </a:solidFill>
                <a:cs typeface="+mn-ea"/>
                <a:sym typeface="+mn-lt"/>
              </a:rPr>
              <a:t>3</a:t>
            </a:r>
            <a:endParaRPr lang="en-US" altLang="zh-CN" sz="2400" dirty="0">
              <a:solidFill>
                <a:srgbClr val="000000"/>
              </a:solidFill>
              <a:cs typeface="+mn-ea"/>
              <a:sym typeface="+mn-lt"/>
            </a:endParaRPr>
          </a:p>
        </p:txBody>
      </p:sp>
      <p:cxnSp>
        <p:nvCxnSpPr>
          <p:cNvPr id="30" name="直接箭头连接符 29">
            <a:extLst>
              <a:ext uri="{FF2B5EF4-FFF2-40B4-BE49-F238E27FC236}">
                <a16:creationId xmlns:a16="http://schemas.microsoft.com/office/drawing/2014/main" id="{A3730FB6-5D93-8F59-8F18-80D453B55460}"/>
              </a:ext>
            </a:extLst>
          </p:cNvPr>
          <p:cNvCxnSpPr>
            <a:cxnSpLocks/>
          </p:cNvCxnSpPr>
          <p:nvPr/>
        </p:nvCxnSpPr>
        <p:spPr>
          <a:xfrm>
            <a:off x="2208259" y="3794939"/>
            <a:ext cx="552144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4512286-6518-3538-EF80-049D13A292F7}"/>
              </a:ext>
            </a:extLst>
          </p:cNvPr>
          <p:cNvCxnSpPr>
            <a:cxnSpLocks/>
          </p:cNvCxnSpPr>
          <p:nvPr/>
        </p:nvCxnSpPr>
        <p:spPr>
          <a:xfrm>
            <a:off x="3118679" y="4343149"/>
            <a:ext cx="461102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C6B83A3-C8D6-6BDC-3D03-EE5024364155}"/>
              </a:ext>
            </a:extLst>
          </p:cNvPr>
          <p:cNvCxnSpPr>
            <a:cxnSpLocks/>
          </p:cNvCxnSpPr>
          <p:nvPr/>
        </p:nvCxnSpPr>
        <p:spPr>
          <a:xfrm flipH="1">
            <a:off x="3369717" y="5700832"/>
            <a:ext cx="4440676"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31FA55D-C7F8-DD7E-A809-A6386F8DD1D3}"/>
              </a:ext>
            </a:extLst>
          </p:cNvPr>
          <p:cNvCxnSpPr>
            <a:cxnSpLocks/>
          </p:cNvCxnSpPr>
          <p:nvPr/>
        </p:nvCxnSpPr>
        <p:spPr>
          <a:xfrm flipH="1">
            <a:off x="2190418" y="3794939"/>
            <a:ext cx="17841" cy="109642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521B367-5AEE-A21E-86BC-7F7CB170DE4A}"/>
              </a:ext>
            </a:extLst>
          </p:cNvPr>
          <p:cNvCxnSpPr>
            <a:cxnSpLocks/>
          </p:cNvCxnSpPr>
          <p:nvPr/>
        </p:nvCxnSpPr>
        <p:spPr>
          <a:xfrm flipH="1">
            <a:off x="3109581" y="4329508"/>
            <a:ext cx="9098" cy="6104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06CCF703-231E-8AA9-3227-B873AFAC53E5}"/>
              </a:ext>
            </a:extLst>
          </p:cNvPr>
          <p:cNvSpPr/>
          <p:nvPr/>
        </p:nvSpPr>
        <p:spPr>
          <a:xfrm>
            <a:off x="7729705" y="3597009"/>
            <a:ext cx="857927" cy="394210"/>
          </a:xfrm>
          <a:prstGeom prst="rect">
            <a:avLst/>
          </a:prstGeom>
        </p:spPr>
        <p:txBody>
          <a:bodyPr wrap="none">
            <a:spAutoFit/>
          </a:bodyPr>
          <a:lstStyle/>
          <a:p>
            <a:pPr>
              <a:lnSpc>
                <a:spcPct val="120000"/>
              </a:lnSpc>
            </a:pPr>
            <a:r>
              <a:rPr lang="en-US" altLang="zh-CN" dirty="0">
                <a:cs typeface="+mn-ea"/>
                <a:sym typeface="+mn-lt"/>
              </a:rPr>
              <a:t>Seq=1</a:t>
            </a:r>
            <a:endParaRPr lang="zh-CN" altLang="en-US" dirty="0">
              <a:cs typeface="+mn-ea"/>
              <a:sym typeface="+mn-lt"/>
            </a:endParaRPr>
          </a:p>
        </p:txBody>
      </p:sp>
      <p:sp>
        <p:nvSpPr>
          <p:cNvPr id="36" name="矩形 35">
            <a:extLst>
              <a:ext uri="{FF2B5EF4-FFF2-40B4-BE49-F238E27FC236}">
                <a16:creationId xmlns:a16="http://schemas.microsoft.com/office/drawing/2014/main" id="{4C3BF64D-589B-8AC4-6AE1-4930D6FF3A37}"/>
              </a:ext>
            </a:extLst>
          </p:cNvPr>
          <p:cNvSpPr/>
          <p:nvPr/>
        </p:nvSpPr>
        <p:spPr>
          <a:xfrm>
            <a:off x="7729705" y="4142074"/>
            <a:ext cx="2935419" cy="728533"/>
          </a:xfrm>
          <a:prstGeom prst="rect">
            <a:avLst/>
          </a:prstGeom>
        </p:spPr>
        <p:txBody>
          <a:bodyPr wrap="none">
            <a:spAutoFit/>
          </a:bodyPr>
          <a:lstStyle/>
          <a:p>
            <a:pPr>
              <a:lnSpc>
                <a:spcPct val="120000"/>
              </a:lnSpc>
            </a:pPr>
            <a:r>
              <a:rPr lang="en-US" altLang="zh-CN" dirty="0">
                <a:solidFill>
                  <a:srgbClr val="FF0000"/>
                </a:solidFill>
                <a:cs typeface="+mn-ea"/>
                <a:sym typeface="+mn-lt"/>
              </a:rPr>
              <a:t>Seq=1</a:t>
            </a:r>
            <a:r>
              <a:rPr lang="zh-CN" altLang="en-US" dirty="0">
                <a:solidFill>
                  <a:srgbClr val="FF0000"/>
                </a:solidFill>
                <a:cs typeface="+mn-ea"/>
                <a:sym typeface="+mn-lt"/>
              </a:rPr>
              <a:t>，新帧还是重发帧？</a:t>
            </a:r>
            <a:endParaRPr lang="en-US" altLang="zh-CN" dirty="0">
              <a:solidFill>
                <a:srgbClr val="FF0000"/>
              </a:solidFill>
              <a:cs typeface="+mn-ea"/>
              <a:sym typeface="+mn-lt"/>
            </a:endParaRPr>
          </a:p>
          <a:p>
            <a:pPr>
              <a:lnSpc>
                <a:spcPct val="120000"/>
              </a:lnSpc>
            </a:pPr>
            <a:r>
              <a:rPr lang="en-US" altLang="zh-CN" dirty="0">
                <a:solidFill>
                  <a:srgbClr val="FF0000"/>
                </a:solidFill>
                <a:cs typeface="+mn-ea"/>
                <a:sym typeface="+mn-lt"/>
              </a:rPr>
              <a:t>              </a:t>
            </a:r>
            <a:r>
              <a:rPr lang="zh-CN" altLang="en-US" dirty="0">
                <a:solidFill>
                  <a:srgbClr val="FF0000"/>
                </a:solidFill>
                <a:cs typeface="+mn-ea"/>
                <a:sym typeface="+mn-lt"/>
              </a:rPr>
              <a:t>无法判断</a:t>
            </a:r>
          </a:p>
        </p:txBody>
      </p:sp>
      <p:sp>
        <p:nvSpPr>
          <p:cNvPr id="37" name="矩形 36">
            <a:extLst>
              <a:ext uri="{FF2B5EF4-FFF2-40B4-BE49-F238E27FC236}">
                <a16:creationId xmlns:a16="http://schemas.microsoft.com/office/drawing/2014/main" id="{B9F83835-FCDB-F0A2-8E5D-B77C1C6B833C}"/>
              </a:ext>
            </a:extLst>
          </p:cNvPr>
          <p:cNvSpPr/>
          <p:nvPr/>
        </p:nvSpPr>
        <p:spPr>
          <a:xfrm>
            <a:off x="7541567" y="2999675"/>
            <a:ext cx="2992083" cy="3544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矩形 37">
            <a:extLst>
              <a:ext uri="{FF2B5EF4-FFF2-40B4-BE49-F238E27FC236}">
                <a16:creationId xmlns:a16="http://schemas.microsoft.com/office/drawing/2014/main" id="{A2B158EC-B3F4-32CB-391E-5928CEF93CEA}"/>
              </a:ext>
            </a:extLst>
          </p:cNvPr>
          <p:cNvSpPr/>
          <p:nvPr/>
        </p:nvSpPr>
        <p:spPr>
          <a:xfrm>
            <a:off x="8553875" y="3046107"/>
            <a:ext cx="877163" cy="396134"/>
          </a:xfrm>
          <a:prstGeom prst="rect">
            <a:avLst/>
          </a:prstGeom>
        </p:spPr>
        <p:txBody>
          <a:bodyPr wrap="none">
            <a:spAutoFit/>
          </a:bodyPr>
          <a:lstStyle/>
          <a:p>
            <a:pPr>
              <a:lnSpc>
                <a:spcPct val="120000"/>
              </a:lnSpc>
            </a:pPr>
            <a:r>
              <a:rPr lang="zh-CN" altLang="en-US" b="1" dirty="0">
                <a:cs typeface="+mn-ea"/>
                <a:sym typeface="+mn-lt"/>
              </a:rPr>
              <a:t>接收端</a:t>
            </a:r>
          </a:p>
        </p:txBody>
      </p:sp>
      <p:sp>
        <p:nvSpPr>
          <p:cNvPr id="39" name="矩形 38">
            <a:extLst>
              <a:ext uri="{FF2B5EF4-FFF2-40B4-BE49-F238E27FC236}">
                <a16:creationId xmlns:a16="http://schemas.microsoft.com/office/drawing/2014/main" id="{8C33428F-FD83-146F-4A80-328C19828F87}"/>
              </a:ext>
            </a:extLst>
          </p:cNvPr>
          <p:cNvSpPr/>
          <p:nvPr/>
        </p:nvSpPr>
        <p:spPr>
          <a:xfrm>
            <a:off x="7822255" y="5530531"/>
            <a:ext cx="922047" cy="394210"/>
          </a:xfrm>
          <a:prstGeom prst="rect">
            <a:avLst/>
          </a:prstGeom>
        </p:spPr>
        <p:txBody>
          <a:bodyPr wrap="none">
            <a:spAutoFit/>
          </a:bodyPr>
          <a:lstStyle/>
          <a:p>
            <a:pPr>
              <a:lnSpc>
                <a:spcPct val="120000"/>
              </a:lnSpc>
            </a:pPr>
            <a:r>
              <a:rPr lang="en-US" altLang="zh-CN" dirty="0">
                <a:cs typeface="+mn-ea"/>
                <a:sym typeface="+mn-lt"/>
              </a:rPr>
              <a:t>ACK=2</a:t>
            </a:r>
            <a:endParaRPr lang="zh-CN" altLang="en-US" dirty="0">
              <a:cs typeface="+mn-ea"/>
              <a:sym typeface="+mn-lt"/>
            </a:endParaRPr>
          </a:p>
        </p:txBody>
      </p:sp>
      <p:cxnSp>
        <p:nvCxnSpPr>
          <p:cNvPr id="40" name="直接连接符 39">
            <a:extLst>
              <a:ext uri="{FF2B5EF4-FFF2-40B4-BE49-F238E27FC236}">
                <a16:creationId xmlns:a16="http://schemas.microsoft.com/office/drawing/2014/main" id="{796F348F-14B2-E066-747F-E254259D1752}"/>
              </a:ext>
            </a:extLst>
          </p:cNvPr>
          <p:cNvCxnSpPr>
            <a:cxnSpLocks/>
          </p:cNvCxnSpPr>
          <p:nvPr/>
        </p:nvCxnSpPr>
        <p:spPr>
          <a:xfrm>
            <a:off x="7729705" y="5042420"/>
            <a:ext cx="2525505"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058E053-7362-D71B-C956-FAADA55AAC2C}"/>
              </a:ext>
            </a:extLst>
          </p:cNvPr>
          <p:cNvSpPr/>
          <p:nvPr/>
        </p:nvSpPr>
        <p:spPr>
          <a:xfrm>
            <a:off x="1508763" y="3023603"/>
            <a:ext cx="4019679" cy="3520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矩形 41">
            <a:extLst>
              <a:ext uri="{FF2B5EF4-FFF2-40B4-BE49-F238E27FC236}">
                <a16:creationId xmlns:a16="http://schemas.microsoft.com/office/drawing/2014/main" id="{E80EC2F8-4C86-6545-2F68-8EB6FA5ECD36}"/>
              </a:ext>
            </a:extLst>
          </p:cNvPr>
          <p:cNvSpPr/>
          <p:nvPr/>
        </p:nvSpPr>
        <p:spPr>
          <a:xfrm>
            <a:off x="2859593" y="3090234"/>
            <a:ext cx="877163" cy="396134"/>
          </a:xfrm>
          <a:prstGeom prst="rect">
            <a:avLst/>
          </a:prstGeom>
        </p:spPr>
        <p:txBody>
          <a:bodyPr wrap="none">
            <a:spAutoFit/>
          </a:bodyPr>
          <a:lstStyle/>
          <a:p>
            <a:pPr>
              <a:lnSpc>
                <a:spcPct val="120000"/>
              </a:lnSpc>
            </a:pPr>
            <a:r>
              <a:rPr lang="zh-CN" altLang="en-US" b="1" dirty="0">
                <a:cs typeface="+mn-ea"/>
                <a:sym typeface="+mn-lt"/>
              </a:rPr>
              <a:t>发送端</a:t>
            </a:r>
          </a:p>
        </p:txBody>
      </p:sp>
      <p:cxnSp>
        <p:nvCxnSpPr>
          <p:cNvPr id="43" name="直接连接符 42">
            <a:extLst>
              <a:ext uri="{FF2B5EF4-FFF2-40B4-BE49-F238E27FC236}">
                <a16:creationId xmlns:a16="http://schemas.microsoft.com/office/drawing/2014/main" id="{635A1806-DBD2-DA43-4E3D-2CA648595B8D}"/>
              </a:ext>
            </a:extLst>
          </p:cNvPr>
          <p:cNvCxnSpPr>
            <a:cxnSpLocks/>
          </p:cNvCxnSpPr>
          <p:nvPr/>
        </p:nvCxnSpPr>
        <p:spPr>
          <a:xfrm flipH="1">
            <a:off x="3360619" y="5116529"/>
            <a:ext cx="9098" cy="610428"/>
          </a:xfrm>
          <a:prstGeom prst="line">
            <a:avLst/>
          </a:prstGeom>
          <a:ln w="31750">
            <a:solidFill>
              <a:srgbClr val="3333FF"/>
            </a:solidFill>
            <a:headEnd type="arrow"/>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AB886BA-ED5D-83D3-EECB-102E01F0D384}"/>
              </a:ext>
            </a:extLst>
          </p:cNvPr>
          <p:cNvCxnSpPr>
            <a:cxnSpLocks/>
          </p:cNvCxnSpPr>
          <p:nvPr/>
        </p:nvCxnSpPr>
        <p:spPr>
          <a:xfrm flipH="1">
            <a:off x="2372033" y="5127874"/>
            <a:ext cx="9098" cy="610428"/>
          </a:xfrm>
          <a:prstGeom prst="line">
            <a:avLst/>
          </a:prstGeom>
          <a:ln w="31750">
            <a:solidFill>
              <a:srgbClr val="FF0000"/>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EED3A8B-B16F-45AE-E078-D01CFC745F03}"/>
              </a:ext>
            </a:extLst>
          </p:cNvPr>
          <p:cNvCxnSpPr>
            <a:cxnSpLocks/>
          </p:cNvCxnSpPr>
          <p:nvPr/>
        </p:nvCxnSpPr>
        <p:spPr>
          <a:xfrm flipH="1">
            <a:off x="2369805" y="5698442"/>
            <a:ext cx="928369" cy="2391"/>
          </a:xfrm>
          <a:prstGeom prst="straightConnector1">
            <a:avLst/>
          </a:prstGeom>
          <a:ln w="317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09529631-1AC4-1C00-4D3B-3F013FB213F8}"/>
              </a:ext>
            </a:extLst>
          </p:cNvPr>
          <p:cNvSpPr/>
          <p:nvPr/>
        </p:nvSpPr>
        <p:spPr>
          <a:xfrm>
            <a:off x="2446667" y="5804257"/>
            <a:ext cx="2537874" cy="728533"/>
          </a:xfrm>
          <a:prstGeom prst="rect">
            <a:avLst/>
          </a:prstGeom>
        </p:spPr>
        <p:txBody>
          <a:bodyPr wrap="none">
            <a:spAutoFit/>
          </a:bodyPr>
          <a:lstStyle/>
          <a:p>
            <a:pPr algn="ctr">
              <a:lnSpc>
                <a:spcPct val="120000"/>
              </a:lnSpc>
            </a:pPr>
            <a:r>
              <a:rPr lang="en-US" altLang="zh-CN" dirty="0">
                <a:cs typeface="+mn-ea"/>
                <a:sym typeface="+mn-lt"/>
              </a:rPr>
              <a:t>ACK=2</a:t>
            </a:r>
            <a:r>
              <a:rPr lang="zh-CN" altLang="en-US" dirty="0">
                <a:cs typeface="+mn-ea"/>
                <a:sym typeface="+mn-lt"/>
              </a:rPr>
              <a:t>，是那一帧呢？</a:t>
            </a:r>
            <a:endParaRPr lang="en-US" altLang="zh-CN" dirty="0">
              <a:cs typeface="+mn-ea"/>
              <a:sym typeface="+mn-lt"/>
            </a:endParaRPr>
          </a:p>
          <a:p>
            <a:pPr algn="ctr">
              <a:lnSpc>
                <a:spcPct val="120000"/>
              </a:lnSpc>
            </a:pPr>
            <a:r>
              <a:rPr lang="zh-CN" altLang="en-US" dirty="0">
                <a:cs typeface="+mn-ea"/>
                <a:sym typeface="+mn-lt"/>
              </a:rPr>
              <a:t>无法判断</a:t>
            </a:r>
          </a:p>
        </p:txBody>
      </p:sp>
    </p:spTree>
    <p:extLst>
      <p:ext uri="{BB962C8B-B14F-4D97-AF65-F5344CB8AC3E}">
        <p14:creationId xmlns:p14="http://schemas.microsoft.com/office/powerpoint/2010/main" val="3300018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860F-5A48-17E2-C8B9-31AAAE593596}"/>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a:t>
            </a:r>
            <a:r>
              <a:rPr lang="en-US" altLang="zh-CN" sz="3200" b="1" dirty="0">
                <a:latin typeface="+mn-lt"/>
                <a:ea typeface="+mn-ea"/>
                <a:cs typeface="+mn-ea"/>
                <a:sym typeface="+mn-lt"/>
              </a:rPr>
              <a:t>n</a:t>
            </a:r>
            <a:r>
              <a:rPr lang="zh-CN" altLang="en-US" sz="3200" b="1" dirty="0">
                <a:latin typeface="+mn-lt"/>
                <a:ea typeface="+mn-ea"/>
                <a:cs typeface="+mn-ea"/>
                <a:sym typeface="+mn-lt"/>
              </a:rPr>
              <a:t>时，确认帧</a:t>
            </a:r>
            <a:r>
              <a:rPr lang="en-US" altLang="zh-CN" sz="3200" b="1" dirty="0">
                <a:latin typeface="+mn-lt"/>
                <a:ea typeface="+mn-ea"/>
                <a:cs typeface="+mn-ea"/>
                <a:sym typeface="+mn-lt"/>
              </a:rPr>
              <a:t>ACK</a:t>
            </a:r>
            <a:r>
              <a:rPr lang="zh-CN" altLang="en-US" sz="3200" b="1" dirty="0">
                <a:latin typeface="+mn-lt"/>
                <a:ea typeface="+mn-ea"/>
                <a:cs typeface="+mn-ea"/>
                <a:sym typeface="+mn-lt"/>
              </a:rPr>
              <a:t>丢失时协议失败</a:t>
            </a:r>
            <a:endParaRPr lang="zh-CN" altLang="en-US" dirty="0"/>
          </a:p>
        </p:txBody>
      </p:sp>
      <p:sp>
        <p:nvSpPr>
          <p:cNvPr id="4" name="灯片编号占位符 3">
            <a:extLst>
              <a:ext uri="{FF2B5EF4-FFF2-40B4-BE49-F238E27FC236}">
                <a16:creationId xmlns:a16="http://schemas.microsoft.com/office/drawing/2014/main" id="{F7B08C0B-B3AA-7FAC-9B57-82D70FDDF42E}"/>
              </a:ext>
            </a:extLst>
          </p:cNvPr>
          <p:cNvSpPr>
            <a:spLocks noGrp="1"/>
          </p:cNvSpPr>
          <p:nvPr>
            <p:ph type="sldNum" sz="quarter" idx="12"/>
          </p:nvPr>
        </p:nvSpPr>
        <p:spPr/>
        <p:txBody>
          <a:bodyPr/>
          <a:lstStyle/>
          <a:p>
            <a:fld id="{C8BB1146-E542-4D4E-B8E9-6919A11DDD48}" type="slidenum">
              <a:rPr lang="en-US" smtClean="0"/>
              <a:t>83</a:t>
            </a:fld>
            <a:endParaRPr lang="en-US"/>
          </a:p>
        </p:txBody>
      </p:sp>
      <p:sp>
        <p:nvSpPr>
          <p:cNvPr id="5" name="Line 30">
            <a:extLst>
              <a:ext uri="{FF2B5EF4-FFF2-40B4-BE49-F238E27FC236}">
                <a16:creationId xmlns:a16="http://schemas.microsoft.com/office/drawing/2014/main" id="{423EAF3C-846B-9055-D11A-9D0C7F0AEDD9}"/>
              </a:ext>
            </a:extLst>
          </p:cNvPr>
          <p:cNvSpPr>
            <a:spLocks noChangeShapeType="1"/>
          </p:cNvSpPr>
          <p:nvPr/>
        </p:nvSpPr>
        <p:spPr bwMode="auto">
          <a:xfrm>
            <a:off x="4151313" y="1447346"/>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20DA3DA-15FF-4297-45D4-553615EA2EC6}"/>
              </a:ext>
            </a:extLst>
          </p:cNvPr>
          <p:cNvSpPr>
            <a:spLocks noChangeShapeType="1"/>
          </p:cNvSpPr>
          <p:nvPr/>
        </p:nvSpPr>
        <p:spPr bwMode="auto">
          <a:xfrm>
            <a:off x="3935413"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943CA60B-AF2C-FFA7-7F2F-3C276C6CEF79}"/>
              </a:ext>
            </a:extLst>
          </p:cNvPr>
          <p:cNvSpPr>
            <a:spLocks noChangeShapeType="1"/>
          </p:cNvSpPr>
          <p:nvPr/>
        </p:nvSpPr>
        <p:spPr bwMode="auto">
          <a:xfrm>
            <a:off x="6959600"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6D8F5603-D31D-2DC3-D95D-AC550C5B1F6E}"/>
              </a:ext>
            </a:extLst>
          </p:cNvPr>
          <p:cNvSpPr>
            <a:spLocks noChangeShapeType="1"/>
          </p:cNvSpPr>
          <p:nvPr/>
        </p:nvSpPr>
        <p:spPr bwMode="auto">
          <a:xfrm>
            <a:off x="3935414" y="2023610"/>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6385C56E-CAA7-B099-B5EB-C94D35F667F0}"/>
              </a:ext>
            </a:extLst>
          </p:cNvPr>
          <p:cNvSpPr>
            <a:spLocks noChangeShapeType="1"/>
          </p:cNvSpPr>
          <p:nvPr/>
        </p:nvSpPr>
        <p:spPr bwMode="auto">
          <a:xfrm>
            <a:off x="3935414" y="4111172"/>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8DECB535-339D-F078-BFFF-70E66BD32D67}"/>
              </a:ext>
            </a:extLst>
          </p:cNvPr>
          <p:cNvSpPr>
            <a:spLocks noChangeShapeType="1"/>
          </p:cNvSpPr>
          <p:nvPr/>
        </p:nvSpPr>
        <p:spPr bwMode="auto">
          <a:xfrm flipH="1">
            <a:off x="4727576" y="2960235"/>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F14664F1-9FD8-B13C-507F-B5153AEC211C}"/>
              </a:ext>
            </a:extLst>
          </p:cNvPr>
          <p:cNvSpPr txBox="1">
            <a:spLocks noChangeArrowheads="1"/>
          </p:cNvSpPr>
          <p:nvPr/>
        </p:nvSpPr>
        <p:spPr bwMode="auto">
          <a:xfrm>
            <a:off x="1919288" y="1807710"/>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0~7</a:t>
            </a:r>
          </a:p>
        </p:txBody>
      </p:sp>
      <p:pic>
        <p:nvPicPr>
          <p:cNvPr id="12" name="Picture 34">
            <a:extLst>
              <a:ext uri="{FF2B5EF4-FFF2-40B4-BE49-F238E27FC236}">
                <a16:creationId xmlns:a16="http://schemas.microsoft.com/office/drawing/2014/main" id="{AE5AFF8C-7C58-8BCD-01E3-4486EBBB8C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CC9F576A-86AB-1000-6659-94A1D85CAB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5">
            <a:extLst>
              <a:ext uri="{FF2B5EF4-FFF2-40B4-BE49-F238E27FC236}">
                <a16:creationId xmlns:a16="http://schemas.microsoft.com/office/drawing/2014/main" id="{8F433CD6-46D8-11DD-750B-B77CC8D0837C}"/>
              </a:ext>
            </a:extLst>
          </p:cNvPr>
          <p:cNvSpPr txBox="1">
            <a:spLocks noChangeArrowheads="1"/>
          </p:cNvSpPr>
          <p:nvPr/>
        </p:nvSpPr>
        <p:spPr bwMode="auto">
          <a:xfrm>
            <a:off x="1992313" y="3823835"/>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0~7</a:t>
            </a:r>
          </a:p>
        </p:txBody>
      </p:sp>
      <p:sp>
        <p:nvSpPr>
          <p:cNvPr id="15" name="Text Box 16">
            <a:extLst>
              <a:ext uri="{FF2B5EF4-FFF2-40B4-BE49-F238E27FC236}">
                <a16:creationId xmlns:a16="http://schemas.microsoft.com/office/drawing/2014/main" id="{B8BE55FB-DC08-AC2E-2B40-90D235966CCF}"/>
              </a:ext>
            </a:extLst>
          </p:cNvPr>
          <p:cNvSpPr txBox="1">
            <a:spLocks noChangeArrowheads="1"/>
          </p:cNvSpPr>
          <p:nvPr/>
        </p:nvSpPr>
        <p:spPr bwMode="auto">
          <a:xfrm>
            <a:off x="5048190" y="3176134"/>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ACK0</a:t>
            </a:r>
            <a:r>
              <a:rPr lang="zh-CN" altLang="en-US" sz="1600">
                <a:solidFill>
                  <a:srgbClr val="000000"/>
                </a:solidFill>
                <a:cs typeface="+mn-ea"/>
                <a:sym typeface="+mn-lt"/>
              </a:rPr>
              <a:t>丢失</a:t>
            </a:r>
          </a:p>
        </p:txBody>
      </p:sp>
      <p:sp>
        <p:nvSpPr>
          <p:cNvPr id="16" name="Text Box 17">
            <a:extLst>
              <a:ext uri="{FF2B5EF4-FFF2-40B4-BE49-F238E27FC236}">
                <a16:creationId xmlns:a16="http://schemas.microsoft.com/office/drawing/2014/main" id="{7D723B88-8511-1EBC-1881-3FF563D63618}"/>
              </a:ext>
            </a:extLst>
          </p:cNvPr>
          <p:cNvSpPr txBox="1">
            <a:spLocks noChangeArrowheads="1"/>
          </p:cNvSpPr>
          <p:nvPr/>
        </p:nvSpPr>
        <p:spPr bwMode="auto">
          <a:xfrm>
            <a:off x="7032626" y="2455410"/>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0~7</a:t>
            </a:r>
            <a:r>
              <a:rPr lang="zh-CN" altLang="en-US" sz="2000">
                <a:solidFill>
                  <a:srgbClr val="000000"/>
                </a:solidFill>
                <a:cs typeface="+mn-ea"/>
                <a:sym typeface="+mn-lt"/>
              </a:rPr>
              <a:t>，发送</a:t>
            </a:r>
            <a:r>
              <a:rPr lang="en-US" altLang="zh-CN" sz="2000">
                <a:solidFill>
                  <a:srgbClr val="000000"/>
                </a:solidFill>
                <a:cs typeface="+mn-ea"/>
                <a:sym typeface="+mn-lt"/>
              </a:rPr>
              <a:t>ACK0</a:t>
            </a:r>
          </a:p>
        </p:txBody>
      </p:sp>
      <p:sp>
        <p:nvSpPr>
          <p:cNvPr id="17" name="Text Box 18">
            <a:extLst>
              <a:ext uri="{FF2B5EF4-FFF2-40B4-BE49-F238E27FC236}">
                <a16:creationId xmlns:a16="http://schemas.microsoft.com/office/drawing/2014/main" id="{47D5D055-1F5C-3A67-2038-C73029A3F4C7}"/>
              </a:ext>
            </a:extLst>
          </p:cNvPr>
          <p:cNvSpPr txBox="1">
            <a:spLocks noChangeArrowheads="1"/>
          </p:cNvSpPr>
          <p:nvPr/>
        </p:nvSpPr>
        <p:spPr bwMode="auto">
          <a:xfrm>
            <a:off x="7032626" y="4471535"/>
            <a:ext cx="3311525"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0~7</a:t>
            </a:r>
            <a:r>
              <a:rPr lang="zh-CN" altLang="en-US" sz="2000" dirty="0">
                <a:solidFill>
                  <a:srgbClr val="000000"/>
                </a:solidFill>
                <a:cs typeface="+mn-ea"/>
                <a:sym typeface="+mn-lt"/>
              </a:rPr>
              <a:t>，接收到的帧编号正是所希望收到的编号，</a:t>
            </a:r>
            <a:r>
              <a:rPr lang="zh-CN" altLang="en-US" sz="2000" dirty="0">
                <a:solidFill>
                  <a:srgbClr val="FF0000"/>
                </a:solidFill>
                <a:cs typeface="+mn-ea"/>
                <a:sym typeface="+mn-lt"/>
              </a:rPr>
              <a:t>认为它们是新帧，但实际上它们是重复帧。</a:t>
            </a:r>
          </a:p>
        </p:txBody>
      </p:sp>
      <p:sp>
        <p:nvSpPr>
          <p:cNvPr id="18" name="Text Box 19">
            <a:extLst>
              <a:ext uri="{FF2B5EF4-FFF2-40B4-BE49-F238E27FC236}">
                <a16:creationId xmlns:a16="http://schemas.microsoft.com/office/drawing/2014/main" id="{B8F4EE19-DA23-1326-E7E6-F34BE89A78C7}"/>
              </a:ext>
            </a:extLst>
          </p:cNvPr>
          <p:cNvSpPr txBox="1">
            <a:spLocks noChangeArrowheads="1"/>
          </p:cNvSpPr>
          <p:nvPr/>
        </p:nvSpPr>
        <p:spPr bwMode="auto">
          <a:xfrm>
            <a:off x="4008438" y="16632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20">
            <a:extLst>
              <a:ext uri="{FF2B5EF4-FFF2-40B4-BE49-F238E27FC236}">
                <a16:creationId xmlns:a16="http://schemas.microsoft.com/office/drawing/2014/main" id="{09A6D6E1-752E-89F2-2204-A0596D2D1FE7}"/>
              </a:ext>
            </a:extLst>
          </p:cNvPr>
          <p:cNvSpPr txBox="1">
            <a:spLocks noChangeArrowheads="1"/>
          </p:cNvSpPr>
          <p:nvPr/>
        </p:nvSpPr>
        <p:spPr bwMode="auto">
          <a:xfrm>
            <a:off x="6600825" y="23109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21">
            <a:extLst>
              <a:ext uri="{FF2B5EF4-FFF2-40B4-BE49-F238E27FC236}">
                <a16:creationId xmlns:a16="http://schemas.microsoft.com/office/drawing/2014/main" id="{6DFD4192-DA25-0123-EC11-24A9957E3846}"/>
              </a:ext>
            </a:extLst>
          </p:cNvPr>
          <p:cNvSpPr txBox="1">
            <a:spLocks noChangeArrowheads="1"/>
          </p:cNvSpPr>
          <p:nvPr/>
        </p:nvSpPr>
        <p:spPr bwMode="auto">
          <a:xfrm>
            <a:off x="3935413" y="375239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2">
            <a:extLst>
              <a:ext uri="{FF2B5EF4-FFF2-40B4-BE49-F238E27FC236}">
                <a16:creationId xmlns:a16="http://schemas.microsoft.com/office/drawing/2014/main" id="{F2161B36-AF0B-19AC-355C-CDA5ECB8E460}"/>
              </a:ext>
            </a:extLst>
          </p:cNvPr>
          <p:cNvSpPr txBox="1">
            <a:spLocks noChangeArrowheads="1"/>
          </p:cNvSpPr>
          <p:nvPr/>
        </p:nvSpPr>
        <p:spPr bwMode="auto">
          <a:xfrm>
            <a:off x="6600825" y="4327071"/>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Text Box 25">
            <a:extLst>
              <a:ext uri="{FF2B5EF4-FFF2-40B4-BE49-F238E27FC236}">
                <a16:creationId xmlns:a16="http://schemas.microsoft.com/office/drawing/2014/main" id="{3BF6D0EE-713E-04DC-78D8-F1C6901AD0C7}"/>
              </a:ext>
            </a:extLst>
          </p:cNvPr>
          <p:cNvSpPr txBox="1">
            <a:spLocks noChangeArrowheads="1"/>
          </p:cNvSpPr>
          <p:nvPr/>
        </p:nvSpPr>
        <p:spPr bwMode="auto">
          <a:xfrm>
            <a:off x="3432175" y="2744334"/>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3" name="Group 29">
            <a:extLst>
              <a:ext uri="{FF2B5EF4-FFF2-40B4-BE49-F238E27FC236}">
                <a16:creationId xmlns:a16="http://schemas.microsoft.com/office/drawing/2014/main" id="{C29B6BE4-D720-6028-711D-51C25356DD6A}"/>
              </a:ext>
            </a:extLst>
          </p:cNvPr>
          <p:cNvGrpSpPr>
            <a:grpSpLocks/>
          </p:cNvGrpSpPr>
          <p:nvPr/>
        </p:nvGrpSpPr>
        <p:grpSpPr bwMode="auto">
          <a:xfrm>
            <a:off x="3646488" y="2023609"/>
            <a:ext cx="360362" cy="2087562"/>
            <a:chOff x="1337" y="1525"/>
            <a:chExt cx="227" cy="680"/>
          </a:xfrm>
        </p:grpSpPr>
        <p:sp>
          <p:nvSpPr>
            <p:cNvPr id="24" name="Line 26">
              <a:extLst>
                <a:ext uri="{FF2B5EF4-FFF2-40B4-BE49-F238E27FC236}">
                  <a16:creationId xmlns:a16="http://schemas.microsoft.com/office/drawing/2014/main" id="{B4281A68-3BA6-40B7-2213-9B9E3AB66306}"/>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5" name="Line 27">
              <a:extLst>
                <a:ext uri="{FF2B5EF4-FFF2-40B4-BE49-F238E27FC236}">
                  <a16:creationId xmlns:a16="http://schemas.microsoft.com/office/drawing/2014/main" id="{C60D0802-A2C1-26AE-305C-E91A5A0758B3}"/>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6" name="Line 28">
              <a:extLst>
                <a:ext uri="{FF2B5EF4-FFF2-40B4-BE49-F238E27FC236}">
                  <a16:creationId xmlns:a16="http://schemas.microsoft.com/office/drawing/2014/main" id="{DD01A4FB-A239-196E-AECF-800CE4E0AC37}"/>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27" name="矩形 26">
            <a:extLst>
              <a:ext uri="{FF2B5EF4-FFF2-40B4-BE49-F238E27FC236}">
                <a16:creationId xmlns:a16="http://schemas.microsoft.com/office/drawing/2014/main" id="{7FF8D259-B287-4B9E-407A-0F42220C9F6E}"/>
              </a:ext>
            </a:extLst>
          </p:cNvPr>
          <p:cNvSpPr/>
          <p:nvPr/>
        </p:nvSpPr>
        <p:spPr>
          <a:xfrm>
            <a:off x="6638159" y="4641714"/>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Tree>
    <p:extLst>
      <p:ext uri="{BB962C8B-B14F-4D97-AF65-F5344CB8AC3E}">
        <p14:creationId xmlns:p14="http://schemas.microsoft.com/office/powerpoint/2010/main" val="1383286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19925-7CDA-B9A8-3252-A89419680A12}"/>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 </a:t>
            </a:r>
            <a:r>
              <a:rPr lang="en-US" altLang="zh-CN" sz="3200" b="1" dirty="0">
                <a:latin typeface="+mn-lt"/>
                <a:ea typeface="+mn-ea"/>
                <a:cs typeface="+mn-ea"/>
                <a:sym typeface="+mn-lt"/>
              </a:rPr>
              <a:t>n-1 </a:t>
            </a:r>
            <a:r>
              <a:rPr lang="zh-CN" altLang="en-US" sz="3200" b="1" dirty="0">
                <a:latin typeface="+mn-lt"/>
                <a:ea typeface="+mn-ea"/>
                <a:cs typeface="+mn-ea"/>
                <a:sym typeface="+mn-lt"/>
              </a:rPr>
              <a:t>时，确认帧</a:t>
            </a:r>
            <a:r>
              <a:rPr lang="en-US" altLang="zh-CN" sz="3200" b="1" dirty="0">
                <a:latin typeface="+mn-lt"/>
                <a:ea typeface="+mn-ea"/>
                <a:cs typeface="+mn-ea"/>
                <a:sym typeface="+mn-lt"/>
              </a:rPr>
              <a:t>ACK</a:t>
            </a:r>
            <a:r>
              <a:rPr lang="zh-CN" altLang="en-US" sz="3200" b="1" dirty="0">
                <a:latin typeface="+mn-lt"/>
                <a:ea typeface="+mn-ea"/>
                <a:cs typeface="+mn-ea"/>
                <a:sym typeface="+mn-lt"/>
              </a:rPr>
              <a:t>丢失时协议依然成功</a:t>
            </a:r>
            <a:endParaRPr lang="zh-CN" altLang="en-US" dirty="0"/>
          </a:p>
        </p:txBody>
      </p:sp>
      <p:sp>
        <p:nvSpPr>
          <p:cNvPr id="4" name="灯片编号占位符 3">
            <a:extLst>
              <a:ext uri="{FF2B5EF4-FFF2-40B4-BE49-F238E27FC236}">
                <a16:creationId xmlns:a16="http://schemas.microsoft.com/office/drawing/2014/main" id="{E5662369-8FA4-8526-BC4D-29C29A0782E0}"/>
              </a:ext>
            </a:extLst>
          </p:cNvPr>
          <p:cNvSpPr>
            <a:spLocks noGrp="1"/>
          </p:cNvSpPr>
          <p:nvPr>
            <p:ph type="sldNum" sz="quarter" idx="12"/>
          </p:nvPr>
        </p:nvSpPr>
        <p:spPr/>
        <p:txBody>
          <a:bodyPr/>
          <a:lstStyle/>
          <a:p>
            <a:fld id="{C8BB1146-E542-4D4E-B8E9-6919A11DDD48}" type="slidenum">
              <a:rPr lang="en-US" smtClean="0"/>
              <a:t>84</a:t>
            </a:fld>
            <a:endParaRPr lang="en-US"/>
          </a:p>
        </p:txBody>
      </p:sp>
      <p:sp>
        <p:nvSpPr>
          <p:cNvPr id="5" name="Line 21">
            <a:extLst>
              <a:ext uri="{FF2B5EF4-FFF2-40B4-BE49-F238E27FC236}">
                <a16:creationId xmlns:a16="http://schemas.microsoft.com/office/drawing/2014/main" id="{D19FB7C7-888E-086C-DB28-F1E66582E020}"/>
              </a:ext>
            </a:extLst>
          </p:cNvPr>
          <p:cNvSpPr>
            <a:spLocks noChangeShapeType="1"/>
          </p:cNvSpPr>
          <p:nvPr/>
        </p:nvSpPr>
        <p:spPr bwMode="auto">
          <a:xfrm>
            <a:off x="4151313" y="1779359"/>
            <a:ext cx="27368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3">
            <a:extLst>
              <a:ext uri="{FF2B5EF4-FFF2-40B4-BE49-F238E27FC236}">
                <a16:creationId xmlns:a16="http://schemas.microsoft.com/office/drawing/2014/main" id="{C8A2A1CF-4280-D4F8-962E-9A3EE88386BE}"/>
              </a:ext>
            </a:extLst>
          </p:cNvPr>
          <p:cNvSpPr>
            <a:spLocks noChangeShapeType="1"/>
          </p:cNvSpPr>
          <p:nvPr/>
        </p:nvSpPr>
        <p:spPr bwMode="auto">
          <a:xfrm>
            <a:off x="3935413"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4">
            <a:extLst>
              <a:ext uri="{FF2B5EF4-FFF2-40B4-BE49-F238E27FC236}">
                <a16:creationId xmlns:a16="http://schemas.microsoft.com/office/drawing/2014/main" id="{711C60EE-9E7B-F37D-88FD-E1847045283C}"/>
              </a:ext>
            </a:extLst>
          </p:cNvPr>
          <p:cNvSpPr>
            <a:spLocks noChangeShapeType="1"/>
          </p:cNvSpPr>
          <p:nvPr/>
        </p:nvSpPr>
        <p:spPr bwMode="auto">
          <a:xfrm>
            <a:off x="6959600"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5">
            <a:extLst>
              <a:ext uri="{FF2B5EF4-FFF2-40B4-BE49-F238E27FC236}">
                <a16:creationId xmlns:a16="http://schemas.microsoft.com/office/drawing/2014/main" id="{17703837-0BEF-EC92-A5C4-244E34C7A1BA}"/>
              </a:ext>
            </a:extLst>
          </p:cNvPr>
          <p:cNvSpPr>
            <a:spLocks noChangeShapeType="1"/>
          </p:cNvSpPr>
          <p:nvPr/>
        </p:nvSpPr>
        <p:spPr bwMode="auto">
          <a:xfrm>
            <a:off x="3935414" y="2355623"/>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94104633-97AA-7F5B-BDBA-264B49E1CF3C}"/>
              </a:ext>
            </a:extLst>
          </p:cNvPr>
          <p:cNvSpPr>
            <a:spLocks noChangeShapeType="1"/>
          </p:cNvSpPr>
          <p:nvPr/>
        </p:nvSpPr>
        <p:spPr bwMode="auto">
          <a:xfrm>
            <a:off x="3935414" y="4443185"/>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4704A43D-5628-AFD2-27F2-8AB8BE5F65E3}"/>
              </a:ext>
            </a:extLst>
          </p:cNvPr>
          <p:cNvSpPr>
            <a:spLocks noChangeShapeType="1"/>
          </p:cNvSpPr>
          <p:nvPr/>
        </p:nvSpPr>
        <p:spPr bwMode="auto">
          <a:xfrm flipH="1">
            <a:off x="4727576" y="3292248"/>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8">
            <a:extLst>
              <a:ext uri="{FF2B5EF4-FFF2-40B4-BE49-F238E27FC236}">
                <a16:creationId xmlns:a16="http://schemas.microsoft.com/office/drawing/2014/main" id="{59C90DD4-9A76-EC20-A1E6-94CC93D0253B}"/>
              </a:ext>
            </a:extLst>
          </p:cNvPr>
          <p:cNvSpPr txBox="1">
            <a:spLocks noChangeArrowheads="1"/>
          </p:cNvSpPr>
          <p:nvPr/>
        </p:nvSpPr>
        <p:spPr bwMode="auto">
          <a:xfrm>
            <a:off x="1919288" y="2139723"/>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0~6</a:t>
            </a:r>
          </a:p>
        </p:txBody>
      </p:sp>
      <p:pic>
        <p:nvPicPr>
          <p:cNvPr id="12" name="Picture 34">
            <a:extLst>
              <a:ext uri="{FF2B5EF4-FFF2-40B4-BE49-F238E27FC236}">
                <a16:creationId xmlns:a16="http://schemas.microsoft.com/office/drawing/2014/main" id="{C785BA36-E4B2-EDAD-A20D-EAB599D2FD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F72406C8-7EEC-395B-6BB4-023B9024FD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3">
            <a:extLst>
              <a:ext uri="{FF2B5EF4-FFF2-40B4-BE49-F238E27FC236}">
                <a16:creationId xmlns:a16="http://schemas.microsoft.com/office/drawing/2014/main" id="{0AC9EFA8-5B96-B4A5-E539-B991BC73811F}"/>
              </a:ext>
            </a:extLst>
          </p:cNvPr>
          <p:cNvSpPr txBox="1">
            <a:spLocks noChangeArrowheads="1"/>
          </p:cNvSpPr>
          <p:nvPr/>
        </p:nvSpPr>
        <p:spPr bwMode="auto">
          <a:xfrm>
            <a:off x="1992313" y="4155848"/>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超时，重新发送数据帧</a:t>
            </a:r>
            <a:r>
              <a:rPr lang="en-US" altLang="zh-CN" sz="2000">
                <a:solidFill>
                  <a:srgbClr val="000000"/>
                </a:solidFill>
                <a:cs typeface="+mn-ea"/>
                <a:sym typeface="+mn-lt"/>
              </a:rPr>
              <a:t>0~6</a:t>
            </a:r>
          </a:p>
        </p:txBody>
      </p:sp>
      <p:sp>
        <p:nvSpPr>
          <p:cNvPr id="15" name="Text Box 14">
            <a:extLst>
              <a:ext uri="{FF2B5EF4-FFF2-40B4-BE49-F238E27FC236}">
                <a16:creationId xmlns:a16="http://schemas.microsoft.com/office/drawing/2014/main" id="{7E6CE2EB-EB6E-8132-86C4-ECDB027B52B7}"/>
              </a:ext>
            </a:extLst>
          </p:cNvPr>
          <p:cNvSpPr txBox="1">
            <a:spLocks noChangeArrowheads="1"/>
          </p:cNvSpPr>
          <p:nvPr/>
        </p:nvSpPr>
        <p:spPr bwMode="auto">
          <a:xfrm>
            <a:off x="5048190" y="3508147"/>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ACK7</a:t>
            </a:r>
            <a:r>
              <a:rPr lang="zh-CN" altLang="en-US" sz="1600">
                <a:solidFill>
                  <a:srgbClr val="000000"/>
                </a:solidFill>
                <a:cs typeface="+mn-ea"/>
                <a:sym typeface="+mn-lt"/>
              </a:rPr>
              <a:t>丢失</a:t>
            </a:r>
          </a:p>
        </p:txBody>
      </p:sp>
      <p:sp>
        <p:nvSpPr>
          <p:cNvPr id="16" name="Text Box 15">
            <a:extLst>
              <a:ext uri="{FF2B5EF4-FFF2-40B4-BE49-F238E27FC236}">
                <a16:creationId xmlns:a16="http://schemas.microsoft.com/office/drawing/2014/main" id="{3FA1B2EB-0410-F5C1-D810-1AEA86746BFC}"/>
              </a:ext>
            </a:extLst>
          </p:cNvPr>
          <p:cNvSpPr txBox="1">
            <a:spLocks noChangeArrowheads="1"/>
          </p:cNvSpPr>
          <p:nvPr/>
        </p:nvSpPr>
        <p:spPr bwMode="auto">
          <a:xfrm>
            <a:off x="7032626" y="2787423"/>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0~6</a:t>
            </a:r>
            <a:r>
              <a:rPr lang="zh-CN" altLang="en-US" sz="2000">
                <a:solidFill>
                  <a:srgbClr val="000000"/>
                </a:solidFill>
                <a:cs typeface="+mn-ea"/>
                <a:sym typeface="+mn-lt"/>
              </a:rPr>
              <a:t>，发送</a:t>
            </a:r>
            <a:r>
              <a:rPr lang="en-US" altLang="zh-CN" sz="2000">
                <a:solidFill>
                  <a:srgbClr val="000000"/>
                </a:solidFill>
                <a:cs typeface="+mn-ea"/>
                <a:sym typeface="+mn-lt"/>
              </a:rPr>
              <a:t>ACK7</a:t>
            </a:r>
          </a:p>
        </p:txBody>
      </p:sp>
      <p:sp>
        <p:nvSpPr>
          <p:cNvPr id="17" name="Text Box 16">
            <a:extLst>
              <a:ext uri="{FF2B5EF4-FFF2-40B4-BE49-F238E27FC236}">
                <a16:creationId xmlns:a16="http://schemas.microsoft.com/office/drawing/2014/main" id="{96586C74-5709-D5A2-A450-6B54B2396A21}"/>
              </a:ext>
            </a:extLst>
          </p:cNvPr>
          <p:cNvSpPr txBox="1">
            <a:spLocks noChangeArrowheads="1"/>
          </p:cNvSpPr>
          <p:nvPr/>
        </p:nvSpPr>
        <p:spPr bwMode="auto">
          <a:xfrm>
            <a:off x="7032626" y="4803548"/>
            <a:ext cx="3167063"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0~6</a:t>
            </a:r>
            <a:r>
              <a:rPr lang="zh-CN" altLang="en-US" sz="2000" dirty="0">
                <a:solidFill>
                  <a:srgbClr val="000000"/>
                </a:solidFill>
                <a:cs typeface="+mn-ea"/>
                <a:sym typeface="+mn-lt"/>
              </a:rPr>
              <a:t>，接收到的帧编号不是所希望收到的编号，它们是重复帧。</a:t>
            </a:r>
          </a:p>
        </p:txBody>
      </p:sp>
      <p:sp>
        <p:nvSpPr>
          <p:cNvPr id="18" name="Text Box 17">
            <a:extLst>
              <a:ext uri="{FF2B5EF4-FFF2-40B4-BE49-F238E27FC236}">
                <a16:creationId xmlns:a16="http://schemas.microsoft.com/office/drawing/2014/main" id="{031B5524-80E5-8D67-DE24-461913096598}"/>
              </a:ext>
            </a:extLst>
          </p:cNvPr>
          <p:cNvSpPr txBox="1">
            <a:spLocks noChangeArrowheads="1"/>
          </p:cNvSpPr>
          <p:nvPr/>
        </p:nvSpPr>
        <p:spPr bwMode="auto">
          <a:xfrm>
            <a:off x="4008438" y="19952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18">
            <a:extLst>
              <a:ext uri="{FF2B5EF4-FFF2-40B4-BE49-F238E27FC236}">
                <a16:creationId xmlns:a16="http://schemas.microsoft.com/office/drawing/2014/main" id="{765BC221-EC84-F2EF-F80E-20655C85D92F}"/>
              </a:ext>
            </a:extLst>
          </p:cNvPr>
          <p:cNvSpPr txBox="1">
            <a:spLocks noChangeArrowheads="1"/>
          </p:cNvSpPr>
          <p:nvPr/>
        </p:nvSpPr>
        <p:spPr bwMode="auto">
          <a:xfrm>
            <a:off x="6600825" y="26429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19">
            <a:extLst>
              <a:ext uri="{FF2B5EF4-FFF2-40B4-BE49-F238E27FC236}">
                <a16:creationId xmlns:a16="http://schemas.microsoft.com/office/drawing/2014/main" id="{B3766280-123C-5E5C-00D3-07015A549AC4}"/>
              </a:ext>
            </a:extLst>
          </p:cNvPr>
          <p:cNvSpPr txBox="1">
            <a:spLocks noChangeArrowheads="1"/>
          </p:cNvSpPr>
          <p:nvPr/>
        </p:nvSpPr>
        <p:spPr bwMode="auto">
          <a:xfrm>
            <a:off x="3935413" y="408440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0">
            <a:extLst>
              <a:ext uri="{FF2B5EF4-FFF2-40B4-BE49-F238E27FC236}">
                <a16:creationId xmlns:a16="http://schemas.microsoft.com/office/drawing/2014/main" id="{93F2D030-C5A2-D913-79A5-0D46D9A328EC}"/>
              </a:ext>
            </a:extLst>
          </p:cNvPr>
          <p:cNvSpPr txBox="1">
            <a:spLocks noChangeArrowheads="1"/>
          </p:cNvSpPr>
          <p:nvPr/>
        </p:nvSpPr>
        <p:spPr bwMode="auto">
          <a:xfrm>
            <a:off x="6600825" y="465908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任意多边形: 形状 21">
            <a:extLst>
              <a:ext uri="{FF2B5EF4-FFF2-40B4-BE49-F238E27FC236}">
                <a16:creationId xmlns:a16="http://schemas.microsoft.com/office/drawing/2014/main" id="{5B8ACC91-5CBA-99BB-3F8F-33648CBE6C1A}"/>
              </a:ext>
            </a:extLst>
          </p:cNvPr>
          <p:cNvSpPr/>
          <p:nvPr/>
        </p:nvSpPr>
        <p:spPr>
          <a:xfrm>
            <a:off x="5756210" y="4506029"/>
            <a:ext cx="2039006" cy="966952"/>
          </a:xfrm>
          <a:custGeom>
            <a:avLst/>
            <a:gdLst>
              <a:gd name="connsiteX0" fmla="*/ 0 w 2039006"/>
              <a:gd name="connsiteY0" fmla="*/ 641131 h 966952"/>
              <a:gd name="connsiteX1" fmla="*/ 73572 w 2039006"/>
              <a:gd name="connsiteY1" fmla="*/ 809296 h 966952"/>
              <a:gd name="connsiteX2" fmla="*/ 105103 w 2039006"/>
              <a:gd name="connsiteY2" fmla="*/ 882869 h 966952"/>
              <a:gd name="connsiteX3" fmla="*/ 126124 w 2039006"/>
              <a:gd name="connsiteY3" fmla="*/ 945931 h 966952"/>
              <a:gd name="connsiteX4" fmla="*/ 157655 w 2039006"/>
              <a:gd name="connsiteY4" fmla="*/ 966952 h 966952"/>
              <a:gd name="connsiteX5" fmla="*/ 220717 w 2039006"/>
              <a:gd name="connsiteY5" fmla="*/ 956441 h 966952"/>
              <a:gd name="connsiteX6" fmla="*/ 346841 w 2039006"/>
              <a:gd name="connsiteY6" fmla="*/ 893379 h 966952"/>
              <a:gd name="connsiteX7" fmla="*/ 493986 w 2039006"/>
              <a:gd name="connsiteY7" fmla="*/ 819807 h 966952"/>
              <a:gd name="connsiteX8" fmla="*/ 756744 w 2039006"/>
              <a:gd name="connsiteY8" fmla="*/ 641131 h 966952"/>
              <a:gd name="connsiteX9" fmla="*/ 851338 w 2039006"/>
              <a:gd name="connsiteY9" fmla="*/ 588579 h 966952"/>
              <a:gd name="connsiteX10" fmla="*/ 945931 w 2039006"/>
              <a:gd name="connsiteY10" fmla="*/ 546538 h 966952"/>
              <a:gd name="connsiteX11" fmla="*/ 1124606 w 2039006"/>
              <a:gd name="connsiteY11" fmla="*/ 430924 h 966952"/>
              <a:gd name="connsiteX12" fmla="*/ 1566041 w 2039006"/>
              <a:gd name="connsiteY12" fmla="*/ 252248 h 966952"/>
              <a:gd name="connsiteX13" fmla="*/ 1681655 w 2039006"/>
              <a:gd name="connsiteY13" fmla="*/ 178676 h 966952"/>
              <a:gd name="connsiteX14" fmla="*/ 1891862 w 2039006"/>
              <a:gd name="connsiteY14" fmla="*/ 105103 h 966952"/>
              <a:gd name="connsiteX15" fmla="*/ 1954924 w 2039006"/>
              <a:gd name="connsiteY15" fmla="*/ 52552 h 966952"/>
              <a:gd name="connsiteX16" fmla="*/ 1986455 w 2039006"/>
              <a:gd name="connsiteY16" fmla="*/ 42041 h 966952"/>
              <a:gd name="connsiteX17" fmla="*/ 2039006 w 2039006"/>
              <a:gd name="connsiteY17" fmla="*/ 0 h 96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9006" h="966952">
                <a:moveTo>
                  <a:pt x="0" y="641131"/>
                </a:moveTo>
                <a:cubicBezTo>
                  <a:pt x="36712" y="787986"/>
                  <a:pt x="-3074" y="665585"/>
                  <a:pt x="73572" y="809296"/>
                </a:cubicBezTo>
                <a:cubicBezTo>
                  <a:pt x="86128" y="832839"/>
                  <a:pt x="95525" y="857966"/>
                  <a:pt x="105103" y="882869"/>
                </a:cubicBezTo>
                <a:cubicBezTo>
                  <a:pt x="113057" y="903550"/>
                  <a:pt x="107688" y="933640"/>
                  <a:pt x="126124" y="945931"/>
                </a:cubicBezTo>
                <a:lnTo>
                  <a:pt x="157655" y="966952"/>
                </a:lnTo>
                <a:cubicBezTo>
                  <a:pt x="178676" y="963448"/>
                  <a:pt x="200157" y="962048"/>
                  <a:pt x="220717" y="956441"/>
                </a:cubicBezTo>
                <a:cubicBezTo>
                  <a:pt x="274271" y="941835"/>
                  <a:pt x="294651" y="919474"/>
                  <a:pt x="346841" y="893379"/>
                </a:cubicBezTo>
                <a:cubicBezTo>
                  <a:pt x="455248" y="839175"/>
                  <a:pt x="340143" y="919353"/>
                  <a:pt x="493986" y="819807"/>
                </a:cubicBezTo>
                <a:cubicBezTo>
                  <a:pt x="582911" y="762267"/>
                  <a:pt x="664155" y="692569"/>
                  <a:pt x="756744" y="641131"/>
                </a:cubicBezTo>
                <a:cubicBezTo>
                  <a:pt x="788275" y="623614"/>
                  <a:pt x="819076" y="604710"/>
                  <a:pt x="851338" y="588579"/>
                </a:cubicBezTo>
                <a:cubicBezTo>
                  <a:pt x="882200" y="573148"/>
                  <a:pt x="916043" y="563781"/>
                  <a:pt x="945931" y="546538"/>
                </a:cubicBezTo>
                <a:cubicBezTo>
                  <a:pt x="1007377" y="511088"/>
                  <a:pt x="1056804" y="451786"/>
                  <a:pt x="1124606" y="430924"/>
                </a:cubicBezTo>
                <a:cubicBezTo>
                  <a:pt x="1282360" y="382385"/>
                  <a:pt x="1417063" y="347052"/>
                  <a:pt x="1566041" y="252248"/>
                </a:cubicBezTo>
                <a:cubicBezTo>
                  <a:pt x="1604579" y="227724"/>
                  <a:pt x="1640024" y="197477"/>
                  <a:pt x="1681655" y="178676"/>
                </a:cubicBezTo>
                <a:cubicBezTo>
                  <a:pt x="1749312" y="148121"/>
                  <a:pt x="1822729" y="132155"/>
                  <a:pt x="1891862" y="105103"/>
                </a:cubicBezTo>
                <a:cubicBezTo>
                  <a:pt x="1933490" y="88814"/>
                  <a:pt x="1917133" y="77746"/>
                  <a:pt x="1954924" y="52552"/>
                </a:cubicBezTo>
                <a:cubicBezTo>
                  <a:pt x="1964142" y="46406"/>
                  <a:pt x="1976546" y="46996"/>
                  <a:pt x="1986455" y="42041"/>
                </a:cubicBezTo>
                <a:cubicBezTo>
                  <a:pt x="2012975" y="28781"/>
                  <a:pt x="2019453" y="19554"/>
                  <a:pt x="2039006"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Tree>
    <p:extLst>
      <p:ext uri="{BB962C8B-B14F-4D97-AF65-F5344CB8AC3E}">
        <p14:creationId xmlns:p14="http://schemas.microsoft.com/office/powerpoint/2010/main" val="1448046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E22B-BF82-3C55-F831-8A5824AB96E8}"/>
              </a:ext>
            </a:extLst>
          </p:cNvPr>
          <p:cNvSpPr>
            <a:spLocks noGrp="1"/>
          </p:cNvSpPr>
          <p:nvPr>
            <p:ph type="title"/>
          </p:nvPr>
        </p:nvSpPr>
        <p:spPr/>
        <p:txBody>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协议实现（</a:t>
            </a:r>
            <a:r>
              <a:rPr lang="en-US" altLang="zh-CN" sz="3200" b="0" dirty="0">
                <a:solidFill>
                  <a:schemeClr val="tx1"/>
                </a:solidFill>
                <a:latin typeface="+mn-ea"/>
                <a:ea typeface="+mn-ea"/>
                <a:cs typeface="+mn-ea"/>
                <a:sym typeface="+mn-lt"/>
              </a:rPr>
              <a:t>1</a:t>
            </a:r>
            <a:r>
              <a:rPr lang="zh-CN" altLang="en-US" sz="3200" b="0" dirty="0">
                <a:solidFill>
                  <a:schemeClr val="tx1"/>
                </a:solidFill>
                <a:latin typeface="+mn-ea"/>
                <a:ea typeface="+mn-ea"/>
                <a:cs typeface="+mn-ea"/>
                <a:sym typeface="+mn-lt"/>
              </a:rPr>
              <a:t>）</a:t>
            </a:r>
            <a:endParaRPr lang="zh-CN" altLang="en-US" b="0" dirty="0">
              <a:latin typeface="+mn-ea"/>
              <a:ea typeface="+mn-ea"/>
            </a:endParaRPr>
          </a:p>
        </p:txBody>
      </p:sp>
      <p:sp>
        <p:nvSpPr>
          <p:cNvPr id="3" name="内容占位符 2">
            <a:extLst>
              <a:ext uri="{FF2B5EF4-FFF2-40B4-BE49-F238E27FC236}">
                <a16:creationId xmlns:a16="http://schemas.microsoft.com/office/drawing/2014/main" id="{7EC5CAB4-8285-4ECB-A567-262C470359FC}"/>
              </a:ext>
            </a:extLst>
          </p:cNvPr>
          <p:cNvSpPr>
            <a:spLocks noGrp="1"/>
          </p:cNvSpPr>
          <p:nvPr>
            <p:ph idx="1"/>
          </p:nvPr>
        </p:nvSpPr>
        <p:spPr/>
        <p:txBody>
          <a:bodyPr/>
          <a:lstStyle/>
          <a:p>
            <a:pPr>
              <a:lnSpc>
                <a:spcPct val="120000"/>
              </a:lnSpc>
              <a:spcBef>
                <a:spcPts val="0"/>
              </a:spcBef>
            </a:pPr>
            <a:r>
              <a:rPr kumimoji="1" lang="zh-CN" altLang="en-US" dirty="0">
                <a:latin typeface="+mn-lt"/>
                <a:ea typeface="+mn-ea"/>
                <a:cs typeface="+mn-ea"/>
                <a:sym typeface="+mn-lt"/>
              </a:rPr>
              <a:t>实现要点</a:t>
            </a:r>
          </a:p>
          <a:p>
            <a:pPr lvl="1">
              <a:lnSpc>
                <a:spcPct val="120000"/>
              </a:lnSpc>
              <a:spcBef>
                <a:spcPts val="0"/>
              </a:spcBef>
            </a:pPr>
            <a:r>
              <a:rPr kumimoji="1" lang="zh-CN" altLang="en-US" dirty="0">
                <a:latin typeface="+mn-lt"/>
                <a:ea typeface="+mn-ea"/>
                <a:cs typeface="+mn-ea"/>
                <a:sym typeface="+mn-lt"/>
              </a:rPr>
              <a:t>必须增加序号范围、</a:t>
            </a:r>
            <a:r>
              <a:rPr kumimoji="1" lang="zh-CN" altLang="en-US" dirty="0">
                <a:solidFill>
                  <a:srgbClr val="C00000"/>
                </a:solidFill>
                <a:latin typeface="+mn-lt"/>
                <a:ea typeface="+mn-ea"/>
                <a:cs typeface="+mn-ea"/>
                <a:sym typeface="+mn-lt"/>
              </a:rPr>
              <a:t>发送方需要缓存多个分组</a:t>
            </a:r>
            <a:endParaRPr kumimoji="1" lang="en-US" altLang="zh-CN" dirty="0">
              <a:solidFill>
                <a:srgbClr val="C00000"/>
              </a:solidFill>
              <a:latin typeface="+mn-lt"/>
              <a:ea typeface="+mn-ea"/>
              <a:cs typeface="+mn-ea"/>
              <a:sym typeface="+mn-lt"/>
            </a:endParaRPr>
          </a:p>
          <a:p>
            <a:pPr lvl="1">
              <a:lnSpc>
                <a:spcPct val="120000"/>
              </a:lnSpc>
              <a:spcBef>
                <a:spcPts val="0"/>
              </a:spcBef>
            </a:pPr>
            <a:endParaRPr kumimoji="1" lang="en-US" altLang="zh-CN" dirty="0">
              <a:solidFill>
                <a:srgbClr val="C00000"/>
              </a:solidFill>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两个窗口</a:t>
            </a:r>
          </a:p>
          <a:p>
            <a:pPr lvl="1">
              <a:lnSpc>
                <a:spcPct val="120000"/>
              </a:lnSpc>
              <a:spcBef>
                <a:spcPts val="0"/>
              </a:spcBef>
            </a:pPr>
            <a:r>
              <a:rPr kumimoji="1" lang="zh-CN" altLang="en-US" dirty="0">
                <a:latin typeface="+mn-lt"/>
                <a:ea typeface="+mn-ea"/>
                <a:cs typeface="+mn-ea"/>
                <a:sym typeface="+mn-lt"/>
              </a:rPr>
              <a:t>发送窗口：发送方维持一组连续允许发送的帧序号</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接收窗口：接收方维持一组连续的允许接收帧序号</a:t>
            </a:r>
            <a:endParaRPr kumimoji="1" lang="en-US" altLang="zh-CN" dirty="0">
              <a:latin typeface="+mn-lt"/>
              <a:ea typeface="+mn-ea"/>
              <a:cs typeface="+mn-ea"/>
              <a:sym typeface="+mn-lt"/>
            </a:endParaRPr>
          </a:p>
          <a:p>
            <a:pPr lvl="1">
              <a:lnSpc>
                <a:spcPct val="120000"/>
              </a:lnSpc>
              <a:spcBef>
                <a:spcPts val="0"/>
              </a:spcBef>
            </a:pPr>
            <a:endParaRPr kumimoji="1" lang="en-US" altLang="zh-CN"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发送方必须响应的三件事</a:t>
            </a:r>
          </a:p>
          <a:p>
            <a:pPr lvl="1">
              <a:lnSpc>
                <a:spcPct val="120000"/>
              </a:lnSpc>
              <a:spcBef>
                <a:spcPts val="0"/>
              </a:spcBef>
            </a:pPr>
            <a:r>
              <a:rPr kumimoji="1" lang="zh-CN" altLang="en-US" dirty="0">
                <a:solidFill>
                  <a:srgbClr val="C00000"/>
                </a:solidFill>
                <a:latin typeface="+mn-lt"/>
                <a:ea typeface="+mn-ea"/>
                <a:cs typeface="+mn-ea"/>
                <a:sym typeface="+mn-lt"/>
              </a:rPr>
              <a:t>上层的调用</a:t>
            </a:r>
            <a:r>
              <a:rPr kumimoji="1" lang="zh-CN" altLang="en-US" dirty="0">
                <a:latin typeface="+mn-lt"/>
                <a:ea typeface="+mn-ea"/>
                <a:cs typeface="+mn-ea"/>
                <a:sym typeface="+mn-lt"/>
              </a:rPr>
              <a:t>：检测有没有可以使用的序号，如果有就发送</a:t>
            </a:r>
            <a:endParaRPr kumimoji="1" lang="en-US" altLang="zh-CN" dirty="0">
              <a:latin typeface="+mn-lt"/>
              <a:ea typeface="+mn-ea"/>
              <a:cs typeface="+mn-ea"/>
              <a:sym typeface="+mn-lt"/>
            </a:endParaRPr>
          </a:p>
          <a:p>
            <a:pPr lvl="1">
              <a:lnSpc>
                <a:spcPct val="120000"/>
              </a:lnSpc>
              <a:spcBef>
                <a:spcPts val="0"/>
              </a:spcBef>
            </a:pPr>
            <a:r>
              <a:rPr kumimoji="1" lang="zh-CN" altLang="en-US" dirty="0">
                <a:solidFill>
                  <a:srgbClr val="C00000"/>
                </a:solidFill>
                <a:latin typeface="+mn-lt"/>
                <a:ea typeface="+mn-ea"/>
                <a:cs typeface="+mn-ea"/>
                <a:sym typeface="+mn-lt"/>
              </a:rPr>
              <a:t>收到</a:t>
            </a:r>
            <a:r>
              <a:rPr kumimoji="1" lang="en-US" altLang="zh-CN" dirty="0">
                <a:solidFill>
                  <a:srgbClr val="C00000"/>
                </a:solidFill>
                <a:latin typeface="+mn-lt"/>
                <a:ea typeface="+mn-ea"/>
                <a:cs typeface="+mn-ea"/>
                <a:sym typeface="+mn-lt"/>
              </a:rPr>
              <a:t>ACK</a:t>
            </a:r>
            <a:r>
              <a:rPr kumimoji="1" lang="zh-CN" altLang="en-US" dirty="0">
                <a:latin typeface="+mn-lt"/>
                <a:ea typeface="+mn-ea"/>
                <a:cs typeface="+mn-ea"/>
                <a:sym typeface="+mn-lt"/>
              </a:rPr>
              <a:t>：对</a:t>
            </a:r>
            <a:r>
              <a:rPr kumimoji="1" lang="en-US" altLang="zh-CN" dirty="0">
                <a:latin typeface="+mn-lt"/>
                <a:ea typeface="+mn-ea"/>
                <a:cs typeface="+mn-ea"/>
                <a:sym typeface="+mn-lt"/>
              </a:rPr>
              <a:t>n</a:t>
            </a:r>
            <a:r>
              <a:rPr kumimoji="1" lang="zh-CN" altLang="en-US" dirty="0">
                <a:latin typeface="+mn-lt"/>
                <a:ea typeface="+mn-ea"/>
                <a:cs typeface="+mn-ea"/>
                <a:sym typeface="+mn-lt"/>
              </a:rPr>
              <a:t>号帧的确认采用累积确认的方式</a:t>
            </a:r>
            <a:endParaRPr kumimoji="1" lang="en-US" altLang="zh-CN" dirty="0">
              <a:latin typeface="+mn-lt"/>
              <a:ea typeface="+mn-ea"/>
              <a:cs typeface="+mn-ea"/>
              <a:sym typeface="+mn-lt"/>
            </a:endParaRPr>
          </a:p>
          <a:p>
            <a:pPr lvl="1">
              <a:lnSpc>
                <a:spcPct val="120000"/>
              </a:lnSpc>
              <a:spcBef>
                <a:spcPts val="0"/>
              </a:spcBef>
            </a:pPr>
            <a:r>
              <a:rPr kumimoji="1" lang="zh-CN" altLang="en-US" dirty="0">
                <a:solidFill>
                  <a:srgbClr val="C00000"/>
                </a:solidFill>
                <a:latin typeface="+mn-lt"/>
                <a:ea typeface="+mn-ea"/>
                <a:cs typeface="+mn-ea"/>
                <a:sym typeface="+mn-lt"/>
              </a:rPr>
              <a:t>超时事件</a:t>
            </a:r>
            <a:r>
              <a:rPr kumimoji="1" lang="zh-CN" altLang="en-US" dirty="0">
                <a:latin typeface="+mn-lt"/>
                <a:ea typeface="+mn-ea"/>
                <a:cs typeface="+mn-ea"/>
                <a:sym typeface="+mn-lt"/>
              </a:rPr>
              <a:t>：如果出现超时，就重传所有已发送未确认的分组</a:t>
            </a:r>
          </a:p>
          <a:p>
            <a:endParaRPr lang="zh-CN" altLang="en-US" dirty="0"/>
          </a:p>
        </p:txBody>
      </p:sp>
      <p:sp>
        <p:nvSpPr>
          <p:cNvPr id="4" name="灯片编号占位符 3">
            <a:extLst>
              <a:ext uri="{FF2B5EF4-FFF2-40B4-BE49-F238E27FC236}">
                <a16:creationId xmlns:a16="http://schemas.microsoft.com/office/drawing/2014/main" id="{915B0F8E-AAC9-0AA6-15F5-B2E0E95CE5D9}"/>
              </a:ext>
            </a:extLst>
          </p:cNvPr>
          <p:cNvSpPr>
            <a:spLocks noGrp="1"/>
          </p:cNvSpPr>
          <p:nvPr>
            <p:ph type="sldNum" sz="quarter" idx="12"/>
          </p:nvPr>
        </p:nvSpPr>
        <p:spPr/>
        <p:txBody>
          <a:bodyPr/>
          <a:lstStyle/>
          <a:p>
            <a:fld id="{C8BB1146-E542-4D4E-B8E9-6919A11DDD48}" type="slidenum">
              <a:rPr lang="en-US" smtClean="0"/>
              <a:t>85</a:t>
            </a:fld>
            <a:endParaRPr lang="en-US"/>
          </a:p>
        </p:txBody>
      </p:sp>
    </p:spTree>
    <p:extLst>
      <p:ext uri="{BB962C8B-B14F-4D97-AF65-F5344CB8AC3E}">
        <p14:creationId xmlns:p14="http://schemas.microsoft.com/office/powerpoint/2010/main" val="170091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B30EA-C178-811F-4923-746C020793E4}"/>
              </a:ext>
            </a:extLst>
          </p:cNvPr>
          <p:cNvSpPr>
            <a:spLocks noGrp="1"/>
          </p:cNvSpPr>
          <p:nvPr>
            <p:ph type="title"/>
          </p:nvPr>
        </p:nvSpPr>
        <p:spPr/>
        <p:txBody>
          <a:bodyPr/>
          <a:lstStyle/>
          <a:p>
            <a:r>
              <a:rPr lang="zh-CN" altLang="en-US" sz="3200" b="1" dirty="0">
                <a:latin typeface="+mn-ea"/>
                <a:ea typeface="+mn-ea"/>
                <a:cs typeface="+mn-ea"/>
                <a:sym typeface="+mn-lt"/>
              </a:rPr>
              <a:t>回退</a:t>
            </a:r>
            <a:r>
              <a:rPr lang="en-US" altLang="zh-CN" sz="3200" b="1" dirty="0">
                <a:latin typeface="+mn-ea"/>
                <a:ea typeface="+mn-ea"/>
                <a:cs typeface="+mn-ea"/>
                <a:sym typeface="+mn-lt"/>
              </a:rPr>
              <a:t>N</a:t>
            </a:r>
            <a:r>
              <a:rPr lang="zh-CN" altLang="en-US" sz="3200" b="1" dirty="0">
                <a:latin typeface="+mn-ea"/>
                <a:ea typeface="+mn-ea"/>
                <a:cs typeface="+mn-ea"/>
                <a:sym typeface="+mn-lt"/>
              </a:rPr>
              <a:t>协议</a:t>
            </a:r>
            <a:r>
              <a:rPr lang="en-US" altLang="zh-CN" sz="3200" b="1" dirty="0">
                <a:latin typeface="+mn-ea"/>
                <a:ea typeface="+mn-ea"/>
                <a:cs typeface="+mn-ea"/>
                <a:sym typeface="+mn-lt"/>
              </a:rPr>
              <a:t>—</a:t>
            </a:r>
            <a:r>
              <a:rPr lang="zh-CN" altLang="en-US" sz="3200" b="0" dirty="0">
                <a:solidFill>
                  <a:schemeClr val="tx1"/>
                </a:solidFill>
                <a:latin typeface="+mn-ea"/>
                <a:ea typeface="+mn-ea"/>
                <a:cs typeface="+mn-ea"/>
                <a:sym typeface="+mn-lt"/>
              </a:rPr>
              <a:t>协议实现（</a:t>
            </a:r>
            <a:r>
              <a:rPr lang="en-US" altLang="zh-CN" sz="3200" b="0" dirty="0">
                <a:solidFill>
                  <a:schemeClr val="tx1"/>
                </a:solidFill>
                <a:latin typeface="+mn-ea"/>
                <a:ea typeface="+mn-ea"/>
                <a:cs typeface="+mn-ea"/>
                <a:sym typeface="+mn-lt"/>
              </a:rPr>
              <a:t>2</a:t>
            </a:r>
            <a:r>
              <a:rPr lang="zh-CN" altLang="en-US" sz="3200" b="0" dirty="0">
                <a:solidFill>
                  <a:schemeClr val="tx1"/>
                </a:solidFill>
                <a:latin typeface="+mn-ea"/>
                <a:ea typeface="+mn-ea"/>
                <a:cs typeface="+mn-ea"/>
                <a:sym typeface="+mn-lt"/>
              </a:rPr>
              <a:t>）</a:t>
            </a:r>
            <a:endParaRPr lang="zh-CN" altLang="en-US" b="0" dirty="0">
              <a:latin typeface="+mn-ea"/>
              <a:ea typeface="+mn-ea"/>
            </a:endParaRPr>
          </a:p>
        </p:txBody>
      </p:sp>
      <p:sp>
        <p:nvSpPr>
          <p:cNvPr id="3" name="内容占位符 2">
            <a:extLst>
              <a:ext uri="{FF2B5EF4-FFF2-40B4-BE49-F238E27FC236}">
                <a16:creationId xmlns:a16="http://schemas.microsoft.com/office/drawing/2014/main" id="{A1A5F1A1-7E98-3751-8D46-294A39106528}"/>
              </a:ext>
            </a:extLst>
          </p:cNvPr>
          <p:cNvSpPr>
            <a:spLocks noGrp="1"/>
          </p:cNvSpPr>
          <p:nvPr>
            <p:ph idx="1"/>
          </p:nvPr>
        </p:nvSpPr>
        <p:spPr/>
        <p:txBody>
          <a:bodyPr>
            <a:normAutofit lnSpcReduction="10000"/>
          </a:bodyPr>
          <a:lstStyle/>
          <a:p>
            <a:pPr>
              <a:lnSpc>
                <a:spcPct val="120000"/>
              </a:lnSpc>
            </a:pPr>
            <a:r>
              <a:rPr kumimoji="1" lang="zh-CN" altLang="en-US" sz="2400" b="1" dirty="0">
                <a:solidFill>
                  <a:schemeClr val="tx1"/>
                </a:solidFill>
                <a:latin typeface="+mn-ea"/>
                <a:cs typeface="+mn-ea"/>
                <a:sym typeface="+mn-lt"/>
              </a:rPr>
              <a:t>发送方：</a:t>
            </a:r>
            <a:endParaRPr kumimoji="1" lang="en-US" altLang="zh-CN" sz="2400" b="1" dirty="0">
              <a:solidFill>
                <a:schemeClr val="tx1"/>
              </a:solidFill>
              <a:latin typeface="+mn-ea"/>
              <a:cs typeface="+mn-ea"/>
              <a:sym typeface="+mn-lt"/>
            </a:endParaRPr>
          </a:p>
          <a:p>
            <a:pPr marL="719138" indent="-360363" algn="just">
              <a:lnSpc>
                <a:spcPct val="120000"/>
              </a:lnSpc>
              <a:buFont typeface="Wingdings" panose="05000000000000000000" pitchFamily="2" charset="2"/>
              <a:buChar char="Ø"/>
            </a:pPr>
            <a:r>
              <a:rPr kumimoji="1" lang="zh-CN" altLang="en-US" sz="2000" dirty="0">
                <a:solidFill>
                  <a:srgbClr val="C00000"/>
                </a:solidFill>
                <a:cs typeface="+mn-ea"/>
                <a:sym typeface="+mn-lt"/>
              </a:rPr>
              <a:t>窗口尺寸</a:t>
            </a:r>
            <a:r>
              <a:rPr kumimoji="1" lang="zh-CN" altLang="en-US" sz="2000" dirty="0">
                <a:cs typeface="+mn-ea"/>
                <a:sym typeface="+mn-lt"/>
              </a:rPr>
              <a:t>：</a:t>
            </a:r>
            <a:r>
              <a:rPr kumimoji="1" lang="en-US" altLang="zh-CN" sz="2000" dirty="0">
                <a:solidFill>
                  <a:schemeClr val="tx1"/>
                </a:solidFill>
                <a:cs typeface="+mn-ea"/>
                <a:sym typeface="+mn-lt"/>
              </a:rPr>
              <a:t>1&lt;</a:t>
            </a:r>
            <a:r>
              <a:rPr kumimoji="1" lang="en-US" altLang="zh-CN" sz="2000" b="1" dirty="0">
                <a:solidFill>
                  <a:schemeClr val="tx1"/>
                </a:solidFill>
                <a:cs typeface="+mn-ea"/>
                <a:sym typeface="+mn-lt"/>
              </a:rPr>
              <a:t>W</a:t>
            </a:r>
            <a:r>
              <a:rPr kumimoji="1" lang="en-US" altLang="zh-CN" sz="2000" b="1" baseline="-25000" dirty="0">
                <a:solidFill>
                  <a:schemeClr val="tx1"/>
                </a:solidFill>
                <a:cs typeface="+mn-ea"/>
                <a:sym typeface="+mn-lt"/>
              </a:rPr>
              <a:t>T</a:t>
            </a:r>
            <a:r>
              <a:rPr kumimoji="1" lang="en-US" altLang="zh-CN" sz="2000" dirty="0">
                <a:solidFill>
                  <a:schemeClr val="tx1"/>
                </a:solidFill>
                <a:cs typeface="+mn-ea"/>
                <a:sym typeface="+mn-lt"/>
              </a:rPr>
              <a:t> ≤ </a:t>
            </a:r>
            <a:r>
              <a:rPr kumimoji="1" lang="en-US" altLang="zh-CN" sz="2000" b="1" dirty="0">
                <a:solidFill>
                  <a:schemeClr val="tx1"/>
                </a:solidFill>
                <a:cs typeface="+mn-ea"/>
                <a:sym typeface="+mn-lt"/>
              </a:rPr>
              <a:t>2</a:t>
            </a:r>
            <a:r>
              <a:rPr kumimoji="1" lang="en-US" altLang="zh-CN" sz="2000" b="1" baseline="30000" dirty="0">
                <a:solidFill>
                  <a:schemeClr val="tx1"/>
                </a:solidFill>
                <a:cs typeface="+mn-ea"/>
                <a:sym typeface="+mn-lt"/>
              </a:rPr>
              <a:t>n</a:t>
            </a:r>
            <a:r>
              <a:rPr kumimoji="1" lang="en-US" altLang="zh-CN" sz="2000" b="1" dirty="0">
                <a:solidFill>
                  <a:schemeClr val="tx1"/>
                </a:solidFill>
                <a:cs typeface="+mn-ea"/>
                <a:sym typeface="+mn-lt"/>
              </a:rPr>
              <a:t>-1</a:t>
            </a:r>
            <a:r>
              <a:rPr kumimoji="1" lang="zh-CN" altLang="en-US" sz="2000" dirty="0">
                <a:cs typeface="+mn-ea"/>
                <a:sym typeface="+mn-lt"/>
              </a:rPr>
              <a:t>，最多连续发送窗口中的</a:t>
            </a:r>
            <a:r>
              <a:rPr kumimoji="1" lang="en-US" altLang="zh-CN" sz="2000" dirty="0">
                <a:cs typeface="+mn-ea"/>
                <a:sym typeface="+mn-lt"/>
              </a:rPr>
              <a:t>W</a:t>
            </a:r>
            <a:r>
              <a:rPr kumimoji="1" lang="en-US" altLang="zh-CN" sz="2000" baseline="-25000" dirty="0">
                <a:cs typeface="+mn-ea"/>
                <a:sym typeface="+mn-lt"/>
              </a:rPr>
              <a:t>T</a:t>
            </a:r>
            <a:r>
              <a:rPr kumimoji="1" lang="zh-CN" altLang="en-US" sz="2000" dirty="0">
                <a:cs typeface="+mn-ea"/>
                <a:sym typeface="+mn-lt"/>
              </a:rPr>
              <a:t>个</a:t>
            </a:r>
            <a:r>
              <a:rPr kumimoji="1" lang="en-US" altLang="zh-CN" sz="2000" dirty="0">
                <a:cs typeface="+mn-ea"/>
                <a:sym typeface="+mn-lt"/>
              </a:rPr>
              <a:t>PDU</a:t>
            </a:r>
          </a:p>
          <a:p>
            <a:pPr marL="719138" indent="-360363" algn="just">
              <a:lnSpc>
                <a:spcPct val="120000"/>
              </a:lnSpc>
              <a:buFont typeface="Wingdings" panose="05000000000000000000" pitchFamily="2" charset="2"/>
              <a:buChar char="Ø"/>
            </a:pPr>
            <a:r>
              <a:rPr kumimoji="1" lang="zh-CN" altLang="en-US" sz="2000" dirty="0">
                <a:solidFill>
                  <a:srgbClr val="C00000"/>
                </a:solidFill>
                <a:cs typeface="+mn-ea"/>
                <a:sym typeface="+mn-lt"/>
              </a:rPr>
              <a:t>窗口滑动</a:t>
            </a:r>
            <a:r>
              <a:rPr kumimoji="1" lang="zh-CN" altLang="en-US" sz="2000" dirty="0">
                <a:cs typeface="+mn-ea"/>
                <a:sym typeface="+mn-lt"/>
              </a:rPr>
              <a:t>：收到期望的</a:t>
            </a:r>
            <a:r>
              <a:rPr kumimoji="1" lang="en-US" altLang="zh-CN" sz="2000" dirty="0">
                <a:cs typeface="+mn-ea"/>
                <a:sym typeface="+mn-lt"/>
              </a:rPr>
              <a:t>ACK(k)</a:t>
            </a:r>
            <a:r>
              <a:rPr kumimoji="1" lang="zh-CN" altLang="en-US" sz="2000" dirty="0">
                <a:cs typeface="+mn-ea"/>
                <a:sym typeface="+mn-lt"/>
              </a:rPr>
              <a:t>：窗口底部移到</a:t>
            </a:r>
            <a:r>
              <a:rPr kumimoji="1" lang="en-US" altLang="zh-CN" sz="2000" dirty="0">
                <a:cs typeface="+mn-ea"/>
                <a:sym typeface="+mn-lt"/>
              </a:rPr>
              <a:t>PDU(k)</a:t>
            </a:r>
            <a:r>
              <a:rPr kumimoji="1" lang="zh-CN" altLang="en-US" sz="2000" dirty="0">
                <a:cs typeface="+mn-ea"/>
                <a:sym typeface="+mn-lt"/>
              </a:rPr>
              <a:t>，窗口顶部向前移动，始终保持窗口里有</a:t>
            </a:r>
            <a:r>
              <a:rPr kumimoji="1" lang="en-US" altLang="zh-CN" sz="2000" dirty="0">
                <a:cs typeface="+mn-ea"/>
                <a:sym typeface="+mn-lt"/>
              </a:rPr>
              <a:t>W</a:t>
            </a:r>
            <a:r>
              <a:rPr kumimoji="1" lang="en-US" altLang="zh-CN" sz="2000" baseline="-25000" dirty="0">
                <a:cs typeface="+mn-ea"/>
                <a:sym typeface="+mn-lt"/>
              </a:rPr>
              <a:t>T</a:t>
            </a:r>
            <a:r>
              <a:rPr kumimoji="1" lang="zh-CN" altLang="en-US" sz="2000" dirty="0">
                <a:cs typeface="+mn-ea"/>
                <a:sym typeface="+mn-lt"/>
              </a:rPr>
              <a:t>个</a:t>
            </a:r>
            <a:r>
              <a:rPr kumimoji="1" lang="en-US" altLang="zh-CN" sz="2000" dirty="0">
                <a:cs typeface="+mn-ea"/>
                <a:sym typeface="+mn-lt"/>
              </a:rPr>
              <a:t>PDU</a:t>
            </a:r>
            <a:r>
              <a:rPr kumimoji="1" lang="zh-CN" altLang="en-US" sz="2000" dirty="0">
                <a:cs typeface="+mn-ea"/>
                <a:sym typeface="+mn-lt"/>
              </a:rPr>
              <a:t>未确认。</a:t>
            </a:r>
          </a:p>
          <a:p>
            <a:pPr marL="719138" indent="-360363" algn="just">
              <a:lnSpc>
                <a:spcPct val="120000"/>
              </a:lnSpc>
              <a:buFont typeface="Wingdings" panose="05000000000000000000" pitchFamily="2" charset="2"/>
              <a:buChar char="Ø"/>
            </a:pPr>
            <a:r>
              <a:rPr kumimoji="1" lang="zh-CN" altLang="en-US" sz="2000" dirty="0">
                <a:solidFill>
                  <a:srgbClr val="C00000"/>
                </a:solidFill>
                <a:cs typeface="+mn-ea"/>
                <a:sym typeface="+mn-lt"/>
              </a:rPr>
              <a:t>超时重发</a:t>
            </a:r>
            <a:r>
              <a:rPr kumimoji="1" lang="zh-CN" altLang="en-US" sz="2000" dirty="0">
                <a:cs typeface="+mn-ea"/>
                <a:sym typeface="+mn-lt"/>
              </a:rPr>
              <a:t>： 超过</a:t>
            </a:r>
            <a:r>
              <a:rPr kumimoji="1" lang="en-US" altLang="zh-CN" sz="2000" dirty="0">
                <a:cs typeface="+mn-ea"/>
                <a:sym typeface="+mn-lt"/>
              </a:rPr>
              <a:t>T</a:t>
            </a:r>
            <a:r>
              <a:rPr kumimoji="1" lang="zh-CN" altLang="en-US" sz="2000" dirty="0">
                <a:cs typeface="+mn-ea"/>
                <a:sym typeface="+mn-lt"/>
              </a:rPr>
              <a:t>未收到期望的</a:t>
            </a:r>
            <a:r>
              <a:rPr kumimoji="1" lang="en-US" altLang="zh-CN" sz="2000" dirty="0">
                <a:cs typeface="+mn-ea"/>
                <a:sym typeface="+mn-lt"/>
              </a:rPr>
              <a:t>ACK</a:t>
            </a:r>
            <a:r>
              <a:rPr kumimoji="1" lang="zh-CN" altLang="en-US" sz="2000" dirty="0">
                <a:cs typeface="+mn-ea"/>
                <a:sym typeface="+mn-lt"/>
              </a:rPr>
              <a:t>，重发窗口中的</a:t>
            </a:r>
            <a:r>
              <a:rPr kumimoji="1" lang="en-US" altLang="zh-CN" sz="2000" dirty="0">
                <a:cs typeface="+mn-ea"/>
                <a:sym typeface="+mn-lt"/>
              </a:rPr>
              <a:t>PDU</a:t>
            </a:r>
            <a:r>
              <a:rPr kumimoji="1" lang="zh-CN" altLang="en-US" sz="2000" dirty="0">
                <a:cs typeface="+mn-ea"/>
                <a:sym typeface="+mn-lt"/>
              </a:rPr>
              <a:t>（回退整个窗口）</a:t>
            </a:r>
            <a:endParaRPr kumimoji="1" lang="en-US" altLang="zh-CN" sz="2000" dirty="0">
              <a:cs typeface="+mn-ea"/>
              <a:sym typeface="+mn-lt"/>
            </a:endParaRPr>
          </a:p>
          <a:p>
            <a:pPr marL="719138" indent="-360363" algn="just">
              <a:lnSpc>
                <a:spcPct val="120000"/>
              </a:lnSpc>
              <a:buFont typeface="Wingdings" panose="05000000000000000000" pitchFamily="2" charset="2"/>
              <a:buChar char="Ø"/>
            </a:pPr>
            <a:r>
              <a:rPr kumimoji="1" lang="zh-CN" altLang="en-US" sz="2000" dirty="0">
                <a:solidFill>
                  <a:srgbClr val="C00000"/>
                </a:solidFill>
                <a:cs typeface="+mn-ea"/>
                <a:sym typeface="+mn-lt"/>
              </a:rPr>
              <a:t>超次数失败</a:t>
            </a:r>
            <a:r>
              <a:rPr kumimoji="1" lang="zh-CN" altLang="en-US" sz="2000" dirty="0">
                <a:cs typeface="+mn-ea"/>
                <a:sym typeface="+mn-lt"/>
              </a:rPr>
              <a:t>：超过最大重发次数</a:t>
            </a:r>
            <a:r>
              <a:rPr kumimoji="1" lang="en-US" altLang="zh-CN" sz="2000" dirty="0" err="1">
                <a:cs typeface="+mn-ea"/>
                <a:sym typeface="+mn-lt"/>
              </a:rPr>
              <a:t>N</a:t>
            </a:r>
            <a:r>
              <a:rPr kumimoji="1" lang="en-US" altLang="zh-CN" sz="2000" baseline="-25000" dirty="0" err="1">
                <a:cs typeface="+mn-ea"/>
                <a:sym typeface="+mn-lt"/>
              </a:rPr>
              <a:t>max</a:t>
            </a:r>
            <a:r>
              <a:rPr kumimoji="1" lang="zh-CN" altLang="en-US" sz="2000" dirty="0">
                <a:cs typeface="+mn-ea"/>
                <a:sym typeface="+mn-lt"/>
              </a:rPr>
              <a:t>仍无正确应答</a:t>
            </a:r>
            <a:endParaRPr kumimoji="1" lang="en-US" altLang="zh-CN" sz="2000" dirty="0">
              <a:cs typeface="+mn-ea"/>
              <a:sym typeface="+mn-lt"/>
            </a:endParaRPr>
          </a:p>
          <a:p>
            <a:pPr>
              <a:lnSpc>
                <a:spcPct val="120000"/>
              </a:lnSpc>
            </a:pPr>
            <a:r>
              <a:rPr kumimoji="1" lang="zh-CN" altLang="en-US" sz="2400" b="1" dirty="0">
                <a:solidFill>
                  <a:schemeClr val="tx1"/>
                </a:solidFill>
                <a:latin typeface="+mn-ea"/>
                <a:cs typeface="+mn-ea"/>
                <a:sym typeface="+mn-lt"/>
              </a:rPr>
              <a:t>接收方</a:t>
            </a:r>
            <a:r>
              <a:rPr kumimoji="1" lang="zh-CN" altLang="en-US" sz="2400" dirty="0">
                <a:solidFill>
                  <a:schemeClr val="tx1"/>
                </a:solidFill>
                <a:latin typeface="+mn-ea"/>
                <a:cs typeface="+mn-ea"/>
                <a:sym typeface="+mn-lt"/>
              </a:rPr>
              <a:t>：</a:t>
            </a:r>
            <a:endParaRPr kumimoji="1" lang="en-US" altLang="zh-CN" sz="2400" dirty="0">
              <a:solidFill>
                <a:schemeClr val="tx1"/>
              </a:solidFill>
              <a:latin typeface="+mn-ea"/>
              <a:cs typeface="+mn-ea"/>
              <a:sym typeface="+mn-lt"/>
            </a:endParaRPr>
          </a:p>
          <a:p>
            <a:pPr marL="719138" indent="-360363" algn="just">
              <a:lnSpc>
                <a:spcPct val="120000"/>
              </a:lnSpc>
              <a:buFont typeface="Wingdings" panose="05000000000000000000" pitchFamily="2" charset="2"/>
              <a:buChar char="Ø"/>
            </a:pPr>
            <a:r>
              <a:rPr kumimoji="1" lang="zh-CN" altLang="en-US" sz="2000" dirty="0">
                <a:solidFill>
                  <a:srgbClr val="C00000"/>
                </a:solidFill>
                <a:latin typeface="+mn-ea"/>
                <a:cs typeface="+mn-ea"/>
                <a:sym typeface="+mn-lt"/>
              </a:rPr>
              <a:t>窗口尺寸</a:t>
            </a:r>
            <a:r>
              <a:rPr kumimoji="1" lang="zh-CN" altLang="en-US" sz="2000" dirty="0">
                <a:latin typeface="+mn-ea"/>
                <a:cs typeface="+mn-ea"/>
                <a:sym typeface="+mn-lt"/>
              </a:rPr>
              <a:t>：</a:t>
            </a:r>
            <a:r>
              <a:rPr kumimoji="1" lang="en-US" altLang="zh-CN" sz="2000" b="1" dirty="0">
                <a:solidFill>
                  <a:srgbClr val="C00000"/>
                </a:solidFill>
                <a:latin typeface="+mn-ea"/>
                <a:cs typeface="+mn-ea"/>
                <a:sym typeface="+mn-lt"/>
              </a:rPr>
              <a:t>W</a:t>
            </a:r>
            <a:r>
              <a:rPr kumimoji="1" lang="en-US" altLang="zh-CN" sz="2000" b="1" baseline="-25000" dirty="0">
                <a:solidFill>
                  <a:srgbClr val="C00000"/>
                </a:solidFill>
                <a:latin typeface="+mn-ea"/>
                <a:cs typeface="+mn-ea"/>
                <a:sym typeface="+mn-lt"/>
              </a:rPr>
              <a:t>R</a:t>
            </a:r>
            <a:r>
              <a:rPr kumimoji="1" lang="en-US" altLang="zh-CN" sz="2000" b="1" dirty="0">
                <a:solidFill>
                  <a:srgbClr val="C00000"/>
                </a:solidFill>
                <a:latin typeface="+mn-ea"/>
                <a:cs typeface="+mn-ea"/>
                <a:sym typeface="+mn-lt"/>
              </a:rPr>
              <a:t>=1</a:t>
            </a:r>
          </a:p>
          <a:p>
            <a:pPr marL="719138" indent="-360363" algn="just">
              <a:lnSpc>
                <a:spcPct val="120000"/>
              </a:lnSpc>
              <a:buFont typeface="Wingdings" panose="05000000000000000000" pitchFamily="2" charset="2"/>
              <a:buChar char="Ø"/>
            </a:pPr>
            <a:r>
              <a:rPr kumimoji="1" lang="zh-CN" altLang="en-US" sz="2000" dirty="0">
                <a:solidFill>
                  <a:srgbClr val="C00000"/>
                </a:solidFill>
                <a:latin typeface="+mn-ea"/>
                <a:cs typeface="+mn-ea"/>
                <a:sym typeface="+mn-lt"/>
              </a:rPr>
              <a:t>按序接收</a:t>
            </a:r>
            <a:r>
              <a:rPr kumimoji="1" lang="zh-CN" altLang="en-US" sz="2000" dirty="0">
                <a:latin typeface="+mn-ea"/>
                <a:cs typeface="+mn-ea"/>
                <a:sym typeface="+mn-lt"/>
              </a:rPr>
              <a:t>：按照</a:t>
            </a:r>
            <a:r>
              <a:rPr kumimoji="1" lang="en-US" altLang="zh-CN" sz="2000" dirty="0">
                <a:latin typeface="+mn-ea"/>
                <a:cs typeface="+mn-ea"/>
                <a:sym typeface="+mn-lt"/>
              </a:rPr>
              <a:t>PDU</a:t>
            </a:r>
            <a:r>
              <a:rPr kumimoji="1" lang="zh-CN" altLang="en-US" sz="2000" dirty="0">
                <a:latin typeface="+mn-ea"/>
                <a:cs typeface="+mn-ea"/>
                <a:sym typeface="+mn-lt"/>
              </a:rPr>
              <a:t>编号依序接收，出错、乱序</a:t>
            </a:r>
            <a:r>
              <a:rPr kumimoji="1" lang="en-US" altLang="zh-CN" sz="2000" dirty="0">
                <a:latin typeface="+mn-ea"/>
                <a:cs typeface="+mn-ea"/>
                <a:sym typeface="+mn-lt"/>
              </a:rPr>
              <a:t>PDU</a:t>
            </a:r>
            <a:r>
              <a:rPr kumimoji="1" lang="zh-CN" altLang="en-US" sz="2000" dirty="0">
                <a:latin typeface="+mn-ea"/>
                <a:cs typeface="+mn-ea"/>
                <a:sym typeface="+mn-lt"/>
              </a:rPr>
              <a:t>一律丢弃</a:t>
            </a:r>
          </a:p>
          <a:p>
            <a:pPr marL="719138" indent="-360363" algn="just">
              <a:lnSpc>
                <a:spcPct val="120000"/>
              </a:lnSpc>
              <a:buFont typeface="Wingdings" panose="05000000000000000000" pitchFamily="2" charset="2"/>
              <a:buChar char="Ø"/>
            </a:pPr>
            <a:r>
              <a:rPr kumimoji="1" lang="zh-CN" altLang="en-US" sz="2000" dirty="0">
                <a:solidFill>
                  <a:srgbClr val="C00000"/>
                </a:solidFill>
                <a:latin typeface="+mn-ea"/>
                <a:cs typeface="+mn-ea"/>
                <a:sym typeface="+mn-lt"/>
              </a:rPr>
              <a:t>确认含义</a:t>
            </a:r>
            <a:r>
              <a:rPr kumimoji="1" lang="zh-CN" altLang="en-US" sz="2000" dirty="0">
                <a:latin typeface="+mn-ea"/>
                <a:cs typeface="+mn-ea"/>
                <a:sym typeface="+mn-lt"/>
              </a:rPr>
              <a:t>：</a:t>
            </a:r>
            <a:r>
              <a:rPr kumimoji="1" lang="en-US" altLang="zh-CN" sz="2000" dirty="0">
                <a:latin typeface="+mn-ea"/>
                <a:cs typeface="+mn-ea"/>
                <a:sym typeface="+mn-lt"/>
              </a:rPr>
              <a:t>ACK(k)</a:t>
            </a:r>
            <a:r>
              <a:rPr kumimoji="1" lang="zh-CN" altLang="en-US" sz="2000" dirty="0">
                <a:latin typeface="+mn-ea"/>
                <a:cs typeface="+mn-ea"/>
                <a:sym typeface="+mn-lt"/>
              </a:rPr>
              <a:t>表示对</a:t>
            </a:r>
            <a:r>
              <a:rPr kumimoji="1" lang="en-US" altLang="zh-CN" sz="2000" dirty="0">
                <a:latin typeface="+mn-ea"/>
                <a:cs typeface="+mn-ea"/>
                <a:sym typeface="+mn-lt"/>
              </a:rPr>
              <a:t>k-1</a:t>
            </a:r>
            <a:r>
              <a:rPr kumimoji="1" lang="zh-CN" altLang="en-US" sz="2000" dirty="0">
                <a:latin typeface="+mn-ea"/>
                <a:cs typeface="+mn-ea"/>
                <a:sym typeface="+mn-lt"/>
              </a:rPr>
              <a:t>及以前各编号的</a:t>
            </a:r>
            <a:r>
              <a:rPr kumimoji="1" lang="en-US" altLang="zh-CN" sz="2000" dirty="0">
                <a:latin typeface="+mn-ea"/>
                <a:cs typeface="+mn-ea"/>
                <a:sym typeface="+mn-lt"/>
              </a:rPr>
              <a:t>PDU</a:t>
            </a:r>
            <a:r>
              <a:rPr kumimoji="1" lang="zh-CN" altLang="en-US" sz="2000" dirty="0">
                <a:latin typeface="+mn-ea"/>
                <a:cs typeface="+mn-ea"/>
                <a:sym typeface="+mn-lt"/>
              </a:rPr>
              <a:t>的确认，同时期望接收第</a:t>
            </a:r>
            <a:r>
              <a:rPr kumimoji="1" lang="en-US" altLang="zh-CN" sz="2000" dirty="0">
                <a:latin typeface="+mn-ea"/>
                <a:cs typeface="+mn-ea"/>
                <a:sym typeface="+mn-lt"/>
              </a:rPr>
              <a:t>k</a:t>
            </a:r>
            <a:r>
              <a:rPr kumimoji="1" lang="zh-CN" altLang="en-US" sz="2000" dirty="0">
                <a:latin typeface="+mn-ea"/>
                <a:cs typeface="+mn-ea"/>
                <a:sym typeface="+mn-lt"/>
              </a:rPr>
              <a:t>号</a:t>
            </a:r>
            <a:r>
              <a:rPr kumimoji="1" lang="en-US" altLang="zh-CN" sz="2000" dirty="0">
                <a:latin typeface="+mn-ea"/>
                <a:cs typeface="+mn-ea"/>
                <a:sym typeface="+mn-lt"/>
              </a:rPr>
              <a:t>PDU</a:t>
            </a:r>
          </a:p>
          <a:p>
            <a:pPr marL="719138" indent="-360363" algn="just">
              <a:lnSpc>
                <a:spcPct val="120000"/>
              </a:lnSpc>
              <a:buFont typeface="Wingdings" panose="05000000000000000000" pitchFamily="2" charset="2"/>
              <a:buChar char="Ø"/>
            </a:pPr>
            <a:r>
              <a:rPr kumimoji="1" lang="zh-CN" altLang="en-US" sz="2000" dirty="0">
                <a:solidFill>
                  <a:srgbClr val="C00000"/>
                </a:solidFill>
                <a:latin typeface="+mn-ea"/>
                <a:cs typeface="+mn-ea"/>
                <a:sym typeface="+mn-lt"/>
              </a:rPr>
              <a:t>确认策略</a:t>
            </a:r>
            <a:r>
              <a:rPr kumimoji="1" lang="zh-CN" altLang="en-US" sz="2000" dirty="0">
                <a:latin typeface="+mn-ea"/>
                <a:cs typeface="+mn-ea"/>
                <a:sym typeface="+mn-lt"/>
              </a:rPr>
              <a:t>：</a:t>
            </a:r>
            <a:r>
              <a:rPr kumimoji="1" lang="zh-CN" altLang="en-US" sz="2000" dirty="0">
                <a:cs typeface="+mn-ea"/>
                <a:sym typeface="+mn-lt"/>
              </a:rPr>
              <a:t>按序到达的</a:t>
            </a:r>
            <a:r>
              <a:rPr kumimoji="1" lang="en-US" altLang="zh-CN" sz="2000" dirty="0">
                <a:cs typeface="+mn-ea"/>
                <a:sym typeface="+mn-lt"/>
              </a:rPr>
              <a:t>PDU</a:t>
            </a:r>
            <a:r>
              <a:rPr kumimoji="1" lang="zh-CN" altLang="en-US" sz="2000" dirty="0">
                <a:cs typeface="+mn-ea"/>
                <a:sym typeface="+mn-lt"/>
              </a:rPr>
              <a:t>可立即确认，也可延迟确认</a:t>
            </a:r>
            <a:r>
              <a:rPr kumimoji="1" lang="en-US" altLang="zh-CN" sz="2000" dirty="0">
                <a:cs typeface="+mn-ea"/>
                <a:sym typeface="+mn-lt"/>
              </a:rPr>
              <a:t>(</a:t>
            </a:r>
            <a:r>
              <a:rPr kumimoji="1" lang="zh-CN" altLang="en-US" sz="2000" dirty="0">
                <a:cs typeface="+mn-ea"/>
                <a:sym typeface="+mn-lt"/>
              </a:rPr>
              <a:t>收到多帧后一起确认</a:t>
            </a:r>
            <a:r>
              <a:rPr kumimoji="1" lang="en-US" altLang="zh-CN" sz="2000" dirty="0">
                <a:cs typeface="+mn-ea"/>
                <a:sym typeface="+mn-lt"/>
              </a:rPr>
              <a:t>-</a:t>
            </a:r>
            <a:r>
              <a:rPr kumimoji="1" lang="zh-CN" altLang="en-US" sz="2000" dirty="0">
                <a:cs typeface="+mn-ea"/>
                <a:sym typeface="+mn-lt"/>
              </a:rPr>
              <a:t>累积确认</a:t>
            </a:r>
            <a:r>
              <a:rPr kumimoji="1" lang="en-US" altLang="zh-CN" sz="2000" dirty="0">
                <a:cs typeface="+mn-ea"/>
                <a:sym typeface="+mn-lt"/>
              </a:rPr>
              <a:t>)</a:t>
            </a:r>
            <a:r>
              <a:rPr kumimoji="1" lang="zh-CN" altLang="en-US" sz="2000" dirty="0">
                <a:cs typeface="+mn-ea"/>
                <a:sym typeface="+mn-lt"/>
              </a:rPr>
              <a:t>，但出错或乱序的</a:t>
            </a:r>
            <a:r>
              <a:rPr kumimoji="1" lang="en-US" altLang="zh-CN" sz="2000" dirty="0">
                <a:cs typeface="+mn-ea"/>
                <a:sym typeface="+mn-lt"/>
              </a:rPr>
              <a:t>PDU</a:t>
            </a:r>
            <a:r>
              <a:rPr kumimoji="1" lang="zh-CN" altLang="en-US" sz="2000" dirty="0">
                <a:cs typeface="+mn-ea"/>
                <a:sym typeface="+mn-lt"/>
              </a:rPr>
              <a:t>，确认</a:t>
            </a:r>
            <a:r>
              <a:rPr kumimoji="1" lang="en-US" altLang="zh-CN" sz="2000" dirty="0">
                <a:cs typeface="+mn-ea"/>
                <a:sym typeface="+mn-lt"/>
              </a:rPr>
              <a:t>ACK(k)</a:t>
            </a:r>
            <a:r>
              <a:rPr kumimoji="1" lang="zh-CN" altLang="en-US" sz="2000" dirty="0">
                <a:cs typeface="+mn-ea"/>
                <a:sym typeface="+mn-lt"/>
              </a:rPr>
              <a:t>（期望接收</a:t>
            </a:r>
            <a:r>
              <a:rPr kumimoji="1" lang="en-US" altLang="zh-CN" sz="2000" dirty="0">
                <a:cs typeface="+mn-ea"/>
                <a:sym typeface="+mn-lt"/>
              </a:rPr>
              <a:t>k</a:t>
            </a:r>
            <a:r>
              <a:rPr kumimoji="1" lang="zh-CN" altLang="en-US" sz="2000" dirty="0">
                <a:cs typeface="+mn-ea"/>
                <a:sym typeface="+mn-lt"/>
              </a:rPr>
              <a:t>号</a:t>
            </a:r>
            <a:r>
              <a:rPr kumimoji="1" lang="en-US" altLang="zh-CN" sz="2000" dirty="0">
                <a:cs typeface="+mn-ea"/>
                <a:sym typeface="+mn-lt"/>
              </a:rPr>
              <a:t>PDU</a:t>
            </a:r>
            <a:r>
              <a:rPr kumimoji="1" lang="zh-CN" altLang="en-US" sz="2000" dirty="0">
                <a:cs typeface="+mn-ea"/>
                <a:sym typeface="+mn-lt"/>
              </a:rPr>
              <a:t>）或不应答</a:t>
            </a:r>
          </a:p>
          <a:p>
            <a:pPr marL="719138" indent="-360363" algn="just">
              <a:lnSpc>
                <a:spcPct val="120000"/>
              </a:lnSpc>
              <a:buFont typeface="Wingdings" panose="05000000000000000000" pitchFamily="2" charset="2"/>
              <a:buChar char="Ø"/>
            </a:pPr>
            <a:endParaRPr kumimoji="1" lang="zh-CN" altLang="en-US" sz="20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9A386E75-8BF1-CC28-729E-F6EA0973AF30}"/>
              </a:ext>
            </a:extLst>
          </p:cNvPr>
          <p:cNvSpPr>
            <a:spLocks noGrp="1"/>
          </p:cNvSpPr>
          <p:nvPr>
            <p:ph type="sldNum" sz="quarter" idx="12"/>
          </p:nvPr>
        </p:nvSpPr>
        <p:spPr/>
        <p:txBody>
          <a:bodyPr/>
          <a:lstStyle/>
          <a:p>
            <a:fld id="{C8BB1146-E542-4D4E-B8E9-6919A11DDD48}" type="slidenum">
              <a:rPr lang="en-US" smtClean="0"/>
              <a:t>86</a:t>
            </a:fld>
            <a:endParaRPr lang="en-US"/>
          </a:p>
        </p:txBody>
      </p:sp>
    </p:spTree>
    <p:extLst>
      <p:ext uri="{BB962C8B-B14F-4D97-AF65-F5344CB8AC3E}">
        <p14:creationId xmlns:p14="http://schemas.microsoft.com/office/powerpoint/2010/main" val="3260093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CB3E9-36EA-15B1-A6F2-5689AFFCE605}"/>
              </a:ext>
            </a:extLst>
          </p:cNvPr>
          <p:cNvSpPr>
            <a:spLocks noGrp="1"/>
          </p:cNvSpPr>
          <p:nvPr>
            <p:ph type="title"/>
          </p:nvPr>
        </p:nvSpPr>
        <p:spPr/>
        <p:txBody>
          <a:bodyPr>
            <a:normAutofit/>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协议设计思想</a:t>
            </a:r>
            <a:endParaRPr lang="zh-CN" altLang="en-US" b="0" dirty="0">
              <a:solidFill>
                <a:schemeClr val="tx1"/>
              </a:solidFill>
            </a:endParaRPr>
          </a:p>
        </p:txBody>
      </p:sp>
      <p:sp>
        <p:nvSpPr>
          <p:cNvPr id="3" name="内容占位符 2">
            <a:extLst>
              <a:ext uri="{FF2B5EF4-FFF2-40B4-BE49-F238E27FC236}">
                <a16:creationId xmlns:a16="http://schemas.microsoft.com/office/drawing/2014/main" id="{50BB8CB3-9BC2-4AF0-A1EC-9B2327C00D7D}"/>
              </a:ext>
            </a:extLst>
          </p:cNvPr>
          <p:cNvSpPr>
            <a:spLocks noGrp="1"/>
          </p:cNvSpPr>
          <p:nvPr>
            <p:ph idx="1"/>
          </p:nvPr>
        </p:nvSpPr>
        <p:spPr/>
        <p:txBody>
          <a:bodyPr/>
          <a:lstStyle/>
          <a:p>
            <a:pPr>
              <a:lnSpc>
                <a:spcPct val="120000"/>
              </a:lnSpc>
              <a:spcBef>
                <a:spcPts val="0"/>
              </a:spcBef>
            </a:pPr>
            <a:r>
              <a:rPr kumimoji="1" lang="zh-CN" altLang="en-US" dirty="0">
                <a:latin typeface="+mn-lt"/>
                <a:ea typeface="+mn-ea"/>
                <a:cs typeface="+mn-ea"/>
                <a:sym typeface="+mn-lt"/>
              </a:rPr>
              <a:t>基本原理</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在发送过程中，如果一个</a:t>
            </a:r>
            <a:r>
              <a:rPr kumimoji="1" lang="zh-CN" altLang="en-US" dirty="0">
                <a:solidFill>
                  <a:srgbClr val="C00000"/>
                </a:solidFill>
                <a:latin typeface="+mn-lt"/>
                <a:ea typeface="+mn-ea"/>
                <a:cs typeface="+mn-ea"/>
                <a:sym typeface="+mn-lt"/>
              </a:rPr>
              <a:t>数据帧计时器超时</a:t>
            </a:r>
            <a:r>
              <a:rPr kumimoji="1" lang="zh-CN" altLang="en-US" dirty="0">
                <a:latin typeface="+mn-lt"/>
                <a:ea typeface="+mn-ea"/>
                <a:cs typeface="+mn-ea"/>
                <a:sym typeface="+mn-lt"/>
              </a:rPr>
              <a:t>，就认为该帧丢失或者被破坏；接收端只把出错的的帧丢弃，其后面的数据帧保存在缓存中，并向发送端回复</a:t>
            </a:r>
            <a:r>
              <a:rPr kumimoji="1" lang="en-US" altLang="zh-CN" dirty="0">
                <a:latin typeface="+mn-lt"/>
                <a:ea typeface="+mn-ea"/>
                <a:cs typeface="+mn-ea"/>
                <a:sym typeface="+mn-lt"/>
              </a:rPr>
              <a:t>NAK</a:t>
            </a:r>
            <a:r>
              <a:rPr kumimoji="1" lang="zh-CN" altLang="en-US" dirty="0">
                <a:latin typeface="+mn-lt"/>
                <a:ea typeface="+mn-ea"/>
                <a:cs typeface="+mn-ea"/>
                <a:sym typeface="+mn-lt"/>
              </a:rPr>
              <a:t>；发送端接收到</a:t>
            </a:r>
            <a:r>
              <a:rPr kumimoji="1" lang="en-US" altLang="zh-CN" dirty="0">
                <a:latin typeface="+mn-lt"/>
                <a:ea typeface="+mn-ea"/>
                <a:cs typeface="+mn-ea"/>
                <a:sym typeface="+mn-lt"/>
              </a:rPr>
              <a:t>NAK</a:t>
            </a:r>
            <a:r>
              <a:rPr kumimoji="1" lang="zh-CN" altLang="en-US" dirty="0">
                <a:latin typeface="+mn-lt"/>
                <a:ea typeface="+mn-ea"/>
                <a:cs typeface="+mn-ea"/>
                <a:sym typeface="+mn-lt"/>
              </a:rPr>
              <a:t>时，只重传出错的帧</a:t>
            </a:r>
          </a:p>
          <a:p>
            <a:pPr lvl="1">
              <a:lnSpc>
                <a:spcPct val="120000"/>
              </a:lnSpc>
              <a:spcBef>
                <a:spcPts val="0"/>
              </a:spcBef>
            </a:pPr>
            <a:r>
              <a:rPr kumimoji="1" lang="zh-CN" altLang="en-US" dirty="0">
                <a:latin typeface="+mn-lt"/>
                <a:ea typeface="+mn-ea"/>
                <a:cs typeface="+mn-ea"/>
                <a:sym typeface="+mn-lt"/>
              </a:rPr>
              <a:t>如果</a:t>
            </a:r>
            <a:r>
              <a:rPr kumimoji="1" lang="zh-CN" altLang="en-US" dirty="0">
                <a:solidFill>
                  <a:srgbClr val="C00000"/>
                </a:solidFill>
                <a:latin typeface="+mn-lt"/>
                <a:ea typeface="+mn-ea"/>
                <a:cs typeface="+mn-ea"/>
                <a:sym typeface="+mn-lt"/>
              </a:rPr>
              <a:t>落在窗口内的帧</a:t>
            </a:r>
            <a:r>
              <a:rPr kumimoji="1" lang="zh-CN" altLang="en-US" dirty="0">
                <a:latin typeface="+mn-lt"/>
                <a:ea typeface="+mn-ea"/>
                <a:cs typeface="+mn-ea"/>
                <a:sym typeface="+mn-lt"/>
              </a:rPr>
              <a:t>从未接收过，那么存储起来，等比它序列号小的所有帧都正确接收后，按次序交付给网络层</a:t>
            </a:r>
          </a:p>
          <a:p>
            <a:pPr lvl="1">
              <a:lnSpc>
                <a:spcPct val="120000"/>
              </a:lnSpc>
              <a:spcBef>
                <a:spcPts val="0"/>
              </a:spcBef>
            </a:pPr>
            <a:r>
              <a:rPr kumimoji="1" lang="zh-CN" altLang="en-US" dirty="0">
                <a:latin typeface="+mn-lt"/>
                <a:ea typeface="+mn-ea"/>
                <a:cs typeface="+mn-ea"/>
                <a:sym typeface="+mn-lt"/>
              </a:rPr>
              <a:t>接收端</a:t>
            </a:r>
            <a:r>
              <a:rPr kumimoji="1" lang="zh-CN" altLang="en-US" dirty="0">
                <a:solidFill>
                  <a:srgbClr val="C00000"/>
                </a:solidFill>
                <a:latin typeface="+mn-lt"/>
                <a:ea typeface="+mn-ea"/>
                <a:cs typeface="+mn-ea"/>
                <a:sym typeface="+mn-lt"/>
              </a:rPr>
              <a:t>收到的数据包</a:t>
            </a:r>
            <a:r>
              <a:rPr kumimoji="1" lang="zh-CN" altLang="en-US" dirty="0">
                <a:latin typeface="+mn-lt"/>
                <a:ea typeface="+mn-ea"/>
                <a:cs typeface="+mn-ea"/>
                <a:sym typeface="+mn-lt"/>
              </a:rPr>
              <a:t>的</a:t>
            </a:r>
            <a:r>
              <a:rPr kumimoji="1" lang="zh-CN" altLang="en-US" dirty="0">
                <a:solidFill>
                  <a:srgbClr val="C00000"/>
                </a:solidFill>
                <a:latin typeface="+mn-lt"/>
                <a:ea typeface="+mn-ea"/>
                <a:cs typeface="+mn-ea"/>
                <a:sym typeface="+mn-lt"/>
              </a:rPr>
              <a:t>顺序</a:t>
            </a:r>
            <a:r>
              <a:rPr kumimoji="1" lang="zh-CN" altLang="en-US" dirty="0">
                <a:latin typeface="+mn-lt"/>
                <a:ea typeface="+mn-ea"/>
                <a:cs typeface="+mn-ea"/>
                <a:sym typeface="+mn-lt"/>
              </a:rPr>
              <a:t>可能和</a:t>
            </a:r>
            <a:r>
              <a:rPr kumimoji="1" lang="zh-CN" altLang="en-US" dirty="0">
                <a:solidFill>
                  <a:srgbClr val="C00000"/>
                </a:solidFill>
                <a:latin typeface="+mn-lt"/>
                <a:ea typeface="+mn-ea"/>
                <a:cs typeface="+mn-ea"/>
                <a:sym typeface="+mn-lt"/>
              </a:rPr>
              <a:t>发送的数据</a:t>
            </a:r>
            <a:r>
              <a:rPr kumimoji="1" lang="zh-CN" altLang="en-US" dirty="0">
                <a:latin typeface="+mn-lt"/>
                <a:ea typeface="+mn-ea"/>
                <a:cs typeface="+mn-ea"/>
                <a:sym typeface="+mn-lt"/>
              </a:rPr>
              <a:t>包</a:t>
            </a:r>
            <a:r>
              <a:rPr kumimoji="1" lang="zh-CN" altLang="en-US" dirty="0">
                <a:solidFill>
                  <a:srgbClr val="C00000"/>
                </a:solidFill>
                <a:latin typeface="+mn-lt"/>
                <a:ea typeface="+mn-ea"/>
                <a:cs typeface="+mn-ea"/>
                <a:sym typeface="+mn-lt"/>
              </a:rPr>
              <a:t>顺序不一样</a:t>
            </a:r>
            <a:r>
              <a:rPr kumimoji="1" lang="zh-CN" altLang="en-US" dirty="0">
                <a:latin typeface="+mn-lt"/>
                <a:ea typeface="+mn-ea"/>
                <a:cs typeface="+mn-ea"/>
                <a:sym typeface="+mn-lt"/>
              </a:rPr>
              <a:t>，因此在数据包里必须含有顺序号来帮助接收端进行排序</a:t>
            </a:r>
            <a:endParaRPr kumimoji="1" lang="en-US" altLang="zh-CN" dirty="0">
              <a:latin typeface="+mn-lt"/>
              <a:ea typeface="+mn-ea"/>
              <a:cs typeface="+mn-ea"/>
              <a:sym typeface="+mn-lt"/>
            </a:endParaRPr>
          </a:p>
          <a:p>
            <a:pPr lvl="1">
              <a:lnSpc>
                <a:spcPct val="120000"/>
              </a:lnSpc>
              <a:spcBef>
                <a:spcPts val="0"/>
              </a:spcBef>
            </a:pPr>
            <a:endParaRPr kumimoji="1" lang="zh-CN" altLang="en-US"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滑动窗口长度</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发送</a:t>
            </a:r>
            <a:r>
              <a:rPr kumimoji="1" lang="zh-CN" altLang="en-US" dirty="0">
                <a:solidFill>
                  <a:srgbClr val="C00000"/>
                </a:solidFill>
                <a:latin typeface="+mn-lt"/>
                <a:ea typeface="+mn-ea"/>
                <a:cs typeface="+mn-ea"/>
                <a:sym typeface="+mn-lt"/>
              </a:rPr>
              <a:t>窗口的尺寸</a:t>
            </a:r>
            <a:r>
              <a:rPr kumimoji="1" lang="zh-CN" altLang="en-US" dirty="0">
                <a:latin typeface="+mn-lt"/>
                <a:ea typeface="+mn-ea"/>
                <a:cs typeface="+mn-ea"/>
                <a:sym typeface="+mn-lt"/>
              </a:rPr>
              <a:t>：</a:t>
            </a:r>
            <a:r>
              <a:rPr kumimoji="1" lang="en-US" altLang="zh-CN" dirty="0">
                <a:latin typeface="+mn-lt"/>
                <a:ea typeface="+mn-ea"/>
                <a:cs typeface="+mn-ea"/>
                <a:sym typeface="+mn-lt"/>
              </a:rPr>
              <a:t>W</a:t>
            </a:r>
            <a:r>
              <a:rPr kumimoji="1" lang="en-US" altLang="zh-CN" baseline="-25000" dirty="0">
                <a:latin typeface="+mn-lt"/>
                <a:ea typeface="+mn-ea"/>
                <a:cs typeface="+mn-ea"/>
                <a:sym typeface="+mn-lt"/>
              </a:rPr>
              <a:t>T</a:t>
            </a:r>
            <a:r>
              <a:rPr kumimoji="1" lang="en-US" altLang="zh-CN" dirty="0">
                <a:latin typeface="+mn-lt"/>
                <a:ea typeface="+mn-ea"/>
                <a:cs typeface="+mn-ea"/>
                <a:sym typeface="+mn-lt"/>
              </a:rPr>
              <a:t>  ≤2</a:t>
            </a:r>
            <a:r>
              <a:rPr kumimoji="1" lang="en-US" altLang="zh-CN" baseline="30000" dirty="0">
                <a:latin typeface="+mn-lt"/>
                <a:ea typeface="+mn-ea"/>
                <a:cs typeface="+mn-ea"/>
                <a:sym typeface="+mn-lt"/>
              </a:rPr>
              <a:t>n-1</a:t>
            </a:r>
            <a:r>
              <a:rPr kumimoji="1" lang="en-US" altLang="zh-CN" dirty="0">
                <a:latin typeface="+mn-lt"/>
                <a:ea typeface="+mn-ea"/>
                <a:cs typeface="+mn-ea"/>
                <a:sym typeface="+mn-lt"/>
              </a:rPr>
              <a:t>,</a:t>
            </a:r>
            <a:r>
              <a:rPr kumimoji="1" lang="zh-CN" altLang="en-US" dirty="0">
                <a:latin typeface="+mn-lt"/>
                <a:ea typeface="+mn-ea"/>
                <a:cs typeface="+mn-ea"/>
                <a:sym typeface="+mn-lt"/>
              </a:rPr>
              <a:t>发送窗口应等于或小于序号空间的一半</a:t>
            </a:r>
            <a:endParaRPr kumimoji="1" lang="en-US" altLang="zh-CN"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E59034A6-82B2-9DE6-1B57-F15DCE7DD855}"/>
              </a:ext>
            </a:extLst>
          </p:cNvPr>
          <p:cNvSpPr>
            <a:spLocks noGrp="1"/>
          </p:cNvSpPr>
          <p:nvPr>
            <p:ph type="sldNum" sz="quarter" idx="12"/>
          </p:nvPr>
        </p:nvSpPr>
        <p:spPr/>
        <p:txBody>
          <a:bodyPr/>
          <a:lstStyle/>
          <a:p>
            <a:fld id="{C8BB1146-E542-4D4E-B8E9-6919A11DDD48}" type="slidenum">
              <a:rPr lang="en-US" smtClean="0"/>
              <a:t>87</a:t>
            </a:fld>
            <a:endParaRPr lang="en-US"/>
          </a:p>
        </p:txBody>
      </p:sp>
    </p:spTree>
    <p:extLst>
      <p:ext uri="{BB962C8B-B14F-4D97-AF65-F5344CB8AC3E}">
        <p14:creationId xmlns:p14="http://schemas.microsoft.com/office/powerpoint/2010/main" val="31903842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2C0EE-FCAB-B20A-5149-3F7C451CE619}"/>
              </a:ext>
            </a:extLst>
          </p:cNvPr>
          <p:cNvSpPr>
            <a:spLocks noGrp="1"/>
          </p:cNvSpPr>
          <p:nvPr>
            <p:ph type="title"/>
          </p:nvPr>
        </p:nvSpPr>
        <p:spPr/>
        <p:txBody>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协议设计思想</a:t>
            </a:r>
            <a:endParaRPr lang="zh-CN" altLang="en-US" b="0" dirty="0"/>
          </a:p>
        </p:txBody>
      </p:sp>
      <p:sp>
        <p:nvSpPr>
          <p:cNvPr id="3" name="内容占位符 2">
            <a:extLst>
              <a:ext uri="{FF2B5EF4-FFF2-40B4-BE49-F238E27FC236}">
                <a16:creationId xmlns:a16="http://schemas.microsoft.com/office/drawing/2014/main" id="{4B74CE4B-1ED1-1FB0-C87D-8C483451E380}"/>
              </a:ext>
            </a:extLst>
          </p:cNvPr>
          <p:cNvSpPr>
            <a:spLocks noGrp="1"/>
          </p:cNvSpPr>
          <p:nvPr>
            <p:ph idx="1"/>
          </p:nvPr>
        </p:nvSpPr>
        <p:spPr/>
        <p:txBody>
          <a:bodyPr/>
          <a:lstStyle/>
          <a:p>
            <a:pPr>
              <a:lnSpc>
                <a:spcPct val="120000"/>
              </a:lnSpc>
              <a:spcBef>
                <a:spcPts val="0"/>
              </a:spcBef>
            </a:pPr>
            <a:r>
              <a:rPr kumimoji="1" lang="zh-CN" altLang="en-US" dirty="0">
                <a:latin typeface="+mn-lt"/>
                <a:ea typeface="+mn-ea"/>
                <a:cs typeface="+mn-ea"/>
                <a:sym typeface="+mn-lt"/>
              </a:rPr>
              <a:t>设计思想</a:t>
            </a:r>
          </a:p>
          <a:p>
            <a:pPr lvl="1">
              <a:lnSpc>
                <a:spcPct val="120000"/>
              </a:lnSpc>
              <a:spcBef>
                <a:spcPts val="0"/>
              </a:spcBef>
            </a:pPr>
            <a:r>
              <a:rPr kumimoji="1" lang="zh-CN" altLang="en-US" dirty="0">
                <a:latin typeface="+mn-lt"/>
                <a:ea typeface="+mn-ea"/>
                <a:cs typeface="+mn-ea"/>
                <a:sym typeface="+mn-lt"/>
              </a:rPr>
              <a:t>若发送方发出连续的若干帧后，收到对其中某一帧的否认帧，或某一帧的定时器超时</a:t>
            </a:r>
            <a:r>
              <a:rPr kumimoji="1" lang="zh-CN" altLang="en-US" dirty="0">
                <a:solidFill>
                  <a:srgbClr val="B348FF"/>
                </a:solidFill>
                <a:latin typeface="+mn-lt"/>
                <a:ea typeface="+mn-ea"/>
                <a:cs typeface="+mn-ea"/>
                <a:sym typeface="+mn-lt"/>
              </a:rPr>
              <a:t>， 则</a:t>
            </a:r>
            <a:r>
              <a:rPr kumimoji="1" lang="zh-CN" altLang="en-US" dirty="0">
                <a:solidFill>
                  <a:srgbClr val="C00000"/>
                </a:solidFill>
                <a:latin typeface="+mn-lt"/>
                <a:ea typeface="+mn-ea"/>
                <a:cs typeface="+mn-ea"/>
                <a:sym typeface="+mn-lt"/>
              </a:rPr>
              <a:t>只重传该出错帧或计时器超时</a:t>
            </a:r>
            <a:r>
              <a:rPr kumimoji="1" lang="zh-CN" altLang="en-US" dirty="0">
                <a:latin typeface="+mn-lt"/>
                <a:ea typeface="+mn-ea"/>
                <a:cs typeface="+mn-ea"/>
                <a:sym typeface="+mn-lt"/>
              </a:rPr>
              <a:t>的数据帧</a:t>
            </a:r>
          </a:p>
          <a:p>
            <a:pPr>
              <a:lnSpc>
                <a:spcPct val="120000"/>
              </a:lnSpc>
              <a:spcBef>
                <a:spcPts val="0"/>
              </a:spcBef>
            </a:pPr>
            <a:r>
              <a:rPr kumimoji="1" lang="zh-CN" altLang="en-US" dirty="0">
                <a:latin typeface="+mn-lt"/>
                <a:ea typeface="+mn-ea"/>
                <a:cs typeface="+mn-ea"/>
                <a:sym typeface="+mn-lt"/>
              </a:rPr>
              <a:t>适用场景</a:t>
            </a:r>
          </a:p>
          <a:p>
            <a:pPr lvl="1">
              <a:lnSpc>
                <a:spcPct val="120000"/>
              </a:lnSpc>
              <a:spcBef>
                <a:spcPts val="0"/>
              </a:spcBef>
            </a:pPr>
            <a:r>
              <a:rPr kumimoji="1" lang="zh-CN" altLang="en-US" dirty="0">
                <a:latin typeface="+mn-lt"/>
                <a:ea typeface="+mn-ea"/>
                <a:cs typeface="+mn-ea"/>
                <a:sym typeface="+mn-lt"/>
              </a:rPr>
              <a:t>该策略对应</a:t>
            </a:r>
            <a:r>
              <a:rPr kumimoji="1" lang="zh-CN" altLang="en-US" dirty="0">
                <a:solidFill>
                  <a:srgbClr val="C00000"/>
                </a:solidFill>
                <a:latin typeface="+mn-lt"/>
                <a:ea typeface="+mn-ea"/>
                <a:cs typeface="+mn-ea"/>
                <a:sym typeface="+mn-lt"/>
              </a:rPr>
              <a:t>接收窗口大于</a:t>
            </a:r>
            <a:r>
              <a:rPr kumimoji="1" lang="en-US" altLang="zh-CN" dirty="0">
                <a:solidFill>
                  <a:srgbClr val="C00000"/>
                </a:solidFill>
                <a:latin typeface="+mn-lt"/>
                <a:ea typeface="+mn-ea"/>
                <a:cs typeface="+mn-ea"/>
                <a:sym typeface="+mn-lt"/>
              </a:rPr>
              <a:t>1</a:t>
            </a:r>
            <a:r>
              <a:rPr kumimoji="1" lang="zh-CN" altLang="en-US" dirty="0">
                <a:latin typeface="+mn-lt"/>
                <a:ea typeface="+mn-ea"/>
                <a:cs typeface="+mn-ea"/>
                <a:sym typeface="+mn-lt"/>
              </a:rPr>
              <a:t>的情况，即暂存接收窗口中序号在出错帧之后的数据帧</a:t>
            </a:r>
            <a:endParaRPr kumimoji="1" lang="en-US" altLang="zh-CN"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优缺点</a:t>
            </a:r>
          </a:p>
          <a:p>
            <a:pPr lvl="1">
              <a:lnSpc>
                <a:spcPct val="120000"/>
              </a:lnSpc>
              <a:spcBef>
                <a:spcPts val="0"/>
              </a:spcBef>
            </a:pPr>
            <a:r>
              <a:rPr kumimoji="1" lang="zh-CN" altLang="en-US" dirty="0">
                <a:solidFill>
                  <a:schemeClr val="tx1"/>
                </a:solidFill>
                <a:latin typeface="+mn-lt"/>
                <a:ea typeface="+mn-ea"/>
                <a:cs typeface="+mn-ea"/>
                <a:sym typeface="+mn-lt"/>
              </a:rPr>
              <a:t>优点</a:t>
            </a:r>
            <a:r>
              <a:rPr kumimoji="1" lang="zh-CN" altLang="en-US" dirty="0">
                <a:latin typeface="+mn-lt"/>
                <a:ea typeface="+mn-ea"/>
                <a:cs typeface="+mn-ea"/>
                <a:sym typeface="+mn-lt"/>
              </a:rPr>
              <a:t>：避免重传已正确传送的帧</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缺点：在接收端需要占用一定容量的缓存</a:t>
            </a:r>
          </a:p>
          <a:p>
            <a:endParaRPr lang="zh-CN" altLang="en-US" dirty="0"/>
          </a:p>
        </p:txBody>
      </p:sp>
      <p:sp>
        <p:nvSpPr>
          <p:cNvPr id="4" name="灯片编号占位符 3">
            <a:extLst>
              <a:ext uri="{FF2B5EF4-FFF2-40B4-BE49-F238E27FC236}">
                <a16:creationId xmlns:a16="http://schemas.microsoft.com/office/drawing/2014/main" id="{31BC5706-307D-9386-884F-4AA9C17A60BF}"/>
              </a:ext>
            </a:extLst>
          </p:cNvPr>
          <p:cNvSpPr>
            <a:spLocks noGrp="1"/>
          </p:cNvSpPr>
          <p:nvPr>
            <p:ph type="sldNum" sz="quarter" idx="12"/>
          </p:nvPr>
        </p:nvSpPr>
        <p:spPr/>
        <p:txBody>
          <a:bodyPr/>
          <a:lstStyle/>
          <a:p>
            <a:fld id="{C8BB1146-E542-4D4E-B8E9-6919A11DDD48}" type="slidenum">
              <a:rPr lang="en-US" smtClean="0"/>
              <a:t>88</a:t>
            </a:fld>
            <a:endParaRPr lang="en-US"/>
          </a:p>
        </p:txBody>
      </p:sp>
    </p:spTree>
    <p:extLst>
      <p:ext uri="{BB962C8B-B14F-4D97-AF65-F5344CB8AC3E}">
        <p14:creationId xmlns:p14="http://schemas.microsoft.com/office/powerpoint/2010/main" val="1775416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83F3A-4D39-1DB4-E653-864370A3B81E}"/>
              </a:ext>
            </a:extLst>
          </p:cNvPr>
          <p:cNvSpPr>
            <a:spLocks noGrp="1"/>
          </p:cNvSpPr>
          <p:nvPr>
            <p:ph type="title"/>
          </p:nvPr>
        </p:nvSpPr>
        <p:spPr/>
        <p:txBody>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协议原理分析</a:t>
            </a:r>
            <a:r>
              <a:rPr lang="en-US" altLang="zh-CN" sz="3200" b="0" dirty="0">
                <a:solidFill>
                  <a:schemeClr val="tx1"/>
                </a:solidFill>
                <a:latin typeface="+mn-lt"/>
                <a:ea typeface="+mn-ea"/>
                <a:cs typeface="+mn-ea"/>
                <a:sym typeface="+mn-lt"/>
              </a:rPr>
              <a:t>(1)</a:t>
            </a:r>
            <a:endParaRPr lang="zh-CN" altLang="en-US" dirty="0"/>
          </a:p>
        </p:txBody>
      </p:sp>
      <p:sp>
        <p:nvSpPr>
          <p:cNvPr id="4" name="灯片编号占位符 3">
            <a:extLst>
              <a:ext uri="{FF2B5EF4-FFF2-40B4-BE49-F238E27FC236}">
                <a16:creationId xmlns:a16="http://schemas.microsoft.com/office/drawing/2014/main" id="{7A13B926-198D-37FC-7B0B-B68D3FF97AB5}"/>
              </a:ext>
            </a:extLst>
          </p:cNvPr>
          <p:cNvSpPr>
            <a:spLocks noGrp="1"/>
          </p:cNvSpPr>
          <p:nvPr>
            <p:ph type="sldNum" sz="quarter" idx="12"/>
          </p:nvPr>
        </p:nvSpPr>
        <p:spPr/>
        <p:txBody>
          <a:bodyPr/>
          <a:lstStyle/>
          <a:p>
            <a:fld id="{C8BB1146-E542-4D4E-B8E9-6919A11DDD48}" type="slidenum">
              <a:rPr lang="en-US" smtClean="0"/>
              <a:t>89</a:t>
            </a:fld>
            <a:endParaRPr lang="en-US"/>
          </a:p>
        </p:txBody>
      </p:sp>
      <p:sp>
        <p:nvSpPr>
          <p:cNvPr id="5" name="文本框 4">
            <a:extLst>
              <a:ext uri="{FF2B5EF4-FFF2-40B4-BE49-F238E27FC236}">
                <a16:creationId xmlns:a16="http://schemas.microsoft.com/office/drawing/2014/main" id="{26D75908-44C9-9548-828D-EAFC191CAB3C}"/>
              </a:ext>
            </a:extLst>
          </p:cNvPr>
          <p:cNvSpPr txBox="1"/>
          <p:nvPr/>
        </p:nvSpPr>
        <p:spPr>
          <a:xfrm>
            <a:off x="660400" y="1139142"/>
            <a:ext cx="6538856" cy="497316"/>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b="1" i="0" dirty="0">
                <a:solidFill>
                  <a:srgbClr val="4D4D4D"/>
                </a:solidFill>
                <a:effectLst/>
                <a:cs typeface="+mn-ea"/>
                <a:sym typeface="+mn-lt"/>
              </a:rPr>
              <a:t>正常情况下选择重传（</a:t>
            </a:r>
            <a:r>
              <a:rPr lang="en-US" altLang="zh-CN" sz="2400" b="1" i="0" dirty="0">
                <a:solidFill>
                  <a:srgbClr val="4D4D4D"/>
                </a:solidFill>
                <a:effectLst/>
                <a:cs typeface="+mn-ea"/>
                <a:sym typeface="+mn-lt"/>
              </a:rPr>
              <a:t>SR)</a:t>
            </a:r>
            <a:endParaRPr lang="zh-CN" altLang="en-US" sz="2400" b="1" dirty="0">
              <a:cs typeface="+mn-ea"/>
              <a:sym typeface="+mn-lt"/>
            </a:endParaRPr>
          </a:p>
        </p:txBody>
      </p:sp>
      <p:pic>
        <p:nvPicPr>
          <p:cNvPr id="6" name="图片 5">
            <a:extLst>
              <a:ext uri="{FF2B5EF4-FFF2-40B4-BE49-F238E27FC236}">
                <a16:creationId xmlns:a16="http://schemas.microsoft.com/office/drawing/2014/main" id="{5CA0EF97-4D43-C998-AE25-67340899C8AC}"/>
              </a:ext>
            </a:extLst>
          </p:cNvPr>
          <p:cNvPicPr>
            <a:picLocks noChangeAspect="1"/>
          </p:cNvPicPr>
          <p:nvPr/>
        </p:nvPicPr>
        <p:blipFill>
          <a:blip r:embed="rId2"/>
          <a:stretch>
            <a:fillRect/>
          </a:stretch>
        </p:blipFill>
        <p:spPr>
          <a:xfrm>
            <a:off x="1061502" y="1746902"/>
            <a:ext cx="7004812" cy="4212461"/>
          </a:xfrm>
          <a:prstGeom prst="rect">
            <a:avLst/>
          </a:prstGeom>
        </p:spPr>
      </p:pic>
      <p:sp>
        <p:nvSpPr>
          <p:cNvPr id="7" name="文本框 6">
            <a:extLst>
              <a:ext uri="{FF2B5EF4-FFF2-40B4-BE49-F238E27FC236}">
                <a16:creationId xmlns:a16="http://schemas.microsoft.com/office/drawing/2014/main" id="{AB228A09-FBCC-F15B-4A66-0BC2C2403905}"/>
              </a:ext>
            </a:extLst>
          </p:cNvPr>
          <p:cNvSpPr txBox="1"/>
          <p:nvPr/>
        </p:nvSpPr>
        <p:spPr>
          <a:xfrm>
            <a:off x="8847858" y="1387800"/>
            <a:ext cx="2427848" cy="4492512"/>
          </a:xfrm>
          <a:prstGeom prst="rect">
            <a:avLst/>
          </a:prstGeom>
          <a:noFill/>
        </p:spPr>
        <p:txBody>
          <a:bodyPr wrap="square">
            <a:spAutoFit/>
          </a:bodyPr>
          <a:lstStyle/>
          <a:p>
            <a:pPr algn="just">
              <a:lnSpc>
                <a:spcPct val="120000"/>
              </a:lnSpc>
            </a:pPr>
            <a:r>
              <a:rPr lang="zh-CN" altLang="en-US" sz="2000" b="0" i="0" dirty="0">
                <a:solidFill>
                  <a:srgbClr val="4D4D4D"/>
                </a:solidFill>
                <a:effectLst/>
                <a:cs typeface="+mn-ea"/>
                <a:sym typeface="+mn-lt"/>
              </a:rPr>
              <a:t>同样，在选择重传协议中，也允许发送方发送多个分组而不用等待确认，与回退</a:t>
            </a:r>
            <a:r>
              <a:rPr lang="en-US" altLang="zh-CN" sz="2000" b="0" i="0" dirty="0">
                <a:solidFill>
                  <a:srgbClr val="4D4D4D"/>
                </a:solidFill>
                <a:effectLst/>
                <a:cs typeface="+mn-ea"/>
                <a:sym typeface="+mn-lt"/>
              </a:rPr>
              <a:t>N</a:t>
            </a:r>
            <a:r>
              <a:rPr lang="zh-CN" altLang="en-US" sz="2000" b="0" i="0" dirty="0">
                <a:solidFill>
                  <a:srgbClr val="4D4D4D"/>
                </a:solidFill>
                <a:effectLst/>
                <a:cs typeface="+mn-ea"/>
                <a:sym typeface="+mn-lt"/>
              </a:rPr>
              <a:t>步不同的是，</a:t>
            </a:r>
            <a:r>
              <a:rPr lang="zh-CN" altLang="en-US" sz="2000" b="0" i="0" dirty="0">
                <a:solidFill>
                  <a:srgbClr val="C00000"/>
                </a:solidFill>
                <a:effectLst/>
                <a:cs typeface="+mn-ea"/>
                <a:sym typeface="+mn-lt"/>
              </a:rPr>
              <a:t>接收窗口大小是大于</a:t>
            </a:r>
            <a:r>
              <a:rPr lang="en-US" altLang="zh-CN" sz="2000" b="0" i="0" dirty="0">
                <a:solidFill>
                  <a:srgbClr val="C00000"/>
                </a:solidFill>
                <a:effectLst/>
                <a:cs typeface="+mn-ea"/>
                <a:sym typeface="+mn-lt"/>
              </a:rPr>
              <a:t>1</a:t>
            </a:r>
            <a:r>
              <a:rPr lang="zh-CN" altLang="en-US" sz="2000" b="0" i="0" dirty="0">
                <a:solidFill>
                  <a:srgbClr val="4D4D4D"/>
                </a:solidFill>
                <a:effectLst/>
                <a:cs typeface="+mn-ea"/>
                <a:sym typeface="+mn-lt"/>
              </a:rPr>
              <a:t>的</a:t>
            </a:r>
            <a:endParaRPr lang="en-US" altLang="zh-CN" sz="2000" b="0" i="0" dirty="0">
              <a:solidFill>
                <a:srgbClr val="4D4D4D"/>
              </a:solidFill>
              <a:effectLst/>
              <a:cs typeface="+mn-ea"/>
              <a:sym typeface="+mn-lt"/>
            </a:endParaRPr>
          </a:p>
          <a:p>
            <a:pPr algn="just">
              <a:lnSpc>
                <a:spcPct val="120000"/>
              </a:lnSpc>
            </a:pPr>
            <a:endParaRPr lang="en-US" altLang="zh-CN" sz="2000" dirty="0">
              <a:solidFill>
                <a:srgbClr val="4D4D4D"/>
              </a:solidFill>
              <a:cs typeface="+mn-ea"/>
              <a:sym typeface="+mn-lt"/>
            </a:endParaRPr>
          </a:p>
          <a:p>
            <a:pPr algn="just">
              <a:lnSpc>
                <a:spcPct val="120000"/>
              </a:lnSpc>
            </a:pPr>
            <a:r>
              <a:rPr lang="zh-CN" altLang="en-US" sz="2000" dirty="0">
                <a:solidFill>
                  <a:srgbClr val="4D4D4D"/>
                </a:solidFill>
                <a:cs typeface="+mn-ea"/>
                <a:sym typeface="+mn-lt"/>
              </a:rPr>
              <a:t>正常情况下，发送、接收窗口会随着帧的确认状态随包右移</a:t>
            </a:r>
            <a:endParaRPr lang="en-US" altLang="zh-CN" sz="2000" dirty="0">
              <a:solidFill>
                <a:srgbClr val="4D4D4D"/>
              </a:solidFill>
              <a:cs typeface="+mn-ea"/>
              <a:sym typeface="+mn-lt"/>
            </a:endParaRPr>
          </a:p>
        </p:txBody>
      </p:sp>
    </p:spTree>
    <p:extLst>
      <p:ext uri="{BB962C8B-B14F-4D97-AF65-F5344CB8AC3E}">
        <p14:creationId xmlns:p14="http://schemas.microsoft.com/office/powerpoint/2010/main" val="379032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674688" y="138429"/>
            <a:ext cx="10858500" cy="900112"/>
          </a:xfrm>
        </p:spPr>
        <p:txBody>
          <a:bodyPr>
            <a:normAutofit/>
          </a:bodyPr>
          <a:lstStyle/>
          <a:p>
            <a:pPr>
              <a:lnSpc>
                <a:spcPct val="120000"/>
              </a:lnSpc>
            </a:pPr>
            <a:r>
              <a:rPr lang="zh-CN" altLang="en-US" sz="3200" dirty="0">
                <a:latin typeface="+mj-ea"/>
                <a:cs typeface="+mn-ea"/>
                <a:sym typeface="+mn-lt"/>
              </a:rPr>
              <a:t>数据链路层的主要功能</a:t>
            </a:r>
            <a:endParaRPr lang="en-US" altLang="zh-CN" sz="3200" dirty="0">
              <a:latin typeface="+mj-ea"/>
              <a:cs typeface="+mn-ea"/>
              <a:sym typeface="+mn-lt"/>
            </a:endParaRPr>
          </a:p>
        </p:txBody>
      </p:sp>
      <p:sp>
        <p:nvSpPr>
          <p:cNvPr id="2" name="矩形 1">
            <a:extLst>
              <a:ext uri="{FF2B5EF4-FFF2-40B4-BE49-F238E27FC236}">
                <a16:creationId xmlns:a16="http://schemas.microsoft.com/office/drawing/2014/main" id="{9F3C5B9F-E9FB-4670-BB62-609ACECEC5F4}"/>
              </a:ext>
            </a:extLst>
          </p:cNvPr>
          <p:cNvSpPr/>
          <p:nvPr/>
        </p:nvSpPr>
        <p:spPr>
          <a:xfrm>
            <a:off x="688976" y="1215465"/>
            <a:ext cx="10767823" cy="3421962"/>
          </a:xfrm>
          <a:prstGeom prst="rect">
            <a:avLst/>
          </a:prstGeom>
        </p:spPr>
        <p:txBody>
          <a:bodyPr wrap="square">
            <a:spAutoFit/>
          </a:bodyPr>
          <a:lstStyle/>
          <a:p>
            <a:pPr marL="269875" lvl="1" indent="-269875">
              <a:lnSpc>
                <a:spcPct val="120000"/>
              </a:lnSpc>
              <a:spcBef>
                <a:spcPct val="0"/>
              </a:spcBef>
            </a:pPr>
            <a:r>
              <a:rPr lang="zh-CN" altLang="en-US" sz="2400" dirty="0">
                <a:cs typeface="+mn-ea"/>
                <a:sym typeface="+mn-lt"/>
              </a:rPr>
              <a:t>数据链路层的主要功能：</a:t>
            </a:r>
            <a:endParaRPr lang="en-US" altLang="zh-CN" sz="2400" dirty="0">
              <a:cs typeface="+mn-ea"/>
              <a:sym typeface="+mn-lt"/>
            </a:endParaRPr>
          </a:p>
          <a:p>
            <a:pPr marL="269875" lvl="1" indent="-269875">
              <a:lnSpc>
                <a:spcPct val="120000"/>
              </a:lnSpc>
              <a:spcBef>
                <a:spcPct val="0"/>
              </a:spcBef>
              <a:buFont typeface="Wingdings" panose="05000000000000000000" pitchFamily="2" charset="2"/>
              <a:buChar char="Ø"/>
            </a:pPr>
            <a:r>
              <a:rPr lang="zh-CN" altLang="zh-CN" sz="2000" b="1" dirty="0">
                <a:cs typeface="+mn-ea"/>
              </a:rPr>
              <a:t>为网络层提供服务</a:t>
            </a:r>
            <a:r>
              <a:rPr lang="zh-CN" altLang="en-US" sz="2000" b="1" dirty="0">
                <a:cs typeface="+mn-ea"/>
              </a:rPr>
              <a:t>：   </a:t>
            </a:r>
            <a:r>
              <a:rPr lang="zh-CN" altLang="zh-CN" dirty="0">
                <a:cs typeface="+mn-ea"/>
              </a:rPr>
              <a:t>无确认无连接服务、有确认无连接服务、有确认面向连接服务</a:t>
            </a:r>
            <a:endParaRPr lang="zh-CN" altLang="zh-CN" dirty="0">
              <a:cs typeface="+mn-ea"/>
              <a:sym typeface="+mn-lt"/>
            </a:endParaRPr>
          </a:p>
          <a:p>
            <a:pPr marL="269875" lvl="1" indent="-269875">
              <a:lnSpc>
                <a:spcPct val="120000"/>
              </a:lnSpc>
              <a:spcBef>
                <a:spcPct val="0"/>
              </a:spcBef>
              <a:buFont typeface="Wingdings" panose="05000000000000000000" pitchFamily="2" charset="2"/>
              <a:buChar char="Ø"/>
            </a:pPr>
            <a:r>
              <a:rPr lang="zh-CN" altLang="en-US" sz="2000" b="1" dirty="0">
                <a:cs typeface="+mn-ea"/>
                <a:sym typeface="+mn-lt"/>
              </a:rPr>
              <a:t>链路管理：</a:t>
            </a:r>
            <a:r>
              <a:rPr lang="zh-CN" altLang="en-US" b="1" dirty="0">
                <a:cs typeface="+mn-ea"/>
                <a:sym typeface="+mn-lt"/>
              </a:rPr>
              <a:t>  </a:t>
            </a:r>
            <a:r>
              <a:rPr lang="en-US" altLang="zh-CN" sz="1600" dirty="0">
                <a:cs typeface="+mn-ea"/>
                <a:sym typeface="+mn-lt"/>
              </a:rPr>
              <a:t> </a:t>
            </a:r>
            <a:r>
              <a:rPr lang="zh-CN" altLang="zh-CN" dirty="0">
                <a:cs typeface="+mn-ea"/>
                <a:sym typeface="+mn-lt"/>
              </a:rPr>
              <a:t>两个结点通信时，双方</a:t>
            </a:r>
            <a:r>
              <a:rPr lang="zh-CN" altLang="en-US" dirty="0">
                <a:cs typeface="+mn-ea"/>
                <a:sym typeface="+mn-lt"/>
              </a:rPr>
              <a:t>通过</a:t>
            </a:r>
            <a:r>
              <a:rPr lang="zh-CN" altLang="zh-CN" dirty="0">
                <a:cs typeface="+mn-ea"/>
                <a:sym typeface="+mn-lt"/>
              </a:rPr>
              <a:t>交换一些控制信息，</a:t>
            </a:r>
            <a:r>
              <a:rPr lang="zh-CN" altLang="en-US" dirty="0">
                <a:cs typeface="+mn-ea"/>
                <a:sym typeface="+mn-lt"/>
              </a:rPr>
              <a:t>对链路进行管理，包括：</a:t>
            </a:r>
            <a:endParaRPr lang="en-US" altLang="zh-CN" dirty="0">
              <a:cs typeface="+mn-ea"/>
              <a:sym typeface="+mn-lt"/>
            </a:endParaRPr>
          </a:p>
          <a:p>
            <a:pPr marL="446088" lvl="1" indent="-176213">
              <a:lnSpc>
                <a:spcPct val="120000"/>
              </a:lnSpc>
              <a:spcBef>
                <a:spcPct val="0"/>
              </a:spcBef>
              <a:buFont typeface="Arial" panose="020B0604020202020204" pitchFamily="34" charset="0"/>
              <a:buChar char="•"/>
            </a:pPr>
            <a:r>
              <a:rPr lang="zh-CN" altLang="en-US" dirty="0">
                <a:cs typeface="+mn-ea"/>
                <a:sym typeface="+mn-lt"/>
              </a:rPr>
              <a:t>介质访问控制</a:t>
            </a:r>
            <a:endParaRPr lang="en-US" altLang="zh-CN" dirty="0">
              <a:cs typeface="+mn-ea"/>
              <a:sym typeface="+mn-lt"/>
            </a:endParaRPr>
          </a:p>
          <a:p>
            <a:pPr marL="446088" lvl="1" indent="-176213">
              <a:lnSpc>
                <a:spcPct val="120000"/>
              </a:lnSpc>
              <a:spcBef>
                <a:spcPct val="0"/>
              </a:spcBef>
              <a:buFont typeface="Arial" panose="020B0604020202020204" pitchFamily="34" charset="0"/>
              <a:buChar char="•"/>
            </a:pPr>
            <a:r>
              <a:rPr lang="zh-CN" altLang="zh-CN" dirty="0">
                <a:cs typeface="+mn-ea"/>
                <a:sym typeface="+mn-lt"/>
              </a:rPr>
              <a:t>链路建立</a:t>
            </a:r>
            <a:r>
              <a:rPr lang="zh-CN" altLang="en-US" dirty="0">
                <a:cs typeface="+mn-ea"/>
                <a:sym typeface="+mn-lt"/>
              </a:rPr>
              <a:t>、链路</a:t>
            </a:r>
            <a:r>
              <a:rPr lang="zh-CN" altLang="zh-CN" dirty="0">
                <a:cs typeface="+mn-ea"/>
                <a:sym typeface="+mn-lt"/>
              </a:rPr>
              <a:t>维持</a:t>
            </a:r>
            <a:r>
              <a:rPr lang="zh-CN" altLang="en-US" dirty="0">
                <a:cs typeface="+mn-ea"/>
                <a:sym typeface="+mn-lt"/>
              </a:rPr>
              <a:t>、链路释放</a:t>
            </a:r>
            <a:endParaRPr lang="en-US" altLang="zh-CN" dirty="0">
              <a:cs typeface="+mn-ea"/>
              <a:sym typeface="+mn-lt"/>
            </a:endParaRPr>
          </a:p>
          <a:p>
            <a:pPr marL="269875" lvl="1" indent="-269875">
              <a:lnSpc>
                <a:spcPct val="120000"/>
              </a:lnSpc>
              <a:spcBef>
                <a:spcPct val="0"/>
              </a:spcBef>
              <a:buFont typeface="Wingdings" panose="05000000000000000000" pitchFamily="2" charset="2"/>
              <a:buChar char="Ø"/>
            </a:pPr>
            <a:r>
              <a:rPr lang="zh-CN" altLang="en-US" sz="2000" b="1" dirty="0">
                <a:cs typeface="+mn-ea"/>
                <a:sym typeface="+mn-lt"/>
              </a:rPr>
              <a:t>组帧： </a:t>
            </a:r>
            <a:r>
              <a:rPr lang="zh-CN" altLang="en-US" dirty="0">
                <a:cs typeface="+mn-ea"/>
                <a:sym typeface="+mn-lt"/>
              </a:rPr>
              <a:t>将数据封装成适合在链路上传送的基本单元，帧格式与传输介质、双方启用的协议有关。</a:t>
            </a:r>
            <a:endParaRPr lang="en-US" altLang="zh-CN" dirty="0">
              <a:cs typeface="+mn-ea"/>
              <a:sym typeface="+mn-lt"/>
            </a:endParaRPr>
          </a:p>
          <a:p>
            <a:pPr marL="269875" lvl="1" indent="-269875">
              <a:lnSpc>
                <a:spcPct val="120000"/>
              </a:lnSpc>
              <a:spcBef>
                <a:spcPct val="0"/>
              </a:spcBef>
              <a:buFont typeface="Wingdings" panose="05000000000000000000" pitchFamily="2" charset="2"/>
              <a:buChar char="Ø"/>
            </a:pPr>
            <a:r>
              <a:rPr lang="zh-CN" altLang="en-US" sz="2000" b="1" dirty="0">
                <a:cs typeface="+mn-ea"/>
                <a:sym typeface="+mn-lt"/>
              </a:rPr>
              <a:t>差错控制</a:t>
            </a:r>
            <a:r>
              <a:rPr lang="zh-CN" altLang="en-US" sz="2400" b="1" dirty="0">
                <a:cs typeface="+mn-ea"/>
                <a:sym typeface="+mn-lt"/>
              </a:rPr>
              <a:t>：</a:t>
            </a:r>
            <a:r>
              <a:rPr lang="zh-CN" altLang="en-US" sz="2000" dirty="0">
                <a:cs typeface="+mn-ea"/>
                <a:sym typeface="+mn-lt"/>
              </a:rPr>
              <a:t>    </a:t>
            </a:r>
            <a:r>
              <a:rPr lang="zh-CN" altLang="en-US" dirty="0">
                <a:cs typeface="+mn-ea"/>
                <a:sym typeface="+mn-lt"/>
              </a:rPr>
              <a:t>处理数据帧的破坏、丢失、重复和乱序</a:t>
            </a:r>
            <a:r>
              <a:rPr lang="en-US" altLang="zh-CN" dirty="0">
                <a:cs typeface="+mn-ea"/>
                <a:sym typeface="+mn-lt"/>
              </a:rPr>
              <a:t> </a:t>
            </a:r>
            <a:r>
              <a:rPr lang="zh-CN" altLang="en-US" dirty="0">
                <a:cs typeface="+mn-ea"/>
                <a:sym typeface="+mn-lt"/>
              </a:rPr>
              <a:t>，能检测错误并尽可能纠正错误，为网络层提供可靠的数据传送服务。</a:t>
            </a:r>
            <a:endParaRPr lang="en-US" altLang="zh-CN" dirty="0">
              <a:cs typeface="+mn-ea"/>
              <a:sym typeface="+mn-lt"/>
            </a:endParaRPr>
          </a:p>
          <a:p>
            <a:pPr marL="269875" lvl="1" indent="-269875">
              <a:lnSpc>
                <a:spcPct val="120000"/>
              </a:lnSpc>
              <a:spcBef>
                <a:spcPct val="0"/>
              </a:spcBef>
              <a:buFont typeface="Wingdings" panose="05000000000000000000" pitchFamily="2" charset="2"/>
              <a:buChar char="Ø"/>
            </a:pPr>
            <a:r>
              <a:rPr lang="zh-CN" altLang="en-US" sz="2000" b="1" dirty="0">
                <a:cs typeface="+mn-ea"/>
                <a:sym typeface="+mn-lt"/>
              </a:rPr>
              <a:t>流量控制：</a:t>
            </a:r>
            <a:r>
              <a:rPr lang="en-US" altLang="zh-CN" sz="1600" dirty="0">
                <a:cs typeface="+mn-ea"/>
                <a:sym typeface="+mn-lt"/>
              </a:rPr>
              <a:t>    </a:t>
            </a:r>
            <a:r>
              <a:rPr lang="zh-CN" altLang="en-US" dirty="0">
                <a:cs typeface="+mn-ea"/>
                <a:sym typeface="+mn-lt"/>
              </a:rPr>
              <a:t>发送端控制发送速率，防止因发送端的数据发送速度过快造成信道拥挤和数据丢失。</a:t>
            </a:r>
            <a:endParaRPr lang="zh-CN" altLang="en-US" sz="1600" dirty="0">
              <a:cs typeface="+mn-ea"/>
              <a:sym typeface="+mn-lt"/>
            </a:endParaRPr>
          </a:p>
        </p:txBody>
      </p:sp>
      <p:sp>
        <p:nvSpPr>
          <p:cNvPr id="5" name="矩形 4">
            <a:extLst>
              <a:ext uri="{FF2B5EF4-FFF2-40B4-BE49-F238E27FC236}">
                <a16:creationId xmlns:a16="http://schemas.microsoft.com/office/drawing/2014/main" id="{F5F72CE5-C5B9-4E31-B0EA-6C287C97A722}"/>
              </a:ext>
            </a:extLst>
          </p:cNvPr>
          <p:cNvSpPr/>
          <p:nvPr/>
        </p:nvSpPr>
        <p:spPr>
          <a:xfrm>
            <a:off x="688976" y="4965575"/>
            <a:ext cx="10844212" cy="1168525"/>
          </a:xfrm>
          <a:prstGeom prst="rect">
            <a:avLst/>
          </a:prstGeom>
          <a:solidFill>
            <a:schemeClr val="bg2">
              <a:lumMod val="25000"/>
              <a:alpha val="9000"/>
            </a:schemeClr>
          </a:solidFill>
        </p:spPr>
        <p:txBody>
          <a:bodyPr wrap="square">
            <a:spAutoFit/>
          </a:bodyPr>
          <a:lstStyle/>
          <a:p>
            <a:pPr>
              <a:lnSpc>
                <a:spcPct val="120000"/>
              </a:lnSpc>
            </a:pPr>
            <a:r>
              <a:rPr lang="zh-CN" altLang="en-US" sz="2000" b="1" dirty="0">
                <a:solidFill>
                  <a:srgbClr val="3333FF"/>
                </a:solidFill>
                <a:cs typeface="+mn-ea"/>
                <a:sym typeface="+mn-lt"/>
              </a:rPr>
              <a:t>小结：</a:t>
            </a:r>
            <a:r>
              <a:rPr lang="zh-CN" altLang="en-US" sz="2000" dirty="0">
                <a:solidFill>
                  <a:srgbClr val="3333FF"/>
                </a:solidFill>
                <a:cs typeface="+mn-ea"/>
                <a:sym typeface="+mn-lt"/>
              </a:rPr>
              <a:t>在</a:t>
            </a:r>
            <a:r>
              <a:rPr lang="zh-CN" altLang="zh-CN" sz="2000" dirty="0">
                <a:solidFill>
                  <a:srgbClr val="3333FF"/>
                </a:solidFill>
                <a:cs typeface="+mn-ea"/>
                <a:sym typeface="+mn-lt"/>
              </a:rPr>
              <a:t>物理</a:t>
            </a:r>
            <a:r>
              <a:rPr lang="zh-CN" altLang="en-US" sz="2000" dirty="0">
                <a:solidFill>
                  <a:srgbClr val="3333FF"/>
                </a:solidFill>
                <a:cs typeface="+mn-ea"/>
                <a:sym typeface="+mn-lt"/>
              </a:rPr>
              <a:t>链路上作用相应协议并完成上述工作，来</a:t>
            </a:r>
            <a:r>
              <a:rPr lang="zh-CN" altLang="zh-CN" sz="2000" dirty="0">
                <a:solidFill>
                  <a:srgbClr val="3333FF"/>
                </a:solidFill>
                <a:cs typeface="+mn-ea"/>
                <a:sym typeface="+mn-lt"/>
              </a:rPr>
              <a:t>控制数据的传输</a:t>
            </a:r>
            <a:r>
              <a:rPr lang="zh-CN" altLang="en-US" sz="2000" dirty="0">
                <a:solidFill>
                  <a:srgbClr val="3333FF"/>
                </a:solidFill>
                <a:cs typeface="+mn-ea"/>
                <a:sym typeface="+mn-lt"/>
              </a:rPr>
              <a:t>。将符合相应协议</a:t>
            </a:r>
            <a:r>
              <a:rPr lang="zh-CN" altLang="zh-CN" sz="2000" dirty="0">
                <a:solidFill>
                  <a:srgbClr val="3333FF"/>
                </a:solidFill>
                <a:cs typeface="+mn-ea"/>
                <a:sym typeface="+mn-lt"/>
              </a:rPr>
              <a:t>的硬件和软件</a:t>
            </a:r>
            <a:r>
              <a:rPr lang="zh-CN" altLang="en-US" sz="2000" dirty="0">
                <a:solidFill>
                  <a:srgbClr val="3333FF"/>
                </a:solidFill>
                <a:cs typeface="+mn-ea"/>
                <a:sym typeface="+mn-lt"/>
              </a:rPr>
              <a:t>加持</a:t>
            </a:r>
            <a:r>
              <a:rPr lang="zh-CN" altLang="zh-CN" sz="2000" dirty="0">
                <a:solidFill>
                  <a:srgbClr val="3333FF"/>
                </a:solidFill>
                <a:cs typeface="+mn-ea"/>
                <a:sym typeface="+mn-lt"/>
              </a:rPr>
              <a:t>到</a:t>
            </a:r>
            <a:r>
              <a:rPr lang="zh-CN" altLang="en-US" sz="2000" dirty="0">
                <a:solidFill>
                  <a:srgbClr val="3333FF"/>
                </a:solidFill>
                <a:cs typeface="+mn-ea"/>
                <a:sym typeface="+mn-lt"/>
              </a:rPr>
              <a:t>物理</a:t>
            </a:r>
            <a:r>
              <a:rPr lang="zh-CN" altLang="zh-CN" sz="2000" dirty="0">
                <a:solidFill>
                  <a:srgbClr val="3333FF"/>
                </a:solidFill>
                <a:cs typeface="+mn-ea"/>
                <a:sym typeface="+mn-lt"/>
              </a:rPr>
              <a:t>链路上，就构成了</a:t>
            </a:r>
            <a:r>
              <a:rPr lang="zh-CN" altLang="zh-CN" sz="2000" dirty="0">
                <a:solidFill>
                  <a:srgbClr val="C00000"/>
                </a:solidFill>
                <a:cs typeface="+mn-ea"/>
                <a:sym typeface="+mn-lt"/>
              </a:rPr>
              <a:t>数据链路</a:t>
            </a:r>
            <a:r>
              <a:rPr lang="zh-CN" altLang="zh-CN" sz="2000" dirty="0">
                <a:solidFill>
                  <a:srgbClr val="3333FF"/>
                </a:solidFill>
                <a:cs typeface="+mn-ea"/>
                <a:sym typeface="+mn-lt"/>
              </a:rPr>
              <a:t>。</a:t>
            </a:r>
            <a:r>
              <a:rPr lang="zh-CN" altLang="en-US" sz="2000" dirty="0">
                <a:solidFill>
                  <a:srgbClr val="3333FF"/>
                </a:solidFill>
                <a:cs typeface="+mn-ea"/>
                <a:sym typeface="+mn-lt"/>
              </a:rPr>
              <a:t>因此，数据链路是物理链路的抽象，是一个</a:t>
            </a:r>
            <a:r>
              <a:rPr lang="zh-CN" altLang="en-US" sz="2000" dirty="0">
                <a:solidFill>
                  <a:srgbClr val="C00000"/>
                </a:solidFill>
                <a:cs typeface="+mn-ea"/>
                <a:sym typeface="+mn-lt"/>
              </a:rPr>
              <a:t>逻辑链路</a:t>
            </a:r>
            <a:r>
              <a:rPr lang="zh-CN" altLang="en-US" sz="2000" dirty="0">
                <a:solidFill>
                  <a:srgbClr val="3333FF"/>
                </a:solidFill>
                <a:cs typeface="+mn-ea"/>
                <a:sym typeface="+mn-lt"/>
              </a:rPr>
              <a:t>。</a:t>
            </a:r>
            <a:endParaRPr lang="en-US" altLang="zh-CN" sz="2000" dirty="0">
              <a:solidFill>
                <a:srgbClr val="3333FF"/>
              </a:solidFill>
              <a:cs typeface="+mn-ea"/>
              <a:sym typeface="+mn-lt"/>
            </a:endParaRPr>
          </a:p>
        </p:txBody>
      </p:sp>
      <p:sp>
        <p:nvSpPr>
          <p:cNvPr id="6" name="灯片编号占位符 5">
            <a:extLst>
              <a:ext uri="{FF2B5EF4-FFF2-40B4-BE49-F238E27FC236}">
                <a16:creationId xmlns:a16="http://schemas.microsoft.com/office/drawing/2014/main" id="{CCF48FCB-BBDE-89A9-FF6C-F33CCEC52A97}"/>
              </a:ext>
            </a:extLst>
          </p:cNvPr>
          <p:cNvSpPr>
            <a:spLocks noGrp="1"/>
          </p:cNvSpPr>
          <p:nvPr>
            <p:ph type="sldNum" sz="quarter" idx="12"/>
          </p:nvPr>
        </p:nvSpPr>
        <p:spPr/>
        <p:txBody>
          <a:bodyPr/>
          <a:lstStyle/>
          <a:p>
            <a:fld id="{C8BB1146-E542-4D4E-B8E9-6919A11DDD48}" type="slidenum">
              <a:rPr lang="en-US" smtClean="0"/>
              <a:t>9</a:t>
            </a:fld>
            <a:endParaRPr lang="en-US" dirty="0"/>
          </a:p>
        </p:txBody>
      </p:sp>
    </p:spTree>
    <p:extLst>
      <p:ext uri="{BB962C8B-B14F-4D97-AF65-F5344CB8AC3E}">
        <p14:creationId xmlns:p14="http://schemas.microsoft.com/office/powerpoint/2010/main" val="41249877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B8CE2-CDEB-48FA-E0D3-A709BB5A4079}"/>
              </a:ext>
            </a:extLst>
          </p:cNvPr>
          <p:cNvSpPr>
            <a:spLocks noGrp="1"/>
          </p:cNvSpPr>
          <p:nvPr>
            <p:ph type="title"/>
          </p:nvPr>
        </p:nvSpPr>
        <p:spPr/>
        <p:txBody>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协议原理分析</a:t>
            </a:r>
            <a:r>
              <a:rPr lang="en-US" altLang="zh-CN" sz="3200" b="0" dirty="0">
                <a:solidFill>
                  <a:schemeClr val="tx1"/>
                </a:solidFill>
                <a:latin typeface="+mn-lt"/>
                <a:ea typeface="+mn-ea"/>
                <a:cs typeface="+mn-ea"/>
                <a:sym typeface="+mn-lt"/>
              </a:rPr>
              <a:t>(2)</a:t>
            </a:r>
            <a:endParaRPr lang="zh-CN" altLang="en-US" dirty="0"/>
          </a:p>
        </p:txBody>
      </p:sp>
      <p:sp>
        <p:nvSpPr>
          <p:cNvPr id="4" name="灯片编号占位符 3">
            <a:extLst>
              <a:ext uri="{FF2B5EF4-FFF2-40B4-BE49-F238E27FC236}">
                <a16:creationId xmlns:a16="http://schemas.microsoft.com/office/drawing/2014/main" id="{430A26D2-A18F-8143-1460-CC27C11A3ACE}"/>
              </a:ext>
            </a:extLst>
          </p:cNvPr>
          <p:cNvSpPr>
            <a:spLocks noGrp="1"/>
          </p:cNvSpPr>
          <p:nvPr>
            <p:ph type="sldNum" sz="quarter" idx="12"/>
          </p:nvPr>
        </p:nvSpPr>
        <p:spPr/>
        <p:txBody>
          <a:bodyPr/>
          <a:lstStyle/>
          <a:p>
            <a:fld id="{C8BB1146-E542-4D4E-B8E9-6919A11DDD48}" type="slidenum">
              <a:rPr lang="en-US" smtClean="0"/>
              <a:t>90</a:t>
            </a:fld>
            <a:endParaRPr lang="en-US"/>
          </a:p>
        </p:txBody>
      </p:sp>
      <p:sp>
        <p:nvSpPr>
          <p:cNvPr id="5" name="文本框 4">
            <a:extLst>
              <a:ext uri="{FF2B5EF4-FFF2-40B4-BE49-F238E27FC236}">
                <a16:creationId xmlns:a16="http://schemas.microsoft.com/office/drawing/2014/main" id="{87D86B44-593C-0E1F-CF46-3D69302FD6FB}"/>
              </a:ext>
            </a:extLst>
          </p:cNvPr>
          <p:cNvSpPr txBox="1"/>
          <p:nvPr/>
        </p:nvSpPr>
        <p:spPr>
          <a:xfrm>
            <a:off x="660400" y="1191847"/>
            <a:ext cx="6538856" cy="497316"/>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b="1" dirty="0">
                <a:solidFill>
                  <a:srgbClr val="4D4D4D"/>
                </a:solidFill>
                <a:cs typeface="+mn-ea"/>
                <a:sym typeface="+mn-lt"/>
              </a:rPr>
              <a:t>发送过程中发生丢包</a:t>
            </a:r>
            <a:endParaRPr lang="zh-CN" altLang="en-US" sz="2400" b="1" dirty="0">
              <a:cs typeface="+mn-ea"/>
              <a:sym typeface="+mn-lt"/>
            </a:endParaRPr>
          </a:p>
        </p:txBody>
      </p:sp>
      <p:pic>
        <p:nvPicPr>
          <p:cNvPr id="6" name="图片 5">
            <a:extLst>
              <a:ext uri="{FF2B5EF4-FFF2-40B4-BE49-F238E27FC236}">
                <a16:creationId xmlns:a16="http://schemas.microsoft.com/office/drawing/2014/main" id="{02F8C1C5-2261-0959-2E3C-F57E9141B75C}"/>
              </a:ext>
            </a:extLst>
          </p:cNvPr>
          <p:cNvPicPr>
            <a:picLocks noChangeAspect="1"/>
          </p:cNvPicPr>
          <p:nvPr/>
        </p:nvPicPr>
        <p:blipFill>
          <a:blip r:embed="rId2"/>
          <a:stretch>
            <a:fillRect/>
          </a:stretch>
        </p:blipFill>
        <p:spPr>
          <a:xfrm>
            <a:off x="896375" y="1721868"/>
            <a:ext cx="7191711" cy="4324856"/>
          </a:xfrm>
          <a:prstGeom prst="rect">
            <a:avLst/>
          </a:prstGeom>
        </p:spPr>
      </p:pic>
      <p:sp>
        <p:nvSpPr>
          <p:cNvPr id="7" name="文本框 6">
            <a:extLst>
              <a:ext uri="{FF2B5EF4-FFF2-40B4-BE49-F238E27FC236}">
                <a16:creationId xmlns:a16="http://schemas.microsoft.com/office/drawing/2014/main" id="{23268ED2-17AE-7C84-55C6-FBB264D65F7F}"/>
              </a:ext>
            </a:extLst>
          </p:cNvPr>
          <p:cNvSpPr txBox="1"/>
          <p:nvPr/>
        </p:nvSpPr>
        <p:spPr>
          <a:xfrm>
            <a:off x="8418258" y="1184880"/>
            <a:ext cx="2952764" cy="4861844"/>
          </a:xfrm>
          <a:prstGeom prst="rect">
            <a:avLst/>
          </a:prstGeom>
          <a:noFill/>
        </p:spPr>
        <p:txBody>
          <a:bodyPr wrap="square">
            <a:spAutoFit/>
          </a:bodyPr>
          <a:lstStyle/>
          <a:p>
            <a:pPr marL="0" marR="0" lvl="0" indent="0" algn="just" defTabSz="914400" rtl="0" eaLnBrk="1" fontAlgn="auto" latinLnBrk="0" hangingPunct="1">
              <a:lnSpc>
                <a:spcPct val="120000"/>
              </a:lnSpc>
              <a:buClrTx/>
              <a:buSzTx/>
              <a:buFontTx/>
              <a:buNone/>
              <a:tabLst/>
              <a:defRPr/>
            </a:pPr>
            <a:r>
              <a:rPr lang="zh-CN" altLang="en-US" sz="2000" b="0" i="0" dirty="0">
                <a:solidFill>
                  <a:srgbClr val="C00000"/>
                </a:solidFill>
                <a:effectLst/>
                <a:cs typeface="+mn-ea"/>
                <a:sym typeface="+mn-lt"/>
              </a:rPr>
              <a:t>当发送过程中的</a:t>
            </a:r>
            <a:r>
              <a:rPr lang="en-US" altLang="zh-CN" sz="2000" b="0" i="0" dirty="0">
                <a:solidFill>
                  <a:srgbClr val="C00000"/>
                </a:solidFill>
                <a:effectLst/>
                <a:cs typeface="+mn-ea"/>
                <a:sym typeface="+mn-lt"/>
              </a:rPr>
              <a:t>2</a:t>
            </a:r>
            <a:r>
              <a:rPr lang="zh-CN" altLang="en-US" sz="2000" b="0" i="0" dirty="0">
                <a:solidFill>
                  <a:srgbClr val="C00000"/>
                </a:solidFill>
                <a:effectLst/>
                <a:cs typeface="+mn-ea"/>
                <a:sym typeface="+mn-lt"/>
              </a:rPr>
              <a:t>号包发生丢失时：</a:t>
            </a:r>
            <a:endParaRPr lang="en-US" altLang="zh-CN" sz="2000" b="0" i="0" dirty="0">
              <a:solidFill>
                <a:srgbClr val="C00000"/>
              </a:solidFill>
              <a:effectLst/>
              <a:cs typeface="+mn-ea"/>
              <a:sym typeface="+mn-lt"/>
            </a:endParaRP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sz="2000" b="0" i="0" dirty="0">
                <a:solidFill>
                  <a:srgbClr val="4D4D4D"/>
                </a:solidFill>
                <a:effectLst/>
                <a:cs typeface="+mn-ea"/>
                <a:sym typeface="+mn-lt"/>
              </a:rPr>
              <a:t>与</a:t>
            </a:r>
            <a:r>
              <a:rPr lang="en-US" altLang="zh-CN" sz="2000" b="0" i="0" dirty="0">
                <a:solidFill>
                  <a:srgbClr val="4D4D4D"/>
                </a:solidFill>
                <a:effectLst/>
                <a:cs typeface="+mn-ea"/>
                <a:sym typeface="+mn-lt"/>
              </a:rPr>
              <a:t>GNB</a:t>
            </a:r>
            <a:r>
              <a:rPr lang="zh-CN" altLang="en-US" sz="2000" b="0" i="0" dirty="0">
                <a:solidFill>
                  <a:srgbClr val="4D4D4D"/>
                </a:solidFill>
                <a:effectLst/>
                <a:cs typeface="+mn-ea"/>
                <a:sym typeface="+mn-lt"/>
              </a:rPr>
              <a:t>不同的是，接收方在没有收到分组</a:t>
            </a:r>
            <a:r>
              <a:rPr lang="en-US" altLang="zh-CN" sz="2000" b="0" i="0" dirty="0">
                <a:solidFill>
                  <a:srgbClr val="4D4D4D"/>
                </a:solidFill>
                <a:effectLst/>
                <a:cs typeface="+mn-ea"/>
                <a:sym typeface="+mn-lt"/>
              </a:rPr>
              <a:t>2</a:t>
            </a:r>
            <a:r>
              <a:rPr lang="zh-CN" altLang="en-US" sz="2000" b="0" i="0" dirty="0">
                <a:solidFill>
                  <a:srgbClr val="4D4D4D"/>
                </a:solidFill>
                <a:effectLst/>
                <a:cs typeface="+mn-ea"/>
                <a:sym typeface="+mn-lt"/>
              </a:rPr>
              <a:t>的情况下，依然返回了</a:t>
            </a:r>
            <a:r>
              <a:rPr lang="en-US" altLang="zh-CN" sz="2000" b="0" i="0" dirty="0">
                <a:solidFill>
                  <a:srgbClr val="4D4D4D"/>
                </a:solidFill>
                <a:effectLst/>
                <a:cs typeface="+mn-ea"/>
                <a:sym typeface="+mn-lt"/>
              </a:rPr>
              <a:t>ACK3,ACK4</a:t>
            </a: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sz="2000" dirty="0">
                <a:cs typeface="+mn-ea"/>
                <a:sym typeface="+mn-lt"/>
              </a:rPr>
              <a:t>当</a:t>
            </a:r>
            <a:r>
              <a:rPr lang="en-US" altLang="zh-CN" sz="2000" dirty="0">
                <a:cs typeface="+mn-ea"/>
                <a:sym typeface="+mn-lt"/>
              </a:rPr>
              <a:t>ACK1</a:t>
            </a:r>
            <a:r>
              <a:rPr lang="zh-CN" altLang="en-US" sz="2000" dirty="0">
                <a:cs typeface="+mn-ea"/>
                <a:sym typeface="+mn-lt"/>
              </a:rPr>
              <a:t>返回以后，分组</a:t>
            </a:r>
            <a:r>
              <a:rPr lang="en-US" altLang="zh-CN" sz="2000" dirty="0">
                <a:cs typeface="+mn-ea"/>
                <a:sym typeface="+mn-lt"/>
              </a:rPr>
              <a:t>5</a:t>
            </a:r>
            <a:r>
              <a:rPr lang="zh-CN" altLang="en-US" sz="2000" dirty="0">
                <a:cs typeface="+mn-ea"/>
                <a:sym typeface="+mn-lt"/>
              </a:rPr>
              <a:t>，分组</a:t>
            </a:r>
            <a:r>
              <a:rPr lang="en-US" altLang="zh-CN" sz="2000" dirty="0">
                <a:cs typeface="+mn-ea"/>
                <a:sym typeface="+mn-lt"/>
              </a:rPr>
              <a:t>6</a:t>
            </a:r>
            <a:r>
              <a:rPr lang="zh-CN" altLang="en-US" sz="2000" dirty="0">
                <a:cs typeface="+mn-ea"/>
                <a:sym typeface="+mn-lt"/>
              </a:rPr>
              <a:t>就已经可以发送。然后在接收方，分组</a:t>
            </a:r>
            <a:r>
              <a:rPr lang="en-US" altLang="zh-CN" sz="2000" dirty="0">
                <a:cs typeface="+mn-ea"/>
                <a:sym typeface="+mn-lt"/>
              </a:rPr>
              <a:t>3456</a:t>
            </a:r>
            <a:r>
              <a:rPr lang="zh-CN" altLang="en-US" sz="2000" dirty="0">
                <a:cs typeface="+mn-ea"/>
                <a:sym typeface="+mn-lt"/>
              </a:rPr>
              <a:t>都已经被缓存，等待分组</a:t>
            </a:r>
            <a:r>
              <a:rPr lang="en-US" altLang="zh-CN" sz="2000" dirty="0">
                <a:cs typeface="+mn-ea"/>
                <a:sym typeface="+mn-lt"/>
              </a:rPr>
              <a:t>2</a:t>
            </a:r>
            <a:r>
              <a:rPr lang="zh-CN" altLang="en-US" sz="2000" dirty="0">
                <a:cs typeface="+mn-ea"/>
                <a:sym typeface="+mn-lt"/>
              </a:rPr>
              <a:t>的计时器超时后，分组</a:t>
            </a:r>
            <a:r>
              <a:rPr lang="en-US" altLang="zh-CN" sz="2000" dirty="0">
                <a:cs typeface="+mn-ea"/>
                <a:sym typeface="+mn-lt"/>
              </a:rPr>
              <a:t>2</a:t>
            </a:r>
            <a:r>
              <a:rPr lang="zh-CN" altLang="en-US" sz="2000" dirty="0">
                <a:cs typeface="+mn-ea"/>
                <a:sym typeface="+mn-lt"/>
              </a:rPr>
              <a:t>将重新发送</a:t>
            </a:r>
          </a:p>
        </p:txBody>
      </p:sp>
    </p:spTree>
    <p:extLst>
      <p:ext uri="{BB962C8B-B14F-4D97-AF65-F5344CB8AC3E}">
        <p14:creationId xmlns:p14="http://schemas.microsoft.com/office/powerpoint/2010/main" val="984830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00090-EDC8-7BCC-F055-F858D4A00290}"/>
              </a:ext>
            </a:extLst>
          </p:cNvPr>
          <p:cNvSpPr>
            <a:spLocks noGrp="1"/>
          </p:cNvSpPr>
          <p:nvPr>
            <p:ph type="title"/>
          </p:nvPr>
        </p:nvSpPr>
        <p:spPr/>
        <p:txBody>
          <a:bodyPr/>
          <a:lstStyle/>
          <a:p>
            <a:r>
              <a:rPr lang="zh-CN" altLang="en-US" sz="3200" b="1" dirty="0">
                <a:latin typeface="+mn-lt"/>
                <a:ea typeface="+mn-ea"/>
                <a:cs typeface="+mn-ea"/>
                <a:sym typeface="+mn-lt"/>
              </a:rPr>
              <a:t>选择重传协议</a:t>
            </a:r>
            <a:r>
              <a:rPr lang="en-US" altLang="zh-CN" sz="3200" b="1" dirty="0">
                <a:latin typeface="+mn-lt"/>
                <a:ea typeface="+mn-ea"/>
                <a:cs typeface="+mn-ea"/>
                <a:sym typeface="+mn-lt"/>
              </a:rPr>
              <a:t>—</a:t>
            </a:r>
            <a:r>
              <a:rPr lang="zh-CN" altLang="en-US" sz="3200" b="0" dirty="0">
                <a:solidFill>
                  <a:schemeClr val="tx1"/>
                </a:solidFill>
                <a:latin typeface="+mn-lt"/>
                <a:ea typeface="+mn-ea"/>
                <a:cs typeface="+mn-ea"/>
                <a:sym typeface="+mn-lt"/>
              </a:rPr>
              <a:t>协议原理分析</a:t>
            </a:r>
            <a:r>
              <a:rPr lang="en-US" altLang="zh-CN" sz="3200" b="0" dirty="0">
                <a:solidFill>
                  <a:schemeClr val="tx1"/>
                </a:solidFill>
                <a:latin typeface="+mn-lt"/>
                <a:ea typeface="+mn-ea"/>
                <a:cs typeface="+mn-ea"/>
                <a:sym typeface="+mn-lt"/>
              </a:rPr>
              <a:t>(3)</a:t>
            </a:r>
            <a:endParaRPr lang="zh-CN" altLang="en-US" dirty="0"/>
          </a:p>
        </p:txBody>
      </p:sp>
      <p:sp>
        <p:nvSpPr>
          <p:cNvPr id="4" name="灯片编号占位符 3">
            <a:extLst>
              <a:ext uri="{FF2B5EF4-FFF2-40B4-BE49-F238E27FC236}">
                <a16:creationId xmlns:a16="http://schemas.microsoft.com/office/drawing/2014/main" id="{A0467F9A-3E7A-7FE3-C34D-E55231D277A6}"/>
              </a:ext>
            </a:extLst>
          </p:cNvPr>
          <p:cNvSpPr>
            <a:spLocks noGrp="1"/>
          </p:cNvSpPr>
          <p:nvPr>
            <p:ph type="sldNum" sz="quarter" idx="12"/>
          </p:nvPr>
        </p:nvSpPr>
        <p:spPr/>
        <p:txBody>
          <a:bodyPr/>
          <a:lstStyle/>
          <a:p>
            <a:fld id="{C8BB1146-E542-4D4E-B8E9-6919A11DDD48}" type="slidenum">
              <a:rPr lang="en-US" smtClean="0"/>
              <a:t>91</a:t>
            </a:fld>
            <a:endParaRPr lang="en-US"/>
          </a:p>
        </p:txBody>
      </p:sp>
      <p:sp>
        <p:nvSpPr>
          <p:cNvPr id="5" name="文本框 4">
            <a:extLst>
              <a:ext uri="{FF2B5EF4-FFF2-40B4-BE49-F238E27FC236}">
                <a16:creationId xmlns:a16="http://schemas.microsoft.com/office/drawing/2014/main" id="{B855FF9B-AB16-1135-ED83-AC7798ADFF3F}"/>
              </a:ext>
            </a:extLst>
          </p:cNvPr>
          <p:cNvSpPr txBox="1"/>
          <p:nvPr/>
        </p:nvSpPr>
        <p:spPr>
          <a:xfrm>
            <a:off x="660400" y="1285925"/>
            <a:ext cx="6538856" cy="497316"/>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b="1" dirty="0">
                <a:solidFill>
                  <a:srgbClr val="4D4D4D"/>
                </a:solidFill>
                <a:cs typeface="+mn-ea"/>
                <a:sym typeface="+mn-lt"/>
              </a:rPr>
              <a:t>确认过程发生丢包</a:t>
            </a:r>
            <a:endParaRPr lang="zh-CN" altLang="en-US" sz="2400" b="1" dirty="0">
              <a:cs typeface="+mn-ea"/>
              <a:sym typeface="+mn-lt"/>
            </a:endParaRPr>
          </a:p>
        </p:txBody>
      </p:sp>
      <p:pic>
        <p:nvPicPr>
          <p:cNvPr id="6" name="图片 5">
            <a:extLst>
              <a:ext uri="{FF2B5EF4-FFF2-40B4-BE49-F238E27FC236}">
                <a16:creationId xmlns:a16="http://schemas.microsoft.com/office/drawing/2014/main" id="{EC967327-ABAE-C625-B527-302D575572D5}"/>
              </a:ext>
            </a:extLst>
          </p:cNvPr>
          <p:cNvPicPr>
            <a:picLocks noChangeAspect="1"/>
          </p:cNvPicPr>
          <p:nvPr/>
        </p:nvPicPr>
        <p:blipFill>
          <a:blip r:embed="rId2"/>
          <a:stretch>
            <a:fillRect/>
          </a:stretch>
        </p:blipFill>
        <p:spPr>
          <a:xfrm>
            <a:off x="944579" y="1783242"/>
            <a:ext cx="7143508" cy="4295868"/>
          </a:xfrm>
          <a:prstGeom prst="rect">
            <a:avLst/>
          </a:prstGeom>
        </p:spPr>
      </p:pic>
      <p:sp>
        <p:nvSpPr>
          <p:cNvPr id="7" name="文本框 6">
            <a:extLst>
              <a:ext uri="{FF2B5EF4-FFF2-40B4-BE49-F238E27FC236}">
                <a16:creationId xmlns:a16="http://schemas.microsoft.com/office/drawing/2014/main" id="{75C3C2B5-4E08-D101-A3AA-B075ACF5433C}"/>
              </a:ext>
            </a:extLst>
          </p:cNvPr>
          <p:cNvSpPr txBox="1"/>
          <p:nvPr/>
        </p:nvSpPr>
        <p:spPr>
          <a:xfrm>
            <a:off x="8420099" y="1267851"/>
            <a:ext cx="2950905" cy="4197046"/>
          </a:xfrm>
          <a:prstGeom prst="rect">
            <a:avLst/>
          </a:prstGeom>
          <a:noFill/>
        </p:spPr>
        <p:txBody>
          <a:bodyPr wrap="square">
            <a:spAutoFit/>
          </a:bodyPr>
          <a:lstStyle/>
          <a:p>
            <a:pPr marL="0" marR="0" lvl="0" indent="0" algn="just" defTabSz="914400" rtl="0" eaLnBrk="1" fontAlgn="auto" latinLnBrk="0" hangingPunct="1">
              <a:lnSpc>
                <a:spcPct val="120000"/>
              </a:lnSpc>
              <a:buClrTx/>
              <a:buSzTx/>
              <a:buFontTx/>
              <a:buNone/>
              <a:tabLst/>
              <a:defRPr/>
            </a:pPr>
            <a:r>
              <a:rPr lang="zh-CN" altLang="en-US" sz="2400" b="0" i="0" dirty="0">
                <a:solidFill>
                  <a:srgbClr val="C00000"/>
                </a:solidFill>
                <a:effectLst/>
                <a:cs typeface="+mn-ea"/>
                <a:sym typeface="+mn-lt"/>
              </a:rPr>
              <a:t>当</a:t>
            </a:r>
            <a:r>
              <a:rPr lang="en-US" altLang="zh-CN" sz="2400" b="0" i="0" dirty="0">
                <a:solidFill>
                  <a:srgbClr val="C00000"/>
                </a:solidFill>
                <a:effectLst/>
                <a:cs typeface="+mn-ea"/>
                <a:sym typeface="+mn-lt"/>
              </a:rPr>
              <a:t>ACK2</a:t>
            </a:r>
            <a:r>
              <a:rPr lang="zh-CN" altLang="en-US" sz="2400" b="0" i="0" dirty="0">
                <a:solidFill>
                  <a:srgbClr val="C00000"/>
                </a:solidFill>
                <a:effectLst/>
                <a:cs typeface="+mn-ea"/>
                <a:sym typeface="+mn-lt"/>
              </a:rPr>
              <a:t>丢弃时：</a:t>
            </a:r>
            <a:endParaRPr lang="en-US" altLang="zh-CN" sz="2400" b="0" i="0" dirty="0">
              <a:solidFill>
                <a:srgbClr val="C00000"/>
              </a:solidFill>
              <a:effectLst/>
              <a:cs typeface="+mn-ea"/>
              <a:sym typeface="+mn-lt"/>
            </a:endParaRP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sz="2000" b="0" i="0" dirty="0">
                <a:solidFill>
                  <a:srgbClr val="4D4D4D"/>
                </a:solidFill>
                <a:effectLst/>
                <a:cs typeface="+mn-ea"/>
                <a:sym typeface="+mn-lt"/>
              </a:rPr>
              <a:t>发送方的分组已经由</a:t>
            </a:r>
            <a:r>
              <a:rPr lang="en-US" altLang="zh-CN" sz="2000" b="0" i="0" dirty="0">
                <a:solidFill>
                  <a:srgbClr val="4D4D4D"/>
                </a:solidFill>
                <a:effectLst/>
                <a:cs typeface="+mn-ea"/>
                <a:sym typeface="+mn-lt"/>
              </a:rPr>
              <a:t>0-4</a:t>
            </a:r>
            <a:r>
              <a:rPr lang="zh-CN" altLang="en-US" sz="2000" b="0" i="0" dirty="0">
                <a:solidFill>
                  <a:srgbClr val="4D4D4D"/>
                </a:solidFill>
                <a:effectLst/>
                <a:cs typeface="+mn-ea"/>
                <a:sym typeface="+mn-lt"/>
              </a:rPr>
              <a:t>到了</a:t>
            </a:r>
            <a:r>
              <a:rPr lang="en-US" altLang="zh-CN" sz="2000" b="0" i="0" dirty="0">
                <a:solidFill>
                  <a:srgbClr val="4D4D4D"/>
                </a:solidFill>
                <a:effectLst/>
                <a:cs typeface="+mn-ea"/>
                <a:sym typeface="+mn-lt"/>
              </a:rPr>
              <a:t>2-6,</a:t>
            </a:r>
            <a:r>
              <a:rPr lang="zh-CN" altLang="en-US" sz="2000" b="0" i="0" dirty="0">
                <a:solidFill>
                  <a:srgbClr val="4D4D4D"/>
                </a:solidFill>
                <a:effectLst/>
                <a:cs typeface="+mn-ea"/>
                <a:sym typeface="+mn-lt"/>
              </a:rPr>
              <a:t>在最后</a:t>
            </a:r>
            <a:r>
              <a:rPr lang="en-US" altLang="zh-CN" sz="2000" b="0" i="0" dirty="0">
                <a:solidFill>
                  <a:srgbClr val="4D4D4D"/>
                </a:solidFill>
                <a:effectLst/>
                <a:cs typeface="+mn-ea"/>
                <a:sym typeface="+mn-lt"/>
              </a:rPr>
              <a:t>2-6</a:t>
            </a:r>
            <a:r>
              <a:rPr lang="zh-CN" altLang="en-US" sz="2000" b="0" i="0" dirty="0">
                <a:solidFill>
                  <a:srgbClr val="4D4D4D"/>
                </a:solidFill>
                <a:effectLst/>
                <a:cs typeface="+mn-ea"/>
                <a:sym typeface="+mn-lt"/>
              </a:rPr>
              <a:t>的窗口中</a:t>
            </a:r>
            <a:endParaRPr lang="en-US" altLang="zh-CN" sz="2000" b="0" i="0" dirty="0">
              <a:solidFill>
                <a:srgbClr val="4D4D4D"/>
              </a:solidFill>
              <a:effectLst/>
              <a:cs typeface="+mn-ea"/>
              <a:sym typeface="+mn-lt"/>
            </a:endParaRP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sz="2000" dirty="0">
                <a:cs typeface="+mn-ea"/>
                <a:sym typeface="+mn-lt"/>
              </a:rPr>
              <a:t>分组</a:t>
            </a:r>
            <a:r>
              <a:rPr lang="en-US" altLang="zh-CN" sz="2000" dirty="0">
                <a:cs typeface="+mn-ea"/>
                <a:sym typeface="+mn-lt"/>
              </a:rPr>
              <a:t>2</a:t>
            </a:r>
            <a:r>
              <a:rPr lang="zh-CN" altLang="en-US" sz="2000" dirty="0">
                <a:cs typeface="+mn-ea"/>
                <a:sym typeface="+mn-lt"/>
              </a:rPr>
              <a:t>会因为</a:t>
            </a:r>
            <a:r>
              <a:rPr lang="en-US" altLang="zh-CN" sz="2000" dirty="0">
                <a:cs typeface="+mn-ea"/>
                <a:sym typeface="+mn-lt"/>
              </a:rPr>
              <a:t>ACK2</a:t>
            </a:r>
            <a:r>
              <a:rPr lang="zh-CN" altLang="en-US" sz="2000" dirty="0">
                <a:cs typeface="+mn-ea"/>
                <a:sym typeface="+mn-lt"/>
              </a:rPr>
              <a:t>被丢失然后在计时器计时后重新发送一次。</a:t>
            </a:r>
            <a:endParaRPr lang="en-US" altLang="zh-CN" sz="2000" dirty="0">
              <a:cs typeface="+mn-ea"/>
              <a:sym typeface="+mn-lt"/>
            </a:endParaRPr>
          </a:p>
          <a:p>
            <a:pPr marL="342900" marR="0" lvl="0" indent="-342900" algn="just" defTabSz="914400" rtl="0" eaLnBrk="1" fontAlgn="auto" latinLnBrk="0" hangingPunct="1">
              <a:lnSpc>
                <a:spcPct val="120000"/>
              </a:lnSpc>
              <a:buClrTx/>
              <a:buSzTx/>
              <a:buFont typeface="Wingdings" panose="05000000000000000000" pitchFamily="2" charset="2"/>
              <a:buChar char="Ø"/>
              <a:tabLst/>
              <a:defRPr/>
            </a:pPr>
            <a:r>
              <a:rPr lang="zh-CN" altLang="en-US" sz="2000" dirty="0">
                <a:cs typeface="+mn-ea"/>
                <a:sym typeface="+mn-lt"/>
              </a:rPr>
              <a:t>如果在接收过程中有丢失发生，选择重传</a:t>
            </a:r>
            <a:r>
              <a:rPr lang="en-US" altLang="zh-CN" sz="2000" dirty="0">
                <a:cs typeface="+mn-ea"/>
                <a:sym typeface="+mn-lt"/>
              </a:rPr>
              <a:t>SR</a:t>
            </a:r>
            <a:r>
              <a:rPr lang="zh-CN" altLang="en-US" sz="2000" dirty="0">
                <a:cs typeface="+mn-ea"/>
                <a:sym typeface="+mn-lt"/>
              </a:rPr>
              <a:t>的效率是不如回退</a:t>
            </a:r>
            <a:r>
              <a:rPr lang="en-US" altLang="zh-CN" sz="2000" dirty="0">
                <a:cs typeface="+mn-ea"/>
                <a:sym typeface="+mn-lt"/>
              </a:rPr>
              <a:t>N</a:t>
            </a:r>
            <a:r>
              <a:rPr lang="zh-CN" altLang="en-US" sz="2000" dirty="0">
                <a:cs typeface="+mn-ea"/>
                <a:sym typeface="+mn-lt"/>
              </a:rPr>
              <a:t>步</a:t>
            </a:r>
            <a:r>
              <a:rPr lang="en-US" altLang="zh-CN" sz="2000" dirty="0">
                <a:cs typeface="+mn-ea"/>
                <a:sym typeface="+mn-lt"/>
              </a:rPr>
              <a:t>GBN</a:t>
            </a:r>
            <a:r>
              <a:rPr lang="zh-CN" altLang="en-US" sz="2000" dirty="0">
                <a:cs typeface="+mn-ea"/>
                <a:sym typeface="+mn-lt"/>
              </a:rPr>
              <a:t>的</a:t>
            </a:r>
          </a:p>
        </p:txBody>
      </p:sp>
    </p:spTree>
    <p:extLst>
      <p:ext uri="{BB962C8B-B14F-4D97-AF65-F5344CB8AC3E}">
        <p14:creationId xmlns:p14="http://schemas.microsoft.com/office/powerpoint/2010/main" val="458247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F18E0-6820-9275-676D-30F062D08A3D}"/>
              </a:ext>
            </a:extLst>
          </p:cNvPr>
          <p:cNvSpPr>
            <a:spLocks noGrp="1"/>
          </p:cNvSpPr>
          <p:nvPr>
            <p:ph type="title"/>
          </p:nvPr>
        </p:nvSpPr>
        <p:spPr/>
        <p:txBody>
          <a:bodyPr>
            <a:normAutofit/>
          </a:bodyPr>
          <a:lstStyle/>
          <a:p>
            <a:r>
              <a:rPr lang="zh-CN" altLang="en-US" sz="3200" b="1" dirty="0">
                <a:latin typeface="+mn-lt"/>
                <a:ea typeface="+mn-ea"/>
                <a:cs typeface="+mn-ea"/>
                <a:sym typeface="+mn-lt"/>
              </a:rPr>
              <a:t>选择拒绝自动重传请求对链路层差错的处理</a:t>
            </a:r>
            <a:endParaRPr lang="zh-CN" altLang="en-US" dirty="0"/>
          </a:p>
        </p:txBody>
      </p:sp>
      <p:sp>
        <p:nvSpPr>
          <p:cNvPr id="3" name="内容占位符 2">
            <a:extLst>
              <a:ext uri="{FF2B5EF4-FFF2-40B4-BE49-F238E27FC236}">
                <a16:creationId xmlns:a16="http://schemas.microsoft.com/office/drawing/2014/main" id="{369E6B34-5BB6-78CD-8B3B-9A2A558210F7}"/>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endParaRPr lang="en-US" altLang="zh-CN" dirty="0">
              <a:latin typeface="+mn-lt"/>
              <a:ea typeface="+mn-ea"/>
              <a:cs typeface="+mn-ea"/>
              <a:sym typeface="+mn-lt"/>
            </a:endParaRPr>
          </a:p>
          <a:p>
            <a:pPr>
              <a:lnSpc>
                <a:spcPct val="120000"/>
              </a:lnSpc>
              <a:spcBef>
                <a:spcPts val="0"/>
              </a:spcBef>
            </a:pPr>
            <a:r>
              <a:rPr lang="zh-CN" altLang="en-US" dirty="0">
                <a:latin typeface="+mn-lt"/>
                <a:ea typeface="+mn-ea"/>
                <a:cs typeface="+mn-ea"/>
                <a:sym typeface="+mn-lt"/>
              </a:rPr>
              <a:t>可以处理的差错情况有三种：</a:t>
            </a:r>
          </a:p>
          <a:p>
            <a:pPr lvl="1">
              <a:lnSpc>
                <a:spcPct val="120000"/>
              </a:lnSpc>
              <a:spcBef>
                <a:spcPts val="0"/>
              </a:spcBef>
            </a:pPr>
            <a:endParaRPr lang="en-US" altLang="zh-CN" dirty="0">
              <a:latin typeface="+mn-lt"/>
              <a:ea typeface="+mn-ea"/>
              <a:cs typeface="+mn-ea"/>
              <a:sym typeface="+mn-lt"/>
            </a:endParaRPr>
          </a:p>
          <a:p>
            <a:pPr lvl="1">
              <a:lnSpc>
                <a:spcPct val="120000"/>
              </a:lnSpc>
              <a:spcBef>
                <a:spcPts val="0"/>
              </a:spcBef>
            </a:pPr>
            <a:r>
              <a:rPr lang="zh-CN" altLang="en-US" dirty="0">
                <a:solidFill>
                  <a:srgbClr val="C00000"/>
                </a:solidFill>
                <a:latin typeface="+mn-lt"/>
                <a:ea typeface="+mn-ea"/>
                <a:cs typeface="+mn-ea"/>
                <a:sym typeface="+mn-lt"/>
              </a:rPr>
              <a:t>帧破坏</a:t>
            </a:r>
          </a:p>
          <a:p>
            <a:pPr lvl="1">
              <a:lnSpc>
                <a:spcPct val="120000"/>
              </a:lnSpc>
              <a:spcBef>
                <a:spcPts val="0"/>
              </a:spcBef>
            </a:pPr>
            <a:r>
              <a:rPr lang="zh-CN" altLang="en-US" dirty="0">
                <a:solidFill>
                  <a:srgbClr val="C00000"/>
                </a:solidFill>
                <a:latin typeface="+mn-lt"/>
                <a:ea typeface="+mn-ea"/>
                <a:cs typeface="+mn-ea"/>
                <a:sym typeface="+mn-lt"/>
              </a:rPr>
              <a:t>数据帧丢失</a:t>
            </a:r>
          </a:p>
          <a:p>
            <a:pPr lvl="1">
              <a:lnSpc>
                <a:spcPct val="120000"/>
              </a:lnSpc>
              <a:spcBef>
                <a:spcPts val="0"/>
              </a:spcBef>
            </a:pPr>
            <a:r>
              <a:rPr lang="zh-CN" altLang="en-US" dirty="0">
                <a:solidFill>
                  <a:srgbClr val="C00000"/>
                </a:solidFill>
                <a:latin typeface="+mn-lt"/>
                <a:ea typeface="+mn-ea"/>
                <a:cs typeface="+mn-ea"/>
                <a:sym typeface="+mn-lt"/>
              </a:rPr>
              <a:t>确认帧丢失</a:t>
            </a:r>
            <a:endParaRPr lang="zh-CN" altLang="en-US" dirty="0">
              <a:solidFill>
                <a:srgbClr val="C00000"/>
              </a:solidFill>
            </a:endParaRPr>
          </a:p>
        </p:txBody>
      </p:sp>
      <p:sp>
        <p:nvSpPr>
          <p:cNvPr id="4" name="灯片编号占位符 3">
            <a:extLst>
              <a:ext uri="{FF2B5EF4-FFF2-40B4-BE49-F238E27FC236}">
                <a16:creationId xmlns:a16="http://schemas.microsoft.com/office/drawing/2014/main" id="{49B15F37-0EA5-E252-66C9-0F2F2D16CB60}"/>
              </a:ext>
            </a:extLst>
          </p:cNvPr>
          <p:cNvSpPr>
            <a:spLocks noGrp="1"/>
          </p:cNvSpPr>
          <p:nvPr>
            <p:ph type="sldNum" sz="quarter" idx="12"/>
          </p:nvPr>
        </p:nvSpPr>
        <p:spPr/>
        <p:txBody>
          <a:bodyPr/>
          <a:lstStyle/>
          <a:p>
            <a:fld id="{C8BB1146-E542-4D4E-B8E9-6919A11DDD48}" type="slidenum">
              <a:rPr lang="en-US" smtClean="0"/>
              <a:t>92</a:t>
            </a:fld>
            <a:endParaRPr lang="en-US"/>
          </a:p>
        </p:txBody>
      </p:sp>
    </p:spTree>
    <p:extLst>
      <p:ext uri="{BB962C8B-B14F-4D97-AF65-F5344CB8AC3E}">
        <p14:creationId xmlns:p14="http://schemas.microsoft.com/office/powerpoint/2010/main" val="16926938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a:extLst>
              <a:ext uri="{FF2B5EF4-FFF2-40B4-BE49-F238E27FC236}">
                <a16:creationId xmlns:a16="http://schemas.microsoft.com/office/drawing/2014/main" id="{2EFAFFB0-591D-4FE9-A3EE-895BBD453BDB}"/>
              </a:ext>
            </a:extLst>
          </p:cNvPr>
          <p:cNvSpPr txBox="1">
            <a:spLocks/>
          </p:cNvSpPr>
          <p:nvPr/>
        </p:nvSpPr>
        <p:spPr bwMode="auto">
          <a:xfrm>
            <a:off x="9192684" y="6578601"/>
            <a:ext cx="2844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rgbClr val="FF7F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pPr>
            <a:fld id="{AC05F5CD-CC8C-47A6-B132-F0C63C92E466}" type="slidenum">
              <a:rPr lang="en-US" altLang="zh-CN" smtClean="0">
                <a:cs typeface="+mn-ea"/>
                <a:sym typeface="+mn-lt"/>
              </a:rPr>
              <a:pPr fontAlgn="base">
                <a:lnSpc>
                  <a:spcPct val="120000"/>
                </a:lnSpc>
                <a:spcBef>
                  <a:spcPct val="0"/>
                </a:spcBef>
                <a:spcAft>
                  <a:spcPct val="0"/>
                </a:spcAft>
              </a:pPr>
              <a:t>93</a:t>
            </a:fld>
            <a:endParaRPr lang="en-US" altLang="zh-CN">
              <a:cs typeface="+mn-ea"/>
              <a:sym typeface="+mn-lt"/>
            </a:endParaRPr>
          </a:p>
        </p:txBody>
      </p:sp>
      <p:sp>
        <p:nvSpPr>
          <p:cNvPr id="39" name="Line 45">
            <a:extLst>
              <a:ext uri="{FF2B5EF4-FFF2-40B4-BE49-F238E27FC236}">
                <a16:creationId xmlns:a16="http://schemas.microsoft.com/office/drawing/2014/main" id="{A203FAC6-C955-442B-B0E9-9833F7C35C60}"/>
              </a:ext>
            </a:extLst>
          </p:cNvPr>
          <p:cNvSpPr>
            <a:spLocks noChangeShapeType="1"/>
          </p:cNvSpPr>
          <p:nvPr/>
        </p:nvSpPr>
        <p:spPr bwMode="auto">
          <a:xfrm>
            <a:off x="3432175" y="1773238"/>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40" name="Rectangle 2">
            <a:extLst>
              <a:ext uri="{FF2B5EF4-FFF2-40B4-BE49-F238E27FC236}">
                <a16:creationId xmlns:a16="http://schemas.microsoft.com/office/drawing/2014/main" id="{ABB89294-8AF2-4ED3-877B-B4B68CB8CEC9}"/>
              </a:ext>
            </a:extLst>
          </p:cNvPr>
          <p:cNvSpPr txBox="1">
            <a:spLocks noChangeArrowheads="1"/>
          </p:cNvSpPr>
          <p:nvPr/>
        </p:nvSpPr>
        <p:spPr bwMode="auto">
          <a:xfrm>
            <a:off x="726832" y="248970"/>
            <a:ext cx="11328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000" kern="1200">
                <a:solidFill>
                  <a:schemeClr val="tx1"/>
                </a:solidFill>
                <a:latin typeface="+mj-lt"/>
                <a:ea typeface="+mj-ea"/>
                <a:cs typeface="+mj-cs"/>
              </a:defRPr>
            </a:lvl1pPr>
            <a:lvl2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lvl="0">
              <a:lnSpc>
                <a:spcPct val="120000"/>
              </a:lnSpc>
              <a:defRPr/>
            </a:pPr>
            <a:r>
              <a:rPr lang="zh-CN" altLang="en-US" sz="3200" b="1" dirty="0">
                <a:solidFill>
                  <a:srgbClr val="000000"/>
                </a:solidFill>
                <a:latin typeface="+mn-lt"/>
                <a:ea typeface="+mn-ea"/>
                <a:cs typeface="+mn-ea"/>
                <a:sym typeface="+mn-lt"/>
              </a:rPr>
              <a:t>基于选择拒绝自动重传的差错控制：解决</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帧破坏问题</a:t>
            </a:r>
          </a:p>
        </p:txBody>
      </p:sp>
      <p:sp>
        <p:nvSpPr>
          <p:cNvPr id="41" name="Text Box 3">
            <a:extLst>
              <a:ext uri="{FF2B5EF4-FFF2-40B4-BE49-F238E27FC236}">
                <a16:creationId xmlns:a16="http://schemas.microsoft.com/office/drawing/2014/main" id="{B664FF89-4553-40E3-B924-CDF105F6DD95}"/>
              </a:ext>
            </a:extLst>
          </p:cNvPr>
          <p:cNvSpPr txBox="1">
            <a:spLocks noChangeArrowheads="1"/>
          </p:cNvSpPr>
          <p:nvPr/>
        </p:nvSpPr>
        <p:spPr bwMode="auto">
          <a:xfrm>
            <a:off x="2780691" y="193992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42" name="Text Box 4">
            <a:extLst>
              <a:ext uri="{FF2B5EF4-FFF2-40B4-BE49-F238E27FC236}">
                <a16:creationId xmlns:a16="http://schemas.microsoft.com/office/drawing/2014/main" id="{18ABFA78-9990-498F-A286-270C2CE3437E}"/>
              </a:ext>
            </a:extLst>
          </p:cNvPr>
          <p:cNvSpPr txBox="1">
            <a:spLocks noChangeArrowheads="1"/>
          </p:cNvSpPr>
          <p:nvPr/>
        </p:nvSpPr>
        <p:spPr bwMode="auto">
          <a:xfrm>
            <a:off x="2784083" y="100965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43" name="Text Box 5">
            <a:extLst>
              <a:ext uri="{FF2B5EF4-FFF2-40B4-BE49-F238E27FC236}">
                <a16:creationId xmlns:a16="http://schemas.microsoft.com/office/drawing/2014/main" id="{16654206-EC8C-4AFF-8B29-63A9B3D4D2A8}"/>
              </a:ext>
            </a:extLst>
          </p:cNvPr>
          <p:cNvSpPr txBox="1">
            <a:spLocks noChangeArrowheads="1"/>
          </p:cNvSpPr>
          <p:nvPr/>
        </p:nvSpPr>
        <p:spPr bwMode="auto">
          <a:xfrm>
            <a:off x="6527408" y="100965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44" name="Picture 34">
            <a:extLst>
              <a:ext uri="{FF2B5EF4-FFF2-40B4-BE49-F238E27FC236}">
                <a16:creationId xmlns:a16="http://schemas.microsoft.com/office/drawing/2014/main" id="{4ED30D04-F0B9-4FBD-A37B-738177ABF4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3551" y="1441451"/>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4">
            <a:extLst>
              <a:ext uri="{FF2B5EF4-FFF2-40B4-BE49-F238E27FC236}">
                <a16:creationId xmlns:a16="http://schemas.microsoft.com/office/drawing/2014/main" id="{838E0694-0717-4603-8893-FE7E39B889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6876" y="1441451"/>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8">
            <a:extLst>
              <a:ext uri="{FF2B5EF4-FFF2-40B4-BE49-F238E27FC236}">
                <a16:creationId xmlns:a16="http://schemas.microsoft.com/office/drawing/2014/main" id="{6C8C9F01-C426-4358-95C6-52EB9A2BBF36}"/>
              </a:ext>
            </a:extLst>
          </p:cNvPr>
          <p:cNvSpPr txBox="1">
            <a:spLocks noChangeArrowheads="1"/>
          </p:cNvSpPr>
          <p:nvPr/>
        </p:nvSpPr>
        <p:spPr bwMode="auto">
          <a:xfrm>
            <a:off x="2780691" y="230028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47" name="Text Box 9">
            <a:extLst>
              <a:ext uri="{FF2B5EF4-FFF2-40B4-BE49-F238E27FC236}">
                <a16:creationId xmlns:a16="http://schemas.microsoft.com/office/drawing/2014/main" id="{5A736339-5433-4917-97E5-82ADB0614058}"/>
              </a:ext>
            </a:extLst>
          </p:cNvPr>
          <p:cNvSpPr txBox="1">
            <a:spLocks noChangeArrowheads="1"/>
          </p:cNvSpPr>
          <p:nvPr/>
        </p:nvSpPr>
        <p:spPr bwMode="auto">
          <a:xfrm>
            <a:off x="2780691" y="302101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48" name="Text Box 10">
            <a:extLst>
              <a:ext uri="{FF2B5EF4-FFF2-40B4-BE49-F238E27FC236}">
                <a16:creationId xmlns:a16="http://schemas.microsoft.com/office/drawing/2014/main" id="{2F84FDCA-9E60-49E5-8A7B-F81156ADB6FA}"/>
              </a:ext>
            </a:extLst>
          </p:cNvPr>
          <p:cNvSpPr txBox="1">
            <a:spLocks noChangeArrowheads="1"/>
          </p:cNvSpPr>
          <p:nvPr/>
        </p:nvSpPr>
        <p:spPr bwMode="auto">
          <a:xfrm>
            <a:off x="2780691" y="374015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49" name="Text Box 11">
            <a:extLst>
              <a:ext uri="{FF2B5EF4-FFF2-40B4-BE49-F238E27FC236}">
                <a16:creationId xmlns:a16="http://schemas.microsoft.com/office/drawing/2014/main" id="{66C1F049-870B-4DB8-865C-76493D05DA15}"/>
              </a:ext>
            </a:extLst>
          </p:cNvPr>
          <p:cNvSpPr txBox="1">
            <a:spLocks noChangeArrowheads="1"/>
          </p:cNvSpPr>
          <p:nvPr/>
        </p:nvSpPr>
        <p:spPr bwMode="auto">
          <a:xfrm>
            <a:off x="2780691" y="266065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50" name="Text Box 12">
            <a:extLst>
              <a:ext uri="{FF2B5EF4-FFF2-40B4-BE49-F238E27FC236}">
                <a16:creationId xmlns:a16="http://schemas.microsoft.com/office/drawing/2014/main" id="{7C089E48-4B2C-4922-BC39-04C529E03B58}"/>
              </a:ext>
            </a:extLst>
          </p:cNvPr>
          <p:cNvSpPr txBox="1">
            <a:spLocks noChangeArrowheads="1"/>
          </p:cNvSpPr>
          <p:nvPr/>
        </p:nvSpPr>
        <p:spPr bwMode="auto">
          <a:xfrm>
            <a:off x="2780691" y="338137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51" name="Text Box 13">
            <a:extLst>
              <a:ext uri="{FF2B5EF4-FFF2-40B4-BE49-F238E27FC236}">
                <a16:creationId xmlns:a16="http://schemas.microsoft.com/office/drawing/2014/main" id="{2F54515E-3CAF-44A8-9280-CBA1D83A40BA}"/>
              </a:ext>
            </a:extLst>
          </p:cNvPr>
          <p:cNvSpPr txBox="1">
            <a:spLocks noChangeArrowheads="1"/>
          </p:cNvSpPr>
          <p:nvPr/>
        </p:nvSpPr>
        <p:spPr bwMode="auto">
          <a:xfrm>
            <a:off x="2780691" y="410051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52" name="Text Box 16">
            <a:extLst>
              <a:ext uri="{FF2B5EF4-FFF2-40B4-BE49-F238E27FC236}">
                <a16:creationId xmlns:a16="http://schemas.microsoft.com/office/drawing/2014/main" id="{8B935862-6AF5-4EC1-B08D-3F07DF32E4A7}"/>
              </a:ext>
            </a:extLst>
          </p:cNvPr>
          <p:cNvSpPr txBox="1">
            <a:spLocks noChangeArrowheads="1"/>
          </p:cNvSpPr>
          <p:nvPr/>
        </p:nvSpPr>
        <p:spPr bwMode="auto">
          <a:xfrm>
            <a:off x="6525603" y="2012950"/>
            <a:ext cx="914033" cy="362343"/>
          </a:xfrm>
          <a:prstGeom prst="rect">
            <a:avLst/>
          </a:prstGeom>
          <a:solidFill>
            <a:srgbClr val="009999">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53" name="Text Box 17">
            <a:extLst>
              <a:ext uri="{FF2B5EF4-FFF2-40B4-BE49-F238E27FC236}">
                <a16:creationId xmlns:a16="http://schemas.microsoft.com/office/drawing/2014/main" id="{3B578487-D53B-422E-853D-04FF136A4138}"/>
              </a:ext>
            </a:extLst>
          </p:cNvPr>
          <p:cNvSpPr txBox="1">
            <a:spLocks noChangeArrowheads="1"/>
          </p:cNvSpPr>
          <p:nvPr/>
        </p:nvSpPr>
        <p:spPr bwMode="auto">
          <a:xfrm>
            <a:off x="6525603" y="2373313"/>
            <a:ext cx="914033" cy="362343"/>
          </a:xfrm>
          <a:prstGeom prst="rect">
            <a:avLst/>
          </a:prstGeom>
          <a:solidFill>
            <a:srgbClr val="009999">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54" name="Text Box 18">
            <a:extLst>
              <a:ext uri="{FF2B5EF4-FFF2-40B4-BE49-F238E27FC236}">
                <a16:creationId xmlns:a16="http://schemas.microsoft.com/office/drawing/2014/main" id="{B5727DBB-F36F-45F0-A528-0708CB840A35}"/>
              </a:ext>
            </a:extLst>
          </p:cNvPr>
          <p:cNvSpPr txBox="1">
            <a:spLocks noChangeArrowheads="1"/>
          </p:cNvSpPr>
          <p:nvPr/>
        </p:nvSpPr>
        <p:spPr bwMode="auto">
          <a:xfrm>
            <a:off x="6525603" y="2781300"/>
            <a:ext cx="914033" cy="362343"/>
          </a:xfrm>
          <a:prstGeom prst="rect">
            <a:avLst/>
          </a:prstGeom>
          <a:solidFill>
            <a:srgbClr val="FF3300">
              <a:alpha val="23000"/>
            </a:srgb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2</a:t>
            </a:r>
          </a:p>
        </p:txBody>
      </p:sp>
      <p:sp>
        <p:nvSpPr>
          <p:cNvPr id="55" name="Text Box 19">
            <a:extLst>
              <a:ext uri="{FF2B5EF4-FFF2-40B4-BE49-F238E27FC236}">
                <a16:creationId xmlns:a16="http://schemas.microsoft.com/office/drawing/2014/main" id="{69C2EC6D-162D-4B0D-A28A-5D38EE2D9B88}"/>
              </a:ext>
            </a:extLst>
          </p:cNvPr>
          <p:cNvSpPr txBox="1">
            <a:spLocks noChangeArrowheads="1"/>
          </p:cNvSpPr>
          <p:nvPr/>
        </p:nvSpPr>
        <p:spPr bwMode="auto">
          <a:xfrm>
            <a:off x="6525603" y="3860800"/>
            <a:ext cx="914033" cy="362343"/>
          </a:xfrm>
          <a:prstGeom prst="rect">
            <a:avLst/>
          </a:prstGeom>
          <a:solidFill>
            <a:srgbClr val="009999">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56" name="Text Box 21">
            <a:extLst>
              <a:ext uri="{FF2B5EF4-FFF2-40B4-BE49-F238E27FC236}">
                <a16:creationId xmlns:a16="http://schemas.microsoft.com/office/drawing/2014/main" id="{4B0950F5-0389-40D9-B453-1AFCE9423B01}"/>
              </a:ext>
            </a:extLst>
          </p:cNvPr>
          <p:cNvSpPr txBox="1">
            <a:spLocks noChangeArrowheads="1"/>
          </p:cNvSpPr>
          <p:nvPr/>
        </p:nvSpPr>
        <p:spPr bwMode="auto">
          <a:xfrm>
            <a:off x="6525603" y="3500438"/>
            <a:ext cx="914033" cy="362343"/>
          </a:xfrm>
          <a:prstGeom prst="rect">
            <a:avLst/>
          </a:prstGeom>
          <a:solidFill>
            <a:srgbClr val="009999">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57" name="Text Box 22">
            <a:extLst>
              <a:ext uri="{FF2B5EF4-FFF2-40B4-BE49-F238E27FC236}">
                <a16:creationId xmlns:a16="http://schemas.microsoft.com/office/drawing/2014/main" id="{E128CEF6-D020-4BE5-BFF3-532A0A1B2C55}"/>
              </a:ext>
            </a:extLst>
          </p:cNvPr>
          <p:cNvSpPr txBox="1">
            <a:spLocks noChangeArrowheads="1"/>
          </p:cNvSpPr>
          <p:nvPr/>
        </p:nvSpPr>
        <p:spPr bwMode="auto">
          <a:xfrm>
            <a:off x="6525603" y="4221163"/>
            <a:ext cx="914033" cy="362343"/>
          </a:xfrm>
          <a:prstGeom prst="rect">
            <a:avLst/>
          </a:prstGeom>
          <a:solidFill>
            <a:srgbClr val="009999">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5</a:t>
            </a:r>
          </a:p>
        </p:txBody>
      </p:sp>
      <p:sp>
        <p:nvSpPr>
          <p:cNvPr id="58" name="Text Box 24">
            <a:extLst>
              <a:ext uri="{FF2B5EF4-FFF2-40B4-BE49-F238E27FC236}">
                <a16:creationId xmlns:a16="http://schemas.microsoft.com/office/drawing/2014/main" id="{770657DC-C117-499C-9C9F-97387B888891}"/>
              </a:ext>
            </a:extLst>
          </p:cNvPr>
          <p:cNvSpPr txBox="1">
            <a:spLocks noChangeArrowheads="1"/>
          </p:cNvSpPr>
          <p:nvPr/>
        </p:nvSpPr>
        <p:spPr bwMode="auto">
          <a:xfrm>
            <a:off x="6525603" y="4581525"/>
            <a:ext cx="914033" cy="362343"/>
          </a:xfrm>
          <a:prstGeom prst="rect">
            <a:avLst/>
          </a:prstGeom>
          <a:solidFill>
            <a:srgbClr val="009999">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59" name="Text Box 26">
            <a:extLst>
              <a:ext uri="{FF2B5EF4-FFF2-40B4-BE49-F238E27FC236}">
                <a16:creationId xmlns:a16="http://schemas.microsoft.com/office/drawing/2014/main" id="{3E180440-1BF4-40E2-AD0F-CC53126C091D}"/>
              </a:ext>
            </a:extLst>
          </p:cNvPr>
          <p:cNvSpPr txBox="1">
            <a:spLocks noChangeArrowheads="1"/>
          </p:cNvSpPr>
          <p:nvPr/>
        </p:nvSpPr>
        <p:spPr bwMode="auto">
          <a:xfrm>
            <a:off x="6669425" y="3140075"/>
            <a:ext cx="718466" cy="360612"/>
          </a:xfrm>
          <a:prstGeom prst="rect">
            <a:avLst/>
          </a:prstGeom>
          <a:solidFill>
            <a:srgbClr val="99CC00">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60" name="Line 28">
            <a:extLst>
              <a:ext uri="{FF2B5EF4-FFF2-40B4-BE49-F238E27FC236}">
                <a16:creationId xmlns:a16="http://schemas.microsoft.com/office/drawing/2014/main" id="{D86C0BAB-3A9B-4856-B24E-8E13226033FF}"/>
              </a:ext>
            </a:extLst>
          </p:cNvPr>
          <p:cNvSpPr>
            <a:spLocks noChangeShapeType="1"/>
          </p:cNvSpPr>
          <p:nvPr/>
        </p:nvSpPr>
        <p:spPr bwMode="auto">
          <a:xfrm>
            <a:off x="3719514" y="208438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1" name="Line 29">
            <a:extLst>
              <a:ext uri="{FF2B5EF4-FFF2-40B4-BE49-F238E27FC236}">
                <a16:creationId xmlns:a16="http://schemas.microsoft.com/office/drawing/2014/main" id="{8B4FD8E5-237F-4228-933C-E893442E2482}"/>
              </a:ext>
            </a:extLst>
          </p:cNvPr>
          <p:cNvSpPr>
            <a:spLocks noChangeShapeType="1"/>
          </p:cNvSpPr>
          <p:nvPr/>
        </p:nvSpPr>
        <p:spPr bwMode="auto">
          <a:xfrm>
            <a:off x="3719514" y="244475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2" name="Line 30">
            <a:extLst>
              <a:ext uri="{FF2B5EF4-FFF2-40B4-BE49-F238E27FC236}">
                <a16:creationId xmlns:a16="http://schemas.microsoft.com/office/drawing/2014/main" id="{2751A8D6-E298-4326-B874-378B972447A5}"/>
              </a:ext>
            </a:extLst>
          </p:cNvPr>
          <p:cNvSpPr>
            <a:spLocks noChangeShapeType="1"/>
          </p:cNvSpPr>
          <p:nvPr/>
        </p:nvSpPr>
        <p:spPr bwMode="auto">
          <a:xfrm>
            <a:off x="3719514" y="2805114"/>
            <a:ext cx="2809875" cy="1428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3" name="Line 31">
            <a:extLst>
              <a:ext uri="{FF2B5EF4-FFF2-40B4-BE49-F238E27FC236}">
                <a16:creationId xmlns:a16="http://schemas.microsoft.com/office/drawing/2014/main" id="{392533DB-03EE-434C-AE07-06C5C0DCCC1A}"/>
              </a:ext>
            </a:extLst>
          </p:cNvPr>
          <p:cNvSpPr>
            <a:spLocks noChangeShapeType="1"/>
          </p:cNvSpPr>
          <p:nvPr/>
        </p:nvSpPr>
        <p:spPr bwMode="auto">
          <a:xfrm>
            <a:off x="3719514" y="3165476"/>
            <a:ext cx="2808287" cy="5508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4" name="Line 32">
            <a:extLst>
              <a:ext uri="{FF2B5EF4-FFF2-40B4-BE49-F238E27FC236}">
                <a16:creationId xmlns:a16="http://schemas.microsoft.com/office/drawing/2014/main" id="{FF1B3504-9E69-4943-842C-F849EBE533CD}"/>
              </a:ext>
            </a:extLst>
          </p:cNvPr>
          <p:cNvSpPr>
            <a:spLocks noChangeShapeType="1"/>
          </p:cNvSpPr>
          <p:nvPr/>
        </p:nvSpPr>
        <p:spPr bwMode="auto">
          <a:xfrm>
            <a:off x="3719514" y="4244975"/>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5" name="Line 35">
            <a:extLst>
              <a:ext uri="{FF2B5EF4-FFF2-40B4-BE49-F238E27FC236}">
                <a16:creationId xmlns:a16="http://schemas.microsoft.com/office/drawing/2014/main" id="{4288E33F-C54F-458D-98A8-A57D08F1F76C}"/>
              </a:ext>
            </a:extLst>
          </p:cNvPr>
          <p:cNvSpPr>
            <a:spLocks noChangeShapeType="1"/>
          </p:cNvSpPr>
          <p:nvPr/>
        </p:nvSpPr>
        <p:spPr bwMode="auto">
          <a:xfrm>
            <a:off x="3719514" y="3884613"/>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6" name="Line 36">
            <a:extLst>
              <a:ext uri="{FF2B5EF4-FFF2-40B4-BE49-F238E27FC236}">
                <a16:creationId xmlns:a16="http://schemas.microsoft.com/office/drawing/2014/main" id="{8B7CFA84-7151-40C0-874F-146F58D80B4D}"/>
              </a:ext>
            </a:extLst>
          </p:cNvPr>
          <p:cNvSpPr>
            <a:spLocks noChangeShapeType="1"/>
          </p:cNvSpPr>
          <p:nvPr/>
        </p:nvSpPr>
        <p:spPr bwMode="auto">
          <a:xfrm>
            <a:off x="3719514" y="3524250"/>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7" name="Line 37">
            <a:extLst>
              <a:ext uri="{FF2B5EF4-FFF2-40B4-BE49-F238E27FC236}">
                <a16:creationId xmlns:a16="http://schemas.microsoft.com/office/drawing/2014/main" id="{C9EC384F-ED58-4460-AFE3-7A7CCBBA5B63}"/>
              </a:ext>
            </a:extLst>
          </p:cNvPr>
          <p:cNvSpPr>
            <a:spLocks noChangeShapeType="1"/>
          </p:cNvSpPr>
          <p:nvPr/>
        </p:nvSpPr>
        <p:spPr bwMode="auto">
          <a:xfrm flipH="1">
            <a:off x="3719514" y="3308350"/>
            <a:ext cx="2809875" cy="7683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8" name="AutoShape 39">
            <a:extLst>
              <a:ext uri="{FF2B5EF4-FFF2-40B4-BE49-F238E27FC236}">
                <a16:creationId xmlns:a16="http://schemas.microsoft.com/office/drawing/2014/main" id="{065BB7DD-DBA3-4D61-B984-D67869A0B600}"/>
              </a:ext>
            </a:extLst>
          </p:cNvPr>
          <p:cNvSpPr>
            <a:spLocks noChangeArrowheads="1"/>
          </p:cNvSpPr>
          <p:nvPr/>
        </p:nvSpPr>
        <p:spPr bwMode="auto">
          <a:xfrm>
            <a:off x="7896226" y="2708275"/>
            <a:ext cx="2635140" cy="431800"/>
          </a:xfrm>
          <a:prstGeom prst="wedgeRoundRectCallout">
            <a:avLst>
              <a:gd name="adj1" fmla="val -68220"/>
              <a:gd name="adj2" fmla="val 50"/>
              <a:gd name="adj3" fmla="val 16667"/>
            </a:avLst>
          </a:prstGeom>
          <a:solidFill>
            <a:srgbClr val="FF3300">
              <a:alpha val="24000"/>
            </a:srgbClr>
          </a:solidFill>
          <a:ln w="12700" algn="ctr">
            <a:solidFill>
              <a:srgbClr val="000000"/>
            </a:solidFill>
            <a:miter lim="800000"/>
            <a:headEnd/>
            <a:tailEnd/>
          </a:ln>
          <a:effectLst/>
        </p:spPr>
        <p:txBody>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cs typeface="+mn-ea"/>
                <a:sym typeface="+mn-lt"/>
              </a:rPr>
              <a:t>Step1</a:t>
            </a:r>
            <a:r>
              <a:rPr kumimoji="0" lang="zh-CN" altLang="en-US" sz="1800" b="0" i="0" u="none" strike="noStrike" kern="0" cap="none" spc="0" normalizeH="0" baseline="0" noProof="0" dirty="0">
                <a:ln>
                  <a:noFill/>
                </a:ln>
                <a:solidFill>
                  <a:srgbClr val="000000"/>
                </a:solidFill>
                <a:effectLst/>
                <a:uLnTx/>
                <a:uFillTx/>
                <a:cs typeface="+mn-ea"/>
                <a:sym typeface="+mn-lt"/>
              </a:rPr>
              <a:t>：错误检测</a:t>
            </a:r>
          </a:p>
        </p:txBody>
      </p:sp>
      <p:sp>
        <p:nvSpPr>
          <p:cNvPr id="69" name="Text Box 42">
            <a:extLst>
              <a:ext uri="{FF2B5EF4-FFF2-40B4-BE49-F238E27FC236}">
                <a16:creationId xmlns:a16="http://schemas.microsoft.com/office/drawing/2014/main" id="{D4B0B523-F59E-4C61-BAC4-C8E2DD74EA7B}"/>
              </a:ext>
            </a:extLst>
          </p:cNvPr>
          <p:cNvSpPr txBox="1">
            <a:spLocks noChangeArrowheads="1"/>
          </p:cNvSpPr>
          <p:nvPr/>
        </p:nvSpPr>
        <p:spPr bwMode="auto">
          <a:xfrm>
            <a:off x="6667836" y="4941888"/>
            <a:ext cx="718466" cy="360612"/>
          </a:xfrm>
          <a:prstGeom prst="rect">
            <a:avLst/>
          </a:prstGeom>
          <a:solidFill>
            <a:srgbClr val="99CC00">
              <a:alpha val="44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ACK5</a:t>
            </a:r>
          </a:p>
        </p:txBody>
      </p:sp>
      <p:sp>
        <p:nvSpPr>
          <p:cNvPr id="70" name="Text Box 43">
            <a:extLst>
              <a:ext uri="{FF2B5EF4-FFF2-40B4-BE49-F238E27FC236}">
                <a16:creationId xmlns:a16="http://schemas.microsoft.com/office/drawing/2014/main" id="{BBFD1BB5-7A18-44CD-83F0-1F11671C9A50}"/>
              </a:ext>
            </a:extLst>
          </p:cNvPr>
          <p:cNvSpPr txBox="1">
            <a:spLocks noChangeArrowheads="1"/>
          </p:cNvSpPr>
          <p:nvPr/>
        </p:nvSpPr>
        <p:spPr bwMode="auto">
          <a:xfrm>
            <a:off x="4798358" y="4292600"/>
            <a:ext cx="595035" cy="362343"/>
          </a:xfrm>
          <a:prstGeom prst="rect">
            <a:avLst/>
          </a:prstGeom>
          <a:solidFill>
            <a:srgbClr val="00B05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cs typeface="+mn-ea"/>
                <a:sym typeface="+mn-lt"/>
              </a:rPr>
              <a:t>重发</a:t>
            </a:r>
          </a:p>
        </p:txBody>
      </p:sp>
      <p:sp>
        <p:nvSpPr>
          <p:cNvPr id="71" name="Line 44">
            <a:extLst>
              <a:ext uri="{FF2B5EF4-FFF2-40B4-BE49-F238E27FC236}">
                <a16:creationId xmlns:a16="http://schemas.microsoft.com/office/drawing/2014/main" id="{0730E2CE-F9BE-4179-9A3C-2E82C184D0A7}"/>
              </a:ext>
            </a:extLst>
          </p:cNvPr>
          <p:cNvSpPr>
            <a:spLocks noChangeShapeType="1"/>
          </p:cNvSpPr>
          <p:nvPr/>
        </p:nvSpPr>
        <p:spPr bwMode="auto">
          <a:xfrm flipH="1">
            <a:off x="3719514" y="5084763"/>
            <a:ext cx="2808287"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72" name="AutoShape 39">
            <a:extLst>
              <a:ext uri="{FF2B5EF4-FFF2-40B4-BE49-F238E27FC236}">
                <a16:creationId xmlns:a16="http://schemas.microsoft.com/office/drawing/2014/main" id="{E2EF47B3-77BF-4693-A5D7-0BC168EA5DA1}"/>
              </a:ext>
            </a:extLst>
          </p:cNvPr>
          <p:cNvSpPr>
            <a:spLocks noChangeArrowheads="1"/>
          </p:cNvSpPr>
          <p:nvPr/>
        </p:nvSpPr>
        <p:spPr bwMode="auto">
          <a:xfrm>
            <a:off x="7971551" y="3579539"/>
            <a:ext cx="2559815" cy="431800"/>
          </a:xfrm>
          <a:prstGeom prst="wedgeRoundRectCallout">
            <a:avLst>
              <a:gd name="adj1" fmla="val -72790"/>
              <a:gd name="adj2" fmla="val -104616"/>
              <a:gd name="adj3" fmla="val 16667"/>
            </a:avLst>
          </a:prstGeom>
          <a:solidFill>
            <a:srgbClr val="FF3300">
              <a:alpha val="24000"/>
            </a:srgbClr>
          </a:solidFill>
          <a:ln w="12700" algn="ctr">
            <a:solidFill>
              <a:srgbClr val="000000"/>
            </a:solidFill>
            <a:miter lim="800000"/>
            <a:headEnd/>
            <a:tailEnd/>
          </a:ln>
          <a:effectLst/>
        </p:spPr>
        <p:txBody>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cs typeface="+mn-ea"/>
                <a:sym typeface="+mn-lt"/>
              </a:rPr>
              <a:t>Step2</a:t>
            </a:r>
            <a:r>
              <a:rPr kumimoji="0" lang="zh-CN" altLang="en-US" sz="1800" b="0" i="0" u="none" strike="noStrike" kern="0" cap="none" spc="0" normalizeH="0" baseline="0" noProof="0" dirty="0">
                <a:ln>
                  <a:noFill/>
                </a:ln>
                <a:solidFill>
                  <a:srgbClr val="000000"/>
                </a:solidFill>
                <a:effectLst/>
                <a:uLnTx/>
                <a:uFillTx/>
                <a:cs typeface="+mn-ea"/>
                <a:sym typeface="+mn-lt"/>
              </a:rPr>
              <a:t>：发送否定应答</a:t>
            </a:r>
          </a:p>
        </p:txBody>
      </p:sp>
      <p:sp>
        <p:nvSpPr>
          <p:cNvPr id="73" name="AutoShape 39">
            <a:extLst>
              <a:ext uri="{FF2B5EF4-FFF2-40B4-BE49-F238E27FC236}">
                <a16:creationId xmlns:a16="http://schemas.microsoft.com/office/drawing/2014/main" id="{DED752C6-8F2A-4F22-B6DC-FBB8EFD39F4E}"/>
              </a:ext>
            </a:extLst>
          </p:cNvPr>
          <p:cNvSpPr>
            <a:spLocks noChangeArrowheads="1"/>
          </p:cNvSpPr>
          <p:nvPr/>
        </p:nvSpPr>
        <p:spPr bwMode="auto">
          <a:xfrm>
            <a:off x="735724" y="4945993"/>
            <a:ext cx="2696451" cy="431800"/>
          </a:xfrm>
          <a:prstGeom prst="wedgeRoundRectCallout">
            <a:avLst>
              <a:gd name="adj1" fmla="val 79150"/>
              <a:gd name="adj2" fmla="val -182506"/>
              <a:gd name="adj3" fmla="val 16667"/>
            </a:avLst>
          </a:prstGeom>
          <a:solidFill>
            <a:srgbClr val="FF3300">
              <a:alpha val="24000"/>
            </a:srgbClr>
          </a:solidFill>
          <a:ln w="12700" algn="ctr">
            <a:solidFill>
              <a:srgbClr val="000000"/>
            </a:solidFill>
            <a:miter lim="800000"/>
            <a:headEnd/>
            <a:tailEnd/>
          </a:ln>
          <a:effectLst/>
        </p:spPr>
        <p:txBody>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cs typeface="+mn-ea"/>
                <a:sym typeface="+mn-lt"/>
              </a:rPr>
              <a:t>Step3</a:t>
            </a:r>
            <a:r>
              <a:rPr kumimoji="0" lang="zh-CN" altLang="en-US" sz="1800" b="0" i="0" u="none" strike="noStrike" kern="0" cap="none" spc="0" normalizeH="0" baseline="0" noProof="0" dirty="0">
                <a:ln>
                  <a:noFill/>
                </a:ln>
                <a:solidFill>
                  <a:srgbClr val="000000"/>
                </a:solidFill>
                <a:effectLst/>
                <a:uLnTx/>
                <a:uFillTx/>
                <a:cs typeface="+mn-ea"/>
                <a:sym typeface="+mn-lt"/>
              </a:rPr>
              <a:t>：重发数据帧</a:t>
            </a:r>
          </a:p>
        </p:txBody>
      </p:sp>
    </p:spTree>
    <p:extLst>
      <p:ext uri="{BB962C8B-B14F-4D97-AF65-F5344CB8AC3E}">
        <p14:creationId xmlns:p14="http://schemas.microsoft.com/office/powerpoint/2010/main" val="40062634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a:extLst>
              <a:ext uri="{FF2B5EF4-FFF2-40B4-BE49-F238E27FC236}">
                <a16:creationId xmlns:a16="http://schemas.microsoft.com/office/drawing/2014/main" id="{B1C466C7-51E7-46F3-988B-89E1804116E7}"/>
              </a:ext>
            </a:extLst>
          </p:cNvPr>
          <p:cNvSpPr txBox="1">
            <a:spLocks/>
          </p:cNvSpPr>
          <p:nvPr/>
        </p:nvSpPr>
        <p:spPr bwMode="auto">
          <a:xfrm>
            <a:off x="9192684" y="6578601"/>
            <a:ext cx="2844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rgbClr val="FF7F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pPr>
            <a:fld id="{6BDEDD1D-2F5D-4285-92B1-C700852056C4}" type="slidenum">
              <a:rPr lang="en-US" altLang="zh-CN" smtClean="0">
                <a:cs typeface="+mn-ea"/>
                <a:sym typeface="+mn-lt"/>
              </a:rPr>
              <a:pPr fontAlgn="base">
                <a:lnSpc>
                  <a:spcPct val="120000"/>
                </a:lnSpc>
                <a:spcBef>
                  <a:spcPct val="0"/>
                </a:spcBef>
                <a:spcAft>
                  <a:spcPct val="0"/>
                </a:spcAft>
              </a:pPr>
              <a:t>94</a:t>
            </a:fld>
            <a:endParaRPr lang="en-US" altLang="zh-CN">
              <a:cs typeface="+mn-ea"/>
              <a:sym typeface="+mn-lt"/>
            </a:endParaRPr>
          </a:p>
        </p:txBody>
      </p:sp>
      <p:sp>
        <p:nvSpPr>
          <p:cNvPr id="39" name="Line 41">
            <a:extLst>
              <a:ext uri="{FF2B5EF4-FFF2-40B4-BE49-F238E27FC236}">
                <a16:creationId xmlns:a16="http://schemas.microsoft.com/office/drawing/2014/main" id="{0AC02C04-CB6A-4464-B45B-DD4E445D81EF}"/>
              </a:ext>
            </a:extLst>
          </p:cNvPr>
          <p:cNvSpPr>
            <a:spLocks noChangeShapeType="1"/>
          </p:cNvSpPr>
          <p:nvPr/>
        </p:nvSpPr>
        <p:spPr bwMode="auto">
          <a:xfrm>
            <a:off x="3432175" y="1628775"/>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40" name="Rectangle 2">
            <a:extLst>
              <a:ext uri="{FF2B5EF4-FFF2-40B4-BE49-F238E27FC236}">
                <a16:creationId xmlns:a16="http://schemas.microsoft.com/office/drawing/2014/main" id="{05C925C8-DA48-4F52-8823-82BC3B2740CE}"/>
              </a:ext>
            </a:extLst>
          </p:cNvPr>
          <p:cNvSpPr txBox="1">
            <a:spLocks noChangeArrowheads="1"/>
          </p:cNvSpPr>
          <p:nvPr/>
        </p:nvSpPr>
        <p:spPr bwMode="auto">
          <a:xfrm>
            <a:off x="709084" y="326479"/>
            <a:ext cx="11328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000" kern="1200">
                <a:solidFill>
                  <a:schemeClr val="tx1"/>
                </a:solidFill>
                <a:latin typeface="+mj-lt"/>
                <a:ea typeface="+mj-ea"/>
                <a:cs typeface="+mj-cs"/>
              </a:defRPr>
            </a:lvl1pPr>
            <a:lvl2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lvl="0">
              <a:lnSpc>
                <a:spcPct val="120000"/>
              </a:lnSpc>
              <a:defRPr/>
            </a:pPr>
            <a:r>
              <a:rPr lang="zh-CN" altLang="en-US" sz="3200" b="1" dirty="0">
                <a:solidFill>
                  <a:srgbClr val="000000"/>
                </a:solidFill>
                <a:latin typeface="+mn-lt"/>
                <a:ea typeface="+mn-ea"/>
                <a:cs typeface="+mn-ea"/>
                <a:sym typeface="+mn-lt"/>
              </a:rPr>
              <a:t>基于选择拒绝自动重传的差错控制：解决</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数据帧丢失问题</a:t>
            </a:r>
          </a:p>
        </p:txBody>
      </p:sp>
      <p:sp>
        <p:nvSpPr>
          <p:cNvPr id="41" name="Text Box 3">
            <a:extLst>
              <a:ext uri="{FF2B5EF4-FFF2-40B4-BE49-F238E27FC236}">
                <a16:creationId xmlns:a16="http://schemas.microsoft.com/office/drawing/2014/main" id="{32D4C58C-1763-444A-AF71-681269AFA73B}"/>
              </a:ext>
            </a:extLst>
          </p:cNvPr>
          <p:cNvSpPr txBox="1">
            <a:spLocks noChangeArrowheads="1"/>
          </p:cNvSpPr>
          <p:nvPr/>
        </p:nvSpPr>
        <p:spPr bwMode="auto">
          <a:xfrm>
            <a:off x="2780691" y="1795463"/>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42" name="Text Box 4">
            <a:extLst>
              <a:ext uri="{FF2B5EF4-FFF2-40B4-BE49-F238E27FC236}">
                <a16:creationId xmlns:a16="http://schemas.microsoft.com/office/drawing/2014/main" id="{96F42963-040A-43A2-A5AA-A62C9C954C54}"/>
              </a:ext>
            </a:extLst>
          </p:cNvPr>
          <p:cNvSpPr txBox="1">
            <a:spLocks noChangeArrowheads="1"/>
          </p:cNvSpPr>
          <p:nvPr/>
        </p:nvSpPr>
        <p:spPr bwMode="auto">
          <a:xfrm>
            <a:off x="2784083" y="8651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43" name="Text Box 5">
            <a:extLst>
              <a:ext uri="{FF2B5EF4-FFF2-40B4-BE49-F238E27FC236}">
                <a16:creationId xmlns:a16="http://schemas.microsoft.com/office/drawing/2014/main" id="{2E08C1FA-DAC4-4389-B559-F58A6D73345E}"/>
              </a:ext>
            </a:extLst>
          </p:cNvPr>
          <p:cNvSpPr txBox="1">
            <a:spLocks noChangeArrowheads="1"/>
          </p:cNvSpPr>
          <p:nvPr/>
        </p:nvSpPr>
        <p:spPr bwMode="auto">
          <a:xfrm>
            <a:off x="6527408" y="8651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44" name="Picture 34">
            <a:extLst>
              <a:ext uri="{FF2B5EF4-FFF2-40B4-BE49-F238E27FC236}">
                <a16:creationId xmlns:a16="http://schemas.microsoft.com/office/drawing/2014/main" id="{9E0AB8F5-80D0-4A71-8F04-BB3065AC25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3551" y="12969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4">
            <a:extLst>
              <a:ext uri="{FF2B5EF4-FFF2-40B4-BE49-F238E27FC236}">
                <a16:creationId xmlns:a16="http://schemas.microsoft.com/office/drawing/2014/main" id="{7417C2BF-6B75-4830-BF76-7C664B7BB1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6876" y="12969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8">
            <a:extLst>
              <a:ext uri="{FF2B5EF4-FFF2-40B4-BE49-F238E27FC236}">
                <a16:creationId xmlns:a16="http://schemas.microsoft.com/office/drawing/2014/main" id="{828D0522-7AFC-4E12-A5D1-01DC83C85454}"/>
              </a:ext>
            </a:extLst>
          </p:cNvPr>
          <p:cNvSpPr txBox="1">
            <a:spLocks noChangeArrowheads="1"/>
          </p:cNvSpPr>
          <p:nvPr/>
        </p:nvSpPr>
        <p:spPr bwMode="auto">
          <a:xfrm>
            <a:off x="2780691" y="2155825"/>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47" name="Text Box 9">
            <a:extLst>
              <a:ext uri="{FF2B5EF4-FFF2-40B4-BE49-F238E27FC236}">
                <a16:creationId xmlns:a16="http://schemas.microsoft.com/office/drawing/2014/main" id="{6E1DD269-F011-4484-B3B4-9312D6C09B5C}"/>
              </a:ext>
            </a:extLst>
          </p:cNvPr>
          <p:cNvSpPr txBox="1">
            <a:spLocks noChangeArrowheads="1"/>
          </p:cNvSpPr>
          <p:nvPr/>
        </p:nvSpPr>
        <p:spPr bwMode="auto">
          <a:xfrm>
            <a:off x="2780691" y="2876550"/>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48" name="Text Box 10">
            <a:extLst>
              <a:ext uri="{FF2B5EF4-FFF2-40B4-BE49-F238E27FC236}">
                <a16:creationId xmlns:a16="http://schemas.microsoft.com/office/drawing/2014/main" id="{5AF483A8-985D-442D-9515-42284D382E74}"/>
              </a:ext>
            </a:extLst>
          </p:cNvPr>
          <p:cNvSpPr txBox="1">
            <a:spLocks noChangeArrowheads="1"/>
          </p:cNvSpPr>
          <p:nvPr/>
        </p:nvSpPr>
        <p:spPr bwMode="auto">
          <a:xfrm>
            <a:off x="2780691" y="3595688"/>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49" name="Text Box 11">
            <a:extLst>
              <a:ext uri="{FF2B5EF4-FFF2-40B4-BE49-F238E27FC236}">
                <a16:creationId xmlns:a16="http://schemas.microsoft.com/office/drawing/2014/main" id="{B231D212-5CC2-4444-9C42-DC03644956C2}"/>
              </a:ext>
            </a:extLst>
          </p:cNvPr>
          <p:cNvSpPr txBox="1">
            <a:spLocks noChangeArrowheads="1"/>
          </p:cNvSpPr>
          <p:nvPr/>
        </p:nvSpPr>
        <p:spPr bwMode="auto">
          <a:xfrm>
            <a:off x="2780691" y="2516188"/>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50" name="Text Box 12">
            <a:extLst>
              <a:ext uri="{FF2B5EF4-FFF2-40B4-BE49-F238E27FC236}">
                <a16:creationId xmlns:a16="http://schemas.microsoft.com/office/drawing/2014/main" id="{51D69790-3BC7-42E9-911E-5A6DEB6C067F}"/>
              </a:ext>
            </a:extLst>
          </p:cNvPr>
          <p:cNvSpPr txBox="1">
            <a:spLocks noChangeArrowheads="1"/>
          </p:cNvSpPr>
          <p:nvPr/>
        </p:nvSpPr>
        <p:spPr bwMode="auto">
          <a:xfrm>
            <a:off x="2780691" y="3236913"/>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51" name="Text Box 13">
            <a:extLst>
              <a:ext uri="{FF2B5EF4-FFF2-40B4-BE49-F238E27FC236}">
                <a16:creationId xmlns:a16="http://schemas.microsoft.com/office/drawing/2014/main" id="{9647D08B-D094-4EA9-92E8-4B775B89B10B}"/>
              </a:ext>
            </a:extLst>
          </p:cNvPr>
          <p:cNvSpPr txBox="1">
            <a:spLocks noChangeArrowheads="1"/>
          </p:cNvSpPr>
          <p:nvPr/>
        </p:nvSpPr>
        <p:spPr bwMode="auto">
          <a:xfrm>
            <a:off x="2780691" y="3956050"/>
            <a:ext cx="914033"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52" name="Text Box 16">
            <a:extLst>
              <a:ext uri="{FF2B5EF4-FFF2-40B4-BE49-F238E27FC236}">
                <a16:creationId xmlns:a16="http://schemas.microsoft.com/office/drawing/2014/main" id="{FE151931-FDBD-46DA-A720-A44933C78560}"/>
              </a:ext>
            </a:extLst>
          </p:cNvPr>
          <p:cNvSpPr txBox="1">
            <a:spLocks noChangeArrowheads="1"/>
          </p:cNvSpPr>
          <p:nvPr/>
        </p:nvSpPr>
        <p:spPr bwMode="auto">
          <a:xfrm>
            <a:off x="6525603" y="1868488"/>
            <a:ext cx="914033" cy="362343"/>
          </a:xfrm>
          <a:prstGeom prst="rect">
            <a:avLst/>
          </a:prstGeom>
          <a:solidFill>
            <a:srgbClr val="0099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53" name="Text Box 17">
            <a:extLst>
              <a:ext uri="{FF2B5EF4-FFF2-40B4-BE49-F238E27FC236}">
                <a16:creationId xmlns:a16="http://schemas.microsoft.com/office/drawing/2014/main" id="{A6253CDA-7580-4DC3-BF20-01221AEF4940}"/>
              </a:ext>
            </a:extLst>
          </p:cNvPr>
          <p:cNvSpPr txBox="1">
            <a:spLocks noChangeArrowheads="1"/>
          </p:cNvSpPr>
          <p:nvPr/>
        </p:nvSpPr>
        <p:spPr bwMode="auto">
          <a:xfrm>
            <a:off x="6525603" y="2228850"/>
            <a:ext cx="914033" cy="362343"/>
          </a:xfrm>
          <a:prstGeom prst="rect">
            <a:avLst/>
          </a:prstGeom>
          <a:solidFill>
            <a:srgbClr val="0099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54" name="Text Box 18">
            <a:extLst>
              <a:ext uri="{FF2B5EF4-FFF2-40B4-BE49-F238E27FC236}">
                <a16:creationId xmlns:a16="http://schemas.microsoft.com/office/drawing/2014/main" id="{89F75618-0DB5-4811-BEFB-9443312E1BB9}"/>
              </a:ext>
            </a:extLst>
          </p:cNvPr>
          <p:cNvSpPr txBox="1">
            <a:spLocks noChangeArrowheads="1"/>
          </p:cNvSpPr>
          <p:nvPr/>
        </p:nvSpPr>
        <p:spPr bwMode="auto">
          <a:xfrm>
            <a:off x="6525603" y="3068638"/>
            <a:ext cx="914033" cy="362343"/>
          </a:xfrm>
          <a:prstGeom prst="rect">
            <a:avLst/>
          </a:prstGeom>
          <a:solidFill>
            <a:srgbClr val="0099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55" name="Text Box 19">
            <a:extLst>
              <a:ext uri="{FF2B5EF4-FFF2-40B4-BE49-F238E27FC236}">
                <a16:creationId xmlns:a16="http://schemas.microsoft.com/office/drawing/2014/main" id="{C4D1BF1B-44CC-4254-A7F7-DEAE10DC215E}"/>
              </a:ext>
            </a:extLst>
          </p:cNvPr>
          <p:cNvSpPr txBox="1">
            <a:spLocks noChangeArrowheads="1"/>
          </p:cNvSpPr>
          <p:nvPr/>
        </p:nvSpPr>
        <p:spPr bwMode="auto">
          <a:xfrm>
            <a:off x="6525603" y="4221163"/>
            <a:ext cx="914033" cy="362343"/>
          </a:xfrm>
          <a:prstGeom prst="rect">
            <a:avLst/>
          </a:prstGeom>
          <a:solidFill>
            <a:srgbClr val="0099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5</a:t>
            </a:r>
          </a:p>
        </p:txBody>
      </p:sp>
      <p:sp>
        <p:nvSpPr>
          <p:cNvPr id="56" name="Text Box 20">
            <a:extLst>
              <a:ext uri="{FF2B5EF4-FFF2-40B4-BE49-F238E27FC236}">
                <a16:creationId xmlns:a16="http://schemas.microsoft.com/office/drawing/2014/main" id="{CD0BF445-1177-42EB-AFD5-ACF02CCBC026}"/>
              </a:ext>
            </a:extLst>
          </p:cNvPr>
          <p:cNvSpPr txBox="1">
            <a:spLocks noChangeArrowheads="1"/>
          </p:cNvSpPr>
          <p:nvPr/>
        </p:nvSpPr>
        <p:spPr bwMode="auto">
          <a:xfrm>
            <a:off x="6525603" y="3811588"/>
            <a:ext cx="914033" cy="362343"/>
          </a:xfrm>
          <a:prstGeom prst="rect">
            <a:avLst/>
          </a:prstGeom>
          <a:solidFill>
            <a:srgbClr val="0099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57" name="Text Box 21">
            <a:extLst>
              <a:ext uri="{FF2B5EF4-FFF2-40B4-BE49-F238E27FC236}">
                <a16:creationId xmlns:a16="http://schemas.microsoft.com/office/drawing/2014/main" id="{A9CAB5E0-8AC2-435A-9687-C84339385639}"/>
              </a:ext>
            </a:extLst>
          </p:cNvPr>
          <p:cNvSpPr txBox="1">
            <a:spLocks noChangeArrowheads="1"/>
          </p:cNvSpPr>
          <p:nvPr/>
        </p:nvSpPr>
        <p:spPr bwMode="auto">
          <a:xfrm>
            <a:off x="6525603" y="4581525"/>
            <a:ext cx="914033" cy="362343"/>
          </a:xfrm>
          <a:prstGeom prst="rect">
            <a:avLst/>
          </a:prstGeom>
          <a:solidFill>
            <a:srgbClr val="0099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58" name="Text Box 22">
            <a:extLst>
              <a:ext uri="{FF2B5EF4-FFF2-40B4-BE49-F238E27FC236}">
                <a16:creationId xmlns:a16="http://schemas.microsoft.com/office/drawing/2014/main" id="{DC5C3104-8085-4563-9B8E-0BF6089B175A}"/>
              </a:ext>
            </a:extLst>
          </p:cNvPr>
          <p:cNvSpPr txBox="1">
            <a:spLocks noChangeArrowheads="1"/>
          </p:cNvSpPr>
          <p:nvPr/>
        </p:nvSpPr>
        <p:spPr bwMode="auto">
          <a:xfrm>
            <a:off x="6624975" y="4941888"/>
            <a:ext cx="718466" cy="360612"/>
          </a:xfrm>
          <a:prstGeom prst="rect">
            <a:avLst/>
          </a:prstGeom>
          <a:solidFill>
            <a:srgbClr val="99CC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ACK5</a:t>
            </a:r>
          </a:p>
        </p:txBody>
      </p:sp>
      <p:sp>
        <p:nvSpPr>
          <p:cNvPr id="59" name="Text Box 23">
            <a:extLst>
              <a:ext uri="{FF2B5EF4-FFF2-40B4-BE49-F238E27FC236}">
                <a16:creationId xmlns:a16="http://schemas.microsoft.com/office/drawing/2014/main" id="{709367D8-3B0F-42B6-9263-7AE5A759ADB2}"/>
              </a:ext>
            </a:extLst>
          </p:cNvPr>
          <p:cNvSpPr txBox="1">
            <a:spLocks noChangeArrowheads="1"/>
          </p:cNvSpPr>
          <p:nvPr/>
        </p:nvSpPr>
        <p:spPr bwMode="auto">
          <a:xfrm>
            <a:off x="6669425" y="3429000"/>
            <a:ext cx="718466" cy="360612"/>
          </a:xfrm>
          <a:prstGeom prst="rect">
            <a:avLst/>
          </a:prstGeom>
          <a:solidFill>
            <a:srgbClr val="99CC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60" name="Line 24">
            <a:extLst>
              <a:ext uri="{FF2B5EF4-FFF2-40B4-BE49-F238E27FC236}">
                <a16:creationId xmlns:a16="http://schemas.microsoft.com/office/drawing/2014/main" id="{A7E3E35C-750B-4BDC-ACD0-00F26EB4E829}"/>
              </a:ext>
            </a:extLst>
          </p:cNvPr>
          <p:cNvSpPr>
            <a:spLocks noChangeShapeType="1"/>
          </p:cNvSpPr>
          <p:nvPr/>
        </p:nvSpPr>
        <p:spPr bwMode="auto">
          <a:xfrm>
            <a:off x="3719514" y="1939926"/>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1" name="Line 25">
            <a:extLst>
              <a:ext uri="{FF2B5EF4-FFF2-40B4-BE49-F238E27FC236}">
                <a16:creationId xmlns:a16="http://schemas.microsoft.com/office/drawing/2014/main" id="{3FC6CD10-57D7-4AF5-93E2-E4F530114293}"/>
              </a:ext>
            </a:extLst>
          </p:cNvPr>
          <p:cNvSpPr>
            <a:spLocks noChangeShapeType="1"/>
          </p:cNvSpPr>
          <p:nvPr/>
        </p:nvSpPr>
        <p:spPr bwMode="auto">
          <a:xfrm>
            <a:off x="3719514" y="230028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2" name="Line 26">
            <a:extLst>
              <a:ext uri="{FF2B5EF4-FFF2-40B4-BE49-F238E27FC236}">
                <a16:creationId xmlns:a16="http://schemas.microsoft.com/office/drawing/2014/main" id="{79F790ED-1D87-4FC2-AA22-E160DC1BEB91}"/>
              </a:ext>
            </a:extLst>
          </p:cNvPr>
          <p:cNvSpPr>
            <a:spLocks noChangeShapeType="1"/>
          </p:cNvSpPr>
          <p:nvPr/>
        </p:nvSpPr>
        <p:spPr bwMode="auto">
          <a:xfrm>
            <a:off x="3719513" y="2660651"/>
            <a:ext cx="1441450"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3" name="Line 27">
            <a:extLst>
              <a:ext uri="{FF2B5EF4-FFF2-40B4-BE49-F238E27FC236}">
                <a16:creationId xmlns:a16="http://schemas.microsoft.com/office/drawing/2014/main" id="{DFCF89AE-8F1D-4D8E-AF85-F3F2F7E49D9E}"/>
              </a:ext>
            </a:extLst>
          </p:cNvPr>
          <p:cNvSpPr>
            <a:spLocks noChangeShapeType="1"/>
          </p:cNvSpPr>
          <p:nvPr/>
        </p:nvSpPr>
        <p:spPr bwMode="auto">
          <a:xfrm>
            <a:off x="3719514" y="3021014"/>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4" name="Line 28">
            <a:extLst>
              <a:ext uri="{FF2B5EF4-FFF2-40B4-BE49-F238E27FC236}">
                <a16:creationId xmlns:a16="http://schemas.microsoft.com/office/drawing/2014/main" id="{8D9D69F6-6E62-4896-976C-87897CF3BC00}"/>
              </a:ext>
            </a:extLst>
          </p:cNvPr>
          <p:cNvSpPr>
            <a:spLocks noChangeShapeType="1"/>
          </p:cNvSpPr>
          <p:nvPr/>
        </p:nvSpPr>
        <p:spPr bwMode="auto">
          <a:xfrm>
            <a:off x="3719514" y="4100514"/>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5" name="Line 29">
            <a:extLst>
              <a:ext uri="{FF2B5EF4-FFF2-40B4-BE49-F238E27FC236}">
                <a16:creationId xmlns:a16="http://schemas.microsoft.com/office/drawing/2014/main" id="{A4FF539B-30A5-4BE3-AB23-2DB41A925A58}"/>
              </a:ext>
            </a:extLst>
          </p:cNvPr>
          <p:cNvSpPr>
            <a:spLocks noChangeShapeType="1"/>
          </p:cNvSpPr>
          <p:nvPr/>
        </p:nvSpPr>
        <p:spPr bwMode="auto">
          <a:xfrm flipV="1">
            <a:off x="3719514" y="5156201"/>
            <a:ext cx="2808287" cy="360363"/>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6" name="Line 30">
            <a:extLst>
              <a:ext uri="{FF2B5EF4-FFF2-40B4-BE49-F238E27FC236}">
                <a16:creationId xmlns:a16="http://schemas.microsoft.com/office/drawing/2014/main" id="{A3886C03-1B49-4B42-94D2-BE5DFE92697F}"/>
              </a:ext>
            </a:extLst>
          </p:cNvPr>
          <p:cNvSpPr>
            <a:spLocks noChangeShapeType="1"/>
          </p:cNvSpPr>
          <p:nvPr/>
        </p:nvSpPr>
        <p:spPr bwMode="auto">
          <a:xfrm>
            <a:off x="3719514" y="3740150"/>
            <a:ext cx="2808287" cy="62388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7" name="Line 31">
            <a:extLst>
              <a:ext uri="{FF2B5EF4-FFF2-40B4-BE49-F238E27FC236}">
                <a16:creationId xmlns:a16="http://schemas.microsoft.com/office/drawing/2014/main" id="{43624FA9-D4F3-4F37-9BEF-30D16482D114}"/>
              </a:ext>
            </a:extLst>
          </p:cNvPr>
          <p:cNvSpPr>
            <a:spLocks noChangeShapeType="1"/>
          </p:cNvSpPr>
          <p:nvPr/>
        </p:nvSpPr>
        <p:spPr bwMode="auto">
          <a:xfrm>
            <a:off x="3719514" y="3379789"/>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8" name="Line 32">
            <a:extLst>
              <a:ext uri="{FF2B5EF4-FFF2-40B4-BE49-F238E27FC236}">
                <a16:creationId xmlns:a16="http://schemas.microsoft.com/office/drawing/2014/main" id="{1A76A4F6-7FF2-4CBB-9D67-33E80093BC2B}"/>
              </a:ext>
            </a:extLst>
          </p:cNvPr>
          <p:cNvSpPr>
            <a:spLocks noChangeShapeType="1"/>
          </p:cNvSpPr>
          <p:nvPr/>
        </p:nvSpPr>
        <p:spPr bwMode="auto">
          <a:xfrm flipH="1">
            <a:off x="3719514" y="3571876"/>
            <a:ext cx="2808287" cy="3603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9" name="Text Box 35">
            <a:extLst>
              <a:ext uri="{FF2B5EF4-FFF2-40B4-BE49-F238E27FC236}">
                <a16:creationId xmlns:a16="http://schemas.microsoft.com/office/drawing/2014/main" id="{E11B4A1F-54A0-4F53-AB9F-82E198B6ABE4}"/>
              </a:ext>
            </a:extLst>
          </p:cNvPr>
          <p:cNvSpPr txBox="1">
            <a:spLocks noChangeArrowheads="1"/>
          </p:cNvSpPr>
          <p:nvPr/>
        </p:nvSpPr>
        <p:spPr bwMode="auto">
          <a:xfrm>
            <a:off x="4798358" y="4292600"/>
            <a:ext cx="595035" cy="362343"/>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重发</a:t>
            </a:r>
          </a:p>
        </p:txBody>
      </p:sp>
      <p:sp>
        <p:nvSpPr>
          <p:cNvPr id="70" name="Text Box 36">
            <a:extLst>
              <a:ext uri="{FF2B5EF4-FFF2-40B4-BE49-F238E27FC236}">
                <a16:creationId xmlns:a16="http://schemas.microsoft.com/office/drawing/2014/main" id="{EED3E60E-6C87-427C-A710-905428B8FFE8}"/>
              </a:ext>
            </a:extLst>
          </p:cNvPr>
          <p:cNvSpPr txBox="1">
            <a:spLocks noChangeArrowheads="1"/>
          </p:cNvSpPr>
          <p:nvPr/>
        </p:nvSpPr>
        <p:spPr bwMode="auto">
          <a:xfrm>
            <a:off x="4364971" y="2563813"/>
            <a:ext cx="595035" cy="362343"/>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丢失</a:t>
            </a:r>
          </a:p>
        </p:txBody>
      </p:sp>
      <p:sp>
        <p:nvSpPr>
          <p:cNvPr id="71" name="Text Box 40">
            <a:extLst>
              <a:ext uri="{FF2B5EF4-FFF2-40B4-BE49-F238E27FC236}">
                <a16:creationId xmlns:a16="http://schemas.microsoft.com/office/drawing/2014/main" id="{81F7C3C9-B287-4393-9C0D-50CF267992BF}"/>
              </a:ext>
            </a:extLst>
          </p:cNvPr>
          <p:cNvSpPr txBox="1">
            <a:spLocks noChangeArrowheads="1"/>
          </p:cNvSpPr>
          <p:nvPr/>
        </p:nvSpPr>
        <p:spPr bwMode="auto">
          <a:xfrm>
            <a:off x="2918975" y="5590519"/>
            <a:ext cx="5256212" cy="1168525"/>
          </a:xfrm>
          <a:prstGeom prst="rect">
            <a:avLst/>
          </a:prstGeom>
          <a:solidFill>
            <a:srgbClr val="EAEAEA">
              <a:alpha val="89999"/>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如果丢失的是最后一帧？</a:t>
            </a:r>
          </a:p>
          <a:p>
            <a:pPr fontAlgn="base">
              <a:lnSpc>
                <a:spcPct val="120000"/>
              </a:lnSpc>
              <a:spcBef>
                <a:spcPct val="0"/>
              </a:spcBef>
              <a:spcAft>
                <a:spcPct val="0"/>
              </a:spcAft>
              <a:buFontTx/>
              <a:buChar char="•"/>
            </a:pPr>
            <a:r>
              <a:rPr lang="zh-CN" altLang="en-US" sz="2000" dirty="0">
                <a:solidFill>
                  <a:srgbClr val="000000"/>
                </a:solidFill>
                <a:cs typeface="+mn-ea"/>
                <a:sym typeface="+mn-lt"/>
              </a:rPr>
              <a:t> 接收方不做任何反应</a:t>
            </a:r>
          </a:p>
          <a:p>
            <a:pPr fontAlgn="base">
              <a:lnSpc>
                <a:spcPct val="120000"/>
              </a:lnSpc>
              <a:spcBef>
                <a:spcPct val="0"/>
              </a:spcBef>
              <a:spcAft>
                <a:spcPct val="0"/>
              </a:spcAft>
              <a:buFontTx/>
              <a:buChar char="•"/>
            </a:pPr>
            <a:r>
              <a:rPr lang="zh-CN" altLang="en-US" sz="2000" dirty="0">
                <a:solidFill>
                  <a:srgbClr val="000000"/>
                </a:solidFill>
                <a:cs typeface="+mn-ea"/>
                <a:sym typeface="+mn-lt"/>
              </a:rPr>
              <a:t> 发送方按丢失确认帧进行处理。</a:t>
            </a:r>
          </a:p>
        </p:txBody>
      </p:sp>
    </p:spTree>
    <p:extLst>
      <p:ext uri="{BB962C8B-B14F-4D97-AF65-F5344CB8AC3E}">
        <p14:creationId xmlns:p14="http://schemas.microsoft.com/office/powerpoint/2010/main" val="228737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ox(in)">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A6A3E-1705-2236-6081-C24615E2232C}"/>
              </a:ext>
            </a:extLst>
          </p:cNvPr>
          <p:cNvSpPr>
            <a:spLocks noGrp="1"/>
          </p:cNvSpPr>
          <p:nvPr>
            <p:ph type="title"/>
          </p:nvPr>
        </p:nvSpPr>
        <p:spPr/>
        <p:txBody>
          <a:bodyPr>
            <a:normAutofit/>
          </a:bodyPr>
          <a:lstStyle/>
          <a:p>
            <a:r>
              <a:rPr lang="zh-CN" altLang="en-US" sz="3200" b="1" dirty="0">
                <a:solidFill>
                  <a:srgbClr val="000000"/>
                </a:solidFill>
                <a:latin typeface="+mn-lt"/>
                <a:ea typeface="+mn-ea"/>
                <a:cs typeface="+mn-ea"/>
                <a:sym typeface="+mn-lt"/>
              </a:rPr>
              <a:t>基于选择拒绝自动重传的差错控制：解决</a:t>
            </a:r>
            <a:r>
              <a:rPr lang="zh-CN" altLang="en-US" sz="3200" b="1" dirty="0">
                <a:latin typeface="+mn-lt"/>
                <a:ea typeface="+mn-ea"/>
                <a:cs typeface="+mn-ea"/>
                <a:sym typeface="+mn-lt"/>
              </a:rPr>
              <a:t>确认帧丢失问题</a:t>
            </a:r>
            <a:endParaRPr lang="zh-CN" altLang="en-US" dirty="0"/>
          </a:p>
        </p:txBody>
      </p:sp>
      <p:sp>
        <p:nvSpPr>
          <p:cNvPr id="3" name="内容占位符 2">
            <a:extLst>
              <a:ext uri="{FF2B5EF4-FFF2-40B4-BE49-F238E27FC236}">
                <a16:creationId xmlns:a16="http://schemas.microsoft.com/office/drawing/2014/main" id="{6B1715CF-99F6-EC2C-5DF1-00F12DE6AD7F}"/>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当发送窗口满时，或传输完毕时，启动定时时钟。</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endParaRPr lang="zh-CN" altLang="en-US"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如果在预定时间段内没有应答到来，发送方将尚未应答的所有帧都重传一遍。</a:t>
            </a:r>
          </a:p>
          <a:p>
            <a:endParaRPr lang="zh-CN" altLang="en-US" dirty="0"/>
          </a:p>
        </p:txBody>
      </p:sp>
      <p:sp>
        <p:nvSpPr>
          <p:cNvPr id="4" name="灯片编号占位符 3">
            <a:extLst>
              <a:ext uri="{FF2B5EF4-FFF2-40B4-BE49-F238E27FC236}">
                <a16:creationId xmlns:a16="http://schemas.microsoft.com/office/drawing/2014/main" id="{A356FE23-A3E7-9493-19E9-6A9ECCD6677C}"/>
              </a:ext>
            </a:extLst>
          </p:cNvPr>
          <p:cNvSpPr>
            <a:spLocks noGrp="1"/>
          </p:cNvSpPr>
          <p:nvPr>
            <p:ph type="sldNum" sz="quarter" idx="12"/>
          </p:nvPr>
        </p:nvSpPr>
        <p:spPr/>
        <p:txBody>
          <a:bodyPr/>
          <a:lstStyle/>
          <a:p>
            <a:fld id="{C8BB1146-E542-4D4E-B8E9-6919A11DDD48}" type="slidenum">
              <a:rPr lang="en-US" smtClean="0"/>
              <a:t>95</a:t>
            </a:fld>
            <a:endParaRPr lang="en-US"/>
          </a:p>
        </p:txBody>
      </p:sp>
    </p:spTree>
    <p:extLst>
      <p:ext uri="{BB962C8B-B14F-4D97-AF65-F5344CB8AC3E}">
        <p14:creationId xmlns:p14="http://schemas.microsoft.com/office/powerpoint/2010/main" val="2478965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AD853-3B9B-0800-3FA7-529ACC700D2B}"/>
              </a:ext>
            </a:extLst>
          </p:cNvPr>
          <p:cNvSpPr>
            <a:spLocks noGrp="1"/>
          </p:cNvSpPr>
          <p:nvPr>
            <p:ph type="title"/>
          </p:nvPr>
        </p:nvSpPr>
        <p:spPr/>
        <p:txBody>
          <a:bodyPr>
            <a:normAutofit/>
          </a:bodyPr>
          <a:lstStyle/>
          <a:p>
            <a:r>
              <a:rPr lang="zh-CN" altLang="en-US" sz="3200" b="1" dirty="0">
                <a:solidFill>
                  <a:srgbClr val="000000"/>
                </a:solidFill>
                <a:latin typeface="+mn-lt"/>
                <a:ea typeface="+mn-ea"/>
                <a:cs typeface="+mn-ea"/>
                <a:sym typeface="+mn-lt"/>
              </a:rPr>
              <a:t>选择拒绝自动重传的</a:t>
            </a:r>
            <a:r>
              <a:rPr lang="zh-CN" altLang="en-US" sz="3200" b="1" dirty="0">
                <a:latin typeface="+mn-lt"/>
                <a:ea typeface="+mn-ea"/>
                <a:cs typeface="+mn-ea"/>
                <a:sym typeface="+mn-lt"/>
              </a:rPr>
              <a:t>窗口大小与帧编号范围的关系</a:t>
            </a:r>
            <a:endParaRPr lang="zh-CN" altLang="en-US" dirty="0"/>
          </a:p>
        </p:txBody>
      </p:sp>
      <p:sp>
        <p:nvSpPr>
          <p:cNvPr id="3" name="内容占位符 2">
            <a:extLst>
              <a:ext uri="{FF2B5EF4-FFF2-40B4-BE49-F238E27FC236}">
                <a16:creationId xmlns:a16="http://schemas.microsoft.com/office/drawing/2014/main" id="{0549F1F7-60FB-4B49-156B-A11D2AA9B21C}"/>
              </a:ext>
            </a:extLst>
          </p:cNvPr>
          <p:cNvSpPr>
            <a:spLocks noGrp="1"/>
          </p:cNvSpPr>
          <p:nvPr>
            <p:ph idx="1"/>
          </p:nvPr>
        </p:nvSpPr>
        <p:spPr>
          <a:xfrm>
            <a:off x="660400" y="1228726"/>
            <a:ext cx="10858500" cy="5008562"/>
          </a:xfrm>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如果帧的编号范围是</a:t>
            </a:r>
            <a:r>
              <a:rPr lang="en-US" altLang="zh-CN" sz="2400" dirty="0">
                <a:latin typeface="+mn-lt"/>
                <a:ea typeface="+mn-ea"/>
                <a:cs typeface="+mn-ea"/>
                <a:sym typeface="+mn-lt"/>
              </a:rPr>
              <a:t>0</a:t>
            </a:r>
            <a:r>
              <a:rPr lang="zh-CN" altLang="en-US" sz="2400" dirty="0">
                <a:latin typeface="+mn-lt"/>
                <a:ea typeface="+mn-ea"/>
                <a:cs typeface="+mn-ea"/>
                <a:sym typeface="+mn-lt"/>
              </a:rPr>
              <a:t>到</a:t>
            </a:r>
            <a:r>
              <a:rPr lang="en-US" altLang="zh-CN" sz="2400" dirty="0">
                <a:latin typeface="+mn-lt"/>
                <a:ea typeface="+mn-ea"/>
                <a:cs typeface="+mn-ea"/>
                <a:sym typeface="+mn-lt"/>
              </a:rPr>
              <a:t>n-1(</a:t>
            </a:r>
            <a:r>
              <a:rPr lang="zh-CN" altLang="en-US" sz="2400" dirty="0">
                <a:latin typeface="+mn-lt"/>
                <a:ea typeface="+mn-ea"/>
                <a:cs typeface="+mn-ea"/>
                <a:sym typeface="+mn-lt"/>
              </a:rPr>
              <a:t>即模</a:t>
            </a:r>
            <a:r>
              <a:rPr lang="en-US" altLang="zh-CN" sz="2400" dirty="0">
                <a:latin typeface="+mn-lt"/>
                <a:ea typeface="+mn-ea"/>
                <a:cs typeface="+mn-ea"/>
                <a:sym typeface="+mn-lt"/>
              </a:rPr>
              <a:t>n</a:t>
            </a:r>
            <a:r>
              <a:rPr lang="zh-CN" altLang="en-US" sz="2400" dirty="0">
                <a:latin typeface="+mn-lt"/>
                <a:ea typeface="+mn-ea"/>
                <a:cs typeface="+mn-ea"/>
                <a:sym typeface="+mn-lt"/>
              </a:rPr>
              <a:t>编号</a:t>
            </a:r>
            <a:r>
              <a:rPr lang="en-US" altLang="zh-CN" sz="2400" dirty="0">
                <a:latin typeface="+mn-lt"/>
                <a:ea typeface="+mn-ea"/>
                <a:cs typeface="+mn-ea"/>
                <a:sym typeface="+mn-lt"/>
              </a:rPr>
              <a:t>)</a:t>
            </a:r>
            <a:r>
              <a:rPr lang="zh-CN" altLang="en-US" sz="2400" dirty="0">
                <a:latin typeface="+mn-lt"/>
                <a:ea typeface="+mn-ea"/>
                <a:cs typeface="+mn-ea"/>
                <a:sym typeface="+mn-lt"/>
              </a:rPr>
              <a:t>，则发送窗口尺寸和接收窗口尺寸之和应小于或等于</a:t>
            </a:r>
            <a:r>
              <a:rPr lang="en-US" altLang="zh-CN" sz="2400" dirty="0">
                <a:latin typeface="+mn-lt"/>
                <a:ea typeface="+mn-ea"/>
                <a:cs typeface="+mn-ea"/>
                <a:sym typeface="+mn-lt"/>
              </a:rPr>
              <a:t>n</a:t>
            </a:r>
            <a:r>
              <a:rPr lang="zh-CN" altLang="en-US" sz="2400" dirty="0">
                <a:latin typeface="+mn-lt"/>
                <a:ea typeface="+mn-ea"/>
                <a:cs typeface="+mn-ea"/>
                <a:sym typeface="+mn-lt"/>
              </a:rPr>
              <a:t>。</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如果要求发送窗口和接收窗口大小相等，则窗口尺寸应该小于或等于</a:t>
            </a:r>
            <a:r>
              <a:rPr lang="en-US" altLang="zh-CN" sz="2400" dirty="0">
                <a:latin typeface="+mn-lt"/>
                <a:ea typeface="+mn-ea"/>
                <a:cs typeface="+mn-ea"/>
                <a:sym typeface="+mn-lt"/>
              </a:rPr>
              <a:t>n/2</a:t>
            </a:r>
            <a:r>
              <a:rPr lang="zh-CN" altLang="en-US" sz="2400" dirty="0">
                <a:latin typeface="+mn-lt"/>
                <a:ea typeface="+mn-ea"/>
                <a:cs typeface="+mn-ea"/>
                <a:sym typeface="+mn-lt"/>
              </a:rPr>
              <a:t>。</a:t>
            </a:r>
          </a:p>
          <a:p>
            <a:endParaRPr lang="zh-CN" altLang="en-US" dirty="0"/>
          </a:p>
        </p:txBody>
      </p:sp>
      <p:sp>
        <p:nvSpPr>
          <p:cNvPr id="4" name="灯片编号占位符 3">
            <a:extLst>
              <a:ext uri="{FF2B5EF4-FFF2-40B4-BE49-F238E27FC236}">
                <a16:creationId xmlns:a16="http://schemas.microsoft.com/office/drawing/2014/main" id="{A72C9CE6-6192-3CAD-937E-3BCB2C937220}"/>
              </a:ext>
            </a:extLst>
          </p:cNvPr>
          <p:cNvSpPr>
            <a:spLocks noGrp="1"/>
          </p:cNvSpPr>
          <p:nvPr>
            <p:ph type="sldNum" sz="quarter" idx="12"/>
          </p:nvPr>
        </p:nvSpPr>
        <p:spPr/>
        <p:txBody>
          <a:bodyPr/>
          <a:lstStyle/>
          <a:p>
            <a:fld id="{C8BB1146-E542-4D4E-B8E9-6919A11DDD48}" type="slidenum">
              <a:rPr lang="en-US" smtClean="0"/>
              <a:t>96</a:t>
            </a:fld>
            <a:endParaRPr lang="en-US"/>
          </a:p>
        </p:txBody>
      </p:sp>
    </p:spTree>
    <p:extLst>
      <p:ext uri="{BB962C8B-B14F-4D97-AF65-F5344CB8AC3E}">
        <p14:creationId xmlns:p14="http://schemas.microsoft.com/office/powerpoint/2010/main" val="13816674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2DC311BB-E27F-4CAA-9F52-B380F2BE1EE5}"/>
              </a:ext>
            </a:extLst>
          </p:cNvPr>
          <p:cNvSpPr txBox="1">
            <a:spLocks/>
          </p:cNvSpPr>
          <p:nvPr/>
        </p:nvSpPr>
        <p:spPr>
          <a:xfrm>
            <a:off x="9192684" y="6578601"/>
            <a:ext cx="2844800" cy="2063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pPr>
            <a:fld id="{2847B0B0-1D6C-4B37-B384-3838BC61421C}" type="slidenum">
              <a:rPr lang="en-US" altLang="zh-CN" smtClean="0">
                <a:cs typeface="+mn-ea"/>
                <a:sym typeface="+mn-lt"/>
              </a:rPr>
              <a:pPr fontAlgn="base">
                <a:lnSpc>
                  <a:spcPct val="120000"/>
                </a:lnSpc>
                <a:spcBef>
                  <a:spcPct val="0"/>
                </a:spcBef>
                <a:spcAft>
                  <a:spcPct val="0"/>
                </a:spcAft>
              </a:pPr>
              <a:t>97</a:t>
            </a:fld>
            <a:endParaRPr lang="en-US" altLang="zh-CN">
              <a:cs typeface="+mn-ea"/>
              <a:sym typeface="+mn-lt"/>
            </a:endParaRPr>
          </a:p>
        </p:txBody>
      </p:sp>
      <p:sp>
        <p:nvSpPr>
          <p:cNvPr id="4" name="Line 29">
            <a:extLst>
              <a:ext uri="{FF2B5EF4-FFF2-40B4-BE49-F238E27FC236}">
                <a16:creationId xmlns:a16="http://schemas.microsoft.com/office/drawing/2014/main" id="{67F7E2EC-8124-4CC1-A885-0F6E6F65F6E2}"/>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Rectangle 2">
            <a:extLst>
              <a:ext uri="{FF2B5EF4-FFF2-40B4-BE49-F238E27FC236}">
                <a16:creationId xmlns:a16="http://schemas.microsoft.com/office/drawing/2014/main" id="{0142BDE6-65C8-4FEC-967C-3DF1CAFC390F}"/>
              </a:ext>
            </a:extLst>
          </p:cNvPr>
          <p:cNvSpPr txBox="1">
            <a:spLocks noChangeArrowheads="1"/>
          </p:cNvSpPr>
          <p:nvPr/>
        </p:nvSpPr>
        <p:spPr>
          <a:xfrm>
            <a:off x="598694" y="381002"/>
            <a:ext cx="11328400" cy="765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solidFill>
                  <a:srgbClr val="000000"/>
                </a:solidFill>
                <a:latin typeface="+mn-lt"/>
                <a:ea typeface="+mn-ea"/>
                <a:cs typeface="+mn-ea"/>
                <a:sym typeface="+mn-lt"/>
              </a:rPr>
              <a:t>基于选择拒绝自动重传的</a:t>
            </a:r>
            <a:r>
              <a:rPr lang="zh-CN" altLang="en-US" sz="3200" b="1" dirty="0">
                <a:latin typeface="+mn-lt"/>
                <a:ea typeface="+mn-ea"/>
                <a:cs typeface="+mn-ea"/>
                <a:sym typeface="+mn-lt"/>
              </a:rPr>
              <a:t>发送窗口尺寸太大，协议会失败</a:t>
            </a:r>
          </a:p>
        </p:txBody>
      </p:sp>
      <p:sp>
        <p:nvSpPr>
          <p:cNvPr id="7" name="Line 5">
            <a:extLst>
              <a:ext uri="{FF2B5EF4-FFF2-40B4-BE49-F238E27FC236}">
                <a16:creationId xmlns:a16="http://schemas.microsoft.com/office/drawing/2014/main" id="{F30C33D7-4256-4C6B-B052-B95A1B3D9295}"/>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6">
            <a:extLst>
              <a:ext uri="{FF2B5EF4-FFF2-40B4-BE49-F238E27FC236}">
                <a16:creationId xmlns:a16="http://schemas.microsoft.com/office/drawing/2014/main" id="{EC3B5029-A51F-4656-B549-B0C0921FD961}"/>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7">
            <a:extLst>
              <a:ext uri="{FF2B5EF4-FFF2-40B4-BE49-F238E27FC236}">
                <a16:creationId xmlns:a16="http://schemas.microsoft.com/office/drawing/2014/main" id="{51DC89E5-4140-4956-9E58-241AA403A820}"/>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8">
            <a:extLst>
              <a:ext uri="{FF2B5EF4-FFF2-40B4-BE49-F238E27FC236}">
                <a16:creationId xmlns:a16="http://schemas.microsoft.com/office/drawing/2014/main" id="{0A5A7ED4-CE28-4E68-9390-921FBCF476EF}"/>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9">
            <a:extLst>
              <a:ext uri="{FF2B5EF4-FFF2-40B4-BE49-F238E27FC236}">
                <a16:creationId xmlns:a16="http://schemas.microsoft.com/office/drawing/2014/main" id="{F8B58769-D682-4E20-B1E9-DD1A6012E2AD}"/>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Text Box 10">
            <a:extLst>
              <a:ext uri="{FF2B5EF4-FFF2-40B4-BE49-F238E27FC236}">
                <a16:creationId xmlns:a16="http://schemas.microsoft.com/office/drawing/2014/main" id="{997E9B3A-BEC4-491E-A2CB-DFBA3E59D2C3}"/>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0~3</a:t>
            </a:r>
          </a:p>
        </p:txBody>
      </p:sp>
      <p:sp>
        <p:nvSpPr>
          <p:cNvPr id="13" name="Text Box 11">
            <a:extLst>
              <a:ext uri="{FF2B5EF4-FFF2-40B4-BE49-F238E27FC236}">
                <a16:creationId xmlns:a16="http://schemas.microsoft.com/office/drawing/2014/main" id="{58C30682-FF26-4A26-B158-3C63A70B6459}"/>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4" name="Text Box 12">
            <a:extLst>
              <a:ext uri="{FF2B5EF4-FFF2-40B4-BE49-F238E27FC236}">
                <a16:creationId xmlns:a16="http://schemas.microsoft.com/office/drawing/2014/main" id="{39670A8D-CB65-45A3-8761-29B97E9EF26E}"/>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15" name="Picture 34">
            <a:extLst>
              <a:ext uri="{FF2B5EF4-FFF2-40B4-BE49-F238E27FC236}">
                <a16:creationId xmlns:a16="http://schemas.microsoft.com/office/drawing/2014/main" id="{2321D365-E78F-44F7-9C63-06818A0684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4">
            <a:extLst>
              <a:ext uri="{FF2B5EF4-FFF2-40B4-BE49-F238E27FC236}">
                <a16:creationId xmlns:a16="http://schemas.microsoft.com/office/drawing/2014/main" id="{9EF9C4A5-8D33-4F63-B871-D4A8762BB9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5">
            <a:extLst>
              <a:ext uri="{FF2B5EF4-FFF2-40B4-BE49-F238E27FC236}">
                <a16:creationId xmlns:a16="http://schemas.microsoft.com/office/drawing/2014/main" id="{ED557981-18E6-447E-9022-DC56D151133B}"/>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0~3</a:t>
            </a:r>
          </a:p>
        </p:txBody>
      </p:sp>
      <p:sp>
        <p:nvSpPr>
          <p:cNvPr id="18" name="Text Box 16">
            <a:extLst>
              <a:ext uri="{FF2B5EF4-FFF2-40B4-BE49-F238E27FC236}">
                <a16:creationId xmlns:a16="http://schemas.microsoft.com/office/drawing/2014/main" id="{0FA9D4FC-FCCC-4CEE-A7DA-2914DD4C5826}"/>
              </a:ext>
            </a:extLst>
          </p:cNvPr>
          <p:cNvSpPr txBox="1">
            <a:spLocks noChangeArrowheads="1"/>
          </p:cNvSpPr>
          <p:nvPr/>
        </p:nvSpPr>
        <p:spPr bwMode="auto">
          <a:xfrm>
            <a:off x="5048190" y="3573463"/>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r>
              <a:rPr lang="zh-CN" altLang="en-US" sz="1600" dirty="0">
                <a:solidFill>
                  <a:srgbClr val="000000"/>
                </a:solidFill>
                <a:cs typeface="+mn-ea"/>
                <a:sym typeface="+mn-lt"/>
              </a:rPr>
              <a:t>丢失</a:t>
            </a:r>
          </a:p>
        </p:txBody>
      </p:sp>
      <p:sp>
        <p:nvSpPr>
          <p:cNvPr id="19" name="Text Box 17">
            <a:extLst>
              <a:ext uri="{FF2B5EF4-FFF2-40B4-BE49-F238E27FC236}">
                <a16:creationId xmlns:a16="http://schemas.microsoft.com/office/drawing/2014/main" id="{CACFCD74-937F-444C-82FA-E07F80CDC0F2}"/>
              </a:ext>
            </a:extLst>
          </p:cNvPr>
          <p:cNvSpPr txBox="1">
            <a:spLocks noChangeArrowheads="1"/>
          </p:cNvSpPr>
          <p:nvPr/>
        </p:nvSpPr>
        <p:spPr bwMode="auto">
          <a:xfrm>
            <a:off x="7032626" y="2852739"/>
            <a:ext cx="3095625"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，移动窗口，可接收数据帧</a:t>
            </a:r>
            <a:r>
              <a:rPr lang="en-US" altLang="zh-CN" sz="2000">
                <a:solidFill>
                  <a:srgbClr val="000000"/>
                </a:solidFill>
                <a:cs typeface="+mn-ea"/>
                <a:sym typeface="+mn-lt"/>
              </a:rPr>
              <a:t>4</a:t>
            </a:r>
            <a:r>
              <a:rPr lang="zh-CN" altLang="en-US" sz="2000">
                <a:solidFill>
                  <a:srgbClr val="000000"/>
                </a:solidFill>
                <a:cs typeface="+mn-ea"/>
                <a:sym typeface="+mn-lt"/>
              </a:rPr>
              <a:t>、</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p>
        </p:txBody>
      </p:sp>
      <p:sp>
        <p:nvSpPr>
          <p:cNvPr id="20" name="Text Box 18">
            <a:extLst>
              <a:ext uri="{FF2B5EF4-FFF2-40B4-BE49-F238E27FC236}">
                <a16:creationId xmlns:a16="http://schemas.microsoft.com/office/drawing/2014/main" id="{8A5282E6-3AC0-4B92-B3E1-DABDEE8EC1CE}"/>
              </a:ext>
            </a:extLst>
          </p:cNvPr>
          <p:cNvSpPr txBox="1">
            <a:spLocks noChangeArrowheads="1"/>
          </p:cNvSpPr>
          <p:nvPr/>
        </p:nvSpPr>
        <p:spPr bwMode="auto">
          <a:xfrm>
            <a:off x="7032626" y="4868864"/>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接收到数据帧，认为它是新帧，但是它是重复帧。</a:t>
            </a:r>
          </a:p>
        </p:txBody>
      </p:sp>
      <p:sp>
        <p:nvSpPr>
          <p:cNvPr id="21" name="Text Box 19">
            <a:extLst>
              <a:ext uri="{FF2B5EF4-FFF2-40B4-BE49-F238E27FC236}">
                <a16:creationId xmlns:a16="http://schemas.microsoft.com/office/drawing/2014/main" id="{D8AC93EE-F0DF-4402-8894-873AA110CB03}"/>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2" name="Text Box 20">
            <a:extLst>
              <a:ext uri="{FF2B5EF4-FFF2-40B4-BE49-F238E27FC236}">
                <a16:creationId xmlns:a16="http://schemas.microsoft.com/office/drawing/2014/main" id="{456B07A9-CD20-46DF-B8E8-0678D0E79307}"/>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3" name="Text Box 21">
            <a:extLst>
              <a:ext uri="{FF2B5EF4-FFF2-40B4-BE49-F238E27FC236}">
                <a16:creationId xmlns:a16="http://schemas.microsoft.com/office/drawing/2014/main" id="{FCF9BF6C-7AEE-4AC2-A606-92B90C5063DE}"/>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4" name="Text Box 22">
            <a:extLst>
              <a:ext uri="{FF2B5EF4-FFF2-40B4-BE49-F238E27FC236}">
                <a16:creationId xmlns:a16="http://schemas.microsoft.com/office/drawing/2014/main" id="{9873DE4C-024B-40FE-96CD-58E61863C9D3}"/>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5" name="Text Box 23">
            <a:extLst>
              <a:ext uri="{FF2B5EF4-FFF2-40B4-BE49-F238E27FC236}">
                <a16:creationId xmlns:a16="http://schemas.microsoft.com/office/drawing/2014/main" id="{7117CBFC-C8FA-4D65-82C6-B3B815513097}"/>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=4</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=5</a:t>
            </a:r>
          </a:p>
        </p:txBody>
      </p:sp>
      <p:sp>
        <p:nvSpPr>
          <p:cNvPr id="26" name="Text Box 24">
            <a:extLst>
              <a:ext uri="{FF2B5EF4-FFF2-40B4-BE49-F238E27FC236}">
                <a16:creationId xmlns:a16="http://schemas.microsoft.com/office/drawing/2014/main" id="{94567D24-066A-4EAE-B221-F40EE809422D}"/>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7" name="Group 25">
            <a:extLst>
              <a:ext uri="{FF2B5EF4-FFF2-40B4-BE49-F238E27FC236}">
                <a16:creationId xmlns:a16="http://schemas.microsoft.com/office/drawing/2014/main" id="{5ECF5396-C03D-4649-8BE9-C7EFCC874EF5}"/>
              </a:ext>
            </a:extLst>
          </p:cNvPr>
          <p:cNvGrpSpPr>
            <a:grpSpLocks/>
          </p:cNvGrpSpPr>
          <p:nvPr/>
        </p:nvGrpSpPr>
        <p:grpSpPr bwMode="auto">
          <a:xfrm>
            <a:off x="3646488" y="2420938"/>
            <a:ext cx="360362" cy="2087562"/>
            <a:chOff x="1337" y="1525"/>
            <a:chExt cx="227" cy="680"/>
          </a:xfrm>
        </p:grpSpPr>
        <p:sp>
          <p:nvSpPr>
            <p:cNvPr id="28" name="Line 26">
              <a:extLst>
                <a:ext uri="{FF2B5EF4-FFF2-40B4-BE49-F238E27FC236}">
                  <a16:creationId xmlns:a16="http://schemas.microsoft.com/office/drawing/2014/main" id="{99AEEA2F-6E9B-42C8-BA8F-07D4F328E9F6}"/>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9" name="Line 27">
              <a:extLst>
                <a:ext uri="{FF2B5EF4-FFF2-40B4-BE49-F238E27FC236}">
                  <a16:creationId xmlns:a16="http://schemas.microsoft.com/office/drawing/2014/main" id="{DA5C6BD1-BF41-49B0-9D63-9FDC5DBD6358}"/>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0" name="Line 28">
              <a:extLst>
                <a:ext uri="{FF2B5EF4-FFF2-40B4-BE49-F238E27FC236}">
                  <a16:creationId xmlns:a16="http://schemas.microsoft.com/office/drawing/2014/main" id="{BC05D0E4-377E-41A9-9651-0519A83A703B}"/>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31" name="Text Box 16">
            <a:extLst>
              <a:ext uri="{FF2B5EF4-FFF2-40B4-BE49-F238E27FC236}">
                <a16:creationId xmlns:a16="http://schemas.microsoft.com/office/drawing/2014/main" id="{EE80AC60-A287-41D0-89A4-8B0599CD546F}"/>
              </a:ext>
            </a:extLst>
          </p:cNvPr>
          <p:cNvSpPr txBox="1">
            <a:spLocks noChangeArrowheads="1"/>
          </p:cNvSpPr>
          <p:nvPr/>
        </p:nvSpPr>
        <p:spPr bwMode="auto">
          <a:xfrm rot="658571">
            <a:off x="4796108" y="4662572"/>
            <a:ext cx="1148070"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重发</a:t>
            </a:r>
            <a:r>
              <a:rPr lang="en-US" altLang="zh-CN" sz="1600" dirty="0">
                <a:solidFill>
                  <a:srgbClr val="000000"/>
                </a:solidFill>
                <a:cs typeface="+mn-ea"/>
                <a:sym typeface="+mn-lt"/>
              </a:rPr>
              <a:t>0~3</a:t>
            </a:r>
            <a:r>
              <a:rPr lang="zh-CN" altLang="en-US" sz="1600" dirty="0">
                <a:solidFill>
                  <a:srgbClr val="000000"/>
                </a:solidFill>
                <a:cs typeface="+mn-ea"/>
                <a:sym typeface="+mn-lt"/>
              </a:rPr>
              <a:t>帧</a:t>
            </a:r>
          </a:p>
        </p:txBody>
      </p:sp>
    </p:spTree>
    <p:extLst>
      <p:ext uri="{BB962C8B-B14F-4D97-AF65-F5344CB8AC3E}">
        <p14:creationId xmlns:p14="http://schemas.microsoft.com/office/powerpoint/2010/main" val="34091208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3482E6FC-8611-4534-8F0B-D0C32264CC74}"/>
              </a:ext>
            </a:extLst>
          </p:cNvPr>
          <p:cNvSpPr txBox="1">
            <a:spLocks/>
          </p:cNvSpPr>
          <p:nvPr/>
        </p:nvSpPr>
        <p:spPr>
          <a:xfrm>
            <a:off x="9192684" y="6578601"/>
            <a:ext cx="2844800" cy="2063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pPr>
            <a:fld id="{9351B6FA-8F39-4F63-A25B-3AEFB19FDBE5}" type="slidenum">
              <a:rPr lang="en-US" altLang="zh-CN" smtClean="0">
                <a:cs typeface="+mn-ea"/>
                <a:sym typeface="+mn-lt"/>
              </a:rPr>
              <a:pPr fontAlgn="base">
                <a:lnSpc>
                  <a:spcPct val="120000"/>
                </a:lnSpc>
                <a:spcBef>
                  <a:spcPct val="0"/>
                </a:spcBef>
                <a:spcAft>
                  <a:spcPct val="0"/>
                </a:spcAft>
              </a:pPr>
              <a:t>98</a:t>
            </a:fld>
            <a:endParaRPr lang="en-US" altLang="zh-CN">
              <a:cs typeface="+mn-ea"/>
              <a:sym typeface="+mn-lt"/>
            </a:endParaRPr>
          </a:p>
        </p:txBody>
      </p:sp>
      <p:sp>
        <p:nvSpPr>
          <p:cNvPr id="4" name="Line 30">
            <a:extLst>
              <a:ext uri="{FF2B5EF4-FFF2-40B4-BE49-F238E27FC236}">
                <a16:creationId xmlns:a16="http://schemas.microsoft.com/office/drawing/2014/main" id="{8AF523DD-BEE8-4087-9E58-650B414E2635}"/>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Rectangle 2">
            <a:extLst>
              <a:ext uri="{FF2B5EF4-FFF2-40B4-BE49-F238E27FC236}">
                <a16:creationId xmlns:a16="http://schemas.microsoft.com/office/drawing/2014/main" id="{CA96B5CE-F195-4A6C-AC5F-5344556E6A5A}"/>
              </a:ext>
            </a:extLst>
          </p:cNvPr>
          <p:cNvSpPr txBox="1">
            <a:spLocks noChangeArrowheads="1"/>
          </p:cNvSpPr>
          <p:nvPr/>
        </p:nvSpPr>
        <p:spPr>
          <a:xfrm>
            <a:off x="631181" y="381002"/>
            <a:ext cx="10929638" cy="765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20000"/>
              </a:lnSpc>
            </a:pPr>
            <a:r>
              <a:rPr lang="zh-CN" altLang="en-US" sz="3200" b="1" dirty="0">
                <a:solidFill>
                  <a:srgbClr val="000000"/>
                </a:solidFill>
                <a:latin typeface="+mn-lt"/>
                <a:ea typeface="+mn-ea"/>
                <a:cs typeface="+mn-ea"/>
                <a:sym typeface="+mn-lt"/>
              </a:rPr>
              <a:t>选择拒绝自动重传的</a:t>
            </a:r>
            <a:r>
              <a:rPr lang="zh-CN" altLang="en-US" sz="3200" b="1" dirty="0">
                <a:latin typeface="+mn-lt"/>
                <a:ea typeface="+mn-ea"/>
                <a:cs typeface="+mn-ea"/>
                <a:sym typeface="+mn-lt"/>
              </a:rPr>
              <a:t>接收窗口尺寸太大，协议失败</a:t>
            </a:r>
          </a:p>
        </p:txBody>
      </p:sp>
      <p:sp>
        <p:nvSpPr>
          <p:cNvPr id="7" name="Line 6">
            <a:extLst>
              <a:ext uri="{FF2B5EF4-FFF2-40B4-BE49-F238E27FC236}">
                <a16:creationId xmlns:a16="http://schemas.microsoft.com/office/drawing/2014/main" id="{4534C971-8A1A-431F-87AE-3A43B4A93812}"/>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4B14EFFA-2919-4302-BCEA-C75EB76C5FD6}"/>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AE213CC9-8BD4-440B-9C6D-736365405075}"/>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48F65AC9-C62D-4528-A399-BA26945AC43F}"/>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10">
            <a:extLst>
              <a:ext uri="{FF2B5EF4-FFF2-40B4-BE49-F238E27FC236}">
                <a16:creationId xmlns:a16="http://schemas.microsoft.com/office/drawing/2014/main" id="{63BF8EAF-89BB-4A37-9B38-316B3F6A741E}"/>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Text Box 11">
            <a:extLst>
              <a:ext uri="{FF2B5EF4-FFF2-40B4-BE49-F238E27FC236}">
                <a16:creationId xmlns:a16="http://schemas.microsoft.com/office/drawing/2014/main" id="{D2B93CBB-AFF7-4762-851A-E2C82F6F669A}"/>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0~4</a:t>
            </a:r>
          </a:p>
        </p:txBody>
      </p:sp>
      <p:sp>
        <p:nvSpPr>
          <p:cNvPr id="13" name="Text Box 12">
            <a:extLst>
              <a:ext uri="{FF2B5EF4-FFF2-40B4-BE49-F238E27FC236}">
                <a16:creationId xmlns:a16="http://schemas.microsoft.com/office/drawing/2014/main" id="{55C7F2D0-662A-4757-A994-220E233218E5}"/>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4" name="Text Box 13">
            <a:extLst>
              <a:ext uri="{FF2B5EF4-FFF2-40B4-BE49-F238E27FC236}">
                <a16:creationId xmlns:a16="http://schemas.microsoft.com/office/drawing/2014/main" id="{5592A81E-9907-434F-A44E-C46FCD6914EC}"/>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15" name="Picture 34">
            <a:extLst>
              <a:ext uri="{FF2B5EF4-FFF2-40B4-BE49-F238E27FC236}">
                <a16:creationId xmlns:a16="http://schemas.microsoft.com/office/drawing/2014/main" id="{5D962084-F48E-4914-8567-331AC2D69A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4">
            <a:extLst>
              <a:ext uri="{FF2B5EF4-FFF2-40B4-BE49-F238E27FC236}">
                <a16:creationId xmlns:a16="http://schemas.microsoft.com/office/drawing/2014/main" id="{95C6C4B6-F963-4888-BBDF-6B5D0B582A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6">
            <a:extLst>
              <a:ext uri="{FF2B5EF4-FFF2-40B4-BE49-F238E27FC236}">
                <a16:creationId xmlns:a16="http://schemas.microsoft.com/office/drawing/2014/main" id="{78F9F39D-EBA6-4A34-A174-2EC8848E208D}"/>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0~4</a:t>
            </a:r>
          </a:p>
        </p:txBody>
      </p:sp>
      <p:sp>
        <p:nvSpPr>
          <p:cNvPr id="18" name="Text Box 17">
            <a:extLst>
              <a:ext uri="{FF2B5EF4-FFF2-40B4-BE49-F238E27FC236}">
                <a16:creationId xmlns:a16="http://schemas.microsoft.com/office/drawing/2014/main" id="{574C3433-F93D-4615-97EE-F5CBCA6D8CEE}"/>
              </a:ext>
            </a:extLst>
          </p:cNvPr>
          <p:cNvSpPr txBox="1">
            <a:spLocks noChangeArrowheads="1"/>
          </p:cNvSpPr>
          <p:nvPr/>
        </p:nvSpPr>
        <p:spPr bwMode="auto">
          <a:xfrm>
            <a:off x="4681079" y="3573463"/>
            <a:ext cx="1867819"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ACK3</a:t>
            </a:r>
            <a:r>
              <a:rPr lang="zh-CN" altLang="en-US" sz="1600">
                <a:solidFill>
                  <a:srgbClr val="000000"/>
                </a:solidFill>
                <a:cs typeface="+mn-ea"/>
                <a:sym typeface="+mn-lt"/>
              </a:rPr>
              <a:t>、</a:t>
            </a:r>
            <a:r>
              <a:rPr lang="en-US" altLang="zh-CN" sz="1600">
                <a:solidFill>
                  <a:srgbClr val="000000"/>
                </a:solidFill>
                <a:cs typeface="+mn-ea"/>
                <a:sym typeface="+mn-lt"/>
              </a:rPr>
              <a:t>ACK4</a:t>
            </a:r>
            <a:r>
              <a:rPr lang="zh-CN" altLang="en-US" sz="1600">
                <a:solidFill>
                  <a:srgbClr val="000000"/>
                </a:solidFill>
                <a:cs typeface="+mn-ea"/>
                <a:sym typeface="+mn-lt"/>
              </a:rPr>
              <a:t>丢失</a:t>
            </a:r>
          </a:p>
        </p:txBody>
      </p:sp>
      <p:sp>
        <p:nvSpPr>
          <p:cNvPr id="19" name="Text Box 18">
            <a:extLst>
              <a:ext uri="{FF2B5EF4-FFF2-40B4-BE49-F238E27FC236}">
                <a16:creationId xmlns:a16="http://schemas.microsoft.com/office/drawing/2014/main" id="{77CE08E6-BD0C-454A-8F2F-1BB89BFF1F8D}"/>
              </a:ext>
            </a:extLst>
          </p:cNvPr>
          <p:cNvSpPr txBox="1">
            <a:spLocks noChangeArrowheads="1"/>
          </p:cNvSpPr>
          <p:nvPr/>
        </p:nvSpPr>
        <p:spPr bwMode="auto">
          <a:xfrm>
            <a:off x="7032625" y="2565401"/>
            <a:ext cx="3024188" cy="1907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，移动窗口，接收数据帧</a:t>
            </a:r>
            <a:r>
              <a:rPr lang="en-US" altLang="zh-CN" sz="2000">
                <a:solidFill>
                  <a:srgbClr val="000000"/>
                </a:solidFill>
                <a:cs typeface="+mn-ea"/>
                <a:sym typeface="+mn-lt"/>
              </a:rPr>
              <a:t>4</a:t>
            </a:r>
            <a:r>
              <a:rPr lang="zh-CN" altLang="en-US" sz="2000">
                <a:solidFill>
                  <a:srgbClr val="000000"/>
                </a:solidFill>
                <a:cs typeface="+mn-ea"/>
                <a:sym typeface="+mn-lt"/>
              </a:rPr>
              <a:t>，发送</a:t>
            </a:r>
            <a:r>
              <a:rPr lang="en-US" altLang="zh-CN" sz="2000">
                <a:solidFill>
                  <a:srgbClr val="000000"/>
                </a:solidFill>
                <a:cs typeface="+mn-ea"/>
                <a:sym typeface="+mn-lt"/>
              </a:rPr>
              <a:t>ACK4</a:t>
            </a:r>
            <a:r>
              <a:rPr lang="zh-CN" altLang="en-US" sz="2000">
                <a:solidFill>
                  <a:srgbClr val="000000"/>
                </a:solidFill>
                <a:cs typeface="+mn-ea"/>
                <a:sym typeface="+mn-lt"/>
              </a:rPr>
              <a:t>，再移动窗口，可接收数据帧</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p>
        </p:txBody>
      </p:sp>
      <p:sp>
        <p:nvSpPr>
          <p:cNvPr id="20" name="Text Box 19">
            <a:extLst>
              <a:ext uri="{FF2B5EF4-FFF2-40B4-BE49-F238E27FC236}">
                <a16:creationId xmlns:a16="http://schemas.microsoft.com/office/drawing/2014/main" id="{E88DEE42-1960-4074-985F-8360429F16B7}"/>
              </a:ext>
            </a:extLst>
          </p:cNvPr>
          <p:cNvSpPr txBox="1">
            <a:spLocks noChangeArrowheads="1"/>
          </p:cNvSpPr>
          <p:nvPr/>
        </p:nvSpPr>
        <p:spPr bwMode="auto">
          <a:xfrm>
            <a:off x="7032626" y="5013326"/>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a:t>
            </a:r>
            <a:r>
              <a:rPr lang="en-US" altLang="zh-CN" sz="2000" dirty="0">
                <a:solidFill>
                  <a:srgbClr val="FF0000"/>
                </a:solidFill>
                <a:cs typeface="+mn-ea"/>
                <a:sym typeface="+mn-lt"/>
              </a:rPr>
              <a:t>0</a:t>
            </a:r>
            <a:r>
              <a:rPr lang="zh-CN" altLang="en-US" sz="2000" dirty="0">
                <a:solidFill>
                  <a:srgbClr val="FF0000"/>
                </a:solidFill>
                <a:cs typeface="+mn-ea"/>
                <a:sym typeface="+mn-lt"/>
              </a:rPr>
              <a:t>，认为是新帧，但是它们是重复帧。</a:t>
            </a:r>
          </a:p>
        </p:txBody>
      </p:sp>
      <p:sp>
        <p:nvSpPr>
          <p:cNvPr id="21" name="Text Box 20">
            <a:extLst>
              <a:ext uri="{FF2B5EF4-FFF2-40B4-BE49-F238E27FC236}">
                <a16:creationId xmlns:a16="http://schemas.microsoft.com/office/drawing/2014/main" id="{8C02DE43-DEAC-47B9-A436-E7692EB5CA58}"/>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2" name="Text Box 21">
            <a:extLst>
              <a:ext uri="{FF2B5EF4-FFF2-40B4-BE49-F238E27FC236}">
                <a16:creationId xmlns:a16="http://schemas.microsoft.com/office/drawing/2014/main" id="{5F7FD4E5-1F86-46F0-BAA6-04A4DB3D6FA9}"/>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3" name="Text Box 22">
            <a:extLst>
              <a:ext uri="{FF2B5EF4-FFF2-40B4-BE49-F238E27FC236}">
                <a16:creationId xmlns:a16="http://schemas.microsoft.com/office/drawing/2014/main" id="{6E430E72-1F72-404B-BE7A-927E2C877B9F}"/>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4" name="Text Box 23">
            <a:extLst>
              <a:ext uri="{FF2B5EF4-FFF2-40B4-BE49-F238E27FC236}">
                <a16:creationId xmlns:a16="http://schemas.microsoft.com/office/drawing/2014/main" id="{F031AAB0-23E0-484D-82B6-89797E2B9383}"/>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5" name="Text Box 24">
            <a:extLst>
              <a:ext uri="{FF2B5EF4-FFF2-40B4-BE49-F238E27FC236}">
                <a16:creationId xmlns:a16="http://schemas.microsoft.com/office/drawing/2014/main" id="{450A2754-B75E-4A74-8937-66999CB78A68}"/>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=5</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=4</a:t>
            </a:r>
          </a:p>
        </p:txBody>
      </p:sp>
      <p:sp>
        <p:nvSpPr>
          <p:cNvPr id="26" name="Text Box 25">
            <a:extLst>
              <a:ext uri="{FF2B5EF4-FFF2-40B4-BE49-F238E27FC236}">
                <a16:creationId xmlns:a16="http://schemas.microsoft.com/office/drawing/2014/main" id="{B4C379CC-1E2B-4BAD-BDD7-326F3B2DB7A8}"/>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7" name="Group 26">
            <a:extLst>
              <a:ext uri="{FF2B5EF4-FFF2-40B4-BE49-F238E27FC236}">
                <a16:creationId xmlns:a16="http://schemas.microsoft.com/office/drawing/2014/main" id="{C80FF51B-8ED6-43E8-B990-4E4AEDAA1EA0}"/>
              </a:ext>
            </a:extLst>
          </p:cNvPr>
          <p:cNvGrpSpPr>
            <a:grpSpLocks/>
          </p:cNvGrpSpPr>
          <p:nvPr/>
        </p:nvGrpSpPr>
        <p:grpSpPr bwMode="auto">
          <a:xfrm>
            <a:off x="3646488" y="2420938"/>
            <a:ext cx="360362" cy="2087562"/>
            <a:chOff x="1337" y="1525"/>
            <a:chExt cx="227" cy="680"/>
          </a:xfrm>
        </p:grpSpPr>
        <p:sp>
          <p:nvSpPr>
            <p:cNvPr id="28" name="Line 27">
              <a:extLst>
                <a:ext uri="{FF2B5EF4-FFF2-40B4-BE49-F238E27FC236}">
                  <a16:creationId xmlns:a16="http://schemas.microsoft.com/office/drawing/2014/main" id="{11940A34-B308-4F96-A5AE-D29E25A2B392}"/>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9" name="Line 28">
              <a:extLst>
                <a:ext uri="{FF2B5EF4-FFF2-40B4-BE49-F238E27FC236}">
                  <a16:creationId xmlns:a16="http://schemas.microsoft.com/office/drawing/2014/main" id="{042A2C4D-DE5C-457A-A0D3-D2BD2D6F3FA0}"/>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0" name="Line 29">
              <a:extLst>
                <a:ext uri="{FF2B5EF4-FFF2-40B4-BE49-F238E27FC236}">
                  <a16:creationId xmlns:a16="http://schemas.microsoft.com/office/drawing/2014/main" id="{64EC810C-1066-43E3-8690-9040C8517ABF}"/>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Tree>
    <p:extLst>
      <p:ext uri="{BB962C8B-B14F-4D97-AF65-F5344CB8AC3E}">
        <p14:creationId xmlns:p14="http://schemas.microsoft.com/office/powerpoint/2010/main" val="25753826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EA292-7D1E-F01C-2DA3-7299F052399B}"/>
              </a:ext>
            </a:extLst>
          </p:cNvPr>
          <p:cNvSpPr>
            <a:spLocks noGrp="1"/>
          </p:cNvSpPr>
          <p:nvPr>
            <p:ph type="title"/>
          </p:nvPr>
        </p:nvSpPr>
        <p:spPr/>
        <p:txBody>
          <a:bodyPr>
            <a:normAutofit/>
          </a:bodyPr>
          <a:lstStyle/>
          <a:p>
            <a:r>
              <a:rPr lang="zh-CN" altLang="en-US" sz="3200" b="1" dirty="0">
                <a:solidFill>
                  <a:srgbClr val="000000"/>
                </a:solidFill>
                <a:latin typeface="+mn-lt"/>
                <a:ea typeface="+mn-ea"/>
                <a:cs typeface="+mn-ea"/>
                <a:sym typeface="+mn-lt"/>
              </a:rPr>
              <a:t>选择拒绝自动重传的</a:t>
            </a:r>
            <a:r>
              <a:rPr lang="zh-CN" altLang="en-US" sz="3200" b="1" dirty="0">
                <a:latin typeface="+mn-lt"/>
                <a:ea typeface="+mn-ea"/>
                <a:cs typeface="+mn-ea"/>
                <a:sym typeface="+mn-lt"/>
              </a:rPr>
              <a:t>窗口大小的选择</a:t>
            </a:r>
            <a:endParaRPr lang="zh-CN" altLang="en-US" dirty="0"/>
          </a:p>
        </p:txBody>
      </p:sp>
      <p:sp>
        <p:nvSpPr>
          <p:cNvPr id="3" name="内容占位符 2">
            <a:extLst>
              <a:ext uri="{FF2B5EF4-FFF2-40B4-BE49-F238E27FC236}">
                <a16:creationId xmlns:a16="http://schemas.microsoft.com/office/drawing/2014/main" id="{338ADD72-EEF9-9FB7-5BA0-7E4C2AE6C980}"/>
              </a:ext>
            </a:extLst>
          </p:cNvPr>
          <p:cNvSpPr>
            <a:spLocks noGrp="1"/>
          </p:cNvSpPr>
          <p:nvPr>
            <p:ph idx="1"/>
          </p:nvPr>
        </p:nvSpPr>
        <p:spPr/>
        <p:txBody>
          <a:bodyPr/>
          <a:lstStyle/>
          <a:p>
            <a:pPr>
              <a:lnSpc>
                <a:spcPct val="120000"/>
              </a:lnSpc>
              <a:spcBef>
                <a:spcPts val="0"/>
              </a:spcBef>
            </a:pPr>
            <a:r>
              <a:rPr lang="zh-CN" altLang="en-US" sz="2400" dirty="0">
                <a:latin typeface="+mn-lt"/>
                <a:ea typeface="+mn-ea"/>
                <a:cs typeface="+mn-ea"/>
                <a:sym typeface="+mn-lt"/>
              </a:rPr>
              <a:t>窗口选得太大，会要求有足够大的缓存空间</a:t>
            </a:r>
          </a:p>
          <a:p>
            <a:pPr>
              <a:lnSpc>
                <a:spcPct val="120000"/>
              </a:lnSpc>
              <a:spcBef>
                <a:spcPts val="0"/>
              </a:spcBef>
            </a:pPr>
            <a:r>
              <a:rPr lang="zh-CN" altLang="en-US" sz="2400" dirty="0">
                <a:latin typeface="+mn-lt"/>
                <a:ea typeface="+mn-ea"/>
                <a:cs typeface="+mn-ea"/>
                <a:sym typeface="+mn-lt"/>
              </a:rPr>
              <a:t>如果选得太小，由于传播和发送延迟，第一个应答帧返回到发送方之前，发送方发送窗口中的帧已经全部发送出去，但是没有得到应答，发送方必须等待，从而影响了传输速度和传输效率。 </a:t>
            </a:r>
          </a:p>
          <a:p>
            <a:pPr>
              <a:lnSpc>
                <a:spcPct val="120000"/>
              </a:lnSpc>
              <a:spcBef>
                <a:spcPts val="0"/>
              </a:spcBef>
            </a:pPr>
            <a:r>
              <a:rPr lang="zh-CN" altLang="en-US" sz="2400" dirty="0">
                <a:latin typeface="+mn-lt"/>
                <a:ea typeface="+mn-ea"/>
                <a:cs typeface="+mn-ea"/>
                <a:sym typeface="+mn-lt"/>
              </a:rPr>
              <a:t>假设一个帧的发送时间为</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I</a:t>
            </a:r>
            <a:r>
              <a:rPr lang="zh-CN" altLang="en-US" sz="2400" dirty="0">
                <a:latin typeface="+mn-lt"/>
                <a:ea typeface="+mn-ea"/>
                <a:cs typeface="+mn-ea"/>
                <a:sym typeface="+mn-lt"/>
              </a:rPr>
              <a:t>，传播时间为</a:t>
            </a:r>
            <a:r>
              <a:rPr lang="en-US" altLang="zh-CN" sz="2400" i="1" dirty="0" err="1">
                <a:latin typeface="+mn-lt"/>
                <a:ea typeface="+mn-ea"/>
                <a:cs typeface="+mn-ea"/>
                <a:sym typeface="+mn-lt"/>
              </a:rPr>
              <a:t>t</a:t>
            </a:r>
            <a:r>
              <a:rPr lang="en-US" altLang="zh-CN" sz="2400" i="1" baseline="-25000" dirty="0" err="1">
                <a:latin typeface="+mn-lt"/>
                <a:ea typeface="+mn-ea"/>
                <a:cs typeface="+mn-ea"/>
                <a:sym typeface="+mn-lt"/>
              </a:rPr>
              <a:t>P</a:t>
            </a:r>
            <a:r>
              <a:rPr lang="zh-CN" altLang="en-US" sz="2400" dirty="0">
                <a:latin typeface="+mn-lt"/>
                <a:ea typeface="+mn-ea"/>
                <a:cs typeface="+mn-ea"/>
                <a:sym typeface="+mn-lt"/>
              </a:rPr>
              <a:t>，则窗口的大小</a:t>
            </a:r>
            <a:r>
              <a:rPr lang="en-US" altLang="zh-CN" sz="2400" i="1" dirty="0">
                <a:latin typeface="+mn-lt"/>
                <a:ea typeface="+mn-ea"/>
                <a:cs typeface="+mn-ea"/>
                <a:sym typeface="+mn-lt"/>
              </a:rPr>
              <a:t>n</a:t>
            </a:r>
            <a:r>
              <a:rPr lang="zh-CN" altLang="en-US" sz="2400" dirty="0">
                <a:latin typeface="+mn-lt"/>
                <a:ea typeface="+mn-ea"/>
                <a:cs typeface="+mn-ea"/>
                <a:sym typeface="+mn-lt"/>
              </a:rPr>
              <a:t>应该满足如下条件</a:t>
            </a:r>
          </a:p>
          <a:p>
            <a:pPr algn="ctr">
              <a:lnSpc>
                <a:spcPct val="120000"/>
              </a:lnSpc>
              <a:spcBef>
                <a:spcPts val="0"/>
              </a:spcBef>
              <a:buFont typeface="Wingdings" panose="05000000000000000000" pitchFamily="2" charset="2"/>
              <a:buNone/>
            </a:pPr>
            <a:r>
              <a:rPr lang="en-US" altLang="zh-CN" i="1" dirty="0" err="1">
                <a:latin typeface="+mn-lt"/>
                <a:ea typeface="+mn-ea"/>
                <a:cs typeface="+mn-ea"/>
                <a:sym typeface="+mn-lt"/>
              </a:rPr>
              <a:t>nt</a:t>
            </a:r>
            <a:r>
              <a:rPr lang="en-US" altLang="zh-CN" i="1" baseline="-25000" dirty="0" err="1">
                <a:latin typeface="+mn-lt"/>
                <a:ea typeface="+mn-ea"/>
                <a:cs typeface="+mn-ea"/>
                <a:sym typeface="+mn-lt"/>
              </a:rPr>
              <a:t>I</a:t>
            </a:r>
            <a:r>
              <a:rPr lang="en-US" altLang="zh-CN" i="1" baseline="-25000" dirty="0">
                <a:latin typeface="+mn-lt"/>
                <a:ea typeface="+mn-ea"/>
                <a:cs typeface="+mn-ea"/>
                <a:sym typeface="+mn-lt"/>
              </a:rPr>
              <a:t>   </a:t>
            </a:r>
            <a:r>
              <a:rPr lang="en-US" altLang="zh-CN" dirty="0">
                <a:latin typeface="+mn-lt"/>
                <a:ea typeface="+mn-ea"/>
                <a:cs typeface="+mn-ea"/>
                <a:sym typeface="+mn-lt"/>
              </a:rPr>
              <a:t>&gt;  2(</a:t>
            </a:r>
            <a:r>
              <a:rPr lang="en-US" altLang="zh-CN" i="1" dirty="0" err="1">
                <a:latin typeface="+mn-lt"/>
                <a:ea typeface="+mn-ea"/>
                <a:cs typeface="+mn-ea"/>
                <a:sym typeface="+mn-lt"/>
              </a:rPr>
              <a:t>t</a:t>
            </a:r>
            <a:r>
              <a:rPr lang="en-US" altLang="zh-CN" i="1" baseline="-25000" dirty="0" err="1">
                <a:latin typeface="+mn-lt"/>
                <a:ea typeface="+mn-ea"/>
                <a:cs typeface="+mn-ea"/>
                <a:sym typeface="+mn-lt"/>
              </a:rPr>
              <a:t>I</a:t>
            </a:r>
            <a:r>
              <a:rPr lang="en-US" altLang="zh-CN" dirty="0" err="1">
                <a:latin typeface="+mn-lt"/>
                <a:ea typeface="+mn-ea"/>
                <a:cs typeface="+mn-ea"/>
                <a:sym typeface="+mn-lt"/>
              </a:rPr>
              <a:t>+</a:t>
            </a:r>
            <a:r>
              <a:rPr lang="en-US" altLang="zh-CN" i="1" dirty="0" err="1">
                <a:latin typeface="+mn-lt"/>
                <a:ea typeface="+mn-ea"/>
                <a:cs typeface="+mn-ea"/>
                <a:sym typeface="+mn-lt"/>
              </a:rPr>
              <a:t>t</a:t>
            </a:r>
            <a:r>
              <a:rPr lang="en-US" altLang="zh-CN" i="1" baseline="-25000" dirty="0" err="1">
                <a:latin typeface="+mn-lt"/>
                <a:ea typeface="+mn-ea"/>
                <a:cs typeface="+mn-ea"/>
                <a:sym typeface="+mn-lt"/>
              </a:rPr>
              <a:t>P</a:t>
            </a:r>
            <a:r>
              <a:rPr lang="en-US" altLang="zh-CN" dirty="0">
                <a:latin typeface="+mn-lt"/>
                <a:ea typeface="+mn-ea"/>
                <a:cs typeface="+mn-ea"/>
                <a:sym typeface="+mn-lt"/>
              </a:rPr>
              <a:t>)</a:t>
            </a:r>
          </a:p>
          <a:p>
            <a:pPr algn="ctr">
              <a:lnSpc>
                <a:spcPct val="120000"/>
              </a:lnSpc>
              <a:spcBef>
                <a:spcPts val="0"/>
              </a:spcBef>
              <a:buFont typeface="Wingdings" panose="05000000000000000000" pitchFamily="2" charset="2"/>
              <a:buNone/>
            </a:pPr>
            <a:r>
              <a:rPr lang="en-US" altLang="zh-CN" i="1" dirty="0">
                <a:latin typeface="+mn-lt"/>
                <a:ea typeface="+mn-ea"/>
                <a:cs typeface="+mn-ea"/>
                <a:sym typeface="+mn-lt"/>
              </a:rPr>
              <a:t> n   </a:t>
            </a:r>
            <a:r>
              <a:rPr lang="en-US" altLang="zh-CN" dirty="0">
                <a:latin typeface="+mn-lt"/>
                <a:ea typeface="+mn-ea"/>
                <a:cs typeface="+mn-ea"/>
                <a:sym typeface="+mn-lt"/>
              </a:rPr>
              <a:t>&gt;  2+2</a:t>
            </a:r>
            <a:r>
              <a:rPr lang="en-US" altLang="zh-CN" i="1" dirty="0">
                <a:latin typeface="+mn-lt"/>
                <a:ea typeface="+mn-ea"/>
                <a:cs typeface="+mn-ea"/>
                <a:sym typeface="+mn-lt"/>
              </a:rPr>
              <a:t>t</a:t>
            </a:r>
            <a:r>
              <a:rPr lang="en-US" altLang="zh-CN" i="1" baseline="-25000" dirty="0">
                <a:latin typeface="+mn-lt"/>
                <a:ea typeface="+mn-ea"/>
                <a:cs typeface="+mn-ea"/>
                <a:sym typeface="+mn-lt"/>
              </a:rPr>
              <a:t>P</a:t>
            </a:r>
            <a:r>
              <a:rPr lang="en-US" altLang="zh-CN" dirty="0">
                <a:latin typeface="+mn-lt"/>
                <a:ea typeface="+mn-ea"/>
                <a:cs typeface="+mn-ea"/>
                <a:sym typeface="+mn-lt"/>
              </a:rPr>
              <a:t>/</a:t>
            </a:r>
            <a:r>
              <a:rPr lang="en-US" altLang="zh-CN" i="1" dirty="0" err="1">
                <a:latin typeface="+mn-lt"/>
                <a:ea typeface="+mn-ea"/>
                <a:cs typeface="+mn-ea"/>
                <a:sym typeface="+mn-lt"/>
              </a:rPr>
              <a:t>t</a:t>
            </a:r>
            <a:r>
              <a:rPr lang="en-US" altLang="zh-CN" i="1" baseline="-25000" dirty="0" err="1">
                <a:latin typeface="+mn-lt"/>
                <a:ea typeface="+mn-ea"/>
                <a:cs typeface="+mn-ea"/>
                <a:sym typeface="+mn-lt"/>
              </a:rPr>
              <a:t>I</a:t>
            </a:r>
            <a:endParaRPr lang="en-US" altLang="zh-CN" i="1" baseline="-25000" dirty="0">
              <a:latin typeface="+mn-lt"/>
              <a:ea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F95FBDBA-B47F-9537-2A75-2367460C7EB4}"/>
              </a:ext>
            </a:extLst>
          </p:cNvPr>
          <p:cNvSpPr>
            <a:spLocks noGrp="1"/>
          </p:cNvSpPr>
          <p:nvPr>
            <p:ph type="sldNum" sz="quarter" idx="12"/>
          </p:nvPr>
        </p:nvSpPr>
        <p:spPr/>
        <p:txBody>
          <a:bodyPr/>
          <a:lstStyle/>
          <a:p>
            <a:fld id="{C8BB1146-E542-4D4E-B8E9-6919A11DDD48}" type="slidenum">
              <a:rPr lang="en-US" smtClean="0"/>
              <a:t>99</a:t>
            </a:fld>
            <a:endParaRPr lang="en-US"/>
          </a:p>
        </p:txBody>
      </p:sp>
    </p:spTree>
    <p:extLst>
      <p:ext uri="{BB962C8B-B14F-4D97-AF65-F5344CB8AC3E}">
        <p14:creationId xmlns:p14="http://schemas.microsoft.com/office/powerpoint/2010/main" val="4275082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42626" indent="-342626" algn="l">
          <a:lnSpc>
            <a:spcPct val="120000"/>
          </a:lnSpc>
          <a:buFont typeface="Wingdings" panose="05000000000000000000" pitchFamily="2" charset="2"/>
          <a:buChar char="Ø"/>
          <a:defRPr dirty="0">
            <a:solidFill>
              <a:schemeClr val="accent1"/>
            </a:solidFill>
            <a:latin typeface="+mn-ea"/>
          </a:defRPr>
        </a:defPPr>
      </a:lst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34288</Words>
  <Application>Microsoft Office PowerPoint</Application>
  <PresentationFormat>宽屏</PresentationFormat>
  <Paragraphs>5072</Paragraphs>
  <Slides>307</Slides>
  <Notes>28</Notes>
  <HiddenSlides>12</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307</vt:i4>
      </vt:variant>
    </vt:vector>
  </HeadingPairs>
  <TitlesOfParts>
    <vt:vector size="319" baseType="lpstr">
      <vt:lpstr>Calibri</vt:lpstr>
      <vt:lpstr>Huawei Sans</vt:lpstr>
      <vt:lpstr>等线</vt:lpstr>
      <vt:lpstr>楷体_GB2312</vt:lpstr>
      <vt:lpstr>宋体</vt:lpstr>
      <vt:lpstr>微软雅黑</vt:lpstr>
      <vt:lpstr>Arial</vt:lpstr>
      <vt:lpstr>Cambria Math</vt:lpstr>
      <vt:lpstr>Times New Roman</vt:lpstr>
      <vt:lpstr>Wingdings</vt:lpstr>
      <vt:lpstr>Designed by iSlide</vt:lpstr>
      <vt:lpstr>Visio.Drawing.15</vt:lpstr>
      <vt:lpstr>计算机网络 第4章 数据链路层</vt:lpstr>
      <vt:lpstr>本章目标</vt:lpstr>
      <vt:lpstr>概要</vt:lpstr>
      <vt:lpstr>数据链路层在协议栈中的位置</vt:lpstr>
      <vt:lpstr>数据链路层的背景：先看网络是如何构建的？</vt:lpstr>
      <vt:lpstr>对互连的网络思考一个问题</vt:lpstr>
      <vt:lpstr>更深入思考几个问题</vt:lpstr>
      <vt:lpstr>数据链路层的任务</vt:lpstr>
      <vt:lpstr>数据链路层的主要功能</vt:lpstr>
      <vt:lpstr>PowerPoint 演示文稿</vt:lpstr>
      <vt:lpstr>概要</vt:lpstr>
      <vt:lpstr>PowerPoint 演示文稿</vt:lpstr>
      <vt:lpstr>PowerPoint 演示文稿</vt:lpstr>
      <vt:lpstr>PowerPoint 演示文稿</vt:lpstr>
      <vt:lpstr>PowerPoint 演示文稿</vt:lpstr>
      <vt:lpstr>传输方式</vt:lpstr>
      <vt:lpstr>传输方式：单工、半双工和全双工</vt:lpstr>
      <vt:lpstr>传输方式：并行传输和串行传输</vt:lpstr>
      <vt:lpstr>传输方式：并行传输和串行传输</vt:lpstr>
      <vt:lpstr>传输方式：异步传输和同步传输</vt:lpstr>
      <vt:lpstr>传输方式：异步传输和同步传输</vt:lpstr>
      <vt:lpstr>线路通信规程</vt:lpstr>
      <vt:lpstr>询问/应答模式</vt:lpstr>
      <vt:lpstr>轮询/选择模式</vt:lpstr>
      <vt:lpstr>选择</vt:lpstr>
      <vt:lpstr>轮询</vt:lpstr>
      <vt:lpstr>概要</vt:lpstr>
      <vt:lpstr>数据链路层传送的是帧（Frame）</vt:lpstr>
      <vt:lpstr>成帧的关键问题和方法</vt:lpstr>
      <vt:lpstr>字节计数法（1）</vt:lpstr>
      <vt:lpstr>字节计数法（2）</vt:lpstr>
      <vt:lpstr>字节填充的标志字节法（1）</vt:lpstr>
      <vt:lpstr>字节填充的标志字节法（2）</vt:lpstr>
      <vt:lpstr>字节填充的标志字节法（3）</vt:lpstr>
      <vt:lpstr>带比特填充的标志比特法（1）</vt:lpstr>
      <vt:lpstr>带比特填充的标志比特法（2）</vt:lpstr>
      <vt:lpstr>带比特填充的标志比特法（3）</vt:lpstr>
      <vt:lpstr>编码违禁法</vt:lpstr>
      <vt:lpstr>PowerPoint 演示文稿</vt:lpstr>
      <vt:lpstr>数据链路层不加控制的数据收发</vt:lpstr>
      <vt:lpstr>数据链路层不加控制将带来两个问题</vt:lpstr>
      <vt:lpstr>差错控制</vt:lpstr>
      <vt:lpstr>流量控制</vt:lpstr>
      <vt:lpstr>PowerPoint 演示文稿</vt:lpstr>
      <vt:lpstr>PowerPoint 演示文稿</vt:lpstr>
      <vt:lpstr>无错信道上的停等式协议（1）</vt:lpstr>
      <vt:lpstr>无错信道上的停等式协议（2）</vt:lpstr>
      <vt:lpstr>PowerPoint 演示文稿</vt:lpstr>
      <vt:lpstr>PowerPoint 演示文稿</vt:lpstr>
      <vt:lpstr>PowerPoint 演示文稿</vt:lpstr>
      <vt:lpstr>PowerPoint 演示文稿</vt:lpstr>
      <vt:lpstr>PowerPoint 演示文稿</vt:lpstr>
      <vt:lpstr>停等协议性能评估：完成一帧发送所需的最短时间</vt:lpstr>
      <vt:lpstr>停等协议性能评估：信道利用率和有效数据传输速率</vt:lpstr>
      <vt:lpstr> 停等协议性能评估：信道利用率和有效数据传输效率计算实例</vt:lpstr>
      <vt:lpstr>停等协议性能评估：系统传输效率（1）</vt:lpstr>
      <vt:lpstr>停等协议性能评估：系统传输效率（2）</vt:lpstr>
      <vt:lpstr>基于停等协议实现差错控制</vt:lpstr>
      <vt:lpstr>用 ARQ 处理三种差错情形</vt:lpstr>
      <vt:lpstr>基于停等协议实现差错控制的技术要点</vt:lpstr>
      <vt:lpstr>PowerPoint 演示文稿</vt:lpstr>
      <vt:lpstr>PowerPoint 演示文稿</vt:lpstr>
      <vt:lpstr>停等协议的性能问题</vt:lpstr>
      <vt:lpstr>滑动窗口协议——基本思想</vt:lpstr>
      <vt:lpstr>滑动窗口协议——基本思想</vt:lpstr>
      <vt:lpstr>滑动窗口协议——基本思想</vt:lpstr>
      <vt:lpstr>发送方窗口</vt:lpstr>
      <vt:lpstr>接收方窗口</vt:lpstr>
      <vt:lpstr>发送窗口与接收窗口</vt:lpstr>
      <vt:lpstr>滑动窗口协议—协议的实现分析</vt:lpstr>
      <vt:lpstr>滑动窗口协议—协议的实现分析</vt:lpstr>
      <vt:lpstr>滑动窗口协议中的差错控制</vt:lpstr>
      <vt:lpstr>回退N协议—协议设计思想</vt:lpstr>
      <vt:lpstr>回退N协议—工作原理（1）</vt:lpstr>
      <vt:lpstr>回退N协议—工作原理（2）</vt:lpstr>
      <vt:lpstr>回退N协议—工作原理（3）</vt:lpstr>
      <vt:lpstr>回退N协议—工作原理（4）</vt:lpstr>
      <vt:lpstr>回退N协议— 解决帧破坏问题</vt:lpstr>
      <vt:lpstr>回退N协议—解决数据帧丢失问题</vt:lpstr>
      <vt:lpstr>回退N协议—解决确认帧丢失问题</vt:lpstr>
      <vt:lpstr>回退N协议—窗口的大小与编号范围的关系</vt:lpstr>
      <vt:lpstr>窗口尺寸大于n ，接收端和发送端都将会发生错误</vt:lpstr>
      <vt:lpstr>如果窗口尺寸等于n时，确认帧ACK丢失时协议失败</vt:lpstr>
      <vt:lpstr>如果窗口尺寸等于 n-1 时，确认帧ACK丢失时协议依然成功</vt:lpstr>
      <vt:lpstr>回退N协议—协议实现（1）</vt:lpstr>
      <vt:lpstr>回退N协议—协议实现（2）</vt:lpstr>
      <vt:lpstr>选择重传协议—协议设计思想</vt:lpstr>
      <vt:lpstr>选择重传协议—协议设计思想</vt:lpstr>
      <vt:lpstr>选择重传协议—协议原理分析(1)</vt:lpstr>
      <vt:lpstr>选择重传协议—协议原理分析(2)</vt:lpstr>
      <vt:lpstr>选择重传协议—协议原理分析(3)</vt:lpstr>
      <vt:lpstr>选择拒绝自动重传请求对链路层差错的处理</vt:lpstr>
      <vt:lpstr>PowerPoint 演示文稿</vt:lpstr>
      <vt:lpstr>PowerPoint 演示文稿</vt:lpstr>
      <vt:lpstr>基于选择拒绝自动重传的差错控制：解决确认帧丢失问题</vt:lpstr>
      <vt:lpstr>选择拒绝自动重传的窗口大小与帧编号范围的关系</vt:lpstr>
      <vt:lpstr>PowerPoint 演示文稿</vt:lpstr>
      <vt:lpstr>PowerPoint 演示文稿</vt:lpstr>
      <vt:lpstr>选择拒绝自动重传的窗口大小的选择</vt:lpstr>
      <vt:lpstr>选择拒绝自动重传的窗口大小选择举例</vt:lpstr>
      <vt:lpstr>选择重传协议—协议实现分析(1)</vt:lpstr>
      <vt:lpstr>选择重传协议—协议实现分析(2)</vt:lpstr>
      <vt:lpstr>选择重传协议—协议实现分析(3)</vt:lpstr>
      <vt:lpstr>PowerPoint 演示文稿</vt:lpstr>
      <vt:lpstr>滑动窗口协议回退N的传输效率</vt:lpstr>
      <vt:lpstr>停等协议和滑窗协议传输效率计算举例（1）</vt:lpstr>
      <vt:lpstr>停等协议和滑窗协议传输效率计算举例（2）</vt:lpstr>
      <vt:lpstr>3 种协议方法总结</vt:lpstr>
      <vt:lpstr>PowerPoint 演示文稿</vt:lpstr>
      <vt:lpstr>HDLC 协议概述（1）</vt:lpstr>
      <vt:lpstr>HDLC 协议概述（2）</vt:lpstr>
      <vt:lpstr>HDLC 协议中的站点类型</vt:lpstr>
      <vt:lpstr>链路配置</vt:lpstr>
      <vt:lpstr>通信方式</vt:lpstr>
      <vt:lpstr>HDLC帧格式</vt:lpstr>
      <vt:lpstr>HDLC帧格式：标志字段</vt:lpstr>
      <vt:lpstr>HDLC帧格式：地址字段</vt:lpstr>
      <vt:lpstr>HDLC帧格式：控制字段</vt:lpstr>
      <vt:lpstr>HDLC帧格式：I-帧的控制字段</vt:lpstr>
      <vt:lpstr>HDLC帧格式：S-帧的控制字段</vt:lpstr>
      <vt:lpstr>HDLC帧格式：U-帧的控制字段</vt:lpstr>
      <vt:lpstr>HDLC帧格式：信息字段</vt:lpstr>
      <vt:lpstr>HDLC帧格式：帧校验序列字段</vt:lpstr>
      <vt:lpstr>S-监控帧的使用方式</vt:lpstr>
      <vt:lpstr>S-监控帧：接收就绪(RR)帧</vt:lpstr>
      <vt:lpstr>S-监控帧：接收未就绪(RNR)帧</vt:lpstr>
      <vt:lpstr>S-监控帧：REJ帧和SREJ帧</vt:lpstr>
      <vt:lpstr>U-无编号帧的种类及意义</vt:lpstr>
      <vt:lpstr>各种类型的无编号帧</vt:lpstr>
      <vt:lpstr>HDLC协议的通信实例：查询/响应</vt:lpstr>
      <vt:lpstr>HDLC协议的通信实例：选择/应答</vt:lpstr>
      <vt:lpstr>HDLC协议的通信实例：对等通信</vt:lpstr>
      <vt:lpstr>PowerPoint 演示文稿</vt:lpstr>
      <vt:lpstr>PPP协议概述（1）</vt:lpstr>
      <vt:lpstr>PPP协议概述（2）</vt:lpstr>
      <vt:lpstr>PPP协议概述（3）</vt:lpstr>
      <vt:lpstr>PPP协议帧格式</vt:lpstr>
      <vt:lpstr>PPP协议对数据透明传输问题的处理方法</vt:lpstr>
      <vt:lpstr>字符填充法</vt:lpstr>
      <vt:lpstr>零比特填充法</vt:lpstr>
      <vt:lpstr>PowerPoint 演示文稿</vt:lpstr>
      <vt:lpstr>PPP协议和 HDLC 协议的区别</vt:lpstr>
      <vt:lpstr>PowerPoint 演示文稿</vt:lpstr>
      <vt:lpstr>局域网的基本概念</vt:lpstr>
      <vt:lpstr>局域网的拓扑</vt:lpstr>
      <vt:lpstr>PowerPoint 演示文稿</vt:lpstr>
      <vt:lpstr>IEEE 局域网协议模型（1） </vt:lpstr>
      <vt:lpstr>IEEE 局域网协议模型（2） </vt:lpstr>
      <vt:lpstr>PowerPoint 演示文稿</vt:lpstr>
      <vt:lpstr>局域网协议标准：IEEE 802 标准</vt:lpstr>
      <vt:lpstr>局域网协议标准：IEEE 802 系列标准</vt:lpstr>
      <vt:lpstr>PowerPoint 演示文稿</vt:lpstr>
      <vt:lpstr>逻辑链路控制子层LLC：帧格式及和上下层的封装关系</vt:lpstr>
      <vt:lpstr>逻辑链路控制子层LLC：帧中的地址（1）</vt:lpstr>
      <vt:lpstr>逻辑链路控制子层LLC：帧中的地址（2）</vt:lpstr>
      <vt:lpstr>逻辑链路控制子层LLC：帧中的控制字段及三种帧类型</vt:lpstr>
      <vt:lpstr>PowerPoint 演示文稿</vt:lpstr>
      <vt:lpstr>PowerPoint 演示文稿</vt:lpstr>
      <vt:lpstr>媒体访问控制子层（MAC）概况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以太网帧结构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对以太网 MAC地址的说明（3）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802.11 标准族：802.11a/b/g/n 广泛应用</vt:lpstr>
      <vt:lpstr>802.11协议在OSI参考模型中的位置和层次</vt:lpstr>
      <vt:lpstr>802.11 MAC 层中的主要标准内容</vt:lpstr>
      <vt:lpstr>PowerPoint 演示文稿</vt:lpstr>
      <vt:lpstr>MAC 帧中各字段含义</vt:lpstr>
      <vt:lpstr>MAC 帧中的 4 个地址字段</vt:lpstr>
      <vt:lpstr> MAC 帧中的控制字段格式及含义</vt:lpstr>
      <vt:lpstr>PowerPoint 演示文稿</vt:lpstr>
      <vt:lpstr>PowerPoint 演示文稿</vt:lpstr>
      <vt:lpstr>PowerPoint 演示文稿</vt:lpstr>
      <vt:lpstr>PowerPoint 演示文稿</vt:lpstr>
      <vt:lpstr>数据帧传输的可靠性：确认重传机制以及空口速率调整</vt:lpstr>
      <vt:lpstr>WiFi通信的信道特点</vt:lpstr>
      <vt:lpstr>802.11 的 MAC 协议：概要</vt:lpstr>
      <vt:lpstr>802.11 MAC 协议：帧间需要留有一定时间间隔</vt:lpstr>
      <vt:lpstr>802.11 MAC 协议：帧间需要留有一定时间间隔</vt:lpstr>
      <vt:lpstr>PowerPoint 演示文稿</vt:lpstr>
      <vt:lpstr>PowerPoint 演示文稿</vt:lpstr>
      <vt:lpstr>802.11 MAC 协议： DCF 模式下的帧发送方式</vt:lpstr>
      <vt:lpstr>802.11 MAC 协议： 基于 CSMA/CA方式的帧发送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概要</vt:lpstr>
      <vt:lpstr>PowerPoint 演示文稿</vt:lpstr>
      <vt:lpstr>PowerPoint 演示文稿</vt:lpstr>
      <vt:lpstr>以太交换机设备形态</vt:lpstr>
      <vt:lpstr>以太交换机的概念与主要特性</vt:lpstr>
      <vt:lpstr>以太交换机的用途</vt:lpstr>
      <vt:lpstr>以太网交换机的工作原理</vt:lpstr>
      <vt:lpstr>以太网交换机的工作原理</vt:lpstr>
      <vt:lpstr>以太网交换机的工作原理</vt:lpstr>
      <vt:lpstr>以太网交换机的工作原理</vt:lpstr>
      <vt:lpstr>以太网交换机的工作原理</vt:lpstr>
      <vt:lpstr>以太网交换机的工作原理</vt:lpstr>
      <vt:lpstr>PowerPoint 演示文稿</vt:lpstr>
      <vt:lpstr>PowerPoint 演示文稿</vt:lpstr>
      <vt:lpstr>PowerPoint 演示文稿</vt:lpstr>
      <vt:lpstr>环路引起的问题1：广播风暴，整网瘫痪</vt:lpstr>
      <vt:lpstr>环路引起的问题2：MAC地址表不稳定</vt:lpstr>
      <vt:lpstr>问题的根因和解决的办法？</vt:lpstr>
      <vt:lpstr>消除环路的思想</vt:lpstr>
      <vt:lpstr>PowerPoint 演示文稿</vt:lpstr>
      <vt:lpstr>PowerPoint 演示文稿</vt:lpstr>
      <vt:lpstr>PowerPoint 演示文稿</vt:lpstr>
      <vt:lpstr>整个网络在同个广播域带来的问题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以太网络标准演进：超宽、QoS保证、可管理维护三方并进</vt:lpstr>
      <vt:lpstr>以太网各标准实体：开放、竞争与合作</vt:lpstr>
      <vt:lpstr>OIF：定义光电互联互通标准</vt:lpstr>
      <vt:lpstr>MEF（Metro Ethernet Forum）：定义城域以太业务及运营框架</vt:lpstr>
      <vt:lpstr>IEEE 802：定义LAN架构和不同介质网络技术</vt:lpstr>
      <vt:lpstr>以太网：获得广泛的行业应用</vt:lpstr>
      <vt:lpstr>以太网络各速率应用场景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本章总结（1）</vt:lpstr>
      <vt:lpstr>PowerPoint 演示文稿</vt:lpstr>
      <vt:lpstr>本章总结（3）</vt:lpstr>
      <vt:lpstr>本章总结（4）</vt:lpstr>
      <vt:lpstr>本章总结（5）</vt:lpstr>
      <vt:lpstr>本章总结（6）</vt:lpstr>
      <vt:lpstr>本章总结（7）</vt:lpstr>
      <vt:lpstr>本章总结（8）</vt:lpstr>
      <vt:lpstr>本章总结（9）</vt:lpstr>
      <vt:lpstr>感谢聆听</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2023-10-07T23:37:41Z</dcterms:modified>
</cp:coreProperties>
</file>